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Lst>
  <p:notesMasterIdLst>
    <p:notesMasterId r:id="rId23"/>
  </p:notesMasterIdLst>
  <p:sldIdLst>
    <p:sldId id="256" r:id="rId2"/>
    <p:sldId id="401" r:id="rId3"/>
    <p:sldId id="257" r:id="rId4"/>
    <p:sldId id="329" r:id="rId5"/>
    <p:sldId id="330" r:id="rId6"/>
    <p:sldId id="328" r:id="rId7"/>
    <p:sldId id="340" r:id="rId8"/>
    <p:sldId id="345" r:id="rId9"/>
    <p:sldId id="337" r:id="rId10"/>
    <p:sldId id="336" r:id="rId11"/>
    <p:sldId id="327" r:id="rId12"/>
    <p:sldId id="338" r:id="rId13"/>
    <p:sldId id="344" r:id="rId14"/>
    <p:sldId id="332" r:id="rId15"/>
    <p:sldId id="333" r:id="rId16"/>
    <p:sldId id="339" r:id="rId17"/>
    <p:sldId id="377" r:id="rId18"/>
    <p:sldId id="324" r:id="rId19"/>
    <p:sldId id="284" r:id="rId20"/>
    <p:sldId id="399" r:id="rId21"/>
    <p:sldId id="400" r:id="rId22"/>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duction" id="{1BF3B5E3-D35E-412B-8BE2-6E3507575D03}">
          <p14:sldIdLst>
            <p14:sldId id="256"/>
            <p14:sldId id="401"/>
            <p14:sldId id="257"/>
          </p14:sldIdLst>
        </p14:section>
        <p14:section name="Learning Theories" id="{4DAD8152-51F2-4AEE-865D-ABB35E0C4B05}">
          <p14:sldIdLst>
            <p14:sldId id="329"/>
            <p14:sldId id="330"/>
            <p14:sldId id="328"/>
          </p14:sldIdLst>
        </p14:section>
        <p14:section name="Platform Options" id="{5C19FCBC-F0AC-4D9A-964D-9E408725D0A8}">
          <p14:sldIdLst>
            <p14:sldId id="340"/>
            <p14:sldId id="345"/>
          </p14:sldIdLst>
        </p14:section>
        <p14:section name="Asyn vs Syn" id="{6C5B0ADD-150F-4ACC-BDB6-D0854E32E8B4}">
          <p14:sldIdLst>
            <p14:sldId id="337"/>
            <p14:sldId id="336"/>
            <p14:sldId id="327"/>
          </p14:sldIdLst>
        </p14:section>
        <p14:section name="Activity 1" id="{A6EE69D7-8DA3-4044-B016-474107E31702}">
          <p14:sldIdLst>
            <p14:sldId id="338"/>
          </p14:sldIdLst>
        </p14:section>
        <p14:section name="Accountability" id="{7E50547C-516F-4C60-9802-8B23677CB259}">
          <p14:sldIdLst>
            <p14:sldId id="344"/>
            <p14:sldId id="332"/>
            <p14:sldId id="333"/>
          </p14:sldIdLst>
        </p14:section>
        <p14:section name="Activity 2" id="{432973C5-A200-4131-87A5-6431E7EEBF47}">
          <p14:sldIdLst>
            <p14:sldId id="339"/>
            <p14:sldId id="377"/>
          </p14:sldIdLst>
        </p14:section>
        <p14:section name="Take Aways" id="{D12F8DC6-F1EE-41C0-8A66-9AD641D36C37}">
          <p14:sldIdLst>
            <p14:sldId id="324"/>
            <p14:sldId id="284"/>
            <p14:sldId id="399"/>
            <p14:sldId id="400"/>
          </p14:sldIdLst>
        </p14:section>
      </p14:sectionLst>
    </p:ext>
    <p:ext uri="{EFAFB233-063F-42B5-8137-9DF3F51BA10A}">
      <p15:sldGuideLst xmlns:p15="http://schemas.microsoft.com/office/powerpoint/2012/main">
        <p15:guide id="1" orient="horz" pos="2160">
          <p15:clr>
            <a:srgbClr val="A4A3A4"/>
          </p15:clr>
        </p15:guide>
        <p15:guide id="2" pos="2904">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r:id="rId35" roundtripDataSignature="AMtx7mgnrmepJ0I9pbTxRFzruV774XYnh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Peters" initials="HP" lastIdx="1" clrIdx="0">
    <p:extLst>
      <p:ext uri="{19B8F6BF-5375-455C-9EA6-DF929625EA0E}">
        <p15:presenceInfo xmlns:p15="http://schemas.microsoft.com/office/powerpoint/2012/main" userId="Heather Peters" providerId="None"/>
      </p:ext>
    </p:extLst>
  </p:cmAuthor>
  <p:cmAuthor id="2" name="Heather" initials="H" lastIdx="2" clrIdx="1">
    <p:extLst>
      <p:ext uri="{19B8F6BF-5375-455C-9EA6-DF929625EA0E}">
        <p15:presenceInfo xmlns:p15="http://schemas.microsoft.com/office/powerpoint/2012/main" userId="Heather" providerId="None"/>
      </p:ext>
    </p:extLst>
  </p:cmAuthor>
  <p:cmAuthor id="3" name="Guest User" initials="GU" lastIdx="1" clrIdx="2">
    <p:extLst>
      <p:ext uri="{19B8F6BF-5375-455C-9EA6-DF929625EA0E}">
        <p15:presenceInfo xmlns:p15="http://schemas.microsoft.com/office/powerpoint/2012/main" userId="S::urn:spo:anon#01351215e5d710cc632bbad6c6a2dee358575745ca5955ee2dd5129fecad57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B0B343-6D7D-DB46-9DD5-E2C75352529C}" v="11" dt="2021-01-20T16:10:14.5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38" autoAdjust="0"/>
    <p:restoredTop sz="96357" autoAdjust="0"/>
  </p:normalViewPr>
  <p:slideViewPr>
    <p:cSldViewPr snapToGrid="0">
      <p:cViewPr varScale="1">
        <p:scale>
          <a:sx n="119" d="100"/>
          <a:sy n="119" d="100"/>
        </p:scale>
        <p:origin x="192" y="288"/>
      </p:cViewPr>
      <p:guideLst>
        <p:guide orient="horz" pos="2160"/>
        <p:guide pos="2904"/>
      </p:guideLst>
    </p:cSldViewPr>
  </p:slideViewPr>
  <p:notesTextViewPr>
    <p:cViewPr>
      <p:scale>
        <a:sx n="125" d="100"/>
        <a:sy n="125"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5" Type="http://customschemas.google.com/relationships/presentationmetadata" Target="metadata"/></Relationships>
</file>

<file path=ppt/comments/comment1.xml><?xml version="1.0" encoding="utf-8"?>
<p:cmLst xmlns:a="http://schemas.openxmlformats.org/drawingml/2006/main" xmlns:r="http://schemas.openxmlformats.org/officeDocument/2006/relationships" xmlns:p="http://schemas.openxmlformats.org/presentationml/2006/main">
  <p:cm authorId="2" dt="2020-12-28T12:54:53.113" idx="1">
    <p:pos x="10" y="10"/>
    <p:text>[@Christine Redovan] I have set up the slide set. You will note the section with the person assigned.</p:text>
    <p:extLst>
      <p:ext uri="{C676402C-5697-4E1C-873F-D02D1690AC5C}">
        <p15:threadingInfo xmlns:p15="http://schemas.microsoft.com/office/powerpoint/2012/main" timeZoneBias="480"/>
      </p:ext>
    </p:extLst>
  </p:cm>
  <p:cm authorId="2" dt="2021-01-03T13:05:31.948" idx="2">
    <p:pos x="106" y="106"/>
    <p:text>[@Christine Redovan] I have finished my slides. Can you review them to see if you see any typos? I caught a couple of yours and fixed them. Then they are ready for Doug, if you want to send them off.</p:text>
    <p:extLst>
      <p:ext uri="{C676402C-5697-4E1C-873F-D02D1690AC5C}">
        <p15:threadingInfo xmlns:p15="http://schemas.microsoft.com/office/powerpoint/2012/main" timeZoneBias="480"/>
      </p:ext>
    </p:extLst>
  </p:cm>
  <p:cm authorId="3" dt="2021-01-04T05:44:57.236" idx="1">
    <p:pos x="106" y="202"/>
    <p:text>Ok!  
</p:text>
    <p:extLst>
      <p:ext uri="{C676402C-5697-4E1C-873F-D02D1690AC5C}">
        <p15:threadingInfo xmlns:p15="http://schemas.microsoft.com/office/powerpoint/2012/main" timeZoneBias="480">
          <p15:parentCm authorId="2" idx="2"/>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dk1"/>
                </a:solidFill>
                <a:latin typeface="Comic Sans MS"/>
                <a:ea typeface="Comic Sans MS"/>
                <a:cs typeface="Comic Sans MS"/>
                <a:sym typeface="Comic Sans MS"/>
              </a:rPr>
              <a:t>‹#›</a:t>
            </a:fld>
            <a:endParaRPr sz="1200" b="1" i="0" u="none" strike="noStrike" cap="none" dirty="0">
              <a:solidFill>
                <a:schemeClr val="dk1"/>
              </a:solidFill>
              <a:latin typeface="Comic Sans MS"/>
              <a:ea typeface="Comic Sans MS"/>
              <a:cs typeface="Comic Sans MS"/>
              <a:sym typeface="Comic Sans M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learnupon.com/blog/lms-forum-engagement/" TargetMode="External"/><Relationship Id="rId3" Type="http://schemas.openxmlformats.org/officeDocument/2006/relationships/hyperlink" Target="http://www.umich.edu/~elements/fogler&amp;gurmen/html/asyLearn/learning.htm" TargetMode="External"/><Relationship Id="rId7" Type="http://schemas.openxmlformats.org/officeDocument/2006/relationships/hyperlink" Target="https://www.learnupon.com/blog/gamification-explained/"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learnupon.com/blog/elearning-engagement/" TargetMode="External"/><Relationship Id="rId5" Type="http://schemas.openxmlformats.org/officeDocument/2006/relationships/hyperlink" Target="https://www.learnupon.com/blog/select-lms/" TargetMode="External"/><Relationship Id="rId4" Type="http://schemas.openxmlformats.org/officeDocument/2006/relationships/hyperlink" Target="https://www.learnupon.com/blog/learner-centered/"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learnupon.com/blog/how-to-run-elearning-webinar/" TargetMode="External"/><Relationship Id="rId3" Type="http://schemas.openxmlformats.org/officeDocument/2006/relationships/hyperlink" Target="https://www.sciencedirect.com/science/article/pii/S0360131515000755" TargetMode="External"/><Relationship Id="rId7" Type="http://schemas.openxmlformats.org/officeDocument/2006/relationships/hyperlink" Target="https://www.learnupon.com/blog/social-learning-theory/"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learnupon.com/blog/channel-partners-resellers/" TargetMode="External"/><Relationship Id="rId5" Type="http://schemas.openxmlformats.org/officeDocument/2006/relationships/hyperlink" Target="https://www.learnupon.com/blog/what-is-customer-training/" TargetMode="External"/><Relationship Id="rId4" Type="http://schemas.openxmlformats.org/officeDocument/2006/relationships/hyperlink" Target="https://www.learnupon.com/blog/deliver-employee-training/" TargetMode="External"/><Relationship Id="rId9" Type="http://schemas.openxmlformats.org/officeDocument/2006/relationships/hyperlink" Target="https://www.learnupon.com/blog/ilt-9-step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59" name="Google Shape;59;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536700" y="660400"/>
            <a:ext cx="4410075" cy="33067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48162" y="4187970"/>
            <a:ext cx="5985285" cy="3967678"/>
          </a:xfrm>
          <a:prstGeom prst="rect">
            <a:avLst/>
          </a:prstGeom>
        </p:spPr>
        <p:txBody>
          <a:bodyPr lIns="96674" tIns="96674" rIns="96674" bIns="96674" anchor="t" anchorCtr="0">
            <a:noAutofit/>
          </a:bodyPr>
          <a:lstStyle/>
          <a:p>
            <a:endParaRPr dirty="0"/>
          </a:p>
        </p:txBody>
      </p:sp>
    </p:spTree>
    <p:extLst>
      <p:ext uri="{BB962C8B-B14F-4D97-AF65-F5344CB8AC3E}">
        <p14:creationId xmlns:p14="http://schemas.microsoft.com/office/powerpoint/2010/main" val="1319225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21</a:t>
            </a:fld>
            <a:endParaRPr lang="en-US" dirty="0"/>
          </a:p>
        </p:txBody>
      </p:sp>
    </p:spTree>
    <p:extLst>
      <p:ext uri="{BB962C8B-B14F-4D97-AF65-F5344CB8AC3E}">
        <p14:creationId xmlns:p14="http://schemas.microsoft.com/office/powerpoint/2010/main" val="168573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a:t>
            </a:fld>
            <a:endParaRPr lang="en-US" dirty="0"/>
          </a:p>
        </p:txBody>
      </p:sp>
    </p:spTree>
    <p:extLst>
      <p:ext uri="{BB962C8B-B14F-4D97-AF65-F5344CB8AC3E}">
        <p14:creationId xmlns:p14="http://schemas.microsoft.com/office/powerpoint/2010/main" val="24700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3</a:t>
            </a:fld>
            <a:endParaRPr sz="1200" b="1" i="0" u="none" strike="noStrike" cap="none" dirty="0">
              <a:solidFill>
                <a:schemeClr val="dk1"/>
              </a:solidFill>
              <a:latin typeface="Comic Sans MS"/>
              <a:ea typeface="Comic Sans MS"/>
              <a:cs typeface="Comic Sans MS"/>
              <a:sym typeface="Comic Sans M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smtClean="0">
                <a:solidFill>
                  <a:schemeClr val="dk1"/>
                </a:solidFill>
                <a:latin typeface="Comic Sans MS"/>
                <a:ea typeface="Comic Sans MS"/>
                <a:cs typeface="Comic Sans MS"/>
                <a:sym typeface="Comic Sans MS"/>
              </a:rPr>
              <a:t>7</a:t>
            </a:fld>
            <a:endParaRPr lang="en-US"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3014524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Poppins-SemiBold"/>
              </a:rPr>
              <a:t>What is asynchronous learning?</a:t>
            </a:r>
          </a:p>
          <a:p>
            <a:pPr algn="l"/>
            <a:r>
              <a:rPr lang="en-US" b="0" i="0" u="none" strike="noStrike" dirty="0">
                <a:solidFill>
                  <a:srgbClr val="356DF1"/>
                </a:solidFill>
                <a:effectLst/>
                <a:latin typeface="Poppins-Medium"/>
                <a:hlinkClick r:id="rId3"/>
              </a:rPr>
              <a:t>Asynchronous learning</a:t>
            </a:r>
            <a:r>
              <a:rPr lang="en-US" b="0" i="0" dirty="0">
                <a:solidFill>
                  <a:srgbClr val="444444"/>
                </a:solidFill>
                <a:effectLst/>
                <a:latin typeface="Poppins-Light"/>
              </a:rPr>
              <a:t> is more </a:t>
            </a:r>
            <a:r>
              <a:rPr lang="en-US" b="0" i="0" u="none" strike="noStrike" dirty="0">
                <a:solidFill>
                  <a:srgbClr val="356DF1"/>
                </a:solidFill>
                <a:effectLst/>
                <a:latin typeface="Poppins-Medium"/>
                <a:hlinkClick r:id="rId4"/>
              </a:rPr>
              <a:t>learner-centered</a:t>
            </a:r>
            <a:r>
              <a:rPr lang="en-US" b="0" i="0" dirty="0">
                <a:solidFill>
                  <a:srgbClr val="444444"/>
                </a:solidFill>
                <a:effectLst/>
                <a:latin typeface="Poppins-Light"/>
              </a:rPr>
              <a:t>. It enables your learners to complete courses without the constraints of having to be in a certain place at a certain time. In essence, asynchronous learning doesn’t hinder learners by place or time. As long as they have access to the internet, asynchronous learners have the freedom to complete course materials whenever they choose, and from any location.</a:t>
            </a:r>
          </a:p>
          <a:p>
            <a:pPr algn="l"/>
            <a:r>
              <a:rPr lang="en-US" b="0" i="0" dirty="0">
                <a:solidFill>
                  <a:srgbClr val="444444"/>
                </a:solidFill>
                <a:effectLst/>
                <a:latin typeface="Poppins-Light"/>
              </a:rPr>
              <a:t>Although not taking place then and there, asynchronous learning still allows the opportunity for feedback. Learners are free to share thoughts and questions with instructors and fellow learners, though they may not receive an immediate response.</a:t>
            </a:r>
          </a:p>
          <a:p>
            <a:pPr algn="l"/>
            <a:r>
              <a:rPr lang="en-US" b="0" i="0" dirty="0">
                <a:solidFill>
                  <a:srgbClr val="444444"/>
                </a:solidFill>
                <a:effectLst/>
                <a:latin typeface="Poppins-Light"/>
              </a:rPr>
              <a:t>Some examples of asynchronous learning include:</a:t>
            </a:r>
          </a:p>
          <a:p>
            <a:pPr algn="l">
              <a:buFont typeface="Arial" panose="020B0604020202020204" pitchFamily="34" charset="0"/>
              <a:buChar char="•"/>
            </a:pPr>
            <a:r>
              <a:rPr lang="en-US" b="0" i="0" dirty="0">
                <a:solidFill>
                  <a:srgbClr val="444444"/>
                </a:solidFill>
                <a:effectLst/>
                <a:latin typeface="Poppins-Light"/>
              </a:rPr>
              <a:t>Online courses</a:t>
            </a:r>
          </a:p>
          <a:p>
            <a:pPr algn="l">
              <a:buFont typeface="Arial" panose="020B0604020202020204" pitchFamily="34" charset="0"/>
              <a:buChar char="•"/>
            </a:pPr>
            <a:r>
              <a:rPr lang="en-US" b="0" i="0" dirty="0">
                <a:solidFill>
                  <a:srgbClr val="444444"/>
                </a:solidFill>
                <a:effectLst/>
                <a:latin typeface="Poppins-Light"/>
              </a:rPr>
              <a:t>Email</a:t>
            </a:r>
          </a:p>
          <a:p>
            <a:pPr algn="l">
              <a:buFont typeface="Arial" panose="020B0604020202020204" pitchFamily="34" charset="0"/>
              <a:buChar char="•"/>
            </a:pPr>
            <a:r>
              <a:rPr lang="en-US" b="0" i="0" dirty="0">
                <a:solidFill>
                  <a:srgbClr val="444444"/>
                </a:solidFill>
                <a:effectLst/>
                <a:latin typeface="Poppins-Light"/>
              </a:rPr>
              <a:t>Blogs</a:t>
            </a:r>
          </a:p>
          <a:p>
            <a:pPr algn="l">
              <a:buFont typeface="Arial" panose="020B0604020202020204" pitchFamily="34" charset="0"/>
              <a:buChar char="•"/>
            </a:pPr>
            <a:r>
              <a:rPr lang="en-US" b="0" i="0" dirty="0">
                <a:solidFill>
                  <a:srgbClr val="444444"/>
                </a:solidFill>
                <a:effectLst/>
                <a:latin typeface="Poppins-Light"/>
              </a:rPr>
              <a:t>Pre-recorded video lessons or webinars</a:t>
            </a:r>
          </a:p>
          <a:p>
            <a:pPr algn="l">
              <a:buFont typeface="Arial" panose="020B0604020202020204" pitchFamily="34" charset="0"/>
              <a:buChar char="•"/>
            </a:pPr>
            <a:r>
              <a:rPr lang="en-US" b="0" i="0" dirty="0">
                <a:solidFill>
                  <a:srgbClr val="444444"/>
                </a:solidFill>
                <a:effectLst/>
                <a:latin typeface="Poppins-Light"/>
              </a:rPr>
              <a:t>Online forums and discussion boards</a:t>
            </a:r>
          </a:p>
          <a:p>
            <a:pPr algn="l">
              <a:buFont typeface="Arial" panose="020B0604020202020204" pitchFamily="34" charset="0"/>
              <a:buChar char="•"/>
            </a:pPr>
            <a:endParaRPr lang="en-US" b="0" i="0" dirty="0">
              <a:solidFill>
                <a:srgbClr val="444444"/>
              </a:solidFill>
              <a:effectLst/>
              <a:latin typeface="Poppins-Light"/>
            </a:endParaRPr>
          </a:p>
          <a:p>
            <a:pPr algn="l"/>
            <a:r>
              <a:rPr lang="en-US" b="0" i="0" dirty="0">
                <a:solidFill>
                  <a:srgbClr val="000000"/>
                </a:solidFill>
                <a:effectLst/>
                <a:latin typeface="Poppins-SemiBold"/>
              </a:rPr>
              <a:t>Pros of asynchronous Learning:</a:t>
            </a:r>
          </a:p>
          <a:p>
            <a:pPr algn="l">
              <a:buFont typeface="Arial" panose="020B0604020202020204" pitchFamily="34" charset="0"/>
              <a:buChar char="•"/>
            </a:pPr>
            <a:r>
              <a:rPr lang="en-US" b="0" i="0" dirty="0">
                <a:solidFill>
                  <a:srgbClr val="444444"/>
                </a:solidFill>
                <a:effectLst/>
                <a:latin typeface="Poppins-Light"/>
              </a:rPr>
              <a:t>Asynchronous learning offers lots of flexibility. Although there’s usually a deadline in sight, asynchronous learners can progress at their own pace and access their course at any time they choose and from any place.</a:t>
            </a:r>
          </a:p>
          <a:p>
            <a:pPr algn="l">
              <a:buFont typeface="Arial" panose="020B0604020202020204" pitchFamily="34" charset="0"/>
              <a:buChar char="•"/>
            </a:pPr>
            <a:r>
              <a:rPr lang="en-US" b="0" i="0" dirty="0">
                <a:solidFill>
                  <a:srgbClr val="444444"/>
                </a:solidFill>
                <a:effectLst/>
                <a:latin typeface="Poppins-Light"/>
              </a:rPr>
              <a:t>It’s a cost effective way to train learners that are based in varying locations. Asynchronous learning means your learners can engage in courses regardless of their time zone or location.</a:t>
            </a:r>
          </a:p>
          <a:p>
            <a:pPr algn="l">
              <a:buFont typeface="Arial" panose="020B0604020202020204" pitchFamily="34" charset="0"/>
              <a:buChar char="•"/>
            </a:pPr>
            <a:r>
              <a:rPr lang="en-US" b="0" i="0" dirty="0">
                <a:solidFill>
                  <a:srgbClr val="444444"/>
                </a:solidFill>
                <a:effectLst/>
                <a:latin typeface="Poppins-Light"/>
              </a:rPr>
              <a:t>With asynchronous learning, learners have significantly more time to reflect on the material they are learning, which means they are likely to understand it more thoroughly.</a:t>
            </a:r>
          </a:p>
          <a:p>
            <a:pPr algn="l">
              <a:buFont typeface="Arial" panose="020B0604020202020204" pitchFamily="34" charset="0"/>
              <a:buChar char="•"/>
            </a:pPr>
            <a:r>
              <a:rPr lang="en-US" b="0" i="0" dirty="0">
                <a:solidFill>
                  <a:srgbClr val="444444"/>
                </a:solidFill>
                <a:effectLst/>
                <a:latin typeface="Poppins-Light"/>
              </a:rPr>
              <a:t>Additionally, asynchronous learning lends itself better to a fast-growing business. If you’ve hundreds or thousands of learners to train across the world, you can get them up to speed without the need for face-to-face training. </a:t>
            </a:r>
          </a:p>
          <a:p>
            <a:pPr algn="l"/>
            <a:endParaRPr lang="en-US" b="0" i="0" dirty="0">
              <a:solidFill>
                <a:srgbClr val="000000"/>
              </a:solidFill>
              <a:effectLst/>
              <a:latin typeface="Poppins-SemiBold"/>
            </a:endParaRPr>
          </a:p>
          <a:p>
            <a:pPr algn="l"/>
            <a:r>
              <a:rPr lang="en-US" b="0" i="0" dirty="0">
                <a:solidFill>
                  <a:srgbClr val="000000"/>
                </a:solidFill>
                <a:effectLst/>
                <a:latin typeface="Poppins-SemiBold"/>
              </a:rPr>
              <a:t>Cons of asynchronous Learning:</a:t>
            </a:r>
          </a:p>
          <a:p>
            <a:pPr algn="l">
              <a:buFont typeface="Arial" panose="020B0604020202020204" pitchFamily="34" charset="0"/>
              <a:buChar char="•"/>
            </a:pPr>
            <a:r>
              <a:rPr lang="en-US" b="0" i="0" dirty="0">
                <a:solidFill>
                  <a:srgbClr val="444444"/>
                </a:solidFill>
                <a:effectLst/>
                <a:latin typeface="Poppins-Light"/>
              </a:rPr>
              <a:t>Although learners may have access to an instructor, contact through asynchronous learning may be limited. Answers to queries cannot be given instantly (for example,  learners may need to wait for an answer to an email). This can be overcome by ensuring you </a:t>
            </a:r>
            <a:r>
              <a:rPr lang="en-US" b="0" i="0" u="none" strike="noStrike" dirty="0">
                <a:solidFill>
                  <a:srgbClr val="356DF1"/>
                </a:solidFill>
                <a:effectLst/>
                <a:latin typeface="Poppins-Medium"/>
                <a:hlinkClick r:id="rId5"/>
              </a:rPr>
              <a:t>choose an LMS</a:t>
            </a:r>
            <a:r>
              <a:rPr lang="en-US" b="0" i="0" dirty="0">
                <a:solidFill>
                  <a:srgbClr val="444444"/>
                </a:solidFill>
                <a:effectLst/>
                <a:latin typeface="Poppins-Light"/>
              </a:rPr>
              <a:t> that makes communication as easy as possible.</a:t>
            </a:r>
          </a:p>
          <a:p>
            <a:pPr algn="l">
              <a:buFont typeface="Arial" panose="020B0604020202020204" pitchFamily="34" charset="0"/>
              <a:buChar char="•"/>
            </a:pPr>
            <a:r>
              <a:rPr lang="en-US" b="0" i="0" dirty="0">
                <a:solidFill>
                  <a:srgbClr val="444444"/>
                </a:solidFill>
                <a:effectLst/>
                <a:latin typeface="Poppins-Light"/>
              </a:rPr>
              <a:t>The lack of interaction with instructors and fellow learners leaves some individuals feeling isolated. This could lead to a lack of </a:t>
            </a:r>
            <a:r>
              <a:rPr lang="en-US" b="0" i="0" u="none" strike="noStrike" dirty="0">
                <a:solidFill>
                  <a:srgbClr val="356DF1"/>
                </a:solidFill>
                <a:effectLst/>
                <a:latin typeface="Poppins-Medium"/>
                <a:hlinkClick r:id="rId6"/>
              </a:rPr>
              <a:t>motivation</a:t>
            </a:r>
            <a:r>
              <a:rPr lang="en-US" b="0" i="0" dirty="0">
                <a:solidFill>
                  <a:srgbClr val="444444"/>
                </a:solidFill>
                <a:effectLst/>
                <a:latin typeface="Poppins-Light"/>
              </a:rPr>
              <a:t> and engagement in courses. So, combat learner isolation by focusing on creating great course content.</a:t>
            </a:r>
          </a:p>
          <a:p>
            <a:pPr algn="l">
              <a:buFont typeface="Arial" panose="020B0604020202020204" pitchFamily="34" charset="0"/>
              <a:buChar char="•"/>
            </a:pPr>
            <a:r>
              <a:rPr lang="en-US" b="0" i="0" dirty="0">
                <a:solidFill>
                  <a:srgbClr val="444444"/>
                </a:solidFill>
                <a:effectLst/>
                <a:latin typeface="Poppins-Light"/>
              </a:rPr>
              <a:t>Asynchronous learning is learner-centered, so those taking courses in this way need self-discipline and focus to be successful in completing the required course work. Using tools like </a:t>
            </a:r>
            <a:r>
              <a:rPr lang="en-US" b="0" i="0" u="none" strike="noStrike" dirty="0">
                <a:solidFill>
                  <a:srgbClr val="356DF1"/>
                </a:solidFill>
                <a:effectLst/>
                <a:latin typeface="Poppins-Medium"/>
                <a:hlinkClick r:id="rId7"/>
              </a:rPr>
              <a:t>Gamification</a:t>
            </a:r>
            <a:r>
              <a:rPr lang="en-US" b="0" i="0" dirty="0">
                <a:solidFill>
                  <a:srgbClr val="444444"/>
                </a:solidFill>
                <a:effectLst/>
                <a:latin typeface="Poppins-Light"/>
              </a:rPr>
              <a:t> or </a:t>
            </a:r>
            <a:r>
              <a:rPr lang="en-US" b="0" i="0" u="none" strike="noStrike" dirty="0">
                <a:solidFill>
                  <a:srgbClr val="356DF1"/>
                </a:solidFill>
                <a:effectLst/>
                <a:latin typeface="Poppins-Medium"/>
                <a:hlinkClick r:id="rId8"/>
              </a:rPr>
              <a:t>a Forum</a:t>
            </a:r>
            <a:r>
              <a:rPr lang="en-US" b="0" i="0" dirty="0">
                <a:solidFill>
                  <a:srgbClr val="444444"/>
                </a:solidFill>
                <a:effectLst/>
                <a:latin typeface="Poppins-Light"/>
              </a:rPr>
              <a:t> helps to keep your learners engaged.</a:t>
            </a:r>
          </a:p>
          <a:p>
            <a:pPr marL="228600" indent="0" algn="l">
              <a:buFont typeface="Arial" panose="020B0604020202020204" pitchFamily="34" charset="0"/>
              <a:buNone/>
            </a:pPr>
            <a:endParaRPr lang="en-US" b="0" i="0" dirty="0">
              <a:solidFill>
                <a:srgbClr val="444444"/>
              </a:solidFill>
              <a:effectLst/>
              <a:latin typeface="Poppins-Light"/>
            </a:endParaRP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smtClean="0">
                <a:solidFill>
                  <a:schemeClr val="dk1"/>
                </a:solidFill>
                <a:latin typeface="Comic Sans MS"/>
                <a:ea typeface="Comic Sans MS"/>
                <a:cs typeface="Comic Sans MS"/>
                <a:sym typeface="Comic Sans MS"/>
              </a:rPr>
              <a:t>9</a:t>
            </a:fld>
            <a:endParaRPr lang="en-US"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369026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Poppins-SemiBold"/>
              </a:rPr>
              <a:t>What is synchronous learning?</a:t>
            </a:r>
          </a:p>
          <a:p>
            <a:pPr algn="l"/>
            <a:r>
              <a:rPr lang="en-US" b="0" i="0" u="none" strike="noStrike" dirty="0">
                <a:solidFill>
                  <a:srgbClr val="356DF1"/>
                </a:solidFill>
                <a:effectLst/>
                <a:latin typeface="Poppins-Medium"/>
                <a:hlinkClick r:id="rId3"/>
              </a:rPr>
              <a:t>Synchronous learning</a:t>
            </a:r>
            <a:r>
              <a:rPr lang="en-US" b="0" i="0" dirty="0">
                <a:solidFill>
                  <a:srgbClr val="444444"/>
                </a:solidFill>
                <a:effectLst/>
                <a:latin typeface="Poppins-Light"/>
              </a:rPr>
              <a:t> is any type of learning that takes place in real-time, where a group of people are engaging in learning simultaneously. Although learning occurs at the same time, learners don’t have to be there in-person, or even in the same location. Synchronous learning enables learners to ask questions and receive answers on-the-spot, while also collaborating freely with their co-learners. </a:t>
            </a:r>
          </a:p>
          <a:p>
            <a:pPr algn="l"/>
            <a:r>
              <a:rPr lang="en-US" b="0" i="0" dirty="0">
                <a:solidFill>
                  <a:srgbClr val="444444"/>
                </a:solidFill>
                <a:effectLst/>
                <a:latin typeface="Poppins-Light"/>
              </a:rPr>
              <a:t>For </a:t>
            </a:r>
            <a:r>
              <a:rPr lang="en-US" b="0" i="0" u="none" strike="noStrike" dirty="0">
                <a:solidFill>
                  <a:srgbClr val="356DF1"/>
                </a:solidFill>
                <a:effectLst/>
                <a:latin typeface="Poppins-Medium"/>
                <a:hlinkClick r:id="rId4"/>
              </a:rPr>
              <a:t>employee training</a:t>
            </a:r>
            <a:r>
              <a:rPr lang="en-US" b="0" i="0" dirty="0">
                <a:solidFill>
                  <a:srgbClr val="444444"/>
                </a:solidFill>
                <a:effectLst/>
                <a:latin typeface="Poppins-Light"/>
              </a:rPr>
              <a:t>, synchronous learning is a popular choice. It’s a method that lends itself well to learning about updated company policies or new software that’s being rolled out. When done right, it’s also useful for </a:t>
            </a:r>
            <a:r>
              <a:rPr lang="en-US" b="0" i="0" u="none" strike="noStrike" dirty="0">
                <a:solidFill>
                  <a:srgbClr val="356DF1"/>
                </a:solidFill>
                <a:effectLst/>
                <a:latin typeface="Poppins-Medium"/>
                <a:hlinkClick r:id="rId5"/>
              </a:rPr>
              <a:t>customer</a:t>
            </a:r>
            <a:r>
              <a:rPr lang="en-US" b="0" i="0" dirty="0">
                <a:solidFill>
                  <a:srgbClr val="444444"/>
                </a:solidFill>
                <a:effectLst/>
                <a:latin typeface="Poppins-Light"/>
              </a:rPr>
              <a:t> and </a:t>
            </a:r>
            <a:r>
              <a:rPr lang="en-US" b="0" i="0" u="none" strike="noStrike" dirty="0">
                <a:solidFill>
                  <a:srgbClr val="356DF1"/>
                </a:solidFill>
                <a:effectLst/>
                <a:latin typeface="Poppins-Medium"/>
                <a:hlinkClick r:id="rId6"/>
              </a:rPr>
              <a:t>partner</a:t>
            </a:r>
            <a:r>
              <a:rPr lang="en-US" b="0" i="0" dirty="0">
                <a:solidFill>
                  <a:srgbClr val="444444"/>
                </a:solidFill>
                <a:effectLst/>
                <a:latin typeface="Poppins-Light"/>
              </a:rPr>
              <a:t> training as it creates an invaluable feedback loop.</a:t>
            </a:r>
          </a:p>
          <a:p>
            <a:pPr algn="l"/>
            <a:r>
              <a:rPr lang="en-US" b="0" i="0" dirty="0">
                <a:solidFill>
                  <a:srgbClr val="444444"/>
                </a:solidFill>
                <a:effectLst/>
                <a:latin typeface="Poppins-Light"/>
              </a:rPr>
              <a:t>Some examples of synchronous learning include:</a:t>
            </a:r>
          </a:p>
          <a:p>
            <a:pPr algn="l">
              <a:buFont typeface="Arial" panose="020B0604020202020204" pitchFamily="34" charset="0"/>
              <a:buChar char="•"/>
            </a:pPr>
            <a:r>
              <a:rPr lang="en-US" b="0" i="0" dirty="0">
                <a:solidFill>
                  <a:srgbClr val="444444"/>
                </a:solidFill>
                <a:effectLst/>
                <a:latin typeface="Poppins-Light"/>
              </a:rPr>
              <a:t>Live webinars</a:t>
            </a:r>
          </a:p>
          <a:p>
            <a:pPr algn="l">
              <a:buFont typeface="Arial" panose="020B0604020202020204" pitchFamily="34" charset="0"/>
              <a:buChar char="•"/>
            </a:pPr>
            <a:r>
              <a:rPr lang="en-US" b="0" i="0" dirty="0">
                <a:solidFill>
                  <a:srgbClr val="444444"/>
                </a:solidFill>
                <a:effectLst/>
                <a:latin typeface="Poppins-Light"/>
              </a:rPr>
              <a:t>Video conferencing</a:t>
            </a:r>
          </a:p>
          <a:p>
            <a:pPr algn="l">
              <a:buFont typeface="Arial" panose="020B0604020202020204" pitchFamily="34" charset="0"/>
              <a:buChar char="•"/>
            </a:pPr>
            <a:r>
              <a:rPr lang="en-US" b="0" i="0" dirty="0">
                <a:solidFill>
                  <a:srgbClr val="444444"/>
                </a:solidFill>
                <a:effectLst/>
                <a:latin typeface="Poppins-Light"/>
              </a:rPr>
              <a:t>Virtual classrooms</a:t>
            </a:r>
          </a:p>
          <a:p>
            <a:pPr algn="l">
              <a:buFont typeface="Arial" panose="020B0604020202020204" pitchFamily="34" charset="0"/>
              <a:buChar char="•"/>
            </a:pPr>
            <a:r>
              <a:rPr lang="en-US" b="0" i="0" dirty="0">
                <a:solidFill>
                  <a:srgbClr val="444444"/>
                </a:solidFill>
                <a:effectLst/>
                <a:latin typeface="Poppins-Light"/>
              </a:rPr>
              <a:t>Instant messaging</a:t>
            </a:r>
          </a:p>
          <a:p>
            <a:pPr algn="l">
              <a:buFont typeface="Arial" panose="020B0604020202020204" pitchFamily="34" charset="0"/>
              <a:buChar char="•"/>
            </a:pPr>
            <a:endParaRPr lang="en-US" b="0" i="0" dirty="0">
              <a:solidFill>
                <a:srgbClr val="444444"/>
              </a:solidFill>
              <a:effectLst/>
              <a:latin typeface="Poppins-Light"/>
            </a:endParaRPr>
          </a:p>
          <a:p>
            <a:pPr algn="l"/>
            <a:r>
              <a:rPr lang="en-US" b="0" i="0" dirty="0">
                <a:solidFill>
                  <a:srgbClr val="000000"/>
                </a:solidFill>
                <a:effectLst/>
                <a:latin typeface="Poppins-SemiBold"/>
              </a:rPr>
              <a:t>Pros of synchronous Learning:</a:t>
            </a:r>
          </a:p>
          <a:p>
            <a:pPr algn="l">
              <a:buFont typeface="Arial" panose="020B0604020202020204" pitchFamily="34" charset="0"/>
              <a:buChar char="•"/>
            </a:pPr>
            <a:r>
              <a:rPr lang="en-US" b="0" i="0" dirty="0">
                <a:solidFill>
                  <a:srgbClr val="444444"/>
                </a:solidFill>
                <a:effectLst/>
                <a:latin typeface="Poppins-Light"/>
              </a:rPr>
              <a:t>Because of </a:t>
            </a:r>
            <a:r>
              <a:rPr lang="en-US" b="0" i="0" u="none" strike="noStrike" dirty="0">
                <a:solidFill>
                  <a:srgbClr val="356DF1"/>
                </a:solidFill>
                <a:effectLst/>
                <a:latin typeface="Poppins-Medium"/>
                <a:hlinkClick r:id="rId7"/>
              </a:rPr>
              <a:t>the social nature</a:t>
            </a:r>
            <a:r>
              <a:rPr lang="en-US" b="0" i="0" dirty="0">
                <a:solidFill>
                  <a:srgbClr val="444444"/>
                </a:solidFill>
                <a:effectLst/>
                <a:latin typeface="Poppins-Light"/>
              </a:rPr>
              <a:t> of synchronous learning, learners can easily interact with instructors and other learners, making group activities possible.</a:t>
            </a:r>
          </a:p>
          <a:p>
            <a:pPr algn="l">
              <a:buFont typeface="Arial" panose="020B0604020202020204" pitchFamily="34" charset="0"/>
              <a:buChar char="•"/>
            </a:pPr>
            <a:r>
              <a:rPr lang="en-US" b="0" i="0" dirty="0">
                <a:solidFill>
                  <a:srgbClr val="444444"/>
                </a:solidFill>
                <a:effectLst/>
                <a:latin typeface="Poppins-Light"/>
              </a:rPr>
              <a:t>Synchronous learning takes place in real-time, which means learners can get immediate feedback. Ideas and opinions can also be promptly shared with fellow learners.</a:t>
            </a:r>
          </a:p>
          <a:p>
            <a:pPr algn="l">
              <a:buFont typeface="Arial" panose="020B0604020202020204" pitchFamily="34" charset="0"/>
              <a:buChar char="•"/>
            </a:pPr>
            <a:r>
              <a:rPr lang="en-US" b="0" i="0" dirty="0">
                <a:solidFill>
                  <a:srgbClr val="444444"/>
                </a:solidFill>
                <a:effectLst/>
                <a:latin typeface="Poppins-Light"/>
              </a:rPr>
              <a:t>Similarly, if your learners are having trouble with any of the course content, synchronous learning allows them to ask questions and get instantaneous answers.</a:t>
            </a:r>
          </a:p>
          <a:p>
            <a:pPr algn="l"/>
            <a:endParaRPr lang="en-US" b="0" i="0" dirty="0">
              <a:solidFill>
                <a:srgbClr val="000000"/>
              </a:solidFill>
              <a:effectLst/>
              <a:latin typeface="Poppins-SemiBold"/>
            </a:endParaRPr>
          </a:p>
          <a:p>
            <a:pPr algn="l"/>
            <a:r>
              <a:rPr lang="en-US" b="0" i="0" dirty="0">
                <a:solidFill>
                  <a:srgbClr val="000000"/>
                </a:solidFill>
                <a:effectLst/>
                <a:latin typeface="Poppins-SemiBold"/>
              </a:rPr>
              <a:t>Cons of synchronous Learning:</a:t>
            </a:r>
          </a:p>
          <a:p>
            <a:pPr algn="l">
              <a:buFont typeface="Arial" panose="020B0604020202020204" pitchFamily="34" charset="0"/>
              <a:buChar char="•"/>
            </a:pPr>
            <a:r>
              <a:rPr lang="en-US" b="0" i="0" dirty="0">
                <a:solidFill>
                  <a:srgbClr val="444444"/>
                </a:solidFill>
                <a:effectLst/>
                <a:latin typeface="Poppins-Light"/>
              </a:rPr>
              <a:t>Synchronous learners have to be online at a certain time, and therefore their learning has to adhere to a specific training schedule. Learners can’t access content where and when they like. To accommodate your learners and offer more flexibility, you could provide a </a:t>
            </a:r>
            <a:r>
              <a:rPr lang="en-US" b="0" i="0" u="none" strike="noStrike" dirty="0">
                <a:solidFill>
                  <a:srgbClr val="356DF1"/>
                </a:solidFill>
                <a:effectLst/>
                <a:latin typeface="Poppins-Medium"/>
                <a:hlinkClick r:id="rId8"/>
              </a:rPr>
              <a:t>webinar</a:t>
            </a:r>
            <a:r>
              <a:rPr lang="en-US" b="0" i="0" dirty="0">
                <a:solidFill>
                  <a:srgbClr val="444444"/>
                </a:solidFill>
                <a:effectLst/>
                <a:latin typeface="Poppins-Light"/>
              </a:rPr>
              <a:t> recording of the training session through your LMS.</a:t>
            </a:r>
          </a:p>
          <a:p>
            <a:pPr algn="l">
              <a:buFont typeface="Arial" panose="020B0604020202020204" pitchFamily="34" charset="0"/>
              <a:buChar char="•"/>
            </a:pPr>
            <a:r>
              <a:rPr lang="en-US" b="0" i="0" dirty="0">
                <a:solidFill>
                  <a:srgbClr val="444444"/>
                </a:solidFill>
                <a:effectLst/>
                <a:latin typeface="Poppins-Light"/>
              </a:rPr>
              <a:t>Due to the group dynamic of real-time synchronous learning, some learners may feel they’re not receiving the individual attention they need. This is especially true if there’s any part of the training they do not fully understand. To bypass this, try checking in on the progress of your learners by setting aside time during training for one-to-one or group Q&amp;A sessions.</a:t>
            </a:r>
          </a:p>
          <a:p>
            <a:pPr algn="l">
              <a:buFont typeface="Arial" panose="020B0604020202020204" pitchFamily="34" charset="0"/>
              <a:buChar char="•"/>
            </a:pPr>
            <a:r>
              <a:rPr lang="en-US" b="0" i="0" dirty="0">
                <a:solidFill>
                  <a:srgbClr val="444444"/>
                </a:solidFill>
                <a:effectLst/>
                <a:latin typeface="Poppins-Light"/>
              </a:rPr>
              <a:t>The effectiveness of how well your learners understand the course content depends more on the quality of the instructor than the learners themselves. To overcome this, ensure your </a:t>
            </a:r>
            <a:r>
              <a:rPr lang="en-US" b="0" i="0" u="none" strike="noStrike" dirty="0">
                <a:solidFill>
                  <a:srgbClr val="356DF1"/>
                </a:solidFill>
                <a:effectLst/>
                <a:latin typeface="Poppins-Medium"/>
                <a:hlinkClick r:id="rId9"/>
              </a:rPr>
              <a:t>instructors</a:t>
            </a:r>
            <a:r>
              <a:rPr lang="en-US" b="0" i="0" dirty="0">
                <a:solidFill>
                  <a:srgbClr val="444444"/>
                </a:solidFill>
                <a:effectLst/>
                <a:latin typeface="Poppins-Light"/>
              </a:rPr>
              <a:t> receive relevant training so they’re fully prepared for their role. Requiring instructors to plan their sessions ahead of time will also ensure they’ll deliver a great learning experience for your learners.</a:t>
            </a:r>
          </a:p>
          <a:p>
            <a:pPr marL="228600" indent="0" algn="l">
              <a:buFont typeface="Arial" panose="020B0604020202020204" pitchFamily="34" charset="0"/>
              <a:buNone/>
            </a:pPr>
            <a:endParaRPr lang="en-US" b="0" i="0" dirty="0">
              <a:solidFill>
                <a:srgbClr val="444444"/>
              </a:solidFill>
              <a:effectLst/>
              <a:latin typeface="Poppins-Ligh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smtClean="0">
                <a:solidFill>
                  <a:schemeClr val="dk1"/>
                </a:solidFill>
                <a:latin typeface="Comic Sans MS"/>
                <a:ea typeface="Comic Sans MS"/>
                <a:cs typeface="Comic Sans MS"/>
                <a:sym typeface="Comic Sans MS"/>
              </a:rPr>
              <a:t>10</a:t>
            </a:fld>
            <a:endParaRPr lang="en-US"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602987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smtClean="0">
                <a:solidFill>
                  <a:schemeClr val="dk1"/>
                </a:solidFill>
                <a:latin typeface="Comic Sans MS"/>
                <a:ea typeface="Comic Sans MS"/>
                <a:cs typeface="Comic Sans MS"/>
                <a:sym typeface="Comic Sans MS"/>
              </a:rPr>
              <a:t>14</a:t>
            </a:fld>
            <a:endParaRPr lang="en-US"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971269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B558E4-53B3-4603-9E45-049CB8B708EB}" type="slidenum">
              <a:rPr lang="en-US" smtClean="0"/>
              <a:t>17</a:t>
            </a:fld>
            <a:endParaRPr lang="en-US" dirty="0"/>
          </a:p>
        </p:txBody>
      </p:sp>
    </p:spTree>
    <p:extLst>
      <p:ext uri="{BB962C8B-B14F-4D97-AF65-F5344CB8AC3E}">
        <p14:creationId xmlns:p14="http://schemas.microsoft.com/office/powerpoint/2010/main" val="235105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9:notes"/>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noAutofit/>
          </a:bodyPr>
          <a:lstStyle/>
          <a:p>
            <a:r>
              <a:rPr lang="en-US" dirty="0"/>
              <a:t>As a positive, using Gallery View can allow one to see an entire community of learners. However, the downside is the experience of “visual overload because when we look at a screen, whether it's a computer or a TV screen, our minds are accustomed to processing what is in front of us as a unified whole. But a Zoom meeting in gallery view isn't one unified whole. It's the equivalent of trying to watch 5, 10, 20, or more different TV shows, side-by-side, meanwhile checking a mirror to see how you look. This is incredibly exhausting” (</a:t>
            </a:r>
            <a:r>
              <a:rPr lang="en-US" dirty="0" err="1"/>
              <a:t>fastcompany</a:t>
            </a:r>
            <a:r>
              <a:rPr lang="en-US" dirty="0"/>
              <a:t>). Learners can switch to Speaker View from Gallery View to see a larger image and absorb more expressive cues from the individual speaker (Sanders, 2020).</a:t>
            </a:r>
          </a:p>
          <a:p>
            <a:endParaRPr lang="en-US" dirty="0"/>
          </a:p>
          <a:p>
            <a:r>
              <a:rPr lang="en-US" dirty="0"/>
              <a:t>Brennan, Jonathan. Engaging Learners through Zoom (pp. 78-79). Wiley. Kindle Edition.</a:t>
            </a:r>
          </a:p>
          <a:p>
            <a:pPr marL="0" lvl="0" indent="0" algn="l" rtl="0">
              <a:lnSpc>
                <a:spcPct val="100000"/>
              </a:lnSpc>
              <a:spcBef>
                <a:spcPts val="0"/>
              </a:spcBef>
              <a:spcAft>
                <a:spcPts val="0"/>
              </a:spcAft>
              <a:buSzPts val="1400"/>
              <a:buNone/>
            </a:pPr>
            <a:endParaRPr dirty="0"/>
          </a:p>
        </p:txBody>
      </p:sp>
      <p:sp>
        <p:nvSpPr>
          <p:cNvPr id="333" name="Google Shape;333;p2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1"/>
          <p:cNvSpPr txBox="1">
            <a:spLocks noGrp="1"/>
          </p:cNvSpPr>
          <p:nvPr>
            <p:ph type="ctrTitle"/>
          </p:nvPr>
        </p:nvSpPr>
        <p:spPr>
          <a:xfrm>
            <a:off x="3762303" y="1423942"/>
            <a:ext cx="5263034" cy="2387600"/>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 name="Google Shape;16;p31"/>
          <p:cNvSpPr txBox="1">
            <a:spLocks noGrp="1"/>
          </p:cNvSpPr>
          <p:nvPr>
            <p:ph type="subTitle" idx="1"/>
          </p:nvPr>
        </p:nvSpPr>
        <p:spPr>
          <a:xfrm>
            <a:off x="139604" y="4495801"/>
            <a:ext cx="7245398" cy="1116242"/>
          </a:xfrm>
          <a:prstGeom prst="rect">
            <a:avLst/>
          </a:prstGeom>
          <a:noFill/>
          <a:ln>
            <a:noFill/>
          </a:ln>
        </p:spPr>
        <p:txBody>
          <a:bodyPr spcFirstLastPara="1" wrap="square" lIns="91425" tIns="91425" rIns="91425" bIns="91425" anchor="ctr" anchorCtr="0"/>
          <a:lstStyle>
            <a:lvl1pPr marR="0" lvl="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7" name="Google Shape;17;p31"/>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18" name="Google Shape;18;p31"/>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2"/>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32"/>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 name="Google Shape;22;p32"/>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23" name="Google Shape;23;p3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7"/>
        <p:cNvGrpSpPr/>
        <p:nvPr/>
      </p:nvGrpSpPr>
      <p:grpSpPr>
        <a:xfrm>
          <a:off x="0" y="0"/>
          <a:ext cx="0" cy="0"/>
          <a:chOff x="0" y="0"/>
          <a:chExt cx="0" cy="0"/>
        </a:xfrm>
      </p:grpSpPr>
      <p:sp>
        <p:nvSpPr>
          <p:cNvPr id="48" name="Google Shape;48;p37"/>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9" name="Google Shape;49;p37"/>
          <p:cNvSpPr txBox="1">
            <a:spLocks noGrp="1"/>
          </p:cNvSpPr>
          <p:nvPr>
            <p:ph type="body" idx="1"/>
          </p:nvPr>
        </p:nvSpPr>
        <p:spPr>
          <a:xfrm rot="5400000">
            <a:off x="2352547" y="14160"/>
            <a:ext cx="4438905" cy="7886700"/>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0" name="Google Shape;50;p37"/>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1" name="Google Shape;51;p37"/>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2"/>
        <p:cNvGrpSpPr/>
        <p:nvPr/>
      </p:nvGrpSpPr>
      <p:grpSpPr>
        <a:xfrm>
          <a:off x="0" y="0"/>
          <a:ext cx="0" cy="0"/>
          <a:chOff x="0" y="0"/>
          <a:chExt cx="0" cy="0"/>
        </a:xfrm>
      </p:grpSpPr>
      <p:sp>
        <p:nvSpPr>
          <p:cNvPr id="53" name="Google Shape;53;p38"/>
          <p:cNvSpPr txBox="1">
            <a:spLocks noGrp="1"/>
          </p:cNvSpPr>
          <p:nvPr>
            <p:ph type="title"/>
          </p:nvPr>
        </p:nvSpPr>
        <p:spPr>
          <a:xfrm rot="5400000">
            <a:off x="4623593" y="2285206"/>
            <a:ext cx="5811838" cy="1971675"/>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4" name="Google Shape;54;p38"/>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5" name="Google Shape;55;p38"/>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6" name="Google Shape;56;p38"/>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54EACB-DC73-44CC-93B3-2E47D274BB08}"/>
              </a:ext>
            </a:extLst>
          </p:cNvPr>
          <p:cNvSpPr>
            <a:spLocks noGrp="1"/>
          </p:cNvSpPr>
          <p:nvPr>
            <p:ph type="dt" sz="half" idx="10"/>
          </p:nvPr>
        </p:nvSpPr>
        <p:spPr/>
        <p:txBody>
          <a:bodyPr/>
          <a:lstStyle/>
          <a:p>
            <a:fld id="{8FFFB28D-7720-4A44-8EB7-274B65AE1513}" type="datetimeFigureOut">
              <a:rPr lang="en-US" smtClean="0"/>
              <a:t>1/20/21</a:t>
            </a:fld>
            <a:endParaRPr lang="en-US"/>
          </a:p>
        </p:txBody>
      </p:sp>
      <p:sp>
        <p:nvSpPr>
          <p:cNvPr id="3" name="Footer Placeholder 2">
            <a:extLst>
              <a:ext uri="{FF2B5EF4-FFF2-40B4-BE49-F238E27FC236}">
                <a16:creationId xmlns:a16="http://schemas.microsoft.com/office/drawing/2014/main" id="{D7F54156-C165-440E-9E52-15CA292EFF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72E0D3-FE64-47BB-A966-763A233C3813}"/>
              </a:ext>
            </a:extLst>
          </p:cNvPr>
          <p:cNvSpPr>
            <a:spLocks noGrp="1"/>
          </p:cNvSpPr>
          <p:nvPr>
            <p:ph type="sldNum" sz="quarter" idx="12"/>
          </p:nvPr>
        </p:nvSpPr>
        <p:spPr/>
        <p:txBody>
          <a:bodyPr/>
          <a:lstStyle/>
          <a:p>
            <a:fld id="{D9900F1B-404A-40AB-B686-F665D1A0419E}" type="slidenum">
              <a:rPr lang="en-US" smtClean="0"/>
              <a:t>‹#›</a:t>
            </a:fld>
            <a:endParaRPr lang="en-US"/>
          </a:p>
        </p:txBody>
      </p:sp>
    </p:spTree>
    <p:extLst>
      <p:ext uri="{BB962C8B-B14F-4D97-AF65-F5344CB8AC3E}">
        <p14:creationId xmlns:p14="http://schemas.microsoft.com/office/powerpoint/2010/main" val="1088657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401"/>
            </a:lvl1pPr>
          </a:lstStyle>
          <a:p>
            <a:r>
              <a:rPr lang="en-US" dirty="0"/>
              <a:t>Click to edit Master title style</a:t>
            </a:r>
          </a:p>
        </p:txBody>
      </p:sp>
      <p:sp>
        <p:nvSpPr>
          <p:cNvPr id="4" name="Slide Number Placeholder 4">
            <a:extLst>
              <a:ext uri="{FF2B5EF4-FFF2-40B4-BE49-F238E27FC236}">
                <a16:creationId xmlns:a16="http://schemas.microsoft.com/office/drawing/2014/main" id="{66E445FA-DA02-4B2F-8286-F029082E58A8}"/>
              </a:ext>
            </a:extLst>
          </p:cNvPr>
          <p:cNvSpPr txBox="1">
            <a:spLocks/>
          </p:cNvSpPr>
          <p:nvPr userDrawn="1"/>
        </p:nvSpPr>
        <p:spPr>
          <a:xfrm>
            <a:off x="6553201" y="6469664"/>
            <a:ext cx="2133600" cy="138499"/>
          </a:xfrm>
          <a:prstGeom prst="rect">
            <a:avLst/>
          </a:prstGeom>
        </p:spPr>
        <p:txBody>
          <a:bodyPr vert="horz" lIns="0" tIns="0" rIns="0" bIns="0" rtlCol="0" anchor="ctr">
            <a:spAutoFit/>
          </a:bodyPr>
          <a:lstStyle>
            <a:defPPr>
              <a:defRPr lang="en-US"/>
            </a:defPPr>
            <a:lvl1pPr marL="0" algn="r" defTabSz="1218987" rtl="0" eaLnBrk="1" latinLnBrk="0" hangingPunct="1">
              <a:defRPr sz="12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96E69268-9C8B-4EBF-A9EE-DC5DC2D48DC3}" type="slidenum">
              <a:rPr lang="en-US" sz="900" smtClean="0">
                <a:solidFill>
                  <a:schemeClr val="tx1"/>
                </a:solidFill>
              </a:rPr>
              <a:pPr/>
              <a:t>‹#›</a:t>
            </a:fld>
            <a:endParaRPr lang="en-US" sz="900">
              <a:solidFill>
                <a:schemeClr val="tx1"/>
              </a:solidFill>
            </a:endParaRPr>
          </a:p>
        </p:txBody>
      </p:sp>
    </p:spTree>
    <p:extLst>
      <p:ext uri="{BB962C8B-B14F-4D97-AF65-F5344CB8AC3E}">
        <p14:creationId xmlns:p14="http://schemas.microsoft.com/office/powerpoint/2010/main" val="3803054206"/>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guide id="3" pos="382">
          <p15:clr>
            <a:srgbClr val="FBAE40"/>
          </p15:clr>
        </p15:guide>
        <p15:guide id="4" pos="7294">
          <p15:clr>
            <a:srgbClr val="FBAE40"/>
          </p15:clr>
        </p15:guide>
        <p15:guide id="5" pos="471">
          <p15:clr>
            <a:srgbClr val="FBAE40"/>
          </p15:clr>
        </p15:guide>
        <p15:guide id="6" orient="horz" pos="621">
          <p15:clr>
            <a:srgbClr val="FBAE40"/>
          </p15:clr>
        </p15:guide>
        <p15:guide id="7" orient="horz" pos="400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0"/>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0"/>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3" name="Google Shape;13;p30"/>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9"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learnupon.com/blog/synchronous-learning-asynchronous-learnin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drc.usask.ca/projects/archbook/commonplace.ph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hyperlink" Target="https://www.fastcompany.com/90490716/ill-be-right-back-how-to-protect-your-energy-during-zoom-meeting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 Id="rId9" Type="http://schemas.openxmlformats.org/officeDocument/2006/relationships/image" Target="../media/image24.sv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Heather@PartnersInMedEd.com" TargetMode="External"/></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4.jp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xpertprogrammanagement.com/2018/10/self-efficacy-theory-of-motiv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drc.usask.ca/projects/archbook/commonplace.php" TargetMode="External"/><Relationship Id="rId5" Type="http://schemas.openxmlformats.org/officeDocument/2006/relationships/image" Target="../media/image13.jpg"/><Relationship Id="rId4" Type="http://schemas.openxmlformats.org/officeDocument/2006/relationships/hyperlink" Target="http://cyprusinternetmarketingservices.com/e-learn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learnupon.com/blog/synchronous-learning-asynchronous-lear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
        <p:nvSpPr>
          <p:cNvPr id="62" name="Google Shape;62;p1"/>
          <p:cNvSpPr txBox="1">
            <a:spLocks noGrp="1"/>
          </p:cNvSpPr>
          <p:nvPr>
            <p:ph type="subTitle" idx="1"/>
          </p:nvPr>
        </p:nvSpPr>
        <p:spPr>
          <a:xfrm>
            <a:off x="139604" y="4543550"/>
            <a:ext cx="7245398" cy="111624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1000"/>
              </a:spcBef>
              <a:spcAft>
                <a:spcPts val="0"/>
              </a:spcAft>
              <a:buClr>
                <a:schemeClr val="lt1"/>
              </a:buClr>
              <a:buSzPts val="2000"/>
              <a:buFont typeface="Arial"/>
              <a:buNone/>
            </a:pPr>
            <a:r>
              <a:rPr lang="en-US" dirty="0"/>
              <a:t>Heather Peters, MEd, PhD -- GME Consultant</a:t>
            </a:r>
            <a:endParaRPr dirty="0"/>
          </a:p>
        </p:txBody>
      </p:sp>
      <p:sp>
        <p:nvSpPr>
          <p:cNvPr id="63" name="Google Shape;63;p1"/>
          <p:cNvSpPr txBox="1">
            <a:spLocks noGrp="1"/>
          </p:cNvSpPr>
          <p:nvPr>
            <p:ph type="ctrTitle"/>
          </p:nvPr>
        </p:nvSpPr>
        <p:spPr>
          <a:xfrm>
            <a:off x="3762303" y="1423942"/>
            <a:ext cx="5263034" cy="2387600"/>
          </a:xfrm>
          <a:prstGeom prst="rect">
            <a:avLst/>
          </a:prstGeom>
          <a:noFill/>
          <a:ln>
            <a:noFill/>
          </a:ln>
        </p:spPr>
        <p:txBody>
          <a:bodyPr spcFirstLastPara="1" wrap="square" lIns="91425" tIns="91425" rIns="91425" bIns="91425" anchor="ctr" anchorCtr="0">
            <a:noAutofit/>
          </a:bodyPr>
          <a:lstStyle/>
          <a:p>
            <a:r>
              <a:rPr lang="en-US" dirty="0"/>
              <a:t>Maximizing Virtual Learning</a:t>
            </a:r>
            <a:br>
              <a:rPr lang="en-US" dirty="0"/>
            </a:br>
            <a:r>
              <a:rPr lang="en-US" dirty="0"/>
              <a:t>Part 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EDAE8C-91FB-4B10-A137-EC7CFC53D472}"/>
              </a:ext>
            </a:extLst>
          </p:cNvPr>
          <p:cNvSpPr>
            <a:spLocks noGrp="1"/>
          </p:cNvSpPr>
          <p:nvPr>
            <p:ph type="title"/>
          </p:nvPr>
        </p:nvSpPr>
        <p:spPr>
          <a:xfrm rot="16200000">
            <a:off x="-2147228" y="1544811"/>
            <a:ext cx="6526006" cy="1325563"/>
          </a:xfrm>
        </p:spPr>
        <p:txBody>
          <a:bodyPr/>
          <a:lstStyle/>
          <a:p>
            <a:r>
              <a:rPr lang="en-US" dirty="0"/>
              <a:t>Synchronous vs Asynchronous</a:t>
            </a:r>
          </a:p>
        </p:txBody>
      </p:sp>
      <p:sp>
        <p:nvSpPr>
          <p:cNvPr id="4" name="Slide Number Placeholder 3">
            <a:extLst>
              <a:ext uri="{FF2B5EF4-FFF2-40B4-BE49-F238E27FC236}">
                <a16:creationId xmlns:a16="http://schemas.microsoft.com/office/drawing/2014/main" id="{BC9576D3-D138-40FE-9BCE-C587054944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pic>
        <p:nvPicPr>
          <p:cNvPr id="8" name="Picture 7">
            <a:extLst>
              <a:ext uri="{FF2B5EF4-FFF2-40B4-BE49-F238E27FC236}">
                <a16:creationId xmlns:a16="http://schemas.microsoft.com/office/drawing/2014/main" id="{C763A401-A226-4994-BCC7-2463BCB99D9C}"/>
              </a:ext>
            </a:extLst>
          </p:cNvPr>
          <p:cNvPicPr>
            <a:picLocks noChangeAspect="1"/>
          </p:cNvPicPr>
          <p:nvPr/>
        </p:nvPicPr>
        <p:blipFill>
          <a:blip r:embed="rId3"/>
          <a:stretch>
            <a:fillRect/>
          </a:stretch>
        </p:blipFill>
        <p:spPr>
          <a:xfrm>
            <a:off x="2604388" y="1021080"/>
            <a:ext cx="4033276" cy="4674326"/>
          </a:xfrm>
          <a:prstGeom prst="rect">
            <a:avLst/>
          </a:prstGeom>
          <a:effectLst>
            <a:outerShdw blurRad="76200" dir="13500000" sy="23000" kx="1200000" algn="br" rotWithShape="0">
              <a:prstClr val="black">
                <a:alpha val="20000"/>
              </a:prstClr>
            </a:outerShdw>
          </a:effectLst>
        </p:spPr>
      </p:pic>
      <p:sp>
        <p:nvSpPr>
          <p:cNvPr id="9" name="TextBox 8">
            <a:extLst>
              <a:ext uri="{FF2B5EF4-FFF2-40B4-BE49-F238E27FC236}">
                <a16:creationId xmlns:a16="http://schemas.microsoft.com/office/drawing/2014/main" id="{511DA34C-92B9-49B3-94BD-AA568E0EE43E}"/>
              </a:ext>
            </a:extLst>
          </p:cNvPr>
          <p:cNvSpPr txBox="1"/>
          <p:nvPr/>
        </p:nvSpPr>
        <p:spPr>
          <a:xfrm>
            <a:off x="2604388" y="5695406"/>
            <a:ext cx="3544952" cy="461665"/>
          </a:xfrm>
          <a:prstGeom prst="rect">
            <a:avLst/>
          </a:prstGeom>
          <a:noFill/>
        </p:spPr>
        <p:txBody>
          <a:bodyPr wrap="square" rtlCol="0">
            <a:spAutoFit/>
          </a:bodyPr>
          <a:lstStyle/>
          <a:p>
            <a:r>
              <a:rPr lang="en-US" sz="1200" dirty="0">
                <a:hlinkClick r:id="rId4"/>
              </a:rPr>
              <a:t>Synchronous vs Asynchronous Learning: Which is Right for Your Learners? | </a:t>
            </a:r>
            <a:r>
              <a:rPr lang="en-US" sz="1200" dirty="0" err="1">
                <a:hlinkClick r:id="rId4"/>
              </a:rPr>
              <a:t>LearnUpon</a:t>
            </a:r>
            <a:endParaRPr lang="en-US" sz="1200" dirty="0"/>
          </a:p>
        </p:txBody>
      </p:sp>
      <p:sp>
        <p:nvSpPr>
          <p:cNvPr id="6" name="Google Shape;61;p1">
            <a:extLst>
              <a:ext uri="{FF2B5EF4-FFF2-40B4-BE49-F238E27FC236}">
                <a16:creationId xmlns:a16="http://schemas.microsoft.com/office/drawing/2014/main" id="{6CEA5A20-C94C-48F5-B0BD-E26CF38AB5E8}"/>
              </a:ext>
            </a:extLst>
          </p:cNvPr>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67833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24726C-62FC-4155-8730-469E9A2D115E}"/>
              </a:ext>
            </a:extLst>
          </p:cNvPr>
          <p:cNvSpPr>
            <a:spLocks noGrp="1"/>
          </p:cNvSpPr>
          <p:nvPr>
            <p:ph type="title"/>
          </p:nvPr>
        </p:nvSpPr>
        <p:spPr/>
        <p:txBody>
          <a:bodyPr/>
          <a:lstStyle/>
          <a:p>
            <a:r>
              <a:rPr lang="en-US" dirty="0"/>
              <a:t>Traditional e-learning vs Effective Online Learning</a:t>
            </a:r>
          </a:p>
        </p:txBody>
      </p:sp>
      <p:sp>
        <p:nvSpPr>
          <p:cNvPr id="4" name="Slide Number Placeholder 3">
            <a:extLst>
              <a:ext uri="{FF2B5EF4-FFF2-40B4-BE49-F238E27FC236}">
                <a16:creationId xmlns:a16="http://schemas.microsoft.com/office/drawing/2014/main" id="{20223C52-8697-4B31-86CA-7F2F8E617F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pic>
        <p:nvPicPr>
          <p:cNvPr id="6" name="Picture 5">
            <a:extLst>
              <a:ext uri="{FF2B5EF4-FFF2-40B4-BE49-F238E27FC236}">
                <a16:creationId xmlns:a16="http://schemas.microsoft.com/office/drawing/2014/main" id="{35755883-A58B-46FC-8B95-CC86EBA1A65E}"/>
              </a:ext>
            </a:extLst>
          </p:cNvPr>
          <p:cNvPicPr>
            <a:picLocks noChangeAspect="1"/>
          </p:cNvPicPr>
          <p:nvPr/>
        </p:nvPicPr>
        <p:blipFill>
          <a:blip r:embed="rId2"/>
          <a:stretch>
            <a:fillRect/>
          </a:stretch>
        </p:blipFill>
        <p:spPr>
          <a:xfrm>
            <a:off x="139338" y="1746012"/>
            <a:ext cx="8515350" cy="4513136"/>
          </a:xfrm>
          <a:prstGeom prst="rect">
            <a:avLst/>
          </a:prstGeom>
        </p:spPr>
      </p:pic>
      <p:sp>
        <p:nvSpPr>
          <p:cNvPr id="7" name="Google Shape;61;p1">
            <a:extLst>
              <a:ext uri="{FF2B5EF4-FFF2-40B4-BE49-F238E27FC236}">
                <a16:creationId xmlns:a16="http://schemas.microsoft.com/office/drawing/2014/main" id="{62286850-4237-43D2-9CCF-0F7F1AD83194}"/>
              </a:ext>
            </a:extLst>
          </p:cNvPr>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79857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C98CDD-3933-48AD-B2B2-03113C579FAD}"/>
              </a:ext>
            </a:extLst>
          </p:cNvPr>
          <p:cNvSpPr>
            <a:spLocks noGrp="1"/>
          </p:cNvSpPr>
          <p:nvPr>
            <p:ph type="title"/>
          </p:nvPr>
        </p:nvSpPr>
        <p:spPr/>
        <p:txBody>
          <a:bodyPr/>
          <a:lstStyle/>
          <a:p>
            <a:r>
              <a:rPr lang="en-US" dirty="0"/>
              <a:t>ACTIVITY 1: Reflection </a:t>
            </a:r>
          </a:p>
        </p:txBody>
      </p:sp>
      <p:sp>
        <p:nvSpPr>
          <p:cNvPr id="4" name="Slide Number Placeholder 3">
            <a:extLst>
              <a:ext uri="{FF2B5EF4-FFF2-40B4-BE49-F238E27FC236}">
                <a16:creationId xmlns:a16="http://schemas.microsoft.com/office/drawing/2014/main" id="{01ABE304-349A-472F-A467-8995E899BB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grpSp>
        <p:nvGrpSpPr>
          <p:cNvPr id="8" name="Group 7">
            <a:extLst>
              <a:ext uri="{FF2B5EF4-FFF2-40B4-BE49-F238E27FC236}">
                <a16:creationId xmlns:a16="http://schemas.microsoft.com/office/drawing/2014/main" id="{0CCE1DA5-1084-45AA-A40C-23E934F76207}"/>
              </a:ext>
            </a:extLst>
          </p:cNvPr>
          <p:cNvGrpSpPr/>
          <p:nvPr/>
        </p:nvGrpSpPr>
        <p:grpSpPr>
          <a:xfrm>
            <a:off x="777488" y="1852557"/>
            <a:ext cx="7441771" cy="2292723"/>
            <a:chOff x="1073579" y="2132856"/>
            <a:chExt cx="10041667" cy="3036136"/>
          </a:xfrm>
        </p:grpSpPr>
        <p:grpSp>
          <p:nvGrpSpPr>
            <p:cNvPr id="9" name="Group 8">
              <a:extLst>
                <a:ext uri="{FF2B5EF4-FFF2-40B4-BE49-F238E27FC236}">
                  <a16:creationId xmlns:a16="http://schemas.microsoft.com/office/drawing/2014/main" id="{C0CB8F14-8420-4DAB-B527-854B8C411D59}"/>
                </a:ext>
              </a:extLst>
            </p:cNvPr>
            <p:cNvGrpSpPr/>
            <p:nvPr/>
          </p:nvGrpSpPr>
          <p:grpSpPr>
            <a:xfrm>
              <a:off x="1073579" y="2132856"/>
              <a:ext cx="1719263" cy="1719262"/>
              <a:chOff x="1198563" y="2855913"/>
              <a:chExt cx="1719263" cy="1719262"/>
            </a:xfrm>
            <a:solidFill>
              <a:schemeClr val="accent1">
                <a:lumMod val="50000"/>
              </a:schemeClr>
            </a:solidFill>
            <a:effectLst>
              <a:outerShdw blurRad="190500" dist="63500" dir="5400000" algn="t" rotWithShape="0">
                <a:prstClr val="black">
                  <a:alpha val="10000"/>
                </a:prstClr>
              </a:outerShdw>
            </a:effectLst>
          </p:grpSpPr>
          <p:sp>
            <p:nvSpPr>
              <p:cNvPr id="43" name="Oval 5">
                <a:extLst>
                  <a:ext uri="{FF2B5EF4-FFF2-40B4-BE49-F238E27FC236}">
                    <a16:creationId xmlns:a16="http://schemas.microsoft.com/office/drawing/2014/main" id="{9B537BE5-2BA3-4EAC-B11C-E81A0BDAD7F4}"/>
                  </a:ext>
                </a:extLst>
              </p:cNvPr>
              <p:cNvSpPr>
                <a:spLocks noChangeArrowheads="1"/>
              </p:cNvSpPr>
              <p:nvPr/>
            </p:nvSpPr>
            <p:spPr bwMode="auto">
              <a:xfrm>
                <a:off x="1274763" y="2921000"/>
                <a:ext cx="1552575" cy="155733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4" name="Freeform 6">
                <a:extLst>
                  <a:ext uri="{FF2B5EF4-FFF2-40B4-BE49-F238E27FC236}">
                    <a16:creationId xmlns:a16="http://schemas.microsoft.com/office/drawing/2014/main" id="{A3C1A9BC-2562-4FA7-BC81-53DC85994885}"/>
                  </a:ext>
                </a:extLst>
              </p:cNvPr>
              <p:cNvSpPr>
                <a:spLocks/>
              </p:cNvSpPr>
              <p:nvPr/>
            </p:nvSpPr>
            <p:spPr bwMode="auto">
              <a:xfrm>
                <a:off x="1741488" y="3768725"/>
                <a:ext cx="692150" cy="317500"/>
              </a:xfrm>
              <a:custGeom>
                <a:avLst/>
                <a:gdLst>
                  <a:gd name="T0" fmla="*/ 220 w 276"/>
                  <a:gd name="T1" fmla="*/ 126 h 126"/>
                  <a:gd name="T2" fmla="*/ 138 w 276"/>
                  <a:gd name="T3" fmla="*/ 57 h 126"/>
                  <a:gd name="T4" fmla="*/ 56 w 276"/>
                  <a:gd name="T5" fmla="*/ 126 h 126"/>
                  <a:gd name="T6" fmla="*/ 0 w 276"/>
                  <a:gd name="T7" fmla="*/ 117 h 126"/>
                  <a:gd name="T8" fmla="*/ 138 w 276"/>
                  <a:gd name="T9" fmla="*/ 0 h 126"/>
                  <a:gd name="T10" fmla="*/ 276 w 276"/>
                  <a:gd name="T11" fmla="*/ 117 h 126"/>
                  <a:gd name="T12" fmla="*/ 220 w 276"/>
                  <a:gd name="T13" fmla="*/ 126 h 126"/>
                </a:gdLst>
                <a:ahLst/>
                <a:cxnLst>
                  <a:cxn ang="0">
                    <a:pos x="T0" y="T1"/>
                  </a:cxn>
                  <a:cxn ang="0">
                    <a:pos x="T2" y="T3"/>
                  </a:cxn>
                  <a:cxn ang="0">
                    <a:pos x="T4" y="T5"/>
                  </a:cxn>
                  <a:cxn ang="0">
                    <a:pos x="T6" y="T7"/>
                  </a:cxn>
                  <a:cxn ang="0">
                    <a:pos x="T8" y="T9"/>
                  </a:cxn>
                  <a:cxn ang="0">
                    <a:pos x="T10" y="T11"/>
                  </a:cxn>
                  <a:cxn ang="0">
                    <a:pos x="T12" y="T13"/>
                  </a:cxn>
                </a:cxnLst>
                <a:rect l="0" t="0" r="r" b="b"/>
                <a:pathLst>
                  <a:path w="276" h="126">
                    <a:moveTo>
                      <a:pt x="220" y="126"/>
                    </a:moveTo>
                    <a:cubicBezTo>
                      <a:pt x="213" y="86"/>
                      <a:pt x="179" y="57"/>
                      <a:pt x="138" y="57"/>
                    </a:cubicBezTo>
                    <a:cubicBezTo>
                      <a:pt x="98" y="57"/>
                      <a:pt x="63" y="86"/>
                      <a:pt x="56" y="126"/>
                    </a:cubicBezTo>
                    <a:cubicBezTo>
                      <a:pt x="0" y="117"/>
                      <a:pt x="0" y="117"/>
                      <a:pt x="0" y="117"/>
                    </a:cubicBezTo>
                    <a:cubicBezTo>
                      <a:pt x="12" y="49"/>
                      <a:pt x="70" y="0"/>
                      <a:pt x="138" y="0"/>
                    </a:cubicBezTo>
                    <a:cubicBezTo>
                      <a:pt x="207" y="0"/>
                      <a:pt x="265" y="49"/>
                      <a:pt x="276" y="117"/>
                    </a:cubicBezTo>
                    <a:lnTo>
                      <a:pt x="220"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5" name="Freeform 7">
                <a:extLst>
                  <a:ext uri="{FF2B5EF4-FFF2-40B4-BE49-F238E27FC236}">
                    <a16:creationId xmlns:a16="http://schemas.microsoft.com/office/drawing/2014/main" id="{FFF114F6-610F-4264-99A3-A4749FE3DE49}"/>
                  </a:ext>
                </a:extLst>
              </p:cNvPr>
              <p:cNvSpPr>
                <a:spLocks/>
              </p:cNvSpPr>
              <p:nvPr/>
            </p:nvSpPr>
            <p:spPr bwMode="auto">
              <a:xfrm>
                <a:off x="1557338" y="3302000"/>
                <a:ext cx="436563" cy="388937"/>
              </a:xfrm>
              <a:custGeom>
                <a:avLst/>
                <a:gdLst>
                  <a:gd name="T0" fmla="*/ 220 w 275"/>
                  <a:gd name="T1" fmla="*/ 245 h 245"/>
                  <a:gd name="T2" fmla="*/ 0 w 275"/>
                  <a:gd name="T3" fmla="*/ 71 h 245"/>
                  <a:gd name="T4" fmla="*/ 55 w 275"/>
                  <a:gd name="T5" fmla="*/ 0 h 245"/>
                  <a:gd name="T6" fmla="*/ 275 w 275"/>
                  <a:gd name="T7" fmla="*/ 174 h 245"/>
                  <a:gd name="T8" fmla="*/ 220 w 275"/>
                  <a:gd name="T9" fmla="*/ 245 h 245"/>
                </a:gdLst>
                <a:ahLst/>
                <a:cxnLst>
                  <a:cxn ang="0">
                    <a:pos x="T0" y="T1"/>
                  </a:cxn>
                  <a:cxn ang="0">
                    <a:pos x="T2" y="T3"/>
                  </a:cxn>
                  <a:cxn ang="0">
                    <a:pos x="T4" y="T5"/>
                  </a:cxn>
                  <a:cxn ang="0">
                    <a:pos x="T6" y="T7"/>
                  </a:cxn>
                  <a:cxn ang="0">
                    <a:pos x="T8" y="T9"/>
                  </a:cxn>
                </a:cxnLst>
                <a:rect l="0" t="0" r="r" b="b"/>
                <a:pathLst>
                  <a:path w="275" h="245">
                    <a:moveTo>
                      <a:pt x="220" y="245"/>
                    </a:moveTo>
                    <a:lnTo>
                      <a:pt x="0" y="71"/>
                    </a:lnTo>
                    <a:lnTo>
                      <a:pt x="55" y="0"/>
                    </a:lnTo>
                    <a:lnTo>
                      <a:pt x="275" y="174"/>
                    </a:lnTo>
                    <a:lnTo>
                      <a:pt x="220"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6" name="Oval 8">
                <a:extLst>
                  <a:ext uri="{FF2B5EF4-FFF2-40B4-BE49-F238E27FC236}">
                    <a16:creationId xmlns:a16="http://schemas.microsoft.com/office/drawing/2014/main" id="{A8FEEFB2-DBBC-419D-BEB4-89E3D8BC8F26}"/>
                  </a:ext>
                </a:extLst>
              </p:cNvPr>
              <p:cNvSpPr>
                <a:spLocks noChangeArrowheads="1"/>
              </p:cNvSpPr>
              <p:nvPr/>
            </p:nvSpPr>
            <p:spPr bwMode="auto">
              <a:xfrm>
                <a:off x="1647826" y="3503613"/>
                <a:ext cx="176213" cy="1762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7" name="Freeform 9">
                <a:extLst>
                  <a:ext uri="{FF2B5EF4-FFF2-40B4-BE49-F238E27FC236}">
                    <a16:creationId xmlns:a16="http://schemas.microsoft.com/office/drawing/2014/main" id="{0F1CE8BD-8BD2-4562-A27D-23EF2E6CF0D1}"/>
                  </a:ext>
                </a:extLst>
              </p:cNvPr>
              <p:cNvSpPr>
                <a:spLocks/>
              </p:cNvSpPr>
              <p:nvPr/>
            </p:nvSpPr>
            <p:spPr bwMode="auto">
              <a:xfrm>
                <a:off x="2124076" y="3302000"/>
                <a:ext cx="436563" cy="388937"/>
              </a:xfrm>
              <a:custGeom>
                <a:avLst/>
                <a:gdLst>
                  <a:gd name="T0" fmla="*/ 56 w 275"/>
                  <a:gd name="T1" fmla="*/ 245 h 245"/>
                  <a:gd name="T2" fmla="*/ 0 w 275"/>
                  <a:gd name="T3" fmla="*/ 174 h 245"/>
                  <a:gd name="T4" fmla="*/ 220 w 275"/>
                  <a:gd name="T5" fmla="*/ 0 h 245"/>
                  <a:gd name="T6" fmla="*/ 275 w 275"/>
                  <a:gd name="T7" fmla="*/ 71 h 245"/>
                  <a:gd name="T8" fmla="*/ 56 w 275"/>
                  <a:gd name="T9" fmla="*/ 245 h 245"/>
                </a:gdLst>
                <a:ahLst/>
                <a:cxnLst>
                  <a:cxn ang="0">
                    <a:pos x="T0" y="T1"/>
                  </a:cxn>
                  <a:cxn ang="0">
                    <a:pos x="T2" y="T3"/>
                  </a:cxn>
                  <a:cxn ang="0">
                    <a:pos x="T4" y="T5"/>
                  </a:cxn>
                  <a:cxn ang="0">
                    <a:pos x="T6" y="T7"/>
                  </a:cxn>
                  <a:cxn ang="0">
                    <a:pos x="T8" y="T9"/>
                  </a:cxn>
                </a:cxnLst>
                <a:rect l="0" t="0" r="r" b="b"/>
                <a:pathLst>
                  <a:path w="275" h="245">
                    <a:moveTo>
                      <a:pt x="56" y="245"/>
                    </a:moveTo>
                    <a:lnTo>
                      <a:pt x="0" y="174"/>
                    </a:lnTo>
                    <a:lnTo>
                      <a:pt x="220" y="0"/>
                    </a:lnTo>
                    <a:lnTo>
                      <a:pt x="275" y="71"/>
                    </a:lnTo>
                    <a:lnTo>
                      <a:pt x="56"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 name="Oval 10">
                <a:extLst>
                  <a:ext uri="{FF2B5EF4-FFF2-40B4-BE49-F238E27FC236}">
                    <a16:creationId xmlns:a16="http://schemas.microsoft.com/office/drawing/2014/main" id="{4AA86472-DFE6-4F5E-AFD2-F08B604200D7}"/>
                  </a:ext>
                </a:extLst>
              </p:cNvPr>
              <p:cNvSpPr>
                <a:spLocks noChangeArrowheads="1"/>
              </p:cNvSpPr>
              <p:nvPr/>
            </p:nvSpPr>
            <p:spPr bwMode="auto">
              <a:xfrm>
                <a:off x="2292351" y="3503613"/>
                <a:ext cx="176213" cy="1762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 name="Freeform 11">
                <a:extLst>
                  <a:ext uri="{FF2B5EF4-FFF2-40B4-BE49-F238E27FC236}">
                    <a16:creationId xmlns:a16="http://schemas.microsoft.com/office/drawing/2014/main" id="{0B6E342E-09BC-42A1-9DC6-58D7BC6B8983}"/>
                  </a:ext>
                </a:extLst>
              </p:cNvPr>
              <p:cNvSpPr>
                <a:spLocks noEditPoints="1"/>
              </p:cNvSpPr>
              <p:nvPr/>
            </p:nvSpPr>
            <p:spPr bwMode="auto">
              <a:xfrm>
                <a:off x="1198563" y="2855913"/>
                <a:ext cx="1719263" cy="1719262"/>
              </a:xfrm>
              <a:custGeom>
                <a:avLst/>
                <a:gdLst>
                  <a:gd name="T0" fmla="*/ 343 w 685"/>
                  <a:gd name="T1" fmla="*/ 685 h 685"/>
                  <a:gd name="T2" fmla="*/ 0 w 685"/>
                  <a:gd name="T3" fmla="*/ 343 h 685"/>
                  <a:gd name="T4" fmla="*/ 343 w 685"/>
                  <a:gd name="T5" fmla="*/ 0 h 685"/>
                  <a:gd name="T6" fmla="*/ 685 w 685"/>
                  <a:gd name="T7" fmla="*/ 343 h 685"/>
                  <a:gd name="T8" fmla="*/ 343 w 685"/>
                  <a:gd name="T9" fmla="*/ 685 h 685"/>
                  <a:gd name="T10" fmla="*/ 343 w 685"/>
                  <a:gd name="T11" fmla="*/ 57 h 685"/>
                  <a:gd name="T12" fmla="*/ 57 w 685"/>
                  <a:gd name="T13" fmla="*/ 343 h 685"/>
                  <a:gd name="T14" fmla="*/ 343 w 685"/>
                  <a:gd name="T15" fmla="*/ 628 h 685"/>
                  <a:gd name="T16" fmla="*/ 628 w 685"/>
                  <a:gd name="T17" fmla="*/ 343 h 685"/>
                  <a:gd name="T18" fmla="*/ 343 w 685"/>
                  <a:gd name="T19" fmla="*/ 57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5" h="685">
                    <a:moveTo>
                      <a:pt x="343" y="685"/>
                    </a:moveTo>
                    <a:cubicBezTo>
                      <a:pt x="154" y="685"/>
                      <a:pt x="0" y="531"/>
                      <a:pt x="0" y="343"/>
                    </a:cubicBezTo>
                    <a:cubicBezTo>
                      <a:pt x="0" y="154"/>
                      <a:pt x="154" y="0"/>
                      <a:pt x="343" y="0"/>
                    </a:cubicBezTo>
                    <a:cubicBezTo>
                      <a:pt x="532" y="0"/>
                      <a:pt x="685" y="154"/>
                      <a:pt x="685" y="343"/>
                    </a:cubicBezTo>
                    <a:cubicBezTo>
                      <a:pt x="685" y="531"/>
                      <a:pt x="532" y="685"/>
                      <a:pt x="343" y="685"/>
                    </a:cubicBezTo>
                    <a:close/>
                    <a:moveTo>
                      <a:pt x="343" y="57"/>
                    </a:moveTo>
                    <a:cubicBezTo>
                      <a:pt x="185" y="57"/>
                      <a:pt x="57" y="185"/>
                      <a:pt x="57" y="343"/>
                    </a:cubicBezTo>
                    <a:cubicBezTo>
                      <a:pt x="57" y="500"/>
                      <a:pt x="185" y="628"/>
                      <a:pt x="343" y="628"/>
                    </a:cubicBezTo>
                    <a:cubicBezTo>
                      <a:pt x="500" y="628"/>
                      <a:pt x="628" y="500"/>
                      <a:pt x="628" y="343"/>
                    </a:cubicBezTo>
                    <a:cubicBezTo>
                      <a:pt x="628" y="185"/>
                      <a:pt x="500" y="57"/>
                      <a:pt x="343"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10" name="TextBox 9">
              <a:extLst>
                <a:ext uri="{FF2B5EF4-FFF2-40B4-BE49-F238E27FC236}">
                  <a16:creationId xmlns:a16="http://schemas.microsoft.com/office/drawing/2014/main" id="{33AC4F68-242A-4E3D-B9DE-77C4FBBFD850}"/>
                </a:ext>
              </a:extLst>
            </p:cNvPr>
            <p:cNvSpPr txBox="1"/>
            <p:nvPr/>
          </p:nvSpPr>
          <p:spPr>
            <a:xfrm>
              <a:off x="1461927" y="4033062"/>
              <a:ext cx="942566" cy="400110"/>
            </a:xfrm>
            <a:prstGeom prst="rect">
              <a:avLst/>
            </a:prstGeom>
            <a:noFill/>
          </p:spPr>
          <p:txBody>
            <a:bodyPr wrap="none" rtlCol="0" anchor="ctr">
              <a:spAutoFit/>
            </a:bodyPr>
            <a:lstStyle/>
            <a:p>
              <a:pPr algn="ctr"/>
              <a:r>
                <a:rPr lang="en-US" sz="20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Worst</a:t>
              </a:r>
              <a:endParaRPr lang="en-IN" sz="20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1" name="Group 10">
              <a:extLst>
                <a:ext uri="{FF2B5EF4-FFF2-40B4-BE49-F238E27FC236}">
                  <a16:creationId xmlns:a16="http://schemas.microsoft.com/office/drawing/2014/main" id="{4B51EDCD-3228-4041-80AC-0F209614596E}"/>
                </a:ext>
              </a:extLst>
            </p:cNvPr>
            <p:cNvGrpSpPr/>
            <p:nvPr/>
          </p:nvGrpSpPr>
          <p:grpSpPr>
            <a:xfrm>
              <a:off x="3155371" y="2132856"/>
              <a:ext cx="1719263" cy="1719262"/>
              <a:chOff x="3163888" y="2855913"/>
              <a:chExt cx="1719263" cy="1719262"/>
            </a:xfrm>
            <a:solidFill>
              <a:schemeClr val="accent2">
                <a:lumMod val="50000"/>
              </a:schemeClr>
            </a:solidFill>
            <a:effectLst>
              <a:outerShdw blurRad="190500" dist="63500" dir="5400000" algn="t" rotWithShape="0">
                <a:prstClr val="black">
                  <a:alpha val="10000"/>
                </a:prstClr>
              </a:outerShdw>
            </a:effectLst>
          </p:grpSpPr>
          <p:sp>
            <p:nvSpPr>
              <p:cNvPr id="38" name="Oval 12">
                <a:extLst>
                  <a:ext uri="{FF2B5EF4-FFF2-40B4-BE49-F238E27FC236}">
                    <a16:creationId xmlns:a16="http://schemas.microsoft.com/office/drawing/2014/main" id="{98B9D9AF-4F3B-4DD4-AF4C-902AC0CA772C}"/>
                  </a:ext>
                </a:extLst>
              </p:cNvPr>
              <p:cNvSpPr>
                <a:spLocks noChangeArrowheads="1"/>
              </p:cNvSpPr>
              <p:nvPr/>
            </p:nvSpPr>
            <p:spPr bwMode="auto">
              <a:xfrm>
                <a:off x="3249613" y="2938463"/>
                <a:ext cx="1552575" cy="155416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 name="Freeform 13">
                <a:extLst>
                  <a:ext uri="{FF2B5EF4-FFF2-40B4-BE49-F238E27FC236}">
                    <a16:creationId xmlns:a16="http://schemas.microsoft.com/office/drawing/2014/main" id="{C0FCA7FD-2E91-4000-9608-0BB7DCE78BF9}"/>
                  </a:ext>
                </a:extLst>
              </p:cNvPr>
              <p:cNvSpPr>
                <a:spLocks/>
              </p:cNvSpPr>
              <p:nvPr/>
            </p:nvSpPr>
            <p:spPr bwMode="auto">
              <a:xfrm>
                <a:off x="3675063" y="3768725"/>
                <a:ext cx="695325" cy="317500"/>
              </a:xfrm>
              <a:custGeom>
                <a:avLst/>
                <a:gdLst>
                  <a:gd name="T0" fmla="*/ 220 w 277"/>
                  <a:gd name="T1" fmla="*/ 126 h 126"/>
                  <a:gd name="T2" fmla="*/ 138 w 277"/>
                  <a:gd name="T3" fmla="*/ 57 h 126"/>
                  <a:gd name="T4" fmla="*/ 56 w 277"/>
                  <a:gd name="T5" fmla="*/ 126 h 126"/>
                  <a:gd name="T6" fmla="*/ 0 w 277"/>
                  <a:gd name="T7" fmla="*/ 117 h 126"/>
                  <a:gd name="T8" fmla="*/ 138 w 277"/>
                  <a:gd name="T9" fmla="*/ 0 h 126"/>
                  <a:gd name="T10" fmla="*/ 277 w 277"/>
                  <a:gd name="T11" fmla="*/ 117 h 126"/>
                  <a:gd name="T12" fmla="*/ 220 w 277"/>
                  <a:gd name="T13" fmla="*/ 126 h 126"/>
                </a:gdLst>
                <a:ahLst/>
                <a:cxnLst>
                  <a:cxn ang="0">
                    <a:pos x="T0" y="T1"/>
                  </a:cxn>
                  <a:cxn ang="0">
                    <a:pos x="T2" y="T3"/>
                  </a:cxn>
                  <a:cxn ang="0">
                    <a:pos x="T4" y="T5"/>
                  </a:cxn>
                  <a:cxn ang="0">
                    <a:pos x="T6" y="T7"/>
                  </a:cxn>
                  <a:cxn ang="0">
                    <a:pos x="T8" y="T9"/>
                  </a:cxn>
                  <a:cxn ang="0">
                    <a:pos x="T10" y="T11"/>
                  </a:cxn>
                  <a:cxn ang="0">
                    <a:pos x="T12" y="T13"/>
                  </a:cxn>
                </a:cxnLst>
                <a:rect l="0" t="0" r="r" b="b"/>
                <a:pathLst>
                  <a:path w="277" h="126">
                    <a:moveTo>
                      <a:pt x="220" y="126"/>
                    </a:moveTo>
                    <a:cubicBezTo>
                      <a:pt x="214" y="86"/>
                      <a:pt x="179" y="57"/>
                      <a:pt x="138" y="57"/>
                    </a:cubicBezTo>
                    <a:cubicBezTo>
                      <a:pt x="98" y="57"/>
                      <a:pt x="63" y="86"/>
                      <a:pt x="56" y="126"/>
                    </a:cubicBezTo>
                    <a:cubicBezTo>
                      <a:pt x="0" y="117"/>
                      <a:pt x="0" y="117"/>
                      <a:pt x="0" y="117"/>
                    </a:cubicBezTo>
                    <a:cubicBezTo>
                      <a:pt x="12" y="49"/>
                      <a:pt x="70" y="0"/>
                      <a:pt x="138" y="0"/>
                    </a:cubicBezTo>
                    <a:cubicBezTo>
                      <a:pt x="207" y="0"/>
                      <a:pt x="265" y="49"/>
                      <a:pt x="277" y="117"/>
                    </a:cubicBezTo>
                    <a:lnTo>
                      <a:pt x="220"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 name="Oval 14">
                <a:extLst>
                  <a:ext uri="{FF2B5EF4-FFF2-40B4-BE49-F238E27FC236}">
                    <a16:creationId xmlns:a16="http://schemas.microsoft.com/office/drawing/2014/main" id="{7F8382A4-6313-4F58-8EE6-8D83261792E7}"/>
                  </a:ext>
                </a:extLst>
              </p:cNvPr>
              <p:cNvSpPr>
                <a:spLocks noChangeArrowheads="1"/>
              </p:cNvSpPr>
              <p:nvPr/>
            </p:nvSpPr>
            <p:spPr bwMode="auto">
              <a:xfrm>
                <a:off x="3613151" y="3503613"/>
                <a:ext cx="174625" cy="1762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1" name="Oval 15">
                <a:extLst>
                  <a:ext uri="{FF2B5EF4-FFF2-40B4-BE49-F238E27FC236}">
                    <a16:creationId xmlns:a16="http://schemas.microsoft.com/office/drawing/2014/main" id="{EBE1698E-51A3-4B65-A598-41BC254F44FB}"/>
                  </a:ext>
                </a:extLst>
              </p:cNvPr>
              <p:cNvSpPr>
                <a:spLocks noChangeArrowheads="1"/>
              </p:cNvSpPr>
              <p:nvPr/>
            </p:nvSpPr>
            <p:spPr bwMode="auto">
              <a:xfrm>
                <a:off x="4257676" y="3503613"/>
                <a:ext cx="176213" cy="1762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2" name="Freeform 16">
                <a:extLst>
                  <a:ext uri="{FF2B5EF4-FFF2-40B4-BE49-F238E27FC236}">
                    <a16:creationId xmlns:a16="http://schemas.microsoft.com/office/drawing/2014/main" id="{9209DFBD-9362-4ABB-860F-781522896892}"/>
                  </a:ext>
                </a:extLst>
              </p:cNvPr>
              <p:cNvSpPr>
                <a:spLocks noEditPoints="1"/>
              </p:cNvSpPr>
              <p:nvPr/>
            </p:nvSpPr>
            <p:spPr bwMode="auto">
              <a:xfrm>
                <a:off x="3163888" y="2855913"/>
                <a:ext cx="1719263" cy="1719262"/>
              </a:xfrm>
              <a:custGeom>
                <a:avLst/>
                <a:gdLst>
                  <a:gd name="T0" fmla="*/ 342 w 685"/>
                  <a:gd name="T1" fmla="*/ 685 h 685"/>
                  <a:gd name="T2" fmla="*/ 0 w 685"/>
                  <a:gd name="T3" fmla="*/ 343 h 685"/>
                  <a:gd name="T4" fmla="*/ 342 w 685"/>
                  <a:gd name="T5" fmla="*/ 0 h 685"/>
                  <a:gd name="T6" fmla="*/ 685 w 685"/>
                  <a:gd name="T7" fmla="*/ 343 h 685"/>
                  <a:gd name="T8" fmla="*/ 342 w 685"/>
                  <a:gd name="T9" fmla="*/ 685 h 685"/>
                  <a:gd name="T10" fmla="*/ 342 w 685"/>
                  <a:gd name="T11" fmla="*/ 57 h 685"/>
                  <a:gd name="T12" fmla="*/ 57 w 685"/>
                  <a:gd name="T13" fmla="*/ 343 h 685"/>
                  <a:gd name="T14" fmla="*/ 342 w 685"/>
                  <a:gd name="T15" fmla="*/ 628 h 685"/>
                  <a:gd name="T16" fmla="*/ 628 w 685"/>
                  <a:gd name="T17" fmla="*/ 343 h 685"/>
                  <a:gd name="T18" fmla="*/ 342 w 685"/>
                  <a:gd name="T19" fmla="*/ 57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5" h="685">
                    <a:moveTo>
                      <a:pt x="342" y="685"/>
                    </a:moveTo>
                    <a:cubicBezTo>
                      <a:pt x="154" y="685"/>
                      <a:pt x="0" y="531"/>
                      <a:pt x="0" y="343"/>
                    </a:cubicBezTo>
                    <a:cubicBezTo>
                      <a:pt x="0" y="154"/>
                      <a:pt x="154" y="0"/>
                      <a:pt x="342" y="0"/>
                    </a:cubicBezTo>
                    <a:cubicBezTo>
                      <a:pt x="531" y="0"/>
                      <a:pt x="685" y="154"/>
                      <a:pt x="685" y="343"/>
                    </a:cubicBezTo>
                    <a:cubicBezTo>
                      <a:pt x="685" y="531"/>
                      <a:pt x="531" y="685"/>
                      <a:pt x="342" y="685"/>
                    </a:cubicBezTo>
                    <a:close/>
                    <a:moveTo>
                      <a:pt x="342" y="57"/>
                    </a:moveTo>
                    <a:cubicBezTo>
                      <a:pt x="185" y="57"/>
                      <a:pt x="57" y="185"/>
                      <a:pt x="57" y="343"/>
                    </a:cubicBezTo>
                    <a:cubicBezTo>
                      <a:pt x="57" y="500"/>
                      <a:pt x="185" y="628"/>
                      <a:pt x="342" y="628"/>
                    </a:cubicBezTo>
                    <a:cubicBezTo>
                      <a:pt x="500" y="628"/>
                      <a:pt x="628" y="500"/>
                      <a:pt x="628" y="343"/>
                    </a:cubicBezTo>
                    <a:cubicBezTo>
                      <a:pt x="628" y="185"/>
                      <a:pt x="500" y="57"/>
                      <a:pt x="34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12" name="TextBox 11">
              <a:extLst>
                <a:ext uri="{FF2B5EF4-FFF2-40B4-BE49-F238E27FC236}">
                  <a16:creationId xmlns:a16="http://schemas.microsoft.com/office/drawing/2014/main" id="{20948F9D-330C-4156-9BB7-E856E15E3810}"/>
                </a:ext>
              </a:extLst>
            </p:cNvPr>
            <p:cNvSpPr txBox="1"/>
            <p:nvPr/>
          </p:nvSpPr>
          <p:spPr>
            <a:xfrm>
              <a:off x="3625312" y="4033062"/>
              <a:ext cx="779381" cy="400110"/>
            </a:xfrm>
            <a:prstGeom prst="rect">
              <a:avLst/>
            </a:prstGeom>
            <a:noFill/>
          </p:spPr>
          <p:txBody>
            <a:bodyPr wrap="none" rtlCol="0" anchor="ctr">
              <a:spAutoFit/>
            </a:bodyPr>
            <a:lstStyle/>
            <a:p>
              <a:pPr algn="ctr"/>
              <a:r>
                <a:rPr lang="en-US" sz="20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Poor</a:t>
              </a:r>
              <a:endParaRPr lang="en-IN" sz="20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3" name="Group 12">
              <a:extLst>
                <a:ext uri="{FF2B5EF4-FFF2-40B4-BE49-F238E27FC236}">
                  <a16:creationId xmlns:a16="http://schemas.microsoft.com/office/drawing/2014/main" id="{9AF87AEB-21C9-4BA8-ACD2-F4415BE1B99E}"/>
                </a:ext>
              </a:extLst>
            </p:cNvPr>
            <p:cNvGrpSpPr/>
            <p:nvPr/>
          </p:nvGrpSpPr>
          <p:grpSpPr>
            <a:xfrm>
              <a:off x="5237163" y="2132856"/>
              <a:ext cx="1717675" cy="1719262"/>
              <a:chOff x="5127626" y="2855913"/>
              <a:chExt cx="1717675" cy="1719262"/>
            </a:xfrm>
            <a:solidFill>
              <a:schemeClr val="accent3">
                <a:lumMod val="50000"/>
              </a:schemeClr>
            </a:solidFill>
            <a:effectLst>
              <a:outerShdw blurRad="190500" dist="63500" dir="5400000" algn="t" rotWithShape="0">
                <a:prstClr val="black">
                  <a:alpha val="10000"/>
                </a:prstClr>
              </a:outerShdw>
            </a:effectLst>
          </p:grpSpPr>
          <p:sp>
            <p:nvSpPr>
              <p:cNvPr id="31" name="Oval 27">
                <a:extLst>
                  <a:ext uri="{FF2B5EF4-FFF2-40B4-BE49-F238E27FC236}">
                    <a16:creationId xmlns:a16="http://schemas.microsoft.com/office/drawing/2014/main" id="{64F82409-79C8-4682-BFCA-5807E0A3E45B}"/>
                  </a:ext>
                </a:extLst>
              </p:cNvPr>
              <p:cNvSpPr>
                <a:spLocks noChangeArrowheads="1"/>
              </p:cNvSpPr>
              <p:nvPr/>
            </p:nvSpPr>
            <p:spPr bwMode="auto">
              <a:xfrm>
                <a:off x="5216526" y="2938463"/>
                <a:ext cx="1555750" cy="1554162"/>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 name="Freeform 28">
                <a:extLst>
                  <a:ext uri="{FF2B5EF4-FFF2-40B4-BE49-F238E27FC236}">
                    <a16:creationId xmlns:a16="http://schemas.microsoft.com/office/drawing/2014/main" id="{D132ED4A-0E99-4A9D-9746-D516E5566CF9}"/>
                  </a:ext>
                </a:extLst>
              </p:cNvPr>
              <p:cNvSpPr>
                <a:spLocks noEditPoints="1"/>
              </p:cNvSpPr>
              <p:nvPr/>
            </p:nvSpPr>
            <p:spPr bwMode="auto">
              <a:xfrm>
                <a:off x="5127626" y="2855913"/>
                <a:ext cx="1717675" cy="1719262"/>
              </a:xfrm>
              <a:custGeom>
                <a:avLst/>
                <a:gdLst>
                  <a:gd name="T0" fmla="*/ 342 w 684"/>
                  <a:gd name="T1" fmla="*/ 685 h 685"/>
                  <a:gd name="T2" fmla="*/ 0 w 684"/>
                  <a:gd name="T3" fmla="*/ 343 h 685"/>
                  <a:gd name="T4" fmla="*/ 342 w 684"/>
                  <a:gd name="T5" fmla="*/ 0 h 685"/>
                  <a:gd name="T6" fmla="*/ 684 w 684"/>
                  <a:gd name="T7" fmla="*/ 343 h 685"/>
                  <a:gd name="T8" fmla="*/ 342 w 684"/>
                  <a:gd name="T9" fmla="*/ 685 h 685"/>
                  <a:gd name="T10" fmla="*/ 342 w 684"/>
                  <a:gd name="T11" fmla="*/ 57 h 685"/>
                  <a:gd name="T12" fmla="*/ 57 w 684"/>
                  <a:gd name="T13" fmla="*/ 343 h 685"/>
                  <a:gd name="T14" fmla="*/ 342 w 684"/>
                  <a:gd name="T15" fmla="*/ 628 h 685"/>
                  <a:gd name="T16" fmla="*/ 627 w 684"/>
                  <a:gd name="T17" fmla="*/ 343 h 685"/>
                  <a:gd name="T18" fmla="*/ 342 w 684"/>
                  <a:gd name="T19" fmla="*/ 57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4" h="685">
                    <a:moveTo>
                      <a:pt x="342" y="685"/>
                    </a:moveTo>
                    <a:cubicBezTo>
                      <a:pt x="153" y="685"/>
                      <a:pt x="0" y="531"/>
                      <a:pt x="0" y="343"/>
                    </a:cubicBezTo>
                    <a:cubicBezTo>
                      <a:pt x="0" y="154"/>
                      <a:pt x="153" y="0"/>
                      <a:pt x="342" y="0"/>
                    </a:cubicBezTo>
                    <a:cubicBezTo>
                      <a:pt x="531" y="0"/>
                      <a:pt x="684" y="154"/>
                      <a:pt x="684" y="343"/>
                    </a:cubicBezTo>
                    <a:cubicBezTo>
                      <a:pt x="684" y="531"/>
                      <a:pt x="531" y="685"/>
                      <a:pt x="342" y="685"/>
                    </a:cubicBezTo>
                    <a:close/>
                    <a:moveTo>
                      <a:pt x="342" y="57"/>
                    </a:moveTo>
                    <a:cubicBezTo>
                      <a:pt x="185" y="57"/>
                      <a:pt x="57" y="185"/>
                      <a:pt x="57" y="343"/>
                    </a:cubicBezTo>
                    <a:cubicBezTo>
                      <a:pt x="57" y="500"/>
                      <a:pt x="185" y="628"/>
                      <a:pt x="342" y="628"/>
                    </a:cubicBezTo>
                    <a:cubicBezTo>
                      <a:pt x="499" y="628"/>
                      <a:pt x="627" y="500"/>
                      <a:pt x="627" y="343"/>
                    </a:cubicBezTo>
                    <a:cubicBezTo>
                      <a:pt x="627" y="185"/>
                      <a:pt x="499" y="57"/>
                      <a:pt x="34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 name="Rectangle 29">
                <a:extLst>
                  <a:ext uri="{FF2B5EF4-FFF2-40B4-BE49-F238E27FC236}">
                    <a16:creationId xmlns:a16="http://schemas.microsoft.com/office/drawing/2014/main" id="{3588219E-4424-4450-8C71-B07247865785}"/>
                  </a:ext>
                </a:extLst>
              </p:cNvPr>
              <p:cNvSpPr>
                <a:spLocks noChangeArrowheads="1"/>
              </p:cNvSpPr>
              <p:nvPr/>
            </p:nvSpPr>
            <p:spPr bwMode="auto">
              <a:xfrm>
                <a:off x="5630863" y="3940175"/>
                <a:ext cx="712788" cy="142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 name="Rectangle 30">
                <a:extLst>
                  <a:ext uri="{FF2B5EF4-FFF2-40B4-BE49-F238E27FC236}">
                    <a16:creationId xmlns:a16="http://schemas.microsoft.com/office/drawing/2014/main" id="{63A98FF8-005D-49D9-A389-AB7577E08185}"/>
                  </a:ext>
                </a:extLst>
              </p:cNvPr>
              <p:cNvSpPr>
                <a:spLocks noChangeArrowheads="1"/>
              </p:cNvSpPr>
              <p:nvPr/>
            </p:nvSpPr>
            <p:spPr bwMode="auto">
              <a:xfrm>
                <a:off x="5429251" y="3451225"/>
                <a:ext cx="423863" cy="142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 name="Rectangle 31">
                <a:extLst>
                  <a:ext uri="{FF2B5EF4-FFF2-40B4-BE49-F238E27FC236}">
                    <a16:creationId xmlns:a16="http://schemas.microsoft.com/office/drawing/2014/main" id="{E7D040A2-39B5-4E52-A04F-6342F23F3BCF}"/>
                  </a:ext>
                </a:extLst>
              </p:cNvPr>
              <p:cNvSpPr>
                <a:spLocks noChangeArrowheads="1"/>
              </p:cNvSpPr>
              <p:nvPr/>
            </p:nvSpPr>
            <p:spPr bwMode="auto">
              <a:xfrm>
                <a:off x="6119813" y="3451225"/>
                <a:ext cx="423863" cy="142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 name="Oval 32">
                <a:extLst>
                  <a:ext uri="{FF2B5EF4-FFF2-40B4-BE49-F238E27FC236}">
                    <a16:creationId xmlns:a16="http://schemas.microsoft.com/office/drawing/2014/main" id="{5317391E-7866-4E93-9A0C-CD3D82895109}"/>
                  </a:ext>
                </a:extLst>
              </p:cNvPr>
              <p:cNvSpPr>
                <a:spLocks noChangeArrowheads="1"/>
              </p:cNvSpPr>
              <p:nvPr/>
            </p:nvSpPr>
            <p:spPr bwMode="auto">
              <a:xfrm>
                <a:off x="5553076" y="3500438"/>
                <a:ext cx="173038" cy="1762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 name="Oval 33">
                <a:extLst>
                  <a:ext uri="{FF2B5EF4-FFF2-40B4-BE49-F238E27FC236}">
                    <a16:creationId xmlns:a16="http://schemas.microsoft.com/office/drawing/2014/main" id="{AE05A40D-841A-44B8-8931-739328A3F198}"/>
                  </a:ext>
                </a:extLst>
              </p:cNvPr>
              <p:cNvSpPr>
                <a:spLocks noChangeArrowheads="1"/>
              </p:cNvSpPr>
              <p:nvPr/>
            </p:nvSpPr>
            <p:spPr bwMode="auto">
              <a:xfrm>
                <a:off x="6249988" y="3500438"/>
                <a:ext cx="176213" cy="1762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14" name="TextBox 13">
              <a:extLst>
                <a:ext uri="{FF2B5EF4-FFF2-40B4-BE49-F238E27FC236}">
                  <a16:creationId xmlns:a16="http://schemas.microsoft.com/office/drawing/2014/main" id="{E762FDA5-5F43-493C-87BA-388751767242}"/>
                </a:ext>
              </a:extLst>
            </p:cNvPr>
            <p:cNvSpPr txBox="1"/>
            <p:nvPr/>
          </p:nvSpPr>
          <p:spPr>
            <a:xfrm>
              <a:off x="5484454" y="4033062"/>
              <a:ext cx="1223092" cy="400110"/>
            </a:xfrm>
            <a:prstGeom prst="rect">
              <a:avLst/>
            </a:prstGeom>
            <a:noFill/>
          </p:spPr>
          <p:txBody>
            <a:bodyPr wrap="none" rtlCol="0" anchor="ctr">
              <a:spAutoFit/>
            </a:bodyPr>
            <a:lstStyle/>
            <a:p>
              <a:pPr algn="ctr"/>
              <a:r>
                <a:rPr lang="en-US" sz="20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Average</a:t>
              </a:r>
              <a:endParaRPr lang="en-IN" sz="2000" b="1"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 name="Group 14">
              <a:extLst>
                <a:ext uri="{FF2B5EF4-FFF2-40B4-BE49-F238E27FC236}">
                  <a16:creationId xmlns:a16="http://schemas.microsoft.com/office/drawing/2014/main" id="{ECC132AF-8284-455F-8413-D770BB31F9AE}"/>
                </a:ext>
              </a:extLst>
            </p:cNvPr>
            <p:cNvGrpSpPr/>
            <p:nvPr/>
          </p:nvGrpSpPr>
          <p:grpSpPr>
            <a:xfrm>
              <a:off x="7317367" y="2132856"/>
              <a:ext cx="1717675" cy="1719262"/>
              <a:chOff x="7091363" y="2855913"/>
              <a:chExt cx="1717675" cy="1719262"/>
            </a:xfrm>
            <a:solidFill>
              <a:schemeClr val="accent4">
                <a:lumMod val="50000"/>
              </a:schemeClr>
            </a:solidFill>
            <a:effectLst>
              <a:outerShdw blurRad="190500" dist="63500" dir="5400000" algn="t" rotWithShape="0">
                <a:prstClr val="black">
                  <a:alpha val="10000"/>
                </a:prstClr>
              </a:outerShdw>
            </a:effectLst>
          </p:grpSpPr>
          <p:sp>
            <p:nvSpPr>
              <p:cNvPr id="26" name="Oval 17">
                <a:extLst>
                  <a:ext uri="{FF2B5EF4-FFF2-40B4-BE49-F238E27FC236}">
                    <a16:creationId xmlns:a16="http://schemas.microsoft.com/office/drawing/2014/main" id="{3B9B1DEA-E99E-409C-AA5E-5A484EBC7AF0}"/>
                  </a:ext>
                </a:extLst>
              </p:cNvPr>
              <p:cNvSpPr>
                <a:spLocks noChangeArrowheads="1"/>
              </p:cNvSpPr>
              <p:nvPr/>
            </p:nvSpPr>
            <p:spPr bwMode="auto">
              <a:xfrm>
                <a:off x="7169151" y="2921000"/>
                <a:ext cx="1552575" cy="1554162"/>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18">
                <a:extLst>
                  <a:ext uri="{FF2B5EF4-FFF2-40B4-BE49-F238E27FC236}">
                    <a16:creationId xmlns:a16="http://schemas.microsoft.com/office/drawing/2014/main" id="{5116A99B-749B-4367-8846-90B883021D03}"/>
                  </a:ext>
                </a:extLst>
              </p:cNvPr>
              <p:cNvSpPr>
                <a:spLocks/>
              </p:cNvSpPr>
              <p:nvPr/>
            </p:nvSpPr>
            <p:spPr bwMode="auto">
              <a:xfrm>
                <a:off x="7602538" y="3829050"/>
                <a:ext cx="695325" cy="317500"/>
              </a:xfrm>
              <a:custGeom>
                <a:avLst/>
                <a:gdLst>
                  <a:gd name="T0" fmla="*/ 139 w 277"/>
                  <a:gd name="T1" fmla="*/ 126 h 126"/>
                  <a:gd name="T2" fmla="*/ 0 w 277"/>
                  <a:gd name="T3" fmla="*/ 10 h 126"/>
                  <a:gd name="T4" fmla="*/ 57 w 277"/>
                  <a:gd name="T5" fmla="*/ 0 h 126"/>
                  <a:gd name="T6" fmla="*/ 139 w 277"/>
                  <a:gd name="T7" fmla="*/ 69 h 126"/>
                  <a:gd name="T8" fmla="*/ 221 w 277"/>
                  <a:gd name="T9" fmla="*/ 0 h 126"/>
                  <a:gd name="T10" fmla="*/ 277 w 277"/>
                  <a:gd name="T11" fmla="*/ 10 h 126"/>
                  <a:gd name="T12" fmla="*/ 139 w 277"/>
                  <a:gd name="T13" fmla="*/ 126 h 126"/>
                </a:gdLst>
                <a:ahLst/>
                <a:cxnLst>
                  <a:cxn ang="0">
                    <a:pos x="T0" y="T1"/>
                  </a:cxn>
                  <a:cxn ang="0">
                    <a:pos x="T2" y="T3"/>
                  </a:cxn>
                  <a:cxn ang="0">
                    <a:pos x="T4" y="T5"/>
                  </a:cxn>
                  <a:cxn ang="0">
                    <a:pos x="T6" y="T7"/>
                  </a:cxn>
                  <a:cxn ang="0">
                    <a:pos x="T8" y="T9"/>
                  </a:cxn>
                  <a:cxn ang="0">
                    <a:pos x="T10" y="T11"/>
                  </a:cxn>
                  <a:cxn ang="0">
                    <a:pos x="T12" y="T13"/>
                  </a:cxn>
                </a:cxnLst>
                <a:rect l="0" t="0" r="r" b="b"/>
                <a:pathLst>
                  <a:path w="277" h="126">
                    <a:moveTo>
                      <a:pt x="139" y="126"/>
                    </a:moveTo>
                    <a:cubicBezTo>
                      <a:pt x="70" y="126"/>
                      <a:pt x="12" y="77"/>
                      <a:pt x="0" y="10"/>
                    </a:cubicBezTo>
                    <a:cubicBezTo>
                      <a:pt x="57" y="0"/>
                      <a:pt x="57" y="0"/>
                      <a:pt x="57" y="0"/>
                    </a:cubicBezTo>
                    <a:cubicBezTo>
                      <a:pt x="63" y="40"/>
                      <a:pt x="98" y="69"/>
                      <a:pt x="139" y="69"/>
                    </a:cubicBezTo>
                    <a:cubicBezTo>
                      <a:pt x="179" y="69"/>
                      <a:pt x="214" y="40"/>
                      <a:pt x="221" y="0"/>
                    </a:cubicBezTo>
                    <a:cubicBezTo>
                      <a:pt x="277" y="10"/>
                      <a:pt x="277" y="10"/>
                      <a:pt x="277" y="10"/>
                    </a:cubicBezTo>
                    <a:cubicBezTo>
                      <a:pt x="265" y="77"/>
                      <a:pt x="207" y="126"/>
                      <a:pt x="139"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Oval 19">
                <a:extLst>
                  <a:ext uri="{FF2B5EF4-FFF2-40B4-BE49-F238E27FC236}">
                    <a16:creationId xmlns:a16="http://schemas.microsoft.com/office/drawing/2014/main" id="{AE52C728-7B72-421A-9041-CEF2C5347F22}"/>
                  </a:ext>
                </a:extLst>
              </p:cNvPr>
              <p:cNvSpPr>
                <a:spLocks noChangeArrowheads="1"/>
              </p:cNvSpPr>
              <p:nvPr/>
            </p:nvSpPr>
            <p:spPr bwMode="auto">
              <a:xfrm>
                <a:off x="7540626" y="3503613"/>
                <a:ext cx="174625" cy="1762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 name="Oval 20">
                <a:extLst>
                  <a:ext uri="{FF2B5EF4-FFF2-40B4-BE49-F238E27FC236}">
                    <a16:creationId xmlns:a16="http://schemas.microsoft.com/office/drawing/2014/main" id="{ABD254A9-51D3-4ECB-A2BC-628B6FDB150D}"/>
                  </a:ext>
                </a:extLst>
              </p:cNvPr>
              <p:cNvSpPr>
                <a:spLocks noChangeArrowheads="1"/>
              </p:cNvSpPr>
              <p:nvPr/>
            </p:nvSpPr>
            <p:spPr bwMode="auto">
              <a:xfrm>
                <a:off x="8185151" y="3503613"/>
                <a:ext cx="174625" cy="1762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 name="Freeform 21">
                <a:extLst>
                  <a:ext uri="{FF2B5EF4-FFF2-40B4-BE49-F238E27FC236}">
                    <a16:creationId xmlns:a16="http://schemas.microsoft.com/office/drawing/2014/main" id="{A5B3F497-3BBB-4697-B3C4-5C2EDC23CB36}"/>
                  </a:ext>
                </a:extLst>
              </p:cNvPr>
              <p:cNvSpPr>
                <a:spLocks noEditPoints="1"/>
              </p:cNvSpPr>
              <p:nvPr/>
            </p:nvSpPr>
            <p:spPr bwMode="auto">
              <a:xfrm>
                <a:off x="7091363" y="2855913"/>
                <a:ext cx="1717675" cy="1719262"/>
              </a:xfrm>
              <a:custGeom>
                <a:avLst/>
                <a:gdLst>
                  <a:gd name="T0" fmla="*/ 343 w 685"/>
                  <a:gd name="T1" fmla="*/ 685 h 685"/>
                  <a:gd name="T2" fmla="*/ 0 w 685"/>
                  <a:gd name="T3" fmla="*/ 343 h 685"/>
                  <a:gd name="T4" fmla="*/ 343 w 685"/>
                  <a:gd name="T5" fmla="*/ 0 h 685"/>
                  <a:gd name="T6" fmla="*/ 685 w 685"/>
                  <a:gd name="T7" fmla="*/ 343 h 685"/>
                  <a:gd name="T8" fmla="*/ 343 w 685"/>
                  <a:gd name="T9" fmla="*/ 685 h 685"/>
                  <a:gd name="T10" fmla="*/ 343 w 685"/>
                  <a:gd name="T11" fmla="*/ 57 h 685"/>
                  <a:gd name="T12" fmla="*/ 57 w 685"/>
                  <a:gd name="T13" fmla="*/ 343 h 685"/>
                  <a:gd name="T14" fmla="*/ 343 w 685"/>
                  <a:gd name="T15" fmla="*/ 628 h 685"/>
                  <a:gd name="T16" fmla="*/ 628 w 685"/>
                  <a:gd name="T17" fmla="*/ 343 h 685"/>
                  <a:gd name="T18" fmla="*/ 343 w 685"/>
                  <a:gd name="T19" fmla="*/ 57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5" h="685">
                    <a:moveTo>
                      <a:pt x="343" y="685"/>
                    </a:moveTo>
                    <a:cubicBezTo>
                      <a:pt x="154" y="685"/>
                      <a:pt x="0" y="531"/>
                      <a:pt x="0" y="343"/>
                    </a:cubicBezTo>
                    <a:cubicBezTo>
                      <a:pt x="0" y="154"/>
                      <a:pt x="154" y="0"/>
                      <a:pt x="343" y="0"/>
                    </a:cubicBezTo>
                    <a:cubicBezTo>
                      <a:pt x="531" y="0"/>
                      <a:pt x="685" y="154"/>
                      <a:pt x="685" y="343"/>
                    </a:cubicBezTo>
                    <a:cubicBezTo>
                      <a:pt x="685" y="531"/>
                      <a:pt x="531" y="685"/>
                      <a:pt x="343" y="685"/>
                    </a:cubicBezTo>
                    <a:close/>
                    <a:moveTo>
                      <a:pt x="343" y="57"/>
                    </a:moveTo>
                    <a:cubicBezTo>
                      <a:pt x="185" y="57"/>
                      <a:pt x="57" y="185"/>
                      <a:pt x="57" y="343"/>
                    </a:cubicBezTo>
                    <a:cubicBezTo>
                      <a:pt x="57" y="500"/>
                      <a:pt x="185" y="628"/>
                      <a:pt x="343" y="628"/>
                    </a:cubicBezTo>
                    <a:cubicBezTo>
                      <a:pt x="500" y="628"/>
                      <a:pt x="628" y="500"/>
                      <a:pt x="628" y="343"/>
                    </a:cubicBezTo>
                    <a:cubicBezTo>
                      <a:pt x="628" y="185"/>
                      <a:pt x="500" y="57"/>
                      <a:pt x="343"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16" name="TextBox 15">
              <a:extLst>
                <a:ext uri="{FF2B5EF4-FFF2-40B4-BE49-F238E27FC236}">
                  <a16:creationId xmlns:a16="http://schemas.microsoft.com/office/drawing/2014/main" id="{F024D122-09E4-41E2-9EAA-98599C838117}"/>
                </a:ext>
              </a:extLst>
            </p:cNvPr>
            <p:cNvSpPr txBox="1"/>
            <p:nvPr/>
          </p:nvSpPr>
          <p:spPr>
            <a:xfrm>
              <a:off x="7751248" y="4033062"/>
              <a:ext cx="849913" cy="400110"/>
            </a:xfrm>
            <a:prstGeom prst="rect">
              <a:avLst/>
            </a:prstGeom>
            <a:noFill/>
          </p:spPr>
          <p:txBody>
            <a:bodyPr wrap="none" rtlCol="0" anchor="ctr">
              <a:spAutoFit/>
            </a:bodyPr>
            <a:lstStyle/>
            <a:p>
              <a:pPr algn="ctr"/>
              <a:r>
                <a:rPr lang="en-US" sz="2000"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Good</a:t>
              </a:r>
              <a:endParaRPr lang="en-IN" sz="2000"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7" name="Group 16">
              <a:extLst>
                <a:ext uri="{FF2B5EF4-FFF2-40B4-BE49-F238E27FC236}">
                  <a16:creationId xmlns:a16="http://schemas.microsoft.com/office/drawing/2014/main" id="{C360EBC5-84F5-4336-9645-0CDC46F85B52}"/>
                </a:ext>
              </a:extLst>
            </p:cNvPr>
            <p:cNvGrpSpPr/>
            <p:nvPr/>
          </p:nvGrpSpPr>
          <p:grpSpPr>
            <a:xfrm>
              <a:off x="9397571" y="2132856"/>
              <a:ext cx="1717675" cy="1719262"/>
              <a:chOff x="9055101" y="2855913"/>
              <a:chExt cx="1717675" cy="1719262"/>
            </a:xfrm>
            <a:solidFill>
              <a:schemeClr val="accent5">
                <a:lumMod val="50000"/>
              </a:schemeClr>
            </a:solidFill>
            <a:effectLst>
              <a:outerShdw blurRad="190500" dist="63500" dir="5400000" algn="t" rotWithShape="0">
                <a:prstClr val="black">
                  <a:alpha val="10000"/>
                </a:prstClr>
              </a:outerShdw>
            </a:effectLst>
          </p:grpSpPr>
          <p:sp>
            <p:nvSpPr>
              <p:cNvPr id="21" name="Oval 22">
                <a:extLst>
                  <a:ext uri="{FF2B5EF4-FFF2-40B4-BE49-F238E27FC236}">
                    <a16:creationId xmlns:a16="http://schemas.microsoft.com/office/drawing/2014/main" id="{CC84C52E-3A6C-42B2-A045-3437829B3F98}"/>
                  </a:ext>
                </a:extLst>
              </p:cNvPr>
              <p:cNvSpPr>
                <a:spLocks noChangeArrowheads="1"/>
              </p:cNvSpPr>
              <p:nvPr/>
            </p:nvSpPr>
            <p:spPr bwMode="auto">
              <a:xfrm>
                <a:off x="9140826" y="2927350"/>
                <a:ext cx="1554163" cy="1557337"/>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Freeform 23">
                <a:extLst>
                  <a:ext uri="{FF2B5EF4-FFF2-40B4-BE49-F238E27FC236}">
                    <a16:creationId xmlns:a16="http://schemas.microsoft.com/office/drawing/2014/main" id="{A54F9262-F7E1-47AB-B9D2-985C5FB43239}"/>
                  </a:ext>
                </a:extLst>
              </p:cNvPr>
              <p:cNvSpPr>
                <a:spLocks/>
              </p:cNvSpPr>
              <p:nvPr/>
            </p:nvSpPr>
            <p:spPr bwMode="auto">
              <a:xfrm>
                <a:off x="9461501" y="3784600"/>
                <a:ext cx="903288" cy="379412"/>
              </a:xfrm>
              <a:custGeom>
                <a:avLst/>
                <a:gdLst>
                  <a:gd name="T0" fmla="*/ 0 w 360"/>
                  <a:gd name="T1" fmla="*/ 0 h 151"/>
                  <a:gd name="T2" fmla="*/ 180 w 360"/>
                  <a:gd name="T3" fmla="*/ 151 h 151"/>
                  <a:gd name="T4" fmla="*/ 360 w 360"/>
                  <a:gd name="T5" fmla="*/ 0 h 151"/>
                </a:gdLst>
                <a:ahLst/>
                <a:cxnLst>
                  <a:cxn ang="0">
                    <a:pos x="T0" y="T1"/>
                  </a:cxn>
                  <a:cxn ang="0">
                    <a:pos x="T2" y="T3"/>
                  </a:cxn>
                  <a:cxn ang="0">
                    <a:pos x="T4" y="T5"/>
                  </a:cxn>
                </a:cxnLst>
                <a:rect l="0" t="0" r="r" b="b"/>
                <a:pathLst>
                  <a:path w="360" h="151">
                    <a:moveTo>
                      <a:pt x="0" y="0"/>
                    </a:moveTo>
                    <a:cubicBezTo>
                      <a:pt x="15" y="86"/>
                      <a:pt x="90" y="151"/>
                      <a:pt x="180" y="151"/>
                    </a:cubicBezTo>
                    <a:cubicBezTo>
                      <a:pt x="270" y="151"/>
                      <a:pt x="345" y="86"/>
                      <a:pt x="3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Freeform 24">
                <a:extLst>
                  <a:ext uri="{FF2B5EF4-FFF2-40B4-BE49-F238E27FC236}">
                    <a16:creationId xmlns:a16="http://schemas.microsoft.com/office/drawing/2014/main" id="{19642CDA-EA68-4BA4-B453-8A0A90C2B606}"/>
                  </a:ext>
                </a:extLst>
              </p:cNvPr>
              <p:cNvSpPr>
                <a:spLocks/>
              </p:cNvSpPr>
              <p:nvPr/>
            </p:nvSpPr>
            <p:spPr bwMode="auto">
              <a:xfrm>
                <a:off x="9386888" y="3422650"/>
                <a:ext cx="411163" cy="190500"/>
              </a:xfrm>
              <a:custGeom>
                <a:avLst/>
                <a:gdLst>
                  <a:gd name="T0" fmla="*/ 127 w 164"/>
                  <a:gd name="T1" fmla="*/ 76 h 76"/>
                  <a:gd name="T2" fmla="*/ 82 w 164"/>
                  <a:gd name="T3" fmla="*/ 38 h 76"/>
                  <a:gd name="T4" fmla="*/ 37 w 164"/>
                  <a:gd name="T5" fmla="*/ 76 h 76"/>
                  <a:gd name="T6" fmla="*/ 0 w 164"/>
                  <a:gd name="T7" fmla="*/ 69 h 76"/>
                  <a:gd name="T8" fmla="*/ 82 w 164"/>
                  <a:gd name="T9" fmla="*/ 0 h 76"/>
                  <a:gd name="T10" fmla="*/ 164 w 164"/>
                  <a:gd name="T11" fmla="*/ 69 h 76"/>
                  <a:gd name="T12" fmla="*/ 127 w 164"/>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164" h="76">
                    <a:moveTo>
                      <a:pt x="127" y="76"/>
                    </a:moveTo>
                    <a:cubicBezTo>
                      <a:pt x="123" y="54"/>
                      <a:pt x="104" y="38"/>
                      <a:pt x="82" y="38"/>
                    </a:cubicBezTo>
                    <a:cubicBezTo>
                      <a:pt x="60" y="38"/>
                      <a:pt x="41" y="54"/>
                      <a:pt x="37" y="76"/>
                    </a:cubicBezTo>
                    <a:cubicBezTo>
                      <a:pt x="0" y="69"/>
                      <a:pt x="0" y="69"/>
                      <a:pt x="0" y="69"/>
                    </a:cubicBezTo>
                    <a:cubicBezTo>
                      <a:pt x="7" y="29"/>
                      <a:pt x="41" y="0"/>
                      <a:pt x="82" y="0"/>
                    </a:cubicBezTo>
                    <a:cubicBezTo>
                      <a:pt x="123" y="0"/>
                      <a:pt x="158" y="29"/>
                      <a:pt x="164" y="69"/>
                    </a:cubicBezTo>
                    <a:lnTo>
                      <a:pt x="127"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Freeform 25">
                <a:extLst>
                  <a:ext uri="{FF2B5EF4-FFF2-40B4-BE49-F238E27FC236}">
                    <a16:creationId xmlns:a16="http://schemas.microsoft.com/office/drawing/2014/main" id="{37166239-022F-4429-868B-C3DB61E21519}"/>
                  </a:ext>
                </a:extLst>
              </p:cNvPr>
              <p:cNvSpPr>
                <a:spLocks/>
              </p:cNvSpPr>
              <p:nvPr/>
            </p:nvSpPr>
            <p:spPr bwMode="auto">
              <a:xfrm>
                <a:off x="10029826" y="3422650"/>
                <a:ext cx="411163" cy="190500"/>
              </a:xfrm>
              <a:custGeom>
                <a:avLst/>
                <a:gdLst>
                  <a:gd name="T0" fmla="*/ 127 w 164"/>
                  <a:gd name="T1" fmla="*/ 76 h 76"/>
                  <a:gd name="T2" fmla="*/ 82 w 164"/>
                  <a:gd name="T3" fmla="*/ 38 h 76"/>
                  <a:gd name="T4" fmla="*/ 37 w 164"/>
                  <a:gd name="T5" fmla="*/ 76 h 76"/>
                  <a:gd name="T6" fmla="*/ 0 w 164"/>
                  <a:gd name="T7" fmla="*/ 69 h 76"/>
                  <a:gd name="T8" fmla="*/ 82 w 164"/>
                  <a:gd name="T9" fmla="*/ 0 h 76"/>
                  <a:gd name="T10" fmla="*/ 164 w 164"/>
                  <a:gd name="T11" fmla="*/ 69 h 76"/>
                  <a:gd name="T12" fmla="*/ 127 w 164"/>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164" h="76">
                    <a:moveTo>
                      <a:pt x="127" y="76"/>
                    </a:moveTo>
                    <a:cubicBezTo>
                      <a:pt x="123" y="54"/>
                      <a:pt x="104" y="38"/>
                      <a:pt x="82" y="38"/>
                    </a:cubicBezTo>
                    <a:cubicBezTo>
                      <a:pt x="60" y="38"/>
                      <a:pt x="41" y="54"/>
                      <a:pt x="37" y="76"/>
                    </a:cubicBezTo>
                    <a:cubicBezTo>
                      <a:pt x="0" y="69"/>
                      <a:pt x="0" y="69"/>
                      <a:pt x="0" y="69"/>
                    </a:cubicBezTo>
                    <a:cubicBezTo>
                      <a:pt x="7" y="29"/>
                      <a:pt x="41" y="0"/>
                      <a:pt x="82" y="0"/>
                    </a:cubicBezTo>
                    <a:cubicBezTo>
                      <a:pt x="123" y="0"/>
                      <a:pt x="158" y="29"/>
                      <a:pt x="164" y="69"/>
                    </a:cubicBezTo>
                    <a:lnTo>
                      <a:pt x="127"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26">
                <a:extLst>
                  <a:ext uri="{FF2B5EF4-FFF2-40B4-BE49-F238E27FC236}">
                    <a16:creationId xmlns:a16="http://schemas.microsoft.com/office/drawing/2014/main" id="{673D4D9F-D6F3-4BE4-A6F7-86D9A69E5A0D}"/>
                  </a:ext>
                </a:extLst>
              </p:cNvPr>
              <p:cNvSpPr>
                <a:spLocks noEditPoints="1"/>
              </p:cNvSpPr>
              <p:nvPr/>
            </p:nvSpPr>
            <p:spPr bwMode="auto">
              <a:xfrm>
                <a:off x="9055101" y="2855913"/>
                <a:ext cx="1717675" cy="1719262"/>
              </a:xfrm>
              <a:custGeom>
                <a:avLst/>
                <a:gdLst>
                  <a:gd name="T0" fmla="*/ 342 w 684"/>
                  <a:gd name="T1" fmla="*/ 685 h 685"/>
                  <a:gd name="T2" fmla="*/ 0 w 684"/>
                  <a:gd name="T3" fmla="*/ 343 h 685"/>
                  <a:gd name="T4" fmla="*/ 342 w 684"/>
                  <a:gd name="T5" fmla="*/ 0 h 685"/>
                  <a:gd name="T6" fmla="*/ 684 w 684"/>
                  <a:gd name="T7" fmla="*/ 343 h 685"/>
                  <a:gd name="T8" fmla="*/ 342 w 684"/>
                  <a:gd name="T9" fmla="*/ 685 h 685"/>
                  <a:gd name="T10" fmla="*/ 342 w 684"/>
                  <a:gd name="T11" fmla="*/ 57 h 685"/>
                  <a:gd name="T12" fmla="*/ 57 w 684"/>
                  <a:gd name="T13" fmla="*/ 343 h 685"/>
                  <a:gd name="T14" fmla="*/ 342 w 684"/>
                  <a:gd name="T15" fmla="*/ 628 h 685"/>
                  <a:gd name="T16" fmla="*/ 628 w 684"/>
                  <a:gd name="T17" fmla="*/ 343 h 685"/>
                  <a:gd name="T18" fmla="*/ 342 w 684"/>
                  <a:gd name="T19" fmla="*/ 57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4" h="685">
                    <a:moveTo>
                      <a:pt x="342" y="685"/>
                    </a:moveTo>
                    <a:cubicBezTo>
                      <a:pt x="153" y="685"/>
                      <a:pt x="0" y="531"/>
                      <a:pt x="0" y="343"/>
                    </a:cubicBezTo>
                    <a:cubicBezTo>
                      <a:pt x="0" y="154"/>
                      <a:pt x="153" y="0"/>
                      <a:pt x="342" y="0"/>
                    </a:cubicBezTo>
                    <a:cubicBezTo>
                      <a:pt x="531" y="0"/>
                      <a:pt x="684" y="154"/>
                      <a:pt x="684" y="343"/>
                    </a:cubicBezTo>
                    <a:cubicBezTo>
                      <a:pt x="684" y="531"/>
                      <a:pt x="531" y="685"/>
                      <a:pt x="342" y="685"/>
                    </a:cubicBezTo>
                    <a:close/>
                    <a:moveTo>
                      <a:pt x="342" y="57"/>
                    </a:moveTo>
                    <a:cubicBezTo>
                      <a:pt x="185" y="57"/>
                      <a:pt x="57" y="185"/>
                      <a:pt x="57" y="343"/>
                    </a:cubicBezTo>
                    <a:cubicBezTo>
                      <a:pt x="57" y="500"/>
                      <a:pt x="185" y="628"/>
                      <a:pt x="342" y="628"/>
                    </a:cubicBezTo>
                    <a:cubicBezTo>
                      <a:pt x="500" y="628"/>
                      <a:pt x="628" y="500"/>
                      <a:pt x="628" y="343"/>
                    </a:cubicBezTo>
                    <a:cubicBezTo>
                      <a:pt x="628" y="185"/>
                      <a:pt x="500" y="57"/>
                      <a:pt x="34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18" name="TextBox 17">
              <a:extLst>
                <a:ext uri="{FF2B5EF4-FFF2-40B4-BE49-F238E27FC236}">
                  <a16:creationId xmlns:a16="http://schemas.microsoft.com/office/drawing/2014/main" id="{0F375F47-F699-46D3-87A0-C824BBECB265}"/>
                </a:ext>
              </a:extLst>
            </p:cNvPr>
            <p:cNvSpPr txBox="1"/>
            <p:nvPr/>
          </p:nvSpPr>
          <p:spPr>
            <a:xfrm>
              <a:off x="9583948" y="4033062"/>
              <a:ext cx="1344920" cy="400110"/>
            </a:xfrm>
            <a:prstGeom prst="rect">
              <a:avLst/>
            </a:prstGeom>
            <a:noFill/>
          </p:spPr>
          <p:txBody>
            <a:bodyPr wrap="none" rtlCol="0" anchor="ctr">
              <a:spAutoFit/>
            </a:bodyPr>
            <a:lstStyle/>
            <a:p>
              <a:pPr algn="ctr"/>
              <a:r>
                <a:rPr lang="en-US" sz="20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Excellent</a:t>
              </a:r>
              <a:endParaRPr lang="en-IN" sz="2000" b="1"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Rounded Corners 18">
              <a:extLst>
                <a:ext uri="{FF2B5EF4-FFF2-40B4-BE49-F238E27FC236}">
                  <a16:creationId xmlns:a16="http://schemas.microsoft.com/office/drawing/2014/main" id="{F39F962A-4BFE-424D-9FE5-5D62C842857A}"/>
                </a:ext>
              </a:extLst>
            </p:cNvPr>
            <p:cNvSpPr/>
            <p:nvPr/>
          </p:nvSpPr>
          <p:spPr>
            <a:xfrm>
              <a:off x="1073579" y="4852189"/>
              <a:ext cx="10041667" cy="156521"/>
            </a:xfrm>
            <a:prstGeom prst="roundRect">
              <a:avLst>
                <a:gd name="adj" fmla="val 50000"/>
              </a:avLst>
            </a:prstGeom>
            <a:gradFill flip="none" rotWithShape="1">
              <a:gsLst>
                <a:gs pos="76000">
                  <a:schemeClr val="accent4"/>
                </a:gs>
                <a:gs pos="50000">
                  <a:schemeClr val="accent3"/>
                </a:gs>
                <a:gs pos="25000">
                  <a:schemeClr val="accent2"/>
                </a:gs>
                <a:gs pos="0">
                  <a:schemeClr val="accent1"/>
                </a:gs>
                <a:gs pos="100000">
                  <a:schemeClr val="accent5"/>
                </a:gs>
              </a:gsLst>
              <a:lin ang="0" scaled="1"/>
              <a:tileRect/>
            </a:gradFill>
            <a:ln>
              <a:noFill/>
            </a:ln>
            <a:effectLst>
              <a:innerShdw blurRad="63500" dist="25400" dir="16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78106C0C-BFFF-47E2-9E02-319F5FFE32DF}"/>
                </a:ext>
              </a:extLst>
            </p:cNvPr>
            <p:cNvSpPr/>
            <p:nvPr/>
          </p:nvSpPr>
          <p:spPr>
            <a:xfrm>
              <a:off x="5810620" y="4667362"/>
              <a:ext cx="501630" cy="501630"/>
            </a:xfrm>
            <a:prstGeom prst="ellipse">
              <a:avLst/>
            </a:prstGeom>
            <a:gradFill flip="none" rotWithShape="1">
              <a:gsLst>
                <a:gs pos="0">
                  <a:schemeClr val="bg1"/>
                </a:gs>
                <a:gs pos="100000">
                  <a:schemeClr val="bg1">
                    <a:lumMod val="95000"/>
                  </a:schemeClr>
                </a:gs>
              </a:gsLst>
              <a:lin ang="5400000" scaled="1"/>
              <a:tileRect/>
            </a:gradFill>
            <a:ln w="9525">
              <a:solidFill>
                <a:schemeClr val="tx1">
                  <a:lumMod val="75000"/>
                  <a:lumOff val="25000"/>
                </a:schemeClr>
              </a:solidFill>
            </a:ln>
            <a:effectLst>
              <a:outerShdw blurRad="1270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50" name="TextBox 49">
            <a:extLst>
              <a:ext uri="{FF2B5EF4-FFF2-40B4-BE49-F238E27FC236}">
                <a16:creationId xmlns:a16="http://schemas.microsoft.com/office/drawing/2014/main" id="{0601BEA1-D818-4D76-AA30-7AF5A68CFEF7}"/>
              </a:ext>
            </a:extLst>
          </p:cNvPr>
          <p:cNvSpPr txBox="1"/>
          <p:nvPr/>
        </p:nvSpPr>
        <p:spPr>
          <a:xfrm>
            <a:off x="698294" y="4274453"/>
            <a:ext cx="7600158" cy="400110"/>
          </a:xfrm>
          <a:prstGeom prst="rect">
            <a:avLst/>
          </a:prstGeom>
          <a:noFill/>
        </p:spPr>
        <p:txBody>
          <a:bodyPr wrap="square" rtlCol="0">
            <a:spAutoFit/>
          </a:bodyPr>
          <a:lstStyle/>
          <a:p>
            <a:r>
              <a:rPr lang="en-US" sz="2000" dirty="0"/>
              <a:t>Fill out  Activity 1 Worksheet</a:t>
            </a:r>
          </a:p>
        </p:txBody>
      </p:sp>
      <p:sp>
        <p:nvSpPr>
          <p:cNvPr id="51" name="Google Shape;61;p1">
            <a:extLst>
              <a:ext uri="{FF2B5EF4-FFF2-40B4-BE49-F238E27FC236}">
                <a16:creationId xmlns:a16="http://schemas.microsoft.com/office/drawing/2014/main" id="{CE433E8D-EA0B-4D46-BD0F-66AC93EF778A}"/>
              </a:ext>
            </a:extLst>
          </p:cNvPr>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10693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898D15-E677-425D-90A5-928AE31279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grpSp>
        <p:nvGrpSpPr>
          <p:cNvPr id="7" name="Group 6">
            <a:extLst>
              <a:ext uri="{FF2B5EF4-FFF2-40B4-BE49-F238E27FC236}">
                <a16:creationId xmlns:a16="http://schemas.microsoft.com/office/drawing/2014/main" id="{A2ACE97E-0789-4469-BB2D-5546ECE4733D}"/>
              </a:ext>
            </a:extLst>
          </p:cNvPr>
          <p:cNvGrpSpPr/>
          <p:nvPr/>
        </p:nvGrpSpPr>
        <p:grpSpPr>
          <a:xfrm>
            <a:off x="-405699" y="1700241"/>
            <a:ext cx="8339633" cy="3517519"/>
            <a:chOff x="331721" y="1842244"/>
            <a:chExt cx="8339633" cy="3517519"/>
          </a:xfrm>
        </p:grpSpPr>
        <p:grpSp>
          <p:nvGrpSpPr>
            <p:cNvPr id="8" name="Group 7">
              <a:extLst>
                <a:ext uri="{FF2B5EF4-FFF2-40B4-BE49-F238E27FC236}">
                  <a16:creationId xmlns:a16="http://schemas.microsoft.com/office/drawing/2014/main" id="{4EF7E422-B789-4007-9E0F-040D49B2B19C}"/>
                </a:ext>
              </a:extLst>
            </p:cNvPr>
            <p:cNvGrpSpPr/>
            <p:nvPr/>
          </p:nvGrpSpPr>
          <p:grpSpPr>
            <a:xfrm>
              <a:off x="2839939" y="2108085"/>
              <a:ext cx="3231357" cy="3251678"/>
              <a:chOff x="3692612" y="1362678"/>
              <a:chExt cx="4803600" cy="4833808"/>
            </a:xfrm>
          </p:grpSpPr>
          <p:grpSp>
            <p:nvGrpSpPr>
              <p:cNvPr id="19" name="Group 18">
                <a:extLst>
                  <a:ext uri="{FF2B5EF4-FFF2-40B4-BE49-F238E27FC236}">
                    <a16:creationId xmlns:a16="http://schemas.microsoft.com/office/drawing/2014/main" id="{20185FD6-F926-4AB9-B9A6-9B6DC9277E4E}"/>
                  </a:ext>
                </a:extLst>
              </p:cNvPr>
              <p:cNvGrpSpPr/>
              <p:nvPr/>
            </p:nvGrpSpPr>
            <p:grpSpPr>
              <a:xfrm>
                <a:off x="3692612" y="4460961"/>
                <a:ext cx="4803600" cy="1691983"/>
                <a:chOff x="3524752" y="4580881"/>
                <a:chExt cx="4803600" cy="1691983"/>
              </a:xfrm>
            </p:grpSpPr>
            <p:sp>
              <p:nvSpPr>
                <p:cNvPr id="40" name="Oval 39">
                  <a:extLst>
                    <a:ext uri="{FF2B5EF4-FFF2-40B4-BE49-F238E27FC236}">
                      <a16:creationId xmlns:a16="http://schemas.microsoft.com/office/drawing/2014/main" id="{76BE17B1-F330-484A-9574-78F8545C1F33}"/>
                    </a:ext>
                  </a:extLst>
                </p:cNvPr>
                <p:cNvSpPr/>
                <p:nvPr/>
              </p:nvSpPr>
              <p:spPr>
                <a:xfrm rot="19704127">
                  <a:off x="4962272" y="4823885"/>
                  <a:ext cx="3366080" cy="1448979"/>
                </a:xfrm>
                <a:prstGeom prst="ellipse">
                  <a:avLst/>
                </a:prstGeom>
                <a:gradFill flip="none" rotWithShape="1">
                  <a:gsLst>
                    <a:gs pos="0">
                      <a:schemeClr val="tx1">
                        <a:lumMod val="16000"/>
                        <a:alpha val="49000"/>
                      </a:schemeClr>
                    </a:gs>
                    <a:gs pos="100000">
                      <a:schemeClr val="bg1">
                        <a:alpha val="0"/>
                        <a:lumMod val="0"/>
                        <a:lumOff val="10000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685800">
                    <a:defRPr/>
                  </a:pPr>
                  <a:endParaRPr lang="en-US" sz="1200" kern="0">
                    <a:solidFill>
                      <a:sysClr val="window" lastClr="FFFFFF"/>
                    </a:solidFill>
                    <a:latin typeface="Calibri"/>
                  </a:endParaRPr>
                </a:p>
              </p:txBody>
            </p:sp>
            <p:sp>
              <p:nvSpPr>
                <p:cNvPr id="41" name="Oval 40">
                  <a:extLst>
                    <a:ext uri="{FF2B5EF4-FFF2-40B4-BE49-F238E27FC236}">
                      <a16:creationId xmlns:a16="http://schemas.microsoft.com/office/drawing/2014/main" id="{F4C65E16-DC42-4B89-A1E7-2971EC14EC2F}"/>
                    </a:ext>
                  </a:extLst>
                </p:cNvPr>
                <p:cNvSpPr/>
                <p:nvPr/>
              </p:nvSpPr>
              <p:spPr>
                <a:xfrm rot="2437725">
                  <a:off x="3524752" y="4580881"/>
                  <a:ext cx="3438983" cy="1668270"/>
                </a:xfrm>
                <a:prstGeom prst="ellipse">
                  <a:avLst/>
                </a:prstGeom>
                <a:gradFill flip="none" rotWithShape="1">
                  <a:gsLst>
                    <a:gs pos="0">
                      <a:schemeClr val="tx1">
                        <a:lumMod val="16000"/>
                        <a:alpha val="44000"/>
                      </a:schemeClr>
                    </a:gs>
                    <a:gs pos="100000">
                      <a:schemeClr val="bg1">
                        <a:alpha val="0"/>
                        <a:lumMod val="0"/>
                        <a:lumOff val="10000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685800">
                    <a:defRPr/>
                  </a:pPr>
                  <a:endParaRPr lang="en-US" sz="1200" kern="0">
                    <a:solidFill>
                      <a:sysClr val="window" lastClr="FFFFFF"/>
                    </a:solidFill>
                    <a:latin typeface="Calibri"/>
                  </a:endParaRPr>
                </a:p>
              </p:txBody>
            </p:sp>
          </p:grpSp>
          <p:grpSp>
            <p:nvGrpSpPr>
              <p:cNvPr id="20" name="Group 19">
                <a:extLst>
                  <a:ext uri="{FF2B5EF4-FFF2-40B4-BE49-F238E27FC236}">
                    <a16:creationId xmlns:a16="http://schemas.microsoft.com/office/drawing/2014/main" id="{57A393C2-9BAA-47FE-A809-5CCFFA27CEAE}"/>
                  </a:ext>
                </a:extLst>
              </p:cNvPr>
              <p:cNvGrpSpPr/>
              <p:nvPr/>
            </p:nvGrpSpPr>
            <p:grpSpPr>
              <a:xfrm>
                <a:off x="4073912" y="1366956"/>
                <a:ext cx="4376720" cy="4825252"/>
                <a:chOff x="3902172" y="1482598"/>
                <a:chExt cx="4384480" cy="4833808"/>
              </a:xfrm>
              <a:solidFill>
                <a:schemeClr val="tx1">
                  <a:lumMod val="75000"/>
                  <a:lumOff val="25000"/>
                </a:schemeClr>
              </a:solidFill>
            </p:grpSpPr>
            <p:sp>
              <p:nvSpPr>
                <p:cNvPr id="37" name="Freeform 6">
                  <a:extLst>
                    <a:ext uri="{FF2B5EF4-FFF2-40B4-BE49-F238E27FC236}">
                      <a16:creationId xmlns:a16="http://schemas.microsoft.com/office/drawing/2014/main" id="{A01891BE-8ADE-4946-8618-CACBFF3AD4AC}"/>
                    </a:ext>
                  </a:extLst>
                </p:cNvPr>
                <p:cNvSpPr>
                  <a:spLocks/>
                </p:cNvSpPr>
                <p:nvPr/>
              </p:nvSpPr>
              <p:spPr bwMode="auto">
                <a:xfrm>
                  <a:off x="3902172" y="2192845"/>
                  <a:ext cx="1889614" cy="4123561"/>
                </a:xfrm>
                <a:custGeom>
                  <a:avLst/>
                  <a:gdLst>
                    <a:gd name="T0" fmla="*/ 0 w 3019"/>
                    <a:gd name="T1" fmla="*/ 0 h 6398"/>
                    <a:gd name="T2" fmla="*/ 3019 w 3019"/>
                    <a:gd name="T3" fmla="*/ 2016 h 6398"/>
                    <a:gd name="T4" fmla="*/ 2999 w 3019"/>
                    <a:gd name="T5" fmla="*/ 6398 h 6398"/>
                    <a:gd name="T6" fmla="*/ 323 w 3019"/>
                    <a:gd name="T7" fmla="*/ 3818 h 6398"/>
                    <a:gd name="T8" fmla="*/ 0 w 3019"/>
                    <a:gd name="T9" fmla="*/ 0 h 6398"/>
                  </a:gdLst>
                  <a:ahLst/>
                  <a:cxnLst>
                    <a:cxn ang="0">
                      <a:pos x="T0" y="T1"/>
                    </a:cxn>
                    <a:cxn ang="0">
                      <a:pos x="T2" y="T3"/>
                    </a:cxn>
                    <a:cxn ang="0">
                      <a:pos x="T4" y="T5"/>
                    </a:cxn>
                    <a:cxn ang="0">
                      <a:pos x="T6" y="T7"/>
                    </a:cxn>
                    <a:cxn ang="0">
                      <a:pos x="T8" y="T9"/>
                    </a:cxn>
                  </a:cxnLst>
                  <a:rect l="0" t="0" r="r" b="b"/>
                  <a:pathLst>
                    <a:path w="3019" h="6398">
                      <a:moveTo>
                        <a:pt x="0" y="0"/>
                      </a:moveTo>
                      <a:lnTo>
                        <a:pt x="3019" y="2016"/>
                      </a:lnTo>
                      <a:lnTo>
                        <a:pt x="2999" y="6398"/>
                      </a:lnTo>
                      <a:lnTo>
                        <a:pt x="323" y="3818"/>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500"/>
                </a:p>
              </p:txBody>
            </p:sp>
            <p:sp>
              <p:nvSpPr>
                <p:cNvPr id="38" name="Freeform 7">
                  <a:extLst>
                    <a:ext uri="{FF2B5EF4-FFF2-40B4-BE49-F238E27FC236}">
                      <a16:creationId xmlns:a16="http://schemas.microsoft.com/office/drawing/2014/main" id="{F7A9B545-ABBF-411F-B08B-5E3B6A701DE5}"/>
                    </a:ext>
                  </a:extLst>
                </p:cNvPr>
                <p:cNvSpPr>
                  <a:spLocks/>
                </p:cNvSpPr>
                <p:nvPr/>
              </p:nvSpPr>
              <p:spPr bwMode="auto">
                <a:xfrm>
                  <a:off x="5779268" y="2487386"/>
                  <a:ext cx="2507384" cy="3829020"/>
                </a:xfrm>
                <a:custGeom>
                  <a:avLst/>
                  <a:gdLst>
                    <a:gd name="T0" fmla="*/ 4006 w 4006"/>
                    <a:gd name="T1" fmla="*/ 0 h 5941"/>
                    <a:gd name="T2" fmla="*/ 3410 w 4006"/>
                    <a:gd name="T3" fmla="*/ 3889 h 5941"/>
                    <a:gd name="T4" fmla="*/ 0 w 4006"/>
                    <a:gd name="T5" fmla="*/ 5941 h 5941"/>
                    <a:gd name="T6" fmla="*/ 20 w 4006"/>
                    <a:gd name="T7" fmla="*/ 1559 h 5941"/>
                    <a:gd name="T8" fmla="*/ 4006 w 4006"/>
                    <a:gd name="T9" fmla="*/ 0 h 5941"/>
                  </a:gdLst>
                  <a:ahLst/>
                  <a:cxnLst>
                    <a:cxn ang="0">
                      <a:pos x="T0" y="T1"/>
                    </a:cxn>
                    <a:cxn ang="0">
                      <a:pos x="T2" y="T3"/>
                    </a:cxn>
                    <a:cxn ang="0">
                      <a:pos x="T4" y="T5"/>
                    </a:cxn>
                    <a:cxn ang="0">
                      <a:pos x="T6" y="T7"/>
                    </a:cxn>
                    <a:cxn ang="0">
                      <a:pos x="T8" y="T9"/>
                    </a:cxn>
                  </a:cxnLst>
                  <a:rect l="0" t="0" r="r" b="b"/>
                  <a:pathLst>
                    <a:path w="4006" h="5941">
                      <a:moveTo>
                        <a:pt x="4006" y="0"/>
                      </a:moveTo>
                      <a:lnTo>
                        <a:pt x="3410" y="3889"/>
                      </a:lnTo>
                      <a:lnTo>
                        <a:pt x="0" y="5941"/>
                      </a:lnTo>
                      <a:lnTo>
                        <a:pt x="20" y="1559"/>
                      </a:lnTo>
                      <a:lnTo>
                        <a:pt x="400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500"/>
                </a:p>
              </p:txBody>
            </p:sp>
            <p:sp>
              <p:nvSpPr>
                <p:cNvPr id="39" name="Freeform 8">
                  <a:extLst>
                    <a:ext uri="{FF2B5EF4-FFF2-40B4-BE49-F238E27FC236}">
                      <a16:creationId xmlns:a16="http://schemas.microsoft.com/office/drawing/2014/main" id="{43DE1881-B433-40B1-9B9A-5D848841751B}"/>
                    </a:ext>
                  </a:extLst>
                </p:cNvPr>
                <p:cNvSpPr>
                  <a:spLocks/>
                </p:cNvSpPr>
                <p:nvPr/>
              </p:nvSpPr>
              <p:spPr bwMode="auto">
                <a:xfrm>
                  <a:off x="3902172" y="1482598"/>
                  <a:ext cx="4384480" cy="2009575"/>
                </a:xfrm>
                <a:custGeom>
                  <a:avLst/>
                  <a:gdLst>
                    <a:gd name="T0" fmla="*/ 3672 w 7005"/>
                    <a:gd name="T1" fmla="*/ 0 h 3118"/>
                    <a:gd name="T2" fmla="*/ 7005 w 7005"/>
                    <a:gd name="T3" fmla="*/ 1559 h 3118"/>
                    <a:gd name="T4" fmla="*/ 3019 w 7005"/>
                    <a:gd name="T5" fmla="*/ 3118 h 3118"/>
                    <a:gd name="T6" fmla="*/ 0 w 7005"/>
                    <a:gd name="T7" fmla="*/ 1102 h 3118"/>
                    <a:gd name="T8" fmla="*/ 3672 w 7005"/>
                    <a:gd name="T9" fmla="*/ 0 h 3118"/>
                  </a:gdLst>
                  <a:ahLst/>
                  <a:cxnLst>
                    <a:cxn ang="0">
                      <a:pos x="T0" y="T1"/>
                    </a:cxn>
                    <a:cxn ang="0">
                      <a:pos x="T2" y="T3"/>
                    </a:cxn>
                    <a:cxn ang="0">
                      <a:pos x="T4" y="T5"/>
                    </a:cxn>
                    <a:cxn ang="0">
                      <a:pos x="T6" y="T7"/>
                    </a:cxn>
                    <a:cxn ang="0">
                      <a:pos x="T8" y="T9"/>
                    </a:cxn>
                  </a:cxnLst>
                  <a:rect l="0" t="0" r="r" b="b"/>
                  <a:pathLst>
                    <a:path w="7005" h="3118">
                      <a:moveTo>
                        <a:pt x="3672" y="0"/>
                      </a:moveTo>
                      <a:lnTo>
                        <a:pt x="7005" y="1559"/>
                      </a:lnTo>
                      <a:lnTo>
                        <a:pt x="3019" y="3118"/>
                      </a:lnTo>
                      <a:lnTo>
                        <a:pt x="0" y="1102"/>
                      </a:lnTo>
                      <a:lnTo>
                        <a:pt x="367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500" dirty="0"/>
                </a:p>
              </p:txBody>
            </p:sp>
          </p:grpSp>
          <p:sp>
            <p:nvSpPr>
              <p:cNvPr id="21" name="Freeform 9">
                <a:extLst>
                  <a:ext uri="{FF2B5EF4-FFF2-40B4-BE49-F238E27FC236}">
                    <a16:creationId xmlns:a16="http://schemas.microsoft.com/office/drawing/2014/main" id="{6A4F5035-40B1-4FA1-9804-35AC254F3437}"/>
                  </a:ext>
                </a:extLst>
              </p:cNvPr>
              <p:cNvSpPr>
                <a:spLocks/>
              </p:cNvSpPr>
              <p:nvPr/>
            </p:nvSpPr>
            <p:spPr bwMode="auto">
              <a:xfrm>
                <a:off x="4148271" y="3015196"/>
                <a:ext cx="1081568" cy="1953503"/>
              </a:xfrm>
              <a:custGeom>
                <a:avLst/>
                <a:gdLst>
                  <a:gd name="T0" fmla="*/ 0 w 1728"/>
                  <a:gd name="T1" fmla="*/ 0 h 3031"/>
                  <a:gd name="T2" fmla="*/ 1705 w 1728"/>
                  <a:gd name="T3" fmla="*/ 1334 h 3031"/>
                  <a:gd name="T4" fmla="*/ 1728 w 1728"/>
                  <a:gd name="T5" fmla="*/ 2593 h 3031"/>
                  <a:gd name="T6" fmla="*/ 818 w 1728"/>
                  <a:gd name="T7" fmla="*/ 1795 h 3031"/>
                  <a:gd name="T8" fmla="*/ 900 w 1728"/>
                  <a:gd name="T9" fmla="*/ 3031 h 3031"/>
                  <a:gd name="T10" fmla="*/ 198 w 1728"/>
                  <a:gd name="T11" fmla="*/ 2356 h 3031"/>
                  <a:gd name="T12" fmla="*/ 0 w 1728"/>
                  <a:gd name="T13" fmla="*/ 0 h 3031"/>
                </a:gdLst>
                <a:ahLst/>
                <a:cxnLst>
                  <a:cxn ang="0">
                    <a:pos x="T0" y="T1"/>
                  </a:cxn>
                  <a:cxn ang="0">
                    <a:pos x="T2" y="T3"/>
                  </a:cxn>
                  <a:cxn ang="0">
                    <a:pos x="T4" y="T5"/>
                  </a:cxn>
                  <a:cxn ang="0">
                    <a:pos x="T6" y="T7"/>
                  </a:cxn>
                  <a:cxn ang="0">
                    <a:pos x="T8" y="T9"/>
                  </a:cxn>
                  <a:cxn ang="0">
                    <a:pos x="T10" y="T11"/>
                  </a:cxn>
                  <a:cxn ang="0">
                    <a:pos x="T12" y="T13"/>
                  </a:cxn>
                </a:cxnLst>
                <a:rect l="0" t="0" r="r" b="b"/>
                <a:pathLst>
                  <a:path w="1728" h="3031">
                    <a:moveTo>
                      <a:pt x="0" y="0"/>
                    </a:moveTo>
                    <a:lnTo>
                      <a:pt x="1705" y="1334"/>
                    </a:lnTo>
                    <a:lnTo>
                      <a:pt x="1728" y="2593"/>
                    </a:lnTo>
                    <a:lnTo>
                      <a:pt x="818" y="1795"/>
                    </a:lnTo>
                    <a:lnTo>
                      <a:pt x="900" y="3031"/>
                    </a:lnTo>
                    <a:lnTo>
                      <a:pt x="198" y="2356"/>
                    </a:lnTo>
                    <a:lnTo>
                      <a:pt x="0" y="0"/>
                    </a:lnTo>
                    <a:close/>
                  </a:path>
                </a:pathLst>
              </a:custGeom>
              <a:gradFill flip="none" rotWithShape="1">
                <a:gsLst>
                  <a:gs pos="0">
                    <a:schemeClr val="accent6"/>
                  </a:gs>
                  <a:gs pos="100000">
                    <a:schemeClr val="accent6">
                      <a:lumMod val="75000"/>
                    </a:schemeClr>
                  </a:gs>
                </a:gsLst>
                <a:lin ang="13500000" scaled="1"/>
                <a:tileRect/>
              </a:gradFill>
              <a:ln w="0">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p>
                <a:endParaRPr lang="en-IN" sz="1500"/>
              </a:p>
            </p:txBody>
          </p:sp>
          <p:sp>
            <p:nvSpPr>
              <p:cNvPr id="22" name="Freeform 10">
                <a:extLst>
                  <a:ext uri="{FF2B5EF4-FFF2-40B4-BE49-F238E27FC236}">
                    <a16:creationId xmlns:a16="http://schemas.microsoft.com/office/drawing/2014/main" id="{A8EAA4A0-8FE5-4582-90C4-24CC453554FF}"/>
                  </a:ext>
                </a:extLst>
              </p:cNvPr>
              <p:cNvSpPr>
                <a:spLocks/>
              </p:cNvSpPr>
              <p:nvPr/>
            </p:nvSpPr>
            <p:spPr bwMode="auto">
              <a:xfrm>
                <a:off x="4070032" y="2072925"/>
                <a:ext cx="1889614" cy="2322161"/>
              </a:xfrm>
              <a:custGeom>
                <a:avLst/>
                <a:gdLst>
                  <a:gd name="T0" fmla="*/ 0 w 3019"/>
                  <a:gd name="T1" fmla="*/ 0 h 3603"/>
                  <a:gd name="T2" fmla="*/ 3019 w 3019"/>
                  <a:gd name="T3" fmla="*/ 2016 h 3603"/>
                  <a:gd name="T4" fmla="*/ 3012 w 3019"/>
                  <a:gd name="T5" fmla="*/ 3603 h 3603"/>
                  <a:gd name="T6" fmla="*/ 3010 w 3019"/>
                  <a:gd name="T7" fmla="*/ 3603 h 3603"/>
                  <a:gd name="T8" fmla="*/ 1937 w 3019"/>
                  <a:gd name="T9" fmla="*/ 2743 h 3603"/>
                  <a:gd name="T10" fmla="*/ 1937 w 3019"/>
                  <a:gd name="T11" fmla="*/ 2743 h 3603"/>
                  <a:gd name="T12" fmla="*/ 111 w 3019"/>
                  <a:gd name="T13" fmla="*/ 1316 h 3603"/>
                  <a:gd name="T14" fmla="*/ 0 w 3019"/>
                  <a:gd name="T15" fmla="*/ 0 h 36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9" h="3603">
                    <a:moveTo>
                      <a:pt x="0" y="0"/>
                    </a:moveTo>
                    <a:lnTo>
                      <a:pt x="3019" y="2016"/>
                    </a:lnTo>
                    <a:lnTo>
                      <a:pt x="3012" y="3603"/>
                    </a:lnTo>
                    <a:lnTo>
                      <a:pt x="3010" y="3603"/>
                    </a:lnTo>
                    <a:lnTo>
                      <a:pt x="1937" y="2743"/>
                    </a:lnTo>
                    <a:lnTo>
                      <a:pt x="1937" y="2743"/>
                    </a:lnTo>
                    <a:lnTo>
                      <a:pt x="111" y="1316"/>
                    </a:lnTo>
                    <a:lnTo>
                      <a:pt x="0" y="0"/>
                    </a:lnTo>
                    <a:close/>
                  </a:path>
                </a:pathLst>
              </a:custGeom>
              <a:gradFill flip="none" rotWithShape="1">
                <a:gsLst>
                  <a:gs pos="0">
                    <a:schemeClr val="accent4">
                      <a:lumMod val="70000"/>
                      <a:lumOff val="30000"/>
                    </a:schemeClr>
                  </a:gs>
                  <a:gs pos="100000">
                    <a:schemeClr val="accent4">
                      <a:lumMod val="100000"/>
                    </a:schemeClr>
                  </a:gs>
                </a:gsLst>
                <a:lin ang="9000000" scaled="0"/>
                <a:tileRect/>
              </a:gradFill>
              <a:ln w="0">
                <a:solidFill>
                  <a:schemeClr val="accent4">
                    <a:lumMod val="40000"/>
                    <a:lumOff val="6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IN" sz="1500"/>
              </a:p>
            </p:txBody>
          </p:sp>
          <p:sp>
            <p:nvSpPr>
              <p:cNvPr id="23" name="Freeform 11">
                <a:extLst>
                  <a:ext uri="{FF2B5EF4-FFF2-40B4-BE49-F238E27FC236}">
                    <a16:creationId xmlns:a16="http://schemas.microsoft.com/office/drawing/2014/main" id="{B74761FD-8B83-49D6-8DF9-8B3D2B07815B}"/>
                  </a:ext>
                </a:extLst>
              </p:cNvPr>
              <p:cNvSpPr>
                <a:spLocks/>
              </p:cNvSpPr>
              <p:nvPr/>
            </p:nvSpPr>
            <p:spPr bwMode="auto">
              <a:xfrm>
                <a:off x="4738501" y="4334503"/>
                <a:ext cx="1212382" cy="1861983"/>
              </a:xfrm>
              <a:custGeom>
                <a:avLst/>
                <a:gdLst>
                  <a:gd name="T0" fmla="*/ 0 w 1937"/>
                  <a:gd name="T1" fmla="*/ 0 h 2889"/>
                  <a:gd name="T2" fmla="*/ 1926 w 1937"/>
                  <a:gd name="T3" fmla="*/ 1687 h 2889"/>
                  <a:gd name="T4" fmla="*/ 1937 w 1937"/>
                  <a:gd name="T5" fmla="*/ 1682 h 2889"/>
                  <a:gd name="T6" fmla="*/ 1931 w 1937"/>
                  <a:gd name="T7" fmla="*/ 2889 h 2889"/>
                  <a:gd name="T8" fmla="*/ 71 w 1937"/>
                  <a:gd name="T9" fmla="*/ 1096 h 2889"/>
                  <a:gd name="T10" fmla="*/ 0 w 1937"/>
                  <a:gd name="T11" fmla="*/ 0 h 2889"/>
                </a:gdLst>
                <a:ahLst/>
                <a:cxnLst>
                  <a:cxn ang="0">
                    <a:pos x="T0" y="T1"/>
                  </a:cxn>
                  <a:cxn ang="0">
                    <a:pos x="T2" y="T3"/>
                  </a:cxn>
                  <a:cxn ang="0">
                    <a:pos x="T4" y="T5"/>
                  </a:cxn>
                  <a:cxn ang="0">
                    <a:pos x="T6" y="T7"/>
                  </a:cxn>
                  <a:cxn ang="0">
                    <a:pos x="T8" y="T9"/>
                  </a:cxn>
                  <a:cxn ang="0">
                    <a:pos x="T10" y="T11"/>
                  </a:cxn>
                </a:cxnLst>
                <a:rect l="0" t="0" r="r" b="b"/>
                <a:pathLst>
                  <a:path w="1937" h="2889">
                    <a:moveTo>
                      <a:pt x="0" y="0"/>
                    </a:moveTo>
                    <a:lnTo>
                      <a:pt x="1926" y="1687"/>
                    </a:lnTo>
                    <a:lnTo>
                      <a:pt x="1937" y="1682"/>
                    </a:lnTo>
                    <a:lnTo>
                      <a:pt x="1931" y="2889"/>
                    </a:lnTo>
                    <a:lnTo>
                      <a:pt x="71" y="1096"/>
                    </a:lnTo>
                    <a:lnTo>
                      <a:pt x="0" y="0"/>
                    </a:lnTo>
                    <a:close/>
                  </a:path>
                </a:pathLst>
              </a:custGeom>
              <a:solidFill>
                <a:srgbClr val="DD3A59"/>
              </a:solidFill>
              <a:ln w="0">
                <a:solidFill>
                  <a:schemeClr val="accent5"/>
                </a:solidFill>
                <a:prstDash val="solid"/>
                <a:round/>
                <a:headEnd/>
                <a:tailEnd/>
              </a:ln>
            </p:spPr>
            <p:txBody>
              <a:bodyPr vert="horz" wrap="square" lIns="68580" tIns="34290" rIns="68580" bIns="34290" numCol="1" anchor="t" anchorCtr="0" compatLnSpc="1">
                <a:prstTxWarp prst="textNoShape">
                  <a:avLst/>
                </a:prstTxWarp>
              </a:bodyPr>
              <a:lstStyle/>
              <a:p>
                <a:endParaRPr lang="en-IN" sz="1500"/>
              </a:p>
            </p:txBody>
          </p:sp>
          <p:sp>
            <p:nvSpPr>
              <p:cNvPr id="24" name="Freeform 12">
                <a:extLst>
                  <a:ext uri="{FF2B5EF4-FFF2-40B4-BE49-F238E27FC236}">
                    <a16:creationId xmlns:a16="http://schemas.microsoft.com/office/drawing/2014/main" id="{AE83C896-4182-4706-BBA5-6F50B2473914}"/>
                  </a:ext>
                </a:extLst>
              </p:cNvPr>
              <p:cNvSpPr>
                <a:spLocks/>
              </p:cNvSpPr>
              <p:nvPr/>
            </p:nvSpPr>
            <p:spPr bwMode="auto">
              <a:xfrm>
                <a:off x="5283666" y="3930397"/>
                <a:ext cx="671599" cy="1405027"/>
              </a:xfrm>
              <a:custGeom>
                <a:avLst/>
                <a:gdLst>
                  <a:gd name="T0" fmla="*/ 0 w 1073"/>
                  <a:gd name="T1" fmla="*/ 0 h 2180"/>
                  <a:gd name="T2" fmla="*/ 1057 w 1073"/>
                  <a:gd name="T3" fmla="*/ 846 h 2180"/>
                  <a:gd name="T4" fmla="*/ 1073 w 1073"/>
                  <a:gd name="T5" fmla="*/ 839 h 2180"/>
                  <a:gd name="T6" fmla="*/ 1066 w 1073"/>
                  <a:gd name="T7" fmla="*/ 2180 h 2180"/>
                  <a:gd name="T8" fmla="*/ 23 w 1073"/>
                  <a:gd name="T9" fmla="*/ 1268 h 2180"/>
                  <a:gd name="T10" fmla="*/ 0 w 1073"/>
                  <a:gd name="T11" fmla="*/ 0 h 2180"/>
                </a:gdLst>
                <a:ahLst/>
                <a:cxnLst>
                  <a:cxn ang="0">
                    <a:pos x="T0" y="T1"/>
                  </a:cxn>
                  <a:cxn ang="0">
                    <a:pos x="T2" y="T3"/>
                  </a:cxn>
                  <a:cxn ang="0">
                    <a:pos x="T4" y="T5"/>
                  </a:cxn>
                  <a:cxn ang="0">
                    <a:pos x="T6" y="T7"/>
                  </a:cxn>
                  <a:cxn ang="0">
                    <a:pos x="T8" y="T9"/>
                  </a:cxn>
                  <a:cxn ang="0">
                    <a:pos x="T10" y="T11"/>
                  </a:cxn>
                </a:cxnLst>
                <a:rect l="0" t="0" r="r" b="b"/>
                <a:pathLst>
                  <a:path w="1073" h="2180">
                    <a:moveTo>
                      <a:pt x="0" y="0"/>
                    </a:moveTo>
                    <a:lnTo>
                      <a:pt x="1057" y="846"/>
                    </a:lnTo>
                    <a:lnTo>
                      <a:pt x="1073" y="839"/>
                    </a:lnTo>
                    <a:lnTo>
                      <a:pt x="1066" y="2180"/>
                    </a:lnTo>
                    <a:lnTo>
                      <a:pt x="23" y="1268"/>
                    </a:lnTo>
                    <a:lnTo>
                      <a:pt x="0" y="0"/>
                    </a:lnTo>
                    <a:close/>
                  </a:path>
                </a:pathLst>
              </a:custGeom>
              <a:gradFill flip="none" rotWithShape="1">
                <a:gsLst>
                  <a:gs pos="0">
                    <a:schemeClr val="accent2">
                      <a:lumMod val="86000"/>
                    </a:schemeClr>
                  </a:gs>
                  <a:gs pos="100000">
                    <a:schemeClr val="accent2">
                      <a:lumMod val="84000"/>
                      <a:lumOff val="16000"/>
                    </a:schemeClr>
                  </a:gs>
                </a:gsLst>
                <a:lin ang="18900000" scaled="1"/>
                <a:tileRect/>
              </a:gradFill>
              <a:ln w="0">
                <a:solidFill>
                  <a:schemeClr val="accent2">
                    <a:lumMod val="60000"/>
                    <a:lumOff val="4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IN" sz="1500"/>
              </a:p>
            </p:txBody>
          </p:sp>
          <p:sp>
            <p:nvSpPr>
              <p:cNvPr id="25" name="Freeform 13">
                <a:extLst>
                  <a:ext uri="{FF2B5EF4-FFF2-40B4-BE49-F238E27FC236}">
                    <a16:creationId xmlns:a16="http://schemas.microsoft.com/office/drawing/2014/main" id="{47DDEAA4-F47C-42B2-A503-F81B02DB6EF5}"/>
                  </a:ext>
                </a:extLst>
              </p:cNvPr>
              <p:cNvSpPr>
                <a:spLocks/>
              </p:cNvSpPr>
              <p:nvPr/>
            </p:nvSpPr>
            <p:spPr bwMode="auto">
              <a:xfrm>
                <a:off x="5955264" y="3009395"/>
                <a:ext cx="908192" cy="1385692"/>
              </a:xfrm>
              <a:custGeom>
                <a:avLst/>
                <a:gdLst>
                  <a:gd name="T0" fmla="*/ 1449 w 1451"/>
                  <a:gd name="T1" fmla="*/ 0 h 2150"/>
                  <a:gd name="T2" fmla="*/ 1451 w 1451"/>
                  <a:gd name="T3" fmla="*/ 2 h 2150"/>
                  <a:gd name="T4" fmla="*/ 1355 w 1451"/>
                  <a:gd name="T5" fmla="*/ 1513 h 2150"/>
                  <a:gd name="T6" fmla="*/ 0 w 1451"/>
                  <a:gd name="T7" fmla="*/ 2150 h 2150"/>
                  <a:gd name="T8" fmla="*/ 7 w 1451"/>
                  <a:gd name="T9" fmla="*/ 563 h 2150"/>
                  <a:gd name="T10" fmla="*/ 1449 w 1451"/>
                  <a:gd name="T11" fmla="*/ 0 h 2150"/>
                </a:gdLst>
                <a:ahLst/>
                <a:cxnLst>
                  <a:cxn ang="0">
                    <a:pos x="T0" y="T1"/>
                  </a:cxn>
                  <a:cxn ang="0">
                    <a:pos x="T2" y="T3"/>
                  </a:cxn>
                  <a:cxn ang="0">
                    <a:pos x="T4" y="T5"/>
                  </a:cxn>
                  <a:cxn ang="0">
                    <a:pos x="T6" y="T7"/>
                  </a:cxn>
                  <a:cxn ang="0">
                    <a:pos x="T8" y="T9"/>
                  </a:cxn>
                  <a:cxn ang="0">
                    <a:pos x="T10" y="T11"/>
                  </a:cxn>
                </a:cxnLst>
                <a:rect l="0" t="0" r="r" b="b"/>
                <a:pathLst>
                  <a:path w="1451" h="2150">
                    <a:moveTo>
                      <a:pt x="1449" y="0"/>
                    </a:moveTo>
                    <a:lnTo>
                      <a:pt x="1451" y="2"/>
                    </a:lnTo>
                    <a:lnTo>
                      <a:pt x="1355" y="1513"/>
                    </a:lnTo>
                    <a:lnTo>
                      <a:pt x="0" y="2150"/>
                    </a:lnTo>
                    <a:lnTo>
                      <a:pt x="7" y="563"/>
                    </a:lnTo>
                    <a:lnTo>
                      <a:pt x="1449" y="0"/>
                    </a:lnTo>
                    <a:close/>
                  </a:path>
                </a:pathLst>
              </a:custGeom>
              <a:solidFill>
                <a:schemeClr val="accent4">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500"/>
              </a:p>
            </p:txBody>
          </p:sp>
          <p:sp>
            <p:nvSpPr>
              <p:cNvPr id="26" name="Freeform 14">
                <a:extLst>
                  <a:ext uri="{FF2B5EF4-FFF2-40B4-BE49-F238E27FC236}">
                    <a16:creationId xmlns:a16="http://schemas.microsoft.com/office/drawing/2014/main" id="{17D54631-136D-4A87-B1B0-24CDE274376F}"/>
                  </a:ext>
                </a:extLst>
              </p:cNvPr>
              <p:cNvSpPr>
                <a:spLocks/>
              </p:cNvSpPr>
              <p:nvPr/>
            </p:nvSpPr>
            <p:spPr bwMode="auto">
              <a:xfrm>
                <a:off x="7505011" y="3340028"/>
                <a:ext cx="804291" cy="1890986"/>
              </a:xfrm>
              <a:custGeom>
                <a:avLst/>
                <a:gdLst>
                  <a:gd name="T0" fmla="*/ 1285 w 1285"/>
                  <a:gd name="T1" fmla="*/ 0 h 2934"/>
                  <a:gd name="T2" fmla="*/ 921 w 1285"/>
                  <a:gd name="T3" fmla="*/ 2380 h 2934"/>
                  <a:gd name="T4" fmla="*/ 0 w 1285"/>
                  <a:gd name="T5" fmla="*/ 2934 h 2934"/>
                  <a:gd name="T6" fmla="*/ 118 w 1285"/>
                  <a:gd name="T7" fmla="*/ 1800 h 2934"/>
                  <a:gd name="T8" fmla="*/ 118 w 1285"/>
                  <a:gd name="T9" fmla="*/ 1800 h 2934"/>
                  <a:gd name="T10" fmla="*/ 130 w 1285"/>
                  <a:gd name="T11" fmla="*/ 1698 h 2934"/>
                  <a:gd name="T12" fmla="*/ 130 w 1285"/>
                  <a:gd name="T13" fmla="*/ 1700 h 2934"/>
                  <a:gd name="T14" fmla="*/ 246 w 1285"/>
                  <a:gd name="T15" fmla="*/ 480 h 2934"/>
                  <a:gd name="T16" fmla="*/ 1285 w 1285"/>
                  <a:gd name="T17" fmla="*/ 0 h 2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5" h="2934">
                    <a:moveTo>
                      <a:pt x="1285" y="0"/>
                    </a:moveTo>
                    <a:lnTo>
                      <a:pt x="921" y="2380"/>
                    </a:lnTo>
                    <a:lnTo>
                      <a:pt x="0" y="2934"/>
                    </a:lnTo>
                    <a:lnTo>
                      <a:pt x="118" y="1800"/>
                    </a:lnTo>
                    <a:lnTo>
                      <a:pt x="118" y="1800"/>
                    </a:lnTo>
                    <a:lnTo>
                      <a:pt x="130" y="1698"/>
                    </a:lnTo>
                    <a:lnTo>
                      <a:pt x="130" y="1700"/>
                    </a:lnTo>
                    <a:lnTo>
                      <a:pt x="246" y="480"/>
                    </a:lnTo>
                    <a:lnTo>
                      <a:pt x="1285" y="0"/>
                    </a:lnTo>
                    <a:close/>
                  </a:path>
                </a:pathLst>
              </a:custGeom>
              <a:gradFill flip="none" rotWithShape="1">
                <a:gsLst>
                  <a:gs pos="0">
                    <a:schemeClr val="accent1">
                      <a:lumMod val="89000"/>
                      <a:lumOff val="11000"/>
                    </a:schemeClr>
                  </a:gs>
                  <a:gs pos="72000">
                    <a:schemeClr val="accent1">
                      <a:lumMod val="70000"/>
                    </a:schemeClr>
                  </a:gs>
                </a:gsLst>
                <a:lin ang="2700000" scaled="1"/>
                <a:tileRect/>
              </a:gradFill>
              <a:ln w="0">
                <a:solidFill>
                  <a:schemeClr val="accent1"/>
                </a:solidFill>
                <a:prstDash val="solid"/>
                <a:round/>
                <a:headEnd/>
                <a:tailEnd/>
              </a:ln>
            </p:spPr>
            <p:txBody>
              <a:bodyPr vert="horz" wrap="square" lIns="68580" tIns="34290" rIns="68580" bIns="34290" numCol="1" anchor="t" anchorCtr="0" compatLnSpc="1">
                <a:prstTxWarp prst="textNoShape">
                  <a:avLst/>
                </a:prstTxWarp>
              </a:bodyPr>
              <a:lstStyle/>
              <a:p>
                <a:endParaRPr lang="en-IN" sz="1500"/>
              </a:p>
            </p:txBody>
          </p:sp>
          <p:sp>
            <p:nvSpPr>
              <p:cNvPr id="27" name="Freeform 15">
                <a:extLst>
                  <a:ext uri="{FF2B5EF4-FFF2-40B4-BE49-F238E27FC236}">
                    <a16:creationId xmlns:a16="http://schemas.microsoft.com/office/drawing/2014/main" id="{96501B4C-C733-4139-8A61-BD28AA231943}"/>
                  </a:ext>
                </a:extLst>
              </p:cNvPr>
              <p:cNvSpPr>
                <a:spLocks/>
              </p:cNvSpPr>
              <p:nvPr/>
            </p:nvSpPr>
            <p:spPr bwMode="auto">
              <a:xfrm>
                <a:off x="5950883" y="2367466"/>
                <a:ext cx="2503629" cy="2970536"/>
              </a:xfrm>
              <a:custGeom>
                <a:avLst/>
                <a:gdLst>
                  <a:gd name="T0" fmla="*/ 4000 w 4000"/>
                  <a:gd name="T1" fmla="*/ 0 h 4609"/>
                  <a:gd name="T2" fmla="*/ 3788 w 4000"/>
                  <a:gd name="T3" fmla="*/ 1382 h 4609"/>
                  <a:gd name="T4" fmla="*/ 2629 w 4000"/>
                  <a:gd name="T5" fmla="*/ 1918 h 4609"/>
                  <a:gd name="T6" fmla="*/ 2499 w 4000"/>
                  <a:gd name="T7" fmla="*/ 3271 h 4609"/>
                  <a:gd name="T8" fmla="*/ 5 w 4000"/>
                  <a:gd name="T9" fmla="*/ 4609 h 4609"/>
                  <a:gd name="T10" fmla="*/ 0 w 4000"/>
                  <a:gd name="T11" fmla="*/ 4605 h 4609"/>
                  <a:gd name="T12" fmla="*/ 7 w 4000"/>
                  <a:gd name="T13" fmla="*/ 3264 h 4609"/>
                  <a:gd name="T14" fmla="*/ 1467 w 4000"/>
                  <a:gd name="T15" fmla="*/ 2580 h 4609"/>
                  <a:gd name="T16" fmla="*/ 1569 w 4000"/>
                  <a:gd name="T17" fmla="*/ 950 h 4609"/>
                  <a:gd name="T18" fmla="*/ 4000 w 4000"/>
                  <a:gd name="T19" fmla="*/ 0 h 4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0" h="4609">
                    <a:moveTo>
                      <a:pt x="4000" y="0"/>
                    </a:moveTo>
                    <a:lnTo>
                      <a:pt x="3788" y="1382"/>
                    </a:lnTo>
                    <a:lnTo>
                      <a:pt x="2629" y="1918"/>
                    </a:lnTo>
                    <a:lnTo>
                      <a:pt x="2499" y="3271"/>
                    </a:lnTo>
                    <a:lnTo>
                      <a:pt x="5" y="4609"/>
                    </a:lnTo>
                    <a:lnTo>
                      <a:pt x="0" y="4605"/>
                    </a:lnTo>
                    <a:lnTo>
                      <a:pt x="7" y="3264"/>
                    </a:lnTo>
                    <a:lnTo>
                      <a:pt x="1467" y="2580"/>
                    </a:lnTo>
                    <a:lnTo>
                      <a:pt x="1569" y="950"/>
                    </a:lnTo>
                    <a:lnTo>
                      <a:pt x="4000" y="0"/>
                    </a:lnTo>
                    <a:close/>
                  </a:path>
                </a:pathLst>
              </a:custGeom>
              <a:gradFill flip="none" rotWithShape="1">
                <a:gsLst>
                  <a:gs pos="23000">
                    <a:schemeClr val="accent2">
                      <a:lumMod val="84000"/>
                    </a:schemeClr>
                  </a:gs>
                  <a:gs pos="84000">
                    <a:schemeClr val="accent2">
                      <a:lumMod val="39000"/>
                    </a:schemeClr>
                  </a:gs>
                </a:gsLst>
                <a:lin ang="2400000" scaled="0"/>
                <a:tileRect/>
              </a:gradFill>
              <a:ln w="0">
                <a:solidFill>
                  <a:schemeClr val="accent2">
                    <a:lumMod val="75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IN" sz="1500"/>
              </a:p>
            </p:txBody>
          </p:sp>
          <p:sp>
            <p:nvSpPr>
              <p:cNvPr id="28" name="Freeform 16">
                <a:extLst>
                  <a:ext uri="{FF2B5EF4-FFF2-40B4-BE49-F238E27FC236}">
                    <a16:creationId xmlns:a16="http://schemas.microsoft.com/office/drawing/2014/main" id="{C7E50D9B-DDF5-4328-BD6E-033AA35AC46A}"/>
                  </a:ext>
                </a:extLst>
              </p:cNvPr>
              <p:cNvSpPr>
                <a:spLocks/>
              </p:cNvSpPr>
              <p:nvPr/>
            </p:nvSpPr>
            <p:spPr bwMode="auto">
              <a:xfrm>
                <a:off x="5947128" y="4557503"/>
                <a:ext cx="1559761" cy="1638983"/>
              </a:xfrm>
              <a:custGeom>
                <a:avLst/>
                <a:gdLst>
                  <a:gd name="T0" fmla="*/ 2492 w 2492"/>
                  <a:gd name="T1" fmla="*/ 0 h 2543"/>
                  <a:gd name="T2" fmla="*/ 2373 w 2492"/>
                  <a:gd name="T3" fmla="*/ 1116 h 2543"/>
                  <a:gd name="T4" fmla="*/ 0 w 2492"/>
                  <a:gd name="T5" fmla="*/ 2543 h 2543"/>
                  <a:gd name="T6" fmla="*/ 6 w 2492"/>
                  <a:gd name="T7" fmla="*/ 1336 h 2543"/>
                  <a:gd name="T8" fmla="*/ 2492 w 2492"/>
                  <a:gd name="T9" fmla="*/ 0 h 2543"/>
                </a:gdLst>
                <a:ahLst/>
                <a:cxnLst>
                  <a:cxn ang="0">
                    <a:pos x="T0" y="T1"/>
                  </a:cxn>
                  <a:cxn ang="0">
                    <a:pos x="T2" y="T3"/>
                  </a:cxn>
                  <a:cxn ang="0">
                    <a:pos x="T4" y="T5"/>
                  </a:cxn>
                  <a:cxn ang="0">
                    <a:pos x="T6" y="T7"/>
                  </a:cxn>
                  <a:cxn ang="0">
                    <a:pos x="T8" y="T9"/>
                  </a:cxn>
                </a:cxnLst>
                <a:rect l="0" t="0" r="r" b="b"/>
                <a:pathLst>
                  <a:path w="2492" h="2543">
                    <a:moveTo>
                      <a:pt x="2492" y="0"/>
                    </a:moveTo>
                    <a:lnTo>
                      <a:pt x="2373" y="1116"/>
                    </a:lnTo>
                    <a:lnTo>
                      <a:pt x="0" y="2543"/>
                    </a:lnTo>
                    <a:lnTo>
                      <a:pt x="6" y="1336"/>
                    </a:lnTo>
                    <a:lnTo>
                      <a:pt x="2492" y="0"/>
                    </a:lnTo>
                    <a:close/>
                  </a:path>
                </a:pathLst>
              </a:custGeom>
              <a:solidFill>
                <a:srgbClr val="DD3A59"/>
              </a:solidFill>
              <a:ln w="0">
                <a:solidFill>
                  <a:schemeClr val="accent5">
                    <a:lumMod val="75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IN" sz="1500"/>
              </a:p>
            </p:txBody>
          </p:sp>
          <p:sp>
            <p:nvSpPr>
              <p:cNvPr id="29" name="Freeform 17">
                <a:extLst>
                  <a:ext uri="{FF2B5EF4-FFF2-40B4-BE49-F238E27FC236}">
                    <a16:creationId xmlns:a16="http://schemas.microsoft.com/office/drawing/2014/main" id="{0697FC50-F72F-4EE0-B8E1-91F680EA2584}"/>
                  </a:ext>
                </a:extLst>
              </p:cNvPr>
              <p:cNvSpPr>
                <a:spLocks/>
              </p:cNvSpPr>
              <p:nvPr/>
            </p:nvSpPr>
            <p:spPr bwMode="auto">
              <a:xfrm>
                <a:off x="6230038" y="2018787"/>
                <a:ext cx="2224474" cy="960961"/>
              </a:xfrm>
              <a:custGeom>
                <a:avLst/>
                <a:gdLst>
                  <a:gd name="T0" fmla="*/ 2399 w 3554"/>
                  <a:gd name="T1" fmla="*/ 0 h 1491"/>
                  <a:gd name="T2" fmla="*/ 3554 w 3554"/>
                  <a:gd name="T3" fmla="*/ 541 h 1491"/>
                  <a:gd name="T4" fmla="*/ 1123 w 3554"/>
                  <a:gd name="T5" fmla="*/ 1491 h 1491"/>
                  <a:gd name="T6" fmla="*/ 1123 w 3554"/>
                  <a:gd name="T7" fmla="*/ 1480 h 1491"/>
                  <a:gd name="T8" fmla="*/ 0 w 3554"/>
                  <a:gd name="T9" fmla="*/ 821 h 1491"/>
                  <a:gd name="T10" fmla="*/ 2399 w 3554"/>
                  <a:gd name="T11" fmla="*/ 0 h 1491"/>
                </a:gdLst>
                <a:ahLst/>
                <a:cxnLst>
                  <a:cxn ang="0">
                    <a:pos x="T0" y="T1"/>
                  </a:cxn>
                  <a:cxn ang="0">
                    <a:pos x="T2" y="T3"/>
                  </a:cxn>
                  <a:cxn ang="0">
                    <a:pos x="T4" y="T5"/>
                  </a:cxn>
                  <a:cxn ang="0">
                    <a:pos x="T6" y="T7"/>
                  </a:cxn>
                  <a:cxn ang="0">
                    <a:pos x="T8" y="T9"/>
                  </a:cxn>
                  <a:cxn ang="0">
                    <a:pos x="T10" y="T11"/>
                  </a:cxn>
                </a:cxnLst>
                <a:rect l="0" t="0" r="r" b="b"/>
                <a:pathLst>
                  <a:path w="3554" h="1491">
                    <a:moveTo>
                      <a:pt x="2399" y="0"/>
                    </a:moveTo>
                    <a:lnTo>
                      <a:pt x="3554" y="541"/>
                    </a:lnTo>
                    <a:lnTo>
                      <a:pt x="1123" y="1491"/>
                    </a:lnTo>
                    <a:lnTo>
                      <a:pt x="1123" y="1480"/>
                    </a:lnTo>
                    <a:lnTo>
                      <a:pt x="0" y="821"/>
                    </a:lnTo>
                    <a:lnTo>
                      <a:pt x="2399" y="0"/>
                    </a:lnTo>
                    <a:close/>
                  </a:path>
                </a:pathLst>
              </a:custGeom>
              <a:gradFill>
                <a:gsLst>
                  <a:gs pos="0">
                    <a:schemeClr val="accent2"/>
                  </a:gs>
                  <a:gs pos="100000">
                    <a:schemeClr val="accent2">
                      <a:lumMod val="90000"/>
                    </a:schemeClr>
                  </a:gs>
                </a:gsLst>
                <a:lin ang="16200000" scaled="1"/>
              </a:gradFill>
              <a:ln w="0">
                <a:solidFill>
                  <a:schemeClr val="accent2"/>
                </a:solidFill>
                <a:prstDash val="solid"/>
                <a:round/>
                <a:headEnd/>
                <a:tailEnd/>
              </a:ln>
            </p:spPr>
            <p:txBody>
              <a:bodyPr vert="horz" wrap="square" lIns="68580" tIns="34290" rIns="68580" bIns="34290" numCol="1" anchor="t" anchorCtr="0" compatLnSpc="1">
                <a:prstTxWarp prst="textNoShape">
                  <a:avLst/>
                </a:prstTxWarp>
              </a:bodyPr>
              <a:lstStyle/>
              <a:p>
                <a:endParaRPr lang="en-IN" sz="1500"/>
              </a:p>
            </p:txBody>
          </p:sp>
          <p:sp>
            <p:nvSpPr>
              <p:cNvPr id="30" name="Freeform 18">
                <a:extLst>
                  <a:ext uri="{FF2B5EF4-FFF2-40B4-BE49-F238E27FC236}">
                    <a16:creationId xmlns:a16="http://schemas.microsoft.com/office/drawing/2014/main" id="{895BD2E7-B06C-426E-965A-28909409ACBA}"/>
                  </a:ext>
                </a:extLst>
              </p:cNvPr>
              <p:cNvSpPr>
                <a:spLocks/>
              </p:cNvSpPr>
              <p:nvPr/>
            </p:nvSpPr>
            <p:spPr bwMode="auto">
              <a:xfrm>
                <a:off x="4070032" y="1819634"/>
                <a:ext cx="2792172" cy="1552619"/>
              </a:xfrm>
              <a:custGeom>
                <a:avLst/>
                <a:gdLst>
                  <a:gd name="T0" fmla="*/ 1309 w 4461"/>
                  <a:gd name="T1" fmla="*/ 0 h 2409"/>
                  <a:gd name="T2" fmla="*/ 4461 w 4461"/>
                  <a:gd name="T3" fmla="*/ 1846 h 2409"/>
                  <a:gd name="T4" fmla="*/ 3019 w 4461"/>
                  <a:gd name="T5" fmla="*/ 2409 h 2409"/>
                  <a:gd name="T6" fmla="*/ 0 w 4461"/>
                  <a:gd name="T7" fmla="*/ 393 h 2409"/>
                  <a:gd name="T8" fmla="*/ 1309 w 4461"/>
                  <a:gd name="T9" fmla="*/ 0 h 2409"/>
                </a:gdLst>
                <a:ahLst/>
                <a:cxnLst>
                  <a:cxn ang="0">
                    <a:pos x="T0" y="T1"/>
                  </a:cxn>
                  <a:cxn ang="0">
                    <a:pos x="T2" y="T3"/>
                  </a:cxn>
                  <a:cxn ang="0">
                    <a:pos x="T4" y="T5"/>
                  </a:cxn>
                  <a:cxn ang="0">
                    <a:pos x="T6" y="T7"/>
                  </a:cxn>
                  <a:cxn ang="0">
                    <a:pos x="T8" y="T9"/>
                  </a:cxn>
                </a:cxnLst>
                <a:rect l="0" t="0" r="r" b="b"/>
                <a:pathLst>
                  <a:path w="4461" h="2409">
                    <a:moveTo>
                      <a:pt x="1309" y="0"/>
                    </a:moveTo>
                    <a:lnTo>
                      <a:pt x="4461" y="1846"/>
                    </a:lnTo>
                    <a:lnTo>
                      <a:pt x="3019" y="2409"/>
                    </a:lnTo>
                    <a:lnTo>
                      <a:pt x="0" y="393"/>
                    </a:lnTo>
                    <a:lnTo>
                      <a:pt x="1309" y="0"/>
                    </a:lnTo>
                    <a:close/>
                  </a:path>
                </a:pathLst>
              </a:custGeom>
              <a:gradFill flip="none" rotWithShape="1">
                <a:gsLst>
                  <a:gs pos="0">
                    <a:schemeClr val="accent4"/>
                  </a:gs>
                  <a:gs pos="100000">
                    <a:schemeClr val="accent4">
                      <a:lumMod val="88000"/>
                    </a:schemeClr>
                  </a:gs>
                </a:gsLst>
                <a:lin ang="13500000" scaled="1"/>
                <a:tileRect/>
              </a:gradFill>
              <a:ln w="0">
                <a:solidFill>
                  <a:schemeClr val="accent4"/>
                </a:solidFill>
                <a:prstDash val="solid"/>
                <a:round/>
                <a:headEnd/>
                <a:tailEnd/>
              </a:ln>
            </p:spPr>
            <p:txBody>
              <a:bodyPr vert="horz" wrap="square" lIns="68580" tIns="34290" rIns="68580" bIns="34290" numCol="1" anchor="t" anchorCtr="0" compatLnSpc="1">
                <a:prstTxWarp prst="textNoShape">
                  <a:avLst/>
                </a:prstTxWarp>
              </a:bodyPr>
              <a:lstStyle/>
              <a:p>
                <a:endParaRPr lang="en-IN" sz="1500"/>
              </a:p>
            </p:txBody>
          </p:sp>
          <p:sp>
            <p:nvSpPr>
              <p:cNvPr id="31" name="Freeform 19">
                <a:extLst>
                  <a:ext uri="{FF2B5EF4-FFF2-40B4-BE49-F238E27FC236}">
                    <a16:creationId xmlns:a16="http://schemas.microsoft.com/office/drawing/2014/main" id="{921CA824-DF5A-4025-99A7-33D7DFD230CA}"/>
                  </a:ext>
                </a:extLst>
              </p:cNvPr>
              <p:cNvSpPr>
                <a:spLocks/>
              </p:cNvSpPr>
              <p:nvPr/>
            </p:nvSpPr>
            <p:spPr bwMode="auto">
              <a:xfrm>
                <a:off x="4977597" y="1362678"/>
                <a:ext cx="2665739" cy="1139490"/>
              </a:xfrm>
              <a:custGeom>
                <a:avLst/>
                <a:gdLst>
                  <a:gd name="T0" fmla="*/ 2222 w 4259"/>
                  <a:gd name="T1" fmla="*/ 0 h 1768"/>
                  <a:gd name="T2" fmla="*/ 4259 w 4259"/>
                  <a:gd name="T3" fmla="*/ 952 h 1768"/>
                  <a:gd name="T4" fmla="*/ 1878 w 4259"/>
                  <a:gd name="T5" fmla="*/ 1768 h 1768"/>
                  <a:gd name="T6" fmla="*/ 0 w 4259"/>
                  <a:gd name="T7" fmla="*/ 666 h 1768"/>
                  <a:gd name="T8" fmla="*/ 2222 w 4259"/>
                  <a:gd name="T9" fmla="*/ 0 h 1768"/>
                </a:gdLst>
                <a:ahLst/>
                <a:cxnLst>
                  <a:cxn ang="0">
                    <a:pos x="T0" y="T1"/>
                  </a:cxn>
                  <a:cxn ang="0">
                    <a:pos x="T2" y="T3"/>
                  </a:cxn>
                  <a:cxn ang="0">
                    <a:pos x="T4" y="T5"/>
                  </a:cxn>
                  <a:cxn ang="0">
                    <a:pos x="T6" y="T7"/>
                  </a:cxn>
                  <a:cxn ang="0">
                    <a:pos x="T8" y="T9"/>
                  </a:cxn>
                </a:cxnLst>
                <a:rect l="0" t="0" r="r" b="b"/>
                <a:pathLst>
                  <a:path w="4259" h="1768">
                    <a:moveTo>
                      <a:pt x="2222" y="0"/>
                    </a:moveTo>
                    <a:lnTo>
                      <a:pt x="4259" y="952"/>
                    </a:lnTo>
                    <a:lnTo>
                      <a:pt x="1878" y="1768"/>
                    </a:lnTo>
                    <a:lnTo>
                      <a:pt x="0" y="666"/>
                    </a:lnTo>
                    <a:lnTo>
                      <a:pt x="2222" y="0"/>
                    </a:lnTo>
                    <a:close/>
                  </a:path>
                </a:pathLst>
              </a:custGeom>
              <a:solidFill>
                <a:srgbClr val="12C4A6"/>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IN" sz="1500" dirty="0"/>
              </a:p>
            </p:txBody>
          </p:sp>
          <p:sp>
            <p:nvSpPr>
              <p:cNvPr id="32" name="TextBox 31">
                <a:extLst>
                  <a:ext uri="{FF2B5EF4-FFF2-40B4-BE49-F238E27FC236}">
                    <a16:creationId xmlns:a16="http://schemas.microsoft.com/office/drawing/2014/main" id="{ED8AF71E-358E-4A62-AE86-26DA21348EF2}"/>
                  </a:ext>
                </a:extLst>
              </p:cNvPr>
              <p:cNvSpPr txBox="1"/>
              <p:nvPr/>
            </p:nvSpPr>
            <p:spPr>
              <a:xfrm>
                <a:off x="5116027" y="3234199"/>
                <a:ext cx="842137" cy="789235"/>
              </a:xfrm>
              <a:prstGeom prst="rect">
                <a:avLst/>
              </a:prstGeom>
              <a:noFill/>
              <a:scene3d>
                <a:camera prst="perspectiveContrastingLeftFacing">
                  <a:rot lat="2400000" lon="3000000" rev="21594000"/>
                </a:camera>
                <a:lightRig rig="threePt" dir="t"/>
              </a:scene3d>
              <a:sp3d/>
            </p:spPr>
            <p:txBody>
              <a:bodyPr wrap="none" rtlCol="0">
                <a:spAutoFit/>
              </a:bodyPr>
              <a:lstStyle/>
              <a:p>
                <a:r>
                  <a:rPr lang="en-IN" sz="3000" b="1" dirty="0">
                    <a:solidFill>
                      <a:schemeClr val="bg1"/>
                    </a:solidFill>
                    <a:latin typeface="Arial" pitchFamily="34" charset="0"/>
                    <a:cs typeface="Arial" pitchFamily="34" charset="0"/>
                  </a:rPr>
                  <a:t>01</a:t>
                </a:r>
              </a:p>
            </p:txBody>
          </p:sp>
          <p:sp>
            <p:nvSpPr>
              <p:cNvPr id="33" name="TextBox 32">
                <a:extLst>
                  <a:ext uri="{FF2B5EF4-FFF2-40B4-BE49-F238E27FC236}">
                    <a16:creationId xmlns:a16="http://schemas.microsoft.com/office/drawing/2014/main" id="{DE1E7C54-3C02-47E0-8528-A6EA6DC15C5A}"/>
                  </a:ext>
                </a:extLst>
              </p:cNvPr>
              <p:cNvSpPr txBox="1"/>
              <p:nvPr/>
            </p:nvSpPr>
            <p:spPr>
              <a:xfrm>
                <a:off x="4066313" y="3309492"/>
                <a:ext cx="842137" cy="789235"/>
              </a:xfrm>
              <a:prstGeom prst="rect">
                <a:avLst/>
              </a:prstGeom>
              <a:noFill/>
              <a:scene3d>
                <a:camera prst="perspectiveContrastingLeftFacing">
                  <a:rot lat="2400000" lon="3000000" rev="21594000"/>
                </a:camera>
                <a:lightRig rig="threePt" dir="t"/>
              </a:scene3d>
              <a:sp3d/>
            </p:spPr>
            <p:txBody>
              <a:bodyPr wrap="none" rtlCol="0">
                <a:spAutoFit/>
              </a:bodyPr>
              <a:lstStyle/>
              <a:p>
                <a:r>
                  <a:rPr lang="en-IN" sz="3000" b="1" dirty="0">
                    <a:solidFill>
                      <a:schemeClr val="bg1"/>
                    </a:solidFill>
                    <a:latin typeface="Arial" pitchFamily="34" charset="0"/>
                    <a:cs typeface="Arial" pitchFamily="34" charset="0"/>
                  </a:rPr>
                  <a:t>02</a:t>
                </a:r>
              </a:p>
            </p:txBody>
          </p:sp>
          <p:sp>
            <p:nvSpPr>
              <p:cNvPr id="34" name="TextBox 33">
                <a:extLst>
                  <a:ext uri="{FF2B5EF4-FFF2-40B4-BE49-F238E27FC236}">
                    <a16:creationId xmlns:a16="http://schemas.microsoft.com/office/drawing/2014/main" id="{E1A62A49-6A78-4AAF-9780-E90E1C3CEFF8}"/>
                  </a:ext>
                </a:extLst>
              </p:cNvPr>
              <p:cNvSpPr txBox="1"/>
              <p:nvPr/>
            </p:nvSpPr>
            <p:spPr>
              <a:xfrm>
                <a:off x="4675227" y="4593128"/>
                <a:ext cx="842137" cy="789235"/>
              </a:xfrm>
              <a:prstGeom prst="rect">
                <a:avLst/>
              </a:prstGeom>
              <a:noFill/>
              <a:scene3d>
                <a:camera prst="perspectiveContrastingLeftFacing">
                  <a:rot lat="2400000" lon="3000000" rev="21594000"/>
                </a:camera>
                <a:lightRig rig="threePt" dir="t"/>
              </a:scene3d>
              <a:sp3d/>
            </p:spPr>
            <p:txBody>
              <a:bodyPr wrap="none" rtlCol="0">
                <a:spAutoFit/>
              </a:bodyPr>
              <a:lstStyle/>
              <a:p>
                <a:r>
                  <a:rPr lang="en-IN" sz="3000" b="1" dirty="0">
                    <a:solidFill>
                      <a:schemeClr val="bg1"/>
                    </a:solidFill>
                    <a:latin typeface="Arial" pitchFamily="34" charset="0"/>
                    <a:cs typeface="Arial" pitchFamily="34" charset="0"/>
                  </a:rPr>
                  <a:t>03</a:t>
                </a:r>
              </a:p>
            </p:txBody>
          </p:sp>
          <p:sp>
            <p:nvSpPr>
              <p:cNvPr id="35" name="TextBox 34">
                <a:extLst>
                  <a:ext uri="{FF2B5EF4-FFF2-40B4-BE49-F238E27FC236}">
                    <a16:creationId xmlns:a16="http://schemas.microsoft.com/office/drawing/2014/main" id="{8F6D49D2-52CF-4ED9-8FD2-4F309F1E7BEE}"/>
                  </a:ext>
                </a:extLst>
              </p:cNvPr>
              <p:cNvSpPr txBox="1"/>
              <p:nvPr/>
            </p:nvSpPr>
            <p:spPr>
              <a:xfrm rot="198355">
                <a:off x="5889448" y="4298977"/>
                <a:ext cx="906477" cy="857864"/>
              </a:xfrm>
              <a:prstGeom prst="rect">
                <a:avLst/>
              </a:prstGeom>
              <a:noFill/>
              <a:scene3d>
                <a:camera prst="perspectiveContrastingRightFacing" fov="0">
                  <a:rot lat="1200000" lon="18300000" rev="0"/>
                </a:camera>
                <a:lightRig rig="threePt" dir="t"/>
              </a:scene3d>
              <a:sp3d/>
            </p:spPr>
            <p:txBody>
              <a:bodyPr wrap="none" rtlCol="0">
                <a:spAutoFit/>
              </a:bodyPr>
              <a:lstStyle/>
              <a:p>
                <a:r>
                  <a:rPr lang="en-IN" sz="3300" b="1" dirty="0">
                    <a:solidFill>
                      <a:schemeClr val="bg1"/>
                    </a:solidFill>
                    <a:latin typeface="Arial" pitchFamily="34" charset="0"/>
                    <a:cs typeface="Arial" pitchFamily="34" charset="0"/>
                  </a:rPr>
                  <a:t>04</a:t>
                </a:r>
              </a:p>
            </p:txBody>
          </p:sp>
          <p:sp>
            <p:nvSpPr>
              <p:cNvPr id="36" name="TextBox 35">
                <a:extLst>
                  <a:ext uri="{FF2B5EF4-FFF2-40B4-BE49-F238E27FC236}">
                    <a16:creationId xmlns:a16="http://schemas.microsoft.com/office/drawing/2014/main" id="{EF4963F7-8C54-49EA-AF0D-39B55DDDD728}"/>
                  </a:ext>
                </a:extLst>
              </p:cNvPr>
              <p:cNvSpPr txBox="1"/>
              <p:nvPr/>
            </p:nvSpPr>
            <p:spPr>
              <a:xfrm rot="198355">
                <a:off x="5808081" y="1634201"/>
                <a:ext cx="908384" cy="823550"/>
              </a:xfrm>
              <a:prstGeom prst="rect">
                <a:avLst/>
              </a:prstGeom>
              <a:noFill/>
              <a:scene3d>
                <a:camera prst="isometricOffAxis1Top">
                  <a:rot lat="19200000" lon="18600000" rev="3458552"/>
                </a:camera>
                <a:lightRig rig="threePt" dir="t"/>
              </a:scene3d>
              <a:sp3d/>
            </p:spPr>
            <p:txBody>
              <a:bodyPr wrap="none" rtlCol="0">
                <a:spAutoFit/>
              </a:bodyPr>
              <a:lstStyle/>
              <a:p>
                <a:r>
                  <a:rPr lang="en-IN" sz="3000" b="1" dirty="0">
                    <a:solidFill>
                      <a:schemeClr val="bg1"/>
                    </a:solidFill>
                    <a:latin typeface="Arial" pitchFamily="34" charset="0"/>
                    <a:cs typeface="Arial" pitchFamily="34" charset="0"/>
                  </a:rPr>
                  <a:t>05</a:t>
                </a:r>
              </a:p>
            </p:txBody>
          </p:sp>
        </p:grpSp>
        <p:cxnSp>
          <p:nvCxnSpPr>
            <p:cNvPr id="9" name="Elbow Connector 38">
              <a:extLst>
                <a:ext uri="{FF2B5EF4-FFF2-40B4-BE49-F238E27FC236}">
                  <a16:creationId xmlns:a16="http://schemas.microsoft.com/office/drawing/2014/main" id="{8926C7CF-67CD-42F0-B4F5-103D64052843}"/>
                </a:ext>
              </a:extLst>
            </p:cNvPr>
            <p:cNvCxnSpPr/>
            <p:nvPr/>
          </p:nvCxnSpPr>
          <p:spPr>
            <a:xfrm rot="10800000">
              <a:off x="2619413" y="2008022"/>
              <a:ext cx="1026525" cy="626702"/>
            </a:xfrm>
            <a:prstGeom prst="bentConnector3">
              <a:avLst/>
            </a:prstGeom>
            <a:ln>
              <a:solidFill>
                <a:schemeClr val="accent4">
                  <a:lumMod val="60000"/>
                  <a:lumOff val="4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01602F7-0A09-44E7-807C-BE51138C3EB9}"/>
                </a:ext>
              </a:extLst>
            </p:cNvPr>
            <p:cNvSpPr txBox="1"/>
            <p:nvPr/>
          </p:nvSpPr>
          <p:spPr>
            <a:xfrm>
              <a:off x="849146" y="1842244"/>
              <a:ext cx="2173938" cy="300082"/>
            </a:xfrm>
            <a:prstGeom prst="rect">
              <a:avLst/>
            </a:prstGeom>
            <a:noFill/>
          </p:spPr>
          <p:txBody>
            <a:bodyPr wrap="square" rtlCol="0" anchor="b">
              <a:spAutoFit/>
            </a:bodyPr>
            <a:lstStyle/>
            <a:p>
              <a:r>
                <a:rPr lang="en-IN" sz="1350" dirty="0">
                  <a:solidFill>
                    <a:schemeClr val="tx1">
                      <a:lumMod val="75000"/>
                      <a:lumOff val="25000"/>
                    </a:schemeClr>
                  </a:solidFill>
                  <a:latin typeface="Arial" pitchFamily="34" charset="0"/>
                  <a:cs typeface="Arial" pitchFamily="34" charset="0"/>
                </a:rPr>
                <a:t>Administrative Staff</a:t>
              </a:r>
            </a:p>
          </p:txBody>
        </p:sp>
        <p:sp>
          <p:nvSpPr>
            <p:cNvPr id="11" name="TextBox 10">
              <a:extLst>
                <a:ext uri="{FF2B5EF4-FFF2-40B4-BE49-F238E27FC236}">
                  <a16:creationId xmlns:a16="http://schemas.microsoft.com/office/drawing/2014/main" id="{3ECDDA53-C106-4644-86A2-2B5FF1EB488B}"/>
                </a:ext>
              </a:extLst>
            </p:cNvPr>
            <p:cNvSpPr txBox="1"/>
            <p:nvPr/>
          </p:nvSpPr>
          <p:spPr>
            <a:xfrm>
              <a:off x="351987" y="4445863"/>
              <a:ext cx="2240360" cy="300082"/>
            </a:xfrm>
            <a:prstGeom prst="rect">
              <a:avLst/>
            </a:prstGeom>
            <a:noFill/>
          </p:spPr>
          <p:txBody>
            <a:bodyPr wrap="square" rtlCol="0" anchor="b">
              <a:spAutoFit/>
            </a:bodyPr>
            <a:lstStyle/>
            <a:p>
              <a:pPr algn="r"/>
              <a:r>
                <a:rPr lang="en-IN" sz="1350" dirty="0">
                  <a:solidFill>
                    <a:schemeClr val="tx1">
                      <a:lumMod val="75000"/>
                      <a:lumOff val="25000"/>
                    </a:schemeClr>
                  </a:solidFill>
                  <a:latin typeface="Arial" pitchFamily="34" charset="0"/>
                  <a:cs typeface="Arial" pitchFamily="34" charset="0"/>
                </a:rPr>
                <a:t>Core Faculty</a:t>
              </a:r>
            </a:p>
          </p:txBody>
        </p:sp>
        <p:sp>
          <p:nvSpPr>
            <p:cNvPr id="12" name="TextBox 11">
              <a:extLst>
                <a:ext uri="{FF2B5EF4-FFF2-40B4-BE49-F238E27FC236}">
                  <a16:creationId xmlns:a16="http://schemas.microsoft.com/office/drawing/2014/main" id="{3BE15282-2871-4684-AA74-DD560BE864AB}"/>
                </a:ext>
              </a:extLst>
            </p:cNvPr>
            <p:cNvSpPr txBox="1"/>
            <p:nvPr/>
          </p:nvSpPr>
          <p:spPr>
            <a:xfrm>
              <a:off x="331721" y="3042815"/>
              <a:ext cx="2242970" cy="300082"/>
            </a:xfrm>
            <a:prstGeom prst="rect">
              <a:avLst/>
            </a:prstGeom>
            <a:noFill/>
          </p:spPr>
          <p:txBody>
            <a:bodyPr wrap="square" rtlCol="0" anchor="b">
              <a:spAutoFit/>
            </a:bodyPr>
            <a:lstStyle/>
            <a:p>
              <a:pPr algn="r"/>
              <a:r>
                <a:rPr lang="en-IN" sz="1350" dirty="0">
                  <a:solidFill>
                    <a:schemeClr val="tx1">
                      <a:lumMod val="75000"/>
                      <a:lumOff val="25000"/>
                    </a:schemeClr>
                  </a:solidFill>
                  <a:latin typeface="Arial" pitchFamily="34" charset="0"/>
                  <a:cs typeface="Arial" pitchFamily="34" charset="0"/>
                </a:rPr>
                <a:t>Faculty</a:t>
              </a:r>
            </a:p>
          </p:txBody>
        </p:sp>
        <p:cxnSp>
          <p:nvCxnSpPr>
            <p:cNvPr id="13" name="Elbow Connector 63">
              <a:extLst>
                <a:ext uri="{FF2B5EF4-FFF2-40B4-BE49-F238E27FC236}">
                  <a16:creationId xmlns:a16="http://schemas.microsoft.com/office/drawing/2014/main" id="{3819280D-B31D-4C2A-8AE4-5C17AF177A64}"/>
                </a:ext>
              </a:extLst>
            </p:cNvPr>
            <p:cNvCxnSpPr/>
            <p:nvPr/>
          </p:nvCxnSpPr>
          <p:spPr>
            <a:xfrm rot="10800000">
              <a:off x="2619415" y="3225670"/>
              <a:ext cx="755162" cy="736631"/>
            </a:xfrm>
            <a:prstGeom prst="bentConnector3">
              <a:avLst>
                <a:gd name="adj1" fmla="val 50000"/>
              </a:avLst>
            </a:prstGeom>
            <a:ln>
              <a:solidFill>
                <a:schemeClr val="accent6"/>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Elbow Connector 66">
              <a:extLst>
                <a:ext uri="{FF2B5EF4-FFF2-40B4-BE49-F238E27FC236}">
                  <a16:creationId xmlns:a16="http://schemas.microsoft.com/office/drawing/2014/main" id="{E1AFEA4B-53E5-40F8-91B9-77F5B7E3A800}"/>
                </a:ext>
              </a:extLst>
            </p:cNvPr>
            <p:cNvCxnSpPr/>
            <p:nvPr/>
          </p:nvCxnSpPr>
          <p:spPr>
            <a:xfrm rot="10800000" flipV="1">
              <a:off x="2619415" y="4256216"/>
              <a:ext cx="1007090" cy="379298"/>
            </a:xfrm>
            <a:prstGeom prst="bentConnector3">
              <a:avLst>
                <a:gd name="adj1" fmla="val 50000"/>
              </a:avLst>
            </a:prstGeom>
            <a:ln>
              <a:solidFill>
                <a:srgbClr val="DD3A59"/>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444B79E-EBC5-4A0F-A91A-0D8689AA14CA}"/>
                </a:ext>
              </a:extLst>
            </p:cNvPr>
            <p:cNvSpPr txBox="1"/>
            <p:nvPr/>
          </p:nvSpPr>
          <p:spPr>
            <a:xfrm>
              <a:off x="6485001" y="1857981"/>
              <a:ext cx="2186353" cy="300082"/>
            </a:xfrm>
            <a:prstGeom prst="rect">
              <a:avLst/>
            </a:prstGeom>
            <a:noFill/>
          </p:spPr>
          <p:txBody>
            <a:bodyPr wrap="square" rtlCol="0" anchor="b">
              <a:spAutoFit/>
            </a:bodyPr>
            <a:lstStyle/>
            <a:p>
              <a:r>
                <a:rPr lang="en-IN" sz="1350" dirty="0">
                  <a:solidFill>
                    <a:schemeClr val="tx1">
                      <a:lumMod val="75000"/>
                      <a:lumOff val="25000"/>
                    </a:schemeClr>
                  </a:solidFill>
                  <a:latin typeface="Arial" pitchFamily="34" charset="0"/>
                  <a:cs typeface="Arial" pitchFamily="34" charset="0"/>
                </a:rPr>
                <a:t>Program Leadership</a:t>
              </a:r>
            </a:p>
          </p:txBody>
        </p:sp>
        <p:cxnSp>
          <p:nvCxnSpPr>
            <p:cNvPr id="16" name="Elbow Connector 74">
              <a:extLst>
                <a:ext uri="{FF2B5EF4-FFF2-40B4-BE49-F238E27FC236}">
                  <a16:creationId xmlns:a16="http://schemas.microsoft.com/office/drawing/2014/main" id="{EFAED64A-98B5-4F05-A8C3-763F290E0C23}"/>
                </a:ext>
              </a:extLst>
            </p:cNvPr>
            <p:cNvCxnSpPr/>
            <p:nvPr/>
          </p:nvCxnSpPr>
          <p:spPr>
            <a:xfrm rot="10800000" flipV="1">
              <a:off x="5103691" y="1991176"/>
              <a:ext cx="1301941" cy="378884"/>
            </a:xfrm>
            <a:prstGeom prst="bentConnector3">
              <a:avLst>
                <a:gd name="adj1" fmla="val 50000"/>
              </a:avLst>
            </a:prstGeom>
            <a:ln>
              <a:solidFill>
                <a:srgbClr val="12C4A6"/>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7A9CCFA-877D-489A-91FD-ABCFE63D026A}"/>
                </a:ext>
              </a:extLst>
            </p:cNvPr>
            <p:cNvSpPr txBox="1"/>
            <p:nvPr/>
          </p:nvSpPr>
          <p:spPr>
            <a:xfrm>
              <a:off x="6517661" y="3202990"/>
              <a:ext cx="2137728" cy="300082"/>
            </a:xfrm>
            <a:prstGeom prst="rect">
              <a:avLst/>
            </a:prstGeom>
            <a:noFill/>
          </p:spPr>
          <p:txBody>
            <a:bodyPr wrap="square" rtlCol="0" anchor="b">
              <a:spAutoFit/>
            </a:bodyPr>
            <a:lstStyle/>
            <a:p>
              <a:r>
                <a:rPr lang="en-IN" sz="1350" dirty="0">
                  <a:solidFill>
                    <a:schemeClr val="tx1">
                      <a:lumMod val="75000"/>
                      <a:lumOff val="25000"/>
                    </a:schemeClr>
                  </a:solidFill>
                  <a:latin typeface="Arial" pitchFamily="34" charset="0"/>
                  <a:cs typeface="Arial" pitchFamily="34" charset="0"/>
                </a:rPr>
                <a:t>Residents</a:t>
              </a:r>
            </a:p>
          </p:txBody>
        </p:sp>
        <p:cxnSp>
          <p:nvCxnSpPr>
            <p:cNvPr id="18" name="Elbow Connector 93">
              <a:extLst>
                <a:ext uri="{FF2B5EF4-FFF2-40B4-BE49-F238E27FC236}">
                  <a16:creationId xmlns:a16="http://schemas.microsoft.com/office/drawing/2014/main" id="{4AB4A35C-FD68-421C-8353-4E4D92EF157B}"/>
                </a:ext>
              </a:extLst>
            </p:cNvPr>
            <p:cNvCxnSpPr/>
            <p:nvPr/>
          </p:nvCxnSpPr>
          <p:spPr>
            <a:xfrm rot="10800000" flipV="1">
              <a:off x="5103691" y="3353032"/>
              <a:ext cx="1301940" cy="722003"/>
            </a:xfrm>
            <a:prstGeom prst="bentConnector3">
              <a:avLst>
                <a:gd name="adj1" fmla="val 27320"/>
              </a:avLst>
            </a:prstGeom>
            <a:ln>
              <a:solidFill>
                <a:schemeClr val="accent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grpSp>
      <p:sp>
        <p:nvSpPr>
          <p:cNvPr id="42" name="Title 1">
            <a:extLst>
              <a:ext uri="{FF2B5EF4-FFF2-40B4-BE49-F238E27FC236}">
                <a16:creationId xmlns:a16="http://schemas.microsoft.com/office/drawing/2014/main" id="{87B5C6EF-4849-4EA6-B4D8-A0881D8AFA28}"/>
              </a:ext>
            </a:extLst>
          </p:cNvPr>
          <p:cNvSpPr>
            <a:spLocks noGrp="1"/>
          </p:cNvSpPr>
          <p:nvPr>
            <p:ph type="title"/>
          </p:nvPr>
        </p:nvSpPr>
        <p:spPr>
          <a:xfrm>
            <a:off x="1960650" y="600772"/>
            <a:ext cx="7886700" cy="410825"/>
          </a:xfrm>
        </p:spPr>
        <p:txBody>
          <a:bodyPr>
            <a:normAutofit fontScale="90000"/>
          </a:bodyPr>
          <a:lstStyle/>
          <a:p>
            <a:r>
              <a:rPr lang="en-IN" b="1" dirty="0">
                <a:solidFill>
                  <a:schemeClr val="tx1">
                    <a:lumMod val="85000"/>
                    <a:lumOff val="15000"/>
                  </a:schemeClr>
                </a:solidFill>
              </a:rPr>
              <a:t>Accountability: Who &amp; How</a:t>
            </a:r>
          </a:p>
        </p:txBody>
      </p:sp>
      <p:sp>
        <p:nvSpPr>
          <p:cNvPr id="43" name="TextBox 42">
            <a:extLst>
              <a:ext uri="{FF2B5EF4-FFF2-40B4-BE49-F238E27FC236}">
                <a16:creationId xmlns:a16="http://schemas.microsoft.com/office/drawing/2014/main" id="{94871B3E-14C6-49BA-A6B1-419E727CB5D1}"/>
              </a:ext>
            </a:extLst>
          </p:cNvPr>
          <p:cNvSpPr txBox="1"/>
          <p:nvPr/>
        </p:nvSpPr>
        <p:spPr>
          <a:xfrm>
            <a:off x="5581440" y="3574357"/>
            <a:ext cx="3287257" cy="2831544"/>
          </a:xfrm>
          <a:prstGeom prst="rect">
            <a:avLst/>
          </a:prstGeom>
          <a:noFill/>
        </p:spPr>
        <p:txBody>
          <a:bodyPr wrap="square" rtlCol="0">
            <a:spAutoFit/>
          </a:bodyPr>
          <a:lstStyle/>
          <a:p>
            <a:r>
              <a:rPr lang="en-US" b="1" dirty="0">
                <a:solidFill>
                  <a:srgbClr val="0070C0"/>
                </a:solidFill>
              </a:rPr>
              <a:t>ACCOUNTABILITY COMPONENTS</a:t>
            </a:r>
          </a:p>
          <a:p>
            <a:r>
              <a:rPr lang="en-US" sz="1200" dirty="0"/>
              <a:t>Synchronous activity rules</a:t>
            </a:r>
          </a:p>
          <a:p>
            <a:pPr marL="285750" lvl="1" indent="-285750">
              <a:buFont typeface="Arial" panose="020B0604020202020204" pitchFamily="34" charset="0"/>
              <a:buChar char="•"/>
            </a:pPr>
            <a:r>
              <a:rPr lang="en-US" sz="1200" dirty="0">
                <a:solidFill>
                  <a:srgbClr val="0070C0"/>
                </a:solidFill>
              </a:rPr>
              <a:t>Cameras on – but allow breaks</a:t>
            </a:r>
          </a:p>
          <a:p>
            <a:r>
              <a:rPr lang="en-US" sz="1200" dirty="0"/>
              <a:t>Tracking asynchronous requirements</a:t>
            </a:r>
          </a:p>
          <a:p>
            <a:pPr marL="285750" lvl="1" indent="-285750">
              <a:buFont typeface="Arial" panose="020B0604020202020204" pitchFamily="34" charset="0"/>
              <a:buChar char="•"/>
            </a:pPr>
            <a:r>
              <a:rPr lang="en-US" sz="1200" dirty="0">
                <a:solidFill>
                  <a:srgbClr val="0070C0"/>
                </a:solidFill>
              </a:rPr>
              <a:t>LMS (learning management system) – find one with tracking ability </a:t>
            </a:r>
          </a:p>
          <a:p>
            <a:r>
              <a:rPr lang="en-US" sz="1200" dirty="0"/>
              <a:t>Faculty Annual Reviews</a:t>
            </a:r>
          </a:p>
          <a:p>
            <a:pPr marL="285750" lvl="1" indent="-285750">
              <a:buFont typeface="Arial" panose="020B0604020202020204" pitchFamily="34" charset="0"/>
              <a:buChar char="•"/>
            </a:pPr>
            <a:r>
              <a:rPr lang="en-US" sz="1200" dirty="0">
                <a:solidFill>
                  <a:srgbClr val="0070C0"/>
                </a:solidFill>
              </a:rPr>
              <a:t>Component of faculty expectations</a:t>
            </a:r>
          </a:p>
          <a:p>
            <a:pPr marL="285750" lvl="5" indent="-285750">
              <a:buFont typeface="Arial" panose="020B0604020202020204" pitchFamily="34" charset="0"/>
              <a:buChar char="•"/>
            </a:pPr>
            <a:r>
              <a:rPr lang="en-US" sz="1200" dirty="0">
                <a:solidFill>
                  <a:srgbClr val="0070C0"/>
                </a:solidFill>
              </a:rPr>
              <a:t>Consider updating job descriptions, annual review template</a:t>
            </a:r>
          </a:p>
          <a:p>
            <a:r>
              <a:rPr lang="en-US" sz="1200" dirty="0"/>
              <a:t>Resident Semi-annual Reviews</a:t>
            </a:r>
          </a:p>
          <a:p>
            <a:pPr marL="285750" lvl="1" indent="-285750">
              <a:buFont typeface="Arial" panose="020B0604020202020204" pitchFamily="34" charset="0"/>
              <a:buChar char="•"/>
            </a:pPr>
            <a:r>
              <a:rPr lang="en-US" sz="1200" dirty="0">
                <a:solidFill>
                  <a:srgbClr val="0070C0"/>
                </a:solidFill>
              </a:rPr>
              <a:t>Accountability component on semi-annual evaluation</a:t>
            </a:r>
          </a:p>
          <a:p>
            <a:endParaRPr lang="en-US" dirty="0"/>
          </a:p>
        </p:txBody>
      </p:sp>
      <p:sp>
        <p:nvSpPr>
          <p:cNvPr id="44" name="Google Shape;61;p1">
            <a:extLst>
              <a:ext uri="{FF2B5EF4-FFF2-40B4-BE49-F238E27FC236}">
                <a16:creationId xmlns:a16="http://schemas.microsoft.com/office/drawing/2014/main" id="{E3F39022-52BC-43D8-86E9-53B47E9ED9D1}"/>
              </a:ext>
            </a:extLst>
          </p:cNvPr>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496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A67C1E-93E6-4F78-8887-3AE5E3B5B320}"/>
              </a:ext>
            </a:extLst>
          </p:cNvPr>
          <p:cNvSpPr>
            <a:spLocks noGrp="1"/>
          </p:cNvSpPr>
          <p:nvPr>
            <p:ph type="title"/>
          </p:nvPr>
        </p:nvSpPr>
        <p:spPr/>
        <p:txBody>
          <a:bodyPr/>
          <a:lstStyle/>
          <a:p>
            <a:r>
              <a:rPr lang="en-US" dirty="0"/>
              <a:t>Accountability for Virtual Learning</a:t>
            </a:r>
          </a:p>
        </p:txBody>
      </p:sp>
      <p:sp>
        <p:nvSpPr>
          <p:cNvPr id="4" name="Slide Number Placeholder 3">
            <a:extLst>
              <a:ext uri="{FF2B5EF4-FFF2-40B4-BE49-F238E27FC236}">
                <a16:creationId xmlns:a16="http://schemas.microsoft.com/office/drawing/2014/main" id="{CB1B9322-F8F7-4950-AD11-3091D59ADC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pic>
        <p:nvPicPr>
          <p:cNvPr id="6" name="Picture 5" descr="Diagram&#10;&#10;Description automatically generated">
            <a:extLst>
              <a:ext uri="{FF2B5EF4-FFF2-40B4-BE49-F238E27FC236}">
                <a16:creationId xmlns:a16="http://schemas.microsoft.com/office/drawing/2014/main" id="{2ED85DD6-F0F2-4363-AAE8-C2453CA56D14}"/>
              </a:ext>
            </a:extLst>
          </p:cNvPr>
          <p:cNvPicPr>
            <a:picLocks noChangeAspect="1"/>
          </p:cNvPicPr>
          <p:nvPr/>
        </p:nvPicPr>
        <p:blipFill>
          <a:blip r:embed="rId3"/>
          <a:stretch>
            <a:fillRect/>
          </a:stretch>
        </p:blipFill>
        <p:spPr>
          <a:xfrm>
            <a:off x="684439" y="2106871"/>
            <a:ext cx="7775121" cy="3709050"/>
          </a:xfrm>
          <a:prstGeom prst="rect">
            <a:avLst/>
          </a:prstGeom>
        </p:spPr>
      </p:pic>
      <p:sp>
        <p:nvSpPr>
          <p:cNvPr id="5" name="Google Shape;61;p1">
            <a:extLst>
              <a:ext uri="{FF2B5EF4-FFF2-40B4-BE49-F238E27FC236}">
                <a16:creationId xmlns:a16="http://schemas.microsoft.com/office/drawing/2014/main" id="{D6C58103-CB48-4D0A-B087-BF835E95E0ED}"/>
              </a:ext>
            </a:extLst>
          </p:cNvPr>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00258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71F127-E963-41FC-85AF-5C728433C2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pic>
        <p:nvPicPr>
          <p:cNvPr id="6" name="Picture 5" descr="Text&#10;&#10;Description automatically generated">
            <a:extLst>
              <a:ext uri="{FF2B5EF4-FFF2-40B4-BE49-F238E27FC236}">
                <a16:creationId xmlns:a16="http://schemas.microsoft.com/office/drawing/2014/main" id="{6A6AAEB6-DA8C-497F-AA0E-E5F33484ED72}"/>
              </a:ext>
            </a:extLst>
          </p:cNvPr>
          <p:cNvPicPr>
            <a:picLocks noChangeAspect="1"/>
          </p:cNvPicPr>
          <p:nvPr/>
        </p:nvPicPr>
        <p:blipFill>
          <a:blip r:embed="rId2"/>
          <a:stretch>
            <a:fillRect/>
          </a:stretch>
        </p:blipFill>
        <p:spPr>
          <a:xfrm>
            <a:off x="2099123" y="190655"/>
            <a:ext cx="4582886" cy="5892282"/>
          </a:xfrm>
          <a:prstGeom prst="rect">
            <a:avLst/>
          </a:prstGeom>
        </p:spPr>
      </p:pic>
      <p:pic>
        <p:nvPicPr>
          <p:cNvPr id="5" name="Picture 4" descr="Shape&#10;&#10;Description automatically generated">
            <a:extLst>
              <a:ext uri="{FF2B5EF4-FFF2-40B4-BE49-F238E27FC236}">
                <a16:creationId xmlns:a16="http://schemas.microsoft.com/office/drawing/2014/main" id="{4DC974D3-0568-460E-8EE3-FE78D7E28E2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10800000" flipH="1">
            <a:off x="1426394" y="1716393"/>
            <a:ext cx="1201767" cy="839520"/>
          </a:xfrm>
          <a:prstGeom prst="rect">
            <a:avLst/>
          </a:prstGeom>
          <a:solidFill>
            <a:schemeClr val="accent6"/>
          </a:solidFill>
        </p:spPr>
      </p:pic>
      <p:pic>
        <p:nvPicPr>
          <p:cNvPr id="7" name="Picture 6" descr="Shape&#10;&#10;Description automatically generated">
            <a:extLst>
              <a:ext uri="{FF2B5EF4-FFF2-40B4-BE49-F238E27FC236}">
                <a16:creationId xmlns:a16="http://schemas.microsoft.com/office/drawing/2014/main" id="{4A78C9E8-1E4B-4306-ACD3-CBA5CECC31A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flipH="1">
            <a:off x="6081125" y="3117202"/>
            <a:ext cx="1201767" cy="839520"/>
          </a:xfrm>
          <a:prstGeom prst="rect">
            <a:avLst/>
          </a:prstGeom>
        </p:spPr>
      </p:pic>
      <p:sp>
        <p:nvSpPr>
          <p:cNvPr id="2" name="Rectangle 1">
            <a:extLst>
              <a:ext uri="{FF2B5EF4-FFF2-40B4-BE49-F238E27FC236}">
                <a16:creationId xmlns:a16="http://schemas.microsoft.com/office/drawing/2014/main" id="{53192BB2-0868-4FF8-886B-06B49C1DA90A}"/>
              </a:ext>
            </a:extLst>
          </p:cNvPr>
          <p:cNvSpPr/>
          <p:nvPr/>
        </p:nvSpPr>
        <p:spPr>
          <a:xfrm>
            <a:off x="2394857" y="522514"/>
            <a:ext cx="3979817" cy="1053737"/>
          </a:xfrm>
          <a:prstGeom prst="rect">
            <a:avLst/>
          </a:pr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408AE9-B47E-4A8A-B3D2-133682DB38F9}"/>
              </a:ext>
            </a:extLst>
          </p:cNvPr>
          <p:cNvSpPr/>
          <p:nvPr/>
        </p:nvSpPr>
        <p:spPr>
          <a:xfrm>
            <a:off x="2394857" y="4677429"/>
            <a:ext cx="3979817" cy="1053737"/>
          </a:xfrm>
          <a:prstGeom prst="rect">
            <a:avLst/>
          </a:pr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1;p1">
            <a:extLst>
              <a:ext uri="{FF2B5EF4-FFF2-40B4-BE49-F238E27FC236}">
                <a16:creationId xmlns:a16="http://schemas.microsoft.com/office/drawing/2014/main" id="{032D50D8-0ECC-4EFC-BD67-DDB4A01CF72E}"/>
              </a:ext>
            </a:extLst>
          </p:cNvPr>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09876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178DE6-7769-4356-A483-FEBADFE634CE}"/>
              </a:ext>
            </a:extLst>
          </p:cNvPr>
          <p:cNvSpPr>
            <a:spLocks noGrp="1"/>
          </p:cNvSpPr>
          <p:nvPr>
            <p:ph type="title"/>
          </p:nvPr>
        </p:nvSpPr>
        <p:spPr/>
        <p:txBody>
          <a:bodyPr/>
          <a:lstStyle/>
          <a:p>
            <a:r>
              <a:rPr lang="en-US" sz="2800" dirty="0"/>
              <a:t>ACTIVITY 2: Dunning-Kruger Effect </a:t>
            </a:r>
            <a:br>
              <a:rPr lang="en-US" sz="2800" dirty="0"/>
            </a:br>
            <a:r>
              <a:rPr lang="en-US" sz="2800" i="1" dirty="0"/>
              <a:t>Understanding Change</a:t>
            </a:r>
          </a:p>
        </p:txBody>
      </p:sp>
      <p:sp>
        <p:nvSpPr>
          <p:cNvPr id="4" name="Slide Number Placeholder 3">
            <a:extLst>
              <a:ext uri="{FF2B5EF4-FFF2-40B4-BE49-F238E27FC236}">
                <a16:creationId xmlns:a16="http://schemas.microsoft.com/office/drawing/2014/main" id="{2C54B69C-DDDF-44FC-8519-0E60113AEE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
        <p:nvSpPr>
          <p:cNvPr id="5" name="TextBox 4">
            <a:extLst>
              <a:ext uri="{FF2B5EF4-FFF2-40B4-BE49-F238E27FC236}">
                <a16:creationId xmlns:a16="http://schemas.microsoft.com/office/drawing/2014/main" id="{529CC6F5-D2D6-40C9-8A29-862B9574721B}"/>
              </a:ext>
            </a:extLst>
          </p:cNvPr>
          <p:cNvSpPr txBox="1"/>
          <p:nvPr/>
        </p:nvSpPr>
        <p:spPr>
          <a:xfrm>
            <a:off x="3887491" y="5341439"/>
            <a:ext cx="1376595" cy="338554"/>
          </a:xfrm>
          <a:prstGeom prst="rect">
            <a:avLst/>
          </a:prstGeom>
          <a:noFill/>
        </p:spPr>
        <p:txBody>
          <a:bodyPr wrap="square" rtlCol="0">
            <a:spAutoFit/>
          </a:bodyPr>
          <a:lstStyle/>
          <a:p>
            <a:pPr algn="ctr"/>
            <a:r>
              <a:rPr lang="en-US" sz="1600" b="1" dirty="0">
                <a:latin typeface="Segoe UI" panose="020B0502040204020203" pitchFamily="34" charset="0"/>
                <a:cs typeface="Segoe UI" panose="020B0502040204020203" pitchFamily="34" charset="0"/>
              </a:rPr>
              <a:t>EXPERIENCE</a:t>
            </a:r>
          </a:p>
        </p:txBody>
      </p:sp>
      <p:sp>
        <p:nvSpPr>
          <p:cNvPr id="6" name="TextBox 5">
            <a:extLst>
              <a:ext uri="{FF2B5EF4-FFF2-40B4-BE49-F238E27FC236}">
                <a16:creationId xmlns:a16="http://schemas.microsoft.com/office/drawing/2014/main" id="{3ADBDACA-5336-4952-AD08-30D8AC31D687}"/>
              </a:ext>
            </a:extLst>
          </p:cNvPr>
          <p:cNvSpPr txBox="1"/>
          <p:nvPr/>
        </p:nvSpPr>
        <p:spPr>
          <a:xfrm rot="16200000">
            <a:off x="-480982" y="3163851"/>
            <a:ext cx="1459759" cy="338554"/>
          </a:xfrm>
          <a:prstGeom prst="rect">
            <a:avLst/>
          </a:prstGeom>
          <a:noFill/>
        </p:spPr>
        <p:txBody>
          <a:bodyPr wrap="square" rtlCol="0">
            <a:spAutoFit/>
          </a:bodyPr>
          <a:lstStyle/>
          <a:p>
            <a:pPr algn="ctr"/>
            <a:r>
              <a:rPr lang="en-US" sz="1600" b="1" dirty="0">
                <a:latin typeface="Segoe UI" panose="020B0502040204020203" pitchFamily="34" charset="0"/>
                <a:cs typeface="Segoe UI" panose="020B0502040204020203" pitchFamily="34" charset="0"/>
              </a:rPr>
              <a:t>CONFIDENCE</a:t>
            </a:r>
          </a:p>
        </p:txBody>
      </p:sp>
      <p:sp>
        <p:nvSpPr>
          <p:cNvPr id="7" name="Arrow: Chevron 6">
            <a:extLst>
              <a:ext uri="{FF2B5EF4-FFF2-40B4-BE49-F238E27FC236}">
                <a16:creationId xmlns:a16="http://schemas.microsoft.com/office/drawing/2014/main" id="{05FD6EE7-8F16-4ED6-9F68-E19AF19FD13B}"/>
              </a:ext>
            </a:extLst>
          </p:cNvPr>
          <p:cNvSpPr/>
          <p:nvPr/>
        </p:nvSpPr>
        <p:spPr>
          <a:xfrm>
            <a:off x="218909" y="5690451"/>
            <a:ext cx="2285920" cy="648428"/>
          </a:xfrm>
          <a:prstGeom prst="chevron">
            <a:avLst>
              <a:gd name="adj" fmla="val 2806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Segoe UI" panose="020B0502040204020203" pitchFamily="34" charset="0"/>
                <a:cs typeface="Segoe UI" panose="020B0502040204020203" pitchFamily="34" charset="0"/>
              </a:rPr>
              <a:t>ENTHUSIASM</a:t>
            </a:r>
          </a:p>
        </p:txBody>
      </p:sp>
      <p:sp>
        <p:nvSpPr>
          <p:cNvPr id="8" name="Arrow: Chevron 7">
            <a:extLst>
              <a:ext uri="{FF2B5EF4-FFF2-40B4-BE49-F238E27FC236}">
                <a16:creationId xmlns:a16="http://schemas.microsoft.com/office/drawing/2014/main" id="{1C5C4063-F5CF-4B06-9AB4-80222C84682E}"/>
              </a:ext>
            </a:extLst>
          </p:cNvPr>
          <p:cNvSpPr/>
          <p:nvPr/>
        </p:nvSpPr>
        <p:spPr>
          <a:xfrm>
            <a:off x="2394785" y="5690451"/>
            <a:ext cx="2285920" cy="648428"/>
          </a:xfrm>
          <a:prstGeom prst="chevron">
            <a:avLst>
              <a:gd name="adj" fmla="val 280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Segoe UI" panose="020B0502040204020203" pitchFamily="34" charset="0"/>
                <a:cs typeface="Segoe UI" panose="020B0502040204020203" pitchFamily="34" charset="0"/>
              </a:rPr>
              <a:t>DESPAIR</a:t>
            </a:r>
          </a:p>
        </p:txBody>
      </p:sp>
      <p:sp>
        <p:nvSpPr>
          <p:cNvPr id="9" name="Arrow: Chevron 8">
            <a:extLst>
              <a:ext uri="{FF2B5EF4-FFF2-40B4-BE49-F238E27FC236}">
                <a16:creationId xmlns:a16="http://schemas.microsoft.com/office/drawing/2014/main" id="{44A735F6-4B31-4983-AF44-F84E44EF0D9E}"/>
              </a:ext>
            </a:extLst>
          </p:cNvPr>
          <p:cNvSpPr/>
          <p:nvPr/>
        </p:nvSpPr>
        <p:spPr>
          <a:xfrm>
            <a:off x="4570661" y="5690451"/>
            <a:ext cx="2285920" cy="648428"/>
          </a:xfrm>
          <a:prstGeom prst="chevron">
            <a:avLst>
              <a:gd name="adj" fmla="val 280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Segoe UI" panose="020B0502040204020203" pitchFamily="34" charset="0"/>
                <a:cs typeface="Segoe UI" panose="020B0502040204020203" pitchFamily="34" charset="0"/>
              </a:rPr>
              <a:t>ENLIGHTENMENT</a:t>
            </a:r>
          </a:p>
        </p:txBody>
      </p:sp>
      <p:sp>
        <p:nvSpPr>
          <p:cNvPr id="12" name="Oval 11">
            <a:extLst>
              <a:ext uri="{FF2B5EF4-FFF2-40B4-BE49-F238E27FC236}">
                <a16:creationId xmlns:a16="http://schemas.microsoft.com/office/drawing/2014/main" id="{FEB9D2DC-FA48-478A-9542-2766A64322D4}"/>
              </a:ext>
            </a:extLst>
          </p:cNvPr>
          <p:cNvSpPr/>
          <p:nvPr/>
        </p:nvSpPr>
        <p:spPr>
          <a:xfrm>
            <a:off x="-1112779" y="4841724"/>
            <a:ext cx="173355" cy="17335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A6682736-27F2-4892-AF3E-F3B76165D300}"/>
              </a:ext>
            </a:extLst>
          </p:cNvPr>
          <p:cNvSpPr txBox="1"/>
          <p:nvPr/>
        </p:nvSpPr>
        <p:spPr>
          <a:xfrm>
            <a:off x="4256220" y="3751495"/>
            <a:ext cx="1594091"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Enlightenment</a:t>
            </a:r>
          </a:p>
        </p:txBody>
      </p:sp>
      <p:sp>
        <p:nvSpPr>
          <p:cNvPr id="20" name="TextBox 19">
            <a:extLst>
              <a:ext uri="{FF2B5EF4-FFF2-40B4-BE49-F238E27FC236}">
                <a16:creationId xmlns:a16="http://schemas.microsoft.com/office/drawing/2014/main" id="{7952C9E4-5CEC-4173-8C71-B55AE939BB26}"/>
              </a:ext>
            </a:extLst>
          </p:cNvPr>
          <p:cNvSpPr txBox="1"/>
          <p:nvPr/>
        </p:nvSpPr>
        <p:spPr>
          <a:xfrm>
            <a:off x="7486649" y="2018241"/>
            <a:ext cx="1122807" cy="461665"/>
          </a:xfrm>
          <a:prstGeom prst="rect">
            <a:avLst/>
          </a:prstGeom>
          <a:noFill/>
        </p:spPr>
        <p:txBody>
          <a:bodyPr wrap="square" rtlCol="0">
            <a:spAutoFit/>
          </a:bodyPr>
          <a:lstStyle/>
          <a:p>
            <a:r>
              <a:rPr lang="en-US" sz="1200" b="1" dirty="0">
                <a:latin typeface="Segoe UI" panose="020B0502040204020203" pitchFamily="34" charset="0"/>
                <a:cs typeface="Segoe UI" panose="020B0502040204020203" pitchFamily="34" charset="0"/>
              </a:rPr>
              <a:t>Plateau of</a:t>
            </a:r>
            <a:br>
              <a:rPr lang="en-US" sz="1200" b="1" dirty="0">
                <a:latin typeface="Segoe UI" panose="020B0502040204020203" pitchFamily="34" charset="0"/>
                <a:cs typeface="Segoe UI" panose="020B0502040204020203" pitchFamily="34" charset="0"/>
              </a:rPr>
            </a:br>
            <a:r>
              <a:rPr lang="en-US" sz="1200" b="1" dirty="0">
                <a:latin typeface="Segoe UI" panose="020B0502040204020203" pitchFamily="34" charset="0"/>
                <a:cs typeface="Segoe UI" panose="020B0502040204020203" pitchFamily="34" charset="0"/>
              </a:rPr>
              <a:t>productivity</a:t>
            </a:r>
          </a:p>
        </p:txBody>
      </p:sp>
      <p:sp>
        <p:nvSpPr>
          <p:cNvPr id="24" name="TextBox 23">
            <a:extLst>
              <a:ext uri="{FF2B5EF4-FFF2-40B4-BE49-F238E27FC236}">
                <a16:creationId xmlns:a16="http://schemas.microsoft.com/office/drawing/2014/main" id="{41467A92-FC31-43D5-8508-12137CE66B02}"/>
              </a:ext>
            </a:extLst>
          </p:cNvPr>
          <p:cNvSpPr txBox="1"/>
          <p:nvPr/>
        </p:nvSpPr>
        <p:spPr>
          <a:xfrm rot="16383651">
            <a:off x="353704" y="4409779"/>
            <a:ext cx="1034257"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Encouraging</a:t>
            </a:r>
          </a:p>
        </p:txBody>
      </p:sp>
      <p:sp>
        <p:nvSpPr>
          <p:cNvPr id="25" name="TextBox 24">
            <a:extLst>
              <a:ext uri="{FF2B5EF4-FFF2-40B4-BE49-F238E27FC236}">
                <a16:creationId xmlns:a16="http://schemas.microsoft.com/office/drawing/2014/main" id="{FEC7EBC3-3C4C-495E-83D0-FF822DC11ED5}"/>
              </a:ext>
            </a:extLst>
          </p:cNvPr>
          <p:cNvSpPr txBox="1"/>
          <p:nvPr/>
        </p:nvSpPr>
        <p:spPr>
          <a:xfrm rot="4545431">
            <a:off x="903938" y="3489614"/>
            <a:ext cx="1079142"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Discouraging</a:t>
            </a:r>
          </a:p>
        </p:txBody>
      </p:sp>
      <p:sp>
        <p:nvSpPr>
          <p:cNvPr id="28" name="TextBox 27">
            <a:extLst>
              <a:ext uri="{FF2B5EF4-FFF2-40B4-BE49-F238E27FC236}">
                <a16:creationId xmlns:a16="http://schemas.microsoft.com/office/drawing/2014/main" id="{E04DA037-9F66-4763-BBD7-AE4A84FABFC8}"/>
              </a:ext>
            </a:extLst>
          </p:cNvPr>
          <p:cNvSpPr txBox="1"/>
          <p:nvPr/>
        </p:nvSpPr>
        <p:spPr>
          <a:xfrm>
            <a:off x="5012658" y="2099080"/>
            <a:ext cx="1059329"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Mastery</a:t>
            </a:r>
          </a:p>
        </p:txBody>
      </p:sp>
      <p:sp>
        <p:nvSpPr>
          <p:cNvPr id="32" name="TextBox 31">
            <a:extLst>
              <a:ext uri="{FF2B5EF4-FFF2-40B4-BE49-F238E27FC236}">
                <a16:creationId xmlns:a16="http://schemas.microsoft.com/office/drawing/2014/main" id="{4425E198-D08A-4ABF-9F1D-FBD9CDBC3502}"/>
              </a:ext>
            </a:extLst>
          </p:cNvPr>
          <p:cNvSpPr txBox="1"/>
          <p:nvPr/>
        </p:nvSpPr>
        <p:spPr>
          <a:xfrm>
            <a:off x="1943425" y="2525123"/>
            <a:ext cx="1122808"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New material </a:t>
            </a:r>
          </a:p>
        </p:txBody>
      </p:sp>
      <p:cxnSp>
        <p:nvCxnSpPr>
          <p:cNvPr id="33" name="Straight Connector 32">
            <a:extLst>
              <a:ext uri="{FF2B5EF4-FFF2-40B4-BE49-F238E27FC236}">
                <a16:creationId xmlns:a16="http://schemas.microsoft.com/office/drawing/2014/main" id="{52F3B2FE-FFE9-43E4-BD4C-429B8C7EC6F7}"/>
              </a:ext>
            </a:extLst>
          </p:cNvPr>
          <p:cNvCxnSpPr>
            <a:cxnSpLocks/>
          </p:cNvCxnSpPr>
          <p:nvPr/>
        </p:nvCxnSpPr>
        <p:spPr>
          <a:xfrm>
            <a:off x="1487169" y="2679011"/>
            <a:ext cx="464316" cy="0"/>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Freeform: Shape 33">
            <a:extLst>
              <a:ext uri="{FF2B5EF4-FFF2-40B4-BE49-F238E27FC236}">
                <a16:creationId xmlns:a16="http://schemas.microsoft.com/office/drawing/2014/main" id="{2BC0D50F-17B3-4874-804A-D67BB756B645}"/>
              </a:ext>
            </a:extLst>
          </p:cNvPr>
          <p:cNvSpPr/>
          <p:nvPr/>
        </p:nvSpPr>
        <p:spPr>
          <a:xfrm>
            <a:off x="661044" y="1843309"/>
            <a:ext cx="8030196" cy="3338486"/>
          </a:xfrm>
          <a:custGeom>
            <a:avLst/>
            <a:gdLst>
              <a:gd name="connsiteX0" fmla="*/ 42328 w 8458540"/>
              <a:gd name="connsiteY0" fmla="*/ 3303036 h 3512584"/>
              <a:gd name="connsiteX1" fmla="*/ 32997 w 8458540"/>
              <a:gd name="connsiteY1" fmla="*/ 3181739 h 3512584"/>
              <a:gd name="connsiteX2" fmla="*/ 406222 w 8458540"/>
              <a:gd name="connsiteY2" fmla="*/ 186612 h 3512584"/>
              <a:gd name="connsiteX3" fmla="*/ 1497903 w 8458540"/>
              <a:gd name="connsiteY3" fmla="*/ 2827175 h 3512584"/>
              <a:gd name="connsiteX4" fmla="*/ 5491405 w 8458540"/>
              <a:gd name="connsiteY4" fmla="*/ 531845 h 3512584"/>
              <a:gd name="connsiteX5" fmla="*/ 8458540 w 8458540"/>
              <a:gd name="connsiteY5" fmla="*/ 0 h 3512584"/>
              <a:gd name="connsiteX0" fmla="*/ 0 w 8425543"/>
              <a:gd name="connsiteY0" fmla="*/ 3181739 h 3181739"/>
              <a:gd name="connsiteX1" fmla="*/ 373225 w 8425543"/>
              <a:gd name="connsiteY1" fmla="*/ 186612 h 3181739"/>
              <a:gd name="connsiteX2" fmla="*/ 1464906 w 8425543"/>
              <a:gd name="connsiteY2" fmla="*/ 2827175 h 3181739"/>
              <a:gd name="connsiteX3" fmla="*/ 5458408 w 8425543"/>
              <a:gd name="connsiteY3" fmla="*/ 531845 h 3181739"/>
              <a:gd name="connsiteX4" fmla="*/ 8425543 w 8425543"/>
              <a:gd name="connsiteY4" fmla="*/ 0 h 3181739"/>
              <a:gd name="connsiteX0" fmla="*/ 0 w 8437735"/>
              <a:gd name="connsiteY0" fmla="*/ 3279275 h 3279275"/>
              <a:gd name="connsiteX1" fmla="*/ 385417 w 8437735"/>
              <a:gd name="connsiteY1" fmla="*/ 186612 h 3279275"/>
              <a:gd name="connsiteX2" fmla="*/ 1477098 w 8437735"/>
              <a:gd name="connsiteY2" fmla="*/ 2827175 h 3279275"/>
              <a:gd name="connsiteX3" fmla="*/ 5470600 w 8437735"/>
              <a:gd name="connsiteY3" fmla="*/ 531845 h 3279275"/>
              <a:gd name="connsiteX4" fmla="*/ 8437735 w 8437735"/>
              <a:gd name="connsiteY4" fmla="*/ 0 h 3279275"/>
              <a:gd name="connsiteX0" fmla="*/ 0 w 8437735"/>
              <a:gd name="connsiteY0" fmla="*/ 3279275 h 3279275"/>
              <a:gd name="connsiteX1" fmla="*/ 501241 w 8437735"/>
              <a:gd name="connsiteY1" fmla="*/ 192708 h 3279275"/>
              <a:gd name="connsiteX2" fmla="*/ 1477098 w 8437735"/>
              <a:gd name="connsiteY2" fmla="*/ 2827175 h 3279275"/>
              <a:gd name="connsiteX3" fmla="*/ 5470600 w 8437735"/>
              <a:gd name="connsiteY3" fmla="*/ 531845 h 3279275"/>
              <a:gd name="connsiteX4" fmla="*/ 8437735 w 8437735"/>
              <a:gd name="connsiteY4" fmla="*/ 0 h 3279275"/>
              <a:gd name="connsiteX0" fmla="*/ 0 w 8437735"/>
              <a:gd name="connsiteY0" fmla="*/ 3279275 h 3279275"/>
              <a:gd name="connsiteX1" fmla="*/ 501241 w 8437735"/>
              <a:gd name="connsiteY1" fmla="*/ 192708 h 3279275"/>
              <a:gd name="connsiteX2" fmla="*/ 1477098 w 8437735"/>
              <a:gd name="connsiteY2" fmla="*/ 2827175 h 3279275"/>
              <a:gd name="connsiteX3" fmla="*/ 5470600 w 8437735"/>
              <a:gd name="connsiteY3" fmla="*/ 531845 h 3279275"/>
              <a:gd name="connsiteX4" fmla="*/ 8437735 w 8437735"/>
              <a:gd name="connsiteY4" fmla="*/ 0 h 3279275"/>
              <a:gd name="connsiteX0" fmla="*/ 0 w 8437735"/>
              <a:gd name="connsiteY0" fmla="*/ 3279275 h 3279275"/>
              <a:gd name="connsiteX1" fmla="*/ 501241 w 8437735"/>
              <a:gd name="connsiteY1" fmla="*/ 192708 h 3279275"/>
              <a:gd name="connsiteX2" fmla="*/ 1477098 w 8437735"/>
              <a:gd name="connsiteY2" fmla="*/ 2827175 h 3279275"/>
              <a:gd name="connsiteX3" fmla="*/ 5537656 w 8437735"/>
              <a:gd name="connsiteY3" fmla="*/ 519653 h 3279275"/>
              <a:gd name="connsiteX4" fmla="*/ 8437735 w 8437735"/>
              <a:gd name="connsiteY4" fmla="*/ 0 h 3279275"/>
              <a:gd name="connsiteX0" fmla="*/ 0 w 8437735"/>
              <a:gd name="connsiteY0" fmla="*/ 3279275 h 3279275"/>
              <a:gd name="connsiteX1" fmla="*/ 501241 w 8437735"/>
              <a:gd name="connsiteY1" fmla="*/ 192708 h 3279275"/>
              <a:gd name="connsiteX2" fmla="*/ 1477098 w 8437735"/>
              <a:gd name="connsiteY2" fmla="*/ 2827175 h 3279275"/>
              <a:gd name="connsiteX3" fmla="*/ 5971996 w 8437735"/>
              <a:gd name="connsiteY3" fmla="*/ 382493 h 3279275"/>
              <a:gd name="connsiteX4" fmla="*/ 8437735 w 8437735"/>
              <a:gd name="connsiteY4" fmla="*/ 0 h 3279275"/>
              <a:gd name="connsiteX0" fmla="*/ 0 w 8437735"/>
              <a:gd name="connsiteY0" fmla="*/ 3279275 h 3279275"/>
              <a:gd name="connsiteX1" fmla="*/ 501241 w 8437735"/>
              <a:gd name="connsiteY1" fmla="*/ 192708 h 3279275"/>
              <a:gd name="connsiteX2" fmla="*/ 1741258 w 8437735"/>
              <a:gd name="connsiteY2" fmla="*/ 3101495 h 3279275"/>
              <a:gd name="connsiteX3" fmla="*/ 5971996 w 8437735"/>
              <a:gd name="connsiteY3" fmla="*/ 382493 h 3279275"/>
              <a:gd name="connsiteX4" fmla="*/ 8437735 w 8437735"/>
              <a:gd name="connsiteY4" fmla="*/ 0 h 3279275"/>
              <a:gd name="connsiteX0" fmla="*/ 0 w 8437735"/>
              <a:gd name="connsiteY0" fmla="*/ 3279275 h 3279275"/>
              <a:gd name="connsiteX1" fmla="*/ 501241 w 8437735"/>
              <a:gd name="connsiteY1" fmla="*/ 192708 h 3279275"/>
              <a:gd name="connsiteX2" fmla="*/ 1741258 w 8437735"/>
              <a:gd name="connsiteY2" fmla="*/ 3101495 h 3279275"/>
              <a:gd name="connsiteX3" fmla="*/ 5971996 w 8437735"/>
              <a:gd name="connsiteY3" fmla="*/ 382493 h 3279275"/>
              <a:gd name="connsiteX4" fmla="*/ 8437735 w 8437735"/>
              <a:gd name="connsiteY4" fmla="*/ 0 h 3279275"/>
              <a:gd name="connsiteX0" fmla="*/ 0 w 8437735"/>
              <a:gd name="connsiteY0" fmla="*/ 3304970 h 3304970"/>
              <a:gd name="connsiteX1" fmla="*/ 501241 w 8437735"/>
              <a:gd name="connsiteY1" fmla="*/ 218403 h 3304970"/>
              <a:gd name="connsiteX2" fmla="*/ 1741258 w 8437735"/>
              <a:gd name="connsiteY2" fmla="*/ 3127190 h 3304970"/>
              <a:gd name="connsiteX3" fmla="*/ 5789116 w 8437735"/>
              <a:gd name="connsiteY3" fmla="*/ 306588 h 3304970"/>
              <a:gd name="connsiteX4" fmla="*/ 8437735 w 8437735"/>
              <a:gd name="connsiteY4" fmla="*/ 25695 h 3304970"/>
              <a:gd name="connsiteX0" fmla="*/ 0 w 8437735"/>
              <a:gd name="connsiteY0" fmla="*/ 3338486 h 3338486"/>
              <a:gd name="connsiteX1" fmla="*/ 501241 w 8437735"/>
              <a:gd name="connsiteY1" fmla="*/ 251919 h 3338486"/>
              <a:gd name="connsiteX2" fmla="*/ 1741258 w 8437735"/>
              <a:gd name="connsiteY2" fmla="*/ 3160706 h 3338486"/>
              <a:gd name="connsiteX3" fmla="*/ 5789116 w 8437735"/>
              <a:gd name="connsiteY3" fmla="*/ 340104 h 3338486"/>
              <a:gd name="connsiteX4" fmla="*/ 8437735 w 8437735"/>
              <a:gd name="connsiteY4" fmla="*/ 59211 h 3338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7735" h="3338486">
                <a:moveTo>
                  <a:pt x="0" y="3338486"/>
                </a:moveTo>
                <a:cubicBezTo>
                  <a:pt x="60649" y="2819082"/>
                  <a:pt x="211031" y="281549"/>
                  <a:pt x="501241" y="251919"/>
                </a:cubicBezTo>
                <a:cubicBezTo>
                  <a:pt x="791451" y="222289"/>
                  <a:pt x="859946" y="3146009"/>
                  <a:pt x="1741258" y="3160706"/>
                </a:cubicBezTo>
                <a:cubicBezTo>
                  <a:pt x="2622570" y="3175403"/>
                  <a:pt x="4629010" y="811300"/>
                  <a:pt x="5789116" y="340104"/>
                </a:cubicBezTo>
                <a:cubicBezTo>
                  <a:pt x="6949222" y="-131092"/>
                  <a:pt x="7534220" y="8255"/>
                  <a:pt x="8437735" y="59211"/>
                </a:cubicBezTo>
              </a:path>
            </a:pathLst>
          </a:custGeom>
          <a:noFill/>
          <a:ln w="57150">
            <a:gradFill flip="none" rotWithShape="1">
              <a:gsLst>
                <a:gs pos="0">
                  <a:schemeClr val="accent1"/>
                </a:gs>
                <a:gs pos="31000">
                  <a:schemeClr val="accent2"/>
                </a:gs>
                <a:gs pos="57000">
                  <a:schemeClr val="accent3"/>
                </a:gs>
                <a:gs pos="76000">
                  <a:schemeClr val="accent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Segoe UI" panose="020B0502040204020203" pitchFamily="34" charset="0"/>
              <a:cs typeface="Segoe UI" panose="020B0502040204020203" pitchFamily="34" charset="0"/>
            </a:endParaRPr>
          </a:p>
        </p:txBody>
      </p:sp>
      <p:sp>
        <p:nvSpPr>
          <p:cNvPr id="35" name="TextBox 34">
            <a:extLst>
              <a:ext uri="{FF2B5EF4-FFF2-40B4-BE49-F238E27FC236}">
                <a16:creationId xmlns:a16="http://schemas.microsoft.com/office/drawing/2014/main" id="{C3D4E31B-D2E3-4697-B48F-E4A010055DE9}"/>
              </a:ext>
            </a:extLst>
          </p:cNvPr>
          <p:cNvSpPr txBox="1"/>
          <p:nvPr/>
        </p:nvSpPr>
        <p:spPr>
          <a:xfrm rot="16671347">
            <a:off x="-560649" y="2939625"/>
            <a:ext cx="2494949"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Vocab – basics – practice</a:t>
            </a:r>
          </a:p>
        </p:txBody>
      </p:sp>
      <p:sp>
        <p:nvSpPr>
          <p:cNvPr id="36" name="TextBox 35">
            <a:extLst>
              <a:ext uri="{FF2B5EF4-FFF2-40B4-BE49-F238E27FC236}">
                <a16:creationId xmlns:a16="http://schemas.microsoft.com/office/drawing/2014/main" id="{8D4F4726-0154-4B01-9D0B-B3785B87ED59}"/>
              </a:ext>
            </a:extLst>
          </p:cNvPr>
          <p:cNvSpPr txBox="1"/>
          <p:nvPr/>
        </p:nvSpPr>
        <p:spPr>
          <a:xfrm>
            <a:off x="1838110" y="3636997"/>
            <a:ext cx="711593"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Tricky</a:t>
            </a:r>
          </a:p>
        </p:txBody>
      </p:sp>
      <p:grpSp>
        <p:nvGrpSpPr>
          <p:cNvPr id="37" name="Group 36">
            <a:extLst>
              <a:ext uri="{FF2B5EF4-FFF2-40B4-BE49-F238E27FC236}">
                <a16:creationId xmlns:a16="http://schemas.microsoft.com/office/drawing/2014/main" id="{EDF62632-CD41-4634-95A7-2E567FC421B6}"/>
              </a:ext>
            </a:extLst>
          </p:cNvPr>
          <p:cNvGrpSpPr/>
          <p:nvPr/>
        </p:nvGrpSpPr>
        <p:grpSpPr>
          <a:xfrm>
            <a:off x="379120" y="1381874"/>
            <a:ext cx="8548510" cy="3962221"/>
            <a:chOff x="1851911" y="1470651"/>
            <a:chExt cx="8711261" cy="3962221"/>
          </a:xfrm>
        </p:grpSpPr>
        <p:cxnSp>
          <p:nvCxnSpPr>
            <p:cNvPr id="38" name="Straight Arrow Connector 37">
              <a:extLst>
                <a:ext uri="{FF2B5EF4-FFF2-40B4-BE49-F238E27FC236}">
                  <a16:creationId xmlns:a16="http://schemas.microsoft.com/office/drawing/2014/main" id="{4766F180-FB52-4FF0-9F5B-0668D70E54C0}"/>
                </a:ext>
              </a:extLst>
            </p:cNvPr>
            <p:cNvCxnSpPr>
              <a:cxnSpLocks/>
            </p:cNvCxnSpPr>
            <p:nvPr/>
          </p:nvCxnSpPr>
          <p:spPr>
            <a:xfrm flipV="1">
              <a:off x="1856950" y="1470651"/>
              <a:ext cx="0" cy="39595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9FDEBDF-4935-49D2-AABB-75D7DB0D0786}"/>
                </a:ext>
              </a:extLst>
            </p:cNvPr>
            <p:cNvCxnSpPr>
              <a:cxnSpLocks/>
            </p:cNvCxnSpPr>
            <p:nvPr/>
          </p:nvCxnSpPr>
          <p:spPr>
            <a:xfrm flipV="1">
              <a:off x="1851911" y="5432871"/>
              <a:ext cx="871126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F568FFB3-BE91-45E2-A42B-DE38AF51B2AF}"/>
              </a:ext>
            </a:extLst>
          </p:cNvPr>
          <p:cNvSpPr txBox="1"/>
          <p:nvPr/>
        </p:nvSpPr>
        <p:spPr>
          <a:xfrm>
            <a:off x="1838110" y="5072065"/>
            <a:ext cx="1917135" cy="276999"/>
          </a:xfrm>
          <a:prstGeom prst="rect">
            <a:avLst/>
          </a:prstGeom>
          <a:noFill/>
        </p:spPr>
        <p:txBody>
          <a:bodyPr wrap="square" rtlCol="0">
            <a:spAutoFit/>
          </a:bodyPr>
          <a:lstStyle/>
          <a:p>
            <a:r>
              <a:rPr lang="en-US" sz="1200" b="1" dirty="0">
                <a:latin typeface="Segoe UI" panose="020B0502040204020203" pitchFamily="34" charset="0"/>
                <a:cs typeface="Segoe UI" panose="020B0502040204020203" pitchFamily="34" charset="0"/>
              </a:rPr>
              <a:t>Valley of Despair</a:t>
            </a:r>
          </a:p>
        </p:txBody>
      </p:sp>
      <p:sp>
        <p:nvSpPr>
          <p:cNvPr id="41" name="Oval 40">
            <a:extLst>
              <a:ext uri="{FF2B5EF4-FFF2-40B4-BE49-F238E27FC236}">
                <a16:creationId xmlns:a16="http://schemas.microsoft.com/office/drawing/2014/main" id="{7D9450C9-C3CD-48ED-8B72-F3FD7315E98C}"/>
              </a:ext>
            </a:extLst>
          </p:cNvPr>
          <p:cNvSpPr/>
          <p:nvPr/>
        </p:nvSpPr>
        <p:spPr>
          <a:xfrm>
            <a:off x="2216392" y="4889176"/>
            <a:ext cx="211534" cy="217123"/>
          </a:xfrm>
          <a:prstGeom prst="ellipse">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42" name="Oval 41">
            <a:extLst>
              <a:ext uri="{FF2B5EF4-FFF2-40B4-BE49-F238E27FC236}">
                <a16:creationId xmlns:a16="http://schemas.microsoft.com/office/drawing/2014/main" id="{BB827A17-0A58-4534-A473-C324AF61DD7B}"/>
              </a:ext>
            </a:extLst>
          </p:cNvPr>
          <p:cNvSpPr/>
          <p:nvPr/>
        </p:nvSpPr>
        <p:spPr>
          <a:xfrm>
            <a:off x="1031916" y="2040207"/>
            <a:ext cx="211534" cy="217123"/>
          </a:xfrm>
          <a:prstGeom prst="ellipse">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43" name="TextBox 42">
            <a:extLst>
              <a:ext uri="{FF2B5EF4-FFF2-40B4-BE49-F238E27FC236}">
                <a16:creationId xmlns:a16="http://schemas.microsoft.com/office/drawing/2014/main" id="{AF5F5DE1-C98C-4426-9067-863CF52090C0}"/>
              </a:ext>
            </a:extLst>
          </p:cNvPr>
          <p:cNvSpPr txBox="1"/>
          <p:nvPr/>
        </p:nvSpPr>
        <p:spPr>
          <a:xfrm>
            <a:off x="1220501" y="1879742"/>
            <a:ext cx="1718356" cy="276999"/>
          </a:xfrm>
          <a:prstGeom prst="rect">
            <a:avLst/>
          </a:prstGeom>
          <a:noFill/>
        </p:spPr>
        <p:txBody>
          <a:bodyPr wrap="square" rtlCol="0">
            <a:spAutoFit/>
          </a:bodyPr>
          <a:lstStyle/>
          <a:p>
            <a:r>
              <a:rPr lang="en-US" sz="1200" b="1" dirty="0">
                <a:latin typeface="Segoe UI" panose="020B0502040204020203" pitchFamily="34" charset="0"/>
                <a:cs typeface="Segoe UI" panose="020B0502040204020203" pitchFamily="34" charset="0"/>
              </a:rPr>
              <a:t>Initial Peak</a:t>
            </a:r>
          </a:p>
        </p:txBody>
      </p:sp>
      <p:sp>
        <p:nvSpPr>
          <p:cNvPr id="21" name="Oval 20">
            <a:extLst>
              <a:ext uri="{FF2B5EF4-FFF2-40B4-BE49-F238E27FC236}">
                <a16:creationId xmlns:a16="http://schemas.microsoft.com/office/drawing/2014/main" id="{58B334F9-BE83-4E9B-979D-8E4C47C355BF}"/>
              </a:ext>
            </a:extLst>
          </p:cNvPr>
          <p:cNvSpPr/>
          <p:nvPr/>
        </p:nvSpPr>
        <p:spPr>
          <a:xfrm>
            <a:off x="7802700" y="1734328"/>
            <a:ext cx="241597" cy="230833"/>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Segoe UI" panose="020B0502040204020203" pitchFamily="34" charset="0"/>
              <a:cs typeface="Segoe UI" panose="020B0502040204020203" pitchFamily="34" charset="0"/>
            </a:endParaRPr>
          </a:p>
        </p:txBody>
      </p:sp>
      <p:sp>
        <p:nvSpPr>
          <p:cNvPr id="48" name="Google Shape;61;p1">
            <a:extLst>
              <a:ext uri="{FF2B5EF4-FFF2-40B4-BE49-F238E27FC236}">
                <a16:creationId xmlns:a16="http://schemas.microsoft.com/office/drawing/2014/main" id="{63FC90B8-F649-4C3C-9FD2-930260EC8CDF}"/>
              </a:ext>
            </a:extLst>
          </p:cNvPr>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51586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F915ABA8-1E5E-4B4F-9BFB-B4178CB48D67}"/>
              </a:ext>
            </a:extLst>
          </p:cNvPr>
          <p:cNvSpPr/>
          <p:nvPr/>
        </p:nvSpPr>
        <p:spPr>
          <a:xfrm>
            <a:off x="313509" y="1245326"/>
            <a:ext cx="8577942" cy="4915781"/>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Title 3">
            <a:extLst>
              <a:ext uri="{FF2B5EF4-FFF2-40B4-BE49-F238E27FC236}">
                <a16:creationId xmlns:a16="http://schemas.microsoft.com/office/drawing/2014/main" id="{DA427DBE-36C9-4AB0-840B-3A9921E91BE6}"/>
              </a:ext>
            </a:extLst>
          </p:cNvPr>
          <p:cNvSpPr>
            <a:spLocks noGrp="1"/>
          </p:cNvSpPr>
          <p:nvPr>
            <p:ph type="title"/>
          </p:nvPr>
        </p:nvSpPr>
        <p:spPr>
          <a:xfrm>
            <a:off x="2507992" y="1334297"/>
            <a:ext cx="6557646" cy="533450"/>
          </a:xfrm>
        </p:spPr>
        <p:txBody>
          <a:bodyPr spcFirstLastPara="1" vert="horz" wrap="square" lIns="91448" tIns="45724" rIns="91448" bIns="45724" rtlCol="0" anchor="ctr" anchorCtr="0">
            <a:noAutofit/>
          </a:bodyPr>
          <a:lstStyle/>
          <a:p>
            <a:r>
              <a:rPr lang="en-US" dirty="0"/>
              <a:t>Dealing with Zoom Fatigue…</a:t>
            </a:r>
          </a:p>
        </p:txBody>
      </p:sp>
      <p:sp>
        <p:nvSpPr>
          <p:cNvPr id="18" name="Rectangle: Rounded Corners 17">
            <a:extLst>
              <a:ext uri="{FF2B5EF4-FFF2-40B4-BE49-F238E27FC236}">
                <a16:creationId xmlns:a16="http://schemas.microsoft.com/office/drawing/2014/main" id="{6FA3735D-5241-4D80-AB56-63EC012F9D0A}"/>
              </a:ext>
            </a:extLst>
          </p:cNvPr>
          <p:cNvSpPr/>
          <p:nvPr/>
        </p:nvSpPr>
        <p:spPr>
          <a:xfrm>
            <a:off x="2188546" y="2528176"/>
            <a:ext cx="1791286" cy="2627204"/>
          </a:xfrm>
          <a:prstGeom prst="roundRect">
            <a:avLst/>
          </a:prstGeom>
          <a:ln>
            <a:noFill/>
          </a:ln>
          <a:effectLst>
            <a:outerShdw blurRad="50800" dir="21540000" sy="23000" kx="-1200000" algn="b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j-lt"/>
            </a:endParaRPr>
          </a:p>
        </p:txBody>
      </p:sp>
      <p:sp>
        <p:nvSpPr>
          <p:cNvPr id="20" name="Teardrop 19">
            <a:extLst>
              <a:ext uri="{FF2B5EF4-FFF2-40B4-BE49-F238E27FC236}">
                <a16:creationId xmlns:a16="http://schemas.microsoft.com/office/drawing/2014/main" id="{10606F08-1C3E-49F2-B02E-73E8E565860C}"/>
              </a:ext>
            </a:extLst>
          </p:cNvPr>
          <p:cNvSpPr/>
          <p:nvPr/>
        </p:nvSpPr>
        <p:spPr>
          <a:xfrm rot="10800000">
            <a:off x="2188547" y="2049421"/>
            <a:ext cx="774584" cy="774584"/>
          </a:xfrm>
          <a:prstGeom prst="teardrop">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mj-lt"/>
            </a:endParaRPr>
          </a:p>
        </p:txBody>
      </p:sp>
      <p:sp>
        <p:nvSpPr>
          <p:cNvPr id="24" name="Rectangle: Rounded Corners 23">
            <a:extLst>
              <a:ext uri="{FF2B5EF4-FFF2-40B4-BE49-F238E27FC236}">
                <a16:creationId xmlns:a16="http://schemas.microsoft.com/office/drawing/2014/main" id="{C53B00E6-E825-4185-A4FF-A58158909F63}"/>
              </a:ext>
            </a:extLst>
          </p:cNvPr>
          <p:cNvSpPr/>
          <p:nvPr/>
        </p:nvSpPr>
        <p:spPr>
          <a:xfrm>
            <a:off x="4782799" y="2528176"/>
            <a:ext cx="1791286" cy="2627204"/>
          </a:xfrm>
          <a:prstGeom prst="roundRect">
            <a:avLst/>
          </a:prstGeom>
          <a:solidFill>
            <a:schemeClr val="accent2"/>
          </a:solidFill>
          <a:ln>
            <a:noFill/>
          </a:ln>
          <a:effectLst>
            <a:outerShdw blurRad="50800" dir="21540000" sy="23000" kx="-1200000" algn="b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j-lt"/>
            </a:endParaRPr>
          </a:p>
        </p:txBody>
      </p:sp>
      <p:sp>
        <p:nvSpPr>
          <p:cNvPr id="25" name="Teardrop 24">
            <a:extLst>
              <a:ext uri="{FF2B5EF4-FFF2-40B4-BE49-F238E27FC236}">
                <a16:creationId xmlns:a16="http://schemas.microsoft.com/office/drawing/2014/main" id="{0853943C-3120-421A-8262-1A39F3AD8813}"/>
              </a:ext>
            </a:extLst>
          </p:cNvPr>
          <p:cNvSpPr/>
          <p:nvPr/>
        </p:nvSpPr>
        <p:spPr>
          <a:xfrm rot="10800000">
            <a:off x="4782800" y="2049421"/>
            <a:ext cx="774584" cy="774584"/>
          </a:xfrm>
          <a:prstGeom prst="teardrop">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j-lt"/>
            </a:endParaRPr>
          </a:p>
        </p:txBody>
      </p:sp>
      <p:sp>
        <p:nvSpPr>
          <p:cNvPr id="32" name="Rounded Rectangle 1">
            <a:extLst>
              <a:ext uri="{FF2B5EF4-FFF2-40B4-BE49-F238E27FC236}">
                <a16:creationId xmlns:a16="http://schemas.microsoft.com/office/drawing/2014/main" id="{06BAB7F8-74B8-4851-997B-63C4B59575C1}"/>
              </a:ext>
            </a:extLst>
          </p:cNvPr>
          <p:cNvSpPr/>
          <p:nvPr/>
        </p:nvSpPr>
        <p:spPr>
          <a:xfrm>
            <a:off x="2188546" y="3191029"/>
            <a:ext cx="1791286" cy="461785"/>
          </a:xfrm>
          <a:prstGeom prst="rect">
            <a:avLst/>
          </a:pr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900"/>
              </a:spcBef>
            </a:pPr>
            <a:r>
              <a:rPr lang="en-US" sz="1500" b="1" dirty="0">
                <a:solidFill>
                  <a:schemeClr val="bg1"/>
                </a:solidFill>
                <a:latin typeface="+mj-lt"/>
              </a:rPr>
              <a:t>Change View</a:t>
            </a:r>
            <a:endParaRPr lang="en-US" sz="1500" dirty="0">
              <a:solidFill>
                <a:schemeClr val="bg1"/>
              </a:solidFill>
              <a:latin typeface="+mj-lt"/>
            </a:endParaRPr>
          </a:p>
        </p:txBody>
      </p:sp>
      <p:sp>
        <p:nvSpPr>
          <p:cNvPr id="49" name="Rounded Rectangle 1">
            <a:extLst>
              <a:ext uri="{FF2B5EF4-FFF2-40B4-BE49-F238E27FC236}">
                <a16:creationId xmlns:a16="http://schemas.microsoft.com/office/drawing/2014/main" id="{AC6B4B21-89C1-4F7D-A738-C1FE34ECB9D8}"/>
              </a:ext>
            </a:extLst>
          </p:cNvPr>
          <p:cNvSpPr/>
          <p:nvPr/>
        </p:nvSpPr>
        <p:spPr>
          <a:xfrm>
            <a:off x="4782799" y="3176136"/>
            <a:ext cx="1791286" cy="461785"/>
          </a:xfrm>
          <a:prstGeom prst="rect">
            <a:avLst/>
          </a:prstGeom>
          <a:solidFill>
            <a:schemeClr val="accent2">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900"/>
              </a:spcBef>
            </a:pPr>
            <a:r>
              <a:rPr lang="en-US" sz="1500" b="1" dirty="0">
                <a:solidFill>
                  <a:schemeClr val="bg1"/>
                </a:solidFill>
                <a:latin typeface="+mj-lt"/>
              </a:rPr>
              <a:t>Take Breaks</a:t>
            </a:r>
            <a:endParaRPr lang="en-US" sz="1200" dirty="0">
              <a:solidFill>
                <a:schemeClr val="bg1"/>
              </a:solidFill>
              <a:latin typeface="+mj-lt"/>
            </a:endParaRPr>
          </a:p>
        </p:txBody>
      </p:sp>
      <p:sp>
        <p:nvSpPr>
          <p:cNvPr id="52" name="Rounded Rectangle 1">
            <a:extLst>
              <a:ext uri="{FF2B5EF4-FFF2-40B4-BE49-F238E27FC236}">
                <a16:creationId xmlns:a16="http://schemas.microsoft.com/office/drawing/2014/main" id="{8DFBE21E-52F9-4A79-991B-D1510B897934}"/>
              </a:ext>
            </a:extLst>
          </p:cNvPr>
          <p:cNvSpPr/>
          <p:nvPr/>
        </p:nvSpPr>
        <p:spPr>
          <a:xfrm>
            <a:off x="2383478" y="2228910"/>
            <a:ext cx="384722" cy="415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ctr">
              <a:spcBef>
                <a:spcPts val="900"/>
              </a:spcBef>
            </a:pPr>
            <a:r>
              <a:rPr lang="en-US" sz="2701" b="1" dirty="0">
                <a:latin typeface="+mj-lt"/>
              </a:rPr>
              <a:t>01</a:t>
            </a:r>
            <a:endParaRPr lang="en-US" sz="2701" dirty="0">
              <a:latin typeface="+mj-lt"/>
            </a:endParaRPr>
          </a:p>
        </p:txBody>
      </p:sp>
      <p:sp>
        <p:nvSpPr>
          <p:cNvPr id="53" name="Rounded Rectangle 1">
            <a:extLst>
              <a:ext uri="{FF2B5EF4-FFF2-40B4-BE49-F238E27FC236}">
                <a16:creationId xmlns:a16="http://schemas.microsoft.com/office/drawing/2014/main" id="{CB8FD297-96B7-4334-B139-6E49AC7B6334}"/>
              </a:ext>
            </a:extLst>
          </p:cNvPr>
          <p:cNvSpPr/>
          <p:nvPr/>
        </p:nvSpPr>
        <p:spPr>
          <a:xfrm>
            <a:off x="4977731" y="2228910"/>
            <a:ext cx="384722" cy="415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ctr">
              <a:spcBef>
                <a:spcPts val="900"/>
              </a:spcBef>
            </a:pPr>
            <a:r>
              <a:rPr lang="en-US" sz="2701" b="1" dirty="0">
                <a:latin typeface="+mj-lt"/>
              </a:rPr>
              <a:t>02</a:t>
            </a:r>
            <a:endParaRPr lang="en-US" sz="2701" dirty="0">
              <a:latin typeface="+mj-lt"/>
            </a:endParaRPr>
          </a:p>
        </p:txBody>
      </p:sp>
      <p:sp>
        <p:nvSpPr>
          <p:cNvPr id="65" name="Rounded Rectangle 1">
            <a:extLst>
              <a:ext uri="{FF2B5EF4-FFF2-40B4-BE49-F238E27FC236}">
                <a16:creationId xmlns:a16="http://schemas.microsoft.com/office/drawing/2014/main" id="{14F63E63-7FB7-43A7-B963-28EF211B4A6C}"/>
              </a:ext>
            </a:extLst>
          </p:cNvPr>
          <p:cNvSpPr/>
          <p:nvPr/>
        </p:nvSpPr>
        <p:spPr>
          <a:xfrm>
            <a:off x="2341045" y="3719822"/>
            <a:ext cx="1486288" cy="1077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214370" indent="-214370">
              <a:spcBef>
                <a:spcPts val="600"/>
              </a:spcBef>
              <a:buFont typeface="Wingdings" pitchFamily="2" charset="2"/>
              <a:buChar char="ü"/>
            </a:pPr>
            <a:r>
              <a:rPr lang="en-US" sz="1200" dirty="0">
                <a:latin typeface="+mj-lt"/>
              </a:rPr>
              <a:t>Reduces visual fatigue</a:t>
            </a:r>
          </a:p>
          <a:p>
            <a:pPr marL="214370" indent="-214370">
              <a:spcBef>
                <a:spcPts val="600"/>
              </a:spcBef>
              <a:buFont typeface="Wingdings" pitchFamily="2" charset="2"/>
              <a:buChar char="ü"/>
            </a:pPr>
            <a:r>
              <a:rPr lang="en-US" sz="1200" dirty="0">
                <a:latin typeface="+mj-lt"/>
              </a:rPr>
              <a:t>Bigger image</a:t>
            </a:r>
          </a:p>
          <a:p>
            <a:pPr marL="214370" indent="-214370">
              <a:spcBef>
                <a:spcPts val="600"/>
              </a:spcBef>
              <a:buFont typeface="Wingdings" pitchFamily="2" charset="2"/>
              <a:buChar char="ü"/>
            </a:pPr>
            <a:r>
              <a:rPr lang="en-US" sz="1200" dirty="0">
                <a:latin typeface="+mj-lt"/>
              </a:rPr>
              <a:t>Allows for more visual cues</a:t>
            </a:r>
            <a:endParaRPr lang="en-US" sz="1500" dirty="0">
              <a:latin typeface="+mj-lt"/>
            </a:endParaRPr>
          </a:p>
        </p:txBody>
      </p:sp>
      <p:sp>
        <p:nvSpPr>
          <p:cNvPr id="66" name="Rounded Rectangle 1">
            <a:extLst>
              <a:ext uri="{FF2B5EF4-FFF2-40B4-BE49-F238E27FC236}">
                <a16:creationId xmlns:a16="http://schemas.microsoft.com/office/drawing/2014/main" id="{6E24004E-F34C-4B3B-BFA8-9549634ACDA3}"/>
              </a:ext>
            </a:extLst>
          </p:cNvPr>
          <p:cNvSpPr/>
          <p:nvPr/>
        </p:nvSpPr>
        <p:spPr>
          <a:xfrm>
            <a:off x="4935298" y="3719822"/>
            <a:ext cx="1486288" cy="1184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214370" indent="-214370">
              <a:spcBef>
                <a:spcPts val="600"/>
              </a:spcBef>
              <a:buFont typeface="Wingdings" pitchFamily="2" charset="2"/>
              <a:buChar char="ü"/>
            </a:pPr>
            <a:r>
              <a:rPr lang="en-US" sz="1200" dirty="0">
                <a:latin typeface="+mj-lt"/>
              </a:rPr>
              <a:t>Move away from the screen on a regular basis</a:t>
            </a:r>
          </a:p>
          <a:p>
            <a:pPr marL="214370" indent="-214370">
              <a:spcBef>
                <a:spcPts val="600"/>
              </a:spcBef>
              <a:buFont typeface="Wingdings" pitchFamily="2" charset="2"/>
              <a:buChar char="ü"/>
            </a:pPr>
            <a:r>
              <a:rPr lang="en-US" sz="1200" dirty="0">
                <a:latin typeface="+mj-lt"/>
              </a:rPr>
              <a:t>Look somewhere else in the room during meetings</a:t>
            </a:r>
          </a:p>
        </p:txBody>
      </p:sp>
      <p:pic>
        <p:nvPicPr>
          <p:cNvPr id="5" name="Graphic 4" descr="Online meeting outline">
            <a:extLst>
              <a:ext uri="{FF2B5EF4-FFF2-40B4-BE49-F238E27FC236}">
                <a16:creationId xmlns:a16="http://schemas.microsoft.com/office/drawing/2014/main" id="{C86A3273-1C8E-44A3-96AD-36665EA9D5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7888" y="2187337"/>
            <a:ext cx="914400" cy="914400"/>
          </a:xfrm>
          <a:prstGeom prst="rect">
            <a:avLst/>
          </a:prstGeom>
        </p:spPr>
      </p:pic>
      <p:pic>
        <p:nvPicPr>
          <p:cNvPr id="8" name="Graphic 7" descr="Eye outline">
            <a:extLst>
              <a:ext uri="{FF2B5EF4-FFF2-40B4-BE49-F238E27FC236}">
                <a16:creationId xmlns:a16="http://schemas.microsoft.com/office/drawing/2014/main" id="{13BFA858-6D19-41FF-88A8-2C93498BB2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54616" y="2133805"/>
            <a:ext cx="914400" cy="914400"/>
          </a:xfrm>
          <a:prstGeom prst="rect">
            <a:avLst/>
          </a:prstGeom>
        </p:spPr>
      </p:pic>
      <p:sp>
        <p:nvSpPr>
          <p:cNvPr id="9" name="TextBox 8">
            <a:extLst>
              <a:ext uri="{FF2B5EF4-FFF2-40B4-BE49-F238E27FC236}">
                <a16:creationId xmlns:a16="http://schemas.microsoft.com/office/drawing/2014/main" id="{9558B893-B95B-4EA9-ADE9-396EEB131968}"/>
              </a:ext>
            </a:extLst>
          </p:cNvPr>
          <p:cNvSpPr txBox="1"/>
          <p:nvPr/>
        </p:nvSpPr>
        <p:spPr>
          <a:xfrm>
            <a:off x="650474" y="5222388"/>
            <a:ext cx="3466008" cy="938719"/>
          </a:xfrm>
          <a:prstGeom prst="rect">
            <a:avLst/>
          </a:prstGeom>
          <a:noFill/>
        </p:spPr>
        <p:txBody>
          <a:bodyPr wrap="square" rtlCol="0">
            <a:spAutoFit/>
          </a:bodyPr>
          <a:lstStyle/>
          <a:p>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Sanders, E. G. (2020). </a:t>
            </a:r>
            <a:r>
              <a:rPr lang="en-US" sz="1100" i="1" dirty="0">
                <a:effectLst/>
                <a:latin typeface="Times New Roman" panose="02020603050405020304" pitchFamily="18" charset="0"/>
                <a:ea typeface="Times New Roman" panose="02020603050405020304" pitchFamily="18" charset="0"/>
                <a:cs typeface="Times New Roman" panose="02020603050405020304" pitchFamily="18" charset="0"/>
              </a:rPr>
              <a:t>Secrets of the most productive people: I’ll be right back: How to protect your energy during Zoom meetings.</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https://www.fastcompany.com/90490716/ill-be-right-back-how-to-protect-your-energy-during-zoom-meetings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0" name="TextBox 9">
            <a:extLst>
              <a:ext uri="{FF2B5EF4-FFF2-40B4-BE49-F238E27FC236}">
                <a16:creationId xmlns:a16="http://schemas.microsoft.com/office/drawing/2014/main" id="{E27333CF-D6B5-4C00-B2B9-3C5157894CDE}"/>
              </a:ext>
            </a:extLst>
          </p:cNvPr>
          <p:cNvSpPr txBox="1"/>
          <p:nvPr/>
        </p:nvSpPr>
        <p:spPr>
          <a:xfrm>
            <a:off x="4878383" y="5240711"/>
            <a:ext cx="3743103" cy="815608"/>
          </a:xfrm>
          <a:prstGeom prst="rect">
            <a:avLst/>
          </a:prstGeom>
          <a:noFill/>
        </p:spPr>
        <p:txBody>
          <a:bodyPr wrap="square" rtlCol="0">
            <a:spAutoFit/>
          </a:bodyPr>
          <a:lstStyle/>
          <a:p>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Brennan, J. (2020). </a:t>
            </a:r>
            <a:r>
              <a:rPr lang="en-US" sz="1100" i="1" dirty="0">
                <a:effectLst/>
                <a:latin typeface="Times New Roman" panose="02020603050405020304" pitchFamily="18" charset="0"/>
                <a:ea typeface="Times New Roman" panose="02020603050405020304" pitchFamily="18" charset="0"/>
                <a:cs typeface="Times New Roman" panose="02020603050405020304" pitchFamily="18" charset="0"/>
              </a:rPr>
              <a:t>Engaging learners through Zoom: Strategies for virtual teaching across disciplines</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(First Edition). Jossey-Bass, a Wiley Imprint.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2" name="Graphic 11" descr="Snooze outline">
            <a:extLst>
              <a:ext uri="{FF2B5EF4-FFF2-40B4-BE49-F238E27FC236}">
                <a16:creationId xmlns:a16="http://schemas.microsoft.com/office/drawing/2014/main" id="{7AC863CF-AA20-4A46-8B98-3D359534DD8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29201" y="970878"/>
            <a:ext cx="1260287" cy="1260287"/>
          </a:xfrm>
          <a:prstGeom prst="rect">
            <a:avLst/>
          </a:prstGeom>
        </p:spPr>
      </p:pic>
      <p:sp>
        <p:nvSpPr>
          <p:cNvPr id="46" name="Google Shape;61;p1">
            <a:extLst>
              <a:ext uri="{FF2B5EF4-FFF2-40B4-BE49-F238E27FC236}">
                <a16:creationId xmlns:a16="http://schemas.microsoft.com/office/drawing/2014/main" id="{F8951DF7-B890-4D63-85DC-D05315163192}"/>
              </a:ext>
            </a:extLst>
          </p:cNvPr>
          <p:cNvSpPr txBox="1">
            <a:spLocks/>
          </p:cNvSpPr>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1400"/>
            </a:pPr>
            <a:r>
              <a:rPr lang="en-US" sz="800">
                <a:solidFill>
                  <a:schemeClr val="dk1"/>
                </a:solidFill>
              </a:rPr>
              <a:t>Presented by Partners in Medical Education, Inc. 2021</a:t>
            </a:r>
            <a:endParaRPr lang="en-US" sz="800" dirty="0">
              <a:solidFill>
                <a:schemeClr val="dk1"/>
              </a:solidFill>
            </a:endParaRPr>
          </a:p>
        </p:txBody>
      </p:sp>
    </p:spTree>
    <p:extLst>
      <p:ext uri="{BB962C8B-B14F-4D97-AF65-F5344CB8AC3E}">
        <p14:creationId xmlns:p14="http://schemas.microsoft.com/office/powerpoint/2010/main" val="949092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0853D3-BE25-4FB5-8CEA-B155A5D50688}"/>
              </a:ext>
            </a:extLst>
          </p:cNvPr>
          <p:cNvSpPr>
            <a:spLocks noGrp="1"/>
          </p:cNvSpPr>
          <p:nvPr>
            <p:ph type="body" idx="1"/>
          </p:nvPr>
        </p:nvSpPr>
        <p:spPr>
          <a:xfrm rot="10800000" flipV="1">
            <a:off x="1752157" y="5801626"/>
            <a:ext cx="8452720" cy="626302"/>
          </a:xfrm>
        </p:spPr>
        <p:txBody>
          <a:bodyPr/>
          <a:lstStyle/>
          <a:p>
            <a:pPr marL="63500" indent="0">
              <a:buNone/>
            </a:pPr>
            <a:r>
              <a:rPr lang="en-US" sz="1200" dirty="0"/>
              <a:t>https://www.cdc.gov/coronavirus/2019-ncov/daily-life-coping/stress-coping/care-for-yourself.html</a:t>
            </a:r>
          </a:p>
        </p:txBody>
      </p:sp>
      <p:sp>
        <p:nvSpPr>
          <p:cNvPr id="3" name="Title 2">
            <a:extLst>
              <a:ext uri="{FF2B5EF4-FFF2-40B4-BE49-F238E27FC236}">
                <a16:creationId xmlns:a16="http://schemas.microsoft.com/office/drawing/2014/main" id="{04B66C05-8CD4-4E8E-B108-D1135E41B69D}"/>
              </a:ext>
            </a:extLst>
          </p:cNvPr>
          <p:cNvSpPr>
            <a:spLocks noGrp="1"/>
          </p:cNvSpPr>
          <p:nvPr>
            <p:ph type="title"/>
          </p:nvPr>
        </p:nvSpPr>
        <p:spPr>
          <a:xfrm>
            <a:off x="323106" y="1877317"/>
            <a:ext cx="1429051" cy="2247314"/>
          </a:xfrm>
          <a:ln>
            <a:solidFill>
              <a:schemeClr val="bg1"/>
            </a:solidFill>
          </a:ln>
        </p:spPr>
        <p:txBody>
          <a:bodyPr/>
          <a:lstStyle/>
          <a:p>
            <a:pPr algn="ctr"/>
            <a:r>
              <a:rPr lang="en-US" dirty="0"/>
              <a:t>Take Care of YOU!</a:t>
            </a:r>
          </a:p>
        </p:txBody>
      </p:sp>
      <p:sp>
        <p:nvSpPr>
          <p:cNvPr id="4" name="Slide Number Placeholder 3">
            <a:extLst>
              <a:ext uri="{FF2B5EF4-FFF2-40B4-BE49-F238E27FC236}">
                <a16:creationId xmlns:a16="http://schemas.microsoft.com/office/drawing/2014/main" id="{D13F4D1F-8F8D-4AC5-A2FE-AEBE3DD79A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
        <p:nvSpPr>
          <p:cNvPr id="9" name="Google Shape;61;p1">
            <a:extLst>
              <a:ext uri="{FF2B5EF4-FFF2-40B4-BE49-F238E27FC236}">
                <a16:creationId xmlns:a16="http://schemas.microsoft.com/office/drawing/2014/main" id="{0D13E81E-36B3-416D-B8E5-5D717ED1B063}"/>
              </a:ext>
            </a:extLst>
          </p:cNvPr>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pic>
        <p:nvPicPr>
          <p:cNvPr id="6" name="Picture 5" descr="Graphical user interface, website&#10;&#10;Description automatically generated">
            <a:extLst>
              <a:ext uri="{FF2B5EF4-FFF2-40B4-BE49-F238E27FC236}">
                <a16:creationId xmlns:a16="http://schemas.microsoft.com/office/drawing/2014/main" id="{C2DF15C6-7E34-4C01-B73C-F31BEFC00699}"/>
              </a:ext>
            </a:extLst>
          </p:cNvPr>
          <p:cNvPicPr>
            <a:picLocks noChangeAspect="1"/>
          </p:cNvPicPr>
          <p:nvPr/>
        </p:nvPicPr>
        <p:blipFill>
          <a:blip r:embed="rId2"/>
          <a:stretch>
            <a:fillRect/>
          </a:stretch>
        </p:blipFill>
        <p:spPr>
          <a:xfrm>
            <a:off x="2477388" y="43870"/>
            <a:ext cx="5273747" cy="5914208"/>
          </a:xfrm>
          <a:prstGeom prst="rect">
            <a:avLst/>
          </a:prstGeom>
        </p:spPr>
      </p:pic>
    </p:spTree>
    <p:extLst>
      <p:ext uri="{BB962C8B-B14F-4D97-AF65-F5344CB8AC3E}">
        <p14:creationId xmlns:p14="http://schemas.microsoft.com/office/powerpoint/2010/main" val="2999907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9"/>
          <p:cNvSpPr txBox="1">
            <a:spLocks noGrp="1"/>
          </p:cNvSpPr>
          <p:nvPr>
            <p:ph type="title"/>
          </p:nvPr>
        </p:nvSpPr>
        <p:spPr>
          <a:xfrm>
            <a:off x="1989344" y="246466"/>
            <a:ext cx="6526006" cy="1325563"/>
          </a:xfrm>
          <a:prstGeom prst="rect">
            <a:avLst/>
          </a:prstGeom>
          <a:noFill/>
          <a:ln>
            <a:solidFill>
              <a:schemeClr val="bg1"/>
            </a:solid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4400" dirty="0"/>
              <a:t>Questions</a:t>
            </a:r>
            <a:endParaRPr dirty="0"/>
          </a:p>
        </p:txBody>
      </p:sp>
      <p:sp>
        <p:nvSpPr>
          <p:cNvPr id="336" name="Google Shape;336;p29"/>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19</a:t>
            </a:fld>
            <a:endParaRPr dirty="0"/>
          </a:p>
        </p:txBody>
      </p:sp>
      <p:pic>
        <p:nvPicPr>
          <p:cNvPr id="337" name="Google Shape;337;p29" descr="http://myup.weboldala.net/files/dzjir6enuwx16prtshbj.png"/>
          <p:cNvPicPr preferRelativeResize="0"/>
          <p:nvPr/>
        </p:nvPicPr>
        <p:blipFill rotWithShape="1">
          <a:blip r:embed="rId3">
            <a:alphaModFix/>
          </a:blip>
          <a:srcRect/>
          <a:stretch/>
        </p:blipFill>
        <p:spPr>
          <a:xfrm>
            <a:off x="3196713" y="2348548"/>
            <a:ext cx="2664826" cy="2633760"/>
          </a:xfrm>
          <a:prstGeom prst="rect">
            <a:avLst/>
          </a:prstGeom>
          <a:noFill/>
          <a:ln>
            <a:noFill/>
          </a:ln>
        </p:spPr>
      </p:pic>
      <p:sp>
        <p:nvSpPr>
          <p:cNvPr id="6" name="Google Shape;61;p1">
            <a:extLst>
              <a:ext uri="{FF2B5EF4-FFF2-40B4-BE49-F238E27FC236}">
                <a16:creationId xmlns:a16="http://schemas.microsoft.com/office/drawing/2014/main" id="{A25A0CE8-A040-41F0-A3DC-FB234F4BD7AF}"/>
              </a:ext>
            </a:extLst>
          </p:cNvPr>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EB5A086-9859-467A-B39D-D369A78A8F1F}"/>
              </a:ext>
            </a:extLst>
          </p:cNvPr>
          <p:cNvSpPr>
            <a:spLocks noGrp="1"/>
          </p:cNvSpPr>
          <p:nvPr>
            <p:ph type="title"/>
          </p:nvPr>
        </p:nvSpPr>
        <p:spPr>
          <a:xfrm>
            <a:off x="1989344" y="246466"/>
            <a:ext cx="6526006" cy="1325563"/>
          </a:xfrm>
        </p:spPr>
        <p:txBody>
          <a:bodyPr/>
          <a:lstStyle/>
          <a:p>
            <a:r>
              <a:rPr lang="en-US" altLang="en-US" sz="3200" dirty="0">
                <a:solidFill>
                  <a:schemeClr val="tx1"/>
                </a:solidFill>
                <a:latin typeface="Lucida Bright" charset="0"/>
                <a:ea typeface="ＭＳ Ｐゴシック" charset="-128"/>
              </a:rPr>
              <a:t>Introducing Your Presenter…</a:t>
            </a:r>
            <a:endParaRPr lang="en-US" dirty="0"/>
          </a:p>
        </p:txBody>
      </p:sp>
      <p:sp>
        <p:nvSpPr>
          <p:cNvPr id="15" name="TextBox 14">
            <a:extLst>
              <a:ext uri="{FF2B5EF4-FFF2-40B4-BE49-F238E27FC236}">
                <a16:creationId xmlns:a16="http://schemas.microsoft.com/office/drawing/2014/main" id="{E294D38D-1549-0141-8150-0CC16188230C}"/>
              </a:ext>
            </a:extLst>
          </p:cNvPr>
          <p:cNvSpPr txBox="1"/>
          <p:nvPr/>
        </p:nvSpPr>
        <p:spPr>
          <a:xfrm>
            <a:off x="3636084" y="2355926"/>
            <a:ext cx="4768327" cy="2677656"/>
          </a:xfrm>
          <a:prstGeom prst="rect">
            <a:avLst/>
          </a:prstGeom>
          <a:noFill/>
        </p:spPr>
        <p:txBody>
          <a:bodyPr wrap="square">
            <a:spAutoFit/>
          </a:bodyPr>
          <a:lstStyle/>
          <a:p>
            <a:pPr marL="171450" indent="-171450">
              <a:buFont typeface="Arial" pitchFamily="34" charset="0"/>
              <a:buChar char="•"/>
              <a:defRPr/>
            </a:pPr>
            <a:endParaRPr lang="en-US" dirty="0">
              <a:solidFill>
                <a:srgbClr val="003300"/>
              </a:solidFill>
              <a:latin typeface="Arial" charset="0"/>
              <a:ea typeface="Arial" charset="0"/>
              <a:cs typeface="Arial" charset="0"/>
            </a:endParaRPr>
          </a:p>
          <a:p>
            <a:pPr marL="342900" indent="-342900">
              <a:buFont typeface="Arial"/>
              <a:buChar char="•"/>
            </a:pPr>
            <a:r>
              <a:rPr lang="en-US" b="1" dirty="0">
                <a:latin typeface="Arial" charset="0"/>
                <a:ea typeface="Arial" charset="0"/>
                <a:cs typeface="Arial" charset="0"/>
              </a:rPr>
              <a:t>Former GME Director &amp; DIO</a:t>
            </a:r>
          </a:p>
          <a:p>
            <a:pPr marL="342900" indent="-342900">
              <a:buFont typeface="Arial"/>
              <a:buChar char="•"/>
            </a:pPr>
            <a:endParaRPr lang="en-US" b="1" dirty="0">
              <a:latin typeface="Arial" charset="0"/>
              <a:ea typeface="Arial" charset="0"/>
              <a:cs typeface="Arial" charset="0"/>
            </a:endParaRPr>
          </a:p>
          <a:p>
            <a:pPr marL="342900" indent="-342900">
              <a:buFont typeface="Arial"/>
              <a:buChar char="•"/>
            </a:pPr>
            <a:r>
              <a:rPr lang="en-US" b="1" dirty="0">
                <a:latin typeface="Arial" charset="0"/>
                <a:ea typeface="Arial" charset="0"/>
                <a:cs typeface="Arial" charset="0"/>
              </a:rPr>
              <a:t>Seasoned speaker at ACGME &amp; subspecialty national meetings</a:t>
            </a:r>
          </a:p>
          <a:p>
            <a:pPr marL="342900" indent="-342900">
              <a:buFont typeface="Arial"/>
              <a:buChar char="•"/>
            </a:pPr>
            <a:endParaRPr lang="en-US" b="1" dirty="0">
              <a:latin typeface="Arial" charset="0"/>
              <a:ea typeface="Arial" charset="0"/>
              <a:cs typeface="Arial" charset="0"/>
            </a:endParaRPr>
          </a:p>
          <a:p>
            <a:pPr marL="342900" indent="-342900">
              <a:buFont typeface="Arial"/>
              <a:buChar char="•"/>
            </a:pPr>
            <a:r>
              <a:rPr lang="en-US" b="1" dirty="0">
                <a:latin typeface="Arial" charset="0"/>
                <a:ea typeface="Arial" charset="0"/>
                <a:cs typeface="Arial" charset="0"/>
              </a:rPr>
              <a:t>Areas of Expertise: GME Strategic Planning; Program Evaluation; and Faculty Development</a:t>
            </a:r>
          </a:p>
          <a:p>
            <a:endParaRPr lang="en-US" b="1" dirty="0">
              <a:latin typeface="Arial" charset="0"/>
              <a:ea typeface="Arial" charset="0"/>
              <a:cs typeface="Arial" charset="0"/>
            </a:endParaRPr>
          </a:p>
          <a:p>
            <a:pPr marL="342900" indent="-342900">
              <a:buFont typeface="Arial"/>
              <a:buChar char="•"/>
            </a:pPr>
            <a:r>
              <a:rPr lang="en-US" b="1" dirty="0">
                <a:latin typeface="Arial" charset="0"/>
                <a:ea typeface="Arial" charset="0"/>
                <a:cs typeface="Arial" charset="0"/>
              </a:rPr>
              <a:t>3 decades in education; Masters of Education in curriculum &amp; evaluations, PhD concentration in secondary education &amp; adult learning theories</a:t>
            </a:r>
            <a:endParaRPr lang="en-US" b="1" dirty="0">
              <a:solidFill>
                <a:srgbClr val="003300"/>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3405EDBF-E8B7-5248-B710-7445615BB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41" y="2138079"/>
            <a:ext cx="2145770" cy="3004077"/>
          </a:xfrm>
          <a:prstGeom prst="rect">
            <a:avLst/>
          </a:prstGeom>
        </p:spPr>
      </p:pic>
      <p:sp>
        <p:nvSpPr>
          <p:cNvPr id="17" name="TextBox 16">
            <a:extLst>
              <a:ext uri="{FF2B5EF4-FFF2-40B4-BE49-F238E27FC236}">
                <a16:creationId xmlns:a16="http://schemas.microsoft.com/office/drawing/2014/main" id="{F8D59BB0-A2F4-7B4B-ABB4-B880391765E0}"/>
              </a:ext>
            </a:extLst>
          </p:cNvPr>
          <p:cNvSpPr txBox="1"/>
          <p:nvPr/>
        </p:nvSpPr>
        <p:spPr>
          <a:xfrm>
            <a:off x="109751" y="5201239"/>
            <a:ext cx="3641892" cy="830997"/>
          </a:xfrm>
          <a:prstGeom prst="rect">
            <a:avLst/>
          </a:prstGeom>
          <a:noFill/>
        </p:spPr>
        <p:txBody>
          <a:bodyPr wrap="square">
            <a:spAutoFit/>
          </a:bodyPr>
          <a:lstStyle/>
          <a:p>
            <a:pPr algn="ctr">
              <a:defRPr/>
            </a:pPr>
            <a:r>
              <a:rPr lang="en-US" sz="1200" b="1" dirty="0">
                <a:latin typeface="Lucida Bright" panose="02040602050505020304" pitchFamily="18" charset="77"/>
              </a:rPr>
              <a:t>Heather Peters, M.Ed, Ph.D</a:t>
            </a:r>
          </a:p>
          <a:p>
            <a:pPr algn="ctr">
              <a:defRPr/>
            </a:pPr>
            <a:r>
              <a:rPr lang="en-US" sz="1200" b="1" dirty="0">
                <a:latin typeface="Lucida Bright" panose="02040602050505020304" pitchFamily="18" charset="77"/>
              </a:rPr>
              <a:t>GME Consultant</a:t>
            </a:r>
          </a:p>
          <a:p>
            <a:pPr algn="ctr">
              <a:defRPr/>
            </a:pPr>
            <a:endParaRPr lang="en-US" sz="1200" b="1" dirty="0">
              <a:latin typeface="+mn-lt"/>
            </a:endParaRPr>
          </a:p>
          <a:p>
            <a:pPr marL="171450" indent="-171450" algn="ctr">
              <a:buFont typeface="Arial" pitchFamily="34" charset="0"/>
              <a:buChar char="•"/>
              <a:defRPr/>
            </a:pPr>
            <a:endParaRPr lang="en-US" sz="1200" dirty="0">
              <a:solidFill>
                <a:srgbClr val="003300"/>
              </a:solidFill>
              <a:latin typeface="+mn-lt"/>
            </a:endParaRPr>
          </a:p>
        </p:txBody>
      </p:sp>
      <p:sp>
        <p:nvSpPr>
          <p:cNvPr id="11" name="Google Shape;61;p1">
            <a:extLst>
              <a:ext uri="{FF2B5EF4-FFF2-40B4-BE49-F238E27FC236}">
                <a16:creationId xmlns:a16="http://schemas.microsoft.com/office/drawing/2014/main" id="{0B236181-5043-4B44-B2AC-1F2E10F20089}"/>
              </a:ext>
            </a:extLst>
          </p:cNvPr>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
        <p:nvSpPr>
          <p:cNvPr id="13" name="Google Shape;70;p2">
            <a:extLst>
              <a:ext uri="{FF2B5EF4-FFF2-40B4-BE49-F238E27FC236}">
                <a16:creationId xmlns:a16="http://schemas.microsoft.com/office/drawing/2014/main" id="{7A572400-2B86-3041-8619-A44B704BF138}"/>
              </a:ext>
            </a:extLst>
          </p:cNvPr>
          <p:cNvSpPr txBox="1">
            <a:spLocks noGrp="1"/>
          </p:cNvSpPr>
          <p:nvPr>
            <p:ph type="sldNum" idx="12"/>
          </p:nvPr>
        </p:nvSpPr>
        <p:spPr>
          <a:xfrm>
            <a:off x="6457844" y="642897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a:t>
            </a:fld>
            <a:endParaRPr dirty="0"/>
          </a:p>
        </p:txBody>
      </p:sp>
    </p:spTree>
    <p:extLst>
      <p:ext uri="{BB962C8B-B14F-4D97-AF65-F5344CB8AC3E}">
        <p14:creationId xmlns:p14="http://schemas.microsoft.com/office/powerpoint/2010/main" val="4216062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441759" y="220871"/>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Latest On-Demand Webinars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Contact us today to learn how our Educational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Passports can save you time &amp; money!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724-864-7320</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www.PartnersInMedEd.com</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200" b="0" i="1" u="none" strike="noStrike" kern="0" cap="none" spc="0" normalizeH="0" baseline="0" noProof="0" dirty="0">
              <a:ln>
                <a:noFill/>
              </a:ln>
              <a:solidFill>
                <a:srgbClr val="000000"/>
              </a:solidFill>
              <a:effectLst/>
              <a:uLnTx/>
              <a:uFillTx/>
              <a:latin typeface="Arial"/>
              <a:cs typeface="Arial"/>
              <a:sym typeface="Arial"/>
            </a:endParaRPr>
          </a:p>
        </p:txBody>
      </p:sp>
      <p:sp>
        <p:nvSpPr>
          <p:cNvPr id="15" name="Rectangle 3"/>
          <p:cNvSpPr txBox="1">
            <a:spLocks noChangeArrowheads="1"/>
          </p:cNvSpPr>
          <p:nvPr/>
        </p:nvSpPr>
        <p:spPr bwMode="auto">
          <a:xfrm>
            <a:off x="774714" y="286406"/>
            <a:ext cx="5060092" cy="436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  Upcoming Live Webinar</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br>
              <a:rPr lang="en-US" altLang="en-US" sz="1400" b="0" dirty="0">
                <a:solidFill>
                  <a:prstClr val="black"/>
                </a:solidFill>
                <a:latin typeface="+mn-lt"/>
                <a:ea typeface=""/>
                <a:cs typeface="Arial" panose="020B0604020202020204" pitchFamily="34" charset="0"/>
              </a:rPr>
            </a:br>
            <a:r>
              <a:rPr lang="en-US" sz="1400" dirty="0">
                <a:latin typeface="+mn-lt"/>
              </a:rPr>
              <a:t>      </a:t>
            </a:r>
            <a:endParaRPr lang="en-US" altLang="en-US" sz="1400" b="0" dirty="0">
              <a:solidFill>
                <a:prstClr val="black"/>
              </a:solidFill>
              <a:latin typeface="+mn-lt"/>
              <a:ea typeface=""/>
              <a:cs typeface="Arial" panose="020B0604020202020204" pitchFamily="34" charset="0"/>
            </a:endParaRPr>
          </a:p>
          <a:p>
            <a:pPr algn="ctr">
              <a:lnSpc>
                <a:spcPct val="80000"/>
              </a:lnSpc>
              <a:defRPr/>
            </a:pPr>
            <a:r>
              <a:rPr lang="en-US" sz="1400" dirty="0">
                <a:latin typeface="+mn-lt"/>
              </a:rPr>
              <a:t>        Scholarly Work in Pandemic Times</a:t>
            </a:r>
            <a:br>
              <a:rPr lang="en-US" sz="1400" dirty="0">
                <a:latin typeface="+mn-lt"/>
              </a:rPr>
            </a:br>
            <a:r>
              <a:rPr lang="en-US" altLang="en-US" sz="1400" b="0" dirty="0">
                <a:solidFill>
                  <a:prstClr val="black"/>
                </a:solidFill>
                <a:latin typeface="+mn-lt"/>
                <a:ea typeface=""/>
                <a:cs typeface="Arial" panose="020B0604020202020204" pitchFamily="34" charset="0"/>
              </a:rPr>
              <a:t>Thursday, February 11, 2021</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algn="ctr"/>
            <a:r>
              <a:rPr lang="en-US" sz="1400" dirty="0">
                <a:latin typeface="+mn-lt"/>
              </a:rPr>
              <a:t>       How to Maximize Virtual Learning Part 2</a:t>
            </a:r>
          </a:p>
          <a:p>
            <a:pPr algn="ctr">
              <a:defRPr/>
            </a:pPr>
            <a:r>
              <a:rPr lang="en-US" altLang="en-US" sz="1400" b="0" dirty="0">
                <a:solidFill>
                  <a:prstClr val="black"/>
                </a:solidFill>
                <a:latin typeface="+mn-lt"/>
                <a:ea typeface=""/>
                <a:cs typeface="Arial" panose="020B0604020202020204" pitchFamily="34" charset="0"/>
              </a:rPr>
              <a:t>         Tuesday, February 23, 2021</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algn="ctr">
              <a:defRPr/>
            </a:pPr>
            <a:r>
              <a:rPr lang="en-US" sz="1400" dirty="0">
                <a:latin typeface="+mn-lt"/>
              </a:rPr>
              <a:t>       Digging for Data Part 3</a:t>
            </a:r>
            <a:br>
              <a:rPr lang="en-US" sz="1400" dirty="0">
                <a:latin typeface="+mn-lt"/>
              </a:rPr>
            </a:br>
            <a:r>
              <a:rPr lang="en-US" altLang="en-US" sz="1400" b="0" dirty="0">
                <a:solidFill>
                  <a:prstClr val="black"/>
                </a:solidFill>
                <a:latin typeface="+mn-lt"/>
                <a:ea typeface=""/>
                <a:cs typeface="Arial" panose="020B0604020202020204" pitchFamily="34" charset="0"/>
              </a:rPr>
              <a:t>Thursday, March 4, 2021</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algn="ctr">
              <a:lnSpc>
                <a:spcPct val="80000"/>
              </a:lnSpc>
              <a:defRPr/>
            </a:pPr>
            <a:r>
              <a:rPr lang="en-US" sz="1400" dirty="0">
                <a:latin typeface="+mn-lt"/>
              </a:rPr>
              <a:t> Ask Partners – Spring Freebie</a:t>
            </a:r>
            <a:br>
              <a:rPr lang="en-US" sz="1400" dirty="0">
                <a:latin typeface="+mn-lt"/>
              </a:rPr>
            </a:br>
            <a:r>
              <a:rPr lang="en-US" altLang="en-US" sz="1400" b="0" dirty="0">
                <a:solidFill>
                  <a:prstClr val="black"/>
                </a:solidFill>
                <a:latin typeface="+mn-lt"/>
                <a:ea typeface=""/>
                <a:cs typeface="Arial" panose="020B0604020202020204" pitchFamily="34" charset="0"/>
              </a:rPr>
              <a:t>Thursday, March 11, 2021</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marL="342900" marR="0" lvl="0" indent="-342900" algn="ctr" defTabSz="914400" rtl="0" eaLnBrk="1" fontAlgn="auto" latinLnBrk="0" hangingPunct="1">
              <a:lnSpc>
                <a:spcPct val="80000"/>
              </a:lnSpc>
              <a:spcBef>
                <a:spcPts val="0"/>
              </a:spcBef>
              <a:spcAft>
                <a:spcPts val="0"/>
              </a:spcAft>
              <a:buClr>
                <a:srgbClr val="000000"/>
              </a:buClr>
              <a:buSzTx/>
              <a:buFont typeface="Wingdings" charset="2"/>
              <a:buNone/>
              <a:tabLst/>
              <a:defRPr/>
            </a:pPr>
            <a:r>
              <a:rPr kumimoji="0" lang="en-US" altLang="en-US" sz="1500" b="1" i="0" u="none" strike="noStrike" kern="0" cap="none" spc="0" normalizeH="0" baseline="0" noProof="0" dirty="0">
                <a:ln>
                  <a:noFill/>
                </a:ln>
                <a:solidFill>
                  <a:srgbClr val="000000"/>
                </a:solidFill>
                <a:effectLst/>
                <a:uLnTx/>
                <a:uFillTx/>
                <a:latin typeface="Arial" charset="0"/>
                <a:ea typeface="ＭＳ Ｐゴシック" charset="0"/>
                <a:sym typeface="Arial"/>
              </a:rPr>
              <a:t> </a:t>
            </a: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fld id="{6AD68910-38FE-C240-95D4-C063CA8D3DE6}" type="slidenum">
              <a:rPr kumimoji="0" lang="en-US" altLang="en-US" sz="1000" b="1" i="0" u="none" strike="noStrike" kern="1200" cap="none" spc="0" normalizeH="0" baseline="0" noProof="0" smtClean="0">
                <a:ln>
                  <a:noFill/>
                </a:ln>
                <a:solidFill>
                  <a:srgbClr val="000000"/>
                </a:solidFill>
                <a:effectLst/>
                <a:uLnTx/>
                <a:uFillTx/>
                <a:latin typeface="Arial" charset="0"/>
                <a:cs typeface="Arial" charset="0"/>
                <a:sym typeface="Arial"/>
              </a:rPr>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t>20</a:t>
            </a:fld>
            <a:endParaRPr kumimoji="0" lang="en-US" altLang="en-US" sz="1000" b="1" i="0" u="none" strike="noStrike" kern="1200" cap="none" spc="0" normalizeH="0" baseline="0" noProof="0" dirty="0">
              <a:ln>
                <a:noFill/>
              </a:ln>
              <a:solidFill>
                <a:srgbClr val="000000"/>
              </a:solidFill>
              <a:effectLst/>
              <a:uLnTx/>
              <a:uFillTx/>
              <a:latin typeface="Arial" charset="0"/>
              <a:cs typeface="Arial" charset="0"/>
              <a:sym typeface="Arial"/>
            </a:endParaRPr>
          </a:p>
        </p:txBody>
      </p:sp>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683322" y="4297954"/>
            <a:ext cx="5022581"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NEW Faculty Development Series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780586" y="5000874"/>
            <a:ext cx="4846104" cy="12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15 Minutes to Effective Feedback</a:t>
            </a:r>
            <a:b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b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Toolbox for Teaching Millennials</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Taking Supervision to the Next Level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0" name="TextBox 9">
            <a:extLst>
              <a:ext uri="{FF2B5EF4-FFF2-40B4-BE49-F238E27FC236}">
                <a16:creationId xmlns:a16="http://schemas.microsoft.com/office/drawing/2014/main" id="{FAC18BD8-A5B9-3741-B6AD-A994C0913D2D}"/>
              </a:ext>
            </a:extLst>
          </p:cNvPr>
          <p:cNvSpPr txBox="1"/>
          <p:nvPr/>
        </p:nvSpPr>
        <p:spPr>
          <a:xfrm>
            <a:off x="5638800" y="725880"/>
            <a:ext cx="3505200" cy="6001643"/>
          </a:xfrm>
          <a:prstGeom prst="rect">
            <a:avLst/>
          </a:prstGeom>
          <a:noFill/>
        </p:spPr>
        <p:txBody>
          <a:bodyPr wrap="square" rtlCol="0">
            <a:spAutoFit/>
          </a:bodyPr>
          <a:lstStyle/>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endParaRPr>
          </a:p>
          <a:p>
            <a:pPr algn="ctr"/>
            <a:r>
              <a:rPr lang="en-US" sz="1200" dirty="0">
                <a:solidFill>
                  <a:srgbClr val="0070C0"/>
                </a:solidFill>
                <a:latin typeface="+mn-lt"/>
              </a:rPr>
              <a:t>ADS Annual Update: Best Practices</a:t>
            </a:r>
          </a:p>
          <a:p>
            <a:pPr algn="ctr"/>
            <a:endParaRPr lang="en-US" sz="1200" dirty="0">
              <a:solidFill>
                <a:srgbClr val="0070C0"/>
              </a:solidFill>
              <a:latin typeface="+mn-lt"/>
            </a:endParaRPr>
          </a:p>
          <a:p>
            <a:pPr algn="ctr"/>
            <a:r>
              <a:rPr lang="en-US" sz="1200" dirty="0">
                <a:solidFill>
                  <a:srgbClr val="0070C0"/>
                </a:solidFill>
                <a:latin typeface="+mn-lt"/>
              </a:rPr>
              <a:t>Graduate Medical Education Financing</a:t>
            </a:r>
          </a:p>
          <a:p>
            <a:pPr algn="ctr"/>
            <a:endParaRPr lang="en-US" sz="1200" dirty="0">
              <a:solidFill>
                <a:srgbClr val="0070C0"/>
              </a:solidFill>
              <a:latin typeface="+mn-lt"/>
            </a:endParaRPr>
          </a:p>
          <a:p>
            <a:pPr algn="ctr"/>
            <a:r>
              <a:rPr lang="en-US" sz="1200" dirty="0">
                <a:solidFill>
                  <a:srgbClr val="0070C0"/>
                </a:solidFill>
                <a:latin typeface="+mn-lt"/>
              </a:rPr>
              <a:t>Artificial Intelligence in Medicine:</a:t>
            </a:r>
            <a:br>
              <a:rPr lang="en-US" sz="1200" dirty="0">
                <a:solidFill>
                  <a:srgbClr val="0070C0"/>
                </a:solidFill>
                <a:latin typeface="+mn-lt"/>
              </a:rPr>
            </a:br>
            <a:r>
              <a:rPr lang="en-US" sz="1200" dirty="0">
                <a:solidFill>
                  <a:srgbClr val="0070C0"/>
                </a:solidFill>
                <a:latin typeface="+mn-lt"/>
              </a:rPr>
              <a:t> Its Impact on GME</a:t>
            </a:r>
          </a:p>
          <a:p>
            <a:pPr algn="ctr"/>
            <a:endParaRPr lang="en-US" sz="1200" dirty="0">
              <a:solidFill>
                <a:srgbClr val="0070C0"/>
              </a:solidFill>
              <a:latin typeface="+mn-lt"/>
            </a:endParaRPr>
          </a:p>
          <a:p>
            <a:pPr algn="ctr"/>
            <a:r>
              <a:rPr lang="en-US" sz="1200" dirty="0">
                <a:solidFill>
                  <a:srgbClr val="0070C0"/>
                </a:solidFill>
              </a:rPr>
              <a:t>GME Workforce Planning</a:t>
            </a:r>
          </a:p>
          <a:p>
            <a:pPr algn="ctr"/>
            <a:endParaRPr lang="en-US" sz="1200" dirty="0">
              <a:solidFill>
                <a:srgbClr val="0070C0"/>
              </a:solidFill>
              <a:latin typeface="+mn-lt"/>
            </a:endParaRPr>
          </a:p>
          <a:p>
            <a:pPr algn="ctr"/>
            <a:r>
              <a:rPr lang="en-US" sz="1200" dirty="0">
                <a:solidFill>
                  <a:srgbClr val="0070C0"/>
                </a:solidFill>
              </a:rPr>
              <a:t>Working with a Statistician on your Research Project</a:t>
            </a:r>
          </a:p>
          <a:p>
            <a:pPr algn="ctr"/>
            <a:endParaRPr lang="en-US" sz="1200" dirty="0">
              <a:solidFill>
                <a:srgbClr val="0070C0"/>
              </a:solidFill>
              <a:latin typeface="+mn-lt"/>
            </a:endParaRPr>
          </a:p>
          <a:p>
            <a:pPr algn="ctr"/>
            <a:r>
              <a:rPr lang="en-US" sz="1200" dirty="0">
                <a:solidFill>
                  <a:srgbClr val="0070C0"/>
                </a:solidFill>
              </a:rPr>
              <a:t>Quality Improvement in GME: 5 years later</a:t>
            </a:r>
          </a:p>
          <a:p>
            <a:pPr algn="ctr"/>
            <a:endParaRPr lang="en-US" sz="1200" dirty="0">
              <a:solidFill>
                <a:srgbClr val="0070C0"/>
              </a:solidFill>
              <a:latin typeface="+mn-lt"/>
            </a:endParaRPr>
          </a:p>
          <a:p>
            <a:pPr algn="ctr"/>
            <a:r>
              <a:rPr lang="en-US" sz="1200" dirty="0">
                <a:solidFill>
                  <a:srgbClr val="0070C0"/>
                </a:solidFill>
              </a:rPr>
              <a:t>An Interdisciplinary Approach – Breaking Down the Wall</a:t>
            </a:r>
          </a:p>
          <a:p>
            <a:pPr algn="ctr"/>
            <a:endParaRPr lang="en-US" sz="1200" dirty="0">
              <a:solidFill>
                <a:srgbClr val="0070C0"/>
              </a:solidFill>
              <a:latin typeface="+mn-lt"/>
            </a:endParaRPr>
          </a:p>
          <a:p>
            <a:pPr algn="ctr"/>
            <a:r>
              <a:rPr lang="en-US" sz="1200" dirty="0">
                <a:solidFill>
                  <a:srgbClr val="0070C0"/>
                </a:solidFill>
              </a:rPr>
              <a:t>Meet the Experts – Fall Freebie</a:t>
            </a:r>
          </a:p>
          <a:p>
            <a:pPr algn="ctr"/>
            <a:endParaRPr lang="en-US" sz="1200" dirty="0">
              <a:solidFill>
                <a:srgbClr val="0070C0"/>
              </a:solidFill>
              <a:latin typeface="+mn-lt"/>
            </a:endParaRPr>
          </a:p>
          <a:p>
            <a:pPr algn="ctr"/>
            <a:r>
              <a:rPr lang="en-US" sz="1200" dirty="0">
                <a:solidFill>
                  <a:srgbClr val="0070C0"/>
                </a:solidFill>
              </a:rPr>
              <a:t>Working with Struggling Learners</a:t>
            </a:r>
          </a:p>
          <a:p>
            <a:pPr algn="ctr"/>
            <a:endParaRPr lang="en-US" sz="1200" dirty="0">
              <a:solidFill>
                <a:srgbClr val="0070C0"/>
              </a:solidFill>
              <a:latin typeface="+mn-lt"/>
            </a:endParaRPr>
          </a:p>
          <a:p>
            <a:pPr algn="ctr"/>
            <a:r>
              <a:rPr lang="en-US" sz="1200" dirty="0">
                <a:solidFill>
                  <a:srgbClr val="0070C0"/>
                </a:solidFill>
              </a:rPr>
              <a:t>DIO Role and Responsibilities: Keys to Success</a:t>
            </a:r>
          </a:p>
          <a:p>
            <a:pPr algn="ctr"/>
            <a:endParaRPr lang="en-US" sz="1200" dirty="0">
              <a:solidFill>
                <a:srgbClr val="0070C0"/>
              </a:solidFill>
              <a:latin typeface="+mn-lt"/>
            </a:endParaRPr>
          </a:p>
          <a:p>
            <a:pPr algn="ctr"/>
            <a:endParaRPr lang="en-US" sz="1300" dirty="0">
              <a:solidFill>
                <a:srgbClr val="0070C0"/>
              </a:solidFill>
              <a:latin typeface="+mn-lt"/>
            </a:endParaRPr>
          </a:p>
          <a:p>
            <a:pPr algn="ctr"/>
            <a:endParaRPr lang="en-US" sz="1300" dirty="0">
              <a:solidFill>
                <a:srgbClr val="0070C0"/>
              </a:solidFill>
              <a:latin typeface="Arial" panose="020B0604020202020204" pitchFamily="34" charset="0"/>
              <a:cs typeface="Arial" panose="020B0604020202020204" pitchFamily="34" charset="0"/>
            </a:endParaRPr>
          </a:p>
          <a:p>
            <a:pPr algn="ctr"/>
            <a:endParaRPr lang="en-US" sz="1300" b="1" dirty="0">
              <a:solidFill>
                <a:srgbClr val="0070C0"/>
              </a:solidFill>
              <a:latin typeface="Arial" panose="020B0604020202020204" pitchFamily="34" charset="0"/>
              <a:cs typeface="Arial" panose="020B0604020202020204" pitchFamily="34" charset="0"/>
            </a:endParaRPr>
          </a:p>
          <a:p>
            <a:pPr algn="ctr"/>
            <a:br>
              <a:rPr lang="en-US" sz="1300" b="1" dirty="0">
                <a:solidFill>
                  <a:srgbClr val="0070C0"/>
                </a:solidFill>
                <a:latin typeface="Arial" panose="020B0604020202020204" pitchFamily="34" charset="0"/>
                <a:cs typeface="Arial" panose="020B0604020202020204" pitchFamily="34" charset="0"/>
              </a:rPr>
            </a:br>
            <a:endParaRPr lang="en-US" sz="1600" b="1" dirty="0">
              <a:solidFill>
                <a:srgbClr val="0070C0"/>
              </a:solidFill>
            </a:endParaRPr>
          </a:p>
          <a:p>
            <a:pPr algn="ctr"/>
            <a:endParaRPr lang="en-US" sz="1600" b="1" dirty="0">
              <a:solidFill>
                <a:srgbClr val="0070C0"/>
              </a:solidFill>
            </a:endParaRPr>
          </a:p>
        </p:txBody>
      </p:sp>
      <p:sp>
        <p:nvSpPr>
          <p:cNvPr id="11" name="Footer Placeholder 3">
            <a:extLst>
              <a:ext uri="{FF2B5EF4-FFF2-40B4-BE49-F238E27FC236}">
                <a16:creationId xmlns:a16="http://schemas.microsoft.com/office/drawing/2014/main" id="{31C1B05A-8258-2A47-BB75-5DA517CF0AB6}"/>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2021</a:t>
            </a:r>
          </a:p>
        </p:txBody>
      </p:sp>
    </p:spTree>
    <p:custDataLst>
      <p:tags r:id="rId1"/>
    </p:custDataLst>
    <p:extLst>
      <p:ext uri="{BB962C8B-B14F-4D97-AF65-F5344CB8AC3E}">
        <p14:creationId xmlns:p14="http://schemas.microsoft.com/office/powerpoint/2010/main" val="3406311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870473" y="2049480"/>
            <a:ext cx="7677150" cy="4476569"/>
          </a:xfrm>
        </p:spPr>
        <p:txBody>
          <a:bodyPr>
            <a:normAutofit/>
          </a:bodyPr>
          <a:lstStyle/>
          <a:p>
            <a:pPr algn="ctr">
              <a:lnSpc>
                <a:spcPct val="80000"/>
              </a:lnSpc>
              <a:buNone/>
              <a:defRPr/>
            </a:pPr>
            <a:r>
              <a:rPr lang="en-US" sz="2000" b="1" dirty="0"/>
              <a:t>    </a:t>
            </a:r>
            <a:r>
              <a:rPr lang="en-US" sz="2000" dirty="0"/>
              <a:t>Partners in Medical Education, Inc. provides comprehensive consulting services to the GME community.  </a:t>
            </a:r>
          </a:p>
          <a:p>
            <a:pPr algn="ctr">
              <a:lnSpc>
                <a:spcPct val="80000"/>
              </a:lnSpc>
              <a:buNone/>
              <a:defRPr/>
            </a:pPr>
            <a:br>
              <a:rPr lang="en-US" sz="2000" dirty="0"/>
            </a:br>
            <a:br>
              <a:rPr lang="en-US" sz="2000" dirty="0"/>
            </a:br>
            <a:endParaRPr lang="en-US" sz="2000" dirty="0"/>
          </a:p>
          <a:p>
            <a:pPr algn="ctr">
              <a:lnSpc>
                <a:spcPct val="80000"/>
              </a:lnSpc>
              <a:buNone/>
              <a:defRPr/>
            </a:pPr>
            <a:endParaRPr lang="en-US" sz="2000" b="1" dirty="0"/>
          </a:p>
          <a:p>
            <a:pPr algn="ctr">
              <a:lnSpc>
                <a:spcPct val="80000"/>
              </a:lnSpc>
              <a:buNone/>
              <a:defRPr/>
            </a:pPr>
            <a:endParaRPr lang="en-US" sz="2000" b="1" dirty="0"/>
          </a:p>
          <a:p>
            <a:pPr algn="ctr">
              <a:lnSpc>
                <a:spcPct val="80000"/>
              </a:lnSpc>
              <a:buNone/>
              <a:defRPr/>
            </a:pPr>
            <a:endParaRPr lang="en-US" sz="2000" b="1" dirty="0"/>
          </a:p>
          <a:p>
            <a:pPr algn="ctr">
              <a:lnSpc>
                <a:spcPct val="80000"/>
              </a:lnSpc>
              <a:buNone/>
              <a:defRPr/>
            </a:pPr>
            <a:endParaRPr lang="en-US" sz="2000" b="1" dirty="0"/>
          </a:p>
          <a:p>
            <a:pPr algn="ctr">
              <a:lnSpc>
                <a:spcPct val="80000"/>
              </a:lnSpc>
              <a:buNone/>
              <a:defRPr/>
            </a:pPr>
            <a:endParaRPr lang="en-US" sz="2000" b="1" dirty="0"/>
          </a:p>
          <a:p>
            <a:pPr algn="ctr">
              <a:lnSpc>
                <a:spcPct val="80000"/>
              </a:lnSpc>
              <a:buNone/>
              <a:defRPr/>
            </a:pPr>
            <a:endParaRPr lang="en-US" sz="2000" b="1" dirty="0"/>
          </a:p>
          <a:p>
            <a:pPr algn="ctr" eaLnBrk="1" hangingPunct="1">
              <a:lnSpc>
                <a:spcPct val="80000"/>
              </a:lnSpc>
              <a:buFont typeface="Wingdings" pitchFamily="2" charset="2"/>
              <a:buNone/>
              <a:defRPr/>
            </a:pPr>
            <a:r>
              <a:rPr lang="en-US" sz="2400" b="1" dirty="0"/>
              <a:t>   </a:t>
            </a:r>
            <a:r>
              <a:rPr lang="en-US" sz="1800" b="1" dirty="0" err="1"/>
              <a:t>www.PartnersInMedEd.com</a:t>
            </a:r>
            <a:endParaRPr lang="en-US" sz="1800" b="1" dirty="0"/>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a:extLst>
              <a:ext uri="{FF2B5EF4-FFF2-40B4-BE49-F238E27FC236}">
                <a16:creationId xmlns:a16="http://schemas.microsoft.com/office/drawing/2014/main" id="{F759BF14-2EAA-AD4F-A393-9B1159013CCF}"/>
              </a:ext>
            </a:extLst>
          </p:cNvPr>
          <p:cNvSpPr>
            <a:spLocks noGrp="1"/>
          </p:cNvSpPr>
          <p:nvPr>
            <p:ph type="ftr" sz="quarter" idx="10"/>
          </p:nvPr>
        </p:nvSpPr>
        <p:spPr>
          <a:xfrm>
            <a:off x="3028950" y="643313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800" b="0"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defRPr/>
            </a:pPr>
            <a:r>
              <a:rPr lang="en-US" dirty="0"/>
              <a:t>Presented by Partners in Medical Education, Inc. 2021</a:t>
            </a:r>
          </a:p>
        </p:txBody>
      </p:sp>
      <p:sp>
        <p:nvSpPr>
          <p:cNvPr id="8" name="Rectangle 3">
            <a:extLst>
              <a:ext uri="{FF2B5EF4-FFF2-40B4-BE49-F238E27FC236}">
                <a16:creationId xmlns:a16="http://schemas.microsoft.com/office/drawing/2014/main" id="{83192E2F-FC59-DF43-8BCA-924D53C029BF}"/>
              </a:ext>
            </a:extLst>
          </p:cNvPr>
          <p:cNvSpPr txBox="1">
            <a:spLocks noChangeArrowheads="1"/>
          </p:cNvSpPr>
          <p:nvPr/>
        </p:nvSpPr>
        <p:spPr>
          <a:xfrm>
            <a:off x="0" y="3408843"/>
            <a:ext cx="9144000" cy="207141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lnSpc>
                <a:spcPct val="80000"/>
              </a:lnSpc>
              <a:buFont typeface="Arial"/>
              <a:buNone/>
              <a:defRPr/>
            </a:pPr>
            <a:br>
              <a:rPr lang="en-US" sz="2000" dirty="0"/>
            </a:br>
            <a:r>
              <a:rPr lang="en-US" sz="1600" dirty="0"/>
              <a:t> </a:t>
            </a:r>
            <a:r>
              <a:rPr lang="en-US" sz="1800" b="1" dirty="0"/>
              <a:t>Heather Peters, M.Ed, Ph.D</a:t>
            </a:r>
          </a:p>
          <a:p>
            <a:pPr algn="ctr">
              <a:lnSpc>
                <a:spcPct val="80000"/>
              </a:lnSpc>
              <a:buFont typeface="Arial"/>
              <a:buNone/>
              <a:defRPr/>
            </a:pPr>
            <a:r>
              <a:rPr lang="en-US" sz="1600" dirty="0"/>
              <a:t>          </a:t>
            </a:r>
            <a:r>
              <a:rPr lang="en-US" sz="1500" dirty="0">
                <a:solidFill>
                  <a:srgbClr val="FF0000"/>
                </a:solidFill>
                <a:hlinkClick r:id="rId4"/>
              </a:rPr>
              <a:t>Heather@PartnersInMedEd.com</a:t>
            </a:r>
            <a:endParaRPr lang="en-US" sz="1500" dirty="0">
              <a:solidFill>
                <a:srgbClr val="FF0000"/>
              </a:solidFill>
            </a:endParaRPr>
          </a:p>
        </p:txBody>
      </p:sp>
      <p:sp>
        <p:nvSpPr>
          <p:cNvPr id="12" name="Slide Number Placeholder 4">
            <a:extLst>
              <a:ext uri="{FF2B5EF4-FFF2-40B4-BE49-F238E27FC236}">
                <a16:creationId xmlns:a16="http://schemas.microsoft.com/office/drawing/2014/main" id="{9AD8DED7-7BE7-9741-B7A1-1CB0ACF41D3D}"/>
              </a:ext>
            </a:extLst>
          </p:cNvPr>
          <p:cNvSpPr>
            <a:spLocks noGrp="1"/>
          </p:cNvSpPr>
          <p:nvPr>
            <p:ph type="sldNum" idx="12"/>
          </p:nvPr>
        </p:nvSpPr>
        <p:spPr>
          <a:xfrm>
            <a:off x="6457950" y="6433131"/>
            <a:ext cx="2057400" cy="365125"/>
          </a:xfrm>
        </p:spPr>
        <p:txBody>
          <a:bodyPr/>
          <a:lstStyle/>
          <a:p>
            <a:pPr marL="0" lvl="0" indent="0" algn="r" rtl="0">
              <a:spcBef>
                <a:spcPts val="0"/>
              </a:spcBef>
              <a:spcAft>
                <a:spcPts val="0"/>
              </a:spcAft>
              <a:buNone/>
            </a:pPr>
            <a:fld id="{00000000-1234-1234-1234-123412341234}" type="slidenum">
              <a:rPr lang="en-US" smtClean="0"/>
              <a:t>21</a:t>
            </a:fld>
            <a:endParaRPr lang="en-US" dirty="0"/>
          </a:p>
        </p:txBody>
      </p:sp>
    </p:spTree>
    <p:extLst>
      <p:ext uri="{BB962C8B-B14F-4D97-AF65-F5344CB8AC3E}">
        <p14:creationId xmlns:p14="http://schemas.microsoft.com/office/powerpoint/2010/main" val="203746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p2"/>
          <p:cNvSpPr txBox="1">
            <a:spLocks noGrp="1"/>
          </p:cNvSpPr>
          <p:nvPr>
            <p:ph type="sldNum" idx="12"/>
          </p:nvPr>
        </p:nvSpPr>
        <p:spPr>
          <a:xfrm>
            <a:off x="6457844" y="642897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3</a:t>
            </a:fld>
            <a:endParaRPr dirty="0"/>
          </a:p>
        </p:txBody>
      </p:sp>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Learning Objectives</a:t>
            </a:r>
            <a:endParaRPr dirty="0"/>
          </a:p>
        </p:txBody>
      </p:sp>
      <p:sp>
        <p:nvSpPr>
          <p:cNvPr id="72" name="Google Shape;72;p2"/>
          <p:cNvSpPr txBox="1">
            <a:spLocks noGrp="1"/>
          </p:cNvSpPr>
          <p:nvPr>
            <p:ph type="body" idx="1"/>
          </p:nvPr>
        </p:nvSpPr>
        <p:spPr>
          <a:xfrm>
            <a:off x="628544" y="2699657"/>
            <a:ext cx="7886700" cy="3193474"/>
          </a:xfrm>
          <a:prstGeom prst="rect">
            <a:avLst/>
          </a:prstGeom>
          <a:noFill/>
          <a:ln>
            <a:noFill/>
          </a:ln>
        </p:spPr>
        <p:txBody>
          <a:bodyPr spcFirstLastPara="1" wrap="square" lIns="91425" tIns="91425" rIns="91425" bIns="91425" anchor="t" anchorCtr="0">
            <a:noAutofit/>
          </a:bodyPr>
          <a:lstStyle/>
          <a:p>
            <a:pPr marL="285750" indent="-285750">
              <a:spcBef>
                <a:spcPts val="0"/>
              </a:spcBef>
            </a:pPr>
            <a:r>
              <a:rPr lang="en-US" sz="2000" dirty="0">
                <a:effectLst/>
                <a:latin typeface="Arial" panose="020B0604020202020204" pitchFamily="34" charset="0"/>
                <a:ea typeface="Times New Roman" panose="02020603050405020304" pitchFamily="18" charset="0"/>
              </a:rPr>
              <a:t>REVIEW learning theory: Adult Learning, Social Learning, and Bloom’s Taxonomy</a:t>
            </a:r>
            <a:endParaRPr lang="en-US" sz="2000" dirty="0">
              <a:effectLst/>
              <a:latin typeface="Times New Roman" panose="02020603050405020304" pitchFamily="18" charset="0"/>
              <a:ea typeface="Times New Roman" panose="02020603050405020304" pitchFamily="18" charset="0"/>
            </a:endParaRPr>
          </a:p>
          <a:p>
            <a:pPr marL="285750" indent="-285750">
              <a:spcBef>
                <a:spcPts val="0"/>
              </a:spcBef>
            </a:pPr>
            <a:r>
              <a:rPr lang="en-US" sz="2000" dirty="0">
                <a:effectLst/>
                <a:latin typeface="Arial" panose="020B0604020202020204" pitchFamily="34" charset="0"/>
                <a:ea typeface="Times New Roman" panose="02020603050405020304" pitchFamily="18" charset="0"/>
              </a:rPr>
              <a:t>DISCUSS synchronous/asynchronous learning platforms</a:t>
            </a:r>
            <a:endParaRPr lang="en-US" sz="2000" dirty="0">
              <a:effectLst/>
              <a:latin typeface="Times New Roman" panose="02020603050405020304" pitchFamily="18" charset="0"/>
              <a:ea typeface="Times New Roman" panose="02020603050405020304" pitchFamily="18" charset="0"/>
            </a:endParaRPr>
          </a:p>
          <a:p>
            <a:pPr marL="285750" indent="-285750">
              <a:spcBef>
                <a:spcPts val="0"/>
              </a:spcBef>
            </a:pPr>
            <a:r>
              <a:rPr lang="en-US" sz="2000" dirty="0">
                <a:effectLst/>
                <a:latin typeface="Arial" panose="020B0604020202020204" pitchFamily="34" charset="0"/>
                <a:ea typeface="Times New Roman" panose="02020603050405020304" pitchFamily="18" charset="0"/>
              </a:rPr>
              <a:t>DEVELOP accountability mechanisms for videoconferencing and tracking</a:t>
            </a:r>
          </a:p>
          <a:p>
            <a:pPr marL="285750" indent="-285750">
              <a:spcBef>
                <a:spcPts val="0"/>
              </a:spcBef>
            </a:pPr>
            <a:endParaRPr lang="en-US" sz="2000" dirty="0">
              <a:latin typeface="Arial" panose="020B0604020202020204" pitchFamily="34" charset="0"/>
              <a:ea typeface="Times New Roman" panose="02020603050405020304" pitchFamily="18" charset="0"/>
            </a:endParaRPr>
          </a:p>
          <a:p>
            <a:pPr marL="0" indent="0">
              <a:spcBef>
                <a:spcPts val="0"/>
              </a:spcBef>
              <a:buNone/>
            </a:pPr>
            <a:endParaRPr lang="en-US" sz="1800" dirty="0">
              <a:latin typeface="Arial" panose="020B0604020202020204" pitchFamily="34" charset="0"/>
              <a:ea typeface="Times New Roman" panose="02020603050405020304" pitchFamily="18" charset="0"/>
            </a:endParaRPr>
          </a:p>
          <a:p>
            <a:endParaRPr lang="en-US" sz="2400" dirty="0"/>
          </a:p>
          <a:p>
            <a:pPr lvl="1"/>
            <a:endParaRPr lang="en-US" sz="2000" dirty="0"/>
          </a:p>
          <a:p>
            <a:pPr lvl="1"/>
            <a:endParaRPr lang="en-US" sz="2000" dirty="0"/>
          </a:p>
          <a:p>
            <a:pPr marL="63500" indent="0">
              <a:buNone/>
            </a:pPr>
            <a:endParaRPr lang="en-US" sz="2400" dirty="0"/>
          </a:p>
        </p:txBody>
      </p:sp>
      <p:pic>
        <p:nvPicPr>
          <p:cNvPr id="73" name="Google Shape;73;p2" descr="http://www.legaltells.com/blog/wp-content/uploads/2011/06/Consistency.jpg"/>
          <p:cNvPicPr preferRelativeResize="0"/>
          <p:nvPr/>
        </p:nvPicPr>
        <p:blipFill rotWithShape="1">
          <a:blip r:embed="rId3">
            <a:alphaModFix/>
          </a:blip>
          <a:srcRect/>
          <a:stretch/>
        </p:blipFill>
        <p:spPr>
          <a:xfrm>
            <a:off x="6718977" y="392535"/>
            <a:ext cx="1796267" cy="1533084"/>
          </a:xfrm>
          <a:prstGeom prst="rect">
            <a:avLst/>
          </a:prstGeom>
          <a:noFill/>
          <a:ln>
            <a:noFill/>
          </a:ln>
        </p:spPr>
      </p:pic>
      <p:sp>
        <p:nvSpPr>
          <p:cNvPr id="8" name="Google Shape;61;p1">
            <a:extLst>
              <a:ext uri="{FF2B5EF4-FFF2-40B4-BE49-F238E27FC236}">
                <a16:creationId xmlns:a16="http://schemas.microsoft.com/office/drawing/2014/main" id="{373FF813-DB79-42A3-8527-7BE133B2E588}"/>
              </a:ext>
            </a:extLst>
          </p:cNvPr>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ADE07C7B-1A9A-4C2C-AAA1-297FC533DF22}"/>
              </a:ext>
            </a:extLst>
          </p:cNvPr>
          <p:cNvSpPr txBox="1"/>
          <p:nvPr/>
        </p:nvSpPr>
        <p:spPr>
          <a:xfrm>
            <a:off x="628544" y="1845353"/>
            <a:ext cx="8053902" cy="1046440"/>
          </a:xfrm>
          <a:prstGeom prst="rect">
            <a:avLst/>
          </a:prstGeom>
          <a:noFill/>
        </p:spPr>
        <p:txBody>
          <a:bodyPr wrap="square" rtlCol="0">
            <a:spAutoFit/>
          </a:bodyPr>
          <a:lstStyle/>
          <a:p>
            <a:r>
              <a:rPr lang="en-US" sz="2400" dirty="0">
                <a:effectLst/>
                <a:latin typeface="Arial" panose="020B0604020202020204" pitchFamily="34" charset="0"/>
                <a:ea typeface="Times New Roman" panose="02020603050405020304" pitchFamily="18" charset="0"/>
              </a:rPr>
              <a:t>Maximizing Virtual Learning Part 1: Theory, Platforms, and Accountability</a:t>
            </a:r>
            <a:endParaRPr lang="en-US" sz="2400" dirty="0">
              <a:effectLst/>
              <a:latin typeface="Times New Roman" panose="02020603050405020304" pitchFamily="18" charset="0"/>
              <a:ea typeface="Times New Roman" panose="02020603050405020304" pitchFamily="18" charset="0"/>
            </a:endParaRPr>
          </a:p>
          <a:p>
            <a:endParaRPr lang="en-US" dirty="0"/>
          </a:p>
        </p:txBody>
      </p:sp>
      <p:sp>
        <p:nvSpPr>
          <p:cNvPr id="3" name="Rectangle: Rounded Corners 2">
            <a:extLst>
              <a:ext uri="{FF2B5EF4-FFF2-40B4-BE49-F238E27FC236}">
                <a16:creationId xmlns:a16="http://schemas.microsoft.com/office/drawing/2014/main" id="{504D2917-244D-48D0-B39E-AB59829F2C25}"/>
              </a:ext>
            </a:extLst>
          </p:cNvPr>
          <p:cNvSpPr/>
          <p:nvPr/>
        </p:nvSpPr>
        <p:spPr>
          <a:xfrm>
            <a:off x="1349828" y="4241074"/>
            <a:ext cx="3013166" cy="165205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spcBef>
                <a:spcPts val="0"/>
              </a:spcBef>
              <a:buNone/>
            </a:pPr>
            <a:r>
              <a:rPr lang="en-US" sz="1800" dirty="0">
                <a:effectLst/>
                <a:latin typeface="Arial" panose="020B0604020202020204" pitchFamily="34" charset="0"/>
                <a:ea typeface="Times New Roman" panose="02020603050405020304" pitchFamily="18" charset="0"/>
              </a:rPr>
              <a:t>Activities:</a:t>
            </a:r>
            <a:endParaRPr lang="en-US" sz="1800" dirty="0">
              <a:effectLst/>
              <a:latin typeface="Times New Roman" panose="02020603050405020304" pitchFamily="18" charset="0"/>
              <a:ea typeface="Times New Roman" panose="02020603050405020304" pitchFamily="18" charset="0"/>
            </a:endParaRPr>
          </a:p>
          <a:p>
            <a:pPr marL="285750" indent="-285750">
              <a:spcBef>
                <a:spcPts val="0"/>
              </a:spcBef>
            </a:pPr>
            <a:r>
              <a:rPr lang="en-US" sz="1400" dirty="0">
                <a:effectLst/>
                <a:latin typeface="Arial" panose="020B0604020202020204" pitchFamily="34" charset="0"/>
                <a:ea typeface="Times New Roman" panose="02020603050405020304" pitchFamily="18" charset="0"/>
              </a:rPr>
              <a:t>Learning activities to deepen the learning</a:t>
            </a:r>
          </a:p>
        </p:txBody>
      </p:sp>
      <p:sp>
        <p:nvSpPr>
          <p:cNvPr id="9" name="Rectangle: Rounded Corners 8">
            <a:extLst>
              <a:ext uri="{FF2B5EF4-FFF2-40B4-BE49-F238E27FC236}">
                <a16:creationId xmlns:a16="http://schemas.microsoft.com/office/drawing/2014/main" id="{406B9AE0-FBF1-40CD-965A-D18080859BED}"/>
              </a:ext>
            </a:extLst>
          </p:cNvPr>
          <p:cNvSpPr/>
          <p:nvPr/>
        </p:nvSpPr>
        <p:spPr>
          <a:xfrm>
            <a:off x="4781006" y="4241073"/>
            <a:ext cx="2943497" cy="165205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spcBef>
                <a:spcPts val="0"/>
              </a:spcBef>
              <a:buNone/>
            </a:pPr>
            <a:r>
              <a:rPr lang="en-US" sz="1800" dirty="0">
                <a:effectLst/>
                <a:latin typeface="Arial" panose="020B0604020202020204" pitchFamily="34" charset="0"/>
                <a:ea typeface="Times New Roman" panose="02020603050405020304" pitchFamily="18" charset="0"/>
              </a:rPr>
              <a:t>Tools:</a:t>
            </a:r>
          </a:p>
          <a:p>
            <a:pPr marL="285750" indent="-285750">
              <a:spcBef>
                <a:spcPts val="0"/>
              </a:spcBef>
              <a:buClr>
                <a:schemeClr val="bg1"/>
              </a:buClr>
              <a:buFont typeface="Arial" panose="020B0604020202020204" pitchFamily="34" charset="0"/>
              <a:buChar char="•"/>
            </a:pPr>
            <a:r>
              <a:rPr lang="en-US" sz="1400" dirty="0">
                <a:latin typeface="Arial" panose="020B0604020202020204" pitchFamily="34" charset="0"/>
                <a:ea typeface="Times New Roman" panose="02020603050405020304" pitchFamily="18" charset="0"/>
              </a:rPr>
              <a:t>Tips for Virtual Education Success</a:t>
            </a:r>
          </a:p>
          <a:p>
            <a:pPr marL="285750" indent="-285750">
              <a:spcBef>
                <a:spcPts val="0"/>
              </a:spcBef>
              <a:buClr>
                <a:schemeClr val="bg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Bloom’s Taxonomy</a:t>
            </a:r>
          </a:p>
          <a:p>
            <a:pPr marL="285750" indent="-285750">
              <a:spcBef>
                <a:spcPts val="0"/>
              </a:spcBef>
              <a:buClr>
                <a:schemeClr val="bg1"/>
              </a:buClr>
              <a:buFont typeface="Arial" panose="020B0604020202020204" pitchFamily="34" charset="0"/>
              <a:buChar char="•"/>
            </a:pPr>
            <a:r>
              <a:rPr lang="en-US" sz="1400" dirty="0">
                <a:latin typeface="Arial" panose="020B0604020202020204" pitchFamily="34" charset="0"/>
                <a:ea typeface="Times New Roman" panose="02020603050405020304" pitchFamily="18" charset="0"/>
              </a:rPr>
              <a:t>Reference List for Virtual Learning</a:t>
            </a:r>
            <a:endParaRPr lang="en-US" sz="1400" dirty="0">
              <a:effectLst/>
              <a:latin typeface="Times New Roman" panose="02020603050405020304" pitchFamily="18" charset="0"/>
              <a:ea typeface="Times New Roman" panose="02020603050405020304" pitchFamily="18" charset="0"/>
            </a:endParaRPr>
          </a:p>
        </p:txBody>
      </p:sp>
      <p:pic>
        <p:nvPicPr>
          <p:cNvPr id="5" name="Graphic 4" descr="Mining tools with solid fill">
            <a:extLst>
              <a:ext uri="{FF2B5EF4-FFF2-40B4-BE49-F238E27FC236}">
                <a16:creationId xmlns:a16="http://schemas.microsoft.com/office/drawing/2014/main" id="{4262797F-384B-4609-8D6B-8C5EEF0BBA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05474" y="3935262"/>
            <a:ext cx="914400" cy="914400"/>
          </a:xfrm>
          <a:prstGeom prst="rect">
            <a:avLst/>
          </a:prstGeom>
        </p:spPr>
      </p:pic>
      <p:pic>
        <p:nvPicPr>
          <p:cNvPr id="7" name="Graphic 6" descr="Idea with solid fill">
            <a:extLst>
              <a:ext uri="{FF2B5EF4-FFF2-40B4-BE49-F238E27FC236}">
                <a16:creationId xmlns:a16="http://schemas.microsoft.com/office/drawing/2014/main" id="{5BC26F7C-DD02-4CA8-945B-69B29E349D6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41095" y="4034245"/>
            <a:ext cx="914400" cy="914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E709D4-F639-422A-8743-D4A485331F3A}"/>
              </a:ext>
            </a:extLst>
          </p:cNvPr>
          <p:cNvSpPr>
            <a:spLocks noGrp="1"/>
          </p:cNvSpPr>
          <p:nvPr>
            <p:ph type="title"/>
          </p:nvPr>
        </p:nvSpPr>
        <p:spPr/>
        <p:txBody>
          <a:bodyPr/>
          <a:lstStyle/>
          <a:p>
            <a:r>
              <a:rPr lang="en-US" dirty="0"/>
              <a:t>Adult Learning Principles</a:t>
            </a:r>
          </a:p>
        </p:txBody>
      </p:sp>
      <p:sp>
        <p:nvSpPr>
          <p:cNvPr id="4" name="Slide Number Placeholder 3">
            <a:extLst>
              <a:ext uri="{FF2B5EF4-FFF2-40B4-BE49-F238E27FC236}">
                <a16:creationId xmlns:a16="http://schemas.microsoft.com/office/drawing/2014/main" id="{06B27CB2-8929-4A16-80D5-81221B31DC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pic>
        <p:nvPicPr>
          <p:cNvPr id="3074" name="Picture 2" descr="See the source image">
            <a:extLst>
              <a:ext uri="{FF2B5EF4-FFF2-40B4-BE49-F238E27FC236}">
                <a16:creationId xmlns:a16="http://schemas.microsoft.com/office/drawing/2014/main" id="{54A78855-BEDF-4123-BE53-8C1138A1B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54" y="1663677"/>
            <a:ext cx="8125097" cy="4480088"/>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61;p1">
            <a:extLst>
              <a:ext uri="{FF2B5EF4-FFF2-40B4-BE49-F238E27FC236}">
                <a16:creationId xmlns:a16="http://schemas.microsoft.com/office/drawing/2014/main" id="{2708C2C1-EE3C-48C1-961D-334E98872ED8}"/>
              </a:ext>
            </a:extLst>
          </p:cNvPr>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77218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41155C-30F6-4A2B-92CE-7508251B6303}"/>
              </a:ext>
            </a:extLst>
          </p:cNvPr>
          <p:cNvSpPr>
            <a:spLocks noGrp="1"/>
          </p:cNvSpPr>
          <p:nvPr>
            <p:ph type="body" idx="1"/>
          </p:nvPr>
        </p:nvSpPr>
        <p:spPr>
          <a:xfrm>
            <a:off x="384810" y="1731136"/>
            <a:ext cx="4187190" cy="4438905"/>
          </a:xfrm>
        </p:spPr>
        <p:txBody>
          <a:bodyPr/>
          <a:lstStyle/>
          <a:p>
            <a:r>
              <a:rPr lang="en-US" sz="2400" dirty="0"/>
              <a:t>Vicarious Learning (Observational Learning)</a:t>
            </a:r>
          </a:p>
          <a:p>
            <a:pPr lvl="1"/>
            <a:r>
              <a:rPr lang="en-US" sz="2000" dirty="0"/>
              <a:t>occurs when learners from each other</a:t>
            </a:r>
          </a:p>
          <a:p>
            <a:r>
              <a:rPr lang="en-US" sz="2400" dirty="0"/>
              <a:t>Self-Reinforcers: </a:t>
            </a:r>
          </a:p>
          <a:p>
            <a:pPr lvl="1"/>
            <a:r>
              <a:rPr lang="en-US" sz="2000" dirty="0"/>
              <a:t>Desired outcomes a person can give themselves</a:t>
            </a:r>
          </a:p>
          <a:p>
            <a:r>
              <a:rPr lang="en-US" sz="2400" dirty="0"/>
              <a:t>Self-Efficacy:</a:t>
            </a:r>
          </a:p>
          <a:p>
            <a:pPr lvl="1"/>
            <a:r>
              <a:rPr lang="en-US" sz="2000" dirty="0"/>
              <a:t>Refers to a person’s belief about their ability to perform successfully</a:t>
            </a:r>
          </a:p>
          <a:p>
            <a:pPr marL="546100" lvl="1" indent="0">
              <a:buNone/>
            </a:pPr>
            <a:endParaRPr lang="en-US" dirty="0"/>
          </a:p>
        </p:txBody>
      </p:sp>
      <p:sp>
        <p:nvSpPr>
          <p:cNvPr id="3" name="Title 2">
            <a:extLst>
              <a:ext uri="{FF2B5EF4-FFF2-40B4-BE49-F238E27FC236}">
                <a16:creationId xmlns:a16="http://schemas.microsoft.com/office/drawing/2014/main" id="{E389E0F4-0687-4C23-A6CD-19554EA1089B}"/>
              </a:ext>
            </a:extLst>
          </p:cNvPr>
          <p:cNvSpPr>
            <a:spLocks noGrp="1"/>
          </p:cNvSpPr>
          <p:nvPr>
            <p:ph type="title"/>
          </p:nvPr>
        </p:nvSpPr>
        <p:spPr/>
        <p:txBody>
          <a:bodyPr/>
          <a:lstStyle/>
          <a:p>
            <a:r>
              <a:rPr lang="en-US" dirty="0"/>
              <a:t>Social Learning Theory</a:t>
            </a:r>
          </a:p>
        </p:txBody>
      </p:sp>
      <p:sp>
        <p:nvSpPr>
          <p:cNvPr id="4" name="Slide Number Placeholder 3">
            <a:extLst>
              <a:ext uri="{FF2B5EF4-FFF2-40B4-BE49-F238E27FC236}">
                <a16:creationId xmlns:a16="http://schemas.microsoft.com/office/drawing/2014/main" id="{25C8E106-2AF4-4DB5-AC02-D23BEAFFBD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
        <p:nvSpPr>
          <p:cNvPr id="5" name="TextBox 4">
            <a:extLst>
              <a:ext uri="{FF2B5EF4-FFF2-40B4-BE49-F238E27FC236}">
                <a16:creationId xmlns:a16="http://schemas.microsoft.com/office/drawing/2014/main" id="{84D79D51-B035-4E65-9406-8624CE9E0ACE}"/>
              </a:ext>
            </a:extLst>
          </p:cNvPr>
          <p:cNvSpPr txBox="1"/>
          <p:nvPr/>
        </p:nvSpPr>
        <p:spPr>
          <a:xfrm>
            <a:off x="4815840" y="4322996"/>
            <a:ext cx="4122420" cy="738664"/>
          </a:xfrm>
          <a:prstGeom prst="rect">
            <a:avLst/>
          </a:prstGeom>
          <a:noFill/>
        </p:spPr>
        <p:txBody>
          <a:bodyPr wrap="square" rtlCol="0">
            <a:spAutoFit/>
          </a:bodyPr>
          <a:lstStyle/>
          <a:p>
            <a:r>
              <a:rPr lang="en-US" dirty="0">
                <a:hlinkClick r:id="rId2"/>
              </a:rPr>
              <a:t>Self-Efficacy Theory of Motivation - Team Management Training (expertprogrammanagement.com)</a:t>
            </a:r>
            <a:endParaRPr lang="en-US" dirty="0"/>
          </a:p>
        </p:txBody>
      </p:sp>
      <p:pic>
        <p:nvPicPr>
          <p:cNvPr id="7" name="Picture 6" descr="Diagram&#10;&#10;Description automatically generated">
            <a:extLst>
              <a:ext uri="{FF2B5EF4-FFF2-40B4-BE49-F238E27FC236}">
                <a16:creationId xmlns:a16="http://schemas.microsoft.com/office/drawing/2014/main" id="{7D663AE9-B56D-40FD-8806-2F9234782408}"/>
              </a:ext>
            </a:extLst>
          </p:cNvPr>
          <p:cNvPicPr>
            <a:picLocks noChangeAspect="1"/>
          </p:cNvPicPr>
          <p:nvPr/>
        </p:nvPicPr>
        <p:blipFill>
          <a:blip r:embed="rId3"/>
          <a:stretch>
            <a:fillRect/>
          </a:stretch>
        </p:blipFill>
        <p:spPr>
          <a:xfrm>
            <a:off x="4939927" y="1738058"/>
            <a:ext cx="3308720" cy="2584938"/>
          </a:xfrm>
          <a:prstGeom prst="rect">
            <a:avLst/>
          </a:prstGeom>
        </p:spPr>
      </p:pic>
      <p:sp>
        <p:nvSpPr>
          <p:cNvPr id="8" name="Google Shape;61;p1">
            <a:extLst>
              <a:ext uri="{FF2B5EF4-FFF2-40B4-BE49-F238E27FC236}">
                <a16:creationId xmlns:a16="http://schemas.microsoft.com/office/drawing/2014/main" id="{8F6BF2A8-9AF6-4D1C-9C11-2083ACA89096}"/>
              </a:ext>
            </a:extLst>
          </p:cNvPr>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3357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FFC89F7-1747-427F-8635-F5F70C7A7122}"/>
              </a:ext>
            </a:extLst>
          </p:cNvPr>
          <p:cNvSpPr>
            <a:spLocks noGrp="1"/>
          </p:cNvSpPr>
          <p:nvPr>
            <p:ph type="title"/>
          </p:nvPr>
        </p:nvSpPr>
        <p:spPr/>
        <p:txBody>
          <a:bodyPr/>
          <a:lstStyle/>
          <a:p>
            <a:r>
              <a:rPr lang="en-US" dirty="0"/>
              <a:t>Bloom’s Taxonomy</a:t>
            </a:r>
          </a:p>
        </p:txBody>
      </p:sp>
      <p:sp>
        <p:nvSpPr>
          <p:cNvPr id="2" name="Slide Number Placeholder 1">
            <a:extLst>
              <a:ext uri="{FF2B5EF4-FFF2-40B4-BE49-F238E27FC236}">
                <a16:creationId xmlns:a16="http://schemas.microsoft.com/office/drawing/2014/main" id="{51C99875-F786-4FBC-BD41-28B86A621663}"/>
              </a:ext>
            </a:extLst>
          </p:cNvPr>
          <p:cNvSpPr>
            <a:spLocks noGrp="1"/>
          </p:cNvSpPr>
          <p:nvPr>
            <p:ph type="sldNum" idx="12"/>
          </p:nvPr>
        </p:nvSpPr>
        <p:spPr/>
        <p:txBody>
          <a:bodyPr/>
          <a:lstStyle/>
          <a:p>
            <a:fld id="{D9900F1B-404A-40AB-B686-F665D1A0419E}" type="slidenum">
              <a:rPr lang="en-US" smtClean="0"/>
              <a:t>6</a:t>
            </a:fld>
            <a:endParaRPr lang="en-US"/>
          </a:p>
        </p:txBody>
      </p:sp>
      <p:pic>
        <p:nvPicPr>
          <p:cNvPr id="10" name="Picture 9" descr="Diagram&#10;&#10;Description automatically generated">
            <a:extLst>
              <a:ext uri="{FF2B5EF4-FFF2-40B4-BE49-F238E27FC236}">
                <a16:creationId xmlns:a16="http://schemas.microsoft.com/office/drawing/2014/main" id="{DBA7F064-B833-4CDA-9569-D0C30E577068}"/>
              </a:ext>
            </a:extLst>
          </p:cNvPr>
          <p:cNvPicPr>
            <a:picLocks noChangeAspect="1"/>
          </p:cNvPicPr>
          <p:nvPr/>
        </p:nvPicPr>
        <p:blipFill>
          <a:blip r:embed="rId2"/>
          <a:stretch>
            <a:fillRect/>
          </a:stretch>
        </p:blipFill>
        <p:spPr>
          <a:xfrm>
            <a:off x="761660" y="1625263"/>
            <a:ext cx="7620680" cy="4703827"/>
          </a:xfrm>
          <a:prstGeom prst="rect">
            <a:avLst/>
          </a:prstGeom>
        </p:spPr>
      </p:pic>
      <p:sp>
        <p:nvSpPr>
          <p:cNvPr id="6" name="Google Shape;61;p1">
            <a:extLst>
              <a:ext uri="{FF2B5EF4-FFF2-40B4-BE49-F238E27FC236}">
                <a16:creationId xmlns:a16="http://schemas.microsoft.com/office/drawing/2014/main" id="{5001294A-E74D-47AC-85A2-97111C982AEA}"/>
              </a:ext>
            </a:extLst>
          </p:cNvPr>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81664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D8AF164-4F6E-4061-AA5C-258EE4DCDF03}"/>
              </a:ext>
            </a:extLst>
          </p:cNvPr>
          <p:cNvSpPr/>
          <p:nvPr/>
        </p:nvSpPr>
        <p:spPr>
          <a:xfrm>
            <a:off x="574766" y="1918507"/>
            <a:ext cx="8116388" cy="2017967"/>
          </a:xfrm>
          <a:prstGeom prst="round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49FC856-238B-4F0F-AC63-A07DC91A0199}"/>
              </a:ext>
            </a:extLst>
          </p:cNvPr>
          <p:cNvSpPr>
            <a:spLocks noGrp="1"/>
          </p:cNvSpPr>
          <p:nvPr>
            <p:ph type="title"/>
          </p:nvPr>
        </p:nvSpPr>
        <p:spPr/>
        <p:txBody>
          <a:bodyPr/>
          <a:lstStyle/>
          <a:p>
            <a:r>
              <a:rPr lang="en-US" dirty="0"/>
              <a:t>Synchronous to Asynchronous Continuum</a:t>
            </a:r>
          </a:p>
        </p:txBody>
      </p:sp>
      <p:sp>
        <p:nvSpPr>
          <p:cNvPr id="4" name="Slide Number Placeholder 3">
            <a:extLst>
              <a:ext uri="{FF2B5EF4-FFF2-40B4-BE49-F238E27FC236}">
                <a16:creationId xmlns:a16="http://schemas.microsoft.com/office/drawing/2014/main" id="{28683CC5-6634-48A9-820C-B7E2FE7015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DD6A276B-1933-4947-BCC5-91AD59F26E06}"/>
              </a:ext>
            </a:extLst>
          </p:cNvPr>
          <p:cNvPicPr>
            <a:picLocks noChangeAspect="1"/>
          </p:cNvPicPr>
          <p:nvPr/>
        </p:nvPicPr>
        <p:blipFill>
          <a:blip r:embed="rId3"/>
          <a:stretch>
            <a:fillRect/>
          </a:stretch>
        </p:blipFill>
        <p:spPr>
          <a:xfrm>
            <a:off x="1861185" y="1316550"/>
            <a:ext cx="5625465" cy="3029097"/>
          </a:xfrm>
          <a:prstGeom prst="rect">
            <a:avLst/>
          </a:prstGeom>
        </p:spPr>
      </p:pic>
      <p:sp>
        <p:nvSpPr>
          <p:cNvPr id="7" name="TextBox 6">
            <a:extLst>
              <a:ext uri="{FF2B5EF4-FFF2-40B4-BE49-F238E27FC236}">
                <a16:creationId xmlns:a16="http://schemas.microsoft.com/office/drawing/2014/main" id="{DC065A29-A8CD-4549-A18B-31F2EA9A0644}"/>
              </a:ext>
            </a:extLst>
          </p:cNvPr>
          <p:cNvSpPr txBox="1"/>
          <p:nvPr/>
        </p:nvSpPr>
        <p:spPr>
          <a:xfrm>
            <a:off x="3953440" y="4246648"/>
            <a:ext cx="5383530" cy="261610"/>
          </a:xfrm>
          <a:prstGeom prst="rect">
            <a:avLst/>
          </a:prstGeom>
          <a:noFill/>
        </p:spPr>
        <p:txBody>
          <a:bodyPr wrap="square" rtlCol="0">
            <a:spAutoFit/>
          </a:bodyPr>
          <a:lstStyle/>
          <a:p>
            <a:r>
              <a:rPr lang="en-US" sz="1050" dirty="0">
                <a:hlinkClick r:id="rId4"/>
              </a:rPr>
              <a:t>Source: E-learning (cyprusinternetmarketingservices.com)</a:t>
            </a:r>
            <a:endParaRPr lang="en-US" sz="1050" dirty="0"/>
          </a:p>
        </p:txBody>
      </p:sp>
      <p:sp>
        <p:nvSpPr>
          <p:cNvPr id="2" name="TextBox 1">
            <a:extLst>
              <a:ext uri="{FF2B5EF4-FFF2-40B4-BE49-F238E27FC236}">
                <a16:creationId xmlns:a16="http://schemas.microsoft.com/office/drawing/2014/main" id="{6525CF74-D1CA-4908-B2CD-2CFC984B455F}"/>
              </a:ext>
            </a:extLst>
          </p:cNvPr>
          <p:cNvSpPr txBox="1"/>
          <p:nvPr/>
        </p:nvSpPr>
        <p:spPr>
          <a:xfrm>
            <a:off x="1234789" y="4579648"/>
            <a:ext cx="6878256" cy="2046714"/>
          </a:xfrm>
          <a:prstGeom prst="rect">
            <a:avLst/>
          </a:prstGeom>
          <a:noFill/>
        </p:spPr>
        <p:txBody>
          <a:bodyPr wrap="square" rtlCol="0">
            <a:spAutoFit/>
          </a:bodyPr>
          <a:lstStyle/>
          <a:p>
            <a:r>
              <a:rPr lang="en-US" sz="1600" dirty="0">
                <a:solidFill>
                  <a:srgbClr val="0070C0"/>
                </a:solidFill>
              </a:rPr>
              <a:t>E-learning has been shown to be equally effective as other educational approaches for acquisition of knowledge, skills and behavior (attitude).</a:t>
            </a:r>
          </a:p>
          <a:p>
            <a:endParaRPr lang="en-US" sz="1200" dirty="0"/>
          </a:p>
          <a:p>
            <a:pPr marL="228600" indent="-228600">
              <a:buFont typeface="+mj-lt"/>
              <a:buAutoNum type="arabicPeriod"/>
            </a:pPr>
            <a:r>
              <a:rPr lang="en-US" sz="1100" i="1" dirty="0"/>
              <a:t>Means B, Toyama Y, Murphy R, </a:t>
            </a:r>
            <a:r>
              <a:rPr lang="en-US" sz="1100" i="1" dirty="0" err="1"/>
              <a:t>Bakia</a:t>
            </a:r>
            <a:r>
              <a:rPr lang="en-US" sz="1100" i="1" dirty="0"/>
              <a:t> M, Jones K. Evaluation of evidence-based practices in online learning: a meta-analysis and review of online learning studies. Washington, DC: US Department of Education; 2009. [revised 2010 Sept]</a:t>
            </a:r>
          </a:p>
          <a:p>
            <a:pPr marL="228600" indent="-228600">
              <a:buFont typeface="+mj-lt"/>
              <a:buAutoNum type="arabicPeriod"/>
            </a:pPr>
            <a:r>
              <a:rPr lang="en-US" sz="1100" i="1" dirty="0"/>
              <a:t>Cook DA, Levinson AJ, Garside S, </a:t>
            </a:r>
            <a:r>
              <a:rPr lang="en-US" sz="1100" i="1" dirty="0" err="1"/>
              <a:t>Dupras</a:t>
            </a:r>
            <a:r>
              <a:rPr lang="en-US" sz="1100" i="1" dirty="0"/>
              <a:t> DM, Erwin PJ, </a:t>
            </a:r>
            <a:r>
              <a:rPr lang="en-US" sz="1100" i="1" dirty="0" err="1"/>
              <a:t>Montori</a:t>
            </a:r>
            <a:r>
              <a:rPr lang="en-US" sz="1100" i="1" dirty="0"/>
              <a:t> VM. Internet-based learning in the health professions: a meta-analysis. JAMA. 2008;300(10):1181–96</a:t>
            </a:r>
          </a:p>
          <a:p>
            <a:endParaRPr lang="en-US" dirty="0"/>
          </a:p>
          <a:p>
            <a:endParaRPr lang="en-US" dirty="0"/>
          </a:p>
        </p:txBody>
      </p:sp>
      <p:pic>
        <p:nvPicPr>
          <p:cNvPr id="14" name="Picture 13" descr="Shape&#10;&#10;Description automatically generated">
            <a:extLst>
              <a:ext uri="{FF2B5EF4-FFF2-40B4-BE49-F238E27FC236}">
                <a16:creationId xmlns:a16="http://schemas.microsoft.com/office/drawing/2014/main" id="{8475F8DE-164F-457F-8F58-7BDB7D95E2F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rot="10800000" flipH="1">
            <a:off x="33022" y="4233170"/>
            <a:ext cx="1201767" cy="839520"/>
          </a:xfrm>
          <a:prstGeom prst="rect">
            <a:avLst/>
          </a:prstGeom>
        </p:spPr>
      </p:pic>
      <p:pic>
        <p:nvPicPr>
          <p:cNvPr id="16" name="Picture 15" descr="Shape&#10;&#10;Description automatically generated">
            <a:extLst>
              <a:ext uri="{FF2B5EF4-FFF2-40B4-BE49-F238E27FC236}">
                <a16:creationId xmlns:a16="http://schemas.microsoft.com/office/drawing/2014/main" id="{B5E41013-B534-47FD-94E4-EE7AF248DE5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flipH="1">
            <a:off x="7942233" y="4290235"/>
            <a:ext cx="1201767" cy="839520"/>
          </a:xfrm>
          <a:prstGeom prst="rect">
            <a:avLst/>
          </a:prstGeom>
        </p:spPr>
      </p:pic>
      <p:sp>
        <p:nvSpPr>
          <p:cNvPr id="10" name="Google Shape;61;p1">
            <a:extLst>
              <a:ext uri="{FF2B5EF4-FFF2-40B4-BE49-F238E27FC236}">
                <a16:creationId xmlns:a16="http://schemas.microsoft.com/office/drawing/2014/main" id="{E85A4D87-7070-4376-8FF4-B3ED759A973E}"/>
              </a:ext>
            </a:extLst>
          </p:cNvPr>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06659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CBD7514-7B47-417F-87EA-723A3C0BB770}"/>
              </a:ext>
            </a:extLst>
          </p:cNvPr>
          <p:cNvSpPr/>
          <p:nvPr/>
        </p:nvSpPr>
        <p:spPr>
          <a:xfrm>
            <a:off x="1692267" y="1802674"/>
            <a:ext cx="5039459" cy="3156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772E008-914C-4103-950F-9E4BE2706E43}"/>
              </a:ext>
            </a:extLst>
          </p:cNvPr>
          <p:cNvSpPr>
            <a:spLocks noGrp="1"/>
          </p:cNvSpPr>
          <p:nvPr>
            <p:ph type="title"/>
          </p:nvPr>
        </p:nvSpPr>
        <p:spPr>
          <a:xfrm>
            <a:off x="3448167" y="4734090"/>
            <a:ext cx="6526006" cy="1325563"/>
          </a:xfrm>
        </p:spPr>
        <p:txBody>
          <a:bodyPr/>
          <a:lstStyle/>
          <a:p>
            <a:r>
              <a:rPr lang="en-US" dirty="0">
                <a:latin typeface="CCComicrazy" panose="00000400000000000000" pitchFamily="2" charset="2"/>
              </a:rPr>
              <a:t>Platforms</a:t>
            </a:r>
          </a:p>
        </p:txBody>
      </p:sp>
      <p:sp>
        <p:nvSpPr>
          <p:cNvPr id="4" name="Slide Number Placeholder 3">
            <a:extLst>
              <a:ext uri="{FF2B5EF4-FFF2-40B4-BE49-F238E27FC236}">
                <a16:creationId xmlns:a16="http://schemas.microsoft.com/office/drawing/2014/main" id="{DF7B44CA-76EE-4CED-801C-67A0B92660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CComicrazy" panose="00000400000000000000" pitchFamily="2" charset="2"/>
              </a:rPr>
              <a:t>8</a:t>
            </a:fld>
            <a:endParaRPr lang="en-US" dirty="0">
              <a:latin typeface="CCComicrazy" panose="00000400000000000000" pitchFamily="2" charset="2"/>
            </a:endParaRPr>
          </a:p>
        </p:txBody>
      </p:sp>
      <p:sp>
        <p:nvSpPr>
          <p:cNvPr id="5" name="Freeform 8">
            <a:extLst>
              <a:ext uri="{FF2B5EF4-FFF2-40B4-BE49-F238E27FC236}">
                <a16:creationId xmlns:a16="http://schemas.microsoft.com/office/drawing/2014/main" id="{9CA1127A-DF9B-4301-ACD5-AFDAF00419F5}"/>
              </a:ext>
            </a:extLst>
          </p:cNvPr>
          <p:cNvSpPr>
            <a:spLocks/>
          </p:cNvSpPr>
          <p:nvPr/>
        </p:nvSpPr>
        <p:spPr bwMode="auto">
          <a:xfrm>
            <a:off x="2185552" y="1433379"/>
            <a:ext cx="887596" cy="907738"/>
          </a:xfrm>
          <a:custGeom>
            <a:avLst/>
            <a:gdLst/>
            <a:ahLst/>
            <a:cxnLst>
              <a:cxn ang="0">
                <a:pos x="365" y="0"/>
              </a:cxn>
              <a:cxn ang="0">
                <a:pos x="415" y="8"/>
              </a:cxn>
              <a:cxn ang="0">
                <a:pos x="466" y="27"/>
              </a:cxn>
              <a:cxn ang="0">
                <a:pos x="510" y="57"/>
              </a:cxn>
              <a:cxn ang="0">
                <a:pos x="551" y="93"/>
              </a:cxn>
              <a:cxn ang="0">
                <a:pos x="586" y="136"/>
              </a:cxn>
              <a:cxn ang="0">
                <a:pos x="615" y="183"/>
              </a:cxn>
              <a:cxn ang="0">
                <a:pos x="638" y="233"/>
              </a:cxn>
              <a:cxn ang="0">
                <a:pos x="654" y="286"/>
              </a:cxn>
              <a:cxn ang="0">
                <a:pos x="661" y="340"/>
              </a:cxn>
              <a:cxn ang="0">
                <a:pos x="661" y="394"/>
              </a:cxn>
              <a:cxn ang="0">
                <a:pos x="652" y="449"/>
              </a:cxn>
              <a:cxn ang="0">
                <a:pos x="634" y="499"/>
              </a:cxn>
              <a:cxn ang="0">
                <a:pos x="605" y="546"/>
              </a:cxn>
              <a:cxn ang="0">
                <a:pos x="570" y="583"/>
              </a:cxn>
              <a:cxn ang="0">
                <a:pos x="532" y="616"/>
              </a:cxn>
              <a:cxn ang="0">
                <a:pos x="487" y="639"/>
              </a:cxn>
              <a:cxn ang="0">
                <a:pos x="438" y="659"/>
              </a:cxn>
              <a:cxn ang="0">
                <a:pos x="388" y="670"/>
              </a:cxn>
              <a:cxn ang="0">
                <a:pos x="336" y="676"/>
              </a:cxn>
              <a:cxn ang="0">
                <a:pos x="283" y="674"/>
              </a:cxn>
              <a:cxn ang="0">
                <a:pos x="233" y="664"/>
              </a:cxn>
              <a:cxn ang="0">
                <a:pos x="184" y="649"/>
              </a:cxn>
              <a:cxn ang="0">
                <a:pos x="138" y="626"/>
              </a:cxn>
              <a:cxn ang="0">
                <a:pos x="97" y="596"/>
              </a:cxn>
              <a:cxn ang="0">
                <a:pos x="62" y="558"/>
              </a:cxn>
              <a:cxn ang="0">
                <a:pos x="33" y="513"/>
              </a:cxn>
              <a:cxn ang="0">
                <a:pos x="14" y="466"/>
              </a:cxn>
              <a:cxn ang="0">
                <a:pos x="2" y="418"/>
              </a:cxn>
              <a:cxn ang="0">
                <a:pos x="0" y="367"/>
              </a:cxn>
              <a:cxn ang="0">
                <a:pos x="2" y="317"/>
              </a:cxn>
              <a:cxn ang="0">
                <a:pos x="14" y="266"/>
              </a:cxn>
              <a:cxn ang="0">
                <a:pos x="27" y="218"/>
              </a:cxn>
              <a:cxn ang="0">
                <a:pos x="49" y="167"/>
              </a:cxn>
              <a:cxn ang="0">
                <a:pos x="72" y="121"/>
              </a:cxn>
              <a:cxn ang="0">
                <a:pos x="99" y="76"/>
              </a:cxn>
              <a:cxn ang="0">
                <a:pos x="128" y="35"/>
              </a:cxn>
              <a:cxn ang="0">
                <a:pos x="78" y="216"/>
              </a:cxn>
              <a:cxn ang="0">
                <a:pos x="97" y="177"/>
              </a:cxn>
              <a:cxn ang="0">
                <a:pos x="122" y="134"/>
              </a:cxn>
              <a:cxn ang="0">
                <a:pos x="153" y="95"/>
              </a:cxn>
              <a:cxn ang="0">
                <a:pos x="190" y="62"/>
              </a:cxn>
              <a:cxn ang="0">
                <a:pos x="229" y="35"/>
              </a:cxn>
              <a:cxn ang="0">
                <a:pos x="272" y="14"/>
              </a:cxn>
              <a:cxn ang="0">
                <a:pos x="316" y="2"/>
              </a:cxn>
              <a:cxn ang="0">
                <a:pos x="365" y="0"/>
              </a:cxn>
            </a:cxnLst>
            <a:rect l="0" t="0" r="r" b="b"/>
            <a:pathLst>
              <a:path w="661" h="676">
                <a:moveTo>
                  <a:pt x="365" y="0"/>
                </a:moveTo>
                <a:lnTo>
                  <a:pt x="415" y="8"/>
                </a:lnTo>
                <a:lnTo>
                  <a:pt x="466" y="27"/>
                </a:lnTo>
                <a:lnTo>
                  <a:pt x="510" y="57"/>
                </a:lnTo>
                <a:lnTo>
                  <a:pt x="551" y="93"/>
                </a:lnTo>
                <a:lnTo>
                  <a:pt x="586" y="136"/>
                </a:lnTo>
                <a:lnTo>
                  <a:pt x="615" y="183"/>
                </a:lnTo>
                <a:lnTo>
                  <a:pt x="638" y="233"/>
                </a:lnTo>
                <a:lnTo>
                  <a:pt x="654" y="286"/>
                </a:lnTo>
                <a:lnTo>
                  <a:pt x="661" y="340"/>
                </a:lnTo>
                <a:lnTo>
                  <a:pt x="661" y="394"/>
                </a:lnTo>
                <a:lnTo>
                  <a:pt x="652" y="449"/>
                </a:lnTo>
                <a:lnTo>
                  <a:pt x="634" y="499"/>
                </a:lnTo>
                <a:lnTo>
                  <a:pt x="605" y="546"/>
                </a:lnTo>
                <a:lnTo>
                  <a:pt x="570" y="583"/>
                </a:lnTo>
                <a:lnTo>
                  <a:pt x="532" y="616"/>
                </a:lnTo>
                <a:lnTo>
                  <a:pt x="487" y="639"/>
                </a:lnTo>
                <a:lnTo>
                  <a:pt x="438" y="659"/>
                </a:lnTo>
                <a:lnTo>
                  <a:pt x="388" y="670"/>
                </a:lnTo>
                <a:lnTo>
                  <a:pt x="336" y="676"/>
                </a:lnTo>
                <a:lnTo>
                  <a:pt x="283" y="674"/>
                </a:lnTo>
                <a:lnTo>
                  <a:pt x="233" y="664"/>
                </a:lnTo>
                <a:lnTo>
                  <a:pt x="184" y="649"/>
                </a:lnTo>
                <a:lnTo>
                  <a:pt x="138" y="626"/>
                </a:lnTo>
                <a:lnTo>
                  <a:pt x="97" y="596"/>
                </a:lnTo>
                <a:lnTo>
                  <a:pt x="62" y="558"/>
                </a:lnTo>
                <a:lnTo>
                  <a:pt x="33" y="513"/>
                </a:lnTo>
                <a:lnTo>
                  <a:pt x="14" y="466"/>
                </a:lnTo>
                <a:lnTo>
                  <a:pt x="2" y="418"/>
                </a:lnTo>
                <a:lnTo>
                  <a:pt x="0" y="367"/>
                </a:lnTo>
                <a:lnTo>
                  <a:pt x="2" y="317"/>
                </a:lnTo>
                <a:lnTo>
                  <a:pt x="14" y="266"/>
                </a:lnTo>
                <a:lnTo>
                  <a:pt x="27" y="218"/>
                </a:lnTo>
                <a:lnTo>
                  <a:pt x="49" y="167"/>
                </a:lnTo>
                <a:lnTo>
                  <a:pt x="72" y="121"/>
                </a:lnTo>
                <a:lnTo>
                  <a:pt x="99" y="76"/>
                </a:lnTo>
                <a:lnTo>
                  <a:pt x="128" y="35"/>
                </a:lnTo>
                <a:lnTo>
                  <a:pt x="78" y="216"/>
                </a:lnTo>
                <a:lnTo>
                  <a:pt x="97" y="177"/>
                </a:lnTo>
                <a:lnTo>
                  <a:pt x="122" y="134"/>
                </a:lnTo>
                <a:lnTo>
                  <a:pt x="153" y="95"/>
                </a:lnTo>
                <a:lnTo>
                  <a:pt x="190" y="62"/>
                </a:lnTo>
                <a:lnTo>
                  <a:pt x="229" y="35"/>
                </a:lnTo>
                <a:lnTo>
                  <a:pt x="272" y="14"/>
                </a:lnTo>
                <a:lnTo>
                  <a:pt x="316" y="2"/>
                </a:lnTo>
                <a:lnTo>
                  <a:pt x="365" y="0"/>
                </a:lnTo>
                <a:close/>
              </a:path>
            </a:pathLst>
          </a:custGeom>
          <a:solidFill>
            <a:schemeClr val="bg1"/>
          </a:solidFill>
          <a:ln w="0">
            <a:noFill/>
            <a:prstDash val="solid"/>
            <a:round/>
            <a:headEnd/>
            <a:tailEnd/>
          </a:ln>
        </p:spPr>
        <p:txBody>
          <a:bodyPr vert="horz" wrap="square" lIns="91440" tIns="45720" rIns="91440" bIns="45720" numCol="1" anchor="ctr" anchorCtr="1" compatLnSpc="1">
            <a:prstTxWarp prst="textNoShape">
              <a:avLst/>
            </a:prstTxWarp>
          </a:bodyPr>
          <a:lstStyle/>
          <a:p>
            <a:pPr algn="ctr"/>
            <a:r>
              <a:rPr lang="en-US" dirty="0">
                <a:solidFill>
                  <a:schemeClr val="tx1">
                    <a:lumMod val="85000"/>
                    <a:lumOff val="15000"/>
                  </a:schemeClr>
                </a:solidFill>
                <a:latin typeface="CCComicrazy" panose="00000400000000000000" pitchFamily="2" charset="2"/>
                <a:cs typeface="Arial" pitchFamily="34" charset="0"/>
              </a:rPr>
              <a:t>TEAMS</a:t>
            </a:r>
          </a:p>
        </p:txBody>
      </p:sp>
      <p:sp>
        <p:nvSpPr>
          <p:cNvPr id="6" name="Freeform 18">
            <a:extLst>
              <a:ext uri="{FF2B5EF4-FFF2-40B4-BE49-F238E27FC236}">
                <a16:creationId xmlns:a16="http://schemas.microsoft.com/office/drawing/2014/main" id="{5C6FF197-16AD-4674-AEA4-65A7F1D981B0}"/>
              </a:ext>
            </a:extLst>
          </p:cNvPr>
          <p:cNvSpPr>
            <a:spLocks/>
          </p:cNvSpPr>
          <p:nvPr/>
        </p:nvSpPr>
        <p:spPr bwMode="auto">
          <a:xfrm>
            <a:off x="2099326" y="2648619"/>
            <a:ext cx="1176300" cy="774799"/>
          </a:xfrm>
          <a:custGeom>
            <a:avLst/>
            <a:gdLst/>
            <a:ahLst/>
            <a:cxnLst>
              <a:cxn ang="0">
                <a:pos x="17" y="0"/>
              </a:cxn>
              <a:cxn ang="0">
                <a:pos x="39" y="39"/>
              </a:cxn>
              <a:cxn ang="0">
                <a:pos x="857" y="39"/>
              </a:cxn>
              <a:cxn ang="0">
                <a:pos x="866" y="43"/>
              </a:cxn>
              <a:cxn ang="0">
                <a:pos x="872" y="53"/>
              </a:cxn>
              <a:cxn ang="0">
                <a:pos x="876" y="70"/>
              </a:cxn>
              <a:cxn ang="0">
                <a:pos x="874" y="91"/>
              </a:cxn>
              <a:cxn ang="0">
                <a:pos x="872" y="115"/>
              </a:cxn>
              <a:cxn ang="0">
                <a:pos x="870" y="142"/>
              </a:cxn>
              <a:cxn ang="0">
                <a:pos x="866" y="171"/>
              </a:cxn>
              <a:cxn ang="0">
                <a:pos x="863" y="229"/>
              </a:cxn>
              <a:cxn ang="0">
                <a:pos x="863" y="301"/>
              </a:cxn>
              <a:cxn ang="0">
                <a:pos x="865" y="363"/>
              </a:cxn>
              <a:cxn ang="0">
                <a:pos x="865" y="476"/>
              </a:cxn>
              <a:cxn ang="0">
                <a:pos x="863" y="532"/>
              </a:cxn>
              <a:cxn ang="0">
                <a:pos x="857" y="540"/>
              </a:cxn>
              <a:cxn ang="0">
                <a:pos x="837" y="548"/>
              </a:cxn>
              <a:cxn ang="0">
                <a:pos x="808" y="554"/>
              </a:cxn>
              <a:cxn ang="0">
                <a:pos x="771" y="557"/>
              </a:cxn>
              <a:cxn ang="0">
                <a:pos x="727" y="561"/>
              </a:cxn>
              <a:cxn ang="0">
                <a:pos x="675" y="563"/>
              </a:cxn>
              <a:cxn ang="0">
                <a:pos x="618" y="565"/>
              </a:cxn>
              <a:cxn ang="0">
                <a:pos x="556" y="567"/>
              </a:cxn>
              <a:cxn ang="0">
                <a:pos x="89" y="567"/>
              </a:cxn>
              <a:cxn ang="0">
                <a:pos x="52" y="569"/>
              </a:cxn>
              <a:cxn ang="0">
                <a:pos x="23" y="571"/>
              </a:cxn>
              <a:cxn ang="0">
                <a:pos x="6" y="573"/>
              </a:cxn>
              <a:cxn ang="0">
                <a:pos x="0" y="577"/>
              </a:cxn>
              <a:cxn ang="0">
                <a:pos x="0" y="365"/>
              </a:cxn>
              <a:cxn ang="0">
                <a:pos x="4" y="291"/>
              </a:cxn>
              <a:cxn ang="0">
                <a:pos x="6" y="216"/>
              </a:cxn>
              <a:cxn ang="0">
                <a:pos x="10" y="140"/>
              </a:cxn>
              <a:cxn ang="0">
                <a:pos x="13" y="66"/>
              </a:cxn>
              <a:cxn ang="0">
                <a:pos x="17" y="0"/>
              </a:cxn>
            </a:cxnLst>
            <a:rect l="0" t="0" r="r" b="b"/>
            <a:pathLst>
              <a:path w="876" h="577">
                <a:moveTo>
                  <a:pt x="17" y="0"/>
                </a:moveTo>
                <a:lnTo>
                  <a:pt x="39" y="39"/>
                </a:lnTo>
                <a:lnTo>
                  <a:pt x="857" y="39"/>
                </a:lnTo>
                <a:lnTo>
                  <a:pt x="866" y="43"/>
                </a:lnTo>
                <a:lnTo>
                  <a:pt x="872" y="53"/>
                </a:lnTo>
                <a:lnTo>
                  <a:pt x="876" y="70"/>
                </a:lnTo>
                <a:lnTo>
                  <a:pt x="874" y="91"/>
                </a:lnTo>
                <a:lnTo>
                  <a:pt x="872" y="115"/>
                </a:lnTo>
                <a:lnTo>
                  <a:pt x="870" y="142"/>
                </a:lnTo>
                <a:lnTo>
                  <a:pt x="866" y="171"/>
                </a:lnTo>
                <a:lnTo>
                  <a:pt x="863" y="229"/>
                </a:lnTo>
                <a:lnTo>
                  <a:pt x="863" y="301"/>
                </a:lnTo>
                <a:lnTo>
                  <a:pt x="865" y="363"/>
                </a:lnTo>
                <a:lnTo>
                  <a:pt x="865" y="476"/>
                </a:lnTo>
                <a:lnTo>
                  <a:pt x="863" y="532"/>
                </a:lnTo>
                <a:lnTo>
                  <a:pt x="857" y="540"/>
                </a:lnTo>
                <a:lnTo>
                  <a:pt x="837" y="548"/>
                </a:lnTo>
                <a:lnTo>
                  <a:pt x="808" y="554"/>
                </a:lnTo>
                <a:lnTo>
                  <a:pt x="771" y="557"/>
                </a:lnTo>
                <a:lnTo>
                  <a:pt x="727" y="561"/>
                </a:lnTo>
                <a:lnTo>
                  <a:pt x="675" y="563"/>
                </a:lnTo>
                <a:lnTo>
                  <a:pt x="618" y="565"/>
                </a:lnTo>
                <a:lnTo>
                  <a:pt x="556" y="567"/>
                </a:lnTo>
                <a:lnTo>
                  <a:pt x="89" y="567"/>
                </a:lnTo>
                <a:lnTo>
                  <a:pt x="52" y="569"/>
                </a:lnTo>
                <a:lnTo>
                  <a:pt x="23" y="571"/>
                </a:lnTo>
                <a:lnTo>
                  <a:pt x="6" y="573"/>
                </a:lnTo>
                <a:lnTo>
                  <a:pt x="0" y="577"/>
                </a:lnTo>
                <a:lnTo>
                  <a:pt x="0" y="365"/>
                </a:lnTo>
                <a:lnTo>
                  <a:pt x="4" y="291"/>
                </a:lnTo>
                <a:lnTo>
                  <a:pt x="6" y="216"/>
                </a:lnTo>
                <a:lnTo>
                  <a:pt x="10" y="140"/>
                </a:lnTo>
                <a:lnTo>
                  <a:pt x="13" y="66"/>
                </a:lnTo>
                <a:lnTo>
                  <a:pt x="17" y="0"/>
                </a:lnTo>
                <a:close/>
              </a:path>
            </a:pathLst>
          </a:custGeom>
          <a:solidFill>
            <a:schemeClr val="accent2">
              <a:lumMod val="75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pPr algn="ctr"/>
            <a:r>
              <a:rPr lang="en-US" sz="1100" dirty="0">
                <a:solidFill>
                  <a:schemeClr val="bg1"/>
                </a:solidFill>
                <a:latin typeface="CCComicrazy" panose="00000400000000000000" pitchFamily="2" charset="2"/>
                <a:cs typeface="Arial" pitchFamily="34" charset="0"/>
              </a:rPr>
              <a:t>Webinar &amp; Conferencing</a:t>
            </a:r>
          </a:p>
        </p:txBody>
      </p:sp>
      <p:sp>
        <p:nvSpPr>
          <p:cNvPr id="9" name="Freeform 20">
            <a:extLst>
              <a:ext uri="{FF2B5EF4-FFF2-40B4-BE49-F238E27FC236}">
                <a16:creationId xmlns:a16="http://schemas.microsoft.com/office/drawing/2014/main" id="{F18300CC-70BA-4782-B978-3F1FD535FB49}"/>
              </a:ext>
            </a:extLst>
          </p:cNvPr>
          <p:cNvSpPr>
            <a:spLocks/>
          </p:cNvSpPr>
          <p:nvPr/>
        </p:nvSpPr>
        <p:spPr bwMode="auto">
          <a:xfrm>
            <a:off x="5270298" y="2659362"/>
            <a:ext cx="1177643" cy="774799"/>
          </a:xfrm>
          <a:custGeom>
            <a:avLst/>
            <a:gdLst/>
            <a:ahLst/>
            <a:cxnLst>
              <a:cxn ang="0">
                <a:pos x="18" y="0"/>
              </a:cxn>
              <a:cxn ang="0">
                <a:pos x="41" y="39"/>
              </a:cxn>
              <a:cxn ang="0">
                <a:pos x="857" y="39"/>
              </a:cxn>
              <a:cxn ang="0">
                <a:pos x="867" y="43"/>
              </a:cxn>
              <a:cxn ang="0">
                <a:pos x="873" y="52"/>
              </a:cxn>
              <a:cxn ang="0">
                <a:pos x="877" y="70"/>
              </a:cxn>
              <a:cxn ang="0">
                <a:pos x="875" y="91"/>
              </a:cxn>
              <a:cxn ang="0">
                <a:pos x="873" y="114"/>
              </a:cxn>
              <a:cxn ang="0">
                <a:pos x="871" y="142"/>
              </a:cxn>
              <a:cxn ang="0">
                <a:pos x="867" y="171"/>
              </a:cxn>
              <a:cxn ang="0">
                <a:pos x="863" y="229"/>
              </a:cxn>
              <a:cxn ang="0">
                <a:pos x="863" y="301"/>
              </a:cxn>
              <a:cxn ang="0">
                <a:pos x="865" y="363"/>
              </a:cxn>
              <a:cxn ang="0">
                <a:pos x="865" y="476"/>
              </a:cxn>
              <a:cxn ang="0">
                <a:pos x="863" y="532"/>
              </a:cxn>
              <a:cxn ang="0">
                <a:pos x="857" y="540"/>
              </a:cxn>
              <a:cxn ang="0">
                <a:pos x="838" y="548"/>
              </a:cxn>
              <a:cxn ang="0">
                <a:pos x="809" y="553"/>
              </a:cxn>
              <a:cxn ang="0">
                <a:pos x="772" y="557"/>
              </a:cxn>
              <a:cxn ang="0">
                <a:pos x="727" y="561"/>
              </a:cxn>
              <a:cxn ang="0">
                <a:pos x="675" y="563"/>
              </a:cxn>
              <a:cxn ang="0">
                <a:pos x="619" y="565"/>
              </a:cxn>
              <a:cxn ang="0">
                <a:pos x="557" y="567"/>
              </a:cxn>
              <a:cxn ang="0">
                <a:pos x="89" y="567"/>
              </a:cxn>
              <a:cxn ang="0">
                <a:pos x="53" y="569"/>
              </a:cxn>
              <a:cxn ang="0">
                <a:pos x="24" y="571"/>
              </a:cxn>
              <a:cxn ang="0">
                <a:pos x="6" y="573"/>
              </a:cxn>
              <a:cxn ang="0">
                <a:pos x="0" y="577"/>
              </a:cxn>
              <a:cxn ang="0">
                <a:pos x="0" y="365"/>
              </a:cxn>
              <a:cxn ang="0">
                <a:pos x="4" y="293"/>
              </a:cxn>
              <a:cxn ang="0">
                <a:pos x="6" y="215"/>
              </a:cxn>
              <a:cxn ang="0">
                <a:pos x="10" y="140"/>
              </a:cxn>
              <a:cxn ang="0">
                <a:pos x="14" y="66"/>
              </a:cxn>
              <a:cxn ang="0">
                <a:pos x="18" y="0"/>
              </a:cxn>
            </a:cxnLst>
            <a:rect l="0" t="0" r="r" b="b"/>
            <a:pathLst>
              <a:path w="877" h="577">
                <a:moveTo>
                  <a:pt x="18" y="0"/>
                </a:moveTo>
                <a:lnTo>
                  <a:pt x="41" y="39"/>
                </a:lnTo>
                <a:lnTo>
                  <a:pt x="857" y="39"/>
                </a:lnTo>
                <a:lnTo>
                  <a:pt x="867" y="43"/>
                </a:lnTo>
                <a:lnTo>
                  <a:pt x="873" y="52"/>
                </a:lnTo>
                <a:lnTo>
                  <a:pt x="877" y="70"/>
                </a:lnTo>
                <a:lnTo>
                  <a:pt x="875" y="91"/>
                </a:lnTo>
                <a:lnTo>
                  <a:pt x="873" y="114"/>
                </a:lnTo>
                <a:lnTo>
                  <a:pt x="871" y="142"/>
                </a:lnTo>
                <a:lnTo>
                  <a:pt x="867" y="171"/>
                </a:lnTo>
                <a:lnTo>
                  <a:pt x="863" y="229"/>
                </a:lnTo>
                <a:lnTo>
                  <a:pt x="863" y="301"/>
                </a:lnTo>
                <a:lnTo>
                  <a:pt x="865" y="363"/>
                </a:lnTo>
                <a:lnTo>
                  <a:pt x="865" y="476"/>
                </a:lnTo>
                <a:lnTo>
                  <a:pt x="863" y="532"/>
                </a:lnTo>
                <a:lnTo>
                  <a:pt x="857" y="540"/>
                </a:lnTo>
                <a:lnTo>
                  <a:pt x="838" y="548"/>
                </a:lnTo>
                <a:lnTo>
                  <a:pt x="809" y="553"/>
                </a:lnTo>
                <a:lnTo>
                  <a:pt x="772" y="557"/>
                </a:lnTo>
                <a:lnTo>
                  <a:pt x="727" y="561"/>
                </a:lnTo>
                <a:lnTo>
                  <a:pt x="675" y="563"/>
                </a:lnTo>
                <a:lnTo>
                  <a:pt x="619" y="565"/>
                </a:lnTo>
                <a:lnTo>
                  <a:pt x="557" y="567"/>
                </a:lnTo>
                <a:lnTo>
                  <a:pt x="89" y="567"/>
                </a:lnTo>
                <a:lnTo>
                  <a:pt x="53" y="569"/>
                </a:lnTo>
                <a:lnTo>
                  <a:pt x="24" y="571"/>
                </a:lnTo>
                <a:lnTo>
                  <a:pt x="6" y="573"/>
                </a:lnTo>
                <a:lnTo>
                  <a:pt x="0" y="577"/>
                </a:lnTo>
                <a:lnTo>
                  <a:pt x="0" y="365"/>
                </a:lnTo>
                <a:lnTo>
                  <a:pt x="4" y="293"/>
                </a:lnTo>
                <a:lnTo>
                  <a:pt x="6" y="215"/>
                </a:lnTo>
                <a:lnTo>
                  <a:pt x="10" y="140"/>
                </a:lnTo>
                <a:lnTo>
                  <a:pt x="14" y="66"/>
                </a:lnTo>
                <a:lnTo>
                  <a:pt x="18" y="0"/>
                </a:lnTo>
                <a:close/>
              </a:path>
            </a:pathLst>
          </a:custGeom>
          <a:solidFill>
            <a:schemeClr val="accent6"/>
          </a:solidFill>
          <a:ln w="0">
            <a:noFill/>
            <a:prstDash val="solid"/>
            <a:round/>
            <a:headEnd/>
            <a:tailEnd/>
          </a:ln>
        </p:spPr>
        <p:txBody>
          <a:bodyPr vert="horz" wrap="square" lIns="91440" tIns="45720" rIns="91440" bIns="45720" numCol="1" anchor="ctr" anchorCtr="1" compatLnSpc="1">
            <a:prstTxWarp prst="textNoShape">
              <a:avLst/>
            </a:prstTxWarp>
          </a:bodyPr>
          <a:lstStyle/>
          <a:p>
            <a:pPr algn="ctr"/>
            <a:r>
              <a:rPr lang="en-US" sz="1200" dirty="0">
                <a:solidFill>
                  <a:schemeClr val="bg1"/>
                </a:solidFill>
                <a:latin typeface="CCComicrazy" panose="00000400000000000000" pitchFamily="2" charset="2"/>
                <a:cs typeface="Arial" pitchFamily="34" charset="0"/>
              </a:rPr>
              <a:t>Learning Management System</a:t>
            </a:r>
          </a:p>
        </p:txBody>
      </p:sp>
      <p:sp>
        <p:nvSpPr>
          <p:cNvPr id="12" name="Freeform 6">
            <a:extLst>
              <a:ext uri="{FF2B5EF4-FFF2-40B4-BE49-F238E27FC236}">
                <a16:creationId xmlns:a16="http://schemas.microsoft.com/office/drawing/2014/main" id="{6ECE9AB5-CD65-47B9-A127-F382E5F910A6}"/>
              </a:ext>
            </a:extLst>
          </p:cNvPr>
          <p:cNvSpPr>
            <a:spLocks/>
          </p:cNvSpPr>
          <p:nvPr/>
        </p:nvSpPr>
        <p:spPr bwMode="auto">
          <a:xfrm>
            <a:off x="656849" y="2622464"/>
            <a:ext cx="887596" cy="907738"/>
          </a:xfrm>
          <a:custGeom>
            <a:avLst/>
            <a:gdLst/>
            <a:ahLst/>
            <a:cxnLst>
              <a:cxn ang="0">
                <a:pos x="365" y="0"/>
              </a:cxn>
              <a:cxn ang="0">
                <a:pos x="415" y="8"/>
              </a:cxn>
              <a:cxn ang="0">
                <a:pos x="466" y="28"/>
              </a:cxn>
              <a:cxn ang="0">
                <a:pos x="510" y="57"/>
              </a:cxn>
              <a:cxn ang="0">
                <a:pos x="551" y="94"/>
              </a:cxn>
              <a:cxn ang="0">
                <a:pos x="586" y="136"/>
              </a:cxn>
              <a:cxn ang="0">
                <a:pos x="615" y="183"/>
              </a:cxn>
              <a:cxn ang="0">
                <a:pos x="638" y="233"/>
              </a:cxn>
              <a:cxn ang="0">
                <a:pos x="654" y="288"/>
              </a:cxn>
              <a:cxn ang="0">
                <a:pos x="661" y="342"/>
              </a:cxn>
              <a:cxn ang="0">
                <a:pos x="661" y="397"/>
              </a:cxn>
              <a:cxn ang="0">
                <a:pos x="652" y="449"/>
              </a:cxn>
              <a:cxn ang="0">
                <a:pos x="634" y="501"/>
              </a:cxn>
              <a:cxn ang="0">
                <a:pos x="605" y="548"/>
              </a:cxn>
              <a:cxn ang="0">
                <a:pos x="570" y="585"/>
              </a:cxn>
              <a:cxn ang="0">
                <a:pos x="532" y="616"/>
              </a:cxn>
              <a:cxn ang="0">
                <a:pos x="487" y="641"/>
              </a:cxn>
              <a:cxn ang="0">
                <a:pos x="438" y="661"/>
              </a:cxn>
              <a:cxn ang="0">
                <a:pos x="388" y="672"/>
              </a:cxn>
              <a:cxn ang="0">
                <a:pos x="336" y="676"/>
              </a:cxn>
              <a:cxn ang="0">
                <a:pos x="283" y="674"/>
              </a:cxn>
              <a:cxn ang="0">
                <a:pos x="233" y="666"/>
              </a:cxn>
              <a:cxn ang="0">
                <a:pos x="185" y="651"/>
              </a:cxn>
              <a:cxn ang="0">
                <a:pos x="138" y="628"/>
              </a:cxn>
              <a:cxn ang="0">
                <a:pos x="97" y="597"/>
              </a:cxn>
              <a:cxn ang="0">
                <a:pos x="62" y="558"/>
              </a:cxn>
              <a:cxn ang="0">
                <a:pos x="33" y="513"/>
              </a:cxn>
              <a:cxn ang="0">
                <a:pos x="14" y="468"/>
              </a:cxn>
              <a:cxn ang="0">
                <a:pos x="2" y="420"/>
              </a:cxn>
              <a:cxn ang="0">
                <a:pos x="0" y="369"/>
              </a:cxn>
              <a:cxn ang="0">
                <a:pos x="2" y="319"/>
              </a:cxn>
              <a:cxn ang="0">
                <a:pos x="14" y="268"/>
              </a:cxn>
              <a:cxn ang="0">
                <a:pos x="27" y="218"/>
              </a:cxn>
              <a:cxn ang="0">
                <a:pos x="49" y="169"/>
              </a:cxn>
              <a:cxn ang="0">
                <a:pos x="72" y="123"/>
              </a:cxn>
              <a:cxn ang="0">
                <a:pos x="99" y="78"/>
              </a:cxn>
              <a:cxn ang="0">
                <a:pos x="128" y="37"/>
              </a:cxn>
              <a:cxn ang="0">
                <a:pos x="78" y="220"/>
              </a:cxn>
              <a:cxn ang="0">
                <a:pos x="97" y="177"/>
              </a:cxn>
              <a:cxn ang="0">
                <a:pos x="124" y="134"/>
              </a:cxn>
              <a:cxn ang="0">
                <a:pos x="155" y="96"/>
              </a:cxn>
              <a:cxn ang="0">
                <a:pos x="190" y="63"/>
              </a:cxn>
              <a:cxn ang="0">
                <a:pos x="229" y="35"/>
              </a:cxn>
              <a:cxn ang="0">
                <a:pos x="272" y="14"/>
              </a:cxn>
              <a:cxn ang="0">
                <a:pos x="318" y="2"/>
              </a:cxn>
              <a:cxn ang="0">
                <a:pos x="365" y="0"/>
              </a:cxn>
            </a:cxnLst>
            <a:rect l="0" t="0" r="r" b="b"/>
            <a:pathLst>
              <a:path w="661" h="676">
                <a:moveTo>
                  <a:pt x="365" y="0"/>
                </a:moveTo>
                <a:lnTo>
                  <a:pt x="415" y="8"/>
                </a:lnTo>
                <a:lnTo>
                  <a:pt x="466" y="28"/>
                </a:lnTo>
                <a:lnTo>
                  <a:pt x="510" y="57"/>
                </a:lnTo>
                <a:lnTo>
                  <a:pt x="551" y="94"/>
                </a:lnTo>
                <a:lnTo>
                  <a:pt x="586" y="136"/>
                </a:lnTo>
                <a:lnTo>
                  <a:pt x="615" y="183"/>
                </a:lnTo>
                <a:lnTo>
                  <a:pt x="638" y="233"/>
                </a:lnTo>
                <a:lnTo>
                  <a:pt x="654" y="288"/>
                </a:lnTo>
                <a:lnTo>
                  <a:pt x="661" y="342"/>
                </a:lnTo>
                <a:lnTo>
                  <a:pt x="661" y="397"/>
                </a:lnTo>
                <a:lnTo>
                  <a:pt x="652" y="449"/>
                </a:lnTo>
                <a:lnTo>
                  <a:pt x="634" y="501"/>
                </a:lnTo>
                <a:lnTo>
                  <a:pt x="605" y="548"/>
                </a:lnTo>
                <a:lnTo>
                  <a:pt x="570" y="585"/>
                </a:lnTo>
                <a:lnTo>
                  <a:pt x="532" y="616"/>
                </a:lnTo>
                <a:lnTo>
                  <a:pt x="487" y="641"/>
                </a:lnTo>
                <a:lnTo>
                  <a:pt x="438" y="661"/>
                </a:lnTo>
                <a:lnTo>
                  <a:pt x="388" y="672"/>
                </a:lnTo>
                <a:lnTo>
                  <a:pt x="336" y="676"/>
                </a:lnTo>
                <a:lnTo>
                  <a:pt x="283" y="674"/>
                </a:lnTo>
                <a:lnTo>
                  <a:pt x="233" y="666"/>
                </a:lnTo>
                <a:lnTo>
                  <a:pt x="185" y="651"/>
                </a:lnTo>
                <a:lnTo>
                  <a:pt x="138" y="628"/>
                </a:lnTo>
                <a:lnTo>
                  <a:pt x="97" y="597"/>
                </a:lnTo>
                <a:lnTo>
                  <a:pt x="62" y="558"/>
                </a:lnTo>
                <a:lnTo>
                  <a:pt x="33" y="513"/>
                </a:lnTo>
                <a:lnTo>
                  <a:pt x="14" y="468"/>
                </a:lnTo>
                <a:lnTo>
                  <a:pt x="2" y="420"/>
                </a:lnTo>
                <a:lnTo>
                  <a:pt x="0" y="369"/>
                </a:lnTo>
                <a:lnTo>
                  <a:pt x="2" y="319"/>
                </a:lnTo>
                <a:lnTo>
                  <a:pt x="14" y="268"/>
                </a:lnTo>
                <a:lnTo>
                  <a:pt x="27" y="218"/>
                </a:lnTo>
                <a:lnTo>
                  <a:pt x="49" y="169"/>
                </a:lnTo>
                <a:lnTo>
                  <a:pt x="72" y="123"/>
                </a:lnTo>
                <a:lnTo>
                  <a:pt x="99" y="78"/>
                </a:lnTo>
                <a:lnTo>
                  <a:pt x="128" y="37"/>
                </a:lnTo>
                <a:lnTo>
                  <a:pt x="78" y="220"/>
                </a:lnTo>
                <a:lnTo>
                  <a:pt x="97" y="177"/>
                </a:lnTo>
                <a:lnTo>
                  <a:pt x="124" y="134"/>
                </a:lnTo>
                <a:lnTo>
                  <a:pt x="155" y="96"/>
                </a:lnTo>
                <a:lnTo>
                  <a:pt x="190" y="63"/>
                </a:lnTo>
                <a:lnTo>
                  <a:pt x="229" y="35"/>
                </a:lnTo>
                <a:lnTo>
                  <a:pt x="272" y="14"/>
                </a:lnTo>
                <a:lnTo>
                  <a:pt x="318" y="2"/>
                </a:lnTo>
                <a:lnTo>
                  <a:pt x="365" y="0"/>
                </a:lnTo>
                <a:close/>
              </a:path>
            </a:pathLst>
          </a:custGeom>
          <a:solidFill>
            <a:schemeClr val="bg1"/>
          </a:solidFill>
          <a:ln w="0">
            <a:noFill/>
            <a:prstDash val="solid"/>
            <a:round/>
            <a:headEnd/>
            <a:tailEnd/>
          </a:ln>
        </p:spPr>
        <p:txBody>
          <a:bodyPr vert="horz" wrap="square" lIns="91440" tIns="45720" rIns="91440" bIns="45720" numCol="1" anchor="ctr" anchorCtr="1" compatLnSpc="1">
            <a:prstTxWarp prst="textNoShape">
              <a:avLst/>
            </a:prstTxWarp>
          </a:bodyPr>
          <a:lstStyle/>
          <a:p>
            <a:pPr algn="ctr"/>
            <a:r>
              <a:rPr lang="en-US" sz="1800" dirty="0">
                <a:solidFill>
                  <a:schemeClr val="tx1">
                    <a:lumMod val="85000"/>
                    <a:lumOff val="15000"/>
                  </a:schemeClr>
                </a:solidFill>
                <a:latin typeface="CCComicrazy" panose="00000400000000000000" pitchFamily="2" charset="2"/>
                <a:cs typeface="Arial" pitchFamily="34" charset="0"/>
              </a:rPr>
              <a:t>Zoom</a:t>
            </a:r>
          </a:p>
        </p:txBody>
      </p:sp>
      <p:sp>
        <p:nvSpPr>
          <p:cNvPr id="13" name="Freeform 7">
            <a:extLst>
              <a:ext uri="{FF2B5EF4-FFF2-40B4-BE49-F238E27FC236}">
                <a16:creationId xmlns:a16="http://schemas.microsoft.com/office/drawing/2014/main" id="{EBB1EC38-7556-43A6-AB08-2ECB12E9C5A0}"/>
              </a:ext>
            </a:extLst>
          </p:cNvPr>
          <p:cNvSpPr>
            <a:spLocks/>
          </p:cNvSpPr>
          <p:nvPr/>
        </p:nvSpPr>
        <p:spPr bwMode="auto">
          <a:xfrm>
            <a:off x="628650" y="2596951"/>
            <a:ext cx="942651" cy="962792"/>
          </a:xfrm>
          <a:custGeom>
            <a:avLst/>
            <a:gdLst/>
            <a:ahLst/>
            <a:cxnLst>
              <a:cxn ang="0">
                <a:pos x="446" y="10"/>
              </a:cxn>
              <a:cxn ang="0">
                <a:pos x="541" y="58"/>
              </a:cxn>
              <a:cxn ang="0">
                <a:pos x="618" y="136"/>
              </a:cxn>
              <a:cxn ang="0">
                <a:pos x="673" y="231"/>
              </a:cxn>
              <a:cxn ang="0">
                <a:pos x="700" y="336"/>
              </a:cxn>
              <a:cxn ang="0">
                <a:pos x="698" y="443"/>
              </a:cxn>
              <a:cxn ang="0">
                <a:pos x="665" y="540"/>
              </a:cxn>
              <a:cxn ang="0">
                <a:pos x="603" y="621"/>
              </a:cxn>
              <a:cxn ang="0">
                <a:pos x="512" y="682"/>
              </a:cxn>
              <a:cxn ang="0">
                <a:pos x="407" y="711"/>
              </a:cxn>
              <a:cxn ang="0">
                <a:pos x="301" y="715"/>
              </a:cxn>
              <a:cxn ang="0">
                <a:pos x="198" y="687"/>
              </a:cxn>
              <a:cxn ang="0">
                <a:pos x="107" y="633"/>
              </a:cxn>
              <a:cxn ang="0">
                <a:pos x="37" y="546"/>
              </a:cxn>
              <a:cxn ang="0">
                <a:pos x="4" y="445"/>
              </a:cxn>
              <a:cxn ang="0">
                <a:pos x="4" y="340"/>
              </a:cxn>
              <a:cxn ang="0">
                <a:pos x="29" y="233"/>
              </a:cxn>
              <a:cxn ang="0">
                <a:pos x="74" y="134"/>
              </a:cxn>
              <a:cxn ang="0">
                <a:pos x="132" y="45"/>
              </a:cxn>
              <a:cxn ang="0">
                <a:pos x="155" y="37"/>
              </a:cxn>
              <a:cxn ang="0">
                <a:pos x="173" y="54"/>
              </a:cxn>
              <a:cxn ang="0">
                <a:pos x="143" y="101"/>
              </a:cxn>
              <a:cxn ang="0">
                <a:pos x="99" y="181"/>
              </a:cxn>
              <a:cxn ang="0">
                <a:pos x="64" y="268"/>
              </a:cxn>
              <a:cxn ang="0">
                <a:pos x="45" y="357"/>
              </a:cxn>
              <a:cxn ang="0">
                <a:pos x="47" y="447"/>
              </a:cxn>
              <a:cxn ang="0">
                <a:pos x="72" y="528"/>
              </a:cxn>
              <a:cxn ang="0">
                <a:pos x="128" y="598"/>
              </a:cxn>
              <a:cxn ang="0">
                <a:pos x="209" y="649"/>
              </a:cxn>
              <a:cxn ang="0">
                <a:pos x="299" y="672"/>
              </a:cxn>
              <a:cxn ang="0">
                <a:pos x="394" y="672"/>
              </a:cxn>
              <a:cxn ang="0">
                <a:pos x="485" y="649"/>
              </a:cxn>
              <a:cxn ang="0">
                <a:pos x="564" y="602"/>
              </a:cxn>
              <a:cxn ang="0">
                <a:pos x="624" y="530"/>
              </a:cxn>
              <a:cxn ang="0">
                <a:pos x="657" y="435"/>
              </a:cxn>
              <a:cxn ang="0">
                <a:pos x="657" y="332"/>
              </a:cxn>
              <a:cxn ang="0">
                <a:pos x="628" y="233"/>
              </a:cxn>
              <a:cxn ang="0">
                <a:pos x="574" y="146"/>
              </a:cxn>
              <a:cxn ang="0">
                <a:pos x="496" y="80"/>
              </a:cxn>
              <a:cxn ang="0">
                <a:pos x="401" y="45"/>
              </a:cxn>
              <a:cxn ang="0">
                <a:pos x="312" y="52"/>
              </a:cxn>
              <a:cxn ang="0">
                <a:pos x="233" y="95"/>
              </a:cxn>
              <a:cxn ang="0">
                <a:pos x="167" y="163"/>
              </a:cxn>
              <a:cxn ang="0">
                <a:pos x="118" y="249"/>
              </a:cxn>
              <a:cxn ang="0">
                <a:pos x="91" y="342"/>
              </a:cxn>
              <a:cxn ang="0">
                <a:pos x="78" y="357"/>
              </a:cxn>
              <a:cxn ang="0">
                <a:pos x="60" y="351"/>
              </a:cxn>
              <a:cxn ang="0">
                <a:pos x="52" y="330"/>
              </a:cxn>
              <a:cxn ang="0">
                <a:pos x="79" y="231"/>
              </a:cxn>
              <a:cxn ang="0">
                <a:pos x="130" y="140"/>
              </a:cxn>
              <a:cxn ang="0">
                <a:pos x="200" y="64"/>
              </a:cxn>
              <a:cxn ang="0">
                <a:pos x="289" y="14"/>
              </a:cxn>
              <a:cxn ang="0">
                <a:pos x="394" y="0"/>
              </a:cxn>
            </a:cxnLst>
            <a:rect l="0" t="0" r="r" b="b"/>
            <a:pathLst>
              <a:path w="702" h="717">
                <a:moveTo>
                  <a:pt x="394" y="0"/>
                </a:moveTo>
                <a:lnTo>
                  <a:pt x="446" y="10"/>
                </a:lnTo>
                <a:lnTo>
                  <a:pt x="496" y="29"/>
                </a:lnTo>
                <a:lnTo>
                  <a:pt x="541" y="58"/>
                </a:lnTo>
                <a:lnTo>
                  <a:pt x="584" y="95"/>
                </a:lnTo>
                <a:lnTo>
                  <a:pt x="618" y="136"/>
                </a:lnTo>
                <a:lnTo>
                  <a:pt x="649" y="183"/>
                </a:lnTo>
                <a:lnTo>
                  <a:pt x="673" y="231"/>
                </a:lnTo>
                <a:lnTo>
                  <a:pt x="690" y="282"/>
                </a:lnTo>
                <a:lnTo>
                  <a:pt x="700" y="336"/>
                </a:lnTo>
                <a:lnTo>
                  <a:pt x="702" y="388"/>
                </a:lnTo>
                <a:lnTo>
                  <a:pt x="698" y="443"/>
                </a:lnTo>
                <a:lnTo>
                  <a:pt x="684" y="493"/>
                </a:lnTo>
                <a:lnTo>
                  <a:pt x="665" y="540"/>
                </a:lnTo>
                <a:lnTo>
                  <a:pt x="638" y="583"/>
                </a:lnTo>
                <a:lnTo>
                  <a:pt x="603" y="621"/>
                </a:lnTo>
                <a:lnTo>
                  <a:pt x="560" y="654"/>
                </a:lnTo>
                <a:lnTo>
                  <a:pt x="512" y="682"/>
                </a:lnTo>
                <a:lnTo>
                  <a:pt x="461" y="699"/>
                </a:lnTo>
                <a:lnTo>
                  <a:pt x="407" y="711"/>
                </a:lnTo>
                <a:lnTo>
                  <a:pt x="355" y="717"/>
                </a:lnTo>
                <a:lnTo>
                  <a:pt x="301" y="715"/>
                </a:lnTo>
                <a:lnTo>
                  <a:pt x="248" y="705"/>
                </a:lnTo>
                <a:lnTo>
                  <a:pt x="198" y="687"/>
                </a:lnTo>
                <a:lnTo>
                  <a:pt x="149" y="664"/>
                </a:lnTo>
                <a:lnTo>
                  <a:pt x="107" y="633"/>
                </a:lnTo>
                <a:lnTo>
                  <a:pt x="68" y="592"/>
                </a:lnTo>
                <a:lnTo>
                  <a:pt x="37" y="546"/>
                </a:lnTo>
                <a:lnTo>
                  <a:pt x="15" y="495"/>
                </a:lnTo>
                <a:lnTo>
                  <a:pt x="4" y="445"/>
                </a:lnTo>
                <a:lnTo>
                  <a:pt x="0" y="392"/>
                </a:lnTo>
                <a:lnTo>
                  <a:pt x="4" y="340"/>
                </a:lnTo>
                <a:lnTo>
                  <a:pt x="14" y="285"/>
                </a:lnTo>
                <a:lnTo>
                  <a:pt x="29" y="233"/>
                </a:lnTo>
                <a:lnTo>
                  <a:pt x="48" y="183"/>
                </a:lnTo>
                <a:lnTo>
                  <a:pt x="74" y="134"/>
                </a:lnTo>
                <a:lnTo>
                  <a:pt x="101" y="87"/>
                </a:lnTo>
                <a:lnTo>
                  <a:pt x="132" y="45"/>
                </a:lnTo>
                <a:lnTo>
                  <a:pt x="143" y="37"/>
                </a:lnTo>
                <a:lnTo>
                  <a:pt x="155" y="37"/>
                </a:lnTo>
                <a:lnTo>
                  <a:pt x="167" y="43"/>
                </a:lnTo>
                <a:lnTo>
                  <a:pt x="173" y="54"/>
                </a:lnTo>
                <a:lnTo>
                  <a:pt x="169" y="66"/>
                </a:lnTo>
                <a:lnTo>
                  <a:pt x="143" y="101"/>
                </a:lnTo>
                <a:lnTo>
                  <a:pt x="120" y="140"/>
                </a:lnTo>
                <a:lnTo>
                  <a:pt x="99" y="181"/>
                </a:lnTo>
                <a:lnTo>
                  <a:pt x="79" y="223"/>
                </a:lnTo>
                <a:lnTo>
                  <a:pt x="64" y="268"/>
                </a:lnTo>
                <a:lnTo>
                  <a:pt x="52" y="313"/>
                </a:lnTo>
                <a:lnTo>
                  <a:pt x="45" y="357"/>
                </a:lnTo>
                <a:lnTo>
                  <a:pt x="43" y="402"/>
                </a:lnTo>
                <a:lnTo>
                  <a:pt x="47" y="447"/>
                </a:lnTo>
                <a:lnTo>
                  <a:pt x="56" y="487"/>
                </a:lnTo>
                <a:lnTo>
                  <a:pt x="72" y="528"/>
                </a:lnTo>
                <a:lnTo>
                  <a:pt x="95" y="565"/>
                </a:lnTo>
                <a:lnTo>
                  <a:pt x="128" y="598"/>
                </a:lnTo>
                <a:lnTo>
                  <a:pt x="169" y="627"/>
                </a:lnTo>
                <a:lnTo>
                  <a:pt x="209" y="649"/>
                </a:lnTo>
                <a:lnTo>
                  <a:pt x="254" y="662"/>
                </a:lnTo>
                <a:lnTo>
                  <a:pt x="299" y="672"/>
                </a:lnTo>
                <a:lnTo>
                  <a:pt x="347" y="674"/>
                </a:lnTo>
                <a:lnTo>
                  <a:pt x="394" y="672"/>
                </a:lnTo>
                <a:lnTo>
                  <a:pt x="440" y="664"/>
                </a:lnTo>
                <a:lnTo>
                  <a:pt x="485" y="649"/>
                </a:lnTo>
                <a:lnTo>
                  <a:pt x="527" y="627"/>
                </a:lnTo>
                <a:lnTo>
                  <a:pt x="564" y="602"/>
                </a:lnTo>
                <a:lnTo>
                  <a:pt x="597" y="569"/>
                </a:lnTo>
                <a:lnTo>
                  <a:pt x="624" y="530"/>
                </a:lnTo>
                <a:lnTo>
                  <a:pt x="646" y="484"/>
                </a:lnTo>
                <a:lnTo>
                  <a:pt x="657" y="435"/>
                </a:lnTo>
                <a:lnTo>
                  <a:pt x="661" y="383"/>
                </a:lnTo>
                <a:lnTo>
                  <a:pt x="657" y="332"/>
                </a:lnTo>
                <a:lnTo>
                  <a:pt x="648" y="282"/>
                </a:lnTo>
                <a:lnTo>
                  <a:pt x="628" y="233"/>
                </a:lnTo>
                <a:lnTo>
                  <a:pt x="605" y="186"/>
                </a:lnTo>
                <a:lnTo>
                  <a:pt x="574" y="146"/>
                </a:lnTo>
                <a:lnTo>
                  <a:pt x="537" y="109"/>
                </a:lnTo>
                <a:lnTo>
                  <a:pt x="496" y="80"/>
                </a:lnTo>
                <a:lnTo>
                  <a:pt x="448" y="56"/>
                </a:lnTo>
                <a:lnTo>
                  <a:pt x="401" y="45"/>
                </a:lnTo>
                <a:lnTo>
                  <a:pt x="355" y="45"/>
                </a:lnTo>
                <a:lnTo>
                  <a:pt x="312" y="52"/>
                </a:lnTo>
                <a:lnTo>
                  <a:pt x="269" y="70"/>
                </a:lnTo>
                <a:lnTo>
                  <a:pt x="233" y="95"/>
                </a:lnTo>
                <a:lnTo>
                  <a:pt x="198" y="126"/>
                </a:lnTo>
                <a:lnTo>
                  <a:pt x="167" y="163"/>
                </a:lnTo>
                <a:lnTo>
                  <a:pt x="140" y="204"/>
                </a:lnTo>
                <a:lnTo>
                  <a:pt x="118" y="249"/>
                </a:lnTo>
                <a:lnTo>
                  <a:pt x="101" y="295"/>
                </a:lnTo>
                <a:lnTo>
                  <a:pt x="91" y="342"/>
                </a:lnTo>
                <a:lnTo>
                  <a:pt x="87" y="351"/>
                </a:lnTo>
                <a:lnTo>
                  <a:pt x="78" y="357"/>
                </a:lnTo>
                <a:lnTo>
                  <a:pt x="68" y="355"/>
                </a:lnTo>
                <a:lnTo>
                  <a:pt x="60" y="351"/>
                </a:lnTo>
                <a:lnTo>
                  <a:pt x="54" y="342"/>
                </a:lnTo>
                <a:lnTo>
                  <a:pt x="52" y="330"/>
                </a:lnTo>
                <a:lnTo>
                  <a:pt x="62" y="280"/>
                </a:lnTo>
                <a:lnTo>
                  <a:pt x="79" y="231"/>
                </a:lnTo>
                <a:lnTo>
                  <a:pt x="101" y="184"/>
                </a:lnTo>
                <a:lnTo>
                  <a:pt x="130" y="140"/>
                </a:lnTo>
                <a:lnTo>
                  <a:pt x="163" y="99"/>
                </a:lnTo>
                <a:lnTo>
                  <a:pt x="200" y="64"/>
                </a:lnTo>
                <a:lnTo>
                  <a:pt x="242" y="35"/>
                </a:lnTo>
                <a:lnTo>
                  <a:pt x="289" y="14"/>
                </a:lnTo>
                <a:lnTo>
                  <a:pt x="339" y="2"/>
                </a:lnTo>
                <a:lnTo>
                  <a:pt x="394"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CComicrazy" panose="00000400000000000000" pitchFamily="2" charset="2"/>
            </a:endParaRPr>
          </a:p>
        </p:txBody>
      </p:sp>
      <p:sp>
        <p:nvSpPr>
          <p:cNvPr id="14" name="Freeform 12">
            <a:extLst>
              <a:ext uri="{FF2B5EF4-FFF2-40B4-BE49-F238E27FC236}">
                <a16:creationId xmlns:a16="http://schemas.microsoft.com/office/drawing/2014/main" id="{F23177BF-EED2-4F51-9CAE-FEAB9D07DC4B}"/>
              </a:ext>
            </a:extLst>
          </p:cNvPr>
          <p:cNvSpPr>
            <a:spLocks/>
          </p:cNvSpPr>
          <p:nvPr/>
        </p:nvSpPr>
        <p:spPr bwMode="auto">
          <a:xfrm>
            <a:off x="7000135" y="2622464"/>
            <a:ext cx="890282" cy="907738"/>
          </a:xfrm>
          <a:custGeom>
            <a:avLst/>
            <a:gdLst/>
            <a:ahLst/>
            <a:cxnLst>
              <a:cxn ang="0">
                <a:pos x="365" y="0"/>
              </a:cxn>
              <a:cxn ang="0">
                <a:pos x="415" y="8"/>
              </a:cxn>
              <a:cxn ang="0">
                <a:pos x="466" y="28"/>
              </a:cxn>
              <a:cxn ang="0">
                <a:pos x="510" y="57"/>
              </a:cxn>
              <a:cxn ang="0">
                <a:pos x="551" y="94"/>
              </a:cxn>
              <a:cxn ang="0">
                <a:pos x="588" y="136"/>
              </a:cxn>
              <a:cxn ang="0">
                <a:pos x="617" y="183"/>
              </a:cxn>
              <a:cxn ang="0">
                <a:pos x="640" y="233"/>
              </a:cxn>
              <a:cxn ang="0">
                <a:pos x="656" y="288"/>
              </a:cxn>
              <a:cxn ang="0">
                <a:pos x="663" y="342"/>
              </a:cxn>
              <a:cxn ang="0">
                <a:pos x="663" y="397"/>
              </a:cxn>
              <a:cxn ang="0">
                <a:pos x="654" y="449"/>
              </a:cxn>
              <a:cxn ang="0">
                <a:pos x="636" y="501"/>
              </a:cxn>
              <a:cxn ang="0">
                <a:pos x="607" y="548"/>
              </a:cxn>
              <a:cxn ang="0">
                <a:pos x="572" y="585"/>
              </a:cxn>
              <a:cxn ang="0">
                <a:pos x="534" y="616"/>
              </a:cxn>
              <a:cxn ang="0">
                <a:pos x="489" y="641"/>
              </a:cxn>
              <a:cxn ang="0">
                <a:pos x="440" y="661"/>
              </a:cxn>
              <a:cxn ang="0">
                <a:pos x="390" y="672"/>
              </a:cxn>
              <a:cxn ang="0">
                <a:pos x="338" y="676"/>
              </a:cxn>
              <a:cxn ang="0">
                <a:pos x="285" y="674"/>
              </a:cxn>
              <a:cxn ang="0">
                <a:pos x="235" y="666"/>
              </a:cxn>
              <a:cxn ang="0">
                <a:pos x="186" y="651"/>
              </a:cxn>
              <a:cxn ang="0">
                <a:pos x="140" y="628"/>
              </a:cxn>
              <a:cxn ang="0">
                <a:pos x="99" y="597"/>
              </a:cxn>
              <a:cxn ang="0">
                <a:pos x="64" y="558"/>
              </a:cxn>
              <a:cxn ang="0">
                <a:pos x="35" y="513"/>
              </a:cxn>
              <a:cxn ang="0">
                <a:pos x="16" y="468"/>
              </a:cxn>
              <a:cxn ang="0">
                <a:pos x="4" y="420"/>
              </a:cxn>
              <a:cxn ang="0">
                <a:pos x="0" y="369"/>
              </a:cxn>
              <a:cxn ang="0">
                <a:pos x="4" y="319"/>
              </a:cxn>
              <a:cxn ang="0">
                <a:pos x="14" y="268"/>
              </a:cxn>
              <a:cxn ang="0">
                <a:pos x="29" y="218"/>
              </a:cxn>
              <a:cxn ang="0">
                <a:pos x="49" y="169"/>
              </a:cxn>
              <a:cxn ang="0">
                <a:pos x="74" y="123"/>
              </a:cxn>
              <a:cxn ang="0">
                <a:pos x="101" y="78"/>
              </a:cxn>
              <a:cxn ang="0">
                <a:pos x="130" y="37"/>
              </a:cxn>
              <a:cxn ang="0">
                <a:pos x="80" y="220"/>
              </a:cxn>
              <a:cxn ang="0">
                <a:pos x="97" y="177"/>
              </a:cxn>
              <a:cxn ang="0">
                <a:pos x="124" y="134"/>
              </a:cxn>
              <a:cxn ang="0">
                <a:pos x="155" y="96"/>
              </a:cxn>
              <a:cxn ang="0">
                <a:pos x="190" y="63"/>
              </a:cxn>
              <a:cxn ang="0">
                <a:pos x="231" y="35"/>
              </a:cxn>
              <a:cxn ang="0">
                <a:pos x="274" y="14"/>
              </a:cxn>
              <a:cxn ang="0">
                <a:pos x="318" y="2"/>
              </a:cxn>
              <a:cxn ang="0">
                <a:pos x="365" y="0"/>
              </a:cxn>
            </a:cxnLst>
            <a:rect l="0" t="0" r="r" b="b"/>
            <a:pathLst>
              <a:path w="663" h="676">
                <a:moveTo>
                  <a:pt x="365" y="0"/>
                </a:moveTo>
                <a:lnTo>
                  <a:pt x="415" y="8"/>
                </a:lnTo>
                <a:lnTo>
                  <a:pt x="466" y="28"/>
                </a:lnTo>
                <a:lnTo>
                  <a:pt x="510" y="57"/>
                </a:lnTo>
                <a:lnTo>
                  <a:pt x="551" y="94"/>
                </a:lnTo>
                <a:lnTo>
                  <a:pt x="588" y="136"/>
                </a:lnTo>
                <a:lnTo>
                  <a:pt x="617" y="183"/>
                </a:lnTo>
                <a:lnTo>
                  <a:pt x="640" y="233"/>
                </a:lnTo>
                <a:lnTo>
                  <a:pt x="656" y="288"/>
                </a:lnTo>
                <a:lnTo>
                  <a:pt x="663" y="342"/>
                </a:lnTo>
                <a:lnTo>
                  <a:pt x="663" y="397"/>
                </a:lnTo>
                <a:lnTo>
                  <a:pt x="654" y="449"/>
                </a:lnTo>
                <a:lnTo>
                  <a:pt x="636" y="501"/>
                </a:lnTo>
                <a:lnTo>
                  <a:pt x="607" y="548"/>
                </a:lnTo>
                <a:lnTo>
                  <a:pt x="572" y="585"/>
                </a:lnTo>
                <a:lnTo>
                  <a:pt x="534" y="616"/>
                </a:lnTo>
                <a:lnTo>
                  <a:pt x="489" y="641"/>
                </a:lnTo>
                <a:lnTo>
                  <a:pt x="440" y="661"/>
                </a:lnTo>
                <a:lnTo>
                  <a:pt x="390" y="672"/>
                </a:lnTo>
                <a:lnTo>
                  <a:pt x="338" y="676"/>
                </a:lnTo>
                <a:lnTo>
                  <a:pt x="285" y="674"/>
                </a:lnTo>
                <a:lnTo>
                  <a:pt x="235" y="666"/>
                </a:lnTo>
                <a:lnTo>
                  <a:pt x="186" y="651"/>
                </a:lnTo>
                <a:lnTo>
                  <a:pt x="140" y="628"/>
                </a:lnTo>
                <a:lnTo>
                  <a:pt x="99" y="597"/>
                </a:lnTo>
                <a:lnTo>
                  <a:pt x="64" y="558"/>
                </a:lnTo>
                <a:lnTo>
                  <a:pt x="35" y="513"/>
                </a:lnTo>
                <a:lnTo>
                  <a:pt x="16" y="468"/>
                </a:lnTo>
                <a:lnTo>
                  <a:pt x="4" y="420"/>
                </a:lnTo>
                <a:lnTo>
                  <a:pt x="0" y="369"/>
                </a:lnTo>
                <a:lnTo>
                  <a:pt x="4" y="319"/>
                </a:lnTo>
                <a:lnTo>
                  <a:pt x="14" y="268"/>
                </a:lnTo>
                <a:lnTo>
                  <a:pt x="29" y="218"/>
                </a:lnTo>
                <a:lnTo>
                  <a:pt x="49" y="169"/>
                </a:lnTo>
                <a:lnTo>
                  <a:pt x="74" y="123"/>
                </a:lnTo>
                <a:lnTo>
                  <a:pt x="101" y="78"/>
                </a:lnTo>
                <a:lnTo>
                  <a:pt x="130" y="37"/>
                </a:lnTo>
                <a:lnTo>
                  <a:pt x="80" y="220"/>
                </a:lnTo>
                <a:lnTo>
                  <a:pt x="97" y="177"/>
                </a:lnTo>
                <a:lnTo>
                  <a:pt x="124" y="134"/>
                </a:lnTo>
                <a:lnTo>
                  <a:pt x="155" y="96"/>
                </a:lnTo>
                <a:lnTo>
                  <a:pt x="190" y="63"/>
                </a:lnTo>
                <a:lnTo>
                  <a:pt x="231" y="35"/>
                </a:lnTo>
                <a:lnTo>
                  <a:pt x="274" y="14"/>
                </a:lnTo>
                <a:lnTo>
                  <a:pt x="318" y="2"/>
                </a:lnTo>
                <a:lnTo>
                  <a:pt x="365" y="0"/>
                </a:lnTo>
                <a:close/>
              </a:path>
            </a:pathLst>
          </a:custGeom>
          <a:solidFill>
            <a:schemeClr val="bg1"/>
          </a:solidFill>
          <a:ln w="0">
            <a:noFill/>
            <a:prstDash val="solid"/>
            <a:round/>
            <a:headEnd/>
            <a:tailEnd/>
          </a:ln>
        </p:spPr>
        <p:txBody>
          <a:bodyPr vert="horz" wrap="square" lIns="91440" tIns="45720" rIns="91440" bIns="45720" numCol="1" anchor="ctr" anchorCtr="1" compatLnSpc="1">
            <a:prstTxWarp prst="textNoShape">
              <a:avLst/>
            </a:prstTxWarp>
          </a:bodyPr>
          <a:lstStyle/>
          <a:p>
            <a:pPr algn="ctr"/>
            <a:r>
              <a:rPr lang="en-US" sz="1200" dirty="0">
                <a:solidFill>
                  <a:schemeClr val="tx1">
                    <a:lumMod val="85000"/>
                    <a:lumOff val="15000"/>
                  </a:schemeClr>
                </a:solidFill>
                <a:latin typeface="CCComicrazy" panose="00000400000000000000" pitchFamily="2" charset="2"/>
                <a:cs typeface="Arial" pitchFamily="34" charset="0"/>
              </a:rPr>
              <a:t>Modules</a:t>
            </a:r>
          </a:p>
        </p:txBody>
      </p:sp>
      <p:sp>
        <p:nvSpPr>
          <p:cNvPr id="15" name="Freeform 13">
            <a:extLst>
              <a:ext uri="{FF2B5EF4-FFF2-40B4-BE49-F238E27FC236}">
                <a16:creationId xmlns:a16="http://schemas.microsoft.com/office/drawing/2014/main" id="{04B93FE9-2B77-4D51-9F36-773DB13B5395}"/>
              </a:ext>
            </a:extLst>
          </p:cNvPr>
          <p:cNvSpPr>
            <a:spLocks/>
          </p:cNvSpPr>
          <p:nvPr/>
        </p:nvSpPr>
        <p:spPr bwMode="auto">
          <a:xfrm>
            <a:off x="6974622" y="2596951"/>
            <a:ext cx="942651" cy="962792"/>
          </a:xfrm>
          <a:custGeom>
            <a:avLst/>
            <a:gdLst/>
            <a:ahLst/>
            <a:cxnLst>
              <a:cxn ang="0">
                <a:pos x="446" y="10"/>
              </a:cxn>
              <a:cxn ang="0">
                <a:pos x="541" y="58"/>
              </a:cxn>
              <a:cxn ang="0">
                <a:pos x="618" y="136"/>
              </a:cxn>
              <a:cxn ang="0">
                <a:pos x="673" y="231"/>
              </a:cxn>
              <a:cxn ang="0">
                <a:pos x="700" y="336"/>
              </a:cxn>
              <a:cxn ang="0">
                <a:pos x="696" y="443"/>
              </a:cxn>
              <a:cxn ang="0">
                <a:pos x="663" y="540"/>
              </a:cxn>
              <a:cxn ang="0">
                <a:pos x="601" y="621"/>
              </a:cxn>
              <a:cxn ang="0">
                <a:pos x="510" y="682"/>
              </a:cxn>
              <a:cxn ang="0">
                <a:pos x="407" y="711"/>
              </a:cxn>
              <a:cxn ang="0">
                <a:pos x="299" y="715"/>
              </a:cxn>
              <a:cxn ang="0">
                <a:pos x="196" y="687"/>
              </a:cxn>
              <a:cxn ang="0">
                <a:pos x="107" y="633"/>
              </a:cxn>
              <a:cxn ang="0">
                <a:pos x="37" y="546"/>
              </a:cxn>
              <a:cxn ang="0">
                <a:pos x="4" y="445"/>
              </a:cxn>
              <a:cxn ang="0">
                <a:pos x="4" y="340"/>
              </a:cxn>
              <a:cxn ang="0">
                <a:pos x="29" y="233"/>
              </a:cxn>
              <a:cxn ang="0">
                <a:pos x="74" y="134"/>
              </a:cxn>
              <a:cxn ang="0">
                <a:pos x="132" y="45"/>
              </a:cxn>
              <a:cxn ang="0">
                <a:pos x="155" y="37"/>
              </a:cxn>
              <a:cxn ang="0">
                <a:pos x="173" y="54"/>
              </a:cxn>
              <a:cxn ang="0">
                <a:pos x="143" y="101"/>
              </a:cxn>
              <a:cxn ang="0">
                <a:pos x="99" y="181"/>
              </a:cxn>
              <a:cxn ang="0">
                <a:pos x="64" y="268"/>
              </a:cxn>
              <a:cxn ang="0">
                <a:pos x="45" y="357"/>
              </a:cxn>
              <a:cxn ang="0">
                <a:pos x="47" y="447"/>
              </a:cxn>
              <a:cxn ang="0">
                <a:pos x="72" y="528"/>
              </a:cxn>
              <a:cxn ang="0">
                <a:pos x="128" y="598"/>
              </a:cxn>
              <a:cxn ang="0">
                <a:pos x="209" y="649"/>
              </a:cxn>
              <a:cxn ang="0">
                <a:pos x="299" y="672"/>
              </a:cxn>
              <a:cxn ang="0">
                <a:pos x="394" y="672"/>
              </a:cxn>
              <a:cxn ang="0">
                <a:pos x="485" y="649"/>
              </a:cxn>
              <a:cxn ang="0">
                <a:pos x="564" y="602"/>
              </a:cxn>
              <a:cxn ang="0">
                <a:pos x="624" y="530"/>
              </a:cxn>
              <a:cxn ang="0">
                <a:pos x="657" y="435"/>
              </a:cxn>
              <a:cxn ang="0">
                <a:pos x="657" y="332"/>
              </a:cxn>
              <a:cxn ang="0">
                <a:pos x="628" y="233"/>
              </a:cxn>
              <a:cxn ang="0">
                <a:pos x="574" y="146"/>
              </a:cxn>
              <a:cxn ang="0">
                <a:pos x="496" y="80"/>
              </a:cxn>
              <a:cxn ang="0">
                <a:pos x="401" y="45"/>
              </a:cxn>
              <a:cxn ang="0">
                <a:pos x="310" y="52"/>
              </a:cxn>
              <a:cxn ang="0">
                <a:pos x="231" y="95"/>
              </a:cxn>
              <a:cxn ang="0">
                <a:pos x="165" y="163"/>
              </a:cxn>
              <a:cxn ang="0">
                <a:pos x="116" y="249"/>
              </a:cxn>
              <a:cxn ang="0">
                <a:pos x="91" y="342"/>
              </a:cxn>
              <a:cxn ang="0">
                <a:pos x="78" y="357"/>
              </a:cxn>
              <a:cxn ang="0">
                <a:pos x="58" y="351"/>
              </a:cxn>
              <a:cxn ang="0">
                <a:pos x="50" y="330"/>
              </a:cxn>
              <a:cxn ang="0">
                <a:pos x="78" y="231"/>
              </a:cxn>
              <a:cxn ang="0">
                <a:pos x="128" y="140"/>
              </a:cxn>
              <a:cxn ang="0">
                <a:pos x="198" y="64"/>
              </a:cxn>
              <a:cxn ang="0">
                <a:pos x="287" y="14"/>
              </a:cxn>
              <a:cxn ang="0">
                <a:pos x="392" y="0"/>
              </a:cxn>
            </a:cxnLst>
            <a:rect l="0" t="0" r="r" b="b"/>
            <a:pathLst>
              <a:path w="702" h="717">
                <a:moveTo>
                  <a:pt x="392" y="0"/>
                </a:moveTo>
                <a:lnTo>
                  <a:pt x="446" y="10"/>
                </a:lnTo>
                <a:lnTo>
                  <a:pt x="494" y="29"/>
                </a:lnTo>
                <a:lnTo>
                  <a:pt x="541" y="58"/>
                </a:lnTo>
                <a:lnTo>
                  <a:pt x="584" y="95"/>
                </a:lnTo>
                <a:lnTo>
                  <a:pt x="618" y="136"/>
                </a:lnTo>
                <a:lnTo>
                  <a:pt x="649" y="183"/>
                </a:lnTo>
                <a:lnTo>
                  <a:pt x="673" y="231"/>
                </a:lnTo>
                <a:lnTo>
                  <a:pt x="690" y="282"/>
                </a:lnTo>
                <a:lnTo>
                  <a:pt x="700" y="336"/>
                </a:lnTo>
                <a:lnTo>
                  <a:pt x="702" y="388"/>
                </a:lnTo>
                <a:lnTo>
                  <a:pt x="696" y="443"/>
                </a:lnTo>
                <a:lnTo>
                  <a:pt x="684" y="493"/>
                </a:lnTo>
                <a:lnTo>
                  <a:pt x="663" y="540"/>
                </a:lnTo>
                <a:lnTo>
                  <a:pt x="636" y="583"/>
                </a:lnTo>
                <a:lnTo>
                  <a:pt x="601" y="621"/>
                </a:lnTo>
                <a:lnTo>
                  <a:pt x="558" y="654"/>
                </a:lnTo>
                <a:lnTo>
                  <a:pt x="510" y="682"/>
                </a:lnTo>
                <a:lnTo>
                  <a:pt x="459" y="699"/>
                </a:lnTo>
                <a:lnTo>
                  <a:pt x="407" y="711"/>
                </a:lnTo>
                <a:lnTo>
                  <a:pt x="353" y="717"/>
                </a:lnTo>
                <a:lnTo>
                  <a:pt x="299" y="715"/>
                </a:lnTo>
                <a:lnTo>
                  <a:pt x="246" y="705"/>
                </a:lnTo>
                <a:lnTo>
                  <a:pt x="196" y="687"/>
                </a:lnTo>
                <a:lnTo>
                  <a:pt x="149" y="664"/>
                </a:lnTo>
                <a:lnTo>
                  <a:pt x="107" y="633"/>
                </a:lnTo>
                <a:lnTo>
                  <a:pt x="68" y="592"/>
                </a:lnTo>
                <a:lnTo>
                  <a:pt x="37" y="546"/>
                </a:lnTo>
                <a:lnTo>
                  <a:pt x="15" y="495"/>
                </a:lnTo>
                <a:lnTo>
                  <a:pt x="4" y="445"/>
                </a:lnTo>
                <a:lnTo>
                  <a:pt x="0" y="392"/>
                </a:lnTo>
                <a:lnTo>
                  <a:pt x="4" y="340"/>
                </a:lnTo>
                <a:lnTo>
                  <a:pt x="14" y="285"/>
                </a:lnTo>
                <a:lnTo>
                  <a:pt x="29" y="233"/>
                </a:lnTo>
                <a:lnTo>
                  <a:pt x="48" y="183"/>
                </a:lnTo>
                <a:lnTo>
                  <a:pt x="74" y="134"/>
                </a:lnTo>
                <a:lnTo>
                  <a:pt x="101" y="87"/>
                </a:lnTo>
                <a:lnTo>
                  <a:pt x="132" y="45"/>
                </a:lnTo>
                <a:lnTo>
                  <a:pt x="143" y="37"/>
                </a:lnTo>
                <a:lnTo>
                  <a:pt x="155" y="37"/>
                </a:lnTo>
                <a:lnTo>
                  <a:pt x="167" y="43"/>
                </a:lnTo>
                <a:lnTo>
                  <a:pt x="173" y="54"/>
                </a:lnTo>
                <a:lnTo>
                  <a:pt x="169" y="66"/>
                </a:lnTo>
                <a:lnTo>
                  <a:pt x="143" y="101"/>
                </a:lnTo>
                <a:lnTo>
                  <a:pt x="120" y="140"/>
                </a:lnTo>
                <a:lnTo>
                  <a:pt x="99" y="181"/>
                </a:lnTo>
                <a:lnTo>
                  <a:pt x="79" y="223"/>
                </a:lnTo>
                <a:lnTo>
                  <a:pt x="64" y="268"/>
                </a:lnTo>
                <a:lnTo>
                  <a:pt x="52" y="313"/>
                </a:lnTo>
                <a:lnTo>
                  <a:pt x="45" y="357"/>
                </a:lnTo>
                <a:lnTo>
                  <a:pt x="43" y="402"/>
                </a:lnTo>
                <a:lnTo>
                  <a:pt x="47" y="447"/>
                </a:lnTo>
                <a:lnTo>
                  <a:pt x="56" y="487"/>
                </a:lnTo>
                <a:lnTo>
                  <a:pt x="72" y="528"/>
                </a:lnTo>
                <a:lnTo>
                  <a:pt x="95" y="565"/>
                </a:lnTo>
                <a:lnTo>
                  <a:pt x="128" y="598"/>
                </a:lnTo>
                <a:lnTo>
                  <a:pt x="169" y="627"/>
                </a:lnTo>
                <a:lnTo>
                  <a:pt x="209" y="649"/>
                </a:lnTo>
                <a:lnTo>
                  <a:pt x="252" y="662"/>
                </a:lnTo>
                <a:lnTo>
                  <a:pt x="299" y="672"/>
                </a:lnTo>
                <a:lnTo>
                  <a:pt x="347" y="674"/>
                </a:lnTo>
                <a:lnTo>
                  <a:pt x="394" y="672"/>
                </a:lnTo>
                <a:lnTo>
                  <a:pt x="440" y="664"/>
                </a:lnTo>
                <a:lnTo>
                  <a:pt x="485" y="649"/>
                </a:lnTo>
                <a:lnTo>
                  <a:pt x="525" y="627"/>
                </a:lnTo>
                <a:lnTo>
                  <a:pt x="564" y="602"/>
                </a:lnTo>
                <a:lnTo>
                  <a:pt x="597" y="569"/>
                </a:lnTo>
                <a:lnTo>
                  <a:pt x="624" y="530"/>
                </a:lnTo>
                <a:lnTo>
                  <a:pt x="646" y="484"/>
                </a:lnTo>
                <a:lnTo>
                  <a:pt x="657" y="435"/>
                </a:lnTo>
                <a:lnTo>
                  <a:pt x="661" y="383"/>
                </a:lnTo>
                <a:lnTo>
                  <a:pt x="657" y="332"/>
                </a:lnTo>
                <a:lnTo>
                  <a:pt x="646" y="282"/>
                </a:lnTo>
                <a:lnTo>
                  <a:pt x="628" y="233"/>
                </a:lnTo>
                <a:lnTo>
                  <a:pt x="603" y="186"/>
                </a:lnTo>
                <a:lnTo>
                  <a:pt x="574" y="146"/>
                </a:lnTo>
                <a:lnTo>
                  <a:pt x="537" y="109"/>
                </a:lnTo>
                <a:lnTo>
                  <a:pt x="496" y="80"/>
                </a:lnTo>
                <a:lnTo>
                  <a:pt x="448" y="56"/>
                </a:lnTo>
                <a:lnTo>
                  <a:pt x="401" y="45"/>
                </a:lnTo>
                <a:lnTo>
                  <a:pt x="355" y="45"/>
                </a:lnTo>
                <a:lnTo>
                  <a:pt x="310" y="52"/>
                </a:lnTo>
                <a:lnTo>
                  <a:pt x="269" y="70"/>
                </a:lnTo>
                <a:lnTo>
                  <a:pt x="231" y="95"/>
                </a:lnTo>
                <a:lnTo>
                  <a:pt x="196" y="126"/>
                </a:lnTo>
                <a:lnTo>
                  <a:pt x="165" y="163"/>
                </a:lnTo>
                <a:lnTo>
                  <a:pt x="140" y="204"/>
                </a:lnTo>
                <a:lnTo>
                  <a:pt x="116" y="249"/>
                </a:lnTo>
                <a:lnTo>
                  <a:pt x="101" y="295"/>
                </a:lnTo>
                <a:lnTo>
                  <a:pt x="91" y="342"/>
                </a:lnTo>
                <a:lnTo>
                  <a:pt x="87" y="351"/>
                </a:lnTo>
                <a:lnTo>
                  <a:pt x="78" y="357"/>
                </a:lnTo>
                <a:lnTo>
                  <a:pt x="68" y="355"/>
                </a:lnTo>
                <a:lnTo>
                  <a:pt x="58" y="351"/>
                </a:lnTo>
                <a:lnTo>
                  <a:pt x="52" y="342"/>
                </a:lnTo>
                <a:lnTo>
                  <a:pt x="50" y="330"/>
                </a:lnTo>
                <a:lnTo>
                  <a:pt x="62" y="280"/>
                </a:lnTo>
                <a:lnTo>
                  <a:pt x="78" y="231"/>
                </a:lnTo>
                <a:lnTo>
                  <a:pt x="101" y="184"/>
                </a:lnTo>
                <a:lnTo>
                  <a:pt x="128" y="140"/>
                </a:lnTo>
                <a:lnTo>
                  <a:pt x="161" y="99"/>
                </a:lnTo>
                <a:lnTo>
                  <a:pt x="198" y="64"/>
                </a:lnTo>
                <a:lnTo>
                  <a:pt x="240" y="35"/>
                </a:lnTo>
                <a:lnTo>
                  <a:pt x="287" y="14"/>
                </a:lnTo>
                <a:lnTo>
                  <a:pt x="337" y="2"/>
                </a:lnTo>
                <a:lnTo>
                  <a:pt x="392"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CComicrazy" panose="00000400000000000000" pitchFamily="2" charset="2"/>
            </a:endParaRPr>
          </a:p>
        </p:txBody>
      </p:sp>
      <p:sp>
        <p:nvSpPr>
          <p:cNvPr id="16" name="Freeform 14">
            <a:extLst>
              <a:ext uri="{FF2B5EF4-FFF2-40B4-BE49-F238E27FC236}">
                <a16:creationId xmlns:a16="http://schemas.microsoft.com/office/drawing/2014/main" id="{0377B7BB-6045-4606-95CF-492B68158DA8}"/>
              </a:ext>
            </a:extLst>
          </p:cNvPr>
          <p:cNvSpPr>
            <a:spLocks/>
          </p:cNvSpPr>
          <p:nvPr/>
        </p:nvSpPr>
        <p:spPr bwMode="auto">
          <a:xfrm>
            <a:off x="5384257" y="1373834"/>
            <a:ext cx="890282" cy="907738"/>
          </a:xfrm>
          <a:custGeom>
            <a:avLst/>
            <a:gdLst/>
            <a:ahLst/>
            <a:cxnLst>
              <a:cxn ang="0">
                <a:pos x="365" y="0"/>
              </a:cxn>
              <a:cxn ang="0">
                <a:pos x="415" y="8"/>
              </a:cxn>
              <a:cxn ang="0">
                <a:pos x="466" y="27"/>
              </a:cxn>
              <a:cxn ang="0">
                <a:pos x="510" y="56"/>
              </a:cxn>
              <a:cxn ang="0">
                <a:pos x="551" y="93"/>
              </a:cxn>
              <a:cxn ang="0">
                <a:pos x="588" y="136"/>
              </a:cxn>
              <a:cxn ang="0">
                <a:pos x="617" y="182"/>
              </a:cxn>
              <a:cxn ang="0">
                <a:pos x="640" y="233"/>
              </a:cxn>
              <a:cxn ang="0">
                <a:pos x="656" y="285"/>
              </a:cxn>
              <a:cxn ang="0">
                <a:pos x="663" y="340"/>
              </a:cxn>
              <a:cxn ang="0">
                <a:pos x="663" y="394"/>
              </a:cxn>
              <a:cxn ang="0">
                <a:pos x="654" y="448"/>
              </a:cxn>
              <a:cxn ang="0">
                <a:pos x="636" y="499"/>
              </a:cxn>
              <a:cxn ang="0">
                <a:pos x="607" y="546"/>
              </a:cxn>
              <a:cxn ang="0">
                <a:pos x="572" y="582"/>
              </a:cxn>
              <a:cxn ang="0">
                <a:pos x="534" y="615"/>
              </a:cxn>
              <a:cxn ang="0">
                <a:pos x="489" y="641"/>
              </a:cxn>
              <a:cxn ang="0">
                <a:pos x="440" y="658"/>
              </a:cxn>
              <a:cxn ang="0">
                <a:pos x="390" y="670"/>
              </a:cxn>
              <a:cxn ang="0">
                <a:pos x="338" y="676"/>
              </a:cxn>
              <a:cxn ang="0">
                <a:pos x="285" y="674"/>
              </a:cxn>
              <a:cxn ang="0">
                <a:pos x="235" y="666"/>
              </a:cxn>
              <a:cxn ang="0">
                <a:pos x="186" y="650"/>
              </a:cxn>
              <a:cxn ang="0">
                <a:pos x="140" y="627"/>
              </a:cxn>
              <a:cxn ang="0">
                <a:pos x="99" y="596"/>
              </a:cxn>
              <a:cxn ang="0">
                <a:pos x="64" y="557"/>
              </a:cxn>
              <a:cxn ang="0">
                <a:pos x="35" y="513"/>
              </a:cxn>
              <a:cxn ang="0">
                <a:pos x="16" y="466"/>
              </a:cxn>
              <a:cxn ang="0">
                <a:pos x="4" y="417"/>
              </a:cxn>
              <a:cxn ang="0">
                <a:pos x="0" y="367"/>
              </a:cxn>
              <a:cxn ang="0">
                <a:pos x="4" y="316"/>
              </a:cxn>
              <a:cxn ang="0">
                <a:pos x="14" y="266"/>
              </a:cxn>
              <a:cxn ang="0">
                <a:pos x="29" y="217"/>
              </a:cxn>
              <a:cxn ang="0">
                <a:pos x="49" y="167"/>
              </a:cxn>
              <a:cxn ang="0">
                <a:pos x="74" y="120"/>
              </a:cxn>
              <a:cxn ang="0">
                <a:pos x="101" y="76"/>
              </a:cxn>
              <a:cxn ang="0">
                <a:pos x="130" y="35"/>
              </a:cxn>
              <a:cxn ang="0">
                <a:pos x="80" y="215"/>
              </a:cxn>
              <a:cxn ang="0">
                <a:pos x="97" y="177"/>
              </a:cxn>
              <a:cxn ang="0">
                <a:pos x="124" y="134"/>
              </a:cxn>
              <a:cxn ang="0">
                <a:pos x="155" y="95"/>
              </a:cxn>
              <a:cxn ang="0">
                <a:pos x="190" y="62"/>
              </a:cxn>
              <a:cxn ang="0">
                <a:pos x="231" y="35"/>
              </a:cxn>
              <a:cxn ang="0">
                <a:pos x="274" y="13"/>
              </a:cxn>
              <a:cxn ang="0">
                <a:pos x="318" y="2"/>
              </a:cxn>
              <a:cxn ang="0">
                <a:pos x="365" y="0"/>
              </a:cxn>
            </a:cxnLst>
            <a:rect l="0" t="0" r="r" b="b"/>
            <a:pathLst>
              <a:path w="663" h="676">
                <a:moveTo>
                  <a:pt x="365" y="0"/>
                </a:moveTo>
                <a:lnTo>
                  <a:pt x="415" y="8"/>
                </a:lnTo>
                <a:lnTo>
                  <a:pt x="466" y="27"/>
                </a:lnTo>
                <a:lnTo>
                  <a:pt x="510" y="56"/>
                </a:lnTo>
                <a:lnTo>
                  <a:pt x="551" y="93"/>
                </a:lnTo>
                <a:lnTo>
                  <a:pt x="588" y="136"/>
                </a:lnTo>
                <a:lnTo>
                  <a:pt x="617" y="182"/>
                </a:lnTo>
                <a:lnTo>
                  <a:pt x="640" y="233"/>
                </a:lnTo>
                <a:lnTo>
                  <a:pt x="656" y="285"/>
                </a:lnTo>
                <a:lnTo>
                  <a:pt x="663" y="340"/>
                </a:lnTo>
                <a:lnTo>
                  <a:pt x="663" y="394"/>
                </a:lnTo>
                <a:lnTo>
                  <a:pt x="654" y="448"/>
                </a:lnTo>
                <a:lnTo>
                  <a:pt x="636" y="499"/>
                </a:lnTo>
                <a:lnTo>
                  <a:pt x="607" y="546"/>
                </a:lnTo>
                <a:lnTo>
                  <a:pt x="572" y="582"/>
                </a:lnTo>
                <a:lnTo>
                  <a:pt x="534" y="615"/>
                </a:lnTo>
                <a:lnTo>
                  <a:pt x="489" y="641"/>
                </a:lnTo>
                <a:lnTo>
                  <a:pt x="440" y="658"/>
                </a:lnTo>
                <a:lnTo>
                  <a:pt x="390" y="670"/>
                </a:lnTo>
                <a:lnTo>
                  <a:pt x="338" y="676"/>
                </a:lnTo>
                <a:lnTo>
                  <a:pt x="285" y="674"/>
                </a:lnTo>
                <a:lnTo>
                  <a:pt x="235" y="666"/>
                </a:lnTo>
                <a:lnTo>
                  <a:pt x="186" y="650"/>
                </a:lnTo>
                <a:lnTo>
                  <a:pt x="140" y="627"/>
                </a:lnTo>
                <a:lnTo>
                  <a:pt x="99" y="596"/>
                </a:lnTo>
                <a:lnTo>
                  <a:pt x="64" y="557"/>
                </a:lnTo>
                <a:lnTo>
                  <a:pt x="35" y="513"/>
                </a:lnTo>
                <a:lnTo>
                  <a:pt x="16" y="466"/>
                </a:lnTo>
                <a:lnTo>
                  <a:pt x="4" y="417"/>
                </a:lnTo>
                <a:lnTo>
                  <a:pt x="0" y="367"/>
                </a:lnTo>
                <a:lnTo>
                  <a:pt x="4" y="316"/>
                </a:lnTo>
                <a:lnTo>
                  <a:pt x="14" y="266"/>
                </a:lnTo>
                <a:lnTo>
                  <a:pt x="29" y="217"/>
                </a:lnTo>
                <a:lnTo>
                  <a:pt x="49" y="167"/>
                </a:lnTo>
                <a:lnTo>
                  <a:pt x="74" y="120"/>
                </a:lnTo>
                <a:lnTo>
                  <a:pt x="101" y="76"/>
                </a:lnTo>
                <a:lnTo>
                  <a:pt x="130" y="35"/>
                </a:lnTo>
                <a:lnTo>
                  <a:pt x="80" y="215"/>
                </a:lnTo>
                <a:lnTo>
                  <a:pt x="97" y="177"/>
                </a:lnTo>
                <a:lnTo>
                  <a:pt x="124" y="134"/>
                </a:lnTo>
                <a:lnTo>
                  <a:pt x="155" y="95"/>
                </a:lnTo>
                <a:lnTo>
                  <a:pt x="190" y="62"/>
                </a:lnTo>
                <a:lnTo>
                  <a:pt x="231" y="35"/>
                </a:lnTo>
                <a:lnTo>
                  <a:pt x="274" y="13"/>
                </a:lnTo>
                <a:lnTo>
                  <a:pt x="318" y="2"/>
                </a:lnTo>
                <a:lnTo>
                  <a:pt x="365" y="0"/>
                </a:lnTo>
                <a:close/>
              </a:path>
            </a:pathLst>
          </a:custGeom>
          <a:solidFill>
            <a:schemeClr val="bg1"/>
          </a:solidFill>
          <a:ln w="0">
            <a:noFill/>
            <a:prstDash val="solid"/>
            <a:round/>
            <a:headEnd/>
            <a:tailEnd/>
          </a:ln>
        </p:spPr>
        <p:txBody>
          <a:bodyPr vert="horz" wrap="square" lIns="91440" tIns="45720" rIns="91440" bIns="45720" numCol="1" anchor="ctr" anchorCtr="1" compatLnSpc="1">
            <a:prstTxWarp prst="textNoShape">
              <a:avLst/>
            </a:prstTxWarp>
          </a:bodyPr>
          <a:lstStyle/>
          <a:p>
            <a:pPr algn="ctr"/>
            <a:r>
              <a:rPr lang="en-US" sz="1800" dirty="0">
                <a:solidFill>
                  <a:schemeClr val="tx1">
                    <a:lumMod val="85000"/>
                    <a:lumOff val="15000"/>
                  </a:schemeClr>
                </a:solidFill>
                <a:latin typeface="CCComicrazy" panose="00000400000000000000" pitchFamily="2" charset="2"/>
                <a:cs typeface="Arial" pitchFamily="34" charset="0"/>
              </a:rPr>
              <a:t>CBT</a:t>
            </a:r>
          </a:p>
        </p:txBody>
      </p:sp>
      <p:sp>
        <p:nvSpPr>
          <p:cNvPr id="17" name="Freeform 15">
            <a:extLst>
              <a:ext uri="{FF2B5EF4-FFF2-40B4-BE49-F238E27FC236}">
                <a16:creationId xmlns:a16="http://schemas.microsoft.com/office/drawing/2014/main" id="{22DB1860-0240-4969-938C-344D7AB57632}"/>
              </a:ext>
            </a:extLst>
          </p:cNvPr>
          <p:cNvSpPr>
            <a:spLocks/>
          </p:cNvSpPr>
          <p:nvPr/>
        </p:nvSpPr>
        <p:spPr bwMode="auto">
          <a:xfrm>
            <a:off x="5358743" y="1306958"/>
            <a:ext cx="942651" cy="961450"/>
          </a:xfrm>
          <a:custGeom>
            <a:avLst/>
            <a:gdLst/>
            <a:ahLst/>
            <a:cxnLst>
              <a:cxn ang="0">
                <a:pos x="446" y="9"/>
              </a:cxn>
              <a:cxn ang="0">
                <a:pos x="541" y="58"/>
              </a:cxn>
              <a:cxn ang="0">
                <a:pos x="618" y="137"/>
              </a:cxn>
              <a:cxn ang="0">
                <a:pos x="673" y="233"/>
              </a:cxn>
              <a:cxn ang="0">
                <a:pos x="700" y="337"/>
              </a:cxn>
              <a:cxn ang="0">
                <a:pos x="696" y="444"/>
              </a:cxn>
              <a:cxn ang="0">
                <a:pos x="663" y="541"/>
              </a:cxn>
              <a:cxn ang="0">
                <a:pos x="601" y="623"/>
              </a:cxn>
              <a:cxn ang="0">
                <a:pos x="510" y="683"/>
              </a:cxn>
              <a:cxn ang="0">
                <a:pos x="407" y="712"/>
              </a:cxn>
              <a:cxn ang="0">
                <a:pos x="299" y="714"/>
              </a:cxn>
              <a:cxn ang="0">
                <a:pos x="196" y="689"/>
              </a:cxn>
              <a:cxn ang="0">
                <a:pos x="107" y="635"/>
              </a:cxn>
              <a:cxn ang="0">
                <a:pos x="37" y="547"/>
              </a:cxn>
              <a:cxn ang="0">
                <a:pos x="4" y="446"/>
              </a:cxn>
              <a:cxn ang="0">
                <a:pos x="4" y="341"/>
              </a:cxn>
              <a:cxn ang="0">
                <a:pos x="29" y="234"/>
              </a:cxn>
              <a:cxn ang="0">
                <a:pos x="74" y="135"/>
              </a:cxn>
              <a:cxn ang="0">
                <a:pos x="132" y="46"/>
              </a:cxn>
              <a:cxn ang="0">
                <a:pos x="155" y="38"/>
              </a:cxn>
              <a:cxn ang="0">
                <a:pos x="173" y="56"/>
              </a:cxn>
              <a:cxn ang="0">
                <a:pos x="143" y="102"/>
              </a:cxn>
              <a:cxn ang="0">
                <a:pos x="99" y="182"/>
              </a:cxn>
              <a:cxn ang="0">
                <a:pos x="64" y="268"/>
              </a:cxn>
              <a:cxn ang="0">
                <a:pos x="45" y="359"/>
              </a:cxn>
              <a:cxn ang="0">
                <a:pos x="47" y="446"/>
              </a:cxn>
              <a:cxn ang="0">
                <a:pos x="72" y="528"/>
              </a:cxn>
              <a:cxn ang="0">
                <a:pos x="128" y="600"/>
              </a:cxn>
              <a:cxn ang="0">
                <a:pos x="209" y="650"/>
              </a:cxn>
              <a:cxn ang="0">
                <a:pos x="299" y="673"/>
              </a:cxn>
              <a:cxn ang="0">
                <a:pos x="394" y="673"/>
              </a:cxn>
              <a:cxn ang="0">
                <a:pos x="485" y="650"/>
              </a:cxn>
              <a:cxn ang="0">
                <a:pos x="564" y="603"/>
              </a:cxn>
              <a:cxn ang="0">
                <a:pos x="624" y="532"/>
              </a:cxn>
              <a:cxn ang="0">
                <a:pos x="657" y="436"/>
              </a:cxn>
              <a:cxn ang="0">
                <a:pos x="657" y="334"/>
              </a:cxn>
              <a:cxn ang="0">
                <a:pos x="628" y="233"/>
              </a:cxn>
              <a:cxn ang="0">
                <a:pos x="574" y="145"/>
              </a:cxn>
              <a:cxn ang="0">
                <a:pos x="496" y="79"/>
              </a:cxn>
              <a:cxn ang="0">
                <a:pos x="401" y="44"/>
              </a:cxn>
              <a:cxn ang="0">
                <a:pos x="310" y="54"/>
              </a:cxn>
              <a:cxn ang="0">
                <a:pos x="231" y="95"/>
              </a:cxn>
              <a:cxn ang="0">
                <a:pos x="165" y="165"/>
              </a:cxn>
              <a:cxn ang="0">
                <a:pos x="116" y="250"/>
              </a:cxn>
              <a:cxn ang="0">
                <a:pos x="91" y="343"/>
              </a:cxn>
              <a:cxn ang="0">
                <a:pos x="78" y="357"/>
              </a:cxn>
              <a:cxn ang="0">
                <a:pos x="58" y="353"/>
              </a:cxn>
              <a:cxn ang="0">
                <a:pos x="50" y="332"/>
              </a:cxn>
              <a:cxn ang="0">
                <a:pos x="78" y="233"/>
              </a:cxn>
              <a:cxn ang="0">
                <a:pos x="128" y="141"/>
              </a:cxn>
              <a:cxn ang="0">
                <a:pos x="198" y="66"/>
              </a:cxn>
              <a:cxn ang="0">
                <a:pos x="287" y="15"/>
              </a:cxn>
              <a:cxn ang="0">
                <a:pos x="392" y="0"/>
              </a:cxn>
            </a:cxnLst>
            <a:rect l="0" t="0" r="r" b="b"/>
            <a:pathLst>
              <a:path w="702" h="716">
                <a:moveTo>
                  <a:pt x="392" y="0"/>
                </a:moveTo>
                <a:lnTo>
                  <a:pt x="446" y="9"/>
                </a:lnTo>
                <a:lnTo>
                  <a:pt x="494" y="29"/>
                </a:lnTo>
                <a:lnTo>
                  <a:pt x="541" y="58"/>
                </a:lnTo>
                <a:lnTo>
                  <a:pt x="584" y="95"/>
                </a:lnTo>
                <a:lnTo>
                  <a:pt x="618" y="137"/>
                </a:lnTo>
                <a:lnTo>
                  <a:pt x="649" y="184"/>
                </a:lnTo>
                <a:lnTo>
                  <a:pt x="673" y="233"/>
                </a:lnTo>
                <a:lnTo>
                  <a:pt x="690" y="283"/>
                </a:lnTo>
                <a:lnTo>
                  <a:pt x="700" y="337"/>
                </a:lnTo>
                <a:lnTo>
                  <a:pt x="702" y="390"/>
                </a:lnTo>
                <a:lnTo>
                  <a:pt x="696" y="444"/>
                </a:lnTo>
                <a:lnTo>
                  <a:pt x="684" y="495"/>
                </a:lnTo>
                <a:lnTo>
                  <a:pt x="663" y="541"/>
                </a:lnTo>
                <a:lnTo>
                  <a:pt x="636" y="584"/>
                </a:lnTo>
                <a:lnTo>
                  <a:pt x="601" y="623"/>
                </a:lnTo>
                <a:lnTo>
                  <a:pt x="558" y="656"/>
                </a:lnTo>
                <a:lnTo>
                  <a:pt x="510" y="683"/>
                </a:lnTo>
                <a:lnTo>
                  <a:pt x="459" y="701"/>
                </a:lnTo>
                <a:lnTo>
                  <a:pt x="407" y="712"/>
                </a:lnTo>
                <a:lnTo>
                  <a:pt x="353" y="716"/>
                </a:lnTo>
                <a:lnTo>
                  <a:pt x="299" y="714"/>
                </a:lnTo>
                <a:lnTo>
                  <a:pt x="246" y="706"/>
                </a:lnTo>
                <a:lnTo>
                  <a:pt x="196" y="689"/>
                </a:lnTo>
                <a:lnTo>
                  <a:pt x="149" y="666"/>
                </a:lnTo>
                <a:lnTo>
                  <a:pt x="107" y="635"/>
                </a:lnTo>
                <a:lnTo>
                  <a:pt x="68" y="594"/>
                </a:lnTo>
                <a:lnTo>
                  <a:pt x="37" y="547"/>
                </a:lnTo>
                <a:lnTo>
                  <a:pt x="15" y="497"/>
                </a:lnTo>
                <a:lnTo>
                  <a:pt x="4" y="446"/>
                </a:lnTo>
                <a:lnTo>
                  <a:pt x="0" y="394"/>
                </a:lnTo>
                <a:lnTo>
                  <a:pt x="4" y="341"/>
                </a:lnTo>
                <a:lnTo>
                  <a:pt x="14" y="287"/>
                </a:lnTo>
                <a:lnTo>
                  <a:pt x="29" y="234"/>
                </a:lnTo>
                <a:lnTo>
                  <a:pt x="48" y="184"/>
                </a:lnTo>
                <a:lnTo>
                  <a:pt x="74" y="135"/>
                </a:lnTo>
                <a:lnTo>
                  <a:pt x="101" y="89"/>
                </a:lnTo>
                <a:lnTo>
                  <a:pt x="132" y="46"/>
                </a:lnTo>
                <a:lnTo>
                  <a:pt x="143" y="38"/>
                </a:lnTo>
                <a:lnTo>
                  <a:pt x="155" y="38"/>
                </a:lnTo>
                <a:lnTo>
                  <a:pt x="167" y="44"/>
                </a:lnTo>
                <a:lnTo>
                  <a:pt x="173" y="56"/>
                </a:lnTo>
                <a:lnTo>
                  <a:pt x="169" y="67"/>
                </a:lnTo>
                <a:lnTo>
                  <a:pt x="143" y="102"/>
                </a:lnTo>
                <a:lnTo>
                  <a:pt x="120" y="141"/>
                </a:lnTo>
                <a:lnTo>
                  <a:pt x="99" y="182"/>
                </a:lnTo>
                <a:lnTo>
                  <a:pt x="79" y="225"/>
                </a:lnTo>
                <a:lnTo>
                  <a:pt x="64" y="268"/>
                </a:lnTo>
                <a:lnTo>
                  <a:pt x="52" y="314"/>
                </a:lnTo>
                <a:lnTo>
                  <a:pt x="45" y="359"/>
                </a:lnTo>
                <a:lnTo>
                  <a:pt x="43" y="403"/>
                </a:lnTo>
                <a:lnTo>
                  <a:pt x="47" y="446"/>
                </a:lnTo>
                <a:lnTo>
                  <a:pt x="56" y="489"/>
                </a:lnTo>
                <a:lnTo>
                  <a:pt x="72" y="528"/>
                </a:lnTo>
                <a:lnTo>
                  <a:pt x="95" y="565"/>
                </a:lnTo>
                <a:lnTo>
                  <a:pt x="128" y="600"/>
                </a:lnTo>
                <a:lnTo>
                  <a:pt x="169" y="629"/>
                </a:lnTo>
                <a:lnTo>
                  <a:pt x="209" y="650"/>
                </a:lnTo>
                <a:lnTo>
                  <a:pt x="252" y="664"/>
                </a:lnTo>
                <a:lnTo>
                  <a:pt x="299" y="673"/>
                </a:lnTo>
                <a:lnTo>
                  <a:pt x="347" y="675"/>
                </a:lnTo>
                <a:lnTo>
                  <a:pt x="394" y="673"/>
                </a:lnTo>
                <a:lnTo>
                  <a:pt x="440" y="666"/>
                </a:lnTo>
                <a:lnTo>
                  <a:pt x="485" y="650"/>
                </a:lnTo>
                <a:lnTo>
                  <a:pt x="525" y="629"/>
                </a:lnTo>
                <a:lnTo>
                  <a:pt x="564" y="603"/>
                </a:lnTo>
                <a:lnTo>
                  <a:pt x="597" y="570"/>
                </a:lnTo>
                <a:lnTo>
                  <a:pt x="624" y="532"/>
                </a:lnTo>
                <a:lnTo>
                  <a:pt x="646" y="485"/>
                </a:lnTo>
                <a:lnTo>
                  <a:pt x="657" y="436"/>
                </a:lnTo>
                <a:lnTo>
                  <a:pt x="661" y="384"/>
                </a:lnTo>
                <a:lnTo>
                  <a:pt x="657" y="334"/>
                </a:lnTo>
                <a:lnTo>
                  <a:pt x="646" y="283"/>
                </a:lnTo>
                <a:lnTo>
                  <a:pt x="628" y="233"/>
                </a:lnTo>
                <a:lnTo>
                  <a:pt x="603" y="188"/>
                </a:lnTo>
                <a:lnTo>
                  <a:pt x="574" y="145"/>
                </a:lnTo>
                <a:lnTo>
                  <a:pt x="537" y="108"/>
                </a:lnTo>
                <a:lnTo>
                  <a:pt x="496" y="79"/>
                </a:lnTo>
                <a:lnTo>
                  <a:pt x="448" y="56"/>
                </a:lnTo>
                <a:lnTo>
                  <a:pt x="401" y="44"/>
                </a:lnTo>
                <a:lnTo>
                  <a:pt x="355" y="44"/>
                </a:lnTo>
                <a:lnTo>
                  <a:pt x="310" y="54"/>
                </a:lnTo>
                <a:lnTo>
                  <a:pt x="269" y="71"/>
                </a:lnTo>
                <a:lnTo>
                  <a:pt x="231" y="95"/>
                </a:lnTo>
                <a:lnTo>
                  <a:pt x="196" y="128"/>
                </a:lnTo>
                <a:lnTo>
                  <a:pt x="165" y="165"/>
                </a:lnTo>
                <a:lnTo>
                  <a:pt x="140" y="205"/>
                </a:lnTo>
                <a:lnTo>
                  <a:pt x="116" y="250"/>
                </a:lnTo>
                <a:lnTo>
                  <a:pt x="101" y="297"/>
                </a:lnTo>
                <a:lnTo>
                  <a:pt x="91" y="343"/>
                </a:lnTo>
                <a:lnTo>
                  <a:pt x="87" y="353"/>
                </a:lnTo>
                <a:lnTo>
                  <a:pt x="78" y="357"/>
                </a:lnTo>
                <a:lnTo>
                  <a:pt x="68" y="357"/>
                </a:lnTo>
                <a:lnTo>
                  <a:pt x="58" y="353"/>
                </a:lnTo>
                <a:lnTo>
                  <a:pt x="52" y="343"/>
                </a:lnTo>
                <a:lnTo>
                  <a:pt x="50" y="332"/>
                </a:lnTo>
                <a:lnTo>
                  <a:pt x="62" y="281"/>
                </a:lnTo>
                <a:lnTo>
                  <a:pt x="78" y="233"/>
                </a:lnTo>
                <a:lnTo>
                  <a:pt x="101" y="186"/>
                </a:lnTo>
                <a:lnTo>
                  <a:pt x="128" y="141"/>
                </a:lnTo>
                <a:lnTo>
                  <a:pt x="161" y="101"/>
                </a:lnTo>
                <a:lnTo>
                  <a:pt x="198" y="66"/>
                </a:lnTo>
                <a:lnTo>
                  <a:pt x="240" y="36"/>
                </a:lnTo>
                <a:lnTo>
                  <a:pt x="287" y="15"/>
                </a:lnTo>
                <a:lnTo>
                  <a:pt x="337" y="1"/>
                </a:lnTo>
                <a:lnTo>
                  <a:pt x="392"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CComicrazy" panose="00000400000000000000" pitchFamily="2" charset="2"/>
            </a:endParaRPr>
          </a:p>
        </p:txBody>
      </p:sp>
      <p:sp>
        <p:nvSpPr>
          <p:cNvPr id="20" name="Freeform 9">
            <a:extLst>
              <a:ext uri="{FF2B5EF4-FFF2-40B4-BE49-F238E27FC236}">
                <a16:creationId xmlns:a16="http://schemas.microsoft.com/office/drawing/2014/main" id="{F2578E5C-ED8C-4DF4-8275-361231A3C009}"/>
              </a:ext>
            </a:extLst>
          </p:cNvPr>
          <p:cNvSpPr>
            <a:spLocks/>
          </p:cNvSpPr>
          <p:nvPr/>
        </p:nvSpPr>
        <p:spPr bwMode="auto">
          <a:xfrm>
            <a:off x="2157353" y="1405180"/>
            <a:ext cx="942651" cy="961450"/>
          </a:xfrm>
          <a:custGeom>
            <a:avLst/>
            <a:gdLst/>
            <a:ahLst/>
            <a:cxnLst>
              <a:cxn ang="0">
                <a:pos x="446" y="10"/>
              </a:cxn>
              <a:cxn ang="0">
                <a:pos x="541" y="58"/>
              </a:cxn>
              <a:cxn ang="0">
                <a:pos x="618" y="138"/>
              </a:cxn>
              <a:cxn ang="0">
                <a:pos x="673" y="231"/>
              </a:cxn>
              <a:cxn ang="0">
                <a:pos x="700" y="336"/>
              </a:cxn>
              <a:cxn ang="0">
                <a:pos x="698" y="443"/>
              </a:cxn>
              <a:cxn ang="0">
                <a:pos x="665" y="540"/>
              </a:cxn>
              <a:cxn ang="0">
                <a:pos x="603" y="621"/>
              </a:cxn>
              <a:cxn ang="0">
                <a:pos x="510" y="681"/>
              </a:cxn>
              <a:cxn ang="0">
                <a:pos x="407" y="711"/>
              </a:cxn>
              <a:cxn ang="0">
                <a:pos x="299" y="714"/>
              </a:cxn>
              <a:cxn ang="0">
                <a:pos x="196" y="689"/>
              </a:cxn>
              <a:cxn ang="0">
                <a:pos x="107" y="633"/>
              </a:cxn>
              <a:cxn ang="0">
                <a:pos x="37" y="546"/>
              </a:cxn>
              <a:cxn ang="0">
                <a:pos x="4" y="447"/>
              </a:cxn>
              <a:cxn ang="0">
                <a:pos x="4" y="340"/>
              </a:cxn>
              <a:cxn ang="0">
                <a:pos x="29" y="235"/>
              </a:cxn>
              <a:cxn ang="0">
                <a:pos x="74" y="136"/>
              </a:cxn>
              <a:cxn ang="0">
                <a:pos x="132" y="46"/>
              </a:cxn>
              <a:cxn ang="0">
                <a:pos x="155" y="39"/>
              </a:cxn>
              <a:cxn ang="0">
                <a:pos x="173" y="56"/>
              </a:cxn>
              <a:cxn ang="0">
                <a:pos x="143" y="103"/>
              </a:cxn>
              <a:cxn ang="0">
                <a:pos x="99" y="182"/>
              </a:cxn>
              <a:cxn ang="0">
                <a:pos x="64" y="268"/>
              </a:cxn>
              <a:cxn ang="0">
                <a:pos x="45" y="359"/>
              </a:cxn>
              <a:cxn ang="0">
                <a:pos x="46" y="447"/>
              </a:cxn>
              <a:cxn ang="0">
                <a:pos x="72" y="528"/>
              </a:cxn>
              <a:cxn ang="0">
                <a:pos x="128" y="598"/>
              </a:cxn>
              <a:cxn ang="0">
                <a:pos x="209" y="648"/>
              </a:cxn>
              <a:cxn ang="0">
                <a:pos x="299" y="672"/>
              </a:cxn>
              <a:cxn ang="0">
                <a:pos x="394" y="672"/>
              </a:cxn>
              <a:cxn ang="0">
                <a:pos x="485" y="648"/>
              </a:cxn>
              <a:cxn ang="0">
                <a:pos x="564" y="602"/>
              </a:cxn>
              <a:cxn ang="0">
                <a:pos x="624" y="530"/>
              </a:cxn>
              <a:cxn ang="0">
                <a:pos x="657" y="435"/>
              </a:cxn>
              <a:cxn ang="0">
                <a:pos x="657" y="332"/>
              </a:cxn>
              <a:cxn ang="0">
                <a:pos x="628" y="233"/>
              </a:cxn>
              <a:cxn ang="0">
                <a:pos x="574" y="146"/>
              </a:cxn>
              <a:cxn ang="0">
                <a:pos x="496" y="80"/>
              </a:cxn>
              <a:cxn ang="0">
                <a:pos x="401" y="45"/>
              </a:cxn>
              <a:cxn ang="0">
                <a:pos x="310" y="54"/>
              </a:cxn>
              <a:cxn ang="0">
                <a:pos x="231" y="97"/>
              </a:cxn>
              <a:cxn ang="0">
                <a:pos x="165" y="165"/>
              </a:cxn>
              <a:cxn ang="0">
                <a:pos x="116" y="250"/>
              </a:cxn>
              <a:cxn ang="0">
                <a:pos x="91" y="344"/>
              </a:cxn>
              <a:cxn ang="0">
                <a:pos x="78" y="357"/>
              </a:cxn>
              <a:cxn ang="0">
                <a:pos x="58" y="351"/>
              </a:cxn>
              <a:cxn ang="0">
                <a:pos x="50" y="332"/>
              </a:cxn>
              <a:cxn ang="0">
                <a:pos x="78" y="233"/>
              </a:cxn>
              <a:cxn ang="0">
                <a:pos x="128" y="142"/>
              </a:cxn>
              <a:cxn ang="0">
                <a:pos x="200" y="66"/>
              </a:cxn>
              <a:cxn ang="0">
                <a:pos x="289" y="15"/>
              </a:cxn>
              <a:cxn ang="0">
                <a:pos x="394" y="0"/>
              </a:cxn>
            </a:cxnLst>
            <a:rect l="0" t="0" r="r" b="b"/>
            <a:pathLst>
              <a:path w="702" h="716">
                <a:moveTo>
                  <a:pt x="394" y="0"/>
                </a:moveTo>
                <a:lnTo>
                  <a:pt x="446" y="10"/>
                </a:lnTo>
                <a:lnTo>
                  <a:pt x="496" y="29"/>
                </a:lnTo>
                <a:lnTo>
                  <a:pt x="541" y="58"/>
                </a:lnTo>
                <a:lnTo>
                  <a:pt x="584" y="95"/>
                </a:lnTo>
                <a:lnTo>
                  <a:pt x="618" y="138"/>
                </a:lnTo>
                <a:lnTo>
                  <a:pt x="649" y="182"/>
                </a:lnTo>
                <a:lnTo>
                  <a:pt x="673" y="231"/>
                </a:lnTo>
                <a:lnTo>
                  <a:pt x="690" y="281"/>
                </a:lnTo>
                <a:lnTo>
                  <a:pt x="700" y="336"/>
                </a:lnTo>
                <a:lnTo>
                  <a:pt x="702" y="388"/>
                </a:lnTo>
                <a:lnTo>
                  <a:pt x="698" y="443"/>
                </a:lnTo>
                <a:lnTo>
                  <a:pt x="684" y="493"/>
                </a:lnTo>
                <a:lnTo>
                  <a:pt x="665" y="540"/>
                </a:lnTo>
                <a:lnTo>
                  <a:pt x="638" y="582"/>
                </a:lnTo>
                <a:lnTo>
                  <a:pt x="603" y="621"/>
                </a:lnTo>
                <a:lnTo>
                  <a:pt x="560" y="654"/>
                </a:lnTo>
                <a:lnTo>
                  <a:pt x="510" y="681"/>
                </a:lnTo>
                <a:lnTo>
                  <a:pt x="459" y="699"/>
                </a:lnTo>
                <a:lnTo>
                  <a:pt x="407" y="711"/>
                </a:lnTo>
                <a:lnTo>
                  <a:pt x="353" y="716"/>
                </a:lnTo>
                <a:lnTo>
                  <a:pt x="299" y="714"/>
                </a:lnTo>
                <a:lnTo>
                  <a:pt x="246" y="705"/>
                </a:lnTo>
                <a:lnTo>
                  <a:pt x="196" y="689"/>
                </a:lnTo>
                <a:lnTo>
                  <a:pt x="149" y="664"/>
                </a:lnTo>
                <a:lnTo>
                  <a:pt x="107" y="633"/>
                </a:lnTo>
                <a:lnTo>
                  <a:pt x="68" y="592"/>
                </a:lnTo>
                <a:lnTo>
                  <a:pt x="37" y="546"/>
                </a:lnTo>
                <a:lnTo>
                  <a:pt x="15" y="497"/>
                </a:lnTo>
                <a:lnTo>
                  <a:pt x="4" y="447"/>
                </a:lnTo>
                <a:lnTo>
                  <a:pt x="0" y="394"/>
                </a:lnTo>
                <a:lnTo>
                  <a:pt x="4" y="340"/>
                </a:lnTo>
                <a:lnTo>
                  <a:pt x="14" y="287"/>
                </a:lnTo>
                <a:lnTo>
                  <a:pt x="29" y="235"/>
                </a:lnTo>
                <a:lnTo>
                  <a:pt x="48" y="184"/>
                </a:lnTo>
                <a:lnTo>
                  <a:pt x="74" y="136"/>
                </a:lnTo>
                <a:lnTo>
                  <a:pt x="101" y="89"/>
                </a:lnTo>
                <a:lnTo>
                  <a:pt x="132" y="46"/>
                </a:lnTo>
                <a:lnTo>
                  <a:pt x="143" y="39"/>
                </a:lnTo>
                <a:lnTo>
                  <a:pt x="155" y="39"/>
                </a:lnTo>
                <a:lnTo>
                  <a:pt x="167" y="45"/>
                </a:lnTo>
                <a:lnTo>
                  <a:pt x="173" y="56"/>
                </a:lnTo>
                <a:lnTo>
                  <a:pt x="169" y="68"/>
                </a:lnTo>
                <a:lnTo>
                  <a:pt x="143" y="103"/>
                </a:lnTo>
                <a:lnTo>
                  <a:pt x="120" y="142"/>
                </a:lnTo>
                <a:lnTo>
                  <a:pt x="99" y="182"/>
                </a:lnTo>
                <a:lnTo>
                  <a:pt x="79" y="225"/>
                </a:lnTo>
                <a:lnTo>
                  <a:pt x="64" y="268"/>
                </a:lnTo>
                <a:lnTo>
                  <a:pt x="52" y="313"/>
                </a:lnTo>
                <a:lnTo>
                  <a:pt x="45" y="359"/>
                </a:lnTo>
                <a:lnTo>
                  <a:pt x="43" y="404"/>
                </a:lnTo>
                <a:lnTo>
                  <a:pt x="46" y="447"/>
                </a:lnTo>
                <a:lnTo>
                  <a:pt x="56" y="487"/>
                </a:lnTo>
                <a:lnTo>
                  <a:pt x="72" y="528"/>
                </a:lnTo>
                <a:lnTo>
                  <a:pt x="95" y="565"/>
                </a:lnTo>
                <a:lnTo>
                  <a:pt x="128" y="598"/>
                </a:lnTo>
                <a:lnTo>
                  <a:pt x="169" y="627"/>
                </a:lnTo>
                <a:lnTo>
                  <a:pt x="209" y="648"/>
                </a:lnTo>
                <a:lnTo>
                  <a:pt x="254" y="662"/>
                </a:lnTo>
                <a:lnTo>
                  <a:pt x="299" y="672"/>
                </a:lnTo>
                <a:lnTo>
                  <a:pt x="347" y="676"/>
                </a:lnTo>
                <a:lnTo>
                  <a:pt x="394" y="672"/>
                </a:lnTo>
                <a:lnTo>
                  <a:pt x="440" y="664"/>
                </a:lnTo>
                <a:lnTo>
                  <a:pt x="485" y="648"/>
                </a:lnTo>
                <a:lnTo>
                  <a:pt x="527" y="629"/>
                </a:lnTo>
                <a:lnTo>
                  <a:pt x="564" y="602"/>
                </a:lnTo>
                <a:lnTo>
                  <a:pt x="597" y="569"/>
                </a:lnTo>
                <a:lnTo>
                  <a:pt x="624" y="530"/>
                </a:lnTo>
                <a:lnTo>
                  <a:pt x="646" y="483"/>
                </a:lnTo>
                <a:lnTo>
                  <a:pt x="657" y="435"/>
                </a:lnTo>
                <a:lnTo>
                  <a:pt x="661" y="382"/>
                </a:lnTo>
                <a:lnTo>
                  <a:pt x="657" y="332"/>
                </a:lnTo>
                <a:lnTo>
                  <a:pt x="648" y="281"/>
                </a:lnTo>
                <a:lnTo>
                  <a:pt x="628" y="233"/>
                </a:lnTo>
                <a:lnTo>
                  <a:pt x="605" y="186"/>
                </a:lnTo>
                <a:lnTo>
                  <a:pt x="574" y="146"/>
                </a:lnTo>
                <a:lnTo>
                  <a:pt x="537" y="109"/>
                </a:lnTo>
                <a:lnTo>
                  <a:pt x="496" y="80"/>
                </a:lnTo>
                <a:lnTo>
                  <a:pt x="448" y="56"/>
                </a:lnTo>
                <a:lnTo>
                  <a:pt x="401" y="45"/>
                </a:lnTo>
                <a:lnTo>
                  <a:pt x="355" y="45"/>
                </a:lnTo>
                <a:lnTo>
                  <a:pt x="310" y="54"/>
                </a:lnTo>
                <a:lnTo>
                  <a:pt x="269" y="72"/>
                </a:lnTo>
                <a:lnTo>
                  <a:pt x="231" y="97"/>
                </a:lnTo>
                <a:lnTo>
                  <a:pt x="196" y="128"/>
                </a:lnTo>
                <a:lnTo>
                  <a:pt x="165" y="165"/>
                </a:lnTo>
                <a:lnTo>
                  <a:pt x="138" y="206"/>
                </a:lnTo>
                <a:lnTo>
                  <a:pt x="116" y="250"/>
                </a:lnTo>
                <a:lnTo>
                  <a:pt x="101" y="297"/>
                </a:lnTo>
                <a:lnTo>
                  <a:pt x="91" y="344"/>
                </a:lnTo>
                <a:lnTo>
                  <a:pt x="87" y="353"/>
                </a:lnTo>
                <a:lnTo>
                  <a:pt x="78" y="357"/>
                </a:lnTo>
                <a:lnTo>
                  <a:pt x="68" y="357"/>
                </a:lnTo>
                <a:lnTo>
                  <a:pt x="58" y="351"/>
                </a:lnTo>
                <a:lnTo>
                  <a:pt x="52" y="344"/>
                </a:lnTo>
                <a:lnTo>
                  <a:pt x="50" y="332"/>
                </a:lnTo>
                <a:lnTo>
                  <a:pt x="62" y="281"/>
                </a:lnTo>
                <a:lnTo>
                  <a:pt x="78" y="233"/>
                </a:lnTo>
                <a:lnTo>
                  <a:pt x="101" y="186"/>
                </a:lnTo>
                <a:lnTo>
                  <a:pt x="128" y="142"/>
                </a:lnTo>
                <a:lnTo>
                  <a:pt x="161" y="101"/>
                </a:lnTo>
                <a:lnTo>
                  <a:pt x="200" y="66"/>
                </a:lnTo>
                <a:lnTo>
                  <a:pt x="242" y="37"/>
                </a:lnTo>
                <a:lnTo>
                  <a:pt x="289" y="15"/>
                </a:lnTo>
                <a:lnTo>
                  <a:pt x="339" y="2"/>
                </a:lnTo>
                <a:lnTo>
                  <a:pt x="394"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CComicrazy" panose="00000400000000000000" pitchFamily="2" charset="2"/>
            </a:endParaRPr>
          </a:p>
        </p:txBody>
      </p:sp>
      <p:sp>
        <p:nvSpPr>
          <p:cNvPr id="21" name="Freeform 19">
            <a:extLst>
              <a:ext uri="{FF2B5EF4-FFF2-40B4-BE49-F238E27FC236}">
                <a16:creationId xmlns:a16="http://schemas.microsoft.com/office/drawing/2014/main" id="{E38DF230-2B9C-4A74-B093-5504CE39C6D3}"/>
              </a:ext>
            </a:extLst>
          </p:cNvPr>
          <p:cNvSpPr>
            <a:spLocks noEditPoints="1"/>
          </p:cNvSpPr>
          <p:nvPr/>
        </p:nvSpPr>
        <p:spPr bwMode="auto">
          <a:xfrm>
            <a:off x="2069784" y="2620420"/>
            <a:ext cx="1235383" cy="831197"/>
          </a:xfrm>
          <a:custGeom>
            <a:avLst/>
            <a:gdLst/>
            <a:ahLst/>
            <a:cxnLst>
              <a:cxn ang="0">
                <a:pos x="39" y="608"/>
              </a:cxn>
              <a:cxn ang="0">
                <a:pos x="43" y="604"/>
              </a:cxn>
              <a:cxn ang="0">
                <a:pos x="49" y="309"/>
              </a:cxn>
              <a:cxn ang="0">
                <a:pos x="74" y="569"/>
              </a:cxn>
              <a:cxn ang="0">
                <a:pos x="437" y="567"/>
              </a:cxn>
              <a:cxn ang="0">
                <a:pos x="720" y="563"/>
              </a:cxn>
              <a:cxn ang="0">
                <a:pos x="828" y="553"/>
              </a:cxn>
              <a:cxn ang="0">
                <a:pos x="863" y="545"/>
              </a:cxn>
              <a:cxn ang="0">
                <a:pos x="865" y="530"/>
              </a:cxn>
              <a:cxn ang="0">
                <a:pos x="861" y="365"/>
              </a:cxn>
              <a:cxn ang="0">
                <a:pos x="865" y="202"/>
              </a:cxn>
              <a:cxn ang="0">
                <a:pos x="877" y="109"/>
              </a:cxn>
              <a:cxn ang="0">
                <a:pos x="873" y="83"/>
              </a:cxn>
              <a:cxn ang="0">
                <a:pos x="59" y="81"/>
              </a:cxn>
              <a:cxn ang="0">
                <a:pos x="51" y="4"/>
              </a:cxn>
              <a:cxn ang="0">
                <a:pos x="61" y="21"/>
              </a:cxn>
              <a:cxn ang="0">
                <a:pos x="879" y="39"/>
              </a:cxn>
              <a:cxn ang="0">
                <a:pos x="902" y="48"/>
              </a:cxn>
              <a:cxn ang="0">
                <a:pos x="918" y="81"/>
              </a:cxn>
              <a:cxn ang="0">
                <a:pos x="918" y="122"/>
              </a:cxn>
              <a:cxn ang="0">
                <a:pos x="906" y="246"/>
              </a:cxn>
              <a:cxn ang="0">
                <a:pos x="908" y="470"/>
              </a:cxn>
              <a:cxn ang="0">
                <a:pos x="912" y="530"/>
              </a:cxn>
              <a:cxn ang="0">
                <a:pos x="902" y="567"/>
              </a:cxn>
              <a:cxn ang="0">
                <a:pos x="867" y="588"/>
              </a:cxn>
              <a:cxn ang="0">
                <a:pos x="753" y="604"/>
              </a:cxn>
              <a:cxn ang="0">
                <a:pos x="474" y="610"/>
              </a:cxn>
              <a:cxn ang="0">
                <a:pos x="51" y="611"/>
              </a:cxn>
              <a:cxn ang="0">
                <a:pos x="37" y="613"/>
              </a:cxn>
              <a:cxn ang="0">
                <a:pos x="14" y="617"/>
              </a:cxn>
              <a:cxn ang="0">
                <a:pos x="0" y="598"/>
              </a:cxn>
              <a:cxn ang="0">
                <a:pos x="18" y="21"/>
              </a:cxn>
              <a:cxn ang="0">
                <a:pos x="30" y="4"/>
              </a:cxn>
            </a:cxnLst>
            <a:rect l="0" t="0" r="r" b="b"/>
            <a:pathLst>
              <a:path w="920" h="619">
                <a:moveTo>
                  <a:pt x="43" y="604"/>
                </a:moveTo>
                <a:lnTo>
                  <a:pt x="39" y="608"/>
                </a:lnTo>
                <a:lnTo>
                  <a:pt x="41" y="608"/>
                </a:lnTo>
                <a:lnTo>
                  <a:pt x="43" y="604"/>
                </a:lnTo>
                <a:close/>
                <a:moveTo>
                  <a:pt x="59" y="81"/>
                </a:moveTo>
                <a:lnTo>
                  <a:pt x="49" y="309"/>
                </a:lnTo>
                <a:lnTo>
                  <a:pt x="43" y="569"/>
                </a:lnTo>
                <a:lnTo>
                  <a:pt x="74" y="569"/>
                </a:lnTo>
                <a:lnTo>
                  <a:pt x="154" y="567"/>
                </a:lnTo>
                <a:lnTo>
                  <a:pt x="437" y="567"/>
                </a:lnTo>
                <a:lnTo>
                  <a:pt x="638" y="565"/>
                </a:lnTo>
                <a:lnTo>
                  <a:pt x="720" y="563"/>
                </a:lnTo>
                <a:lnTo>
                  <a:pt x="803" y="557"/>
                </a:lnTo>
                <a:lnTo>
                  <a:pt x="828" y="553"/>
                </a:lnTo>
                <a:lnTo>
                  <a:pt x="856" y="547"/>
                </a:lnTo>
                <a:lnTo>
                  <a:pt x="863" y="545"/>
                </a:lnTo>
                <a:lnTo>
                  <a:pt x="863" y="534"/>
                </a:lnTo>
                <a:lnTo>
                  <a:pt x="865" y="530"/>
                </a:lnTo>
                <a:lnTo>
                  <a:pt x="865" y="446"/>
                </a:lnTo>
                <a:lnTo>
                  <a:pt x="861" y="365"/>
                </a:lnTo>
                <a:lnTo>
                  <a:pt x="861" y="283"/>
                </a:lnTo>
                <a:lnTo>
                  <a:pt x="865" y="202"/>
                </a:lnTo>
                <a:lnTo>
                  <a:pt x="875" y="118"/>
                </a:lnTo>
                <a:lnTo>
                  <a:pt x="877" y="109"/>
                </a:lnTo>
                <a:lnTo>
                  <a:pt x="877" y="89"/>
                </a:lnTo>
                <a:lnTo>
                  <a:pt x="873" y="83"/>
                </a:lnTo>
                <a:lnTo>
                  <a:pt x="863" y="81"/>
                </a:lnTo>
                <a:lnTo>
                  <a:pt x="59" y="81"/>
                </a:lnTo>
                <a:close/>
                <a:moveTo>
                  <a:pt x="39" y="0"/>
                </a:moveTo>
                <a:lnTo>
                  <a:pt x="51" y="4"/>
                </a:lnTo>
                <a:lnTo>
                  <a:pt x="57" y="10"/>
                </a:lnTo>
                <a:lnTo>
                  <a:pt x="61" y="21"/>
                </a:lnTo>
                <a:lnTo>
                  <a:pt x="61" y="39"/>
                </a:lnTo>
                <a:lnTo>
                  <a:pt x="879" y="39"/>
                </a:lnTo>
                <a:lnTo>
                  <a:pt x="892" y="43"/>
                </a:lnTo>
                <a:lnTo>
                  <a:pt x="902" y="48"/>
                </a:lnTo>
                <a:lnTo>
                  <a:pt x="914" y="64"/>
                </a:lnTo>
                <a:lnTo>
                  <a:pt x="918" y="81"/>
                </a:lnTo>
                <a:lnTo>
                  <a:pt x="920" y="101"/>
                </a:lnTo>
                <a:lnTo>
                  <a:pt x="918" y="122"/>
                </a:lnTo>
                <a:lnTo>
                  <a:pt x="910" y="192"/>
                </a:lnTo>
                <a:lnTo>
                  <a:pt x="906" y="246"/>
                </a:lnTo>
                <a:lnTo>
                  <a:pt x="906" y="384"/>
                </a:lnTo>
                <a:lnTo>
                  <a:pt x="908" y="470"/>
                </a:lnTo>
                <a:lnTo>
                  <a:pt x="908" y="487"/>
                </a:lnTo>
                <a:lnTo>
                  <a:pt x="912" y="530"/>
                </a:lnTo>
                <a:lnTo>
                  <a:pt x="908" y="551"/>
                </a:lnTo>
                <a:lnTo>
                  <a:pt x="902" y="567"/>
                </a:lnTo>
                <a:lnTo>
                  <a:pt x="887" y="580"/>
                </a:lnTo>
                <a:lnTo>
                  <a:pt x="867" y="588"/>
                </a:lnTo>
                <a:lnTo>
                  <a:pt x="828" y="596"/>
                </a:lnTo>
                <a:lnTo>
                  <a:pt x="753" y="604"/>
                </a:lnTo>
                <a:lnTo>
                  <a:pt x="677" y="608"/>
                </a:lnTo>
                <a:lnTo>
                  <a:pt x="474" y="610"/>
                </a:lnTo>
                <a:lnTo>
                  <a:pt x="78" y="610"/>
                </a:lnTo>
                <a:lnTo>
                  <a:pt x="51" y="611"/>
                </a:lnTo>
                <a:lnTo>
                  <a:pt x="47" y="613"/>
                </a:lnTo>
                <a:lnTo>
                  <a:pt x="37" y="613"/>
                </a:lnTo>
                <a:lnTo>
                  <a:pt x="26" y="619"/>
                </a:lnTo>
                <a:lnTo>
                  <a:pt x="14" y="617"/>
                </a:lnTo>
                <a:lnTo>
                  <a:pt x="4" y="610"/>
                </a:lnTo>
                <a:lnTo>
                  <a:pt x="0" y="598"/>
                </a:lnTo>
                <a:lnTo>
                  <a:pt x="6" y="309"/>
                </a:lnTo>
                <a:lnTo>
                  <a:pt x="18" y="21"/>
                </a:lnTo>
                <a:lnTo>
                  <a:pt x="22" y="10"/>
                </a:lnTo>
                <a:lnTo>
                  <a:pt x="30" y="4"/>
                </a:lnTo>
                <a:lnTo>
                  <a:pt x="39"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CComicrazy" panose="00000400000000000000" pitchFamily="2" charset="2"/>
            </a:endParaRPr>
          </a:p>
        </p:txBody>
      </p:sp>
      <p:sp>
        <p:nvSpPr>
          <p:cNvPr id="23" name="Freeform 10">
            <a:extLst>
              <a:ext uri="{FF2B5EF4-FFF2-40B4-BE49-F238E27FC236}">
                <a16:creationId xmlns:a16="http://schemas.microsoft.com/office/drawing/2014/main" id="{BCE16C04-5AD0-4171-8042-6DA64C0B598F}"/>
              </a:ext>
            </a:extLst>
          </p:cNvPr>
          <p:cNvSpPr>
            <a:spLocks/>
          </p:cNvSpPr>
          <p:nvPr/>
        </p:nvSpPr>
        <p:spPr bwMode="auto">
          <a:xfrm>
            <a:off x="3833191" y="2623807"/>
            <a:ext cx="887596" cy="907738"/>
          </a:xfrm>
          <a:custGeom>
            <a:avLst/>
            <a:gdLst/>
            <a:ahLst/>
            <a:cxnLst>
              <a:cxn ang="0">
                <a:pos x="364" y="0"/>
              </a:cxn>
              <a:cxn ang="0">
                <a:pos x="415" y="8"/>
              </a:cxn>
              <a:cxn ang="0">
                <a:pos x="465" y="27"/>
              </a:cxn>
              <a:cxn ang="0">
                <a:pos x="510" y="56"/>
              </a:cxn>
              <a:cxn ang="0">
                <a:pos x="550" y="93"/>
              </a:cxn>
              <a:cxn ang="0">
                <a:pos x="585" y="136"/>
              </a:cxn>
              <a:cxn ang="0">
                <a:pos x="614" y="183"/>
              </a:cxn>
              <a:cxn ang="0">
                <a:pos x="638" y="233"/>
              </a:cxn>
              <a:cxn ang="0">
                <a:pos x="653" y="287"/>
              </a:cxn>
              <a:cxn ang="0">
                <a:pos x="661" y="342"/>
              </a:cxn>
              <a:cxn ang="0">
                <a:pos x="661" y="396"/>
              </a:cxn>
              <a:cxn ang="0">
                <a:pos x="651" y="449"/>
              </a:cxn>
              <a:cxn ang="0">
                <a:pos x="634" y="501"/>
              </a:cxn>
              <a:cxn ang="0">
                <a:pos x="605" y="548"/>
              </a:cxn>
              <a:cxn ang="0">
                <a:pos x="570" y="585"/>
              </a:cxn>
              <a:cxn ang="0">
                <a:pos x="531" y="616"/>
              </a:cxn>
              <a:cxn ang="0">
                <a:pos x="486" y="641"/>
              </a:cxn>
              <a:cxn ang="0">
                <a:pos x="438" y="660"/>
              </a:cxn>
              <a:cxn ang="0">
                <a:pos x="388" y="672"/>
              </a:cxn>
              <a:cxn ang="0">
                <a:pos x="335" y="676"/>
              </a:cxn>
              <a:cxn ang="0">
                <a:pos x="283" y="674"/>
              </a:cxn>
              <a:cxn ang="0">
                <a:pos x="232" y="666"/>
              </a:cxn>
              <a:cxn ang="0">
                <a:pos x="184" y="651"/>
              </a:cxn>
              <a:cxn ang="0">
                <a:pos x="137" y="627"/>
              </a:cxn>
              <a:cxn ang="0">
                <a:pos x="97" y="596"/>
              </a:cxn>
              <a:cxn ang="0">
                <a:pos x="62" y="557"/>
              </a:cxn>
              <a:cxn ang="0">
                <a:pos x="33" y="513"/>
              </a:cxn>
              <a:cxn ang="0">
                <a:pos x="13" y="466"/>
              </a:cxn>
              <a:cxn ang="0">
                <a:pos x="2" y="418"/>
              </a:cxn>
              <a:cxn ang="0">
                <a:pos x="0" y="369"/>
              </a:cxn>
              <a:cxn ang="0">
                <a:pos x="4" y="319"/>
              </a:cxn>
              <a:cxn ang="0">
                <a:pos x="13" y="268"/>
              </a:cxn>
              <a:cxn ang="0">
                <a:pos x="29" y="218"/>
              </a:cxn>
              <a:cxn ang="0">
                <a:pos x="48" y="169"/>
              </a:cxn>
              <a:cxn ang="0">
                <a:pos x="73" y="122"/>
              </a:cxn>
              <a:cxn ang="0">
                <a:pos x="101" y="78"/>
              </a:cxn>
              <a:cxn ang="0">
                <a:pos x="130" y="37"/>
              </a:cxn>
              <a:cxn ang="0">
                <a:pos x="79" y="216"/>
              </a:cxn>
              <a:cxn ang="0">
                <a:pos x="97" y="177"/>
              </a:cxn>
              <a:cxn ang="0">
                <a:pos x="124" y="134"/>
              </a:cxn>
              <a:cxn ang="0">
                <a:pos x="155" y="95"/>
              </a:cxn>
              <a:cxn ang="0">
                <a:pos x="190" y="62"/>
              </a:cxn>
              <a:cxn ang="0">
                <a:pos x="230" y="35"/>
              </a:cxn>
              <a:cxn ang="0">
                <a:pos x="273" y="14"/>
              </a:cxn>
              <a:cxn ang="0">
                <a:pos x="318" y="2"/>
              </a:cxn>
              <a:cxn ang="0">
                <a:pos x="364" y="0"/>
              </a:cxn>
            </a:cxnLst>
            <a:rect l="0" t="0" r="r" b="b"/>
            <a:pathLst>
              <a:path w="661" h="676">
                <a:moveTo>
                  <a:pt x="364" y="0"/>
                </a:moveTo>
                <a:lnTo>
                  <a:pt x="415" y="8"/>
                </a:lnTo>
                <a:lnTo>
                  <a:pt x="465" y="27"/>
                </a:lnTo>
                <a:lnTo>
                  <a:pt x="510" y="56"/>
                </a:lnTo>
                <a:lnTo>
                  <a:pt x="550" y="93"/>
                </a:lnTo>
                <a:lnTo>
                  <a:pt x="585" y="136"/>
                </a:lnTo>
                <a:lnTo>
                  <a:pt x="614" y="183"/>
                </a:lnTo>
                <a:lnTo>
                  <a:pt x="638" y="233"/>
                </a:lnTo>
                <a:lnTo>
                  <a:pt x="653" y="287"/>
                </a:lnTo>
                <a:lnTo>
                  <a:pt x="661" y="342"/>
                </a:lnTo>
                <a:lnTo>
                  <a:pt x="661" y="396"/>
                </a:lnTo>
                <a:lnTo>
                  <a:pt x="651" y="449"/>
                </a:lnTo>
                <a:lnTo>
                  <a:pt x="634" y="501"/>
                </a:lnTo>
                <a:lnTo>
                  <a:pt x="605" y="548"/>
                </a:lnTo>
                <a:lnTo>
                  <a:pt x="570" y="585"/>
                </a:lnTo>
                <a:lnTo>
                  <a:pt x="531" y="616"/>
                </a:lnTo>
                <a:lnTo>
                  <a:pt x="486" y="641"/>
                </a:lnTo>
                <a:lnTo>
                  <a:pt x="438" y="660"/>
                </a:lnTo>
                <a:lnTo>
                  <a:pt x="388" y="672"/>
                </a:lnTo>
                <a:lnTo>
                  <a:pt x="335" y="676"/>
                </a:lnTo>
                <a:lnTo>
                  <a:pt x="283" y="674"/>
                </a:lnTo>
                <a:lnTo>
                  <a:pt x="232" y="666"/>
                </a:lnTo>
                <a:lnTo>
                  <a:pt x="184" y="651"/>
                </a:lnTo>
                <a:lnTo>
                  <a:pt x="137" y="627"/>
                </a:lnTo>
                <a:lnTo>
                  <a:pt x="97" y="596"/>
                </a:lnTo>
                <a:lnTo>
                  <a:pt x="62" y="557"/>
                </a:lnTo>
                <a:lnTo>
                  <a:pt x="33" y="513"/>
                </a:lnTo>
                <a:lnTo>
                  <a:pt x="13" y="466"/>
                </a:lnTo>
                <a:lnTo>
                  <a:pt x="2" y="418"/>
                </a:lnTo>
                <a:lnTo>
                  <a:pt x="0" y="369"/>
                </a:lnTo>
                <a:lnTo>
                  <a:pt x="4" y="319"/>
                </a:lnTo>
                <a:lnTo>
                  <a:pt x="13" y="268"/>
                </a:lnTo>
                <a:lnTo>
                  <a:pt x="29" y="218"/>
                </a:lnTo>
                <a:lnTo>
                  <a:pt x="48" y="169"/>
                </a:lnTo>
                <a:lnTo>
                  <a:pt x="73" y="122"/>
                </a:lnTo>
                <a:lnTo>
                  <a:pt x="101" y="78"/>
                </a:lnTo>
                <a:lnTo>
                  <a:pt x="130" y="37"/>
                </a:lnTo>
                <a:lnTo>
                  <a:pt x="79" y="216"/>
                </a:lnTo>
                <a:lnTo>
                  <a:pt x="97" y="177"/>
                </a:lnTo>
                <a:lnTo>
                  <a:pt x="124" y="134"/>
                </a:lnTo>
                <a:lnTo>
                  <a:pt x="155" y="95"/>
                </a:lnTo>
                <a:lnTo>
                  <a:pt x="190" y="62"/>
                </a:lnTo>
                <a:lnTo>
                  <a:pt x="230" y="35"/>
                </a:lnTo>
                <a:lnTo>
                  <a:pt x="273" y="14"/>
                </a:lnTo>
                <a:lnTo>
                  <a:pt x="318" y="2"/>
                </a:lnTo>
                <a:lnTo>
                  <a:pt x="364" y="0"/>
                </a:lnTo>
                <a:close/>
              </a:path>
            </a:pathLst>
          </a:custGeom>
          <a:solidFill>
            <a:schemeClr val="bg1"/>
          </a:solidFill>
          <a:ln w="0">
            <a:noFill/>
            <a:prstDash val="solid"/>
            <a:round/>
            <a:headEnd/>
            <a:tailEnd/>
          </a:ln>
        </p:spPr>
        <p:txBody>
          <a:bodyPr vert="horz" wrap="square" lIns="91440" tIns="45720" rIns="91440" bIns="45720" numCol="1" anchor="ctr" anchorCtr="1" compatLnSpc="1">
            <a:prstTxWarp prst="textNoShape">
              <a:avLst/>
            </a:prstTxWarp>
          </a:bodyPr>
          <a:lstStyle/>
          <a:p>
            <a:pPr algn="ctr"/>
            <a:r>
              <a:rPr lang="en-US" sz="1600" dirty="0">
                <a:solidFill>
                  <a:schemeClr val="tx1">
                    <a:lumMod val="85000"/>
                    <a:lumOff val="15000"/>
                  </a:schemeClr>
                </a:solidFill>
                <a:latin typeface="CCComicrazy" panose="00000400000000000000" pitchFamily="2" charset="2"/>
                <a:cs typeface="Arial" pitchFamily="34" charset="0"/>
              </a:rPr>
              <a:t>WebEx</a:t>
            </a:r>
          </a:p>
        </p:txBody>
      </p:sp>
      <p:sp>
        <p:nvSpPr>
          <p:cNvPr id="24" name="Freeform 11">
            <a:extLst>
              <a:ext uri="{FF2B5EF4-FFF2-40B4-BE49-F238E27FC236}">
                <a16:creationId xmlns:a16="http://schemas.microsoft.com/office/drawing/2014/main" id="{6C48940D-93CE-4806-8A13-64A1EFE96D0A}"/>
              </a:ext>
            </a:extLst>
          </p:cNvPr>
          <p:cNvSpPr>
            <a:spLocks/>
          </p:cNvSpPr>
          <p:nvPr/>
        </p:nvSpPr>
        <p:spPr bwMode="auto">
          <a:xfrm>
            <a:off x="3803650" y="2598293"/>
            <a:ext cx="942651" cy="961450"/>
          </a:xfrm>
          <a:custGeom>
            <a:avLst/>
            <a:gdLst/>
            <a:ahLst/>
            <a:cxnLst>
              <a:cxn ang="0">
                <a:pos x="446" y="9"/>
              </a:cxn>
              <a:cxn ang="0">
                <a:pos x="541" y="58"/>
              </a:cxn>
              <a:cxn ang="0">
                <a:pos x="619" y="136"/>
              </a:cxn>
              <a:cxn ang="0">
                <a:pos x="673" y="231"/>
              </a:cxn>
              <a:cxn ang="0">
                <a:pos x="700" y="336"/>
              </a:cxn>
              <a:cxn ang="0">
                <a:pos x="698" y="442"/>
              </a:cxn>
              <a:cxn ang="0">
                <a:pos x="665" y="540"/>
              </a:cxn>
              <a:cxn ang="0">
                <a:pos x="603" y="621"/>
              </a:cxn>
              <a:cxn ang="0">
                <a:pos x="512" y="681"/>
              </a:cxn>
              <a:cxn ang="0">
                <a:pos x="408" y="710"/>
              </a:cxn>
              <a:cxn ang="0">
                <a:pos x="301" y="714"/>
              </a:cxn>
              <a:cxn ang="0">
                <a:pos x="198" y="687"/>
              </a:cxn>
              <a:cxn ang="0">
                <a:pos x="107" y="633"/>
              </a:cxn>
              <a:cxn ang="0">
                <a:pos x="37" y="545"/>
              </a:cxn>
              <a:cxn ang="0">
                <a:pos x="4" y="444"/>
              </a:cxn>
              <a:cxn ang="0">
                <a:pos x="4" y="339"/>
              </a:cxn>
              <a:cxn ang="0">
                <a:pos x="30" y="233"/>
              </a:cxn>
              <a:cxn ang="0">
                <a:pos x="74" y="134"/>
              </a:cxn>
              <a:cxn ang="0">
                <a:pos x="132" y="44"/>
              </a:cxn>
              <a:cxn ang="0">
                <a:pos x="157" y="37"/>
              </a:cxn>
              <a:cxn ang="0">
                <a:pos x="173" y="54"/>
              </a:cxn>
              <a:cxn ang="0">
                <a:pos x="144" y="101"/>
              </a:cxn>
              <a:cxn ang="0">
                <a:pos x="99" y="180"/>
              </a:cxn>
              <a:cxn ang="0">
                <a:pos x="64" y="268"/>
              </a:cxn>
              <a:cxn ang="0">
                <a:pos x="45" y="357"/>
              </a:cxn>
              <a:cxn ang="0">
                <a:pos x="47" y="444"/>
              </a:cxn>
              <a:cxn ang="0">
                <a:pos x="72" y="526"/>
              </a:cxn>
              <a:cxn ang="0">
                <a:pos x="128" y="598"/>
              </a:cxn>
              <a:cxn ang="0">
                <a:pos x="210" y="648"/>
              </a:cxn>
              <a:cxn ang="0">
                <a:pos x="299" y="672"/>
              </a:cxn>
              <a:cxn ang="0">
                <a:pos x="394" y="672"/>
              </a:cxn>
              <a:cxn ang="0">
                <a:pos x="485" y="648"/>
              </a:cxn>
              <a:cxn ang="0">
                <a:pos x="565" y="602"/>
              </a:cxn>
              <a:cxn ang="0">
                <a:pos x="625" y="530"/>
              </a:cxn>
              <a:cxn ang="0">
                <a:pos x="658" y="435"/>
              </a:cxn>
              <a:cxn ang="0">
                <a:pos x="658" y="332"/>
              </a:cxn>
              <a:cxn ang="0">
                <a:pos x="631" y="233"/>
              </a:cxn>
              <a:cxn ang="0">
                <a:pos x="574" y="145"/>
              </a:cxn>
              <a:cxn ang="0">
                <a:pos x="499" y="79"/>
              </a:cxn>
              <a:cxn ang="0">
                <a:pos x="402" y="44"/>
              </a:cxn>
              <a:cxn ang="0">
                <a:pos x="313" y="52"/>
              </a:cxn>
              <a:cxn ang="0">
                <a:pos x="233" y="95"/>
              </a:cxn>
              <a:cxn ang="0">
                <a:pos x="167" y="163"/>
              </a:cxn>
              <a:cxn ang="0">
                <a:pos x="119" y="248"/>
              </a:cxn>
              <a:cxn ang="0">
                <a:pos x="94" y="341"/>
              </a:cxn>
              <a:cxn ang="0">
                <a:pos x="80" y="357"/>
              </a:cxn>
              <a:cxn ang="0">
                <a:pos x="61" y="351"/>
              </a:cxn>
              <a:cxn ang="0">
                <a:pos x="53" y="330"/>
              </a:cxn>
              <a:cxn ang="0">
                <a:pos x="80" y="231"/>
              </a:cxn>
              <a:cxn ang="0">
                <a:pos x="130" y="139"/>
              </a:cxn>
              <a:cxn ang="0">
                <a:pos x="200" y="64"/>
              </a:cxn>
              <a:cxn ang="0">
                <a:pos x="289" y="13"/>
              </a:cxn>
              <a:cxn ang="0">
                <a:pos x="394" y="0"/>
              </a:cxn>
            </a:cxnLst>
            <a:rect l="0" t="0" r="r" b="b"/>
            <a:pathLst>
              <a:path w="702" h="716">
                <a:moveTo>
                  <a:pt x="394" y="0"/>
                </a:moveTo>
                <a:lnTo>
                  <a:pt x="446" y="9"/>
                </a:lnTo>
                <a:lnTo>
                  <a:pt x="497" y="29"/>
                </a:lnTo>
                <a:lnTo>
                  <a:pt x="541" y="58"/>
                </a:lnTo>
                <a:lnTo>
                  <a:pt x="584" y="93"/>
                </a:lnTo>
                <a:lnTo>
                  <a:pt x="619" y="136"/>
                </a:lnTo>
                <a:lnTo>
                  <a:pt x="650" y="182"/>
                </a:lnTo>
                <a:lnTo>
                  <a:pt x="673" y="231"/>
                </a:lnTo>
                <a:lnTo>
                  <a:pt x="691" y="281"/>
                </a:lnTo>
                <a:lnTo>
                  <a:pt x="700" y="336"/>
                </a:lnTo>
                <a:lnTo>
                  <a:pt x="702" y="388"/>
                </a:lnTo>
                <a:lnTo>
                  <a:pt x="698" y="442"/>
                </a:lnTo>
                <a:lnTo>
                  <a:pt x="685" y="493"/>
                </a:lnTo>
                <a:lnTo>
                  <a:pt x="665" y="540"/>
                </a:lnTo>
                <a:lnTo>
                  <a:pt x="638" y="582"/>
                </a:lnTo>
                <a:lnTo>
                  <a:pt x="603" y="621"/>
                </a:lnTo>
                <a:lnTo>
                  <a:pt x="561" y="654"/>
                </a:lnTo>
                <a:lnTo>
                  <a:pt x="512" y="681"/>
                </a:lnTo>
                <a:lnTo>
                  <a:pt x="462" y="699"/>
                </a:lnTo>
                <a:lnTo>
                  <a:pt x="408" y="710"/>
                </a:lnTo>
                <a:lnTo>
                  <a:pt x="355" y="716"/>
                </a:lnTo>
                <a:lnTo>
                  <a:pt x="301" y="714"/>
                </a:lnTo>
                <a:lnTo>
                  <a:pt x="249" y="705"/>
                </a:lnTo>
                <a:lnTo>
                  <a:pt x="198" y="687"/>
                </a:lnTo>
                <a:lnTo>
                  <a:pt x="150" y="664"/>
                </a:lnTo>
                <a:lnTo>
                  <a:pt x="107" y="633"/>
                </a:lnTo>
                <a:lnTo>
                  <a:pt x="68" y="592"/>
                </a:lnTo>
                <a:lnTo>
                  <a:pt x="37" y="545"/>
                </a:lnTo>
                <a:lnTo>
                  <a:pt x="16" y="495"/>
                </a:lnTo>
                <a:lnTo>
                  <a:pt x="4" y="444"/>
                </a:lnTo>
                <a:lnTo>
                  <a:pt x="0" y="392"/>
                </a:lnTo>
                <a:lnTo>
                  <a:pt x="4" y="339"/>
                </a:lnTo>
                <a:lnTo>
                  <a:pt x="14" y="285"/>
                </a:lnTo>
                <a:lnTo>
                  <a:pt x="30" y="233"/>
                </a:lnTo>
                <a:lnTo>
                  <a:pt x="49" y="182"/>
                </a:lnTo>
                <a:lnTo>
                  <a:pt x="74" y="134"/>
                </a:lnTo>
                <a:lnTo>
                  <a:pt x="101" y="87"/>
                </a:lnTo>
                <a:lnTo>
                  <a:pt x="132" y="44"/>
                </a:lnTo>
                <a:lnTo>
                  <a:pt x="144" y="37"/>
                </a:lnTo>
                <a:lnTo>
                  <a:pt x="157" y="37"/>
                </a:lnTo>
                <a:lnTo>
                  <a:pt x="167" y="42"/>
                </a:lnTo>
                <a:lnTo>
                  <a:pt x="173" y="54"/>
                </a:lnTo>
                <a:lnTo>
                  <a:pt x="169" y="66"/>
                </a:lnTo>
                <a:lnTo>
                  <a:pt x="144" y="101"/>
                </a:lnTo>
                <a:lnTo>
                  <a:pt x="121" y="139"/>
                </a:lnTo>
                <a:lnTo>
                  <a:pt x="99" y="180"/>
                </a:lnTo>
                <a:lnTo>
                  <a:pt x="80" y="223"/>
                </a:lnTo>
                <a:lnTo>
                  <a:pt x="64" y="268"/>
                </a:lnTo>
                <a:lnTo>
                  <a:pt x="53" y="312"/>
                </a:lnTo>
                <a:lnTo>
                  <a:pt x="45" y="357"/>
                </a:lnTo>
                <a:lnTo>
                  <a:pt x="43" y="402"/>
                </a:lnTo>
                <a:lnTo>
                  <a:pt x="47" y="444"/>
                </a:lnTo>
                <a:lnTo>
                  <a:pt x="57" y="487"/>
                </a:lnTo>
                <a:lnTo>
                  <a:pt x="72" y="526"/>
                </a:lnTo>
                <a:lnTo>
                  <a:pt x="95" y="563"/>
                </a:lnTo>
                <a:lnTo>
                  <a:pt x="128" y="598"/>
                </a:lnTo>
                <a:lnTo>
                  <a:pt x="169" y="627"/>
                </a:lnTo>
                <a:lnTo>
                  <a:pt x="210" y="648"/>
                </a:lnTo>
                <a:lnTo>
                  <a:pt x="254" y="662"/>
                </a:lnTo>
                <a:lnTo>
                  <a:pt x="299" y="672"/>
                </a:lnTo>
                <a:lnTo>
                  <a:pt x="348" y="673"/>
                </a:lnTo>
                <a:lnTo>
                  <a:pt x="394" y="672"/>
                </a:lnTo>
                <a:lnTo>
                  <a:pt x="441" y="664"/>
                </a:lnTo>
                <a:lnTo>
                  <a:pt x="485" y="648"/>
                </a:lnTo>
                <a:lnTo>
                  <a:pt x="528" y="627"/>
                </a:lnTo>
                <a:lnTo>
                  <a:pt x="565" y="602"/>
                </a:lnTo>
                <a:lnTo>
                  <a:pt x="598" y="569"/>
                </a:lnTo>
                <a:lnTo>
                  <a:pt x="625" y="530"/>
                </a:lnTo>
                <a:lnTo>
                  <a:pt x="646" y="483"/>
                </a:lnTo>
                <a:lnTo>
                  <a:pt x="658" y="435"/>
                </a:lnTo>
                <a:lnTo>
                  <a:pt x="662" y="382"/>
                </a:lnTo>
                <a:lnTo>
                  <a:pt x="658" y="332"/>
                </a:lnTo>
                <a:lnTo>
                  <a:pt x="648" y="281"/>
                </a:lnTo>
                <a:lnTo>
                  <a:pt x="631" y="233"/>
                </a:lnTo>
                <a:lnTo>
                  <a:pt x="605" y="186"/>
                </a:lnTo>
                <a:lnTo>
                  <a:pt x="574" y="145"/>
                </a:lnTo>
                <a:lnTo>
                  <a:pt x="539" y="108"/>
                </a:lnTo>
                <a:lnTo>
                  <a:pt x="499" y="79"/>
                </a:lnTo>
                <a:lnTo>
                  <a:pt x="450" y="56"/>
                </a:lnTo>
                <a:lnTo>
                  <a:pt x="402" y="44"/>
                </a:lnTo>
                <a:lnTo>
                  <a:pt x="357" y="44"/>
                </a:lnTo>
                <a:lnTo>
                  <a:pt x="313" y="52"/>
                </a:lnTo>
                <a:lnTo>
                  <a:pt x="272" y="70"/>
                </a:lnTo>
                <a:lnTo>
                  <a:pt x="233" y="95"/>
                </a:lnTo>
                <a:lnTo>
                  <a:pt x="198" y="126"/>
                </a:lnTo>
                <a:lnTo>
                  <a:pt x="167" y="163"/>
                </a:lnTo>
                <a:lnTo>
                  <a:pt x="140" y="204"/>
                </a:lnTo>
                <a:lnTo>
                  <a:pt x="119" y="248"/>
                </a:lnTo>
                <a:lnTo>
                  <a:pt x="103" y="295"/>
                </a:lnTo>
                <a:lnTo>
                  <a:pt x="94" y="341"/>
                </a:lnTo>
                <a:lnTo>
                  <a:pt x="90" y="351"/>
                </a:lnTo>
                <a:lnTo>
                  <a:pt x="80" y="357"/>
                </a:lnTo>
                <a:lnTo>
                  <a:pt x="70" y="355"/>
                </a:lnTo>
                <a:lnTo>
                  <a:pt x="61" y="351"/>
                </a:lnTo>
                <a:lnTo>
                  <a:pt x="55" y="341"/>
                </a:lnTo>
                <a:lnTo>
                  <a:pt x="53" y="330"/>
                </a:lnTo>
                <a:lnTo>
                  <a:pt x="62" y="279"/>
                </a:lnTo>
                <a:lnTo>
                  <a:pt x="80" y="231"/>
                </a:lnTo>
                <a:lnTo>
                  <a:pt x="101" y="184"/>
                </a:lnTo>
                <a:lnTo>
                  <a:pt x="130" y="139"/>
                </a:lnTo>
                <a:lnTo>
                  <a:pt x="163" y="99"/>
                </a:lnTo>
                <a:lnTo>
                  <a:pt x="200" y="64"/>
                </a:lnTo>
                <a:lnTo>
                  <a:pt x="243" y="35"/>
                </a:lnTo>
                <a:lnTo>
                  <a:pt x="289" y="13"/>
                </a:lnTo>
                <a:lnTo>
                  <a:pt x="340" y="2"/>
                </a:lnTo>
                <a:lnTo>
                  <a:pt x="394"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CComicrazy" panose="00000400000000000000" pitchFamily="2" charset="2"/>
            </a:endParaRPr>
          </a:p>
        </p:txBody>
      </p:sp>
      <p:sp>
        <p:nvSpPr>
          <p:cNvPr id="26" name="Freeform 21">
            <a:extLst>
              <a:ext uri="{FF2B5EF4-FFF2-40B4-BE49-F238E27FC236}">
                <a16:creationId xmlns:a16="http://schemas.microsoft.com/office/drawing/2014/main" id="{3E134A78-0793-4F1B-B82D-5F289FD4AED3}"/>
              </a:ext>
            </a:extLst>
          </p:cNvPr>
          <p:cNvSpPr>
            <a:spLocks noEditPoints="1"/>
          </p:cNvSpPr>
          <p:nvPr/>
        </p:nvSpPr>
        <p:spPr bwMode="auto">
          <a:xfrm>
            <a:off x="5244784" y="2631163"/>
            <a:ext cx="1231355" cy="831197"/>
          </a:xfrm>
          <a:custGeom>
            <a:avLst/>
            <a:gdLst/>
            <a:ahLst/>
            <a:cxnLst>
              <a:cxn ang="0">
                <a:pos x="37" y="611"/>
              </a:cxn>
              <a:cxn ang="0">
                <a:pos x="865" y="543"/>
              </a:cxn>
              <a:cxn ang="0">
                <a:pos x="863" y="545"/>
              </a:cxn>
              <a:cxn ang="0">
                <a:pos x="867" y="543"/>
              </a:cxn>
              <a:cxn ang="0">
                <a:pos x="56" y="79"/>
              </a:cxn>
              <a:cxn ang="0">
                <a:pos x="41" y="570"/>
              </a:cxn>
              <a:cxn ang="0">
                <a:pos x="60" y="569"/>
              </a:cxn>
              <a:cxn ang="0">
                <a:pos x="151" y="567"/>
              </a:cxn>
              <a:cxn ang="0">
                <a:pos x="719" y="563"/>
              </a:cxn>
              <a:cxn ang="0">
                <a:pos x="853" y="549"/>
              </a:cxn>
              <a:cxn ang="0">
                <a:pos x="861" y="539"/>
              </a:cxn>
              <a:cxn ang="0">
                <a:pos x="863" y="448"/>
              </a:cxn>
              <a:cxn ang="0">
                <a:pos x="861" y="283"/>
              </a:cxn>
              <a:cxn ang="0">
                <a:pos x="870" y="161"/>
              </a:cxn>
              <a:cxn ang="0">
                <a:pos x="874" y="108"/>
              </a:cxn>
              <a:cxn ang="0">
                <a:pos x="874" y="89"/>
              </a:cxn>
              <a:cxn ang="0">
                <a:pos x="861" y="81"/>
              </a:cxn>
              <a:cxn ang="0">
                <a:pos x="56" y="79"/>
              </a:cxn>
              <a:cxn ang="0">
                <a:pos x="48" y="3"/>
              </a:cxn>
              <a:cxn ang="0">
                <a:pos x="58" y="21"/>
              </a:cxn>
              <a:cxn ang="0">
                <a:pos x="878" y="40"/>
              </a:cxn>
              <a:cxn ang="0">
                <a:pos x="901" y="48"/>
              </a:cxn>
              <a:cxn ang="0">
                <a:pos x="915" y="83"/>
              </a:cxn>
              <a:cxn ang="0">
                <a:pos x="905" y="219"/>
              </a:cxn>
              <a:cxn ang="0">
                <a:pos x="905" y="384"/>
              </a:cxn>
              <a:cxn ang="0">
                <a:pos x="907" y="508"/>
              </a:cxn>
              <a:cxn ang="0">
                <a:pos x="905" y="553"/>
              </a:cxn>
              <a:cxn ang="0">
                <a:pos x="884" y="582"/>
              </a:cxn>
              <a:cxn ang="0">
                <a:pos x="845" y="594"/>
              </a:cxn>
              <a:cxn ang="0">
                <a:pos x="750" y="603"/>
              </a:cxn>
              <a:cxn ang="0">
                <a:pos x="473" y="609"/>
              </a:cxn>
              <a:cxn ang="0">
                <a:pos x="77" y="611"/>
              </a:cxn>
              <a:cxn ang="0">
                <a:pos x="43" y="613"/>
              </a:cxn>
              <a:cxn ang="0">
                <a:pos x="35" y="615"/>
              </a:cxn>
              <a:cxn ang="0">
                <a:pos x="13" y="617"/>
              </a:cxn>
              <a:cxn ang="0">
                <a:pos x="0" y="598"/>
              </a:cxn>
              <a:cxn ang="0">
                <a:pos x="4" y="308"/>
              </a:cxn>
              <a:cxn ang="0">
                <a:pos x="19" y="9"/>
              </a:cxn>
              <a:cxn ang="0">
                <a:pos x="37" y="0"/>
              </a:cxn>
            </a:cxnLst>
            <a:rect l="0" t="0" r="r" b="b"/>
            <a:pathLst>
              <a:path w="917" h="619">
                <a:moveTo>
                  <a:pt x="41" y="603"/>
                </a:moveTo>
                <a:lnTo>
                  <a:pt x="37" y="611"/>
                </a:lnTo>
                <a:lnTo>
                  <a:pt x="41" y="603"/>
                </a:lnTo>
                <a:close/>
                <a:moveTo>
                  <a:pt x="865" y="543"/>
                </a:moveTo>
                <a:lnTo>
                  <a:pt x="865" y="545"/>
                </a:lnTo>
                <a:lnTo>
                  <a:pt x="863" y="545"/>
                </a:lnTo>
                <a:lnTo>
                  <a:pt x="865" y="545"/>
                </a:lnTo>
                <a:lnTo>
                  <a:pt x="867" y="543"/>
                </a:lnTo>
                <a:lnTo>
                  <a:pt x="865" y="543"/>
                </a:lnTo>
                <a:close/>
                <a:moveTo>
                  <a:pt x="56" y="79"/>
                </a:moveTo>
                <a:lnTo>
                  <a:pt x="46" y="308"/>
                </a:lnTo>
                <a:lnTo>
                  <a:pt x="41" y="570"/>
                </a:lnTo>
                <a:lnTo>
                  <a:pt x="46" y="570"/>
                </a:lnTo>
                <a:lnTo>
                  <a:pt x="60" y="569"/>
                </a:lnTo>
                <a:lnTo>
                  <a:pt x="72" y="569"/>
                </a:lnTo>
                <a:lnTo>
                  <a:pt x="151" y="567"/>
                </a:lnTo>
                <a:lnTo>
                  <a:pt x="636" y="567"/>
                </a:lnTo>
                <a:lnTo>
                  <a:pt x="719" y="563"/>
                </a:lnTo>
                <a:lnTo>
                  <a:pt x="801" y="557"/>
                </a:lnTo>
                <a:lnTo>
                  <a:pt x="853" y="549"/>
                </a:lnTo>
                <a:lnTo>
                  <a:pt x="861" y="547"/>
                </a:lnTo>
                <a:lnTo>
                  <a:pt x="861" y="539"/>
                </a:lnTo>
                <a:lnTo>
                  <a:pt x="863" y="536"/>
                </a:lnTo>
                <a:lnTo>
                  <a:pt x="863" y="448"/>
                </a:lnTo>
                <a:lnTo>
                  <a:pt x="861" y="365"/>
                </a:lnTo>
                <a:lnTo>
                  <a:pt x="861" y="283"/>
                </a:lnTo>
                <a:lnTo>
                  <a:pt x="865" y="202"/>
                </a:lnTo>
                <a:lnTo>
                  <a:pt x="870" y="161"/>
                </a:lnTo>
                <a:lnTo>
                  <a:pt x="874" y="118"/>
                </a:lnTo>
                <a:lnTo>
                  <a:pt x="874" y="108"/>
                </a:lnTo>
                <a:lnTo>
                  <a:pt x="876" y="99"/>
                </a:lnTo>
                <a:lnTo>
                  <a:pt x="874" y="89"/>
                </a:lnTo>
                <a:lnTo>
                  <a:pt x="870" y="83"/>
                </a:lnTo>
                <a:lnTo>
                  <a:pt x="861" y="81"/>
                </a:lnTo>
                <a:lnTo>
                  <a:pt x="60" y="81"/>
                </a:lnTo>
                <a:lnTo>
                  <a:pt x="56" y="79"/>
                </a:lnTo>
                <a:close/>
                <a:moveTo>
                  <a:pt x="37" y="0"/>
                </a:moveTo>
                <a:lnTo>
                  <a:pt x="48" y="3"/>
                </a:lnTo>
                <a:lnTo>
                  <a:pt x="54" y="9"/>
                </a:lnTo>
                <a:lnTo>
                  <a:pt x="58" y="21"/>
                </a:lnTo>
                <a:lnTo>
                  <a:pt x="58" y="40"/>
                </a:lnTo>
                <a:lnTo>
                  <a:pt x="878" y="40"/>
                </a:lnTo>
                <a:lnTo>
                  <a:pt x="890" y="42"/>
                </a:lnTo>
                <a:lnTo>
                  <a:pt x="901" y="48"/>
                </a:lnTo>
                <a:lnTo>
                  <a:pt x="911" y="64"/>
                </a:lnTo>
                <a:lnTo>
                  <a:pt x="915" y="83"/>
                </a:lnTo>
                <a:lnTo>
                  <a:pt x="917" y="102"/>
                </a:lnTo>
                <a:lnTo>
                  <a:pt x="905" y="219"/>
                </a:lnTo>
                <a:lnTo>
                  <a:pt x="903" y="299"/>
                </a:lnTo>
                <a:lnTo>
                  <a:pt x="905" y="384"/>
                </a:lnTo>
                <a:lnTo>
                  <a:pt x="905" y="487"/>
                </a:lnTo>
                <a:lnTo>
                  <a:pt x="907" y="508"/>
                </a:lnTo>
                <a:lnTo>
                  <a:pt x="909" y="532"/>
                </a:lnTo>
                <a:lnTo>
                  <a:pt x="905" y="553"/>
                </a:lnTo>
                <a:lnTo>
                  <a:pt x="900" y="569"/>
                </a:lnTo>
                <a:lnTo>
                  <a:pt x="884" y="582"/>
                </a:lnTo>
                <a:lnTo>
                  <a:pt x="867" y="590"/>
                </a:lnTo>
                <a:lnTo>
                  <a:pt x="845" y="594"/>
                </a:lnTo>
                <a:lnTo>
                  <a:pt x="826" y="596"/>
                </a:lnTo>
                <a:lnTo>
                  <a:pt x="750" y="603"/>
                </a:lnTo>
                <a:lnTo>
                  <a:pt x="675" y="607"/>
                </a:lnTo>
                <a:lnTo>
                  <a:pt x="473" y="609"/>
                </a:lnTo>
                <a:lnTo>
                  <a:pt x="105" y="609"/>
                </a:lnTo>
                <a:lnTo>
                  <a:pt x="77" y="611"/>
                </a:lnTo>
                <a:lnTo>
                  <a:pt x="48" y="613"/>
                </a:lnTo>
                <a:lnTo>
                  <a:pt x="43" y="613"/>
                </a:lnTo>
                <a:lnTo>
                  <a:pt x="37" y="615"/>
                </a:lnTo>
                <a:lnTo>
                  <a:pt x="35" y="615"/>
                </a:lnTo>
                <a:lnTo>
                  <a:pt x="23" y="619"/>
                </a:lnTo>
                <a:lnTo>
                  <a:pt x="13" y="617"/>
                </a:lnTo>
                <a:lnTo>
                  <a:pt x="4" y="609"/>
                </a:lnTo>
                <a:lnTo>
                  <a:pt x="0" y="598"/>
                </a:lnTo>
                <a:lnTo>
                  <a:pt x="0" y="594"/>
                </a:lnTo>
                <a:lnTo>
                  <a:pt x="4" y="308"/>
                </a:lnTo>
                <a:lnTo>
                  <a:pt x="15" y="21"/>
                </a:lnTo>
                <a:lnTo>
                  <a:pt x="19" y="9"/>
                </a:lnTo>
                <a:lnTo>
                  <a:pt x="27" y="3"/>
                </a:lnTo>
                <a:lnTo>
                  <a:pt x="37"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CComicrazy" panose="00000400000000000000" pitchFamily="2" charset="2"/>
            </a:endParaRPr>
          </a:p>
        </p:txBody>
      </p:sp>
      <p:sp>
        <p:nvSpPr>
          <p:cNvPr id="27" name="Freeform 22">
            <a:extLst>
              <a:ext uri="{FF2B5EF4-FFF2-40B4-BE49-F238E27FC236}">
                <a16:creationId xmlns:a16="http://schemas.microsoft.com/office/drawing/2014/main" id="{EF72F2CC-D67C-4EB7-ADF6-A9122D1ED4E8}"/>
              </a:ext>
            </a:extLst>
          </p:cNvPr>
          <p:cNvSpPr>
            <a:spLocks/>
          </p:cNvSpPr>
          <p:nvPr/>
        </p:nvSpPr>
        <p:spPr bwMode="auto">
          <a:xfrm>
            <a:off x="2075838" y="4498959"/>
            <a:ext cx="1177643" cy="777485"/>
          </a:xfrm>
          <a:custGeom>
            <a:avLst/>
            <a:gdLst/>
            <a:ahLst/>
            <a:cxnLst>
              <a:cxn ang="0">
                <a:pos x="18" y="0"/>
              </a:cxn>
              <a:cxn ang="0">
                <a:pos x="41" y="41"/>
              </a:cxn>
              <a:cxn ang="0">
                <a:pos x="857" y="41"/>
              </a:cxn>
              <a:cxn ang="0">
                <a:pos x="867" y="45"/>
              </a:cxn>
              <a:cxn ang="0">
                <a:pos x="873" y="54"/>
              </a:cxn>
              <a:cxn ang="0">
                <a:pos x="877" y="72"/>
              </a:cxn>
              <a:cxn ang="0">
                <a:pos x="875" y="91"/>
              </a:cxn>
              <a:cxn ang="0">
                <a:pos x="873" y="116"/>
              </a:cxn>
              <a:cxn ang="0">
                <a:pos x="871" y="144"/>
              </a:cxn>
              <a:cxn ang="0">
                <a:pos x="867" y="173"/>
              </a:cxn>
              <a:cxn ang="0">
                <a:pos x="863" y="231"/>
              </a:cxn>
              <a:cxn ang="0">
                <a:pos x="863" y="301"/>
              </a:cxn>
              <a:cxn ang="0">
                <a:pos x="865" y="365"/>
              </a:cxn>
              <a:cxn ang="0">
                <a:pos x="865" y="478"/>
              </a:cxn>
              <a:cxn ang="0">
                <a:pos x="863" y="534"/>
              </a:cxn>
              <a:cxn ang="0">
                <a:pos x="857" y="542"/>
              </a:cxn>
              <a:cxn ang="0">
                <a:pos x="838" y="549"/>
              </a:cxn>
              <a:cxn ang="0">
                <a:pos x="809" y="555"/>
              </a:cxn>
              <a:cxn ang="0">
                <a:pos x="772" y="559"/>
              </a:cxn>
              <a:cxn ang="0">
                <a:pos x="727" y="563"/>
              </a:cxn>
              <a:cxn ang="0">
                <a:pos x="675" y="565"/>
              </a:cxn>
              <a:cxn ang="0">
                <a:pos x="619" y="567"/>
              </a:cxn>
              <a:cxn ang="0">
                <a:pos x="495" y="567"/>
              </a:cxn>
              <a:cxn ang="0">
                <a:pos x="431" y="569"/>
              </a:cxn>
              <a:cxn ang="0">
                <a:pos x="367" y="567"/>
              </a:cxn>
              <a:cxn ang="0">
                <a:pos x="134" y="567"/>
              </a:cxn>
              <a:cxn ang="0">
                <a:pos x="89" y="569"/>
              </a:cxn>
              <a:cxn ang="0">
                <a:pos x="53" y="571"/>
              </a:cxn>
              <a:cxn ang="0">
                <a:pos x="24" y="573"/>
              </a:cxn>
              <a:cxn ang="0">
                <a:pos x="6" y="575"/>
              </a:cxn>
              <a:cxn ang="0">
                <a:pos x="0" y="579"/>
              </a:cxn>
              <a:cxn ang="0">
                <a:pos x="0" y="367"/>
              </a:cxn>
              <a:cxn ang="0">
                <a:pos x="4" y="293"/>
              </a:cxn>
              <a:cxn ang="0">
                <a:pos x="6" y="217"/>
              </a:cxn>
              <a:cxn ang="0">
                <a:pos x="10" y="140"/>
              </a:cxn>
              <a:cxn ang="0">
                <a:pos x="14" y="66"/>
              </a:cxn>
              <a:cxn ang="0">
                <a:pos x="18" y="0"/>
              </a:cxn>
            </a:cxnLst>
            <a:rect l="0" t="0" r="r" b="b"/>
            <a:pathLst>
              <a:path w="877" h="579">
                <a:moveTo>
                  <a:pt x="18" y="0"/>
                </a:moveTo>
                <a:lnTo>
                  <a:pt x="41" y="41"/>
                </a:lnTo>
                <a:lnTo>
                  <a:pt x="857" y="41"/>
                </a:lnTo>
                <a:lnTo>
                  <a:pt x="867" y="45"/>
                </a:lnTo>
                <a:lnTo>
                  <a:pt x="873" y="54"/>
                </a:lnTo>
                <a:lnTo>
                  <a:pt x="877" y="72"/>
                </a:lnTo>
                <a:lnTo>
                  <a:pt x="875" y="91"/>
                </a:lnTo>
                <a:lnTo>
                  <a:pt x="873" y="116"/>
                </a:lnTo>
                <a:lnTo>
                  <a:pt x="871" y="144"/>
                </a:lnTo>
                <a:lnTo>
                  <a:pt x="867" y="173"/>
                </a:lnTo>
                <a:lnTo>
                  <a:pt x="863" y="231"/>
                </a:lnTo>
                <a:lnTo>
                  <a:pt x="863" y="301"/>
                </a:lnTo>
                <a:lnTo>
                  <a:pt x="865" y="365"/>
                </a:lnTo>
                <a:lnTo>
                  <a:pt x="865" y="478"/>
                </a:lnTo>
                <a:lnTo>
                  <a:pt x="863" y="534"/>
                </a:lnTo>
                <a:lnTo>
                  <a:pt x="857" y="542"/>
                </a:lnTo>
                <a:lnTo>
                  <a:pt x="838" y="549"/>
                </a:lnTo>
                <a:lnTo>
                  <a:pt x="809" y="555"/>
                </a:lnTo>
                <a:lnTo>
                  <a:pt x="772" y="559"/>
                </a:lnTo>
                <a:lnTo>
                  <a:pt x="727" y="563"/>
                </a:lnTo>
                <a:lnTo>
                  <a:pt x="675" y="565"/>
                </a:lnTo>
                <a:lnTo>
                  <a:pt x="619" y="567"/>
                </a:lnTo>
                <a:lnTo>
                  <a:pt x="495" y="567"/>
                </a:lnTo>
                <a:lnTo>
                  <a:pt x="431" y="569"/>
                </a:lnTo>
                <a:lnTo>
                  <a:pt x="367" y="567"/>
                </a:lnTo>
                <a:lnTo>
                  <a:pt x="134" y="567"/>
                </a:lnTo>
                <a:lnTo>
                  <a:pt x="89" y="569"/>
                </a:lnTo>
                <a:lnTo>
                  <a:pt x="53" y="571"/>
                </a:lnTo>
                <a:lnTo>
                  <a:pt x="24" y="573"/>
                </a:lnTo>
                <a:lnTo>
                  <a:pt x="6" y="575"/>
                </a:lnTo>
                <a:lnTo>
                  <a:pt x="0" y="579"/>
                </a:lnTo>
                <a:lnTo>
                  <a:pt x="0" y="367"/>
                </a:lnTo>
                <a:lnTo>
                  <a:pt x="4" y="293"/>
                </a:lnTo>
                <a:lnTo>
                  <a:pt x="6" y="217"/>
                </a:lnTo>
                <a:lnTo>
                  <a:pt x="10" y="140"/>
                </a:lnTo>
                <a:lnTo>
                  <a:pt x="14" y="66"/>
                </a:lnTo>
                <a:lnTo>
                  <a:pt x="18" y="0"/>
                </a:lnTo>
                <a:close/>
              </a:path>
            </a:pathLst>
          </a:custGeom>
          <a:solidFill>
            <a:schemeClr val="accent5"/>
          </a:solidFill>
          <a:ln w="0">
            <a:noFill/>
            <a:prstDash val="solid"/>
            <a:round/>
            <a:headEnd/>
            <a:tailEnd/>
          </a:ln>
        </p:spPr>
        <p:txBody>
          <a:bodyPr vert="horz" wrap="square" lIns="91440" tIns="45720" rIns="91440" bIns="45720" numCol="1" anchor="ctr" anchorCtr="1" compatLnSpc="1">
            <a:prstTxWarp prst="textNoShape">
              <a:avLst/>
            </a:prstTxWarp>
          </a:bodyPr>
          <a:lstStyle/>
          <a:p>
            <a:pPr algn="ctr"/>
            <a:r>
              <a:rPr lang="en-US" sz="1600" dirty="0">
                <a:solidFill>
                  <a:schemeClr val="bg1"/>
                </a:solidFill>
                <a:latin typeface="CCComicrazy" panose="00000400000000000000" pitchFamily="2" charset="2"/>
                <a:cs typeface="Arial" pitchFamily="34" charset="0"/>
              </a:rPr>
              <a:t>IT Support</a:t>
            </a:r>
          </a:p>
        </p:txBody>
      </p:sp>
      <p:sp>
        <p:nvSpPr>
          <p:cNvPr id="28" name="Freeform 23">
            <a:extLst>
              <a:ext uri="{FF2B5EF4-FFF2-40B4-BE49-F238E27FC236}">
                <a16:creationId xmlns:a16="http://schemas.microsoft.com/office/drawing/2014/main" id="{21F7A249-8822-4518-A522-D303F6102185}"/>
              </a:ext>
            </a:extLst>
          </p:cNvPr>
          <p:cNvSpPr>
            <a:spLocks noEditPoints="1"/>
          </p:cNvSpPr>
          <p:nvPr/>
        </p:nvSpPr>
        <p:spPr bwMode="auto">
          <a:xfrm>
            <a:off x="2048981" y="4442921"/>
            <a:ext cx="1231355" cy="833883"/>
          </a:xfrm>
          <a:custGeom>
            <a:avLst/>
            <a:gdLst/>
            <a:ahLst/>
            <a:cxnLst>
              <a:cxn ang="0">
                <a:pos x="37" y="611"/>
              </a:cxn>
              <a:cxn ang="0">
                <a:pos x="41" y="605"/>
              </a:cxn>
              <a:cxn ang="0">
                <a:pos x="865" y="545"/>
              </a:cxn>
              <a:cxn ang="0">
                <a:pos x="865" y="545"/>
              </a:cxn>
              <a:cxn ang="0">
                <a:pos x="865" y="543"/>
              </a:cxn>
              <a:cxn ang="0">
                <a:pos x="48" y="213"/>
              </a:cxn>
              <a:cxn ang="0">
                <a:pos x="41" y="570"/>
              </a:cxn>
              <a:cxn ang="0">
                <a:pos x="151" y="567"/>
              </a:cxn>
              <a:cxn ang="0">
                <a:pos x="434" y="569"/>
              </a:cxn>
              <a:cxn ang="0">
                <a:pos x="719" y="565"/>
              </a:cxn>
              <a:cxn ang="0">
                <a:pos x="828" y="555"/>
              </a:cxn>
              <a:cxn ang="0">
                <a:pos x="861" y="547"/>
              </a:cxn>
              <a:cxn ang="0">
                <a:pos x="863" y="536"/>
              </a:cxn>
              <a:cxn ang="0">
                <a:pos x="861" y="367"/>
              </a:cxn>
              <a:cxn ang="0">
                <a:pos x="865" y="202"/>
              </a:cxn>
              <a:cxn ang="0">
                <a:pos x="874" y="120"/>
              </a:cxn>
              <a:cxn ang="0">
                <a:pos x="876" y="99"/>
              </a:cxn>
              <a:cxn ang="0">
                <a:pos x="870" y="83"/>
              </a:cxn>
              <a:cxn ang="0">
                <a:pos x="60" y="81"/>
              </a:cxn>
              <a:cxn ang="0">
                <a:pos x="37" y="0"/>
              </a:cxn>
              <a:cxn ang="0">
                <a:pos x="54" y="9"/>
              </a:cxn>
              <a:cxn ang="0">
                <a:pos x="56" y="42"/>
              </a:cxn>
              <a:cxn ang="0">
                <a:pos x="878" y="40"/>
              </a:cxn>
              <a:cxn ang="0">
                <a:pos x="901" y="48"/>
              </a:cxn>
              <a:cxn ang="0">
                <a:pos x="915" y="83"/>
              </a:cxn>
              <a:cxn ang="0">
                <a:pos x="913" y="141"/>
              </a:cxn>
              <a:cxn ang="0">
                <a:pos x="903" y="299"/>
              </a:cxn>
              <a:cxn ang="0">
                <a:pos x="905" y="487"/>
              </a:cxn>
              <a:cxn ang="0">
                <a:pos x="909" y="532"/>
              </a:cxn>
              <a:cxn ang="0">
                <a:pos x="900" y="569"/>
              </a:cxn>
              <a:cxn ang="0">
                <a:pos x="867" y="590"/>
              </a:cxn>
              <a:cxn ang="0">
                <a:pos x="826" y="598"/>
              </a:cxn>
              <a:cxn ang="0">
                <a:pos x="675" y="607"/>
              </a:cxn>
              <a:cxn ang="0">
                <a:pos x="188" y="609"/>
              </a:cxn>
              <a:cxn ang="0">
                <a:pos x="48" y="613"/>
              </a:cxn>
              <a:cxn ang="0">
                <a:pos x="37" y="615"/>
              </a:cxn>
              <a:cxn ang="0">
                <a:pos x="23" y="621"/>
              </a:cxn>
              <a:cxn ang="0">
                <a:pos x="4" y="611"/>
              </a:cxn>
              <a:cxn ang="0">
                <a:pos x="0" y="594"/>
              </a:cxn>
              <a:cxn ang="0">
                <a:pos x="8" y="213"/>
              </a:cxn>
              <a:cxn ang="0">
                <a:pos x="19" y="9"/>
              </a:cxn>
              <a:cxn ang="0">
                <a:pos x="37" y="0"/>
              </a:cxn>
            </a:cxnLst>
            <a:rect l="0" t="0" r="r" b="b"/>
            <a:pathLst>
              <a:path w="917" h="621">
                <a:moveTo>
                  <a:pt x="41" y="605"/>
                </a:moveTo>
                <a:lnTo>
                  <a:pt x="37" y="611"/>
                </a:lnTo>
                <a:lnTo>
                  <a:pt x="39" y="609"/>
                </a:lnTo>
                <a:lnTo>
                  <a:pt x="41" y="605"/>
                </a:lnTo>
                <a:close/>
                <a:moveTo>
                  <a:pt x="865" y="543"/>
                </a:moveTo>
                <a:lnTo>
                  <a:pt x="865" y="545"/>
                </a:lnTo>
                <a:lnTo>
                  <a:pt x="863" y="545"/>
                </a:lnTo>
                <a:lnTo>
                  <a:pt x="865" y="545"/>
                </a:lnTo>
                <a:lnTo>
                  <a:pt x="867" y="543"/>
                </a:lnTo>
                <a:lnTo>
                  <a:pt x="865" y="543"/>
                </a:lnTo>
                <a:close/>
                <a:moveTo>
                  <a:pt x="54" y="79"/>
                </a:moveTo>
                <a:lnTo>
                  <a:pt x="48" y="213"/>
                </a:lnTo>
                <a:lnTo>
                  <a:pt x="43" y="407"/>
                </a:lnTo>
                <a:lnTo>
                  <a:pt x="41" y="570"/>
                </a:lnTo>
                <a:lnTo>
                  <a:pt x="72" y="570"/>
                </a:lnTo>
                <a:lnTo>
                  <a:pt x="151" y="567"/>
                </a:lnTo>
                <a:lnTo>
                  <a:pt x="233" y="567"/>
                </a:lnTo>
                <a:lnTo>
                  <a:pt x="434" y="569"/>
                </a:lnTo>
                <a:lnTo>
                  <a:pt x="636" y="567"/>
                </a:lnTo>
                <a:lnTo>
                  <a:pt x="719" y="565"/>
                </a:lnTo>
                <a:lnTo>
                  <a:pt x="801" y="557"/>
                </a:lnTo>
                <a:lnTo>
                  <a:pt x="828" y="555"/>
                </a:lnTo>
                <a:lnTo>
                  <a:pt x="853" y="549"/>
                </a:lnTo>
                <a:lnTo>
                  <a:pt x="861" y="547"/>
                </a:lnTo>
                <a:lnTo>
                  <a:pt x="861" y="539"/>
                </a:lnTo>
                <a:lnTo>
                  <a:pt x="863" y="536"/>
                </a:lnTo>
                <a:lnTo>
                  <a:pt x="863" y="448"/>
                </a:lnTo>
                <a:lnTo>
                  <a:pt x="861" y="367"/>
                </a:lnTo>
                <a:lnTo>
                  <a:pt x="861" y="283"/>
                </a:lnTo>
                <a:lnTo>
                  <a:pt x="865" y="202"/>
                </a:lnTo>
                <a:lnTo>
                  <a:pt x="870" y="161"/>
                </a:lnTo>
                <a:lnTo>
                  <a:pt x="874" y="120"/>
                </a:lnTo>
                <a:lnTo>
                  <a:pt x="874" y="108"/>
                </a:lnTo>
                <a:lnTo>
                  <a:pt x="876" y="99"/>
                </a:lnTo>
                <a:lnTo>
                  <a:pt x="874" y="89"/>
                </a:lnTo>
                <a:lnTo>
                  <a:pt x="870" y="83"/>
                </a:lnTo>
                <a:lnTo>
                  <a:pt x="861" y="81"/>
                </a:lnTo>
                <a:lnTo>
                  <a:pt x="60" y="81"/>
                </a:lnTo>
                <a:lnTo>
                  <a:pt x="54" y="79"/>
                </a:lnTo>
                <a:close/>
                <a:moveTo>
                  <a:pt x="37" y="0"/>
                </a:moveTo>
                <a:lnTo>
                  <a:pt x="48" y="3"/>
                </a:lnTo>
                <a:lnTo>
                  <a:pt x="54" y="9"/>
                </a:lnTo>
                <a:lnTo>
                  <a:pt x="58" y="21"/>
                </a:lnTo>
                <a:lnTo>
                  <a:pt x="56" y="42"/>
                </a:lnTo>
                <a:lnTo>
                  <a:pt x="60" y="40"/>
                </a:lnTo>
                <a:lnTo>
                  <a:pt x="878" y="40"/>
                </a:lnTo>
                <a:lnTo>
                  <a:pt x="890" y="42"/>
                </a:lnTo>
                <a:lnTo>
                  <a:pt x="901" y="48"/>
                </a:lnTo>
                <a:lnTo>
                  <a:pt x="911" y="64"/>
                </a:lnTo>
                <a:lnTo>
                  <a:pt x="915" y="83"/>
                </a:lnTo>
                <a:lnTo>
                  <a:pt x="917" y="102"/>
                </a:lnTo>
                <a:lnTo>
                  <a:pt x="913" y="141"/>
                </a:lnTo>
                <a:lnTo>
                  <a:pt x="905" y="221"/>
                </a:lnTo>
                <a:lnTo>
                  <a:pt x="903" y="299"/>
                </a:lnTo>
                <a:lnTo>
                  <a:pt x="905" y="384"/>
                </a:lnTo>
                <a:lnTo>
                  <a:pt x="905" y="487"/>
                </a:lnTo>
                <a:lnTo>
                  <a:pt x="907" y="508"/>
                </a:lnTo>
                <a:lnTo>
                  <a:pt x="909" y="532"/>
                </a:lnTo>
                <a:lnTo>
                  <a:pt x="905" y="553"/>
                </a:lnTo>
                <a:lnTo>
                  <a:pt x="900" y="569"/>
                </a:lnTo>
                <a:lnTo>
                  <a:pt x="884" y="582"/>
                </a:lnTo>
                <a:lnTo>
                  <a:pt x="867" y="590"/>
                </a:lnTo>
                <a:lnTo>
                  <a:pt x="845" y="594"/>
                </a:lnTo>
                <a:lnTo>
                  <a:pt x="826" y="598"/>
                </a:lnTo>
                <a:lnTo>
                  <a:pt x="750" y="603"/>
                </a:lnTo>
                <a:lnTo>
                  <a:pt x="675" y="607"/>
                </a:lnTo>
                <a:lnTo>
                  <a:pt x="473" y="609"/>
                </a:lnTo>
                <a:lnTo>
                  <a:pt x="188" y="609"/>
                </a:lnTo>
                <a:lnTo>
                  <a:pt x="105" y="611"/>
                </a:lnTo>
                <a:lnTo>
                  <a:pt x="48" y="613"/>
                </a:lnTo>
                <a:lnTo>
                  <a:pt x="43" y="613"/>
                </a:lnTo>
                <a:lnTo>
                  <a:pt x="37" y="615"/>
                </a:lnTo>
                <a:lnTo>
                  <a:pt x="35" y="615"/>
                </a:lnTo>
                <a:lnTo>
                  <a:pt x="23" y="621"/>
                </a:lnTo>
                <a:lnTo>
                  <a:pt x="13" y="619"/>
                </a:lnTo>
                <a:lnTo>
                  <a:pt x="4" y="611"/>
                </a:lnTo>
                <a:lnTo>
                  <a:pt x="0" y="600"/>
                </a:lnTo>
                <a:lnTo>
                  <a:pt x="0" y="594"/>
                </a:lnTo>
                <a:lnTo>
                  <a:pt x="2" y="407"/>
                </a:lnTo>
                <a:lnTo>
                  <a:pt x="8" y="213"/>
                </a:lnTo>
                <a:lnTo>
                  <a:pt x="15" y="21"/>
                </a:lnTo>
                <a:lnTo>
                  <a:pt x="19" y="9"/>
                </a:lnTo>
                <a:lnTo>
                  <a:pt x="27" y="3"/>
                </a:lnTo>
                <a:lnTo>
                  <a:pt x="37"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CComicrazy" panose="00000400000000000000" pitchFamily="2" charset="2"/>
            </a:endParaRPr>
          </a:p>
        </p:txBody>
      </p:sp>
      <p:cxnSp>
        <p:nvCxnSpPr>
          <p:cNvPr id="35" name="Straight Arrow Connector 34">
            <a:extLst>
              <a:ext uri="{FF2B5EF4-FFF2-40B4-BE49-F238E27FC236}">
                <a16:creationId xmlns:a16="http://schemas.microsoft.com/office/drawing/2014/main" id="{AE72B1D3-9F90-4C96-9B49-BD0BAA186F9C}"/>
              </a:ext>
            </a:extLst>
          </p:cNvPr>
          <p:cNvCxnSpPr>
            <a:cxnSpLocks/>
          </p:cNvCxnSpPr>
          <p:nvPr/>
        </p:nvCxnSpPr>
        <p:spPr>
          <a:xfrm rot="5400000">
            <a:off x="2487828" y="2516360"/>
            <a:ext cx="228600" cy="1588"/>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639BD89-1E43-410E-8997-468577061DB8}"/>
              </a:ext>
            </a:extLst>
          </p:cNvPr>
          <p:cNvCxnSpPr>
            <a:cxnSpLocks/>
          </p:cNvCxnSpPr>
          <p:nvPr/>
        </p:nvCxnSpPr>
        <p:spPr>
          <a:xfrm>
            <a:off x="1692267" y="3088288"/>
            <a:ext cx="228600" cy="1588"/>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F5CA45C-04FD-4BEF-868C-6E95FCAE8B31}"/>
              </a:ext>
            </a:extLst>
          </p:cNvPr>
          <p:cNvCxnSpPr>
            <a:cxnSpLocks/>
          </p:cNvCxnSpPr>
          <p:nvPr/>
        </p:nvCxnSpPr>
        <p:spPr>
          <a:xfrm flipH="1">
            <a:off x="3448167" y="3071164"/>
            <a:ext cx="255587" cy="0"/>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D30D83B-168E-4791-A1CD-6E7D27549784}"/>
              </a:ext>
            </a:extLst>
          </p:cNvPr>
          <p:cNvCxnSpPr>
            <a:cxnSpLocks/>
          </p:cNvCxnSpPr>
          <p:nvPr/>
        </p:nvCxnSpPr>
        <p:spPr>
          <a:xfrm rot="5400000">
            <a:off x="5736004" y="3596003"/>
            <a:ext cx="228600" cy="1588"/>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3011800-D6B2-4F54-958A-EC7C978ACAAE}"/>
              </a:ext>
            </a:extLst>
          </p:cNvPr>
          <p:cNvCxnSpPr>
            <a:cxnSpLocks/>
          </p:cNvCxnSpPr>
          <p:nvPr/>
        </p:nvCxnSpPr>
        <p:spPr>
          <a:xfrm flipV="1">
            <a:off x="5849510" y="2330937"/>
            <a:ext cx="0" cy="317682"/>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7ABC392-F3D6-4E48-A573-8826DE22F04B}"/>
              </a:ext>
            </a:extLst>
          </p:cNvPr>
          <p:cNvCxnSpPr>
            <a:cxnSpLocks/>
          </p:cNvCxnSpPr>
          <p:nvPr/>
        </p:nvCxnSpPr>
        <p:spPr>
          <a:xfrm>
            <a:off x="6589241" y="3071164"/>
            <a:ext cx="228600" cy="1588"/>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Freeform 10">
            <a:extLst>
              <a:ext uri="{FF2B5EF4-FFF2-40B4-BE49-F238E27FC236}">
                <a16:creationId xmlns:a16="http://schemas.microsoft.com/office/drawing/2014/main" id="{A8956A35-14B5-43A6-8EFB-2AA049217BFA}"/>
              </a:ext>
            </a:extLst>
          </p:cNvPr>
          <p:cNvSpPr>
            <a:spLocks/>
          </p:cNvSpPr>
          <p:nvPr/>
        </p:nvSpPr>
        <p:spPr bwMode="auto">
          <a:xfrm>
            <a:off x="5413798" y="3800838"/>
            <a:ext cx="887596" cy="907738"/>
          </a:xfrm>
          <a:custGeom>
            <a:avLst/>
            <a:gdLst/>
            <a:ahLst/>
            <a:cxnLst>
              <a:cxn ang="0">
                <a:pos x="364" y="0"/>
              </a:cxn>
              <a:cxn ang="0">
                <a:pos x="415" y="8"/>
              </a:cxn>
              <a:cxn ang="0">
                <a:pos x="465" y="27"/>
              </a:cxn>
              <a:cxn ang="0">
                <a:pos x="510" y="56"/>
              </a:cxn>
              <a:cxn ang="0">
                <a:pos x="550" y="93"/>
              </a:cxn>
              <a:cxn ang="0">
                <a:pos x="585" y="136"/>
              </a:cxn>
              <a:cxn ang="0">
                <a:pos x="614" y="183"/>
              </a:cxn>
              <a:cxn ang="0">
                <a:pos x="638" y="233"/>
              </a:cxn>
              <a:cxn ang="0">
                <a:pos x="653" y="287"/>
              </a:cxn>
              <a:cxn ang="0">
                <a:pos x="661" y="342"/>
              </a:cxn>
              <a:cxn ang="0">
                <a:pos x="661" y="396"/>
              </a:cxn>
              <a:cxn ang="0">
                <a:pos x="651" y="449"/>
              </a:cxn>
              <a:cxn ang="0">
                <a:pos x="634" y="501"/>
              </a:cxn>
              <a:cxn ang="0">
                <a:pos x="605" y="548"/>
              </a:cxn>
              <a:cxn ang="0">
                <a:pos x="570" y="585"/>
              </a:cxn>
              <a:cxn ang="0">
                <a:pos x="531" y="616"/>
              </a:cxn>
              <a:cxn ang="0">
                <a:pos x="486" y="641"/>
              </a:cxn>
              <a:cxn ang="0">
                <a:pos x="438" y="660"/>
              </a:cxn>
              <a:cxn ang="0">
                <a:pos x="388" y="672"/>
              </a:cxn>
              <a:cxn ang="0">
                <a:pos x="335" y="676"/>
              </a:cxn>
              <a:cxn ang="0">
                <a:pos x="283" y="674"/>
              </a:cxn>
              <a:cxn ang="0">
                <a:pos x="232" y="666"/>
              </a:cxn>
              <a:cxn ang="0">
                <a:pos x="184" y="651"/>
              </a:cxn>
              <a:cxn ang="0">
                <a:pos x="137" y="627"/>
              </a:cxn>
              <a:cxn ang="0">
                <a:pos x="97" y="596"/>
              </a:cxn>
              <a:cxn ang="0">
                <a:pos x="62" y="557"/>
              </a:cxn>
              <a:cxn ang="0">
                <a:pos x="33" y="513"/>
              </a:cxn>
              <a:cxn ang="0">
                <a:pos x="13" y="466"/>
              </a:cxn>
              <a:cxn ang="0">
                <a:pos x="2" y="418"/>
              </a:cxn>
              <a:cxn ang="0">
                <a:pos x="0" y="369"/>
              </a:cxn>
              <a:cxn ang="0">
                <a:pos x="4" y="319"/>
              </a:cxn>
              <a:cxn ang="0">
                <a:pos x="13" y="268"/>
              </a:cxn>
              <a:cxn ang="0">
                <a:pos x="29" y="218"/>
              </a:cxn>
              <a:cxn ang="0">
                <a:pos x="48" y="169"/>
              </a:cxn>
              <a:cxn ang="0">
                <a:pos x="73" y="122"/>
              </a:cxn>
              <a:cxn ang="0">
                <a:pos x="101" y="78"/>
              </a:cxn>
              <a:cxn ang="0">
                <a:pos x="130" y="37"/>
              </a:cxn>
              <a:cxn ang="0">
                <a:pos x="79" y="216"/>
              </a:cxn>
              <a:cxn ang="0">
                <a:pos x="97" y="177"/>
              </a:cxn>
              <a:cxn ang="0">
                <a:pos x="124" y="134"/>
              </a:cxn>
              <a:cxn ang="0">
                <a:pos x="155" y="95"/>
              </a:cxn>
              <a:cxn ang="0">
                <a:pos x="190" y="62"/>
              </a:cxn>
              <a:cxn ang="0">
                <a:pos x="230" y="35"/>
              </a:cxn>
              <a:cxn ang="0">
                <a:pos x="273" y="14"/>
              </a:cxn>
              <a:cxn ang="0">
                <a:pos x="318" y="2"/>
              </a:cxn>
              <a:cxn ang="0">
                <a:pos x="364" y="0"/>
              </a:cxn>
            </a:cxnLst>
            <a:rect l="0" t="0" r="r" b="b"/>
            <a:pathLst>
              <a:path w="661" h="676">
                <a:moveTo>
                  <a:pt x="364" y="0"/>
                </a:moveTo>
                <a:lnTo>
                  <a:pt x="415" y="8"/>
                </a:lnTo>
                <a:lnTo>
                  <a:pt x="465" y="27"/>
                </a:lnTo>
                <a:lnTo>
                  <a:pt x="510" y="56"/>
                </a:lnTo>
                <a:lnTo>
                  <a:pt x="550" y="93"/>
                </a:lnTo>
                <a:lnTo>
                  <a:pt x="585" y="136"/>
                </a:lnTo>
                <a:lnTo>
                  <a:pt x="614" y="183"/>
                </a:lnTo>
                <a:lnTo>
                  <a:pt x="638" y="233"/>
                </a:lnTo>
                <a:lnTo>
                  <a:pt x="653" y="287"/>
                </a:lnTo>
                <a:lnTo>
                  <a:pt x="661" y="342"/>
                </a:lnTo>
                <a:lnTo>
                  <a:pt x="661" y="396"/>
                </a:lnTo>
                <a:lnTo>
                  <a:pt x="651" y="449"/>
                </a:lnTo>
                <a:lnTo>
                  <a:pt x="634" y="501"/>
                </a:lnTo>
                <a:lnTo>
                  <a:pt x="605" y="548"/>
                </a:lnTo>
                <a:lnTo>
                  <a:pt x="570" y="585"/>
                </a:lnTo>
                <a:lnTo>
                  <a:pt x="531" y="616"/>
                </a:lnTo>
                <a:lnTo>
                  <a:pt x="486" y="641"/>
                </a:lnTo>
                <a:lnTo>
                  <a:pt x="438" y="660"/>
                </a:lnTo>
                <a:lnTo>
                  <a:pt x="388" y="672"/>
                </a:lnTo>
                <a:lnTo>
                  <a:pt x="335" y="676"/>
                </a:lnTo>
                <a:lnTo>
                  <a:pt x="283" y="674"/>
                </a:lnTo>
                <a:lnTo>
                  <a:pt x="232" y="666"/>
                </a:lnTo>
                <a:lnTo>
                  <a:pt x="184" y="651"/>
                </a:lnTo>
                <a:lnTo>
                  <a:pt x="137" y="627"/>
                </a:lnTo>
                <a:lnTo>
                  <a:pt x="97" y="596"/>
                </a:lnTo>
                <a:lnTo>
                  <a:pt x="62" y="557"/>
                </a:lnTo>
                <a:lnTo>
                  <a:pt x="33" y="513"/>
                </a:lnTo>
                <a:lnTo>
                  <a:pt x="13" y="466"/>
                </a:lnTo>
                <a:lnTo>
                  <a:pt x="2" y="418"/>
                </a:lnTo>
                <a:lnTo>
                  <a:pt x="0" y="369"/>
                </a:lnTo>
                <a:lnTo>
                  <a:pt x="4" y="319"/>
                </a:lnTo>
                <a:lnTo>
                  <a:pt x="13" y="268"/>
                </a:lnTo>
                <a:lnTo>
                  <a:pt x="29" y="218"/>
                </a:lnTo>
                <a:lnTo>
                  <a:pt x="48" y="169"/>
                </a:lnTo>
                <a:lnTo>
                  <a:pt x="73" y="122"/>
                </a:lnTo>
                <a:lnTo>
                  <a:pt x="101" y="78"/>
                </a:lnTo>
                <a:lnTo>
                  <a:pt x="130" y="37"/>
                </a:lnTo>
                <a:lnTo>
                  <a:pt x="79" y="216"/>
                </a:lnTo>
                <a:lnTo>
                  <a:pt x="97" y="177"/>
                </a:lnTo>
                <a:lnTo>
                  <a:pt x="124" y="134"/>
                </a:lnTo>
                <a:lnTo>
                  <a:pt x="155" y="95"/>
                </a:lnTo>
                <a:lnTo>
                  <a:pt x="190" y="62"/>
                </a:lnTo>
                <a:lnTo>
                  <a:pt x="230" y="35"/>
                </a:lnTo>
                <a:lnTo>
                  <a:pt x="273" y="14"/>
                </a:lnTo>
                <a:lnTo>
                  <a:pt x="318" y="2"/>
                </a:lnTo>
                <a:lnTo>
                  <a:pt x="364" y="0"/>
                </a:lnTo>
                <a:close/>
              </a:path>
            </a:pathLst>
          </a:custGeom>
          <a:solidFill>
            <a:schemeClr val="bg1"/>
          </a:solidFill>
          <a:ln w="0">
            <a:noFill/>
            <a:prstDash val="solid"/>
            <a:round/>
            <a:headEnd/>
            <a:tailEnd/>
          </a:ln>
        </p:spPr>
        <p:txBody>
          <a:bodyPr vert="horz" wrap="square" lIns="91440" tIns="45720" rIns="91440" bIns="45720" numCol="1" anchor="ctr" anchorCtr="1" compatLnSpc="1">
            <a:prstTxWarp prst="textNoShape">
              <a:avLst/>
            </a:prstTxWarp>
          </a:bodyPr>
          <a:lstStyle/>
          <a:p>
            <a:pPr algn="ctr"/>
            <a:r>
              <a:rPr lang="en-US" sz="1800" dirty="0">
                <a:solidFill>
                  <a:schemeClr val="tx1">
                    <a:lumMod val="85000"/>
                    <a:lumOff val="15000"/>
                  </a:schemeClr>
                </a:solidFill>
                <a:latin typeface="CCComicrazy" panose="00000400000000000000" pitchFamily="2" charset="2"/>
                <a:cs typeface="Arial" pitchFamily="34" charset="0"/>
              </a:rPr>
              <a:t>SDL</a:t>
            </a:r>
          </a:p>
        </p:txBody>
      </p:sp>
      <p:sp>
        <p:nvSpPr>
          <p:cNvPr id="44" name="Freeform 11">
            <a:extLst>
              <a:ext uri="{FF2B5EF4-FFF2-40B4-BE49-F238E27FC236}">
                <a16:creationId xmlns:a16="http://schemas.microsoft.com/office/drawing/2014/main" id="{9F344836-27F7-41E8-BDBC-D7FB1BAEC9FC}"/>
              </a:ext>
            </a:extLst>
          </p:cNvPr>
          <p:cNvSpPr>
            <a:spLocks/>
          </p:cNvSpPr>
          <p:nvPr/>
        </p:nvSpPr>
        <p:spPr bwMode="auto">
          <a:xfrm>
            <a:off x="5384257" y="3775324"/>
            <a:ext cx="942651" cy="961450"/>
          </a:xfrm>
          <a:custGeom>
            <a:avLst/>
            <a:gdLst/>
            <a:ahLst/>
            <a:cxnLst>
              <a:cxn ang="0">
                <a:pos x="446" y="9"/>
              </a:cxn>
              <a:cxn ang="0">
                <a:pos x="541" y="58"/>
              </a:cxn>
              <a:cxn ang="0">
                <a:pos x="619" y="136"/>
              </a:cxn>
              <a:cxn ang="0">
                <a:pos x="673" y="231"/>
              </a:cxn>
              <a:cxn ang="0">
                <a:pos x="700" y="336"/>
              </a:cxn>
              <a:cxn ang="0">
                <a:pos x="698" y="442"/>
              </a:cxn>
              <a:cxn ang="0">
                <a:pos x="665" y="540"/>
              </a:cxn>
              <a:cxn ang="0">
                <a:pos x="603" y="621"/>
              </a:cxn>
              <a:cxn ang="0">
                <a:pos x="512" y="681"/>
              </a:cxn>
              <a:cxn ang="0">
                <a:pos x="408" y="710"/>
              </a:cxn>
              <a:cxn ang="0">
                <a:pos x="301" y="714"/>
              </a:cxn>
              <a:cxn ang="0">
                <a:pos x="198" y="687"/>
              </a:cxn>
              <a:cxn ang="0">
                <a:pos x="107" y="633"/>
              </a:cxn>
              <a:cxn ang="0">
                <a:pos x="37" y="545"/>
              </a:cxn>
              <a:cxn ang="0">
                <a:pos x="4" y="444"/>
              </a:cxn>
              <a:cxn ang="0">
                <a:pos x="4" y="339"/>
              </a:cxn>
              <a:cxn ang="0">
                <a:pos x="30" y="233"/>
              </a:cxn>
              <a:cxn ang="0">
                <a:pos x="74" y="134"/>
              </a:cxn>
              <a:cxn ang="0">
                <a:pos x="132" y="44"/>
              </a:cxn>
              <a:cxn ang="0">
                <a:pos x="157" y="37"/>
              </a:cxn>
              <a:cxn ang="0">
                <a:pos x="173" y="54"/>
              </a:cxn>
              <a:cxn ang="0">
                <a:pos x="144" y="101"/>
              </a:cxn>
              <a:cxn ang="0">
                <a:pos x="99" y="180"/>
              </a:cxn>
              <a:cxn ang="0">
                <a:pos x="64" y="268"/>
              </a:cxn>
              <a:cxn ang="0">
                <a:pos x="45" y="357"/>
              </a:cxn>
              <a:cxn ang="0">
                <a:pos x="47" y="444"/>
              </a:cxn>
              <a:cxn ang="0">
                <a:pos x="72" y="526"/>
              </a:cxn>
              <a:cxn ang="0">
                <a:pos x="128" y="598"/>
              </a:cxn>
              <a:cxn ang="0">
                <a:pos x="210" y="648"/>
              </a:cxn>
              <a:cxn ang="0">
                <a:pos x="299" y="672"/>
              </a:cxn>
              <a:cxn ang="0">
                <a:pos x="394" y="672"/>
              </a:cxn>
              <a:cxn ang="0">
                <a:pos x="485" y="648"/>
              </a:cxn>
              <a:cxn ang="0">
                <a:pos x="565" y="602"/>
              </a:cxn>
              <a:cxn ang="0">
                <a:pos x="625" y="530"/>
              </a:cxn>
              <a:cxn ang="0">
                <a:pos x="658" y="435"/>
              </a:cxn>
              <a:cxn ang="0">
                <a:pos x="658" y="332"/>
              </a:cxn>
              <a:cxn ang="0">
                <a:pos x="631" y="233"/>
              </a:cxn>
              <a:cxn ang="0">
                <a:pos x="574" y="145"/>
              </a:cxn>
              <a:cxn ang="0">
                <a:pos x="499" y="79"/>
              </a:cxn>
              <a:cxn ang="0">
                <a:pos x="402" y="44"/>
              </a:cxn>
              <a:cxn ang="0">
                <a:pos x="313" y="52"/>
              </a:cxn>
              <a:cxn ang="0">
                <a:pos x="233" y="95"/>
              </a:cxn>
              <a:cxn ang="0">
                <a:pos x="167" y="163"/>
              </a:cxn>
              <a:cxn ang="0">
                <a:pos x="119" y="248"/>
              </a:cxn>
              <a:cxn ang="0">
                <a:pos x="94" y="341"/>
              </a:cxn>
              <a:cxn ang="0">
                <a:pos x="80" y="357"/>
              </a:cxn>
              <a:cxn ang="0">
                <a:pos x="61" y="351"/>
              </a:cxn>
              <a:cxn ang="0">
                <a:pos x="53" y="330"/>
              </a:cxn>
              <a:cxn ang="0">
                <a:pos x="80" y="231"/>
              </a:cxn>
              <a:cxn ang="0">
                <a:pos x="130" y="139"/>
              </a:cxn>
              <a:cxn ang="0">
                <a:pos x="200" y="64"/>
              </a:cxn>
              <a:cxn ang="0">
                <a:pos x="289" y="13"/>
              </a:cxn>
              <a:cxn ang="0">
                <a:pos x="394" y="0"/>
              </a:cxn>
            </a:cxnLst>
            <a:rect l="0" t="0" r="r" b="b"/>
            <a:pathLst>
              <a:path w="702" h="716">
                <a:moveTo>
                  <a:pt x="394" y="0"/>
                </a:moveTo>
                <a:lnTo>
                  <a:pt x="446" y="9"/>
                </a:lnTo>
                <a:lnTo>
                  <a:pt x="497" y="29"/>
                </a:lnTo>
                <a:lnTo>
                  <a:pt x="541" y="58"/>
                </a:lnTo>
                <a:lnTo>
                  <a:pt x="584" y="93"/>
                </a:lnTo>
                <a:lnTo>
                  <a:pt x="619" y="136"/>
                </a:lnTo>
                <a:lnTo>
                  <a:pt x="650" y="182"/>
                </a:lnTo>
                <a:lnTo>
                  <a:pt x="673" y="231"/>
                </a:lnTo>
                <a:lnTo>
                  <a:pt x="691" y="281"/>
                </a:lnTo>
                <a:lnTo>
                  <a:pt x="700" y="336"/>
                </a:lnTo>
                <a:lnTo>
                  <a:pt x="702" y="388"/>
                </a:lnTo>
                <a:lnTo>
                  <a:pt x="698" y="442"/>
                </a:lnTo>
                <a:lnTo>
                  <a:pt x="685" y="493"/>
                </a:lnTo>
                <a:lnTo>
                  <a:pt x="665" y="540"/>
                </a:lnTo>
                <a:lnTo>
                  <a:pt x="638" y="582"/>
                </a:lnTo>
                <a:lnTo>
                  <a:pt x="603" y="621"/>
                </a:lnTo>
                <a:lnTo>
                  <a:pt x="561" y="654"/>
                </a:lnTo>
                <a:lnTo>
                  <a:pt x="512" y="681"/>
                </a:lnTo>
                <a:lnTo>
                  <a:pt x="462" y="699"/>
                </a:lnTo>
                <a:lnTo>
                  <a:pt x="408" y="710"/>
                </a:lnTo>
                <a:lnTo>
                  <a:pt x="355" y="716"/>
                </a:lnTo>
                <a:lnTo>
                  <a:pt x="301" y="714"/>
                </a:lnTo>
                <a:lnTo>
                  <a:pt x="249" y="705"/>
                </a:lnTo>
                <a:lnTo>
                  <a:pt x="198" y="687"/>
                </a:lnTo>
                <a:lnTo>
                  <a:pt x="150" y="664"/>
                </a:lnTo>
                <a:lnTo>
                  <a:pt x="107" y="633"/>
                </a:lnTo>
                <a:lnTo>
                  <a:pt x="68" y="592"/>
                </a:lnTo>
                <a:lnTo>
                  <a:pt x="37" y="545"/>
                </a:lnTo>
                <a:lnTo>
                  <a:pt x="16" y="495"/>
                </a:lnTo>
                <a:lnTo>
                  <a:pt x="4" y="444"/>
                </a:lnTo>
                <a:lnTo>
                  <a:pt x="0" y="392"/>
                </a:lnTo>
                <a:lnTo>
                  <a:pt x="4" y="339"/>
                </a:lnTo>
                <a:lnTo>
                  <a:pt x="14" y="285"/>
                </a:lnTo>
                <a:lnTo>
                  <a:pt x="30" y="233"/>
                </a:lnTo>
                <a:lnTo>
                  <a:pt x="49" y="182"/>
                </a:lnTo>
                <a:lnTo>
                  <a:pt x="74" y="134"/>
                </a:lnTo>
                <a:lnTo>
                  <a:pt x="101" y="87"/>
                </a:lnTo>
                <a:lnTo>
                  <a:pt x="132" y="44"/>
                </a:lnTo>
                <a:lnTo>
                  <a:pt x="144" y="37"/>
                </a:lnTo>
                <a:lnTo>
                  <a:pt x="157" y="37"/>
                </a:lnTo>
                <a:lnTo>
                  <a:pt x="167" y="42"/>
                </a:lnTo>
                <a:lnTo>
                  <a:pt x="173" y="54"/>
                </a:lnTo>
                <a:lnTo>
                  <a:pt x="169" y="66"/>
                </a:lnTo>
                <a:lnTo>
                  <a:pt x="144" y="101"/>
                </a:lnTo>
                <a:lnTo>
                  <a:pt x="121" y="139"/>
                </a:lnTo>
                <a:lnTo>
                  <a:pt x="99" y="180"/>
                </a:lnTo>
                <a:lnTo>
                  <a:pt x="80" y="223"/>
                </a:lnTo>
                <a:lnTo>
                  <a:pt x="64" y="268"/>
                </a:lnTo>
                <a:lnTo>
                  <a:pt x="53" y="312"/>
                </a:lnTo>
                <a:lnTo>
                  <a:pt x="45" y="357"/>
                </a:lnTo>
                <a:lnTo>
                  <a:pt x="43" y="402"/>
                </a:lnTo>
                <a:lnTo>
                  <a:pt x="47" y="444"/>
                </a:lnTo>
                <a:lnTo>
                  <a:pt x="57" y="487"/>
                </a:lnTo>
                <a:lnTo>
                  <a:pt x="72" y="526"/>
                </a:lnTo>
                <a:lnTo>
                  <a:pt x="95" y="563"/>
                </a:lnTo>
                <a:lnTo>
                  <a:pt x="128" y="598"/>
                </a:lnTo>
                <a:lnTo>
                  <a:pt x="169" y="627"/>
                </a:lnTo>
                <a:lnTo>
                  <a:pt x="210" y="648"/>
                </a:lnTo>
                <a:lnTo>
                  <a:pt x="254" y="662"/>
                </a:lnTo>
                <a:lnTo>
                  <a:pt x="299" y="672"/>
                </a:lnTo>
                <a:lnTo>
                  <a:pt x="348" y="673"/>
                </a:lnTo>
                <a:lnTo>
                  <a:pt x="394" y="672"/>
                </a:lnTo>
                <a:lnTo>
                  <a:pt x="441" y="664"/>
                </a:lnTo>
                <a:lnTo>
                  <a:pt x="485" y="648"/>
                </a:lnTo>
                <a:lnTo>
                  <a:pt x="528" y="627"/>
                </a:lnTo>
                <a:lnTo>
                  <a:pt x="565" y="602"/>
                </a:lnTo>
                <a:lnTo>
                  <a:pt x="598" y="569"/>
                </a:lnTo>
                <a:lnTo>
                  <a:pt x="625" y="530"/>
                </a:lnTo>
                <a:lnTo>
                  <a:pt x="646" y="483"/>
                </a:lnTo>
                <a:lnTo>
                  <a:pt x="658" y="435"/>
                </a:lnTo>
                <a:lnTo>
                  <a:pt x="662" y="382"/>
                </a:lnTo>
                <a:lnTo>
                  <a:pt x="658" y="332"/>
                </a:lnTo>
                <a:lnTo>
                  <a:pt x="648" y="281"/>
                </a:lnTo>
                <a:lnTo>
                  <a:pt x="631" y="233"/>
                </a:lnTo>
                <a:lnTo>
                  <a:pt x="605" y="186"/>
                </a:lnTo>
                <a:lnTo>
                  <a:pt x="574" y="145"/>
                </a:lnTo>
                <a:lnTo>
                  <a:pt x="539" y="108"/>
                </a:lnTo>
                <a:lnTo>
                  <a:pt x="499" y="79"/>
                </a:lnTo>
                <a:lnTo>
                  <a:pt x="450" y="56"/>
                </a:lnTo>
                <a:lnTo>
                  <a:pt x="402" y="44"/>
                </a:lnTo>
                <a:lnTo>
                  <a:pt x="357" y="44"/>
                </a:lnTo>
                <a:lnTo>
                  <a:pt x="313" y="52"/>
                </a:lnTo>
                <a:lnTo>
                  <a:pt x="272" y="70"/>
                </a:lnTo>
                <a:lnTo>
                  <a:pt x="233" y="95"/>
                </a:lnTo>
                <a:lnTo>
                  <a:pt x="198" y="126"/>
                </a:lnTo>
                <a:lnTo>
                  <a:pt x="167" y="163"/>
                </a:lnTo>
                <a:lnTo>
                  <a:pt x="140" y="204"/>
                </a:lnTo>
                <a:lnTo>
                  <a:pt x="119" y="248"/>
                </a:lnTo>
                <a:lnTo>
                  <a:pt x="103" y="295"/>
                </a:lnTo>
                <a:lnTo>
                  <a:pt x="94" y="341"/>
                </a:lnTo>
                <a:lnTo>
                  <a:pt x="90" y="351"/>
                </a:lnTo>
                <a:lnTo>
                  <a:pt x="80" y="357"/>
                </a:lnTo>
                <a:lnTo>
                  <a:pt x="70" y="355"/>
                </a:lnTo>
                <a:lnTo>
                  <a:pt x="61" y="351"/>
                </a:lnTo>
                <a:lnTo>
                  <a:pt x="55" y="341"/>
                </a:lnTo>
                <a:lnTo>
                  <a:pt x="53" y="330"/>
                </a:lnTo>
                <a:lnTo>
                  <a:pt x="62" y="279"/>
                </a:lnTo>
                <a:lnTo>
                  <a:pt x="80" y="231"/>
                </a:lnTo>
                <a:lnTo>
                  <a:pt x="101" y="184"/>
                </a:lnTo>
                <a:lnTo>
                  <a:pt x="130" y="139"/>
                </a:lnTo>
                <a:lnTo>
                  <a:pt x="163" y="99"/>
                </a:lnTo>
                <a:lnTo>
                  <a:pt x="200" y="64"/>
                </a:lnTo>
                <a:lnTo>
                  <a:pt x="243" y="35"/>
                </a:lnTo>
                <a:lnTo>
                  <a:pt x="289" y="13"/>
                </a:lnTo>
                <a:lnTo>
                  <a:pt x="340" y="2"/>
                </a:lnTo>
                <a:lnTo>
                  <a:pt x="394"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CComicrazy" panose="00000400000000000000" pitchFamily="2" charset="2"/>
            </a:endParaRPr>
          </a:p>
        </p:txBody>
      </p:sp>
      <p:cxnSp>
        <p:nvCxnSpPr>
          <p:cNvPr id="75" name="Straight Arrow Connector 74">
            <a:extLst>
              <a:ext uri="{FF2B5EF4-FFF2-40B4-BE49-F238E27FC236}">
                <a16:creationId xmlns:a16="http://schemas.microsoft.com/office/drawing/2014/main" id="{44A0D30B-CB93-4EC9-ADC0-9A7FA1118327}"/>
              </a:ext>
            </a:extLst>
          </p:cNvPr>
          <p:cNvCxnSpPr>
            <a:cxnSpLocks/>
          </p:cNvCxnSpPr>
          <p:nvPr/>
        </p:nvCxnSpPr>
        <p:spPr>
          <a:xfrm flipV="1">
            <a:off x="2697966" y="3415021"/>
            <a:ext cx="2423958" cy="997499"/>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71A1CCC1-F90E-4EC3-9AE6-203831366D80}"/>
              </a:ext>
            </a:extLst>
          </p:cNvPr>
          <p:cNvCxnSpPr>
            <a:cxnSpLocks/>
          </p:cNvCxnSpPr>
          <p:nvPr/>
        </p:nvCxnSpPr>
        <p:spPr>
          <a:xfrm flipH="1" flipV="1">
            <a:off x="2625409" y="3448520"/>
            <a:ext cx="61829" cy="964001"/>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Google Shape;61;p1">
            <a:extLst>
              <a:ext uri="{FF2B5EF4-FFF2-40B4-BE49-F238E27FC236}">
                <a16:creationId xmlns:a16="http://schemas.microsoft.com/office/drawing/2014/main" id="{1DA98E76-23F0-4E5F-ABBF-654B615570E2}"/>
              </a:ext>
            </a:extLst>
          </p:cNvPr>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78154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4D3C51-0157-4B0A-9271-2244981A7C9F}"/>
              </a:ext>
            </a:extLst>
          </p:cNvPr>
          <p:cNvSpPr>
            <a:spLocks noGrp="1"/>
          </p:cNvSpPr>
          <p:nvPr>
            <p:ph type="title"/>
          </p:nvPr>
        </p:nvSpPr>
        <p:spPr>
          <a:xfrm rot="16200000">
            <a:off x="-2216895" y="1962056"/>
            <a:ext cx="6526006" cy="1325563"/>
          </a:xfrm>
        </p:spPr>
        <p:txBody>
          <a:bodyPr/>
          <a:lstStyle/>
          <a:p>
            <a:r>
              <a:rPr lang="en-US" dirty="0"/>
              <a:t>Synchronous vs Asynchronous</a:t>
            </a:r>
          </a:p>
        </p:txBody>
      </p:sp>
      <p:sp>
        <p:nvSpPr>
          <p:cNvPr id="4" name="Slide Number Placeholder 3">
            <a:extLst>
              <a:ext uri="{FF2B5EF4-FFF2-40B4-BE49-F238E27FC236}">
                <a16:creationId xmlns:a16="http://schemas.microsoft.com/office/drawing/2014/main" id="{AD79F258-269B-4CD2-BA22-1AA1DB231D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pic>
        <p:nvPicPr>
          <p:cNvPr id="6" name="Picture 5">
            <a:extLst>
              <a:ext uri="{FF2B5EF4-FFF2-40B4-BE49-F238E27FC236}">
                <a16:creationId xmlns:a16="http://schemas.microsoft.com/office/drawing/2014/main" id="{F5B539B3-91F5-4CC4-B6AD-B02CA57148BE}"/>
              </a:ext>
            </a:extLst>
          </p:cNvPr>
          <p:cNvPicPr>
            <a:picLocks noChangeAspect="1"/>
          </p:cNvPicPr>
          <p:nvPr/>
        </p:nvPicPr>
        <p:blipFill>
          <a:blip r:embed="rId3"/>
          <a:stretch>
            <a:fillRect/>
          </a:stretch>
        </p:blipFill>
        <p:spPr>
          <a:xfrm>
            <a:off x="2589148" y="1077889"/>
            <a:ext cx="3999085" cy="4702221"/>
          </a:xfrm>
          <a:prstGeom prst="rect">
            <a:avLst/>
          </a:prstGeom>
          <a:effectLst>
            <a:outerShdw blurRad="76200" dir="13500000" sy="23000" kx="1200000" algn="br" rotWithShape="0">
              <a:prstClr val="black">
                <a:alpha val="20000"/>
              </a:prstClr>
            </a:outerShdw>
          </a:effectLst>
        </p:spPr>
      </p:pic>
      <p:sp>
        <p:nvSpPr>
          <p:cNvPr id="7" name="TextBox 6">
            <a:extLst>
              <a:ext uri="{FF2B5EF4-FFF2-40B4-BE49-F238E27FC236}">
                <a16:creationId xmlns:a16="http://schemas.microsoft.com/office/drawing/2014/main" id="{A7B6B442-A042-4CD7-98D3-37B95523C60C}"/>
              </a:ext>
            </a:extLst>
          </p:cNvPr>
          <p:cNvSpPr txBox="1"/>
          <p:nvPr/>
        </p:nvSpPr>
        <p:spPr>
          <a:xfrm>
            <a:off x="2528188" y="5780110"/>
            <a:ext cx="4060045" cy="461665"/>
          </a:xfrm>
          <a:prstGeom prst="rect">
            <a:avLst/>
          </a:prstGeom>
          <a:noFill/>
        </p:spPr>
        <p:txBody>
          <a:bodyPr wrap="square" rtlCol="0">
            <a:spAutoFit/>
          </a:bodyPr>
          <a:lstStyle/>
          <a:p>
            <a:r>
              <a:rPr lang="en-US" sz="1200" dirty="0">
                <a:hlinkClick r:id="rId4"/>
              </a:rPr>
              <a:t>Synchronous vs Asynchronous Learning: Which is Right for Your Learners? | </a:t>
            </a:r>
            <a:r>
              <a:rPr lang="en-US" sz="1200" dirty="0" err="1">
                <a:hlinkClick r:id="rId4"/>
              </a:rPr>
              <a:t>LearnUpon</a:t>
            </a:r>
            <a:endParaRPr lang="en-US" sz="1200" dirty="0"/>
          </a:p>
        </p:txBody>
      </p:sp>
      <p:sp>
        <p:nvSpPr>
          <p:cNvPr id="8" name="Google Shape;61;p1">
            <a:extLst>
              <a:ext uri="{FF2B5EF4-FFF2-40B4-BE49-F238E27FC236}">
                <a16:creationId xmlns:a16="http://schemas.microsoft.com/office/drawing/2014/main" id="{4BC21419-1434-4964-9E15-37D0644BBB34}"/>
              </a:ext>
            </a:extLst>
          </p:cNvPr>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121454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1552</TotalTime>
  <Words>1095</Words>
  <Application>Microsoft Macintosh PowerPoint</Application>
  <PresentationFormat>On-screen Show (4:3)</PresentationFormat>
  <Paragraphs>306</Paragraphs>
  <Slides>21</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Arial</vt:lpstr>
      <vt:lpstr>Calibri</vt:lpstr>
      <vt:lpstr>CCComicrazy</vt:lpstr>
      <vt:lpstr>Comic Sans MS</vt:lpstr>
      <vt:lpstr>Lucida Bright</vt:lpstr>
      <vt:lpstr>Open Sans</vt:lpstr>
      <vt:lpstr>Poppins-Light</vt:lpstr>
      <vt:lpstr>Poppins-Medium</vt:lpstr>
      <vt:lpstr>Poppins-SemiBold</vt:lpstr>
      <vt:lpstr>Segoe UI</vt:lpstr>
      <vt:lpstr>Times New Roman</vt:lpstr>
      <vt:lpstr>Wingdings</vt:lpstr>
      <vt:lpstr>PME-2016</vt:lpstr>
      <vt:lpstr>Maximizing Virtual Learning Part I</vt:lpstr>
      <vt:lpstr>Introducing Your Presenter…</vt:lpstr>
      <vt:lpstr>Learning Objectives</vt:lpstr>
      <vt:lpstr>Adult Learning Principles</vt:lpstr>
      <vt:lpstr>Social Learning Theory</vt:lpstr>
      <vt:lpstr>Bloom’s Taxonomy</vt:lpstr>
      <vt:lpstr>Synchronous to Asynchronous Continuum</vt:lpstr>
      <vt:lpstr>Platforms</vt:lpstr>
      <vt:lpstr>Synchronous vs Asynchronous</vt:lpstr>
      <vt:lpstr>Synchronous vs Asynchronous</vt:lpstr>
      <vt:lpstr>Traditional e-learning vs Effective Online Learning</vt:lpstr>
      <vt:lpstr>ACTIVITY 1: Reflection </vt:lpstr>
      <vt:lpstr>Accountability: Who &amp; How</vt:lpstr>
      <vt:lpstr>Accountability for Virtual Learning</vt:lpstr>
      <vt:lpstr>PowerPoint Presentation</vt:lpstr>
      <vt:lpstr>ACTIVITY 2: Dunning-Kruger Effect  Understanding Change</vt:lpstr>
      <vt:lpstr>Dealing with Zoom Fatigue…</vt:lpstr>
      <vt:lpstr>Take Care of YOU!</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Program Requirements Part 4</dc:title>
  <dc:creator>christine</dc:creator>
  <cp:lastModifiedBy>Douglas Knox</cp:lastModifiedBy>
  <cp:revision>590</cp:revision>
  <dcterms:modified xsi:type="dcterms:W3CDTF">2021-01-20T16:15:30Z</dcterms:modified>
</cp:coreProperties>
</file>