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64"/>
  </p:notesMasterIdLst>
  <p:sldIdLst>
    <p:sldId id="256" r:id="rId2"/>
    <p:sldId id="377" r:id="rId3"/>
    <p:sldId id="258" r:id="rId4"/>
    <p:sldId id="339" r:id="rId5"/>
    <p:sldId id="341" r:id="rId6"/>
    <p:sldId id="342" r:id="rId7"/>
    <p:sldId id="260" r:id="rId8"/>
    <p:sldId id="340" r:id="rId9"/>
    <p:sldId id="259" r:id="rId10"/>
    <p:sldId id="299" r:id="rId11"/>
    <p:sldId id="300" r:id="rId12"/>
    <p:sldId id="301" r:id="rId13"/>
    <p:sldId id="346" r:id="rId14"/>
    <p:sldId id="296" r:id="rId15"/>
    <p:sldId id="298" r:id="rId16"/>
    <p:sldId id="347" r:id="rId17"/>
    <p:sldId id="292" r:id="rId18"/>
    <p:sldId id="348" r:id="rId19"/>
    <p:sldId id="349" r:id="rId20"/>
    <p:sldId id="351" r:id="rId21"/>
    <p:sldId id="262" r:id="rId22"/>
    <p:sldId id="353" r:id="rId23"/>
    <p:sldId id="376" r:id="rId24"/>
    <p:sldId id="352" r:id="rId25"/>
    <p:sldId id="344" r:id="rId26"/>
    <p:sldId id="345" r:id="rId27"/>
    <p:sldId id="293" r:id="rId28"/>
    <p:sldId id="304" r:id="rId29"/>
    <p:sldId id="305" r:id="rId30"/>
    <p:sldId id="303" r:id="rId31"/>
    <p:sldId id="261" r:id="rId32"/>
    <p:sldId id="307" r:id="rId33"/>
    <p:sldId id="317" r:id="rId34"/>
    <p:sldId id="343" r:id="rId35"/>
    <p:sldId id="306" r:id="rId36"/>
    <p:sldId id="309" r:id="rId37"/>
    <p:sldId id="356" r:id="rId38"/>
    <p:sldId id="308" r:id="rId39"/>
    <p:sldId id="354" r:id="rId40"/>
    <p:sldId id="310" r:id="rId41"/>
    <p:sldId id="357" r:id="rId42"/>
    <p:sldId id="380" r:id="rId43"/>
    <p:sldId id="364" r:id="rId44"/>
    <p:sldId id="365" r:id="rId45"/>
    <p:sldId id="358" r:id="rId46"/>
    <p:sldId id="366" r:id="rId47"/>
    <p:sldId id="367" r:id="rId48"/>
    <p:sldId id="368" r:id="rId49"/>
    <p:sldId id="370" r:id="rId50"/>
    <p:sldId id="372" r:id="rId51"/>
    <p:sldId id="373" r:id="rId52"/>
    <p:sldId id="374" r:id="rId53"/>
    <p:sldId id="360" r:id="rId54"/>
    <p:sldId id="315" r:id="rId55"/>
    <p:sldId id="334" r:id="rId56"/>
    <p:sldId id="335" r:id="rId57"/>
    <p:sldId id="283" r:id="rId58"/>
    <p:sldId id="336" r:id="rId59"/>
    <p:sldId id="338" r:id="rId60"/>
    <p:sldId id="337" r:id="rId61"/>
    <p:sldId id="378" r:id="rId62"/>
    <p:sldId id="379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Harvey" initials="H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8"/>
    <p:restoredTop sz="94617"/>
  </p:normalViewPr>
  <p:slideViewPr>
    <p:cSldViewPr snapToGrid="0" snapToObjects="1">
      <p:cViewPr>
        <p:scale>
          <a:sx n="88" d="100"/>
          <a:sy n="88" d="100"/>
        </p:scale>
        <p:origin x="75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040"/>
    </p:cViewPr>
  </p:sorterViewPr>
  <p:notesViewPr>
    <p:cSldViewPr snapToGrid="0" snapToObjects="1">
      <p:cViewPr varScale="1">
        <p:scale>
          <a:sx n="94" d="100"/>
          <a:sy n="94" d="100"/>
        </p:scale>
        <p:origin x="4328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commentAuthors" Target="commentAuthors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5T20:13:22.571" idx="1">
    <p:pos x="10" y="10"/>
    <p:text>This is probably kind of silly but I always heard that you list your credentials with your terminal degree last. So wouldn't it be MA Ed, PhD?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6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92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gme.org/Portals/0/PDFs/ab_ACGMEglossary.pdf?ver=2015-11-06-115749-460)" TargetMode="External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6" Type="http://schemas.openxmlformats.org/officeDocument/2006/relationships/hyperlink" Target="https://cdemcurriculum.wordpress.com/pneumonia/" TargetMode="External"/><Relationship Id="rId47" Type="http://schemas.openxmlformats.org/officeDocument/2006/relationships/hyperlink" Target="https://cdemcurriculum.wordpress.com/pneumothorax/" TargetMode="External"/><Relationship Id="rId48" Type="http://schemas.openxmlformats.org/officeDocument/2006/relationships/hyperlink" Target="https://cdemcurriculum.wordpress.com/chest-trauma/" TargetMode="External"/><Relationship Id="rId49" Type="http://schemas.openxmlformats.org/officeDocument/2006/relationships/hyperlink" Target="https://cdemcurriculum.wordpress.com/neck-injury/" TargetMode="External"/><Relationship Id="rId20" Type="http://schemas.openxmlformats.org/officeDocument/2006/relationships/hyperlink" Target="https://cdemcurriculum.wordpress.com/hypoglycemia/" TargetMode="External"/><Relationship Id="rId21" Type="http://schemas.openxmlformats.org/officeDocument/2006/relationships/hyperlink" Target="https://cdemcurriculum.wordpress.com/thyroid-storm/" TargetMode="External"/><Relationship Id="rId22" Type="http://schemas.openxmlformats.org/officeDocument/2006/relationships/hyperlink" Target="https://cdemcurriculum.wordpress.com/hyperthermia/" TargetMode="External"/><Relationship Id="rId23" Type="http://schemas.openxmlformats.org/officeDocument/2006/relationships/hyperlink" Target="https://cdemcurriculum.wordpress.com/hypothermia/" TargetMode="External"/><Relationship Id="rId24" Type="http://schemas.openxmlformats.org/officeDocument/2006/relationships/hyperlink" Target="https://cdemcurriculum.wordpress.com/envenomation-2/" TargetMode="External"/><Relationship Id="rId25" Type="http://schemas.openxmlformats.org/officeDocument/2006/relationships/hyperlink" Target="https://cdemcurriculum.wordpress.com/snake-bites/" TargetMode="External"/><Relationship Id="rId26" Type="http://schemas.openxmlformats.org/officeDocument/2006/relationships/hyperlink" Target="https://cdemcurriculum.wordpress.com/scorpion-stings/" TargetMode="External"/><Relationship Id="rId27" Type="http://schemas.openxmlformats.org/officeDocument/2006/relationships/hyperlink" Target="https://cdemcurriculum.wordpress.com/burns-and-smoke-inhalation/" TargetMode="External"/><Relationship Id="rId28" Type="http://schemas.openxmlformats.org/officeDocument/2006/relationships/hyperlink" Target="https://cdemcurriculum.wordpress.com/drowning/" TargetMode="External"/><Relationship Id="rId29" Type="http://schemas.openxmlformats.org/officeDocument/2006/relationships/hyperlink" Target="https://cdemcurriculum.wordpress.com/appendicitis/" TargetMode="External"/><Relationship Id="rId50" Type="http://schemas.openxmlformats.org/officeDocument/2006/relationships/hyperlink" Target="https://cdemcurriculum.wordpress.com/abdominal-trauma/" TargetMode="External"/><Relationship Id="rId51" Type="http://schemas.openxmlformats.org/officeDocument/2006/relationships/hyperlink" Target="https://cdemcurriculum.com/closed-head-injury/" TargetMode="External"/><Relationship Id="rId5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emcurriculum.wordpress.com/approach-to/abdominal-pain/" TargetMode="External"/><Relationship Id="rId3" Type="http://schemas.openxmlformats.org/officeDocument/2006/relationships/hyperlink" Target="https://cdemcurriculum.wordpress.com/approach-to/altered-mental-status/" TargetMode="External"/><Relationship Id="rId4" Type="http://schemas.openxmlformats.org/officeDocument/2006/relationships/hyperlink" Target="https://cdemcurriculum.wordpress.com/approach-to/cardiac-arrest/" TargetMode="External"/><Relationship Id="rId5" Type="http://schemas.openxmlformats.org/officeDocument/2006/relationships/hyperlink" Target="https://cdemcurriculum.wordpress.com/approach-to/chest-pain/" TargetMode="External"/><Relationship Id="rId30" Type="http://schemas.openxmlformats.org/officeDocument/2006/relationships/hyperlink" Target="https://cdemcurriculum.wordpress.com/biliary-disease/" TargetMode="External"/><Relationship Id="rId31" Type="http://schemas.openxmlformats.org/officeDocument/2006/relationships/hyperlink" Target="https://cdemcurriculum.wordpress.com/small-bowel-obstruction/" TargetMode="External"/><Relationship Id="rId32" Type="http://schemas.openxmlformats.org/officeDocument/2006/relationships/hyperlink" Target="https://cdemcurriculum.wordpress.com/mesenteric-ischemia/" TargetMode="External"/><Relationship Id="rId9" Type="http://schemas.openxmlformats.org/officeDocument/2006/relationships/hyperlink" Target="https://cdemcurriculum.wordpress.com/approach-to/shortness-of-breath/" TargetMode="External"/><Relationship Id="rId6" Type="http://schemas.openxmlformats.org/officeDocument/2006/relationships/hyperlink" Target="https://cdemcurriculum.com/gastrointestinal-bleeding-2016/" TargetMode="External"/><Relationship Id="rId7" Type="http://schemas.openxmlformats.org/officeDocument/2006/relationships/hyperlink" Target="https://cdemcurriculum.wordpress.com/approach-to/headache/" TargetMode="External"/><Relationship Id="rId8" Type="http://schemas.openxmlformats.org/officeDocument/2006/relationships/hyperlink" Target="https://cdemcurriculum.wordpress.com/poisonings/" TargetMode="External"/><Relationship Id="rId33" Type="http://schemas.openxmlformats.org/officeDocument/2006/relationships/hyperlink" Target="http://www.cdemcurriculum.com/perforated-viscus-2" TargetMode="External"/><Relationship Id="rId34" Type="http://schemas.openxmlformats.org/officeDocument/2006/relationships/hyperlink" Target="https://cdemcurriculum.wordpress.com/ectopic-pregnancy/" TargetMode="External"/><Relationship Id="rId35" Type="http://schemas.openxmlformats.org/officeDocument/2006/relationships/hyperlink" Target="https://cdemcurriculum.wordpress.com/pelvic-inflammatory-disease-and-tubo-ovarian-abscess/" TargetMode="External"/><Relationship Id="rId36" Type="http://schemas.openxmlformats.org/officeDocument/2006/relationships/hyperlink" Target="https://cdemcurriculum.wordpress.com/ovarian-torsion/" TargetMode="External"/><Relationship Id="rId10" Type="http://schemas.openxmlformats.org/officeDocument/2006/relationships/hyperlink" Target="https://cdemcurriculum.wordpress.com/approach-to/shock/" TargetMode="External"/><Relationship Id="rId11" Type="http://schemas.openxmlformats.org/officeDocument/2006/relationships/hyperlink" Target="https://cdemcurriculum.wordpress.com/approach-to/trauma/" TargetMode="External"/><Relationship Id="rId12" Type="http://schemas.openxmlformats.org/officeDocument/2006/relationships/hyperlink" Target="https://cdemcurriculum.com/sepsis/" TargetMode="External"/><Relationship Id="rId13" Type="http://schemas.openxmlformats.org/officeDocument/2006/relationships/hyperlink" Target="https://cdemcurriculum.wordpress.com/abdominal-aortic-aneurysm/" TargetMode="External"/><Relationship Id="rId14" Type="http://schemas.openxmlformats.org/officeDocument/2006/relationships/hyperlink" Target="https://cdemcurriculum.wordpress.com/cardiovascular/acute-coronary-syndromes/" TargetMode="External"/><Relationship Id="rId15" Type="http://schemas.openxmlformats.org/officeDocument/2006/relationships/hyperlink" Target="https://cdemcurriculum.wordpress.com/thoracic-aortic-dissection/" TargetMode="External"/><Relationship Id="rId16" Type="http://schemas.openxmlformats.org/officeDocument/2006/relationships/hyperlink" Target="https://cdemcurriculum.wordpress.com/cardiovascular/congestive-heart-failure/" TargetMode="External"/><Relationship Id="rId17" Type="http://schemas.openxmlformats.org/officeDocument/2006/relationships/hyperlink" Target="https://cdemcurriculum.wordpress.com/cardiovascular/pulmonary-embolus/" TargetMode="External"/><Relationship Id="rId18" Type="http://schemas.openxmlformats.org/officeDocument/2006/relationships/hyperlink" Target="https://cdemcurriculum.wordpress.com/hyperglycemia/" TargetMode="External"/><Relationship Id="rId19" Type="http://schemas.openxmlformats.org/officeDocument/2006/relationships/hyperlink" Target="https://cdemcurriculum.wordpress.com/hyperkalemia/" TargetMode="External"/><Relationship Id="rId37" Type="http://schemas.openxmlformats.org/officeDocument/2006/relationships/hyperlink" Target="https://cdemcurriculum.wordpress.com/testicular-torsion/" TargetMode="External"/><Relationship Id="rId38" Type="http://schemas.openxmlformats.org/officeDocument/2006/relationships/hyperlink" Target="https://cdemcurriculum.wordpress.com/intracranial-hemorrhage/" TargetMode="External"/><Relationship Id="rId39" Type="http://schemas.openxmlformats.org/officeDocument/2006/relationships/hyperlink" Target="https://cdemcurriculum.wordpress.com/ischemic-stroke/" TargetMode="External"/><Relationship Id="rId40" Type="http://schemas.openxmlformats.org/officeDocument/2006/relationships/hyperlink" Target="https://cdemcurriculum.wordpress.com/meningitis-encephalitis/" TargetMode="External"/><Relationship Id="rId41" Type="http://schemas.openxmlformats.org/officeDocument/2006/relationships/hyperlink" Target="https://cdemcurriculum.wordpress.com/seizure-status-epilepticus/" TargetMode="External"/><Relationship Id="rId42" Type="http://schemas.openxmlformats.org/officeDocument/2006/relationships/hyperlink" Target="https://cdemcurriculum.wordpress.com/suicidal-patient/" TargetMode="External"/><Relationship Id="rId43" Type="http://schemas.openxmlformats.org/officeDocument/2006/relationships/hyperlink" Target="https://cdemcurriculum.wordpress.com/104-2/" TargetMode="External"/><Relationship Id="rId44" Type="http://schemas.openxmlformats.org/officeDocument/2006/relationships/hyperlink" Target="https://cdemcurriculum.wordpress.com/asthma/" TargetMode="External"/><Relationship Id="rId45" Type="http://schemas.openxmlformats.org/officeDocument/2006/relationships/hyperlink" Target="https://cdemcurriculum.wordpress.com/copd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Relationship Id="rId3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679" y="1467293"/>
            <a:ext cx="5080658" cy="2344249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FF00"/>
                </a:solidFill>
              </a:rPr>
              <a:t/>
            </a: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/>
            </a: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100" dirty="0" smtClean="0"/>
              <a:t>Dissecting </a:t>
            </a:r>
            <a:r>
              <a:rPr lang="en-US" sz="3100" dirty="0"/>
              <a:t>the ICE </a:t>
            </a:r>
            <a:r>
              <a:rPr lang="en-US" sz="3100" dirty="0" smtClean="0"/>
              <a:t>Bundle: </a:t>
            </a:r>
            <a:r>
              <a:rPr lang="en-US" sz="3100" b="0" dirty="0"/>
              <a:t/>
            </a:r>
            <a:br>
              <a:rPr lang="en-US" sz="3100" b="0" dirty="0"/>
            </a:br>
            <a:r>
              <a:rPr lang="en-US" sz="3100" dirty="0"/>
              <a:t>Defining Instruction, Curricula, and Evaluation in a </a:t>
            </a:r>
            <a:r>
              <a:rPr lang="en-US" sz="3100" dirty="0" smtClean="0"/>
              <a:t>System-based </a:t>
            </a:r>
            <a:r>
              <a:rPr lang="en-US" sz="3100" dirty="0"/>
              <a:t>Context </a:t>
            </a:r>
            <a:r>
              <a:rPr lang="en-US" sz="3100" b="0" dirty="0">
                <a:solidFill>
                  <a:srgbClr val="FFFF00"/>
                </a:solidFill>
              </a:rPr>
              <a:t/>
            </a:r>
            <a:br>
              <a:rPr lang="en-US" sz="3100" b="0" dirty="0">
                <a:solidFill>
                  <a:srgbClr val="FFFF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Thought Leader:</a:t>
            </a:r>
          </a:p>
          <a:p>
            <a:r>
              <a:rPr lang="en-US" dirty="0"/>
              <a:t>Mel Hays, PhD, MA </a:t>
            </a:r>
            <a:r>
              <a:rPr lang="en-US" dirty="0" smtClean="0"/>
              <a:t>Ed</a:t>
            </a:r>
          </a:p>
          <a:p>
            <a:r>
              <a:rPr lang="en-US" dirty="0"/>
              <a:t>GME </a:t>
            </a:r>
            <a:r>
              <a:rPr lang="en-US" dirty="0" smtClean="0"/>
              <a:t>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Have 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coherent, congruent instructional plan?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Have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en-US" dirty="0" smtClean="0">
                <a:solidFill>
                  <a:srgbClr val="0070C0"/>
                </a:solidFill>
              </a:rPr>
              <a:t>systems-based </a:t>
            </a:r>
            <a:r>
              <a:rPr lang="en-US" dirty="0">
                <a:solidFill>
                  <a:srgbClr val="0070C0"/>
                </a:solidFill>
              </a:rPr>
              <a:t>instructional </a:t>
            </a:r>
            <a:r>
              <a:rPr lang="en-US" dirty="0" smtClean="0">
                <a:solidFill>
                  <a:srgbClr val="0070C0"/>
                </a:solidFill>
              </a:rPr>
              <a:t>architecture?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Have </a:t>
            </a:r>
            <a:r>
              <a:rPr lang="en-US" dirty="0">
                <a:solidFill>
                  <a:srgbClr val="0070C0"/>
                </a:solidFill>
              </a:rPr>
              <a:t>an aligned evaluation </a:t>
            </a:r>
            <a:r>
              <a:rPr lang="en-US" dirty="0" smtClean="0">
                <a:solidFill>
                  <a:srgbClr val="0070C0"/>
                </a:solidFill>
              </a:rPr>
              <a:t>system?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Adherence </a:t>
            </a: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dirty="0" smtClean="0">
                <a:solidFill>
                  <a:srgbClr val="0070C0"/>
                </a:solidFill>
              </a:rPr>
              <a:t>evidence-based instruction?</a:t>
            </a:r>
            <a:endParaRPr lang="en-US" dirty="0">
              <a:solidFill>
                <a:srgbClr val="0070C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Are these Legitimate Questions </a:t>
            </a:r>
            <a:r>
              <a:rPr lang="en-US" dirty="0"/>
              <a:t>for a High </a:t>
            </a:r>
            <a:r>
              <a:rPr lang="en-US" dirty="0" smtClean="0"/>
              <a:t>Stakes Audit?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37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6278"/>
            <a:ext cx="7886700" cy="448068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Evidences of </a:t>
            </a:r>
            <a:r>
              <a:rPr lang="en-US" dirty="0">
                <a:solidFill>
                  <a:srgbClr val="0070C0"/>
                </a:solidFill>
              </a:rPr>
              <a:t>System-based processes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bjective </a:t>
            </a:r>
            <a:r>
              <a:rPr lang="en-US" b="1" i="1" dirty="0">
                <a:solidFill>
                  <a:srgbClr val="0070C0"/>
                </a:solidFill>
              </a:rPr>
              <a:t>outcome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performance </a:t>
            </a:r>
            <a:r>
              <a:rPr lang="en-US" u="sng" dirty="0" smtClean="0">
                <a:solidFill>
                  <a:srgbClr val="0070C0"/>
                </a:solidFill>
              </a:rPr>
              <a:t>data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 substantiate levels of trainee </a:t>
            </a:r>
            <a:r>
              <a:rPr lang="en-US" u="sng" dirty="0">
                <a:solidFill>
                  <a:srgbClr val="0070C0"/>
                </a:solidFill>
              </a:rPr>
              <a:t>competency</a:t>
            </a:r>
            <a:r>
              <a:rPr lang="en-US" dirty="0">
                <a:solidFill>
                  <a:srgbClr val="0070C0"/>
                </a:solidFill>
              </a:rPr>
              <a:t>?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Campus directed Professional Development based on local evidences to improve trainee performance outcomes?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Are </a:t>
            </a:r>
            <a:r>
              <a:rPr lang="en-US" dirty="0"/>
              <a:t>these Legitimate Questions for a High Stakes </a:t>
            </a:r>
            <a:r>
              <a:rPr lang="en-US" dirty="0" smtClean="0"/>
              <a:t>Audit?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1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Explain how your </a:t>
            </a:r>
            <a:r>
              <a:rPr lang="en-US" b="1" dirty="0">
                <a:solidFill>
                  <a:srgbClr val="0070C0"/>
                </a:solidFill>
              </a:rPr>
              <a:t>formal instructional </a:t>
            </a:r>
            <a:r>
              <a:rPr lang="en-US" b="1" dirty="0" smtClean="0">
                <a:solidFill>
                  <a:srgbClr val="0070C0"/>
                </a:solidFill>
              </a:rPr>
              <a:t>processes align </a:t>
            </a:r>
            <a:r>
              <a:rPr lang="en-US" b="1" dirty="0">
                <a:solidFill>
                  <a:srgbClr val="0070C0"/>
                </a:solidFill>
              </a:rPr>
              <a:t>with </a:t>
            </a:r>
            <a:r>
              <a:rPr lang="en-US" b="1" dirty="0" smtClean="0">
                <a:solidFill>
                  <a:srgbClr val="0070C0"/>
                </a:solidFill>
              </a:rPr>
              <a:t>the Certification agent’s Terminal Outcome?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this a </a:t>
            </a:r>
            <a:r>
              <a:rPr lang="en-US" dirty="0"/>
              <a:t>Legitimate </a:t>
            </a:r>
            <a:r>
              <a:rPr lang="en-US" dirty="0" smtClean="0"/>
              <a:t>Question </a:t>
            </a:r>
            <a:r>
              <a:rPr lang="en-US" dirty="0"/>
              <a:t>for a High Stakes Review?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0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997" y="156329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Reflecting</a:t>
            </a:r>
            <a:endParaRPr lang="en-US" sz="4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7" name="irc_mi" descr="http://givemelife.co.nz/userfiles/image/3D%20Man%20Think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8" y="1388682"/>
            <a:ext cx="4906427" cy="478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8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“Does the program have a sufficient number of faculty certified in the specialty / sub-specialty to </a:t>
            </a:r>
            <a:r>
              <a:rPr lang="en-US" u="sng" dirty="0" smtClean="0">
                <a:solidFill>
                  <a:srgbClr val="0070C0"/>
                </a:solidFill>
              </a:rPr>
              <a:t>instruct</a:t>
            </a:r>
            <a:r>
              <a:rPr lang="en-US" dirty="0" smtClean="0">
                <a:solidFill>
                  <a:srgbClr val="0070C0"/>
                </a:solidFill>
              </a:rPr>
              <a:t> and supervise the trainees?”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“Where is the evidence to document last year’s written Instructional Plan and Evaluation tool for the 3</a:t>
            </a:r>
            <a:r>
              <a:rPr lang="en-US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block rotation in the first year?”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this a Legitimate Question </a:t>
            </a:r>
            <a:r>
              <a:rPr lang="en-US" dirty="0"/>
              <a:t>for a High Stakes Review?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7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Can </a:t>
            </a:r>
            <a:r>
              <a:rPr lang="en-US" dirty="0">
                <a:solidFill>
                  <a:srgbClr val="0070C0"/>
                </a:solidFill>
              </a:rPr>
              <a:t>you demonstrate evidence of Formative evaluations that are aligned with </a:t>
            </a:r>
            <a:r>
              <a:rPr lang="en-US" u="sng" dirty="0">
                <a:solidFill>
                  <a:srgbClr val="0070C0"/>
                </a:solidFill>
              </a:rPr>
              <a:t>Milestone Objectives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Can you demonstrate evidence of Formative evaluations that are aligned with </a:t>
            </a:r>
            <a:r>
              <a:rPr lang="en-US" u="sng" dirty="0">
                <a:solidFill>
                  <a:srgbClr val="0070C0"/>
                </a:solidFill>
              </a:rPr>
              <a:t>Certification Agents assessment </a:t>
            </a:r>
            <a:r>
              <a:rPr lang="en-US" u="sng" dirty="0" smtClean="0">
                <a:solidFill>
                  <a:srgbClr val="0070C0"/>
                </a:solidFill>
              </a:rPr>
              <a:t>Blueprint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this </a:t>
            </a:r>
            <a:r>
              <a:rPr lang="en-US" dirty="0"/>
              <a:t>a Legitimate Question for a High Stakes Review?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5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Were </a:t>
            </a:r>
            <a:r>
              <a:rPr lang="en-US" dirty="0"/>
              <a:t>these Legitimate Questions for a High </a:t>
            </a:r>
            <a:r>
              <a:rPr lang="en-US" dirty="0" smtClean="0"/>
              <a:t>Stakes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irc_mi" descr="http://blog.scrum.ir/wp-content/uploads/2012/09/red_question_marks_4b0fc2c49eb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8" y="1984364"/>
            <a:ext cx="4586448" cy="367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gksnr175.com/wp-content/uploads/2013/08/shutterstock_101783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04" y="1984364"/>
            <a:ext cx="5226710" cy="4068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738313"/>
            <a:ext cx="7886700" cy="443865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5003" y="-1960197"/>
            <a:ext cx="9144000" cy="4498215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 smtClean="0">
                <a:solidFill>
                  <a:srgbClr val="00B050"/>
                </a:solidFill>
              </a:rPr>
              <a:t/>
            </a:r>
            <a:br>
              <a:rPr lang="en-US" sz="4800" dirty="0" smtClean="0">
                <a:solidFill>
                  <a:srgbClr val="00B050"/>
                </a:solidFill>
              </a:rPr>
            </a:br>
            <a:r>
              <a:rPr lang="en-US" sz="4800" dirty="0" smtClean="0">
                <a:solidFill>
                  <a:srgbClr val="00B050"/>
                </a:solidFill>
              </a:rPr>
              <a:t/>
            </a:r>
            <a:br>
              <a:rPr lang="en-US" sz="4800" dirty="0" smtClean="0">
                <a:solidFill>
                  <a:srgbClr val="00B050"/>
                </a:solidFill>
              </a:rPr>
            </a:br>
            <a:r>
              <a:rPr lang="en-US" sz="4800" dirty="0">
                <a:solidFill>
                  <a:srgbClr val="00B050"/>
                </a:solidFill>
              </a:rPr>
              <a:t/>
            </a: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7200" dirty="0" smtClean="0">
                <a:solidFill>
                  <a:srgbClr val="00B050"/>
                </a:solidFill>
              </a:rPr>
              <a:t>Yes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rc_mi" descr="http://rene-lucas.fr/wp-content/uploads/2012/10/demoussage-toi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37" y="2159277"/>
            <a:ext cx="4656984" cy="391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yranny </a:t>
            </a:r>
            <a:r>
              <a:rPr lang="en-US" dirty="0"/>
              <a:t>of the numbers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Picture 6" descr="http://www.firstclasstech.net/fccomputeroutlet/wp-content/uploads/2012/04/dreamstime_xs_28585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3" y="1572029"/>
            <a:ext cx="4331031" cy="431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1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8087" y="210840"/>
            <a:ext cx="6526006" cy="1325563"/>
          </a:xfrm>
        </p:spPr>
        <p:txBody>
          <a:bodyPr/>
          <a:lstStyle/>
          <a:p>
            <a:pPr algn="ctr"/>
            <a:r>
              <a:rPr lang="en-US" dirty="0" smtClean="0"/>
              <a:t>3D</a:t>
            </a:r>
            <a:br>
              <a:rPr lang="en-US" dirty="0" smtClean="0"/>
            </a:br>
            <a:r>
              <a:rPr lang="en-US" dirty="0" smtClean="0"/>
              <a:t>Date Driven Decisions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 descr="http://us.123rf.com/400wm/400/400/anatolymas/anatolymas1002/anatolymas100200020/6402285-3d-small-people-with-a-motherboard-3d-image-isolated-white-backgrou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86" y="1721318"/>
            <a:ext cx="4606885" cy="4335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91209" y="194149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3653" y="781878"/>
            <a:ext cx="5842552" cy="696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>Mel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>Hays, PhD, MA Ed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/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>GME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  <a:t>Consultant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Bright" charset="0"/>
                <a:ea typeface="Lucida Bright" charset="0"/>
                <a:cs typeface="Lucida Bright" charset="0"/>
              </a:rPr>
            </a:br>
            <a:endParaRPr lang="en-US" sz="1600" dirty="0" smtClean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Mel 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Hays has worked in the field of education and instruction for 45 </a:t>
            </a: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years.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5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He 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earned his doctorate in Curriculum and Instruction from the University of North Texas</a:t>
            </a: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.</a:t>
            </a:r>
            <a:b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</a:br>
            <a:endParaRPr lang="en-US" sz="115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His Master of Education was earned while a supervisor on an offshore oil and gas drilling and production facility in the Gulf of Mexico. </a:t>
            </a:r>
            <a:br>
              <a:rPr lang="en-US" sz="1150" dirty="0">
                <a:latin typeface="Lucida Bright" charset="0"/>
                <a:ea typeface="Lucida Bright" charset="0"/>
                <a:cs typeface="Lucida Bright" charset="0"/>
              </a:rPr>
            </a:br>
            <a:endParaRPr lang="en-US" sz="115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He 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remains an Adjunct Professor in the Department of Obstetrics and Gynecology at Tufts University and New York University, Langone Medical Center</a:t>
            </a: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.</a:t>
            </a:r>
            <a:b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</a:br>
            <a:endParaRPr lang="en-US" sz="115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Mel joined the American Board of Obstetrics and Gynecology in 2008 as the Educational Associate / Fellowship Site Reviewer for the Board’s fellowship programs in the divisions of Maternal-Fetal-Medicine, Gynecology Oncology, Reproductive Endocrinology and Infertility, and previously Female Pelvic Medicine and Reconstructive Surgery.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5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He conducted approximately 60 fellowships reviewed per year and reported outcomes to the respective </a:t>
            </a: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divisions.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5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Mel 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also presented Grand Rounds on medical education transformation and authentic assessment. </a:t>
            </a:r>
            <a:endParaRPr lang="en-US" sz="1150" dirty="0" smtClean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5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50" dirty="0" smtClean="0">
                <a:latin typeface="Lucida Bright" charset="0"/>
                <a:ea typeface="Lucida Bright" charset="0"/>
                <a:cs typeface="Lucida Bright" charset="0"/>
              </a:rPr>
              <a:t>His 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research interests lie in D</a:t>
            </a:r>
            <a:r>
              <a:rPr lang="en-US" sz="1150" baseline="30000" dirty="0">
                <a:latin typeface="Lucida Bright" charset="0"/>
                <a:ea typeface="Lucida Bright" charset="0"/>
                <a:cs typeface="Lucida Bright" charset="0"/>
              </a:rPr>
              <a:t>3</a:t>
            </a:r>
            <a:r>
              <a:rPr lang="en-US" sz="1150" dirty="0">
                <a:latin typeface="Lucida Bright" charset="0"/>
                <a:ea typeface="Lucida Bright" charset="0"/>
                <a:cs typeface="Lucida Bright" charset="0"/>
              </a:rPr>
              <a:t> instruction and performance forecast analysis.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 smtClean="0">
              <a:latin typeface="Lucida Bright" charset="0"/>
              <a:ea typeface="Lucida Bright" charset="0"/>
              <a:cs typeface="Lucida Bright" charset="0"/>
            </a:endParaRPr>
          </a:p>
          <a:p>
            <a:r>
              <a:rPr lang="en-US" sz="1200" dirty="0" smtClean="0">
                <a:latin typeface="Lucida Bright" charset="0"/>
                <a:ea typeface="Lucida Bright" charset="0"/>
                <a:cs typeface="Lucida Bright" charset="0"/>
              </a:rPr>
              <a:t>  </a:t>
            </a:r>
            <a:endParaRPr lang="en-US" sz="1200" dirty="0">
              <a:latin typeface="Lucida Bright" charset="0"/>
              <a:ea typeface="Lucida Bright" charset="0"/>
              <a:cs typeface="Lucida Bright" charset="0"/>
            </a:endParaRPr>
          </a:p>
          <a:p>
            <a:r>
              <a:rPr lang="en-US" sz="1200" dirty="0">
                <a:latin typeface="Lucida Bright" charset="0"/>
                <a:ea typeface="Lucida Bright" charset="0"/>
                <a:cs typeface="Lucida Bright" charset="0"/>
              </a:rPr>
              <a:t> </a:t>
            </a:r>
          </a:p>
          <a:p>
            <a:r>
              <a:rPr lang="en-US" sz="1200" dirty="0"/>
              <a:t> 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2055789"/>
            <a:ext cx="2835411" cy="36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5533" y="902974"/>
            <a:ext cx="7886700" cy="443890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en-US" b="1" dirty="0">
                <a:solidFill>
                  <a:srgbClr val="0070C0"/>
                </a:solidFill>
              </a:rPr>
              <a:t>Curriculum, Instruction and Evaluation are contained in the </a:t>
            </a:r>
            <a:r>
              <a:rPr lang="en-US" b="1" dirty="0">
                <a:solidFill>
                  <a:srgbClr val="FF0000"/>
                </a:solidFill>
              </a:rPr>
              <a:t>120 </a:t>
            </a:r>
            <a:r>
              <a:rPr lang="en-US" b="1" dirty="0">
                <a:solidFill>
                  <a:srgbClr val="0070C0"/>
                </a:solidFill>
              </a:rPr>
              <a:t>minimum </a:t>
            </a:r>
            <a:r>
              <a:rPr lang="en-US" b="1" dirty="0">
                <a:solidFill>
                  <a:srgbClr val="FF0000"/>
                </a:solidFill>
              </a:rPr>
              <a:t>Musts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in the ACGME Core Requirement”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b="1" dirty="0">
                <a:solidFill>
                  <a:srgbClr val="0070C0"/>
                </a:solidFill>
              </a:rPr>
              <a:t>” classifications are citable as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non-compliant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7" name="yui_3_3_0_1_13644155333874035" descr="http://sr.photos3.fotosearch.com/bthumb/CSP/CSP871/k8716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0" y="4194897"/>
            <a:ext cx="3224460" cy="205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070518"/>
            <a:ext cx="8422585" cy="51064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Instruction</a:t>
            </a:r>
            <a:endParaRPr lang="en-US" sz="4000" dirty="0"/>
          </a:p>
          <a:p>
            <a:pPr marL="0" indent="0">
              <a:lnSpc>
                <a:spcPct val="220000"/>
              </a:lnSpc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Curricula	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lnSpc>
                <a:spcPct val="220000"/>
              </a:lnSpc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			Evaluation		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Mechanisms of Action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12652"/>
            <a:ext cx="6526006" cy="1139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002060"/>
                </a:solidFill>
              </a:rPr>
              <a:t/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002060"/>
                </a:solidFill>
              </a:rPr>
              <a:t/>
            </a:r>
            <a:br>
              <a:rPr lang="en-US" sz="3100" dirty="0" smtClean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/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4000" dirty="0" smtClean="0"/>
              <a:t>Recall the ICE bundle?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rgbClr val="002060"/>
                </a:solidFill>
              </a:rPr>
              <a:t/>
            </a:r>
            <a:br>
              <a:rPr lang="en-US" sz="31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149570" y="5546813"/>
            <a:ext cx="1002536" cy="885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		</a:t>
            </a:r>
          </a:p>
        </p:txBody>
      </p:sp>
      <p:pic>
        <p:nvPicPr>
          <p:cNvPr id="9" name="Picture 8" descr="mage result for clipart intel doctor le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90951"/>
            <a:ext cx="1196883" cy="12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ge result for clipart fred ro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62" y="1351722"/>
            <a:ext cx="1749287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ge result for clip art rubix c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3133">
            <a:off x="2478156" y="2281914"/>
            <a:ext cx="1490693" cy="14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014" y="196881"/>
            <a:ext cx="6526006" cy="1325563"/>
          </a:xfrm>
        </p:spPr>
        <p:txBody>
          <a:bodyPr/>
          <a:lstStyle/>
          <a:p>
            <a:pPr algn="ctr"/>
            <a:r>
              <a:rPr lang="en-US" dirty="0" smtClean="0"/>
              <a:t>	Silos to Systems Based Alignment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242" name="Picture 2" descr="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41" y="1522444"/>
            <a:ext cx="4156291" cy="18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3564835"/>
            <a:ext cx="8322365" cy="26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6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curriculum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b="1" dirty="0">
                <a:solidFill>
                  <a:srgbClr val="0070C0"/>
                </a:solidFill>
              </a:rPr>
              <a:t> contain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following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educational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components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84411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IV of Common Program  Requirements</a:t>
            </a:r>
            <a:br>
              <a:rPr lang="en-US" dirty="0"/>
            </a:br>
            <a:r>
              <a:rPr lang="en-US" sz="2200" dirty="0"/>
              <a:t>Education Program IV.A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73771" y="1770043"/>
            <a:ext cx="4812709" cy="4549386"/>
            <a:chOff x="3747116" y="1295400"/>
            <a:chExt cx="4694593" cy="5210364"/>
          </a:xfrm>
        </p:grpSpPr>
        <p:sp>
          <p:nvSpPr>
            <p:cNvPr id="8" name="Oval 7"/>
            <p:cNvSpPr/>
            <p:nvPr/>
          </p:nvSpPr>
          <p:spPr>
            <a:xfrm flipV="1">
              <a:off x="3747116" y="6019800"/>
              <a:ext cx="4694593" cy="4859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4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983">
                <a:defRPr/>
              </a:pPr>
              <a:endParaRPr lang="en-US" sz="135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38574" y="1295400"/>
              <a:ext cx="4511676" cy="4721226"/>
              <a:chOff x="3724275" y="1530350"/>
              <a:chExt cx="4511676" cy="4721226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4638675" y="1530350"/>
                <a:ext cx="2451100" cy="2495550"/>
              </a:xfrm>
              <a:custGeom>
                <a:avLst/>
                <a:gdLst/>
                <a:ahLst/>
                <a:cxnLst>
                  <a:cxn ang="0">
                    <a:pos x="934" y="3"/>
                  </a:cxn>
                  <a:cxn ang="0">
                    <a:pos x="1068" y="27"/>
                  </a:cxn>
                  <a:cxn ang="0">
                    <a:pos x="1193" y="70"/>
                  </a:cxn>
                  <a:cxn ang="0">
                    <a:pos x="1309" y="131"/>
                  </a:cxn>
                  <a:cxn ang="0">
                    <a:pos x="1414" y="210"/>
                  </a:cxn>
                  <a:cxn ang="0">
                    <a:pos x="1505" y="302"/>
                  </a:cxn>
                  <a:cxn ang="0">
                    <a:pos x="1480" y="345"/>
                  </a:cxn>
                  <a:cxn ang="0">
                    <a:pos x="1350" y="345"/>
                  </a:cxn>
                  <a:cxn ang="0">
                    <a:pos x="1220" y="365"/>
                  </a:cxn>
                  <a:cxn ang="0">
                    <a:pos x="1091" y="406"/>
                  </a:cxn>
                  <a:cxn ang="0">
                    <a:pos x="971" y="466"/>
                  </a:cxn>
                  <a:cxn ang="0">
                    <a:pos x="868" y="539"/>
                  </a:cxn>
                  <a:cxn ang="0">
                    <a:pos x="778" y="625"/>
                  </a:cxn>
                  <a:cxn ang="0">
                    <a:pos x="703" y="723"/>
                  </a:cxn>
                  <a:cxn ang="0">
                    <a:pos x="643" y="828"/>
                  </a:cxn>
                  <a:cxn ang="0">
                    <a:pos x="599" y="941"/>
                  </a:cxn>
                  <a:cxn ang="0">
                    <a:pos x="571" y="1059"/>
                  </a:cxn>
                  <a:cxn ang="0">
                    <a:pos x="528" y="1150"/>
                  </a:cxn>
                  <a:cxn ang="0">
                    <a:pos x="468" y="1219"/>
                  </a:cxn>
                  <a:cxn ang="0">
                    <a:pos x="422" y="1300"/>
                  </a:cxn>
                  <a:cxn ang="0">
                    <a:pos x="393" y="1391"/>
                  </a:cxn>
                  <a:cxn ang="0">
                    <a:pos x="383" y="1487"/>
                  </a:cxn>
                  <a:cxn ang="0">
                    <a:pos x="391" y="1572"/>
                  </a:cxn>
                  <a:cxn ang="0">
                    <a:pos x="287" y="1493"/>
                  </a:cxn>
                  <a:cxn ang="0">
                    <a:pos x="196" y="1399"/>
                  </a:cxn>
                  <a:cxn ang="0">
                    <a:pos x="121" y="1292"/>
                  </a:cxn>
                  <a:cxn ang="0">
                    <a:pos x="62" y="1174"/>
                  </a:cxn>
                  <a:cxn ang="0">
                    <a:pos x="21" y="1047"/>
                  </a:cxn>
                  <a:cxn ang="0">
                    <a:pos x="1" y="911"/>
                  </a:cxn>
                  <a:cxn ang="0">
                    <a:pos x="3" y="772"/>
                  </a:cxn>
                  <a:cxn ang="0">
                    <a:pos x="28" y="637"/>
                  </a:cxn>
                  <a:cxn ang="0">
                    <a:pos x="71" y="511"/>
                  </a:cxn>
                  <a:cxn ang="0">
                    <a:pos x="133" y="394"/>
                  </a:cxn>
                  <a:cxn ang="0">
                    <a:pos x="213" y="289"/>
                  </a:cxn>
                  <a:cxn ang="0">
                    <a:pos x="306" y="197"/>
                  </a:cxn>
                  <a:cxn ang="0">
                    <a:pos x="413" y="122"/>
                  </a:cxn>
                  <a:cxn ang="0">
                    <a:pos x="531" y="62"/>
                  </a:cxn>
                  <a:cxn ang="0">
                    <a:pos x="659" y="21"/>
                  </a:cxn>
                  <a:cxn ang="0">
                    <a:pos x="795" y="1"/>
                  </a:cxn>
                </a:cxnLst>
                <a:rect l="0" t="0" r="r" b="b"/>
                <a:pathLst>
                  <a:path w="1544" h="1572">
                    <a:moveTo>
                      <a:pt x="865" y="0"/>
                    </a:moveTo>
                    <a:lnTo>
                      <a:pt x="934" y="3"/>
                    </a:lnTo>
                    <a:lnTo>
                      <a:pt x="1002" y="12"/>
                    </a:lnTo>
                    <a:lnTo>
                      <a:pt x="1068" y="27"/>
                    </a:lnTo>
                    <a:lnTo>
                      <a:pt x="1131" y="46"/>
                    </a:lnTo>
                    <a:lnTo>
                      <a:pt x="1193" y="70"/>
                    </a:lnTo>
                    <a:lnTo>
                      <a:pt x="1252" y="99"/>
                    </a:lnTo>
                    <a:lnTo>
                      <a:pt x="1309" y="131"/>
                    </a:lnTo>
                    <a:lnTo>
                      <a:pt x="1363" y="168"/>
                    </a:lnTo>
                    <a:lnTo>
                      <a:pt x="1414" y="210"/>
                    </a:lnTo>
                    <a:lnTo>
                      <a:pt x="1460" y="254"/>
                    </a:lnTo>
                    <a:lnTo>
                      <a:pt x="1505" y="302"/>
                    </a:lnTo>
                    <a:lnTo>
                      <a:pt x="1544" y="354"/>
                    </a:lnTo>
                    <a:lnTo>
                      <a:pt x="1480" y="345"/>
                    </a:lnTo>
                    <a:lnTo>
                      <a:pt x="1415" y="343"/>
                    </a:lnTo>
                    <a:lnTo>
                      <a:pt x="1350" y="345"/>
                    </a:lnTo>
                    <a:lnTo>
                      <a:pt x="1285" y="353"/>
                    </a:lnTo>
                    <a:lnTo>
                      <a:pt x="1220" y="365"/>
                    </a:lnTo>
                    <a:lnTo>
                      <a:pt x="1155" y="382"/>
                    </a:lnTo>
                    <a:lnTo>
                      <a:pt x="1091" y="406"/>
                    </a:lnTo>
                    <a:lnTo>
                      <a:pt x="1028" y="435"/>
                    </a:lnTo>
                    <a:lnTo>
                      <a:pt x="971" y="466"/>
                    </a:lnTo>
                    <a:lnTo>
                      <a:pt x="918" y="501"/>
                    </a:lnTo>
                    <a:lnTo>
                      <a:pt x="868" y="539"/>
                    </a:lnTo>
                    <a:lnTo>
                      <a:pt x="822" y="581"/>
                    </a:lnTo>
                    <a:lnTo>
                      <a:pt x="778" y="625"/>
                    </a:lnTo>
                    <a:lnTo>
                      <a:pt x="739" y="673"/>
                    </a:lnTo>
                    <a:lnTo>
                      <a:pt x="703" y="723"/>
                    </a:lnTo>
                    <a:lnTo>
                      <a:pt x="671" y="774"/>
                    </a:lnTo>
                    <a:lnTo>
                      <a:pt x="643" y="828"/>
                    </a:lnTo>
                    <a:lnTo>
                      <a:pt x="619" y="884"/>
                    </a:lnTo>
                    <a:lnTo>
                      <a:pt x="599" y="941"/>
                    </a:lnTo>
                    <a:lnTo>
                      <a:pt x="583" y="1000"/>
                    </a:lnTo>
                    <a:lnTo>
                      <a:pt x="571" y="1059"/>
                    </a:lnTo>
                    <a:lnTo>
                      <a:pt x="563" y="1120"/>
                    </a:lnTo>
                    <a:lnTo>
                      <a:pt x="528" y="1150"/>
                    </a:lnTo>
                    <a:lnTo>
                      <a:pt x="496" y="1183"/>
                    </a:lnTo>
                    <a:lnTo>
                      <a:pt x="468" y="1219"/>
                    </a:lnTo>
                    <a:lnTo>
                      <a:pt x="443" y="1259"/>
                    </a:lnTo>
                    <a:lnTo>
                      <a:pt x="422" y="1300"/>
                    </a:lnTo>
                    <a:lnTo>
                      <a:pt x="406" y="1345"/>
                    </a:lnTo>
                    <a:lnTo>
                      <a:pt x="393" y="1391"/>
                    </a:lnTo>
                    <a:lnTo>
                      <a:pt x="386" y="1438"/>
                    </a:lnTo>
                    <a:lnTo>
                      <a:pt x="383" y="1487"/>
                    </a:lnTo>
                    <a:lnTo>
                      <a:pt x="385" y="1530"/>
                    </a:lnTo>
                    <a:lnTo>
                      <a:pt x="391" y="1572"/>
                    </a:lnTo>
                    <a:lnTo>
                      <a:pt x="338" y="1534"/>
                    </a:lnTo>
                    <a:lnTo>
                      <a:pt x="287" y="1493"/>
                    </a:lnTo>
                    <a:lnTo>
                      <a:pt x="240" y="1448"/>
                    </a:lnTo>
                    <a:lnTo>
                      <a:pt x="196" y="1399"/>
                    </a:lnTo>
                    <a:lnTo>
                      <a:pt x="157" y="1347"/>
                    </a:lnTo>
                    <a:lnTo>
                      <a:pt x="121" y="1292"/>
                    </a:lnTo>
                    <a:lnTo>
                      <a:pt x="89" y="1235"/>
                    </a:lnTo>
                    <a:lnTo>
                      <a:pt x="62" y="1174"/>
                    </a:lnTo>
                    <a:lnTo>
                      <a:pt x="39" y="1112"/>
                    </a:lnTo>
                    <a:lnTo>
                      <a:pt x="21" y="1047"/>
                    </a:lnTo>
                    <a:lnTo>
                      <a:pt x="9" y="980"/>
                    </a:lnTo>
                    <a:lnTo>
                      <a:pt x="1" y="911"/>
                    </a:lnTo>
                    <a:lnTo>
                      <a:pt x="0" y="842"/>
                    </a:lnTo>
                    <a:lnTo>
                      <a:pt x="3" y="772"/>
                    </a:lnTo>
                    <a:lnTo>
                      <a:pt x="12" y="704"/>
                    </a:lnTo>
                    <a:lnTo>
                      <a:pt x="28" y="637"/>
                    </a:lnTo>
                    <a:lnTo>
                      <a:pt x="47" y="573"/>
                    </a:lnTo>
                    <a:lnTo>
                      <a:pt x="71" y="511"/>
                    </a:lnTo>
                    <a:lnTo>
                      <a:pt x="100" y="451"/>
                    </a:lnTo>
                    <a:lnTo>
                      <a:pt x="133" y="394"/>
                    </a:lnTo>
                    <a:lnTo>
                      <a:pt x="171" y="340"/>
                    </a:lnTo>
                    <a:lnTo>
                      <a:pt x="213" y="289"/>
                    </a:lnTo>
                    <a:lnTo>
                      <a:pt x="258" y="242"/>
                    </a:lnTo>
                    <a:lnTo>
                      <a:pt x="306" y="197"/>
                    </a:lnTo>
                    <a:lnTo>
                      <a:pt x="359" y="158"/>
                    </a:lnTo>
                    <a:lnTo>
                      <a:pt x="413" y="122"/>
                    </a:lnTo>
                    <a:lnTo>
                      <a:pt x="472" y="90"/>
                    </a:lnTo>
                    <a:lnTo>
                      <a:pt x="531" y="62"/>
                    </a:lnTo>
                    <a:lnTo>
                      <a:pt x="594" y="39"/>
                    </a:lnTo>
                    <a:lnTo>
                      <a:pt x="659" y="21"/>
                    </a:lnTo>
                    <a:lnTo>
                      <a:pt x="726" y="9"/>
                    </a:lnTo>
                    <a:lnTo>
                      <a:pt x="795" y="1"/>
                    </a:ln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4670425" y="1587500"/>
                <a:ext cx="2392363" cy="2433638"/>
              </a:xfrm>
              <a:custGeom>
                <a:avLst/>
                <a:gdLst/>
                <a:ahLst/>
                <a:cxnLst>
                  <a:cxn ang="0">
                    <a:pos x="912" y="3"/>
                  </a:cxn>
                  <a:cxn ang="0">
                    <a:pos x="1042" y="26"/>
                  </a:cxn>
                  <a:cxn ang="0">
                    <a:pos x="1164" y="68"/>
                  </a:cxn>
                  <a:cxn ang="0">
                    <a:pos x="1277" y="129"/>
                  </a:cxn>
                  <a:cxn ang="0">
                    <a:pos x="1379" y="205"/>
                  </a:cxn>
                  <a:cxn ang="0">
                    <a:pos x="1468" y="295"/>
                  </a:cxn>
                  <a:cxn ang="0">
                    <a:pos x="1445" y="337"/>
                  </a:cxn>
                  <a:cxn ang="0">
                    <a:pos x="1318" y="336"/>
                  </a:cxn>
                  <a:cxn ang="0">
                    <a:pos x="1191" y="356"/>
                  </a:cxn>
                  <a:cxn ang="0">
                    <a:pos x="1065" y="396"/>
                  </a:cxn>
                  <a:cxn ang="0">
                    <a:pos x="949" y="455"/>
                  </a:cxn>
                  <a:cxn ang="0">
                    <a:pos x="848" y="526"/>
                  </a:cxn>
                  <a:cxn ang="0">
                    <a:pos x="760" y="610"/>
                  </a:cxn>
                  <a:cxn ang="0">
                    <a:pos x="686" y="705"/>
                  </a:cxn>
                  <a:cxn ang="0">
                    <a:pos x="628" y="809"/>
                  </a:cxn>
                  <a:cxn ang="0">
                    <a:pos x="585" y="919"/>
                  </a:cxn>
                  <a:cxn ang="0">
                    <a:pos x="557" y="1034"/>
                  </a:cxn>
                  <a:cxn ang="0">
                    <a:pos x="516" y="1123"/>
                  </a:cxn>
                  <a:cxn ang="0">
                    <a:pos x="457" y="1190"/>
                  </a:cxn>
                  <a:cxn ang="0">
                    <a:pos x="413" y="1269"/>
                  </a:cxn>
                  <a:cxn ang="0">
                    <a:pos x="385" y="1357"/>
                  </a:cxn>
                  <a:cxn ang="0">
                    <a:pos x="375" y="1451"/>
                  </a:cxn>
                  <a:cxn ang="0">
                    <a:pos x="382" y="1533"/>
                  </a:cxn>
                  <a:cxn ang="0">
                    <a:pos x="280" y="1457"/>
                  </a:cxn>
                  <a:cxn ang="0">
                    <a:pos x="192" y="1366"/>
                  </a:cxn>
                  <a:cxn ang="0">
                    <a:pos x="119" y="1261"/>
                  </a:cxn>
                  <a:cxn ang="0">
                    <a:pos x="61" y="1146"/>
                  </a:cxn>
                  <a:cxn ang="0">
                    <a:pos x="21" y="1022"/>
                  </a:cxn>
                  <a:cxn ang="0">
                    <a:pos x="2" y="890"/>
                  </a:cxn>
                  <a:cxn ang="0">
                    <a:pos x="4" y="753"/>
                  </a:cxn>
                  <a:cxn ang="0">
                    <a:pos x="27" y="622"/>
                  </a:cxn>
                  <a:cxn ang="0">
                    <a:pos x="70" y="498"/>
                  </a:cxn>
                  <a:cxn ang="0">
                    <a:pos x="131" y="384"/>
                  </a:cxn>
                  <a:cxn ang="0">
                    <a:pos x="208" y="282"/>
                  </a:cxn>
                  <a:cxn ang="0">
                    <a:pos x="299" y="193"/>
                  </a:cxn>
                  <a:cxn ang="0">
                    <a:pos x="404" y="119"/>
                  </a:cxn>
                  <a:cxn ang="0">
                    <a:pos x="519" y="61"/>
                  </a:cxn>
                  <a:cxn ang="0">
                    <a:pos x="644" y="21"/>
                  </a:cxn>
                  <a:cxn ang="0">
                    <a:pos x="775" y="2"/>
                  </a:cxn>
                </a:cxnLst>
                <a:rect l="0" t="0" r="r" b="b"/>
                <a:pathLst>
                  <a:path w="1507" h="1533">
                    <a:moveTo>
                      <a:pt x="844" y="0"/>
                    </a:moveTo>
                    <a:lnTo>
                      <a:pt x="912" y="3"/>
                    </a:lnTo>
                    <a:lnTo>
                      <a:pt x="978" y="12"/>
                    </a:lnTo>
                    <a:lnTo>
                      <a:pt x="1042" y="26"/>
                    </a:lnTo>
                    <a:lnTo>
                      <a:pt x="1105" y="45"/>
                    </a:lnTo>
                    <a:lnTo>
                      <a:pt x="1164" y="68"/>
                    </a:lnTo>
                    <a:lnTo>
                      <a:pt x="1222" y="96"/>
                    </a:lnTo>
                    <a:lnTo>
                      <a:pt x="1277" y="129"/>
                    </a:lnTo>
                    <a:lnTo>
                      <a:pt x="1330" y="165"/>
                    </a:lnTo>
                    <a:lnTo>
                      <a:pt x="1379" y="205"/>
                    </a:lnTo>
                    <a:lnTo>
                      <a:pt x="1425" y="248"/>
                    </a:lnTo>
                    <a:lnTo>
                      <a:pt x="1468" y="295"/>
                    </a:lnTo>
                    <a:lnTo>
                      <a:pt x="1507" y="345"/>
                    </a:lnTo>
                    <a:lnTo>
                      <a:pt x="1445" y="337"/>
                    </a:lnTo>
                    <a:lnTo>
                      <a:pt x="1382" y="335"/>
                    </a:lnTo>
                    <a:lnTo>
                      <a:pt x="1318" y="336"/>
                    </a:lnTo>
                    <a:lnTo>
                      <a:pt x="1255" y="344"/>
                    </a:lnTo>
                    <a:lnTo>
                      <a:pt x="1191" y="356"/>
                    </a:lnTo>
                    <a:lnTo>
                      <a:pt x="1127" y="373"/>
                    </a:lnTo>
                    <a:lnTo>
                      <a:pt x="1065" y="396"/>
                    </a:lnTo>
                    <a:lnTo>
                      <a:pt x="1004" y="424"/>
                    </a:lnTo>
                    <a:lnTo>
                      <a:pt x="949" y="455"/>
                    </a:lnTo>
                    <a:lnTo>
                      <a:pt x="896" y="489"/>
                    </a:lnTo>
                    <a:lnTo>
                      <a:pt x="848" y="526"/>
                    </a:lnTo>
                    <a:lnTo>
                      <a:pt x="802" y="567"/>
                    </a:lnTo>
                    <a:lnTo>
                      <a:pt x="760" y="610"/>
                    </a:lnTo>
                    <a:lnTo>
                      <a:pt x="721" y="657"/>
                    </a:lnTo>
                    <a:lnTo>
                      <a:pt x="686" y="705"/>
                    </a:lnTo>
                    <a:lnTo>
                      <a:pt x="655" y="755"/>
                    </a:lnTo>
                    <a:lnTo>
                      <a:pt x="628" y="809"/>
                    </a:lnTo>
                    <a:lnTo>
                      <a:pt x="604" y="863"/>
                    </a:lnTo>
                    <a:lnTo>
                      <a:pt x="585" y="919"/>
                    </a:lnTo>
                    <a:lnTo>
                      <a:pt x="569" y="976"/>
                    </a:lnTo>
                    <a:lnTo>
                      <a:pt x="557" y="1034"/>
                    </a:lnTo>
                    <a:lnTo>
                      <a:pt x="550" y="1093"/>
                    </a:lnTo>
                    <a:lnTo>
                      <a:pt x="516" y="1123"/>
                    </a:lnTo>
                    <a:lnTo>
                      <a:pt x="485" y="1155"/>
                    </a:lnTo>
                    <a:lnTo>
                      <a:pt x="457" y="1190"/>
                    </a:lnTo>
                    <a:lnTo>
                      <a:pt x="434" y="1228"/>
                    </a:lnTo>
                    <a:lnTo>
                      <a:pt x="413" y="1269"/>
                    </a:lnTo>
                    <a:lnTo>
                      <a:pt x="397" y="1312"/>
                    </a:lnTo>
                    <a:lnTo>
                      <a:pt x="385" y="1357"/>
                    </a:lnTo>
                    <a:lnTo>
                      <a:pt x="378" y="1403"/>
                    </a:lnTo>
                    <a:lnTo>
                      <a:pt x="375" y="1451"/>
                    </a:lnTo>
                    <a:lnTo>
                      <a:pt x="377" y="1493"/>
                    </a:lnTo>
                    <a:lnTo>
                      <a:pt x="382" y="1533"/>
                    </a:lnTo>
                    <a:lnTo>
                      <a:pt x="330" y="1496"/>
                    </a:lnTo>
                    <a:lnTo>
                      <a:pt x="280" y="1457"/>
                    </a:lnTo>
                    <a:lnTo>
                      <a:pt x="235" y="1413"/>
                    </a:lnTo>
                    <a:lnTo>
                      <a:pt x="192" y="1366"/>
                    </a:lnTo>
                    <a:lnTo>
                      <a:pt x="153" y="1314"/>
                    </a:lnTo>
                    <a:lnTo>
                      <a:pt x="119" y="1261"/>
                    </a:lnTo>
                    <a:lnTo>
                      <a:pt x="87" y="1205"/>
                    </a:lnTo>
                    <a:lnTo>
                      <a:pt x="61" y="1146"/>
                    </a:lnTo>
                    <a:lnTo>
                      <a:pt x="39" y="1085"/>
                    </a:lnTo>
                    <a:lnTo>
                      <a:pt x="21" y="1022"/>
                    </a:lnTo>
                    <a:lnTo>
                      <a:pt x="9" y="957"/>
                    </a:lnTo>
                    <a:lnTo>
                      <a:pt x="2" y="890"/>
                    </a:lnTo>
                    <a:lnTo>
                      <a:pt x="0" y="821"/>
                    </a:lnTo>
                    <a:lnTo>
                      <a:pt x="4" y="753"/>
                    </a:lnTo>
                    <a:lnTo>
                      <a:pt x="13" y="687"/>
                    </a:lnTo>
                    <a:lnTo>
                      <a:pt x="27" y="622"/>
                    </a:lnTo>
                    <a:lnTo>
                      <a:pt x="46" y="559"/>
                    </a:lnTo>
                    <a:lnTo>
                      <a:pt x="70" y="498"/>
                    </a:lnTo>
                    <a:lnTo>
                      <a:pt x="99" y="440"/>
                    </a:lnTo>
                    <a:lnTo>
                      <a:pt x="131" y="384"/>
                    </a:lnTo>
                    <a:lnTo>
                      <a:pt x="167" y="332"/>
                    </a:lnTo>
                    <a:lnTo>
                      <a:pt x="208" y="282"/>
                    </a:lnTo>
                    <a:lnTo>
                      <a:pt x="252" y="235"/>
                    </a:lnTo>
                    <a:lnTo>
                      <a:pt x="299" y="193"/>
                    </a:lnTo>
                    <a:lnTo>
                      <a:pt x="351" y="154"/>
                    </a:lnTo>
                    <a:lnTo>
                      <a:pt x="404" y="119"/>
                    </a:lnTo>
                    <a:lnTo>
                      <a:pt x="460" y="87"/>
                    </a:lnTo>
                    <a:lnTo>
                      <a:pt x="519" y="61"/>
                    </a:lnTo>
                    <a:lnTo>
                      <a:pt x="581" y="39"/>
                    </a:lnTo>
                    <a:lnTo>
                      <a:pt x="644" y="21"/>
                    </a:lnTo>
                    <a:lnTo>
                      <a:pt x="709" y="9"/>
                    </a:lnTo>
                    <a:lnTo>
                      <a:pt x="775" y="2"/>
                    </a:lnTo>
                    <a:lnTo>
                      <a:pt x="844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 dir="40800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5532438" y="2076450"/>
                <a:ext cx="2703513" cy="1862138"/>
              </a:xfrm>
              <a:custGeom>
                <a:avLst/>
                <a:gdLst/>
                <a:ahLst/>
                <a:cxnLst>
                  <a:cxn ang="0">
                    <a:pos x="883" y="0"/>
                  </a:cxn>
                  <a:cxn ang="0">
                    <a:pos x="1001" y="13"/>
                  </a:cxn>
                  <a:cxn ang="0">
                    <a:pos x="1118" y="42"/>
                  </a:cxn>
                  <a:cxn ang="0">
                    <a:pos x="1228" y="87"/>
                  </a:cxn>
                  <a:cxn ang="0">
                    <a:pos x="1331" y="148"/>
                  </a:cxn>
                  <a:cxn ang="0">
                    <a:pos x="1425" y="223"/>
                  </a:cxn>
                  <a:cxn ang="0">
                    <a:pos x="1509" y="311"/>
                  </a:cxn>
                  <a:cxn ang="0">
                    <a:pos x="1581" y="413"/>
                  </a:cxn>
                  <a:cxn ang="0">
                    <a:pos x="1641" y="532"/>
                  </a:cxn>
                  <a:cxn ang="0">
                    <a:pos x="1682" y="660"/>
                  </a:cxn>
                  <a:cxn ang="0">
                    <a:pos x="1701" y="791"/>
                  </a:cxn>
                  <a:cxn ang="0">
                    <a:pos x="1701" y="922"/>
                  </a:cxn>
                  <a:cxn ang="0">
                    <a:pos x="1680" y="1049"/>
                  </a:cxn>
                  <a:cxn ang="0">
                    <a:pos x="1641" y="1173"/>
                  </a:cxn>
                  <a:cxn ang="0">
                    <a:pos x="1599" y="1074"/>
                  </a:cxn>
                  <a:cxn ang="0">
                    <a:pos x="1534" y="965"/>
                  </a:cxn>
                  <a:cxn ang="0">
                    <a:pos x="1455" y="870"/>
                  </a:cxn>
                  <a:cxn ang="0">
                    <a:pos x="1366" y="789"/>
                  </a:cxn>
                  <a:cxn ang="0">
                    <a:pos x="1267" y="721"/>
                  </a:cxn>
                  <a:cxn ang="0">
                    <a:pos x="1159" y="668"/>
                  </a:cxn>
                  <a:cxn ang="0">
                    <a:pos x="1046" y="631"/>
                  </a:cxn>
                  <a:cxn ang="0">
                    <a:pos x="929" y="609"/>
                  </a:cxn>
                  <a:cxn ang="0">
                    <a:pos x="809" y="604"/>
                  </a:cxn>
                  <a:cxn ang="0">
                    <a:pos x="688" y="617"/>
                  </a:cxn>
                  <a:cxn ang="0">
                    <a:pos x="569" y="647"/>
                  </a:cxn>
                  <a:cxn ang="0">
                    <a:pos x="452" y="696"/>
                  </a:cxn>
                  <a:cxn ang="0">
                    <a:pos x="439" y="702"/>
                  </a:cxn>
                  <a:cxn ang="0">
                    <a:pos x="365" y="683"/>
                  </a:cxn>
                  <a:cxn ang="0">
                    <a:pos x="287" y="677"/>
                  </a:cxn>
                  <a:cxn ang="0">
                    <a:pos x="196" y="686"/>
                  </a:cxn>
                  <a:cxn ang="0">
                    <a:pos x="112" y="711"/>
                  </a:cxn>
                  <a:cxn ang="0">
                    <a:pos x="35" y="751"/>
                  </a:cxn>
                  <a:cxn ang="0">
                    <a:pos x="8" y="715"/>
                  </a:cxn>
                  <a:cxn ang="0">
                    <a:pos x="36" y="597"/>
                  </a:cxn>
                  <a:cxn ang="0">
                    <a:pos x="80" y="484"/>
                  </a:cxn>
                  <a:cxn ang="0">
                    <a:pos x="140" y="379"/>
                  </a:cxn>
                  <a:cxn ang="0">
                    <a:pos x="215" y="281"/>
                  </a:cxn>
                  <a:cxn ang="0">
                    <a:pos x="305" y="195"/>
                  </a:cxn>
                  <a:cxn ang="0">
                    <a:pos x="408" y="122"/>
                  </a:cxn>
                  <a:cxn ang="0">
                    <a:pos x="523" y="65"/>
                  </a:cxn>
                  <a:cxn ang="0">
                    <a:pos x="642" y="25"/>
                  </a:cxn>
                  <a:cxn ang="0">
                    <a:pos x="762" y="3"/>
                  </a:cxn>
                </a:cxnLst>
                <a:rect l="0" t="0" r="r" b="b"/>
                <a:pathLst>
                  <a:path w="1703" h="1173">
                    <a:moveTo>
                      <a:pt x="823" y="0"/>
                    </a:moveTo>
                    <a:lnTo>
                      <a:pt x="883" y="0"/>
                    </a:lnTo>
                    <a:lnTo>
                      <a:pt x="943" y="4"/>
                    </a:lnTo>
                    <a:lnTo>
                      <a:pt x="1001" y="13"/>
                    </a:lnTo>
                    <a:lnTo>
                      <a:pt x="1060" y="26"/>
                    </a:lnTo>
                    <a:lnTo>
                      <a:pt x="1118" y="42"/>
                    </a:lnTo>
                    <a:lnTo>
                      <a:pt x="1173" y="63"/>
                    </a:lnTo>
                    <a:lnTo>
                      <a:pt x="1228" y="87"/>
                    </a:lnTo>
                    <a:lnTo>
                      <a:pt x="1280" y="115"/>
                    </a:lnTo>
                    <a:lnTo>
                      <a:pt x="1331" y="148"/>
                    </a:lnTo>
                    <a:lnTo>
                      <a:pt x="1379" y="183"/>
                    </a:lnTo>
                    <a:lnTo>
                      <a:pt x="1425" y="223"/>
                    </a:lnTo>
                    <a:lnTo>
                      <a:pt x="1469" y="265"/>
                    </a:lnTo>
                    <a:lnTo>
                      <a:pt x="1509" y="311"/>
                    </a:lnTo>
                    <a:lnTo>
                      <a:pt x="1547" y="361"/>
                    </a:lnTo>
                    <a:lnTo>
                      <a:pt x="1581" y="413"/>
                    </a:lnTo>
                    <a:lnTo>
                      <a:pt x="1612" y="469"/>
                    </a:lnTo>
                    <a:lnTo>
                      <a:pt x="1641" y="532"/>
                    </a:lnTo>
                    <a:lnTo>
                      <a:pt x="1664" y="596"/>
                    </a:lnTo>
                    <a:lnTo>
                      <a:pt x="1682" y="660"/>
                    </a:lnTo>
                    <a:lnTo>
                      <a:pt x="1693" y="726"/>
                    </a:lnTo>
                    <a:lnTo>
                      <a:pt x="1701" y="791"/>
                    </a:lnTo>
                    <a:lnTo>
                      <a:pt x="1703" y="857"/>
                    </a:lnTo>
                    <a:lnTo>
                      <a:pt x="1701" y="922"/>
                    </a:lnTo>
                    <a:lnTo>
                      <a:pt x="1692" y="986"/>
                    </a:lnTo>
                    <a:lnTo>
                      <a:pt x="1680" y="1049"/>
                    </a:lnTo>
                    <a:lnTo>
                      <a:pt x="1663" y="1113"/>
                    </a:lnTo>
                    <a:lnTo>
                      <a:pt x="1641" y="1173"/>
                    </a:lnTo>
                    <a:lnTo>
                      <a:pt x="1621" y="1123"/>
                    </a:lnTo>
                    <a:lnTo>
                      <a:pt x="1599" y="1074"/>
                    </a:lnTo>
                    <a:lnTo>
                      <a:pt x="1568" y="1018"/>
                    </a:lnTo>
                    <a:lnTo>
                      <a:pt x="1534" y="965"/>
                    </a:lnTo>
                    <a:lnTo>
                      <a:pt x="1496" y="916"/>
                    </a:lnTo>
                    <a:lnTo>
                      <a:pt x="1455" y="870"/>
                    </a:lnTo>
                    <a:lnTo>
                      <a:pt x="1412" y="827"/>
                    </a:lnTo>
                    <a:lnTo>
                      <a:pt x="1366" y="789"/>
                    </a:lnTo>
                    <a:lnTo>
                      <a:pt x="1317" y="752"/>
                    </a:lnTo>
                    <a:lnTo>
                      <a:pt x="1267" y="721"/>
                    </a:lnTo>
                    <a:lnTo>
                      <a:pt x="1214" y="693"/>
                    </a:lnTo>
                    <a:lnTo>
                      <a:pt x="1159" y="668"/>
                    </a:lnTo>
                    <a:lnTo>
                      <a:pt x="1104" y="648"/>
                    </a:lnTo>
                    <a:lnTo>
                      <a:pt x="1046" y="631"/>
                    </a:lnTo>
                    <a:lnTo>
                      <a:pt x="988" y="618"/>
                    </a:lnTo>
                    <a:lnTo>
                      <a:pt x="929" y="609"/>
                    </a:lnTo>
                    <a:lnTo>
                      <a:pt x="870" y="604"/>
                    </a:lnTo>
                    <a:lnTo>
                      <a:pt x="809" y="604"/>
                    </a:lnTo>
                    <a:lnTo>
                      <a:pt x="749" y="609"/>
                    </a:lnTo>
                    <a:lnTo>
                      <a:pt x="688" y="617"/>
                    </a:lnTo>
                    <a:lnTo>
                      <a:pt x="629" y="630"/>
                    </a:lnTo>
                    <a:lnTo>
                      <a:pt x="569" y="647"/>
                    </a:lnTo>
                    <a:lnTo>
                      <a:pt x="510" y="669"/>
                    </a:lnTo>
                    <a:lnTo>
                      <a:pt x="452" y="696"/>
                    </a:lnTo>
                    <a:lnTo>
                      <a:pt x="448" y="698"/>
                    </a:lnTo>
                    <a:lnTo>
                      <a:pt x="439" y="702"/>
                    </a:lnTo>
                    <a:lnTo>
                      <a:pt x="403" y="691"/>
                    </a:lnTo>
                    <a:lnTo>
                      <a:pt x="365" y="683"/>
                    </a:lnTo>
                    <a:lnTo>
                      <a:pt x="326" y="678"/>
                    </a:lnTo>
                    <a:lnTo>
                      <a:pt x="287" y="677"/>
                    </a:lnTo>
                    <a:lnTo>
                      <a:pt x="241" y="678"/>
                    </a:lnTo>
                    <a:lnTo>
                      <a:pt x="196" y="686"/>
                    </a:lnTo>
                    <a:lnTo>
                      <a:pt x="153" y="696"/>
                    </a:lnTo>
                    <a:lnTo>
                      <a:pt x="112" y="711"/>
                    </a:lnTo>
                    <a:lnTo>
                      <a:pt x="73" y="729"/>
                    </a:lnTo>
                    <a:lnTo>
                      <a:pt x="35" y="751"/>
                    </a:lnTo>
                    <a:lnTo>
                      <a:pt x="0" y="776"/>
                    </a:lnTo>
                    <a:lnTo>
                      <a:pt x="8" y="715"/>
                    </a:lnTo>
                    <a:lnTo>
                      <a:pt x="20" y="656"/>
                    </a:lnTo>
                    <a:lnTo>
                      <a:pt x="36" y="597"/>
                    </a:lnTo>
                    <a:lnTo>
                      <a:pt x="56" y="540"/>
                    </a:lnTo>
                    <a:lnTo>
                      <a:pt x="80" y="484"/>
                    </a:lnTo>
                    <a:lnTo>
                      <a:pt x="108" y="430"/>
                    </a:lnTo>
                    <a:lnTo>
                      <a:pt x="140" y="379"/>
                    </a:lnTo>
                    <a:lnTo>
                      <a:pt x="176" y="329"/>
                    </a:lnTo>
                    <a:lnTo>
                      <a:pt x="215" y="281"/>
                    </a:lnTo>
                    <a:lnTo>
                      <a:pt x="259" y="237"/>
                    </a:lnTo>
                    <a:lnTo>
                      <a:pt x="305" y="195"/>
                    </a:lnTo>
                    <a:lnTo>
                      <a:pt x="355" y="157"/>
                    </a:lnTo>
                    <a:lnTo>
                      <a:pt x="408" y="122"/>
                    </a:lnTo>
                    <a:lnTo>
                      <a:pt x="465" y="91"/>
                    </a:lnTo>
                    <a:lnTo>
                      <a:pt x="523" y="65"/>
                    </a:lnTo>
                    <a:lnTo>
                      <a:pt x="583" y="42"/>
                    </a:lnTo>
                    <a:lnTo>
                      <a:pt x="642" y="25"/>
                    </a:lnTo>
                    <a:lnTo>
                      <a:pt x="702" y="12"/>
                    </a:lnTo>
                    <a:lnTo>
                      <a:pt x="762" y="3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5543550" y="2120900"/>
                <a:ext cx="2636838" cy="1816100"/>
              </a:xfrm>
              <a:custGeom>
                <a:avLst/>
                <a:gdLst/>
                <a:ahLst/>
                <a:cxnLst>
                  <a:cxn ang="0">
                    <a:pos x="861" y="0"/>
                  </a:cxn>
                  <a:cxn ang="0">
                    <a:pos x="977" y="12"/>
                  </a:cxn>
                  <a:cxn ang="0">
                    <a:pos x="1090" y="41"/>
                  </a:cxn>
                  <a:cxn ang="0">
                    <a:pos x="1197" y="85"/>
                  </a:cxn>
                  <a:cxn ang="0">
                    <a:pos x="1298" y="144"/>
                  </a:cxn>
                  <a:cxn ang="0">
                    <a:pos x="1390" y="217"/>
                  </a:cxn>
                  <a:cxn ang="0">
                    <a:pos x="1472" y="303"/>
                  </a:cxn>
                  <a:cxn ang="0">
                    <a:pos x="1543" y="403"/>
                  </a:cxn>
                  <a:cxn ang="0">
                    <a:pos x="1601" y="519"/>
                  </a:cxn>
                  <a:cxn ang="0">
                    <a:pos x="1640" y="644"/>
                  </a:cxn>
                  <a:cxn ang="0">
                    <a:pos x="1659" y="772"/>
                  </a:cxn>
                  <a:cxn ang="0">
                    <a:pos x="1658" y="900"/>
                  </a:cxn>
                  <a:cxn ang="0">
                    <a:pos x="1638" y="1024"/>
                  </a:cxn>
                  <a:cxn ang="0">
                    <a:pos x="1601" y="1144"/>
                  </a:cxn>
                  <a:cxn ang="0">
                    <a:pos x="1559" y="1048"/>
                  </a:cxn>
                  <a:cxn ang="0">
                    <a:pos x="1496" y="942"/>
                  </a:cxn>
                  <a:cxn ang="0">
                    <a:pos x="1419" y="849"/>
                  </a:cxn>
                  <a:cxn ang="0">
                    <a:pos x="1333" y="769"/>
                  </a:cxn>
                  <a:cxn ang="0">
                    <a:pos x="1235" y="703"/>
                  </a:cxn>
                  <a:cxn ang="0">
                    <a:pos x="1131" y="651"/>
                  </a:cxn>
                  <a:cxn ang="0">
                    <a:pos x="1020" y="615"/>
                  </a:cxn>
                  <a:cxn ang="0">
                    <a:pos x="907" y="594"/>
                  </a:cxn>
                  <a:cxn ang="0">
                    <a:pos x="789" y="590"/>
                  </a:cxn>
                  <a:cxn ang="0">
                    <a:pos x="672" y="602"/>
                  </a:cxn>
                  <a:cxn ang="0">
                    <a:pos x="555" y="631"/>
                  </a:cxn>
                  <a:cxn ang="0">
                    <a:pos x="441" y="678"/>
                  </a:cxn>
                  <a:cxn ang="0">
                    <a:pos x="433" y="683"/>
                  </a:cxn>
                  <a:cxn ang="0">
                    <a:pos x="392" y="674"/>
                  </a:cxn>
                  <a:cxn ang="0">
                    <a:pos x="318" y="662"/>
                  </a:cxn>
                  <a:cxn ang="0">
                    <a:pos x="235" y="662"/>
                  </a:cxn>
                  <a:cxn ang="0">
                    <a:pos x="150" y="679"/>
                  </a:cxn>
                  <a:cxn ang="0">
                    <a:pos x="70" y="711"/>
                  </a:cxn>
                  <a:cxn ang="0">
                    <a:pos x="0" y="757"/>
                  </a:cxn>
                  <a:cxn ang="0">
                    <a:pos x="19" y="640"/>
                  </a:cxn>
                  <a:cxn ang="0">
                    <a:pos x="54" y="527"/>
                  </a:cxn>
                  <a:cxn ang="0">
                    <a:pos x="105" y="419"/>
                  </a:cxn>
                  <a:cxn ang="0">
                    <a:pos x="171" y="321"/>
                  </a:cxn>
                  <a:cxn ang="0">
                    <a:pos x="252" y="231"/>
                  </a:cxn>
                  <a:cxn ang="0">
                    <a:pos x="346" y="153"/>
                  </a:cxn>
                  <a:cxn ang="0">
                    <a:pos x="454" y="88"/>
                  </a:cxn>
                  <a:cxn ang="0">
                    <a:pos x="567" y="41"/>
                  </a:cxn>
                  <a:cxn ang="0">
                    <a:pos x="685" y="11"/>
                  </a:cxn>
                  <a:cxn ang="0">
                    <a:pos x="802" y="0"/>
                  </a:cxn>
                </a:cxnLst>
                <a:rect l="0" t="0" r="r" b="b"/>
                <a:pathLst>
                  <a:path w="1661" h="1144">
                    <a:moveTo>
                      <a:pt x="802" y="0"/>
                    </a:moveTo>
                    <a:lnTo>
                      <a:pt x="861" y="0"/>
                    </a:lnTo>
                    <a:lnTo>
                      <a:pt x="919" y="4"/>
                    </a:lnTo>
                    <a:lnTo>
                      <a:pt x="977" y="12"/>
                    </a:lnTo>
                    <a:lnTo>
                      <a:pt x="1034" y="25"/>
                    </a:lnTo>
                    <a:lnTo>
                      <a:pt x="1090" y="41"/>
                    </a:lnTo>
                    <a:lnTo>
                      <a:pt x="1144" y="61"/>
                    </a:lnTo>
                    <a:lnTo>
                      <a:pt x="1197" y="85"/>
                    </a:lnTo>
                    <a:lnTo>
                      <a:pt x="1249" y="112"/>
                    </a:lnTo>
                    <a:lnTo>
                      <a:pt x="1298" y="144"/>
                    </a:lnTo>
                    <a:lnTo>
                      <a:pt x="1345" y="178"/>
                    </a:lnTo>
                    <a:lnTo>
                      <a:pt x="1390" y="217"/>
                    </a:lnTo>
                    <a:lnTo>
                      <a:pt x="1433" y="259"/>
                    </a:lnTo>
                    <a:lnTo>
                      <a:pt x="1472" y="303"/>
                    </a:lnTo>
                    <a:lnTo>
                      <a:pt x="1509" y="352"/>
                    </a:lnTo>
                    <a:lnTo>
                      <a:pt x="1543" y="403"/>
                    </a:lnTo>
                    <a:lnTo>
                      <a:pt x="1573" y="457"/>
                    </a:lnTo>
                    <a:lnTo>
                      <a:pt x="1601" y="519"/>
                    </a:lnTo>
                    <a:lnTo>
                      <a:pt x="1623" y="581"/>
                    </a:lnTo>
                    <a:lnTo>
                      <a:pt x="1640" y="644"/>
                    </a:lnTo>
                    <a:lnTo>
                      <a:pt x="1652" y="708"/>
                    </a:lnTo>
                    <a:lnTo>
                      <a:pt x="1659" y="772"/>
                    </a:lnTo>
                    <a:lnTo>
                      <a:pt x="1661" y="835"/>
                    </a:lnTo>
                    <a:lnTo>
                      <a:pt x="1658" y="900"/>
                    </a:lnTo>
                    <a:lnTo>
                      <a:pt x="1651" y="962"/>
                    </a:lnTo>
                    <a:lnTo>
                      <a:pt x="1638" y="1024"/>
                    </a:lnTo>
                    <a:lnTo>
                      <a:pt x="1622" y="1085"/>
                    </a:lnTo>
                    <a:lnTo>
                      <a:pt x="1601" y="1144"/>
                    </a:lnTo>
                    <a:lnTo>
                      <a:pt x="1582" y="1095"/>
                    </a:lnTo>
                    <a:lnTo>
                      <a:pt x="1559" y="1048"/>
                    </a:lnTo>
                    <a:lnTo>
                      <a:pt x="1529" y="993"/>
                    </a:lnTo>
                    <a:lnTo>
                      <a:pt x="1496" y="942"/>
                    </a:lnTo>
                    <a:lnTo>
                      <a:pt x="1459" y="893"/>
                    </a:lnTo>
                    <a:lnTo>
                      <a:pt x="1419" y="849"/>
                    </a:lnTo>
                    <a:lnTo>
                      <a:pt x="1377" y="808"/>
                    </a:lnTo>
                    <a:lnTo>
                      <a:pt x="1333" y="769"/>
                    </a:lnTo>
                    <a:lnTo>
                      <a:pt x="1285" y="734"/>
                    </a:lnTo>
                    <a:lnTo>
                      <a:pt x="1235" y="703"/>
                    </a:lnTo>
                    <a:lnTo>
                      <a:pt x="1184" y="676"/>
                    </a:lnTo>
                    <a:lnTo>
                      <a:pt x="1131" y="651"/>
                    </a:lnTo>
                    <a:lnTo>
                      <a:pt x="1076" y="631"/>
                    </a:lnTo>
                    <a:lnTo>
                      <a:pt x="1020" y="615"/>
                    </a:lnTo>
                    <a:lnTo>
                      <a:pt x="964" y="603"/>
                    </a:lnTo>
                    <a:lnTo>
                      <a:pt x="907" y="594"/>
                    </a:lnTo>
                    <a:lnTo>
                      <a:pt x="848" y="590"/>
                    </a:lnTo>
                    <a:lnTo>
                      <a:pt x="789" y="590"/>
                    </a:lnTo>
                    <a:lnTo>
                      <a:pt x="731" y="594"/>
                    </a:lnTo>
                    <a:lnTo>
                      <a:pt x="672" y="602"/>
                    </a:lnTo>
                    <a:lnTo>
                      <a:pt x="613" y="614"/>
                    </a:lnTo>
                    <a:lnTo>
                      <a:pt x="555" y="631"/>
                    </a:lnTo>
                    <a:lnTo>
                      <a:pt x="498" y="652"/>
                    </a:lnTo>
                    <a:lnTo>
                      <a:pt x="441" y="678"/>
                    </a:lnTo>
                    <a:lnTo>
                      <a:pt x="437" y="681"/>
                    </a:lnTo>
                    <a:lnTo>
                      <a:pt x="433" y="683"/>
                    </a:lnTo>
                    <a:lnTo>
                      <a:pt x="429" y="685"/>
                    </a:lnTo>
                    <a:lnTo>
                      <a:pt x="392" y="674"/>
                    </a:lnTo>
                    <a:lnTo>
                      <a:pt x="356" y="667"/>
                    </a:lnTo>
                    <a:lnTo>
                      <a:pt x="318" y="662"/>
                    </a:lnTo>
                    <a:lnTo>
                      <a:pt x="280" y="660"/>
                    </a:lnTo>
                    <a:lnTo>
                      <a:pt x="235" y="662"/>
                    </a:lnTo>
                    <a:lnTo>
                      <a:pt x="191" y="668"/>
                    </a:lnTo>
                    <a:lnTo>
                      <a:pt x="150" y="679"/>
                    </a:lnTo>
                    <a:lnTo>
                      <a:pt x="109" y="694"/>
                    </a:lnTo>
                    <a:lnTo>
                      <a:pt x="70" y="711"/>
                    </a:lnTo>
                    <a:lnTo>
                      <a:pt x="34" y="733"/>
                    </a:lnTo>
                    <a:lnTo>
                      <a:pt x="0" y="757"/>
                    </a:lnTo>
                    <a:lnTo>
                      <a:pt x="7" y="698"/>
                    </a:lnTo>
                    <a:lnTo>
                      <a:pt x="19" y="640"/>
                    </a:lnTo>
                    <a:lnTo>
                      <a:pt x="35" y="583"/>
                    </a:lnTo>
                    <a:lnTo>
                      <a:pt x="54" y="527"/>
                    </a:lnTo>
                    <a:lnTo>
                      <a:pt x="78" y="473"/>
                    </a:lnTo>
                    <a:lnTo>
                      <a:pt x="105" y="419"/>
                    </a:lnTo>
                    <a:lnTo>
                      <a:pt x="136" y="369"/>
                    </a:lnTo>
                    <a:lnTo>
                      <a:pt x="171" y="321"/>
                    </a:lnTo>
                    <a:lnTo>
                      <a:pt x="210" y="274"/>
                    </a:lnTo>
                    <a:lnTo>
                      <a:pt x="252" y="231"/>
                    </a:lnTo>
                    <a:lnTo>
                      <a:pt x="298" y="190"/>
                    </a:lnTo>
                    <a:lnTo>
                      <a:pt x="346" y="153"/>
                    </a:lnTo>
                    <a:lnTo>
                      <a:pt x="399" y="119"/>
                    </a:lnTo>
                    <a:lnTo>
                      <a:pt x="454" y="88"/>
                    </a:lnTo>
                    <a:lnTo>
                      <a:pt x="511" y="62"/>
                    </a:lnTo>
                    <a:lnTo>
                      <a:pt x="567" y="41"/>
                    </a:lnTo>
                    <a:lnTo>
                      <a:pt x="626" y="24"/>
                    </a:lnTo>
                    <a:lnTo>
                      <a:pt x="685" y="11"/>
                    </a:lnTo>
                    <a:lnTo>
                      <a:pt x="743" y="3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 dir="70200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6229350" y="3035300"/>
                <a:ext cx="1985963" cy="2703513"/>
              </a:xfrm>
              <a:custGeom>
                <a:avLst/>
                <a:gdLst/>
                <a:ahLst/>
                <a:cxnLst>
                  <a:cxn ang="0">
                    <a:pos x="427" y="0"/>
                  </a:cxn>
                  <a:cxn ang="0">
                    <a:pos x="554" y="15"/>
                  </a:cxn>
                  <a:cxn ang="0">
                    <a:pos x="680" y="48"/>
                  </a:cxn>
                  <a:cxn ang="0">
                    <a:pos x="802" y="102"/>
                  </a:cxn>
                  <a:cxn ang="0">
                    <a:pos x="909" y="170"/>
                  </a:cxn>
                  <a:cxn ang="0">
                    <a:pos x="1003" y="251"/>
                  </a:cxn>
                  <a:cxn ang="0">
                    <a:pos x="1081" y="343"/>
                  </a:cxn>
                  <a:cxn ang="0">
                    <a:pos x="1146" y="445"/>
                  </a:cxn>
                  <a:cxn ang="0">
                    <a:pos x="1196" y="553"/>
                  </a:cxn>
                  <a:cxn ang="0">
                    <a:pos x="1230" y="667"/>
                  </a:cxn>
                  <a:cxn ang="0">
                    <a:pos x="1248" y="785"/>
                  </a:cxn>
                  <a:cxn ang="0">
                    <a:pos x="1250" y="905"/>
                  </a:cxn>
                  <a:cxn ang="0">
                    <a:pos x="1234" y="1025"/>
                  </a:cxn>
                  <a:cxn ang="0">
                    <a:pos x="1200" y="1143"/>
                  </a:cxn>
                  <a:cxn ang="0">
                    <a:pos x="1149" y="1259"/>
                  </a:cxn>
                  <a:cxn ang="0">
                    <a:pos x="1083" y="1363"/>
                  </a:cxn>
                  <a:cxn ang="0">
                    <a:pos x="1005" y="1454"/>
                  </a:cxn>
                  <a:cxn ang="0">
                    <a:pos x="917" y="1531"/>
                  </a:cxn>
                  <a:cxn ang="0">
                    <a:pos x="819" y="1596"/>
                  </a:cxn>
                  <a:cxn ang="0">
                    <a:pos x="716" y="1646"/>
                  </a:cxn>
                  <a:cxn ang="0">
                    <a:pos x="606" y="1682"/>
                  </a:cxn>
                  <a:cxn ang="0">
                    <a:pos x="492" y="1703"/>
                  </a:cxn>
                  <a:cxn ang="0">
                    <a:pos x="560" y="1603"/>
                  </a:cxn>
                  <a:cxn ang="0">
                    <a:pos x="615" y="1493"/>
                  </a:cxn>
                  <a:cxn ang="0">
                    <a:pos x="652" y="1374"/>
                  </a:cxn>
                  <a:cxn ang="0">
                    <a:pos x="672" y="1249"/>
                  </a:cxn>
                  <a:cxn ang="0">
                    <a:pos x="674" y="1116"/>
                  </a:cxn>
                  <a:cxn ang="0">
                    <a:pos x="656" y="986"/>
                  </a:cxn>
                  <a:cxn ang="0">
                    <a:pos x="618" y="863"/>
                  </a:cxn>
                  <a:cxn ang="0">
                    <a:pos x="563" y="747"/>
                  </a:cxn>
                  <a:cxn ang="0">
                    <a:pos x="492" y="643"/>
                  </a:cxn>
                  <a:cxn ang="0">
                    <a:pos x="407" y="550"/>
                  </a:cxn>
                  <a:cxn ang="0">
                    <a:pos x="309" y="471"/>
                  </a:cxn>
                  <a:cxn ang="0">
                    <a:pos x="285" y="380"/>
                  </a:cxn>
                  <a:cxn ang="0">
                    <a:pos x="246" y="296"/>
                  </a:cxn>
                  <a:cxn ang="0">
                    <a:pos x="191" y="222"/>
                  </a:cxn>
                  <a:cxn ang="0">
                    <a:pos x="122" y="162"/>
                  </a:cxn>
                  <a:cxn ang="0">
                    <a:pos x="43" y="115"/>
                  </a:cxn>
                  <a:cxn ang="0">
                    <a:pos x="57" y="71"/>
                  </a:cxn>
                  <a:cxn ang="0">
                    <a:pos x="176" y="29"/>
                  </a:cxn>
                  <a:cxn ang="0">
                    <a:pos x="300" y="6"/>
                  </a:cxn>
                </a:cxnLst>
                <a:rect l="0" t="0" r="r" b="b"/>
                <a:pathLst>
                  <a:path w="1251" h="1703">
                    <a:moveTo>
                      <a:pt x="363" y="0"/>
                    </a:moveTo>
                    <a:lnTo>
                      <a:pt x="427" y="0"/>
                    </a:lnTo>
                    <a:lnTo>
                      <a:pt x="490" y="5"/>
                    </a:lnTo>
                    <a:lnTo>
                      <a:pt x="554" y="15"/>
                    </a:lnTo>
                    <a:lnTo>
                      <a:pt x="617" y="29"/>
                    </a:lnTo>
                    <a:lnTo>
                      <a:pt x="680" y="48"/>
                    </a:lnTo>
                    <a:lnTo>
                      <a:pt x="742" y="73"/>
                    </a:lnTo>
                    <a:lnTo>
                      <a:pt x="802" y="102"/>
                    </a:lnTo>
                    <a:lnTo>
                      <a:pt x="857" y="135"/>
                    </a:lnTo>
                    <a:lnTo>
                      <a:pt x="909" y="170"/>
                    </a:lnTo>
                    <a:lnTo>
                      <a:pt x="957" y="210"/>
                    </a:lnTo>
                    <a:lnTo>
                      <a:pt x="1003" y="251"/>
                    </a:lnTo>
                    <a:lnTo>
                      <a:pt x="1043" y="296"/>
                    </a:lnTo>
                    <a:lnTo>
                      <a:pt x="1081" y="343"/>
                    </a:lnTo>
                    <a:lnTo>
                      <a:pt x="1115" y="393"/>
                    </a:lnTo>
                    <a:lnTo>
                      <a:pt x="1146" y="445"/>
                    </a:lnTo>
                    <a:lnTo>
                      <a:pt x="1173" y="498"/>
                    </a:lnTo>
                    <a:lnTo>
                      <a:pt x="1196" y="553"/>
                    </a:lnTo>
                    <a:lnTo>
                      <a:pt x="1216" y="609"/>
                    </a:lnTo>
                    <a:lnTo>
                      <a:pt x="1230" y="667"/>
                    </a:lnTo>
                    <a:lnTo>
                      <a:pt x="1242" y="725"/>
                    </a:lnTo>
                    <a:lnTo>
                      <a:pt x="1248" y="785"/>
                    </a:lnTo>
                    <a:lnTo>
                      <a:pt x="1251" y="844"/>
                    </a:lnTo>
                    <a:lnTo>
                      <a:pt x="1250" y="905"/>
                    </a:lnTo>
                    <a:lnTo>
                      <a:pt x="1244" y="965"/>
                    </a:lnTo>
                    <a:lnTo>
                      <a:pt x="1234" y="1025"/>
                    </a:lnTo>
                    <a:lnTo>
                      <a:pt x="1219" y="1085"/>
                    </a:lnTo>
                    <a:lnTo>
                      <a:pt x="1200" y="1143"/>
                    </a:lnTo>
                    <a:lnTo>
                      <a:pt x="1177" y="1202"/>
                    </a:lnTo>
                    <a:lnTo>
                      <a:pt x="1149" y="1259"/>
                    </a:lnTo>
                    <a:lnTo>
                      <a:pt x="1117" y="1312"/>
                    </a:lnTo>
                    <a:lnTo>
                      <a:pt x="1083" y="1363"/>
                    </a:lnTo>
                    <a:lnTo>
                      <a:pt x="1046" y="1410"/>
                    </a:lnTo>
                    <a:lnTo>
                      <a:pt x="1005" y="1454"/>
                    </a:lnTo>
                    <a:lnTo>
                      <a:pt x="962" y="1494"/>
                    </a:lnTo>
                    <a:lnTo>
                      <a:pt x="917" y="1531"/>
                    </a:lnTo>
                    <a:lnTo>
                      <a:pt x="869" y="1566"/>
                    </a:lnTo>
                    <a:lnTo>
                      <a:pt x="819" y="1596"/>
                    </a:lnTo>
                    <a:lnTo>
                      <a:pt x="769" y="1623"/>
                    </a:lnTo>
                    <a:lnTo>
                      <a:pt x="716" y="1646"/>
                    </a:lnTo>
                    <a:lnTo>
                      <a:pt x="662" y="1666"/>
                    </a:lnTo>
                    <a:lnTo>
                      <a:pt x="606" y="1682"/>
                    </a:lnTo>
                    <a:lnTo>
                      <a:pt x="549" y="1695"/>
                    </a:lnTo>
                    <a:lnTo>
                      <a:pt x="492" y="1703"/>
                    </a:lnTo>
                    <a:lnTo>
                      <a:pt x="528" y="1654"/>
                    </a:lnTo>
                    <a:lnTo>
                      <a:pt x="560" y="1603"/>
                    </a:lnTo>
                    <a:lnTo>
                      <a:pt x="589" y="1549"/>
                    </a:lnTo>
                    <a:lnTo>
                      <a:pt x="615" y="1493"/>
                    </a:lnTo>
                    <a:lnTo>
                      <a:pt x="635" y="1434"/>
                    </a:lnTo>
                    <a:lnTo>
                      <a:pt x="652" y="1374"/>
                    </a:lnTo>
                    <a:lnTo>
                      <a:pt x="664" y="1312"/>
                    </a:lnTo>
                    <a:lnTo>
                      <a:pt x="672" y="1249"/>
                    </a:lnTo>
                    <a:lnTo>
                      <a:pt x="676" y="1184"/>
                    </a:lnTo>
                    <a:lnTo>
                      <a:pt x="674" y="1116"/>
                    </a:lnTo>
                    <a:lnTo>
                      <a:pt x="668" y="1050"/>
                    </a:lnTo>
                    <a:lnTo>
                      <a:pt x="656" y="986"/>
                    </a:lnTo>
                    <a:lnTo>
                      <a:pt x="639" y="923"/>
                    </a:lnTo>
                    <a:lnTo>
                      <a:pt x="618" y="863"/>
                    </a:lnTo>
                    <a:lnTo>
                      <a:pt x="593" y="804"/>
                    </a:lnTo>
                    <a:lnTo>
                      <a:pt x="563" y="747"/>
                    </a:lnTo>
                    <a:lnTo>
                      <a:pt x="530" y="694"/>
                    </a:lnTo>
                    <a:lnTo>
                      <a:pt x="492" y="643"/>
                    </a:lnTo>
                    <a:lnTo>
                      <a:pt x="451" y="594"/>
                    </a:lnTo>
                    <a:lnTo>
                      <a:pt x="407" y="550"/>
                    </a:lnTo>
                    <a:lnTo>
                      <a:pt x="359" y="509"/>
                    </a:lnTo>
                    <a:lnTo>
                      <a:pt x="309" y="471"/>
                    </a:lnTo>
                    <a:lnTo>
                      <a:pt x="300" y="424"/>
                    </a:lnTo>
                    <a:lnTo>
                      <a:pt x="285" y="380"/>
                    </a:lnTo>
                    <a:lnTo>
                      <a:pt x="267" y="336"/>
                    </a:lnTo>
                    <a:lnTo>
                      <a:pt x="246" y="296"/>
                    </a:lnTo>
                    <a:lnTo>
                      <a:pt x="219" y="258"/>
                    </a:lnTo>
                    <a:lnTo>
                      <a:pt x="191" y="222"/>
                    </a:lnTo>
                    <a:lnTo>
                      <a:pt x="158" y="191"/>
                    </a:lnTo>
                    <a:lnTo>
                      <a:pt x="122" y="162"/>
                    </a:lnTo>
                    <a:lnTo>
                      <a:pt x="84" y="137"/>
                    </a:lnTo>
                    <a:lnTo>
                      <a:pt x="43" y="115"/>
                    </a:lnTo>
                    <a:lnTo>
                      <a:pt x="0" y="98"/>
                    </a:lnTo>
                    <a:lnTo>
                      <a:pt x="57" y="71"/>
                    </a:lnTo>
                    <a:lnTo>
                      <a:pt x="116" y="47"/>
                    </a:lnTo>
                    <a:lnTo>
                      <a:pt x="176" y="29"/>
                    </a:lnTo>
                    <a:lnTo>
                      <a:pt x="237" y="15"/>
                    </a:lnTo>
                    <a:lnTo>
                      <a:pt x="300" y="6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6224588" y="3057525"/>
                <a:ext cx="1935163" cy="2635250"/>
              </a:xfrm>
              <a:custGeom>
                <a:avLst/>
                <a:gdLst/>
                <a:ahLst/>
                <a:cxnLst>
                  <a:cxn ang="0">
                    <a:pos x="415" y="0"/>
                  </a:cxn>
                  <a:cxn ang="0">
                    <a:pos x="539" y="13"/>
                  </a:cxn>
                  <a:cxn ang="0">
                    <a:pos x="663" y="47"/>
                  </a:cxn>
                  <a:cxn ang="0">
                    <a:pos x="782" y="99"/>
                  </a:cxn>
                  <a:cxn ang="0">
                    <a:pos x="886" y="166"/>
                  </a:cxn>
                  <a:cxn ang="0">
                    <a:pos x="977" y="245"/>
                  </a:cxn>
                  <a:cxn ang="0">
                    <a:pos x="1054" y="334"/>
                  </a:cxn>
                  <a:cxn ang="0">
                    <a:pos x="1117" y="432"/>
                  </a:cxn>
                  <a:cxn ang="0">
                    <a:pos x="1166" y="538"/>
                  </a:cxn>
                  <a:cxn ang="0">
                    <a:pos x="1200" y="650"/>
                  </a:cxn>
                  <a:cxn ang="0">
                    <a:pos x="1217" y="765"/>
                  </a:cxn>
                  <a:cxn ang="0">
                    <a:pos x="1219" y="882"/>
                  </a:cxn>
                  <a:cxn ang="0">
                    <a:pos x="1203" y="999"/>
                  </a:cxn>
                  <a:cxn ang="0">
                    <a:pos x="1171" y="1115"/>
                  </a:cxn>
                  <a:cxn ang="0">
                    <a:pos x="1120" y="1228"/>
                  </a:cxn>
                  <a:cxn ang="0">
                    <a:pos x="1056" y="1329"/>
                  </a:cxn>
                  <a:cxn ang="0">
                    <a:pos x="979" y="1418"/>
                  </a:cxn>
                  <a:cxn ang="0">
                    <a:pos x="894" y="1494"/>
                  </a:cxn>
                  <a:cxn ang="0">
                    <a:pos x="799" y="1556"/>
                  </a:cxn>
                  <a:cxn ang="0">
                    <a:pos x="697" y="1605"/>
                  </a:cxn>
                  <a:cxn ang="0">
                    <a:pos x="590" y="1640"/>
                  </a:cxn>
                  <a:cxn ang="0">
                    <a:pos x="479" y="1660"/>
                  </a:cxn>
                  <a:cxn ang="0">
                    <a:pos x="545" y="1563"/>
                  </a:cxn>
                  <a:cxn ang="0">
                    <a:pos x="599" y="1455"/>
                  </a:cxn>
                  <a:cxn ang="0">
                    <a:pos x="636" y="1340"/>
                  </a:cxn>
                  <a:cxn ang="0">
                    <a:pos x="655" y="1218"/>
                  </a:cxn>
                  <a:cxn ang="0">
                    <a:pos x="657" y="1089"/>
                  </a:cxn>
                  <a:cxn ang="0">
                    <a:pos x="639" y="961"/>
                  </a:cxn>
                  <a:cxn ang="0">
                    <a:pos x="602" y="840"/>
                  </a:cxn>
                  <a:cxn ang="0">
                    <a:pos x="549" y="728"/>
                  </a:cxn>
                  <a:cxn ang="0">
                    <a:pos x="480" y="626"/>
                  </a:cxn>
                  <a:cxn ang="0">
                    <a:pos x="397" y="536"/>
                  </a:cxn>
                  <a:cxn ang="0">
                    <a:pos x="301" y="459"/>
                  </a:cxn>
                  <a:cxn ang="0">
                    <a:pos x="278" y="369"/>
                  </a:cxn>
                  <a:cxn ang="0">
                    <a:pos x="239" y="288"/>
                  </a:cxn>
                  <a:cxn ang="0">
                    <a:pos x="185" y="217"/>
                  </a:cxn>
                  <a:cxn ang="0">
                    <a:pos x="119" y="157"/>
                  </a:cxn>
                  <a:cxn ang="0">
                    <a:pos x="42" y="112"/>
                  </a:cxn>
                  <a:cxn ang="0">
                    <a:pos x="55" y="69"/>
                  </a:cxn>
                  <a:cxn ang="0">
                    <a:pos x="171" y="28"/>
                  </a:cxn>
                  <a:cxn ang="0">
                    <a:pos x="292" y="5"/>
                  </a:cxn>
                </a:cxnLst>
                <a:rect l="0" t="0" r="r" b="b"/>
                <a:pathLst>
                  <a:path w="1219" h="1660">
                    <a:moveTo>
                      <a:pt x="353" y="0"/>
                    </a:moveTo>
                    <a:lnTo>
                      <a:pt x="415" y="0"/>
                    </a:lnTo>
                    <a:lnTo>
                      <a:pt x="478" y="4"/>
                    </a:lnTo>
                    <a:lnTo>
                      <a:pt x="539" y="13"/>
                    </a:lnTo>
                    <a:lnTo>
                      <a:pt x="601" y="28"/>
                    </a:lnTo>
                    <a:lnTo>
                      <a:pt x="663" y="47"/>
                    </a:lnTo>
                    <a:lnTo>
                      <a:pt x="722" y="70"/>
                    </a:lnTo>
                    <a:lnTo>
                      <a:pt x="782" y="99"/>
                    </a:lnTo>
                    <a:lnTo>
                      <a:pt x="835" y="131"/>
                    </a:lnTo>
                    <a:lnTo>
                      <a:pt x="886" y="166"/>
                    </a:lnTo>
                    <a:lnTo>
                      <a:pt x="933" y="204"/>
                    </a:lnTo>
                    <a:lnTo>
                      <a:pt x="977" y="245"/>
                    </a:lnTo>
                    <a:lnTo>
                      <a:pt x="1017" y="288"/>
                    </a:lnTo>
                    <a:lnTo>
                      <a:pt x="1054" y="334"/>
                    </a:lnTo>
                    <a:lnTo>
                      <a:pt x="1088" y="383"/>
                    </a:lnTo>
                    <a:lnTo>
                      <a:pt x="1117" y="432"/>
                    </a:lnTo>
                    <a:lnTo>
                      <a:pt x="1144" y="485"/>
                    </a:lnTo>
                    <a:lnTo>
                      <a:pt x="1166" y="538"/>
                    </a:lnTo>
                    <a:lnTo>
                      <a:pt x="1184" y="593"/>
                    </a:lnTo>
                    <a:lnTo>
                      <a:pt x="1200" y="650"/>
                    </a:lnTo>
                    <a:lnTo>
                      <a:pt x="1210" y="707"/>
                    </a:lnTo>
                    <a:lnTo>
                      <a:pt x="1217" y="765"/>
                    </a:lnTo>
                    <a:lnTo>
                      <a:pt x="1219" y="823"/>
                    </a:lnTo>
                    <a:lnTo>
                      <a:pt x="1219" y="882"/>
                    </a:lnTo>
                    <a:lnTo>
                      <a:pt x="1213" y="941"/>
                    </a:lnTo>
                    <a:lnTo>
                      <a:pt x="1203" y="999"/>
                    </a:lnTo>
                    <a:lnTo>
                      <a:pt x="1189" y="1057"/>
                    </a:lnTo>
                    <a:lnTo>
                      <a:pt x="1171" y="1115"/>
                    </a:lnTo>
                    <a:lnTo>
                      <a:pt x="1147" y="1172"/>
                    </a:lnTo>
                    <a:lnTo>
                      <a:pt x="1120" y="1228"/>
                    </a:lnTo>
                    <a:lnTo>
                      <a:pt x="1089" y="1280"/>
                    </a:lnTo>
                    <a:lnTo>
                      <a:pt x="1056" y="1329"/>
                    </a:lnTo>
                    <a:lnTo>
                      <a:pt x="1019" y="1375"/>
                    </a:lnTo>
                    <a:lnTo>
                      <a:pt x="979" y="1418"/>
                    </a:lnTo>
                    <a:lnTo>
                      <a:pt x="938" y="1457"/>
                    </a:lnTo>
                    <a:lnTo>
                      <a:pt x="894" y="1494"/>
                    </a:lnTo>
                    <a:lnTo>
                      <a:pt x="847" y="1526"/>
                    </a:lnTo>
                    <a:lnTo>
                      <a:pt x="799" y="1556"/>
                    </a:lnTo>
                    <a:lnTo>
                      <a:pt x="748" y="1582"/>
                    </a:lnTo>
                    <a:lnTo>
                      <a:pt x="697" y="1605"/>
                    </a:lnTo>
                    <a:lnTo>
                      <a:pt x="644" y="1625"/>
                    </a:lnTo>
                    <a:lnTo>
                      <a:pt x="590" y="1640"/>
                    </a:lnTo>
                    <a:lnTo>
                      <a:pt x="535" y="1652"/>
                    </a:lnTo>
                    <a:lnTo>
                      <a:pt x="479" y="1660"/>
                    </a:lnTo>
                    <a:lnTo>
                      <a:pt x="514" y="1612"/>
                    </a:lnTo>
                    <a:lnTo>
                      <a:pt x="545" y="1563"/>
                    </a:lnTo>
                    <a:lnTo>
                      <a:pt x="574" y="1509"/>
                    </a:lnTo>
                    <a:lnTo>
                      <a:pt x="599" y="1455"/>
                    </a:lnTo>
                    <a:lnTo>
                      <a:pt x="619" y="1398"/>
                    </a:lnTo>
                    <a:lnTo>
                      <a:pt x="636" y="1340"/>
                    </a:lnTo>
                    <a:lnTo>
                      <a:pt x="648" y="1279"/>
                    </a:lnTo>
                    <a:lnTo>
                      <a:pt x="655" y="1218"/>
                    </a:lnTo>
                    <a:lnTo>
                      <a:pt x="659" y="1155"/>
                    </a:lnTo>
                    <a:lnTo>
                      <a:pt x="657" y="1089"/>
                    </a:lnTo>
                    <a:lnTo>
                      <a:pt x="651" y="1025"/>
                    </a:lnTo>
                    <a:lnTo>
                      <a:pt x="639" y="961"/>
                    </a:lnTo>
                    <a:lnTo>
                      <a:pt x="623" y="900"/>
                    </a:lnTo>
                    <a:lnTo>
                      <a:pt x="602" y="840"/>
                    </a:lnTo>
                    <a:lnTo>
                      <a:pt x="578" y="784"/>
                    </a:lnTo>
                    <a:lnTo>
                      <a:pt x="549" y="728"/>
                    </a:lnTo>
                    <a:lnTo>
                      <a:pt x="516" y="676"/>
                    </a:lnTo>
                    <a:lnTo>
                      <a:pt x="480" y="626"/>
                    </a:lnTo>
                    <a:lnTo>
                      <a:pt x="440" y="579"/>
                    </a:lnTo>
                    <a:lnTo>
                      <a:pt x="397" y="536"/>
                    </a:lnTo>
                    <a:lnTo>
                      <a:pt x="351" y="496"/>
                    </a:lnTo>
                    <a:lnTo>
                      <a:pt x="301" y="459"/>
                    </a:lnTo>
                    <a:lnTo>
                      <a:pt x="292" y="413"/>
                    </a:lnTo>
                    <a:lnTo>
                      <a:pt x="278" y="369"/>
                    </a:lnTo>
                    <a:lnTo>
                      <a:pt x="260" y="328"/>
                    </a:lnTo>
                    <a:lnTo>
                      <a:pt x="239" y="288"/>
                    </a:lnTo>
                    <a:lnTo>
                      <a:pt x="214" y="251"/>
                    </a:lnTo>
                    <a:lnTo>
                      <a:pt x="185" y="217"/>
                    </a:lnTo>
                    <a:lnTo>
                      <a:pt x="154" y="186"/>
                    </a:lnTo>
                    <a:lnTo>
                      <a:pt x="119" y="157"/>
                    </a:lnTo>
                    <a:lnTo>
                      <a:pt x="82" y="133"/>
                    </a:lnTo>
                    <a:lnTo>
                      <a:pt x="42" y="112"/>
                    </a:lnTo>
                    <a:lnTo>
                      <a:pt x="0" y="95"/>
                    </a:lnTo>
                    <a:lnTo>
                      <a:pt x="55" y="69"/>
                    </a:lnTo>
                    <a:lnTo>
                      <a:pt x="112" y="46"/>
                    </a:lnTo>
                    <a:lnTo>
                      <a:pt x="171" y="28"/>
                    </a:lnTo>
                    <a:lnTo>
                      <a:pt x="231" y="14"/>
                    </a:lnTo>
                    <a:lnTo>
                      <a:pt x="292" y="5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 dir="101400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4822825" y="3783013"/>
                <a:ext cx="2479675" cy="2468563"/>
              </a:xfrm>
              <a:custGeom>
                <a:avLst/>
                <a:gdLst/>
                <a:ahLst/>
                <a:cxnLst>
                  <a:cxn ang="0">
                    <a:pos x="1245" y="38"/>
                  </a:cxn>
                  <a:cxn ang="0">
                    <a:pos x="1337" y="123"/>
                  </a:cxn>
                  <a:cxn ang="0">
                    <a:pos x="1416" y="223"/>
                  </a:cxn>
                  <a:cxn ang="0">
                    <a:pos x="1479" y="333"/>
                  </a:cxn>
                  <a:cxn ang="0">
                    <a:pos x="1525" y="452"/>
                  </a:cxn>
                  <a:cxn ang="0">
                    <a:pos x="1554" y="579"/>
                  </a:cxn>
                  <a:cxn ang="0">
                    <a:pos x="1562" y="713"/>
                  </a:cxn>
                  <a:cxn ang="0">
                    <a:pos x="1549" y="851"/>
                  </a:cxn>
                  <a:cxn ang="0">
                    <a:pos x="1515" y="982"/>
                  </a:cxn>
                  <a:cxn ang="0">
                    <a:pos x="1462" y="1104"/>
                  </a:cxn>
                  <a:cxn ang="0">
                    <a:pos x="1391" y="1215"/>
                  </a:cxn>
                  <a:cxn ang="0">
                    <a:pos x="1304" y="1313"/>
                  </a:cxn>
                  <a:cxn ang="0">
                    <a:pos x="1203" y="1397"/>
                  </a:cxn>
                  <a:cxn ang="0">
                    <a:pos x="1090" y="1465"/>
                  </a:cxn>
                  <a:cxn ang="0">
                    <a:pos x="967" y="1515"/>
                  </a:cxn>
                  <a:cxn ang="0">
                    <a:pos x="836" y="1546"/>
                  </a:cxn>
                  <a:cxn ang="0">
                    <a:pos x="697" y="1555"/>
                  </a:cxn>
                  <a:cxn ang="0">
                    <a:pos x="565" y="1543"/>
                  </a:cxn>
                  <a:cxn ang="0">
                    <a:pos x="440" y="1512"/>
                  </a:cxn>
                  <a:cxn ang="0">
                    <a:pos x="324" y="1463"/>
                  </a:cxn>
                  <a:cxn ang="0">
                    <a:pos x="217" y="1399"/>
                  </a:cxn>
                  <a:cxn ang="0">
                    <a:pos x="120" y="1320"/>
                  </a:cxn>
                  <a:cxn ang="0">
                    <a:pos x="37" y="1227"/>
                  </a:cxn>
                  <a:cxn ang="0">
                    <a:pos x="60" y="1186"/>
                  </a:cxn>
                  <a:cxn ang="0">
                    <a:pos x="181" y="1192"/>
                  </a:cxn>
                  <a:cxn ang="0">
                    <a:pos x="304" y="1180"/>
                  </a:cxn>
                  <a:cxn ang="0">
                    <a:pos x="426" y="1151"/>
                  </a:cxn>
                  <a:cxn ang="0">
                    <a:pos x="545" y="1101"/>
                  </a:cxn>
                  <a:cxn ang="0">
                    <a:pos x="652" y="1037"/>
                  </a:cxn>
                  <a:cxn ang="0">
                    <a:pos x="746" y="960"/>
                  </a:cxn>
                  <a:cxn ang="0">
                    <a:pos x="827" y="873"/>
                  </a:cxn>
                  <a:cxn ang="0">
                    <a:pos x="894" y="776"/>
                  </a:cxn>
                  <a:cxn ang="0">
                    <a:pos x="947" y="671"/>
                  </a:cxn>
                  <a:cxn ang="0">
                    <a:pos x="985" y="560"/>
                  </a:cxn>
                  <a:cxn ang="0">
                    <a:pos x="1008" y="446"/>
                  </a:cxn>
                  <a:cxn ang="0">
                    <a:pos x="1079" y="382"/>
                  </a:cxn>
                  <a:cxn ang="0">
                    <a:pos x="1136" y="305"/>
                  </a:cxn>
                  <a:cxn ang="0">
                    <a:pos x="1176" y="216"/>
                  </a:cxn>
                  <a:cxn ang="0">
                    <a:pos x="1197" y="120"/>
                  </a:cxn>
                  <a:cxn ang="0">
                    <a:pos x="1199" y="34"/>
                  </a:cxn>
                </a:cxnLst>
                <a:rect l="0" t="0" r="r" b="b"/>
                <a:pathLst>
                  <a:path w="1562" h="1555">
                    <a:moveTo>
                      <a:pt x="1195" y="0"/>
                    </a:moveTo>
                    <a:lnTo>
                      <a:pt x="1245" y="38"/>
                    </a:lnTo>
                    <a:lnTo>
                      <a:pt x="1293" y="79"/>
                    </a:lnTo>
                    <a:lnTo>
                      <a:pt x="1337" y="123"/>
                    </a:lnTo>
                    <a:lnTo>
                      <a:pt x="1378" y="172"/>
                    </a:lnTo>
                    <a:lnTo>
                      <a:pt x="1416" y="223"/>
                    </a:lnTo>
                    <a:lnTo>
                      <a:pt x="1449" y="276"/>
                    </a:lnTo>
                    <a:lnTo>
                      <a:pt x="1479" y="333"/>
                    </a:lnTo>
                    <a:lnTo>
                      <a:pt x="1504" y="392"/>
                    </a:lnTo>
                    <a:lnTo>
                      <a:pt x="1525" y="452"/>
                    </a:lnTo>
                    <a:lnTo>
                      <a:pt x="1542" y="515"/>
                    </a:lnTo>
                    <a:lnTo>
                      <a:pt x="1554" y="579"/>
                    </a:lnTo>
                    <a:lnTo>
                      <a:pt x="1560" y="645"/>
                    </a:lnTo>
                    <a:lnTo>
                      <a:pt x="1562" y="713"/>
                    </a:lnTo>
                    <a:lnTo>
                      <a:pt x="1558" y="782"/>
                    </a:lnTo>
                    <a:lnTo>
                      <a:pt x="1549" y="851"/>
                    </a:lnTo>
                    <a:lnTo>
                      <a:pt x="1534" y="918"/>
                    </a:lnTo>
                    <a:lnTo>
                      <a:pt x="1515" y="982"/>
                    </a:lnTo>
                    <a:lnTo>
                      <a:pt x="1491" y="1044"/>
                    </a:lnTo>
                    <a:lnTo>
                      <a:pt x="1462" y="1104"/>
                    </a:lnTo>
                    <a:lnTo>
                      <a:pt x="1428" y="1161"/>
                    </a:lnTo>
                    <a:lnTo>
                      <a:pt x="1391" y="1215"/>
                    </a:lnTo>
                    <a:lnTo>
                      <a:pt x="1349" y="1265"/>
                    </a:lnTo>
                    <a:lnTo>
                      <a:pt x="1304" y="1313"/>
                    </a:lnTo>
                    <a:lnTo>
                      <a:pt x="1255" y="1357"/>
                    </a:lnTo>
                    <a:lnTo>
                      <a:pt x="1203" y="1397"/>
                    </a:lnTo>
                    <a:lnTo>
                      <a:pt x="1149" y="1433"/>
                    </a:lnTo>
                    <a:lnTo>
                      <a:pt x="1090" y="1465"/>
                    </a:lnTo>
                    <a:lnTo>
                      <a:pt x="1030" y="1493"/>
                    </a:lnTo>
                    <a:lnTo>
                      <a:pt x="967" y="1515"/>
                    </a:lnTo>
                    <a:lnTo>
                      <a:pt x="902" y="1533"/>
                    </a:lnTo>
                    <a:lnTo>
                      <a:pt x="836" y="1546"/>
                    </a:lnTo>
                    <a:lnTo>
                      <a:pt x="767" y="1553"/>
                    </a:lnTo>
                    <a:lnTo>
                      <a:pt x="697" y="1555"/>
                    </a:lnTo>
                    <a:lnTo>
                      <a:pt x="630" y="1552"/>
                    </a:lnTo>
                    <a:lnTo>
                      <a:pt x="565" y="1543"/>
                    </a:lnTo>
                    <a:lnTo>
                      <a:pt x="502" y="1530"/>
                    </a:lnTo>
                    <a:lnTo>
                      <a:pt x="440" y="1512"/>
                    </a:lnTo>
                    <a:lnTo>
                      <a:pt x="381" y="1490"/>
                    </a:lnTo>
                    <a:lnTo>
                      <a:pt x="324" y="1463"/>
                    </a:lnTo>
                    <a:lnTo>
                      <a:pt x="269" y="1433"/>
                    </a:lnTo>
                    <a:lnTo>
                      <a:pt x="217" y="1399"/>
                    </a:lnTo>
                    <a:lnTo>
                      <a:pt x="167" y="1361"/>
                    </a:lnTo>
                    <a:lnTo>
                      <a:pt x="120" y="1320"/>
                    </a:lnTo>
                    <a:lnTo>
                      <a:pt x="77" y="1275"/>
                    </a:lnTo>
                    <a:lnTo>
                      <a:pt x="37" y="1227"/>
                    </a:lnTo>
                    <a:lnTo>
                      <a:pt x="0" y="1177"/>
                    </a:lnTo>
                    <a:lnTo>
                      <a:pt x="60" y="1186"/>
                    </a:lnTo>
                    <a:lnTo>
                      <a:pt x="121" y="1191"/>
                    </a:lnTo>
                    <a:lnTo>
                      <a:pt x="181" y="1192"/>
                    </a:lnTo>
                    <a:lnTo>
                      <a:pt x="243" y="1189"/>
                    </a:lnTo>
                    <a:lnTo>
                      <a:pt x="304" y="1180"/>
                    </a:lnTo>
                    <a:lnTo>
                      <a:pt x="365" y="1168"/>
                    </a:lnTo>
                    <a:lnTo>
                      <a:pt x="426" y="1151"/>
                    </a:lnTo>
                    <a:lnTo>
                      <a:pt x="486" y="1128"/>
                    </a:lnTo>
                    <a:lnTo>
                      <a:pt x="545" y="1101"/>
                    </a:lnTo>
                    <a:lnTo>
                      <a:pt x="600" y="1071"/>
                    </a:lnTo>
                    <a:lnTo>
                      <a:pt x="652" y="1037"/>
                    </a:lnTo>
                    <a:lnTo>
                      <a:pt x="700" y="1001"/>
                    </a:lnTo>
                    <a:lnTo>
                      <a:pt x="746" y="960"/>
                    </a:lnTo>
                    <a:lnTo>
                      <a:pt x="789" y="918"/>
                    </a:lnTo>
                    <a:lnTo>
                      <a:pt x="827" y="873"/>
                    </a:lnTo>
                    <a:lnTo>
                      <a:pt x="863" y="826"/>
                    </a:lnTo>
                    <a:lnTo>
                      <a:pt x="894" y="776"/>
                    </a:lnTo>
                    <a:lnTo>
                      <a:pt x="922" y="725"/>
                    </a:lnTo>
                    <a:lnTo>
                      <a:pt x="947" y="671"/>
                    </a:lnTo>
                    <a:lnTo>
                      <a:pt x="968" y="616"/>
                    </a:lnTo>
                    <a:lnTo>
                      <a:pt x="985" y="560"/>
                    </a:lnTo>
                    <a:lnTo>
                      <a:pt x="999" y="503"/>
                    </a:lnTo>
                    <a:lnTo>
                      <a:pt x="1008" y="446"/>
                    </a:lnTo>
                    <a:lnTo>
                      <a:pt x="1045" y="416"/>
                    </a:lnTo>
                    <a:lnTo>
                      <a:pt x="1079" y="382"/>
                    </a:lnTo>
                    <a:lnTo>
                      <a:pt x="1110" y="345"/>
                    </a:lnTo>
                    <a:lnTo>
                      <a:pt x="1136" y="305"/>
                    </a:lnTo>
                    <a:lnTo>
                      <a:pt x="1159" y="262"/>
                    </a:lnTo>
                    <a:lnTo>
                      <a:pt x="1176" y="216"/>
                    </a:lnTo>
                    <a:lnTo>
                      <a:pt x="1189" y="169"/>
                    </a:lnTo>
                    <a:lnTo>
                      <a:pt x="1197" y="120"/>
                    </a:lnTo>
                    <a:lnTo>
                      <a:pt x="1200" y="68"/>
                    </a:lnTo>
                    <a:lnTo>
                      <a:pt x="1199" y="3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4851400" y="3818862"/>
                <a:ext cx="2419349" cy="2408238"/>
              </a:xfrm>
              <a:custGeom>
                <a:avLst/>
                <a:gdLst/>
                <a:ahLst/>
                <a:cxnLst>
                  <a:cxn ang="0">
                    <a:pos x="1216" y="37"/>
                  </a:cxn>
                  <a:cxn ang="0">
                    <a:pos x="1305" y="120"/>
                  </a:cxn>
                  <a:cxn ang="0">
                    <a:pos x="1381" y="217"/>
                  </a:cxn>
                  <a:cxn ang="0">
                    <a:pos x="1443" y="325"/>
                  </a:cxn>
                  <a:cxn ang="0">
                    <a:pos x="1488" y="441"/>
                  </a:cxn>
                  <a:cxn ang="0">
                    <a:pos x="1516" y="566"/>
                  </a:cxn>
                  <a:cxn ang="0">
                    <a:pos x="1524" y="696"/>
                  </a:cxn>
                  <a:cxn ang="0">
                    <a:pos x="1511" y="830"/>
                  </a:cxn>
                  <a:cxn ang="0">
                    <a:pos x="1478" y="958"/>
                  </a:cxn>
                  <a:cxn ang="0">
                    <a:pos x="1426" y="1076"/>
                  </a:cxn>
                  <a:cxn ang="0">
                    <a:pos x="1356" y="1185"/>
                  </a:cxn>
                  <a:cxn ang="0">
                    <a:pos x="1272" y="1281"/>
                  </a:cxn>
                  <a:cxn ang="0">
                    <a:pos x="1174" y="1363"/>
                  </a:cxn>
                  <a:cxn ang="0">
                    <a:pos x="1064" y="1429"/>
                  </a:cxn>
                  <a:cxn ang="0">
                    <a:pos x="944" y="1478"/>
                  </a:cxn>
                  <a:cxn ang="0">
                    <a:pos x="815" y="1508"/>
                  </a:cxn>
                  <a:cxn ang="0">
                    <a:pos x="680" y="1517"/>
                  </a:cxn>
                  <a:cxn ang="0">
                    <a:pos x="551" y="1505"/>
                  </a:cxn>
                  <a:cxn ang="0">
                    <a:pos x="430" y="1475"/>
                  </a:cxn>
                  <a:cxn ang="0">
                    <a:pos x="316" y="1428"/>
                  </a:cxn>
                  <a:cxn ang="0">
                    <a:pos x="211" y="1364"/>
                  </a:cxn>
                  <a:cxn ang="0">
                    <a:pos x="117" y="1287"/>
                  </a:cxn>
                  <a:cxn ang="0">
                    <a:pos x="36" y="1197"/>
                  </a:cxn>
                  <a:cxn ang="0">
                    <a:pos x="59" y="1157"/>
                  </a:cxn>
                  <a:cxn ang="0">
                    <a:pos x="177" y="1163"/>
                  </a:cxn>
                  <a:cxn ang="0">
                    <a:pos x="297" y="1151"/>
                  </a:cxn>
                  <a:cxn ang="0">
                    <a:pos x="416" y="1122"/>
                  </a:cxn>
                  <a:cxn ang="0">
                    <a:pos x="532" y="1074"/>
                  </a:cxn>
                  <a:cxn ang="0">
                    <a:pos x="635" y="1011"/>
                  </a:cxn>
                  <a:cxn ang="0">
                    <a:pos x="727" y="937"/>
                  </a:cxn>
                  <a:cxn ang="0">
                    <a:pos x="807" y="852"/>
                  </a:cxn>
                  <a:cxn ang="0">
                    <a:pos x="873" y="757"/>
                  </a:cxn>
                  <a:cxn ang="0">
                    <a:pos x="924" y="655"/>
                  </a:cxn>
                  <a:cxn ang="0">
                    <a:pos x="961" y="547"/>
                  </a:cxn>
                  <a:cxn ang="0">
                    <a:pos x="984" y="435"/>
                  </a:cxn>
                  <a:cxn ang="0">
                    <a:pos x="1053" y="372"/>
                  </a:cxn>
                  <a:cxn ang="0">
                    <a:pos x="1108" y="297"/>
                  </a:cxn>
                  <a:cxn ang="0">
                    <a:pos x="1147" y="211"/>
                  </a:cxn>
                  <a:cxn ang="0">
                    <a:pos x="1168" y="116"/>
                  </a:cxn>
                  <a:cxn ang="0">
                    <a:pos x="1169" y="33"/>
                  </a:cxn>
                </a:cxnLst>
                <a:rect l="0" t="0" r="r" b="b"/>
                <a:pathLst>
                  <a:path w="1524" h="1517">
                    <a:moveTo>
                      <a:pt x="1166" y="0"/>
                    </a:moveTo>
                    <a:lnTo>
                      <a:pt x="1216" y="37"/>
                    </a:lnTo>
                    <a:lnTo>
                      <a:pt x="1262" y="77"/>
                    </a:lnTo>
                    <a:lnTo>
                      <a:pt x="1305" y="120"/>
                    </a:lnTo>
                    <a:lnTo>
                      <a:pt x="1345" y="167"/>
                    </a:lnTo>
                    <a:lnTo>
                      <a:pt x="1381" y="217"/>
                    </a:lnTo>
                    <a:lnTo>
                      <a:pt x="1414" y="269"/>
                    </a:lnTo>
                    <a:lnTo>
                      <a:pt x="1443" y="325"/>
                    </a:lnTo>
                    <a:lnTo>
                      <a:pt x="1467" y="381"/>
                    </a:lnTo>
                    <a:lnTo>
                      <a:pt x="1488" y="441"/>
                    </a:lnTo>
                    <a:lnTo>
                      <a:pt x="1504" y="502"/>
                    </a:lnTo>
                    <a:lnTo>
                      <a:pt x="1516" y="566"/>
                    </a:lnTo>
                    <a:lnTo>
                      <a:pt x="1522" y="630"/>
                    </a:lnTo>
                    <a:lnTo>
                      <a:pt x="1524" y="696"/>
                    </a:lnTo>
                    <a:lnTo>
                      <a:pt x="1520" y="764"/>
                    </a:lnTo>
                    <a:lnTo>
                      <a:pt x="1511" y="830"/>
                    </a:lnTo>
                    <a:lnTo>
                      <a:pt x="1497" y="895"/>
                    </a:lnTo>
                    <a:lnTo>
                      <a:pt x="1478" y="958"/>
                    </a:lnTo>
                    <a:lnTo>
                      <a:pt x="1455" y="1019"/>
                    </a:lnTo>
                    <a:lnTo>
                      <a:pt x="1426" y="1076"/>
                    </a:lnTo>
                    <a:lnTo>
                      <a:pt x="1393" y="1132"/>
                    </a:lnTo>
                    <a:lnTo>
                      <a:pt x="1356" y="1185"/>
                    </a:lnTo>
                    <a:lnTo>
                      <a:pt x="1317" y="1234"/>
                    </a:lnTo>
                    <a:lnTo>
                      <a:pt x="1272" y="1281"/>
                    </a:lnTo>
                    <a:lnTo>
                      <a:pt x="1225" y="1324"/>
                    </a:lnTo>
                    <a:lnTo>
                      <a:pt x="1174" y="1363"/>
                    </a:lnTo>
                    <a:lnTo>
                      <a:pt x="1120" y="1398"/>
                    </a:lnTo>
                    <a:lnTo>
                      <a:pt x="1064" y="1429"/>
                    </a:lnTo>
                    <a:lnTo>
                      <a:pt x="1004" y="1456"/>
                    </a:lnTo>
                    <a:lnTo>
                      <a:pt x="944" y="1478"/>
                    </a:lnTo>
                    <a:lnTo>
                      <a:pt x="880" y="1495"/>
                    </a:lnTo>
                    <a:lnTo>
                      <a:pt x="815" y="1508"/>
                    </a:lnTo>
                    <a:lnTo>
                      <a:pt x="748" y="1515"/>
                    </a:lnTo>
                    <a:lnTo>
                      <a:pt x="680" y="1517"/>
                    </a:lnTo>
                    <a:lnTo>
                      <a:pt x="615" y="1513"/>
                    </a:lnTo>
                    <a:lnTo>
                      <a:pt x="551" y="1505"/>
                    </a:lnTo>
                    <a:lnTo>
                      <a:pt x="490" y="1493"/>
                    </a:lnTo>
                    <a:lnTo>
                      <a:pt x="430" y="1475"/>
                    </a:lnTo>
                    <a:lnTo>
                      <a:pt x="372" y="1453"/>
                    </a:lnTo>
                    <a:lnTo>
                      <a:pt x="316" y="1428"/>
                    </a:lnTo>
                    <a:lnTo>
                      <a:pt x="263" y="1398"/>
                    </a:lnTo>
                    <a:lnTo>
                      <a:pt x="211" y="1364"/>
                    </a:lnTo>
                    <a:lnTo>
                      <a:pt x="163" y="1327"/>
                    </a:lnTo>
                    <a:lnTo>
                      <a:pt x="117" y="1287"/>
                    </a:lnTo>
                    <a:lnTo>
                      <a:pt x="75" y="1243"/>
                    </a:lnTo>
                    <a:lnTo>
                      <a:pt x="36" y="1197"/>
                    </a:lnTo>
                    <a:lnTo>
                      <a:pt x="0" y="1148"/>
                    </a:lnTo>
                    <a:lnTo>
                      <a:pt x="59" y="1157"/>
                    </a:lnTo>
                    <a:lnTo>
                      <a:pt x="117" y="1162"/>
                    </a:lnTo>
                    <a:lnTo>
                      <a:pt x="177" y="1163"/>
                    </a:lnTo>
                    <a:lnTo>
                      <a:pt x="237" y="1160"/>
                    </a:lnTo>
                    <a:lnTo>
                      <a:pt x="297" y="1151"/>
                    </a:lnTo>
                    <a:lnTo>
                      <a:pt x="357" y="1139"/>
                    </a:lnTo>
                    <a:lnTo>
                      <a:pt x="416" y="1122"/>
                    </a:lnTo>
                    <a:lnTo>
                      <a:pt x="474" y="1100"/>
                    </a:lnTo>
                    <a:lnTo>
                      <a:pt x="532" y="1074"/>
                    </a:lnTo>
                    <a:lnTo>
                      <a:pt x="585" y="1044"/>
                    </a:lnTo>
                    <a:lnTo>
                      <a:pt x="635" y="1011"/>
                    </a:lnTo>
                    <a:lnTo>
                      <a:pt x="683" y="975"/>
                    </a:lnTo>
                    <a:lnTo>
                      <a:pt x="727" y="937"/>
                    </a:lnTo>
                    <a:lnTo>
                      <a:pt x="769" y="896"/>
                    </a:lnTo>
                    <a:lnTo>
                      <a:pt x="807" y="852"/>
                    </a:lnTo>
                    <a:lnTo>
                      <a:pt x="841" y="806"/>
                    </a:lnTo>
                    <a:lnTo>
                      <a:pt x="873" y="757"/>
                    </a:lnTo>
                    <a:lnTo>
                      <a:pt x="900" y="706"/>
                    </a:lnTo>
                    <a:lnTo>
                      <a:pt x="924" y="655"/>
                    </a:lnTo>
                    <a:lnTo>
                      <a:pt x="945" y="602"/>
                    </a:lnTo>
                    <a:lnTo>
                      <a:pt x="961" y="547"/>
                    </a:lnTo>
                    <a:lnTo>
                      <a:pt x="975" y="492"/>
                    </a:lnTo>
                    <a:lnTo>
                      <a:pt x="984" y="435"/>
                    </a:lnTo>
                    <a:lnTo>
                      <a:pt x="1020" y="405"/>
                    </a:lnTo>
                    <a:lnTo>
                      <a:pt x="1053" y="372"/>
                    </a:lnTo>
                    <a:lnTo>
                      <a:pt x="1082" y="335"/>
                    </a:lnTo>
                    <a:lnTo>
                      <a:pt x="1108" y="297"/>
                    </a:lnTo>
                    <a:lnTo>
                      <a:pt x="1130" y="255"/>
                    </a:lnTo>
                    <a:lnTo>
                      <a:pt x="1147" y="211"/>
                    </a:lnTo>
                    <a:lnTo>
                      <a:pt x="1160" y="164"/>
                    </a:lnTo>
                    <a:lnTo>
                      <a:pt x="1168" y="116"/>
                    </a:lnTo>
                    <a:lnTo>
                      <a:pt x="1170" y="66"/>
                    </a:lnTo>
                    <a:lnTo>
                      <a:pt x="1169" y="33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 dir="141600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3724275" y="3843338"/>
                <a:ext cx="2698750" cy="1831975"/>
              </a:xfrm>
              <a:custGeom>
                <a:avLst/>
                <a:gdLst/>
                <a:ahLst/>
                <a:cxnLst>
                  <a:cxn ang="0">
                    <a:pos x="74" y="54"/>
                  </a:cxn>
                  <a:cxn ang="0">
                    <a:pos x="125" y="158"/>
                  </a:cxn>
                  <a:cxn ang="0">
                    <a:pos x="189" y="255"/>
                  </a:cxn>
                  <a:cxn ang="0">
                    <a:pos x="266" y="343"/>
                  </a:cxn>
                  <a:cxn ang="0">
                    <a:pos x="357" y="420"/>
                  </a:cxn>
                  <a:cxn ang="0">
                    <a:pos x="461" y="486"/>
                  </a:cxn>
                  <a:cxn ang="0">
                    <a:pos x="588" y="542"/>
                  </a:cxn>
                  <a:cxn ang="0">
                    <a:pos x="718" y="576"/>
                  </a:cxn>
                  <a:cxn ang="0">
                    <a:pos x="850" y="588"/>
                  </a:cxn>
                  <a:cxn ang="0">
                    <a:pos x="981" y="581"/>
                  </a:cxn>
                  <a:cxn ang="0">
                    <a:pos x="1109" y="553"/>
                  </a:cxn>
                  <a:cxn ang="0">
                    <a:pos x="1231" y="506"/>
                  </a:cxn>
                  <a:cxn ang="0">
                    <a:pos x="1333" y="488"/>
                  </a:cxn>
                  <a:cxn ang="0">
                    <a:pos x="1426" y="497"/>
                  </a:cxn>
                  <a:cxn ang="0">
                    <a:pos x="1526" y="486"/>
                  </a:cxn>
                  <a:cxn ang="0">
                    <a:pos x="1618" y="456"/>
                  </a:cxn>
                  <a:cxn ang="0">
                    <a:pos x="1700" y="408"/>
                  </a:cxn>
                  <a:cxn ang="0">
                    <a:pos x="1677" y="522"/>
                  </a:cxn>
                  <a:cxn ang="0">
                    <a:pos x="1639" y="633"/>
                  </a:cxn>
                  <a:cxn ang="0">
                    <a:pos x="1586" y="738"/>
                  </a:cxn>
                  <a:cxn ang="0">
                    <a:pos x="1519" y="835"/>
                  </a:cxn>
                  <a:cxn ang="0">
                    <a:pos x="1438" y="922"/>
                  </a:cxn>
                  <a:cxn ang="0">
                    <a:pos x="1344" y="999"/>
                  </a:cxn>
                  <a:cxn ang="0">
                    <a:pos x="1237" y="1063"/>
                  </a:cxn>
                  <a:cxn ang="0">
                    <a:pos x="1121" y="1112"/>
                  </a:cxn>
                  <a:cxn ang="0">
                    <a:pos x="1001" y="1142"/>
                  </a:cxn>
                  <a:cxn ang="0">
                    <a:pos x="881" y="1154"/>
                  </a:cxn>
                  <a:cxn ang="0">
                    <a:pos x="761" y="1150"/>
                  </a:cxn>
                  <a:cxn ang="0">
                    <a:pos x="643" y="1128"/>
                  </a:cxn>
                  <a:cxn ang="0">
                    <a:pos x="530" y="1091"/>
                  </a:cxn>
                  <a:cxn ang="0">
                    <a:pos x="423" y="1039"/>
                  </a:cxn>
                  <a:cxn ang="0">
                    <a:pos x="324" y="971"/>
                  </a:cxn>
                  <a:cxn ang="0">
                    <a:pos x="235" y="889"/>
                  </a:cxn>
                  <a:cxn ang="0">
                    <a:pos x="156" y="793"/>
                  </a:cxn>
                  <a:cxn ang="0">
                    <a:pos x="91" y="685"/>
                  </a:cxn>
                  <a:cxn ang="0">
                    <a:pos x="41" y="561"/>
                  </a:cxn>
                  <a:cxn ang="0">
                    <a:pos x="10" y="436"/>
                  </a:cxn>
                  <a:cxn ang="0">
                    <a:pos x="0" y="308"/>
                  </a:cxn>
                  <a:cxn ang="0">
                    <a:pos x="8" y="182"/>
                  </a:cxn>
                  <a:cxn ang="0">
                    <a:pos x="34" y="59"/>
                  </a:cxn>
                </a:cxnLst>
                <a:rect l="0" t="0" r="r" b="b"/>
                <a:pathLst>
                  <a:path w="1700" h="1154">
                    <a:moveTo>
                      <a:pt x="54" y="0"/>
                    </a:moveTo>
                    <a:lnTo>
                      <a:pt x="74" y="54"/>
                    </a:lnTo>
                    <a:lnTo>
                      <a:pt x="97" y="107"/>
                    </a:lnTo>
                    <a:lnTo>
                      <a:pt x="125" y="158"/>
                    </a:lnTo>
                    <a:lnTo>
                      <a:pt x="154" y="207"/>
                    </a:lnTo>
                    <a:lnTo>
                      <a:pt x="189" y="255"/>
                    </a:lnTo>
                    <a:lnTo>
                      <a:pt x="226" y="300"/>
                    </a:lnTo>
                    <a:lnTo>
                      <a:pt x="266" y="343"/>
                    </a:lnTo>
                    <a:lnTo>
                      <a:pt x="310" y="383"/>
                    </a:lnTo>
                    <a:lnTo>
                      <a:pt x="357" y="420"/>
                    </a:lnTo>
                    <a:lnTo>
                      <a:pt x="408" y="455"/>
                    </a:lnTo>
                    <a:lnTo>
                      <a:pt x="461" y="486"/>
                    </a:lnTo>
                    <a:lnTo>
                      <a:pt x="524" y="517"/>
                    </a:lnTo>
                    <a:lnTo>
                      <a:pt x="588" y="542"/>
                    </a:lnTo>
                    <a:lnTo>
                      <a:pt x="652" y="562"/>
                    </a:lnTo>
                    <a:lnTo>
                      <a:pt x="718" y="576"/>
                    </a:lnTo>
                    <a:lnTo>
                      <a:pt x="784" y="585"/>
                    </a:lnTo>
                    <a:lnTo>
                      <a:pt x="850" y="588"/>
                    </a:lnTo>
                    <a:lnTo>
                      <a:pt x="916" y="587"/>
                    </a:lnTo>
                    <a:lnTo>
                      <a:pt x="981" y="581"/>
                    </a:lnTo>
                    <a:lnTo>
                      <a:pt x="1046" y="569"/>
                    </a:lnTo>
                    <a:lnTo>
                      <a:pt x="1109" y="553"/>
                    </a:lnTo>
                    <a:lnTo>
                      <a:pt x="1170" y="532"/>
                    </a:lnTo>
                    <a:lnTo>
                      <a:pt x="1231" y="506"/>
                    </a:lnTo>
                    <a:lnTo>
                      <a:pt x="1288" y="476"/>
                    </a:lnTo>
                    <a:lnTo>
                      <a:pt x="1333" y="488"/>
                    </a:lnTo>
                    <a:lnTo>
                      <a:pt x="1379" y="494"/>
                    </a:lnTo>
                    <a:lnTo>
                      <a:pt x="1426" y="497"/>
                    </a:lnTo>
                    <a:lnTo>
                      <a:pt x="1476" y="494"/>
                    </a:lnTo>
                    <a:lnTo>
                      <a:pt x="1526" y="486"/>
                    </a:lnTo>
                    <a:lnTo>
                      <a:pt x="1573" y="474"/>
                    </a:lnTo>
                    <a:lnTo>
                      <a:pt x="1618" y="456"/>
                    </a:lnTo>
                    <a:lnTo>
                      <a:pt x="1660" y="434"/>
                    </a:lnTo>
                    <a:lnTo>
                      <a:pt x="1700" y="408"/>
                    </a:lnTo>
                    <a:lnTo>
                      <a:pt x="1691" y="465"/>
                    </a:lnTo>
                    <a:lnTo>
                      <a:pt x="1677" y="522"/>
                    </a:lnTo>
                    <a:lnTo>
                      <a:pt x="1660" y="578"/>
                    </a:lnTo>
                    <a:lnTo>
                      <a:pt x="1639" y="633"/>
                    </a:lnTo>
                    <a:lnTo>
                      <a:pt x="1614" y="687"/>
                    </a:lnTo>
                    <a:lnTo>
                      <a:pt x="1586" y="738"/>
                    </a:lnTo>
                    <a:lnTo>
                      <a:pt x="1555" y="788"/>
                    </a:lnTo>
                    <a:lnTo>
                      <a:pt x="1519" y="835"/>
                    </a:lnTo>
                    <a:lnTo>
                      <a:pt x="1481" y="880"/>
                    </a:lnTo>
                    <a:lnTo>
                      <a:pt x="1438" y="922"/>
                    </a:lnTo>
                    <a:lnTo>
                      <a:pt x="1392" y="963"/>
                    </a:lnTo>
                    <a:lnTo>
                      <a:pt x="1344" y="999"/>
                    </a:lnTo>
                    <a:lnTo>
                      <a:pt x="1292" y="1033"/>
                    </a:lnTo>
                    <a:lnTo>
                      <a:pt x="1237" y="1063"/>
                    </a:lnTo>
                    <a:lnTo>
                      <a:pt x="1179" y="1089"/>
                    </a:lnTo>
                    <a:lnTo>
                      <a:pt x="1121" y="1112"/>
                    </a:lnTo>
                    <a:lnTo>
                      <a:pt x="1061" y="1129"/>
                    </a:lnTo>
                    <a:lnTo>
                      <a:pt x="1001" y="1142"/>
                    </a:lnTo>
                    <a:lnTo>
                      <a:pt x="940" y="1151"/>
                    </a:lnTo>
                    <a:lnTo>
                      <a:pt x="881" y="1154"/>
                    </a:lnTo>
                    <a:lnTo>
                      <a:pt x="820" y="1154"/>
                    </a:lnTo>
                    <a:lnTo>
                      <a:pt x="761" y="1150"/>
                    </a:lnTo>
                    <a:lnTo>
                      <a:pt x="701" y="1141"/>
                    </a:lnTo>
                    <a:lnTo>
                      <a:pt x="643" y="1128"/>
                    </a:lnTo>
                    <a:lnTo>
                      <a:pt x="586" y="1112"/>
                    </a:lnTo>
                    <a:lnTo>
                      <a:pt x="530" y="1091"/>
                    </a:lnTo>
                    <a:lnTo>
                      <a:pt x="476" y="1067"/>
                    </a:lnTo>
                    <a:lnTo>
                      <a:pt x="423" y="1039"/>
                    </a:lnTo>
                    <a:lnTo>
                      <a:pt x="373" y="1006"/>
                    </a:lnTo>
                    <a:lnTo>
                      <a:pt x="324" y="971"/>
                    </a:lnTo>
                    <a:lnTo>
                      <a:pt x="278" y="931"/>
                    </a:lnTo>
                    <a:lnTo>
                      <a:pt x="235" y="889"/>
                    </a:lnTo>
                    <a:lnTo>
                      <a:pt x="194" y="843"/>
                    </a:lnTo>
                    <a:lnTo>
                      <a:pt x="156" y="793"/>
                    </a:lnTo>
                    <a:lnTo>
                      <a:pt x="122" y="741"/>
                    </a:lnTo>
                    <a:lnTo>
                      <a:pt x="91" y="685"/>
                    </a:lnTo>
                    <a:lnTo>
                      <a:pt x="63" y="623"/>
                    </a:lnTo>
                    <a:lnTo>
                      <a:pt x="41" y="561"/>
                    </a:lnTo>
                    <a:lnTo>
                      <a:pt x="23" y="499"/>
                    </a:lnTo>
                    <a:lnTo>
                      <a:pt x="10" y="436"/>
                    </a:lnTo>
                    <a:lnTo>
                      <a:pt x="3" y="372"/>
                    </a:lnTo>
                    <a:lnTo>
                      <a:pt x="0" y="308"/>
                    </a:lnTo>
                    <a:lnTo>
                      <a:pt x="2" y="245"/>
                    </a:lnTo>
                    <a:lnTo>
                      <a:pt x="8" y="182"/>
                    </a:lnTo>
                    <a:lnTo>
                      <a:pt x="19" y="120"/>
                    </a:lnTo>
                    <a:lnTo>
                      <a:pt x="34" y="5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3778250" y="3844925"/>
                <a:ext cx="2635250" cy="1787525"/>
              </a:xfrm>
              <a:custGeom>
                <a:avLst/>
                <a:gdLst/>
                <a:ahLst/>
                <a:cxnLst>
                  <a:cxn ang="0">
                    <a:pos x="72" y="53"/>
                  </a:cxn>
                  <a:cxn ang="0">
                    <a:pos x="122" y="154"/>
                  </a:cxn>
                  <a:cxn ang="0">
                    <a:pos x="185" y="249"/>
                  </a:cxn>
                  <a:cxn ang="0">
                    <a:pos x="261" y="334"/>
                  </a:cxn>
                  <a:cxn ang="0">
                    <a:pos x="349" y="410"/>
                  </a:cxn>
                  <a:cxn ang="0">
                    <a:pos x="451" y="474"/>
                  </a:cxn>
                  <a:cxn ang="0">
                    <a:pos x="574" y="529"/>
                  </a:cxn>
                  <a:cxn ang="0">
                    <a:pos x="701" y="561"/>
                  </a:cxn>
                  <a:cxn ang="0">
                    <a:pos x="830" y="574"/>
                  </a:cxn>
                  <a:cxn ang="0">
                    <a:pos x="958" y="566"/>
                  </a:cxn>
                  <a:cxn ang="0">
                    <a:pos x="1082" y="539"/>
                  </a:cxn>
                  <a:cxn ang="0">
                    <a:pos x="1201" y="494"/>
                  </a:cxn>
                  <a:cxn ang="0">
                    <a:pos x="1301" y="475"/>
                  </a:cxn>
                  <a:cxn ang="0">
                    <a:pos x="1392" y="484"/>
                  </a:cxn>
                  <a:cxn ang="0">
                    <a:pos x="1489" y="473"/>
                  </a:cxn>
                  <a:cxn ang="0">
                    <a:pos x="1578" y="445"/>
                  </a:cxn>
                  <a:cxn ang="0">
                    <a:pos x="1660" y="398"/>
                  </a:cxn>
                  <a:cxn ang="0">
                    <a:pos x="1637" y="510"/>
                  </a:cxn>
                  <a:cxn ang="0">
                    <a:pos x="1600" y="618"/>
                  </a:cxn>
                  <a:cxn ang="0">
                    <a:pos x="1549" y="720"/>
                  </a:cxn>
                  <a:cxn ang="0">
                    <a:pos x="1483" y="815"/>
                  </a:cxn>
                  <a:cxn ang="0">
                    <a:pos x="1403" y="900"/>
                  </a:cxn>
                  <a:cxn ang="0">
                    <a:pos x="1311" y="974"/>
                  </a:cxn>
                  <a:cxn ang="0">
                    <a:pos x="1208" y="1037"/>
                  </a:cxn>
                  <a:cxn ang="0">
                    <a:pos x="1094" y="1085"/>
                  </a:cxn>
                  <a:cxn ang="0">
                    <a:pos x="977" y="1114"/>
                  </a:cxn>
                  <a:cxn ang="0">
                    <a:pos x="859" y="1126"/>
                  </a:cxn>
                  <a:cxn ang="0">
                    <a:pos x="742" y="1122"/>
                  </a:cxn>
                  <a:cxn ang="0">
                    <a:pos x="628" y="1101"/>
                  </a:cxn>
                  <a:cxn ang="0">
                    <a:pos x="517" y="1064"/>
                  </a:cxn>
                  <a:cxn ang="0">
                    <a:pos x="414" y="1012"/>
                  </a:cxn>
                  <a:cxn ang="0">
                    <a:pos x="316" y="947"/>
                  </a:cxn>
                  <a:cxn ang="0">
                    <a:pos x="229" y="867"/>
                  </a:cxn>
                  <a:cxn ang="0">
                    <a:pos x="153" y="773"/>
                  </a:cxn>
                  <a:cxn ang="0">
                    <a:pos x="90" y="668"/>
                  </a:cxn>
                  <a:cxn ang="0">
                    <a:pos x="40" y="548"/>
                  </a:cxn>
                  <a:cxn ang="0">
                    <a:pos x="11" y="425"/>
                  </a:cxn>
                  <a:cxn ang="0">
                    <a:pos x="0" y="300"/>
                  </a:cxn>
                  <a:cxn ang="0">
                    <a:pos x="8" y="177"/>
                  </a:cxn>
                  <a:cxn ang="0">
                    <a:pos x="35" y="57"/>
                  </a:cxn>
                </a:cxnLst>
                <a:rect l="0" t="0" r="r" b="b"/>
                <a:pathLst>
                  <a:path w="1660" h="1126">
                    <a:moveTo>
                      <a:pt x="54" y="0"/>
                    </a:moveTo>
                    <a:lnTo>
                      <a:pt x="72" y="53"/>
                    </a:lnTo>
                    <a:lnTo>
                      <a:pt x="96" y="104"/>
                    </a:lnTo>
                    <a:lnTo>
                      <a:pt x="122" y="154"/>
                    </a:lnTo>
                    <a:lnTo>
                      <a:pt x="152" y="202"/>
                    </a:lnTo>
                    <a:lnTo>
                      <a:pt x="185" y="249"/>
                    </a:lnTo>
                    <a:lnTo>
                      <a:pt x="221" y="293"/>
                    </a:lnTo>
                    <a:lnTo>
                      <a:pt x="261" y="334"/>
                    </a:lnTo>
                    <a:lnTo>
                      <a:pt x="303" y="374"/>
                    </a:lnTo>
                    <a:lnTo>
                      <a:pt x="349" y="410"/>
                    </a:lnTo>
                    <a:lnTo>
                      <a:pt x="398" y="444"/>
                    </a:lnTo>
                    <a:lnTo>
                      <a:pt x="451" y="474"/>
                    </a:lnTo>
                    <a:lnTo>
                      <a:pt x="512" y="504"/>
                    </a:lnTo>
                    <a:lnTo>
                      <a:pt x="574" y="529"/>
                    </a:lnTo>
                    <a:lnTo>
                      <a:pt x="637" y="548"/>
                    </a:lnTo>
                    <a:lnTo>
                      <a:pt x="701" y="561"/>
                    </a:lnTo>
                    <a:lnTo>
                      <a:pt x="765" y="570"/>
                    </a:lnTo>
                    <a:lnTo>
                      <a:pt x="830" y="574"/>
                    </a:lnTo>
                    <a:lnTo>
                      <a:pt x="894" y="573"/>
                    </a:lnTo>
                    <a:lnTo>
                      <a:pt x="958" y="566"/>
                    </a:lnTo>
                    <a:lnTo>
                      <a:pt x="1021" y="555"/>
                    </a:lnTo>
                    <a:lnTo>
                      <a:pt x="1082" y="539"/>
                    </a:lnTo>
                    <a:lnTo>
                      <a:pt x="1143" y="519"/>
                    </a:lnTo>
                    <a:lnTo>
                      <a:pt x="1201" y="494"/>
                    </a:lnTo>
                    <a:lnTo>
                      <a:pt x="1258" y="464"/>
                    </a:lnTo>
                    <a:lnTo>
                      <a:pt x="1301" y="475"/>
                    </a:lnTo>
                    <a:lnTo>
                      <a:pt x="1346" y="482"/>
                    </a:lnTo>
                    <a:lnTo>
                      <a:pt x="1392" y="484"/>
                    </a:lnTo>
                    <a:lnTo>
                      <a:pt x="1441" y="482"/>
                    </a:lnTo>
                    <a:lnTo>
                      <a:pt x="1489" y="473"/>
                    </a:lnTo>
                    <a:lnTo>
                      <a:pt x="1535" y="462"/>
                    </a:lnTo>
                    <a:lnTo>
                      <a:pt x="1578" y="445"/>
                    </a:lnTo>
                    <a:lnTo>
                      <a:pt x="1621" y="423"/>
                    </a:lnTo>
                    <a:lnTo>
                      <a:pt x="1660" y="398"/>
                    </a:lnTo>
                    <a:lnTo>
                      <a:pt x="1651" y="455"/>
                    </a:lnTo>
                    <a:lnTo>
                      <a:pt x="1637" y="510"/>
                    </a:lnTo>
                    <a:lnTo>
                      <a:pt x="1621" y="565"/>
                    </a:lnTo>
                    <a:lnTo>
                      <a:pt x="1600" y="618"/>
                    </a:lnTo>
                    <a:lnTo>
                      <a:pt x="1576" y="669"/>
                    </a:lnTo>
                    <a:lnTo>
                      <a:pt x="1549" y="720"/>
                    </a:lnTo>
                    <a:lnTo>
                      <a:pt x="1517" y="769"/>
                    </a:lnTo>
                    <a:lnTo>
                      <a:pt x="1483" y="815"/>
                    </a:lnTo>
                    <a:lnTo>
                      <a:pt x="1445" y="859"/>
                    </a:lnTo>
                    <a:lnTo>
                      <a:pt x="1403" y="900"/>
                    </a:lnTo>
                    <a:lnTo>
                      <a:pt x="1359" y="938"/>
                    </a:lnTo>
                    <a:lnTo>
                      <a:pt x="1311" y="974"/>
                    </a:lnTo>
                    <a:lnTo>
                      <a:pt x="1261" y="1007"/>
                    </a:lnTo>
                    <a:lnTo>
                      <a:pt x="1208" y="1037"/>
                    </a:lnTo>
                    <a:lnTo>
                      <a:pt x="1151" y="1063"/>
                    </a:lnTo>
                    <a:lnTo>
                      <a:pt x="1094" y="1085"/>
                    </a:lnTo>
                    <a:lnTo>
                      <a:pt x="1035" y="1101"/>
                    </a:lnTo>
                    <a:lnTo>
                      <a:pt x="977" y="1114"/>
                    </a:lnTo>
                    <a:lnTo>
                      <a:pt x="918" y="1122"/>
                    </a:lnTo>
                    <a:lnTo>
                      <a:pt x="859" y="1126"/>
                    </a:lnTo>
                    <a:lnTo>
                      <a:pt x="801" y="1126"/>
                    </a:lnTo>
                    <a:lnTo>
                      <a:pt x="742" y="1122"/>
                    </a:lnTo>
                    <a:lnTo>
                      <a:pt x="685" y="1114"/>
                    </a:lnTo>
                    <a:lnTo>
                      <a:pt x="628" y="1101"/>
                    </a:lnTo>
                    <a:lnTo>
                      <a:pt x="572" y="1085"/>
                    </a:lnTo>
                    <a:lnTo>
                      <a:pt x="517" y="1064"/>
                    </a:lnTo>
                    <a:lnTo>
                      <a:pt x="465" y="1040"/>
                    </a:lnTo>
                    <a:lnTo>
                      <a:pt x="414" y="1012"/>
                    </a:lnTo>
                    <a:lnTo>
                      <a:pt x="364" y="982"/>
                    </a:lnTo>
                    <a:lnTo>
                      <a:pt x="316" y="947"/>
                    </a:lnTo>
                    <a:lnTo>
                      <a:pt x="272" y="909"/>
                    </a:lnTo>
                    <a:lnTo>
                      <a:pt x="229" y="867"/>
                    </a:lnTo>
                    <a:lnTo>
                      <a:pt x="190" y="822"/>
                    </a:lnTo>
                    <a:lnTo>
                      <a:pt x="153" y="773"/>
                    </a:lnTo>
                    <a:lnTo>
                      <a:pt x="119" y="722"/>
                    </a:lnTo>
                    <a:lnTo>
                      <a:pt x="90" y="668"/>
                    </a:lnTo>
                    <a:lnTo>
                      <a:pt x="63" y="608"/>
                    </a:lnTo>
                    <a:lnTo>
                      <a:pt x="40" y="548"/>
                    </a:lnTo>
                    <a:lnTo>
                      <a:pt x="23" y="486"/>
                    </a:lnTo>
                    <a:lnTo>
                      <a:pt x="11" y="425"/>
                    </a:lnTo>
                    <a:lnTo>
                      <a:pt x="3" y="362"/>
                    </a:lnTo>
                    <a:lnTo>
                      <a:pt x="0" y="300"/>
                    </a:lnTo>
                    <a:lnTo>
                      <a:pt x="2" y="239"/>
                    </a:lnTo>
                    <a:lnTo>
                      <a:pt x="8" y="177"/>
                    </a:lnTo>
                    <a:lnTo>
                      <a:pt x="19" y="117"/>
                    </a:lnTo>
                    <a:lnTo>
                      <a:pt x="35" y="5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 dir="169200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744913" y="2079625"/>
                <a:ext cx="2024063" cy="2697163"/>
              </a:xfrm>
              <a:custGeom>
                <a:avLst/>
                <a:gdLst/>
                <a:ahLst/>
                <a:cxnLst>
                  <a:cxn ang="0">
                    <a:pos x="693" y="54"/>
                  </a:cxn>
                  <a:cxn ang="0">
                    <a:pos x="632" y="169"/>
                  </a:cxn>
                  <a:cxn ang="0">
                    <a:pos x="590" y="294"/>
                  </a:cxn>
                  <a:cxn ang="0">
                    <a:pos x="566" y="427"/>
                  </a:cxn>
                  <a:cxn ang="0">
                    <a:pos x="564" y="565"/>
                  </a:cxn>
                  <a:cxn ang="0">
                    <a:pos x="584" y="701"/>
                  </a:cxn>
                  <a:cxn ang="0">
                    <a:pos x="625" y="828"/>
                  </a:cxn>
                  <a:cxn ang="0">
                    <a:pos x="684" y="946"/>
                  </a:cxn>
                  <a:cxn ang="0">
                    <a:pos x="759" y="1053"/>
                  </a:cxn>
                  <a:cxn ang="0">
                    <a:pos x="850" y="1147"/>
                  </a:cxn>
                  <a:cxn ang="0">
                    <a:pos x="954" y="1226"/>
                  </a:cxn>
                  <a:cxn ang="0">
                    <a:pos x="980" y="1316"/>
                  </a:cxn>
                  <a:cxn ang="0">
                    <a:pos x="1024" y="1398"/>
                  </a:cxn>
                  <a:cxn ang="0">
                    <a:pos x="1081" y="1469"/>
                  </a:cxn>
                  <a:cxn ang="0">
                    <a:pos x="1151" y="1528"/>
                  </a:cxn>
                  <a:cxn ang="0">
                    <a:pos x="1231" y="1571"/>
                  </a:cxn>
                  <a:cxn ang="0">
                    <a:pos x="1218" y="1617"/>
                  </a:cxn>
                  <a:cxn ang="0">
                    <a:pos x="1095" y="1664"/>
                  </a:cxn>
                  <a:cxn ang="0">
                    <a:pos x="968" y="1692"/>
                  </a:cxn>
                  <a:cxn ang="0">
                    <a:pos x="837" y="1699"/>
                  </a:cxn>
                  <a:cxn ang="0">
                    <a:pos x="705" y="1687"/>
                  </a:cxn>
                  <a:cxn ang="0">
                    <a:pos x="574" y="1653"/>
                  </a:cxn>
                  <a:cxn ang="0">
                    <a:pos x="448" y="1597"/>
                  </a:cxn>
                  <a:cxn ang="0">
                    <a:pos x="342" y="1530"/>
                  </a:cxn>
                  <a:cxn ang="0">
                    <a:pos x="248" y="1448"/>
                  </a:cxn>
                  <a:cxn ang="0">
                    <a:pos x="169" y="1356"/>
                  </a:cxn>
                  <a:cxn ang="0">
                    <a:pos x="104" y="1256"/>
                  </a:cxn>
                  <a:cxn ang="0">
                    <a:pos x="55" y="1148"/>
                  </a:cxn>
                  <a:cxn ang="0">
                    <a:pos x="20" y="1033"/>
                  </a:cxn>
                  <a:cxn ang="0">
                    <a:pos x="2" y="916"/>
                  </a:cxn>
                  <a:cxn ang="0">
                    <a:pos x="1" y="796"/>
                  </a:cxn>
                  <a:cxn ang="0">
                    <a:pos x="17" y="675"/>
                  </a:cxn>
                  <a:cxn ang="0">
                    <a:pos x="50" y="556"/>
                  </a:cxn>
                  <a:cxn ang="0">
                    <a:pos x="102" y="441"/>
                  </a:cxn>
                  <a:cxn ang="0">
                    <a:pos x="170" y="333"/>
                  </a:cxn>
                  <a:cxn ang="0">
                    <a:pos x="251" y="240"/>
                  </a:cxn>
                  <a:cxn ang="0">
                    <a:pos x="343" y="160"/>
                  </a:cxn>
                  <a:cxn ang="0">
                    <a:pos x="445" y="95"/>
                  </a:cxn>
                  <a:cxn ang="0">
                    <a:pos x="555" y="45"/>
                  </a:cxn>
                  <a:cxn ang="0">
                    <a:pos x="670" y="11"/>
                  </a:cxn>
                </a:cxnLst>
                <a:rect l="0" t="0" r="r" b="b"/>
                <a:pathLst>
                  <a:path w="1275" h="1699">
                    <a:moveTo>
                      <a:pt x="729" y="0"/>
                    </a:moveTo>
                    <a:lnTo>
                      <a:pt x="693" y="54"/>
                    </a:lnTo>
                    <a:lnTo>
                      <a:pt x="660" y="110"/>
                    </a:lnTo>
                    <a:lnTo>
                      <a:pt x="632" y="169"/>
                    </a:lnTo>
                    <a:lnTo>
                      <a:pt x="609" y="230"/>
                    </a:lnTo>
                    <a:lnTo>
                      <a:pt x="590" y="294"/>
                    </a:lnTo>
                    <a:lnTo>
                      <a:pt x="575" y="360"/>
                    </a:lnTo>
                    <a:lnTo>
                      <a:pt x="566" y="427"/>
                    </a:lnTo>
                    <a:lnTo>
                      <a:pt x="563" y="496"/>
                    </a:lnTo>
                    <a:lnTo>
                      <a:pt x="564" y="565"/>
                    </a:lnTo>
                    <a:lnTo>
                      <a:pt x="572" y="634"/>
                    </a:lnTo>
                    <a:lnTo>
                      <a:pt x="584" y="701"/>
                    </a:lnTo>
                    <a:lnTo>
                      <a:pt x="602" y="766"/>
                    </a:lnTo>
                    <a:lnTo>
                      <a:pt x="625" y="828"/>
                    </a:lnTo>
                    <a:lnTo>
                      <a:pt x="652" y="889"/>
                    </a:lnTo>
                    <a:lnTo>
                      <a:pt x="684" y="946"/>
                    </a:lnTo>
                    <a:lnTo>
                      <a:pt x="720" y="1001"/>
                    </a:lnTo>
                    <a:lnTo>
                      <a:pt x="759" y="1053"/>
                    </a:lnTo>
                    <a:lnTo>
                      <a:pt x="803" y="1102"/>
                    </a:lnTo>
                    <a:lnTo>
                      <a:pt x="850" y="1147"/>
                    </a:lnTo>
                    <a:lnTo>
                      <a:pt x="901" y="1188"/>
                    </a:lnTo>
                    <a:lnTo>
                      <a:pt x="954" y="1226"/>
                    </a:lnTo>
                    <a:lnTo>
                      <a:pt x="965" y="1272"/>
                    </a:lnTo>
                    <a:lnTo>
                      <a:pt x="980" y="1316"/>
                    </a:lnTo>
                    <a:lnTo>
                      <a:pt x="1000" y="1358"/>
                    </a:lnTo>
                    <a:lnTo>
                      <a:pt x="1024" y="1398"/>
                    </a:lnTo>
                    <a:lnTo>
                      <a:pt x="1050" y="1435"/>
                    </a:lnTo>
                    <a:lnTo>
                      <a:pt x="1081" y="1469"/>
                    </a:lnTo>
                    <a:lnTo>
                      <a:pt x="1114" y="1500"/>
                    </a:lnTo>
                    <a:lnTo>
                      <a:pt x="1151" y="1528"/>
                    </a:lnTo>
                    <a:lnTo>
                      <a:pt x="1190" y="1551"/>
                    </a:lnTo>
                    <a:lnTo>
                      <a:pt x="1231" y="1571"/>
                    </a:lnTo>
                    <a:lnTo>
                      <a:pt x="1275" y="1587"/>
                    </a:lnTo>
                    <a:lnTo>
                      <a:pt x="1218" y="1617"/>
                    </a:lnTo>
                    <a:lnTo>
                      <a:pt x="1157" y="1643"/>
                    </a:lnTo>
                    <a:lnTo>
                      <a:pt x="1095" y="1664"/>
                    </a:lnTo>
                    <a:lnTo>
                      <a:pt x="1032" y="1680"/>
                    </a:lnTo>
                    <a:lnTo>
                      <a:pt x="968" y="1692"/>
                    </a:lnTo>
                    <a:lnTo>
                      <a:pt x="903" y="1698"/>
                    </a:lnTo>
                    <a:lnTo>
                      <a:pt x="837" y="1699"/>
                    </a:lnTo>
                    <a:lnTo>
                      <a:pt x="771" y="1696"/>
                    </a:lnTo>
                    <a:lnTo>
                      <a:pt x="705" y="1687"/>
                    </a:lnTo>
                    <a:lnTo>
                      <a:pt x="639" y="1673"/>
                    </a:lnTo>
                    <a:lnTo>
                      <a:pt x="574" y="1653"/>
                    </a:lnTo>
                    <a:lnTo>
                      <a:pt x="511" y="1628"/>
                    </a:lnTo>
                    <a:lnTo>
                      <a:pt x="448" y="1597"/>
                    </a:lnTo>
                    <a:lnTo>
                      <a:pt x="393" y="1565"/>
                    </a:lnTo>
                    <a:lnTo>
                      <a:pt x="342" y="1530"/>
                    </a:lnTo>
                    <a:lnTo>
                      <a:pt x="293" y="1491"/>
                    </a:lnTo>
                    <a:lnTo>
                      <a:pt x="248" y="1448"/>
                    </a:lnTo>
                    <a:lnTo>
                      <a:pt x="207" y="1404"/>
                    </a:lnTo>
                    <a:lnTo>
                      <a:pt x="169" y="1356"/>
                    </a:lnTo>
                    <a:lnTo>
                      <a:pt x="135" y="1307"/>
                    </a:lnTo>
                    <a:lnTo>
                      <a:pt x="104" y="1256"/>
                    </a:lnTo>
                    <a:lnTo>
                      <a:pt x="77" y="1202"/>
                    </a:lnTo>
                    <a:lnTo>
                      <a:pt x="55" y="1148"/>
                    </a:lnTo>
                    <a:lnTo>
                      <a:pt x="35" y="1091"/>
                    </a:lnTo>
                    <a:lnTo>
                      <a:pt x="20" y="1033"/>
                    </a:lnTo>
                    <a:lnTo>
                      <a:pt x="9" y="974"/>
                    </a:lnTo>
                    <a:lnTo>
                      <a:pt x="2" y="916"/>
                    </a:lnTo>
                    <a:lnTo>
                      <a:pt x="0" y="855"/>
                    </a:lnTo>
                    <a:lnTo>
                      <a:pt x="1" y="796"/>
                    </a:lnTo>
                    <a:lnTo>
                      <a:pt x="6" y="735"/>
                    </a:lnTo>
                    <a:lnTo>
                      <a:pt x="17" y="675"/>
                    </a:lnTo>
                    <a:lnTo>
                      <a:pt x="31" y="615"/>
                    </a:lnTo>
                    <a:lnTo>
                      <a:pt x="50" y="556"/>
                    </a:lnTo>
                    <a:lnTo>
                      <a:pt x="74" y="498"/>
                    </a:lnTo>
                    <a:lnTo>
                      <a:pt x="102" y="441"/>
                    </a:lnTo>
                    <a:lnTo>
                      <a:pt x="134" y="386"/>
                    </a:lnTo>
                    <a:lnTo>
                      <a:pt x="170" y="333"/>
                    </a:lnTo>
                    <a:lnTo>
                      <a:pt x="209" y="285"/>
                    </a:lnTo>
                    <a:lnTo>
                      <a:pt x="251" y="240"/>
                    </a:lnTo>
                    <a:lnTo>
                      <a:pt x="296" y="198"/>
                    </a:lnTo>
                    <a:lnTo>
                      <a:pt x="343" y="160"/>
                    </a:lnTo>
                    <a:lnTo>
                      <a:pt x="394" y="126"/>
                    </a:lnTo>
                    <a:lnTo>
                      <a:pt x="445" y="95"/>
                    </a:lnTo>
                    <a:lnTo>
                      <a:pt x="500" y="68"/>
                    </a:lnTo>
                    <a:lnTo>
                      <a:pt x="555" y="45"/>
                    </a:lnTo>
                    <a:lnTo>
                      <a:pt x="611" y="26"/>
                    </a:lnTo>
                    <a:lnTo>
                      <a:pt x="670" y="11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797300" y="2139951"/>
                <a:ext cx="1978025" cy="2616199"/>
              </a:xfrm>
              <a:custGeom>
                <a:avLst/>
                <a:gdLst>
                  <a:gd name="connsiteX0" fmla="*/ 655 w 1246"/>
                  <a:gd name="connsiteY0" fmla="*/ 0 h 1647"/>
                  <a:gd name="connsiteX1" fmla="*/ 677 w 1246"/>
                  <a:gd name="connsiteY1" fmla="*/ 42 h 1647"/>
                  <a:gd name="connsiteX2" fmla="*/ 645 w 1246"/>
                  <a:gd name="connsiteY2" fmla="*/ 97 h 1647"/>
                  <a:gd name="connsiteX3" fmla="*/ 618 w 1246"/>
                  <a:gd name="connsiteY3" fmla="*/ 154 h 1647"/>
                  <a:gd name="connsiteX4" fmla="*/ 595 w 1246"/>
                  <a:gd name="connsiteY4" fmla="*/ 214 h 1647"/>
                  <a:gd name="connsiteX5" fmla="*/ 577 w 1246"/>
                  <a:gd name="connsiteY5" fmla="*/ 275 h 1647"/>
                  <a:gd name="connsiteX6" fmla="*/ 562 w 1246"/>
                  <a:gd name="connsiteY6" fmla="*/ 340 h 1647"/>
                  <a:gd name="connsiteX7" fmla="*/ 554 w 1246"/>
                  <a:gd name="connsiteY7" fmla="*/ 405 h 1647"/>
                  <a:gd name="connsiteX8" fmla="*/ 550 w 1246"/>
                  <a:gd name="connsiteY8" fmla="*/ 472 h 1647"/>
                  <a:gd name="connsiteX9" fmla="*/ 552 w 1246"/>
                  <a:gd name="connsiteY9" fmla="*/ 541 h 1647"/>
                  <a:gd name="connsiteX10" fmla="*/ 559 w 1246"/>
                  <a:gd name="connsiteY10" fmla="*/ 608 h 1647"/>
                  <a:gd name="connsiteX11" fmla="*/ 571 w 1246"/>
                  <a:gd name="connsiteY11" fmla="*/ 673 h 1647"/>
                  <a:gd name="connsiteX12" fmla="*/ 589 w 1246"/>
                  <a:gd name="connsiteY12" fmla="*/ 736 h 1647"/>
                  <a:gd name="connsiteX13" fmla="*/ 611 w 1246"/>
                  <a:gd name="connsiteY13" fmla="*/ 797 h 1647"/>
                  <a:gd name="connsiteX14" fmla="*/ 637 w 1246"/>
                  <a:gd name="connsiteY14" fmla="*/ 856 h 1647"/>
                  <a:gd name="connsiteX15" fmla="*/ 669 w 1246"/>
                  <a:gd name="connsiteY15" fmla="*/ 912 h 1647"/>
                  <a:gd name="connsiteX16" fmla="*/ 703 w 1246"/>
                  <a:gd name="connsiteY16" fmla="*/ 965 h 1647"/>
                  <a:gd name="connsiteX17" fmla="*/ 742 w 1246"/>
                  <a:gd name="connsiteY17" fmla="*/ 1017 h 1647"/>
                  <a:gd name="connsiteX18" fmla="*/ 785 w 1246"/>
                  <a:gd name="connsiteY18" fmla="*/ 1064 h 1647"/>
                  <a:gd name="connsiteX19" fmla="*/ 830 w 1246"/>
                  <a:gd name="connsiteY19" fmla="*/ 1108 h 1647"/>
                  <a:gd name="connsiteX20" fmla="*/ 880 w 1246"/>
                  <a:gd name="connsiteY20" fmla="*/ 1147 h 1647"/>
                  <a:gd name="connsiteX21" fmla="*/ 932 w 1246"/>
                  <a:gd name="connsiteY21" fmla="*/ 1184 h 1647"/>
                  <a:gd name="connsiteX22" fmla="*/ 943 w 1246"/>
                  <a:gd name="connsiteY22" fmla="*/ 1230 h 1647"/>
                  <a:gd name="connsiteX23" fmla="*/ 957 w 1246"/>
                  <a:gd name="connsiteY23" fmla="*/ 1273 h 1647"/>
                  <a:gd name="connsiteX24" fmla="*/ 976 w 1246"/>
                  <a:gd name="connsiteY24" fmla="*/ 1314 h 1647"/>
                  <a:gd name="connsiteX25" fmla="*/ 1000 w 1246"/>
                  <a:gd name="connsiteY25" fmla="*/ 1352 h 1647"/>
                  <a:gd name="connsiteX26" fmla="*/ 1026 w 1246"/>
                  <a:gd name="connsiteY26" fmla="*/ 1388 h 1647"/>
                  <a:gd name="connsiteX27" fmla="*/ 1056 w 1246"/>
                  <a:gd name="connsiteY27" fmla="*/ 1422 h 1647"/>
                  <a:gd name="connsiteX28" fmla="*/ 1088 w 1246"/>
                  <a:gd name="connsiteY28" fmla="*/ 1452 h 1647"/>
                  <a:gd name="connsiteX29" fmla="*/ 1124 w 1246"/>
                  <a:gd name="connsiteY29" fmla="*/ 1479 h 1647"/>
                  <a:gd name="connsiteX30" fmla="*/ 1162 w 1246"/>
                  <a:gd name="connsiteY30" fmla="*/ 1502 h 1647"/>
                  <a:gd name="connsiteX31" fmla="*/ 1204 w 1246"/>
                  <a:gd name="connsiteY31" fmla="*/ 1522 h 1647"/>
                  <a:gd name="connsiteX32" fmla="*/ 1246 w 1246"/>
                  <a:gd name="connsiteY32" fmla="*/ 1537 h 1647"/>
                  <a:gd name="connsiteX33" fmla="*/ 1189 w 1246"/>
                  <a:gd name="connsiteY33" fmla="*/ 1567 h 1647"/>
                  <a:gd name="connsiteX34" fmla="*/ 1131 w 1246"/>
                  <a:gd name="connsiteY34" fmla="*/ 1592 h 1647"/>
                  <a:gd name="connsiteX35" fmla="*/ 1070 w 1246"/>
                  <a:gd name="connsiteY35" fmla="*/ 1612 h 1647"/>
                  <a:gd name="connsiteX36" fmla="*/ 1009 w 1246"/>
                  <a:gd name="connsiteY36" fmla="*/ 1628 h 1647"/>
                  <a:gd name="connsiteX37" fmla="*/ 946 w 1246"/>
                  <a:gd name="connsiteY37" fmla="*/ 1639 h 1647"/>
                  <a:gd name="connsiteX38" fmla="*/ 882 w 1246"/>
                  <a:gd name="connsiteY38" fmla="*/ 1646 h 1647"/>
                  <a:gd name="connsiteX39" fmla="*/ 818 w 1246"/>
                  <a:gd name="connsiteY39" fmla="*/ 1647 h 1647"/>
                  <a:gd name="connsiteX40" fmla="*/ 753 w 1246"/>
                  <a:gd name="connsiteY40" fmla="*/ 1643 h 1647"/>
                  <a:gd name="connsiteX41" fmla="*/ 689 w 1246"/>
                  <a:gd name="connsiteY41" fmla="*/ 1634 h 1647"/>
                  <a:gd name="connsiteX42" fmla="*/ 625 w 1246"/>
                  <a:gd name="connsiteY42" fmla="*/ 1621 h 1647"/>
                  <a:gd name="connsiteX43" fmla="*/ 562 w 1246"/>
                  <a:gd name="connsiteY43" fmla="*/ 1602 h 1647"/>
                  <a:gd name="connsiteX44" fmla="*/ 500 w 1246"/>
                  <a:gd name="connsiteY44" fmla="*/ 1577 h 1647"/>
                  <a:gd name="connsiteX45" fmla="*/ 439 w 1246"/>
                  <a:gd name="connsiteY45" fmla="*/ 1547 h 1647"/>
                  <a:gd name="connsiteX46" fmla="*/ 385 w 1246"/>
                  <a:gd name="connsiteY46" fmla="*/ 1516 h 1647"/>
                  <a:gd name="connsiteX47" fmla="*/ 335 w 1246"/>
                  <a:gd name="connsiteY47" fmla="*/ 1481 h 1647"/>
                  <a:gd name="connsiteX48" fmla="*/ 287 w 1246"/>
                  <a:gd name="connsiteY48" fmla="*/ 1443 h 1647"/>
                  <a:gd name="connsiteX49" fmla="*/ 244 w 1246"/>
                  <a:gd name="connsiteY49" fmla="*/ 1402 h 1647"/>
                  <a:gd name="connsiteX50" fmla="*/ 203 w 1246"/>
                  <a:gd name="connsiteY50" fmla="*/ 1359 h 1647"/>
                  <a:gd name="connsiteX51" fmla="*/ 166 w 1246"/>
                  <a:gd name="connsiteY51" fmla="*/ 1313 h 1647"/>
                  <a:gd name="connsiteX52" fmla="*/ 133 w 1246"/>
                  <a:gd name="connsiteY52" fmla="*/ 1264 h 1647"/>
                  <a:gd name="connsiteX53" fmla="*/ 103 w 1246"/>
                  <a:gd name="connsiteY53" fmla="*/ 1214 h 1647"/>
                  <a:gd name="connsiteX54" fmla="*/ 77 w 1246"/>
                  <a:gd name="connsiteY54" fmla="*/ 1162 h 1647"/>
                  <a:gd name="connsiteX55" fmla="*/ 54 w 1246"/>
                  <a:gd name="connsiteY55" fmla="*/ 1108 h 1647"/>
                  <a:gd name="connsiteX56" fmla="*/ 35 w 1246"/>
                  <a:gd name="connsiteY56" fmla="*/ 1053 h 1647"/>
                  <a:gd name="connsiteX57" fmla="*/ 21 w 1246"/>
                  <a:gd name="connsiteY57" fmla="*/ 997 h 1647"/>
                  <a:gd name="connsiteX58" fmla="*/ 10 w 1246"/>
                  <a:gd name="connsiteY58" fmla="*/ 940 h 1647"/>
                  <a:gd name="connsiteX59" fmla="*/ 3 w 1246"/>
                  <a:gd name="connsiteY59" fmla="*/ 881 h 1647"/>
                  <a:gd name="connsiteX60" fmla="*/ 0 w 1246"/>
                  <a:gd name="connsiteY60" fmla="*/ 823 h 1647"/>
                  <a:gd name="connsiteX61" fmla="*/ 2 w 1246"/>
                  <a:gd name="connsiteY61" fmla="*/ 765 h 1647"/>
                  <a:gd name="connsiteX62" fmla="*/ 7 w 1246"/>
                  <a:gd name="connsiteY62" fmla="*/ 706 h 1647"/>
                  <a:gd name="connsiteX63" fmla="*/ 17 w 1246"/>
                  <a:gd name="connsiteY63" fmla="*/ 647 h 1647"/>
                  <a:gd name="connsiteX64" fmla="*/ 32 w 1246"/>
                  <a:gd name="connsiteY64" fmla="*/ 589 h 1647"/>
                  <a:gd name="connsiteX65" fmla="*/ 50 w 1246"/>
                  <a:gd name="connsiteY65" fmla="*/ 532 h 1647"/>
                  <a:gd name="connsiteX66" fmla="*/ 73 w 1246"/>
                  <a:gd name="connsiteY66" fmla="*/ 475 h 1647"/>
                  <a:gd name="connsiteX67" fmla="*/ 100 w 1246"/>
                  <a:gd name="connsiteY67" fmla="*/ 419 h 1647"/>
                  <a:gd name="connsiteX68" fmla="*/ 132 w 1246"/>
                  <a:gd name="connsiteY68" fmla="*/ 365 h 1647"/>
                  <a:gd name="connsiteX69" fmla="*/ 167 w 1246"/>
                  <a:gd name="connsiteY69" fmla="*/ 314 h 1647"/>
                  <a:gd name="connsiteX70" fmla="*/ 205 w 1246"/>
                  <a:gd name="connsiteY70" fmla="*/ 266 h 1647"/>
                  <a:gd name="connsiteX71" fmla="*/ 246 w 1246"/>
                  <a:gd name="connsiteY71" fmla="*/ 222 h 1647"/>
                  <a:gd name="connsiteX72" fmla="*/ 291 w 1246"/>
                  <a:gd name="connsiteY72" fmla="*/ 182 h 1647"/>
                  <a:gd name="connsiteX73" fmla="*/ 337 w 1246"/>
                  <a:gd name="connsiteY73" fmla="*/ 145 h 1647"/>
                  <a:gd name="connsiteX74" fmla="*/ 385 w 1246"/>
                  <a:gd name="connsiteY74" fmla="*/ 111 h 1647"/>
                  <a:gd name="connsiteX75" fmla="*/ 436 w 1246"/>
                  <a:gd name="connsiteY75" fmla="*/ 81 h 1647"/>
                  <a:gd name="connsiteX76" fmla="*/ 489 w 1246"/>
                  <a:gd name="connsiteY76" fmla="*/ 55 h 1647"/>
                  <a:gd name="connsiteX77" fmla="*/ 543 w 1246"/>
                  <a:gd name="connsiteY77" fmla="*/ 33 h 1647"/>
                  <a:gd name="connsiteX78" fmla="*/ 598 w 1246"/>
                  <a:gd name="connsiteY78" fmla="*/ 15 h 1647"/>
                  <a:gd name="connsiteX79" fmla="*/ 655 w 1246"/>
                  <a:gd name="connsiteY79" fmla="*/ 0 h 1647"/>
                  <a:gd name="connsiteX0" fmla="*/ 655 w 1246"/>
                  <a:gd name="connsiteY0" fmla="*/ 0 h 1647"/>
                  <a:gd name="connsiteX1" fmla="*/ 645 w 1246"/>
                  <a:gd name="connsiteY1" fmla="*/ 97 h 1647"/>
                  <a:gd name="connsiteX2" fmla="*/ 618 w 1246"/>
                  <a:gd name="connsiteY2" fmla="*/ 154 h 1647"/>
                  <a:gd name="connsiteX3" fmla="*/ 595 w 1246"/>
                  <a:gd name="connsiteY3" fmla="*/ 214 h 1647"/>
                  <a:gd name="connsiteX4" fmla="*/ 577 w 1246"/>
                  <a:gd name="connsiteY4" fmla="*/ 275 h 1647"/>
                  <a:gd name="connsiteX5" fmla="*/ 562 w 1246"/>
                  <a:gd name="connsiteY5" fmla="*/ 340 h 1647"/>
                  <a:gd name="connsiteX6" fmla="*/ 554 w 1246"/>
                  <a:gd name="connsiteY6" fmla="*/ 405 h 1647"/>
                  <a:gd name="connsiteX7" fmla="*/ 550 w 1246"/>
                  <a:gd name="connsiteY7" fmla="*/ 472 h 1647"/>
                  <a:gd name="connsiteX8" fmla="*/ 552 w 1246"/>
                  <a:gd name="connsiteY8" fmla="*/ 541 h 1647"/>
                  <a:gd name="connsiteX9" fmla="*/ 559 w 1246"/>
                  <a:gd name="connsiteY9" fmla="*/ 608 h 1647"/>
                  <a:gd name="connsiteX10" fmla="*/ 571 w 1246"/>
                  <a:gd name="connsiteY10" fmla="*/ 673 h 1647"/>
                  <a:gd name="connsiteX11" fmla="*/ 589 w 1246"/>
                  <a:gd name="connsiteY11" fmla="*/ 736 h 1647"/>
                  <a:gd name="connsiteX12" fmla="*/ 611 w 1246"/>
                  <a:gd name="connsiteY12" fmla="*/ 797 h 1647"/>
                  <a:gd name="connsiteX13" fmla="*/ 637 w 1246"/>
                  <a:gd name="connsiteY13" fmla="*/ 856 h 1647"/>
                  <a:gd name="connsiteX14" fmla="*/ 669 w 1246"/>
                  <a:gd name="connsiteY14" fmla="*/ 912 h 1647"/>
                  <a:gd name="connsiteX15" fmla="*/ 703 w 1246"/>
                  <a:gd name="connsiteY15" fmla="*/ 965 h 1647"/>
                  <a:gd name="connsiteX16" fmla="*/ 742 w 1246"/>
                  <a:gd name="connsiteY16" fmla="*/ 1017 h 1647"/>
                  <a:gd name="connsiteX17" fmla="*/ 785 w 1246"/>
                  <a:gd name="connsiteY17" fmla="*/ 1064 h 1647"/>
                  <a:gd name="connsiteX18" fmla="*/ 830 w 1246"/>
                  <a:gd name="connsiteY18" fmla="*/ 1108 h 1647"/>
                  <a:gd name="connsiteX19" fmla="*/ 880 w 1246"/>
                  <a:gd name="connsiteY19" fmla="*/ 1147 h 1647"/>
                  <a:gd name="connsiteX20" fmla="*/ 932 w 1246"/>
                  <a:gd name="connsiteY20" fmla="*/ 1184 h 1647"/>
                  <a:gd name="connsiteX21" fmla="*/ 943 w 1246"/>
                  <a:gd name="connsiteY21" fmla="*/ 1230 h 1647"/>
                  <a:gd name="connsiteX22" fmla="*/ 957 w 1246"/>
                  <a:gd name="connsiteY22" fmla="*/ 1273 h 1647"/>
                  <a:gd name="connsiteX23" fmla="*/ 976 w 1246"/>
                  <a:gd name="connsiteY23" fmla="*/ 1314 h 1647"/>
                  <a:gd name="connsiteX24" fmla="*/ 1000 w 1246"/>
                  <a:gd name="connsiteY24" fmla="*/ 1352 h 1647"/>
                  <a:gd name="connsiteX25" fmla="*/ 1026 w 1246"/>
                  <a:gd name="connsiteY25" fmla="*/ 1388 h 1647"/>
                  <a:gd name="connsiteX26" fmla="*/ 1056 w 1246"/>
                  <a:gd name="connsiteY26" fmla="*/ 1422 h 1647"/>
                  <a:gd name="connsiteX27" fmla="*/ 1088 w 1246"/>
                  <a:gd name="connsiteY27" fmla="*/ 1452 h 1647"/>
                  <a:gd name="connsiteX28" fmla="*/ 1124 w 1246"/>
                  <a:gd name="connsiteY28" fmla="*/ 1479 h 1647"/>
                  <a:gd name="connsiteX29" fmla="*/ 1162 w 1246"/>
                  <a:gd name="connsiteY29" fmla="*/ 1502 h 1647"/>
                  <a:gd name="connsiteX30" fmla="*/ 1204 w 1246"/>
                  <a:gd name="connsiteY30" fmla="*/ 1522 h 1647"/>
                  <a:gd name="connsiteX31" fmla="*/ 1246 w 1246"/>
                  <a:gd name="connsiteY31" fmla="*/ 1537 h 1647"/>
                  <a:gd name="connsiteX32" fmla="*/ 1189 w 1246"/>
                  <a:gd name="connsiteY32" fmla="*/ 1567 h 1647"/>
                  <a:gd name="connsiteX33" fmla="*/ 1131 w 1246"/>
                  <a:gd name="connsiteY33" fmla="*/ 1592 h 1647"/>
                  <a:gd name="connsiteX34" fmla="*/ 1070 w 1246"/>
                  <a:gd name="connsiteY34" fmla="*/ 1612 h 1647"/>
                  <a:gd name="connsiteX35" fmla="*/ 1009 w 1246"/>
                  <a:gd name="connsiteY35" fmla="*/ 1628 h 1647"/>
                  <a:gd name="connsiteX36" fmla="*/ 946 w 1246"/>
                  <a:gd name="connsiteY36" fmla="*/ 1639 h 1647"/>
                  <a:gd name="connsiteX37" fmla="*/ 882 w 1246"/>
                  <a:gd name="connsiteY37" fmla="*/ 1646 h 1647"/>
                  <a:gd name="connsiteX38" fmla="*/ 818 w 1246"/>
                  <a:gd name="connsiteY38" fmla="*/ 1647 h 1647"/>
                  <a:gd name="connsiteX39" fmla="*/ 753 w 1246"/>
                  <a:gd name="connsiteY39" fmla="*/ 1643 h 1647"/>
                  <a:gd name="connsiteX40" fmla="*/ 689 w 1246"/>
                  <a:gd name="connsiteY40" fmla="*/ 1634 h 1647"/>
                  <a:gd name="connsiteX41" fmla="*/ 625 w 1246"/>
                  <a:gd name="connsiteY41" fmla="*/ 1621 h 1647"/>
                  <a:gd name="connsiteX42" fmla="*/ 562 w 1246"/>
                  <a:gd name="connsiteY42" fmla="*/ 1602 h 1647"/>
                  <a:gd name="connsiteX43" fmla="*/ 500 w 1246"/>
                  <a:gd name="connsiteY43" fmla="*/ 1577 h 1647"/>
                  <a:gd name="connsiteX44" fmla="*/ 439 w 1246"/>
                  <a:gd name="connsiteY44" fmla="*/ 1547 h 1647"/>
                  <a:gd name="connsiteX45" fmla="*/ 385 w 1246"/>
                  <a:gd name="connsiteY45" fmla="*/ 1516 h 1647"/>
                  <a:gd name="connsiteX46" fmla="*/ 335 w 1246"/>
                  <a:gd name="connsiteY46" fmla="*/ 1481 h 1647"/>
                  <a:gd name="connsiteX47" fmla="*/ 287 w 1246"/>
                  <a:gd name="connsiteY47" fmla="*/ 1443 h 1647"/>
                  <a:gd name="connsiteX48" fmla="*/ 244 w 1246"/>
                  <a:gd name="connsiteY48" fmla="*/ 1402 h 1647"/>
                  <a:gd name="connsiteX49" fmla="*/ 203 w 1246"/>
                  <a:gd name="connsiteY49" fmla="*/ 1359 h 1647"/>
                  <a:gd name="connsiteX50" fmla="*/ 166 w 1246"/>
                  <a:gd name="connsiteY50" fmla="*/ 1313 h 1647"/>
                  <a:gd name="connsiteX51" fmla="*/ 133 w 1246"/>
                  <a:gd name="connsiteY51" fmla="*/ 1264 h 1647"/>
                  <a:gd name="connsiteX52" fmla="*/ 103 w 1246"/>
                  <a:gd name="connsiteY52" fmla="*/ 1214 h 1647"/>
                  <a:gd name="connsiteX53" fmla="*/ 77 w 1246"/>
                  <a:gd name="connsiteY53" fmla="*/ 1162 h 1647"/>
                  <a:gd name="connsiteX54" fmla="*/ 54 w 1246"/>
                  <a:gd name="connsiteY54" fmla="*/ 1108 h 1647"/>
                  <a:gd name="connsiteX55" fmla="*/ 35 w 1246"/>
                  <a:gd name="connsiteY55" fmla="*/ 1053 h 1647"/>
                  <a:gd name="connsiteX56" fmla="*/ 21 w 1246"/>
                  <a:gd name="connsiteY56" fmla="*/ 997 h 1647"/>
                  <a:gd name="connsiteX57" fmla="*/ 10 w 1246"/>
                  <a:gd name="connsiteY57" fmla="*/ 940 h 1647"/>
                  <a:gd name="connsiteX58" fmla="*/ 3 w 1246"/>
                  <a:gd name="connsiteY58" fmla="*/ 881 h 1647"/>
                  <a:gd name="connsiteX59" fmla="*/ 0 w 1246"/>
                  <a:gd name="connsiteY59" fmla="*/ 823 h 1647"/>
                  <a:gd name="connsiteX60" fmla="*/ 2 w 1246"/>
                  <a:gd name="connsiteY60" fmla="*/ 765 h 1647"/>
                  <a:gd name="connsiteX61" fmla="*/ 7 w 1246"/>
                  <a:gd name="connsiteY61" fmla="*/ 706 h 1647"/>
                  <a:gd name="connsiteX62" fmla="*/ 17 w 1246"/>
                  <a:gd name="connsiteY62" fmla="*/ 647 h 1647"/>
                  <a:gd name="connsiteX63" fmla="*/ 32 w 1246"/>
                  <a:gd name="connsiteY63" fmla="*/ 589 h 1647"/>
                  <a:gd name="connsiteX64" fmla="*/ 50 w 1246"/>
                  <a:gd name="connsiteY64" fmla="*/ 532 h 1647"/>
                  <a:gd name="connsiteX65" fmla="*/ 73 w 1246"/>
                  <a:gd name="connsiteY65" fmla="*/ 475 h 1647"/>
                  <a:gd name="connsiteX66" fmla="*/ 100 w 1246"/>
                  <a:gd name="connsiteY66" fmla="*/ 419 h 1647"/>
                  <a:gd name="connsiteX67" fmla="*/ 132 w 1246"/>
                  <a:gd name="connsiteY67" fmla="*/ 365 h 1647"/>
                  <a:gd name="connsiteX68" fmla="*/ 167 w 1246"/>
                  <a:gd name="connsiteY68" fmla="*/ 314 h 1647"/>
                  <a:gd name="connsiteX69" fmla="*/ 205 w 1246"/>
                  <a:gd name="connsiteY69" fmla="*/ 266 h 1647"/>
                  <a:gd name="connsiteX70" fmla="*/ 246 w 1246"/>
                  <a:gd name="connsiteY70" fmla="*/ 222 h 1647"/>
                  <a:gd name="connsiteX71" fmla="*/ 291 w 1246"/>
                  <a:gd name="connsiteY71" fmla="*/ 182 h 1647"/>
                  <a:gd name="connsiteX72" fmla="*/ 337 w 1246"/>
                  <a:gd name="connsiteY72" fmla="*/ 145 h 1647"/>
                  <a:gd name="connsiteX73" fmla="*/ 385 w 1246"/>
                  <a:gd name="connsiteY73" fmla="*/ 111 h 1647"/>
                  <a:gd name="connsiteX74" fmla="*/ 436 w 1246"/>
                  <a:gd name="connsiteY74" fmla="*/ 81 h 1647"/>
                  <a:gd name="connsiteX75" fmla="*/ 489 w 1246"/>
                  <a:gd name="connsiteY75" fmla="*/ 55 h 1647"/>
                  <a:gd name="connsiteX76" fmla="*/ 543 w 1246"/>
                  <a:gd name="connsiteY76" fmla="*/ 33 h 1647"/>
                  <a:gd name="connsiteX77" fmla="*/ 598 w 1246"/>
                  <a:gd name="connsiteY77" fmla="*/ 15 h 1647"/>
                  <a:gd name="connsiteX78" fmla="*/ 655 w 1246"/>
                  <a:gd name="connsiteY78" fmla="*/ 0 h 1647"/>
                  <a:gd name="connsiteX0" fmla="*/ 655 w 1246"/>
                  <a:gd name="connsiteY0" fmla="*/ 0 h 1647"/>
                  <a:gd name="connsiteX1" fmla="*/ 618 w 1246"/>
                  <a:gd name="connsiteY1" fmla="*/ 154 h 1647"/>
                  <a:gd name="connsiteX2" fmla="*/ 595 w 1246"/>
                  <a:gd name="connsiteY2" fmla="*/ 214 h 1647"/>
                  <a:gd name="connsiteX3" fmla="*/ 577 w 1246"/>
                  <a:gd name="connsiteY3" fmla="*/ 275 h 1647"/>
                  <a:gd name="connsiteX4" fmla="*/ 562 w 1246"/>
                  <a:gd name="connsiteY4" fmla="*/ 340 h 1647"/>
                  <a:gd name="connsiteX5" fmla="*/ 554 w 1246"/>
                  <a:gd name="connsiteY5" fmla="*/ 405 h 1647"/>
                  <a:gd name="connsiteX6" fmla="*/ 550 w 1246"/>
                  <a:gd name="connsiteY6" fmla="*/ 472 h 1647"/>
                  <a:gd name="connsiteX7" fmla="*/ 552 w 1246"/>
                  <a:gd name="connsiteY7" fmla="*/ 541 h 1647"/>
                  <a:gd name="connsiteX8" fmla="*/ 559 w 1246"/>
                  <a:gd name="connsiteY8" fmla="*/ 608 h 1647"/>
                  <a:gd name="connsiteX9" fmla="*/ 571 w 1246"/>
                  <a:gd name="connsiteY9" fmla="*/ 673 h 1647"/>
                  <a:gd name="connsiteX10" fmla="*/ 589 w 1246"/>
                  <a:gd name="connsiteY10" fmla="*/ 736 h 1647"/>
                  <a:gd name="connsiteX11" fmla="*/ 611 w 1246"/>
                  <a:gd name="connsiteY11" fmla="*/ 797 h 1647"/>
                  <a:gd name="connsiteX12" fmla="*/ 637 w 1246"/>
                  <a:gd name="connsiteY12" fmla="*/ 856 h 1647"/>
                  <a:gd name="connsiteX13" fmla="*/ 669 w 1246"/>
                  <a:gd name="connsiteY13" fmla="*/ 912 h 1647"/>
                  <a:gd name="connsiteX14" fmla="*/ 703 w 1246"/>
                  <a:gd name="connsiteY14" fmla="*/ 965 h 1647"/>
                  <a:gd name="connsiteX15" fmla="*/ 742 w 1246"/>
                  <a:gd name="connsiteY15" fmla="*/ 1017 h 1647"/>
                  <a:gd name="connsiteX16" fmla="*/ 785 w 1246"/>
                  <a:gd name="connsiteY16" fmla="*/ 1064 h 1647"/>
                  <a:gd name="connsiteX17" fmla="*/ 830 w 1246"/>
                  <a:gd name="connsiteY17" fmla="*/ 1108 h 1647"/>
                  <a:gd name="connsiteX18" fmla="*/ 880 w 1246"/>
                  <a:gd name="connsiteY18" fmla="*/ 1147 h 1647"/>
                  <a:gd name="connsiteX19" fmla="*/ 932 w 1246"/>
                  <a:gd name="connsiteY19" fmla="*/ 1184 h 1647"/>
                  <a:gd name="connsiteX20" fmla="*/ 943 w 1246"/>
                  <a:gd name="connsiteY20" fmla="*/ 1230 h 1647"/>
                  <a:gd name="connsiteX21" fmla="*/ 957 w 1246"/>
                  <a:gd name="connsiteY21" fmla="*/ 1273 h 1647"/>
                  <a:gd name="connsiteX22" fmla="*/ 976 w 1246"/>
                  <a:gd name="connsiteY22" fmla="*/ 1314 h 1647"/>
                  <a:gd name="connsiteX23" fmla="*/ 1000 w 1246"/>
                  <a:gd name="connsiteY23" fmla="*/ 1352 h 1647"/>
                  <a:gd name="connsiteX24" fmla="*/ 1026 w 1246"/>
                  <a:gd name="connsiteY24" fmla="*/ 1388 h 1647"/>
                  <a:gd name="connsiteX25" fmla="*/ 1056 w 1246"/>
                  <a:gd name="connsiteY25" fmla="*/ 1422 h 1647"/>
                  <a:gd name="connsiteX26" fmla="*/ 1088 w 1246"/>
                  <a:gd name="connsiteY26" fmla="*/ 1452 h 1647"/>
                  <a:gd name="connsiteX27" fmla="*/ 1124 w 1246"/>
                  <a:gd name="connsiteY27" fmla="*/ 1479 h 1647"/>
                  <a:gd name="connsiteX28" fmla="*/ 1162 w 1246"/>
                  <a:gd name="connsiteY28" fmla="*/ 1502 h 1647"/>
                  <a:gd name="connsiteX29" fmla="*/ 1204 w 1246"/>
                  <a:gd name="connsiteY29" fmla="*/ 1522 h 1647"/>
                  <a:gd name="connsiteX30" fmla="*/ 1246 w 1246"/>
                  <a:gd name="connsiteY30" fmla="*/ 1537 h 1647"/>
                  <a:gd name="connsiteX31" fmla="*/ 1189 w 1246"/>
                  <a:gd name="connsiteY31" fmla="*/ 1567 h 1647"/>
                  <a:gd name="connsiteX32" fmla="*/ 1131 w 1246"/>
                  <a:gd name="connsiteY32" fmla="*/ 1592 h 1647"/>
                  <a:gd name="connsiteX33" fmla="*/ 1070 w 1246"/>
                  <a:gd name="connsiteY33" fmla="*/ 1612 h 1647"/>
                  <a:gd name="connsiteX34" fmla="*/ 1009 w 1246"/>
                  <a:gd name="connsiteY34" fmla="*/ 1628 h 1647"/>
                  <a:gd name="connsiteX35" fmla="*/ 946 w 1246"/>
                  <a:gd name="connsiteY35" fmla="*/ 1639 h 1647"/>
                  <a:gd name="connsiteX36" fmla="*/ 882 w 1246"/>
                  <a:gd name="connsiteY36" fmla="*/ 1646 h 1647"/>
                  <a:gd name="connsiteX37" fmla="*/ 818 w 1246"/>
                  <a:gd name="connsiteY37" fmla="*/ 1647 h 1647"/>
                  <a:gd name="connsiteX38" fmla="*/ 753 w 1246"/>
                  <a:gd name="connsiteY38" fmla="*/ 1643 h 1647"/>
                  <a:gd name="connsiteX39" fmla="*/ 689 w 1246"/>
                  <a:gd name="connsiteY39" fmla="*/ 1634 h 1647"/>
                  <a:gd name="connsiteX40" fmla="*/ 625 w 1246"/>
                  <a:gd name="connsiteY40" fmla="*/ 1621 h 1647"/>
                  <a:gd name="connsiteX41" fmla="*/ 562 w 1246"/>
                  <a:gd name="connsiteY41" fmla="*/ 1602 h 1647"/>
                  <a:gd name="connsiteX42" fmla="*/ 500 w 1246"/>
                  <a:gd name="connsiteY42" fmla="*/ 1577 h 1647"/>
                  <a:gd name="connsiteX43" fmla="*/ 439 w 1246"/>
                  <a:gd name="connsiteY43" fmla="*/ 1547 h 1647"/>
                  <a:gd name="connsiteX44" fmla="*/ 385 w 1246"/>
                  <a:gd name="connsiteY44" fmla="*/ 1516 h 1647"/>
                  <a:gd name="connsiteX45" fmla="*/ 335 w 1246"/>
                  <a:gd name="connsiteY45" fmla="*/ 1481 h 1647"/>
                  <a:gd name="connsiteX46" fmla="*/ 287 w 1246"/>
                  <a:gd name="connsiteY46" fmla="*/ 1443 h 1647"/>
                  <a:gd name="connsiteX47" fmla="*/ 244 w 1246"/>
                  <a:gd name="connsiteY47" fmla="*/ 1402 h 1647"/>
                  <a:gd name="connsiteX48" fmla="*/ 203 w 1246"/>
                  <a:gd name="connsiteY48" fmla="*/ 1359 h 1647"/>
                  <a:gd name="connsiteX49" fmla="*/ 166 w 1246"/>
                  <a:gd name="connsiteY49" fmla="*/ 1313 h 1647"/>
                  <a:gd name="connsiteX50" fmla="*/ 133 w 1246"/>
                  <a:gd name="connsiteY50" fmla="*/ 1264 h 1647"/>
                  <a:gd name="connsiteX51" fmla="*/ 103 w 1246"/>
                  <a:gd name="connsiteY51" fmla="*/ 1214 h 1647"/>
                  <a:gd name="connsiteX52" fmla="*/ 77 w 1246"/>
                  <a:gd name="connsiteY52" fmla="*/ 1162 h 1647"/>
                  <a:gd name="connsiteX53" fmla="*/ 54 w 1246"/>
                  <a:gd name="connsiteY53" fmla="*/ 1108 h 1647"/>
                  <a:gd name="connsiteX54" fmla="*/ 35 w 1246"/>
                  <a:gd name="connsiteY54" fmla="*/ 1053 h 1647"/>
                  <a:gd name="connsiteX55" fmla="*/ 21 w 1246"/>
                  <a:gd name="connsiteY55" fmla="*/ 997 h 1647"/>
                  <a:gd name="connsiteX56" fmla="*/ 10 w 1246"/>
                  <a:gd name="connsiteY56" fmla="*/ 940 h 1647"/>
                  <a:gd name="connsiteX57" fmla="*/ 3 w 1246"/>
                  <a:gd name="connsiteY57" fmla="*/ 881 h 1647"/>
                  <a:gd name="connsiteX58" fmla="*/ 0 w 1246"/>
                  <a:gd name="connsiteY58" fmla="*/ 823 h 1647"/>
                  <a:gd name="connsiteX59" fmla="*/ 2 w 1246"/>
                  <a:gd name="connsiteY59" fmla="*/ 765 h 1647"/>
                  <a:gd name="connsiteX60" fmla="*/ 7 w 1246"/>
                  <a:gd name="connsiteY60" fmla="*/ 706 h 1647"/>
                  <a:gd name="connsiteX61" fmla="*/ 17 w 1246"/>
                  <a:gd name="connsiteY61" fmla="*/ 647 h 1647"/>
                  <a:gd name="connsiteX62" fmla="*/ 32 w 1246"/>
                  <a:gd name="connsiteY62" fmla="*/ 589 h 1647"/>
                  <a:gd name="connsiteX63" fmla="*/ 50 w 1246"/>
                  <a:gd name="connsiteY63" fmla="*/ 532 h 1647"/>
                  <a:gd name="connsiteX64" fmla="*/ 73 w 1246"/>
                  <a:gd name="connsiteY64" fmla="*/ 475 h 1647"/>
                  <a:gd name="connsiteX65" fmla="*/ 100 w 1246"/>
                  <a:gd name="connsiteY65" fmla="*/ 419 h 1647"/>
                  <a:gd name="connsiteX66" fmla="*/ 132 w 1246"/>
                  <a:gd name="connsiteY66" fmla="*/ 365 h 1647"/>
                  <a:gd name="connsiteX67" fmla="*/ 167 w 1246"/>
                  <a:gd name="connsiteY67" fmla="*/ 314 h 1647"/>
                  <a:gd name="connsiteX68" fmla="*/ 205 w 1246"/>
                  <a:gd name="connsiteY68" fmla="*/ 266 h 1647"/>
                  <a:gd name="connsiteX69" fmla="*/ 246 w 1246"/>
                  <a:gd name="connsiteY69" fmla="*/ 222 h 1647"/>
                  <a:gd name="connsiteX70" fmla="*/ 291 w 1246"/>
                  <a:gd name="connsiteY70" fmla="*/ 182 h 1647"/>
                  <a:gd name="connsiteX71" fmla="*/ 337 w 1246"/>
                  <a:gd name="connsiteY71" fmla="*/ 145 h 1647"/>
                  <a:gd name="connsiteX72" fmla="*/ 385 w 1246"/>
                  <a:gd name="connsiteY72" fmla="*/ 111 h 1647"/>
                  <a:gd name="connsiteX73" fmla="*/ 436 w 1246"/>
                  <a:gd name="connsiteY73" fmla="*/ 81 h 1647"/>
                  <a:gd name="connsiteX74" fmla="*/ 489 w 1246"/>
                  <a:gd name="connsiteY74" fmla="*/ 55 h 1647"/>
                  <a:gd name="connsiteX75" fmla="*/ 543 w 1246"/>
                  <a:gd name="connsiteY75" fmla="*/ 33 h 1647"/>
                  <a:gd name="connsiteX76" fmla="*/ 598 w 1246"/>
                  <a:gd name="connsiteY76" fmla="*/ 15 h 1647"/>
                  <a:gd name="connsiteX77" fmla="*/ 655 w 1246"/>
                  <a:gd name="connsiteY77" fmla="*/ 0 h 1647"/>
                  <a:gd name="connsiteX0" fmla="*/ 655 w 1246"/>
                  <a:gd name="connsiteY0" fmla="*/ 0 h 1647"/>
                  <a:gd name="connsiteX1" fmla="*/ 595 w 1246"/>
                  <a:gd name="connsiteY1" fmla="*/ 214 h 1647"/>
                  <a:gd name="connsiteX2" fmla="*/ 577 w 1246"/>
                  <a:gd name="connsiteY2" fmla="*/ 275 h 1647"/>
                  <a:gd name="connsiteX3" fmla="*/ 562 w 1246"/>
                  <a:gd name="connsiteY3" fmla="*/ 340 h 1647"/>
                  <a:gd name="connsiteX4" fmla="*/ 554 w 1246"/>
                  <a:gd name="connsiteY4" fmla="*/ 405 h 1647"/>
                  <a:gd name="connsiteX5" fmla="*/ 550 w 1246"/>
                  <a:gd name="connsiteY5" fmla="*/ 472 h 1647"/>
                  <a:gd name="connsiteX6" fmla="*/ 552 w 1246"/>
                  <a:gd name="connsiteY6" fmla="*/ 541 h 1647"/>
                  <a:gd name="connsiteX7" fmla="*/ 559 w 1246"/>
                  <a:gd name="connsiteY7" fmla="*/ 608 h 1647"/>
                  <a:gd name="connsiteX8" fmla="*/ 571 w 1246"/>
                  <a:gd name="connsiteY8" fmla="*/ 673 h 1647"/>
                  <a:gd name="connsiteX9" fmla="*/ 589 w 1246"/>
                  <a:gd name="connsiteY9" fmla="*/ 736 h 1647"/>
                  <a:gd name="connsiteX10" fmla="*/ 611 w 1246"/>
                  <a:gd name="connsiteY10" fmla="*/ 797 h 1647"/>
                  <a:gd name="connsiteX11" fmla="*/ 637 w 1246"/>
                  <a:gd name="connsiteY11" fmla="*/ 856 h 1647"/>
                  <a:gd name="connsiteX12" fmla="*/ 669 w 1246"/>
                  <a:gd name="connsiteY12" fmla="*/ 912 h 1647"/>
                  <a:gd name="connsiteX13" fmla="*/ 703 w 1246"/>
                  <a:gd name="connsiteY13" fmla="*/ 965 h 1647"/>
                  <a:gd name="connsiteX14" fmla="*/ 742 w 1246"/>
                  <a:gd name="connsiteY14" fmla="*/ 1017 h 1647"/>
                  <a:gd name="connsiteX15" fmla="*/ 785 w 1246"/>
                  <a:gd name="connsiteY15" fmla="*/ 1064 h 1647"/>
                  <a:gd name="connsiteX16" fmla="*/ 830 w 1246"/>
                  <a:gd name="connsiteY16" fmla="*/ 1108 h 1647"/>
                  <a:gd name="connsiteX17" fmla="*/ 880 w 1246"/>
                  <a:gd name="connsiteY17" fmla="*/ 1147 h 1647"/>
                  <a:gd name="connsiteX18" fmla="*/ 932 w 1246"/>
                  <a:gd name="connsiteY18" fmla="*/ 1184 h 1647"/>
                  <a:gd name="connsiteX19" fmla="*/ 943 w 1246"/>
                  <a:gd name="connsiteY19" fmla="*/ 1230 h 1647"/>
                  <a:gd name="connsiteX20" fmla="*/ 957 w 1246"/>
                  <a:gd name="connsiteY20" fmla="*/ 1273 h 1647"/>
                  <a:gd name="connsiteX21" fmla="*/ 976 w 1246"/>
                  <a:gd name="connsiteY21" fmla="*/ 1314 h 1647"/>
                  <a:gd name="connsiteX22" fmla="*/ 1000 w 1246"/>
                  <a:gd name="connsiteY22" fmla="*/ 1352 h 1647"/>
                  <a:gd name="connsiteX23" fmla="*/ 1026 w 1246"/>
                  <a:gd name="connsiteY23" fmla="*/ 1388 h 1647"/>
                  <a:gd name="connsiteX24" fmla="*/ 1056 w 1246"/>
                  <a:gd name="connsiteY24" fmla="*/ 1422 h 1647"/>
                  <a:gd name="connsiteX25" fmla="*/ 1088 w 1246"/>
                  <a:gd name="connsiteY25" fmla="*/ 1452 h 1647"/>
                  <a:gd name="connsiteX26" fmla="*/ 1124 w 1246"/>
                  <a:gd name="connsiteY26" fmla="*/ 1479 h 1647"/>
                  <a:gd name="connsiteX27" fmla="*/ 1162 w 1246"/>
                  <a:gd name="connsiteY27" fmla="*/ 1502 h 1647"/>
                  <a:gd name="connsiteX28" fmla="*/ 1204 w 1246"/>
                  <a:gd name="connsiteY28" fmla="*/ 1522 h 1647"/>
                  <a:gd name="connsiteX29" fmla="*/ 1246 w 1246"/>
                  <a:gd name="connsiteY29" fmla="*/ 1537 h 1647"/>
                  <a:gd name="connsiteX30" fmla="*/ 1189 w 1246"/>
                  <a:gd name="connsiteY30" fmla="*/ 1567 h 1647"/>
                  <a:gd name="connsiteX31" fmla="*/ 1131 w 1246"/>
                  <a:gd name="connsiteY31" fmla="*/ 1592 h 1647"/>
                  <a:gd name="connsiteX32" fmla="*/ 1070 w 1246"/>
                  <a:gd name="connsiteY32" fmla="*/ 1612 h 1647"/>
                  <a:gd name="connsiteX33" fmla="*/ 1009 w 1246"/>
                  <a:gd name="connsiteY33" fmla="*/ 1628 h 1647"/>
                  <a:gd name="connsiteX34" fmla="*/ 946 w 1246"/>
                  <a:gd name="connsiteY34" fmla="*/ 1639 h 1647"/>
                  <a:gd name="connsiteX35" fmla="*/ 882 w 1246"/>
                  <a:gd name="connsiteY35" fmla="*/ 1646 h 1647"/>
                  <a:gd name="connsiteX36" fmla="*/ 818 w 1246"/>
                  <a:gd name="connsiteY36" fmla="*/ 1647 h 1647"/>
                  <a:gd name="connsiteX37" fmla="*/ 753 w 1246"/>
                  <a:gd name="connsiteY37" fmla="*/ 1643 h 1647"/>
                  <a:gd name="connsiteX38" fmla="*/ 689 w 1246"/>
                  <a:gd name="connsiteY38" fmla="*/ 1634 h 1647"/>
                  <a:gd name="connsiteX39" fmla="*/ 625 w 1246"/>
                  <a:gd name="connsiteY39" fmla="*/ 1621 h 1647"/>
                  <a:gd name="connsiteX40" fmla="*/ 562 w 1246"/>
                  <a:gd name="connsiteY40" fmla="*/ 1602 h 1647"/>
                  <a:gd name="connsiteX41" fmla="*/ 500 w 1246"/>
                  <a:gd name="connsiteY41" fmla="*/ 1577 h 1647"/>
                  <a:gd name="connsiteX42" fmla="*/ 439 w 1246"/>
                  <a:gd name="connsiteY42" fmla="*/ 1547 h 1647"/>
                  <a:gd name="connsiteX43" fmla="*/ 385 w 1246"/>
                  <a:gd name="connsiteY43" fmla="*/ 1516 h 1647"/>
                  <a:gd name="connsiteX44" fmla="*/ 335 w 1246"/>
                  <a:gd name="connsiteY44" fmla="*/ 1481 h 1647"/>
                  <a:gd name="connsiteX45" fmla="*/ 287 w 1246"/>
                  <a:gd name="connsiteY45" fmla="*/ 1443 h 1647"/>
                  <a:gd name="connsiteX46" fmla="*/ 244 w 1246"/>
                  <a:gd name="connsiteY46" fmla="*/ 1402 h 1647"/>
                  <a:gd name="connsiteX47" fmla="*/ 203 w 1246"/>
                  <a:gd name="connsiteY47" fmla="*/ 1359 h 1647"/>
                  <a:gd name="connsiteX48" fmla="*/ 166 w 1246"/>
                  <a:gd name="connsiteY48" fmla="*/ 1313 h 1647"/>
                  <a:gd name="connsiteX49" fmla="*/ 133 w 1246"/>
                  <a:gd name="connsiteY49" fmla="*/ 1264 h 1647"/>
                  <a:gd name="connsiteX50" fmla="*/ 103 w 1246"/>
                  <a:gd name="connsiteY50" fmla="*/ 1214 h 1647"/>
                  <a:gd name="connsiteX51" fmla="*/ 77 w 1246"/>
                  <a:gd name="connsiteY51" fmla="*/ 1162 h 1647"/>
                  <a:gd name="connsiteX52" fmla="*/ 54 w 1246"/>
                  <a:gd name="connsiteY52" fmla="*/ 1108 h 1647"/>
                  <a:gd name="connsiteX53" fmla="*/ 35 w 1246"/>
                  <a:gd name="connsiteY53" fmla="*/ 1053 h 1647"/>
                  <a:gd name="connsiteX54" fmla="*/ 21 w 1246"/>
                  <a:gd name="connsiteY54" fmla="*/ 997 h 1647"/>
                  <a:gd name="connsiteX55" fmla="*/ 10 w 1246"/>
                  <a:gd name="connsiteY55" fmla="*/ 940 h 1647"/>
                  <a:gd name="connsiteX56" fmla="*/ 3 w 1246"/>
                  <a:gd name="connsiteY56" fmla="*/ 881 h 1647"/>
                  <a:gd name="connsiteX57" fmla="*/ 0 w 1246"/>
                  <a:gd name="connsiteY57" fmla="*/ 823 h 1647"/>
                  <a:gd name="connsiteX58" fmla="*/ 2 w 1246"/>
                  <a:gd name="connsiteY58" fmla="*/ 765 h 1647"/>
                  <a:gd name="connsiteX59" fmla="*/ 7 w 1246"/>
                  <a:gd name="connsiteY59" fmla="*/ 706 h 1647"/>
                  <a:gd name="connsiteX60" fmla="*/ 17 w 1246"/>
                  <a:gd name="connsiteY60" fmla="*/ 647 h 1647"/>
                  <a:gd name="connsiteX61" fmla="*/ 32 w 1246"/>
                  <a:gd name="connsiteY61" fmla="*/ 589 h 1647"/>
                  <a:gd name="connsiteX62" fmla="*/ 50 w 1246"/>
                  <a:gd name="connsiteY62" fmla="*/ 532 h 1647"/>
                  <a:gd name="connsiteX63" fmla="*/ 73 w 1246"/>
                  <a:gd name="connsiteY63" fmla="*/ 475 h 1647"/>
                  <a:gd name="connsiteX64" fmla="*/ 100 w 1246"/>
                  <a:gd name="connsiteY64" fmla="*/ 419 h 1647"/>
                  <a:gd name="connsiteX65" fmla="*/ 132 w 1246"/>
                  <a:gd name="connsiteY65" fmla="*/ 365 h 1647"/>
                  <a:gd name="connsiteX66" fmla="*/ 167 w 1246"/>
                  <a:gd name="connsiteY66" fmla="*/ 314 h 1647"/>
                  <a:gd name="connsiteX67" fmla="*/ 205 w 1246"/>
                  <a:gd name="connsiteY67" fmla="*/ 266 h 1647"/>
                  <a:gd name="connsiteX68" fmla="*/ 246 w 1246"/>
                  <a:gd name="connsiteY68" fmla="*/ 222 h 1647"/>
                  <a:gd name="connsiteX69" fmla="*/ 291 w 1246"/>
                  <a:gd name="connsiteY69" fmla="*/ 182 h 1647"/>
                  <a:gd name="connsiteX70" fmla="*/ 337 w 1246"/>
                  <a:gd name="connsiteY70" fmla="*/ 145 h 1647"/>
                  <a:gd name="connsiteX71" fmla="*/ 385 w 1246"/>
                  <a:gd name="connsiteY71" fmla="*/ 111 h 1647"/>
                  <a:gd name="connsiteX72" fmla="*/ 436 w 1246"/>
                  <a:gd name="connsiteY72" fmla="*/ 81 h 1647"/>
                  <a:gd name="connsiteX73" fmla="*/ 489 w 1246"/>
                  <a:gd name="connsiteY73" fmla="*/ 55 h 1647"/>
                  <a:gd name="connsiteX74" fmla="*/ 543 w 1246"/>
                  <a:gd name="connsiteY74" fmla="*/ 33 h 1647"/>
                  <a:gd name="connsiteX75" fmla="*/ 598 w 1246"/>
                  <a:gd name="connsiteY75" fmla="*/ 15 h 1647"/>
                  <a:gd name="connsiteX76" fmla="*/ 655 w 1246"/>
                  <a:gd name="connsiteY76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77 w 1246"/>
                  <a:gd name="connsiteY1" fmla="*/ 275 h 1647"/>
                  <a:gd name="connsiteX2" fmla="*/ 562 w 1246"/>
                  <a:gd name="connsiteY2" fmla="*/ 340 h 1647"/>
                  <a:gd name="connsiteX3" fmla="*/ 554 w 1246"/>
                  <a:gd name="connsiteY3" fmla="*/ 405 h 1647"/>
                  <a:gd name="connsiteX4" fmla="*/ 550 w 1246"/>
                  <a:gd name="connsiteY4" fmla="*/ 472 h 1647"/>
                  <a:gd name="connsiteX5" fmla="*/ 552 w 1246"/>
                  <a:gd name="connsiteY5" fmla="*/ 541 h 1647"/>
                  <a:gd name="connsiteX6" fmla="*/ 559 w 1246"/>
                  <a:gd name="connsiteY6" fmla="*/ 608 h 1647"/>
                  <a:gd name="connsiteX7" fmla="*/ 571 w 1246"/>
                  <a:gd name="connsiteY7" fmla="*/ 673 h 1647"/>
                  <a:gd name="connsiteX8" fmla="*/ 589 w 1246"/>
                  <a:gd name="connsiteY8" fmla="*/ 736 h 1647"/>
                  <a:gd name="connsiteX9" fmla="*/ 611 w 1246"/>
                  <a:gd name="connsiteY9" fmla="*/ 797 h 1647"/>
                  <a:gd name="connsiteX10" fmla="*/ 637 w 1246"/>
                  <a:gd name="connsiteY10" fmla="*/ 856 h 1647"/>
                  <a:gd name="connsiteX11" fmla="*/ 669 w 1246"/>
                  <a:gd name="connsiteY11" fmla="*/ 912 h 1647"/>
                  <a:gd name="connsiteX12" fmla="*/ 703 w 1246"/>
                  <a:gd name="connsiteY12" fmla="*/ 965 h 1647"/>
                  <a:gd name="connsiteX13" fmla="*/ 742 w 1246"/>
                  <a:gd name="connsiteY13" fmla="*/ 1017 h 1647"/>
                  <a:gd name="connsiteX14" fmla="*/ 785 w 1246"/>
                  <a:gd name="connsiteY14" fmla="*/ 1064 h 1647"/>
                  <a:gd name="connsiteX15" fmla="*/ 830 w 1246"/>
                  <a:gd name="connsiteY15" fmla="*/ 1108 h 1647"/>
                  <a:gd name="connsiteX16" fmla="*/ 880 w 1246"/>
                  <a:gd name="connsiteY16" fmla="*/ 1147 h 1647"/>
                  <a:gd name="connsiteX17" fmla="*/ 932 w 1246"/>
                  <a:gd name="connsiteY17" fmla="*/ 1184 h 1647"/>
                  <a:gd name="connsiteX18" fmla="*/ 943 w 1246"/>
                  <a:gd name="connsiteY18" fmla="*/ 1230 h 1647"/>
                  <a:gd name="connsiteX19" fmla="*/ 957 w 1246"/>
                  <a:gd name="connsiteY19" fmla="*/ 1273 h 1647"/>
                  <a:gd name="connsiteX20" fmla="*/ 976 w 1246"/>
                  <a:gd name="connsiteY20" fmla="*/ 1314 h 1647"/>
                  <a:gd name="connsiteX21" fmla="*/ 1000 w 1246"/>
                  <a:gd name="connsiteY21" fmla="*/ 1352 h 1647"/>
                  <a:gd name="connsiteX22" fmla="*/ 1026 w 1246"/>
                  <a:gd name="connsiteY22" fmla="*/ 1388 h 1647"/>
                  <a:gd name="connsiteX23" fmla="*/ 1056 w 1246"/>
                  <a:gd name="connsiteY23" fmla="*/ 1422 h 1647"/>
                  <a:gd name="connsiteX24" fmla="*/ 1088 w 1246"/>
                  <a:gd name="connsiteY24" fmla="*/ 1452 h 1647"/>
                  <a:gd name="connsiteX25" fmla="*/ 1124 w 1246"/>
                  <a:gd name="connsiteY25" fmla="*/ 1479 h 1647"/>
                  <a:gd name="connsiteX26" fmla="*/ 1162 w 1246"/>
                  <a:gd name="connsiteY26" fmla="*/ 1502 h 1647"/>
                  <a:gd name="connsiteX27" fmla="*/ 1204 w 1246"/>
                  <a:gd name="connsiteY27" fmla="*/ 1522 h 1647"/>
                  <a:gd name="connsiteX28" fmla="*/ 1246 w 1246"/>
                  <a:gd name="connsiteY28" fmla="*/ 1537 h 1647"/>
                  <a:gd name="connsiteX29" fmla="*/ 1189 w 1246"/>
                  <a:gd name="connsiteY29" fmla="*/ 1567 h 1647"/>
                  <a:gd name="connsiteX30" fmla="*/ 1131 w 1246"/>
                  <a:gd name="connsiteY30" fmla="*/ 1592 h 1647"/>
                  <a:gd name="connsiteX31" fmla="*/ 1070 w 1246"/>
                  <a:gd name="connsiteY31" fmla="*/ 1612 h 1647"/>
                  <a:gd name="connsiteX32" fmla="*/ 1009 w 1246"/>
                  <a:gd name="connsiteY32" fmla="*/ 1628 h 1647"/>
                  <a:gd name="connsiteX33" fmla="*/ 946 w 1246"/>
                  <a:gd name="connsiteY33" fmla="*/ 1639 h 1647"/>
                  <a:gd name="connsiteX34" fmla="*/ 882 w 1246"/>
                  <a:gd name="connsiteY34" fmla="*/ 1646 h 1647"/>
                  <a:gd name="connsiteX35" fmla="*/ 818 w 1246"/>
                  <a:gd name="connsiteY35" fmla="*/ 1647 h 1647"/>
                  <a:gd name="connsiteX36" fmla="*/ 753 w 1246"/>
                  <a:gd name="connsiteY36" fmla="*/ 1643 h 1647"/>
                  <a:gd name="connsiteX37" fmla="*/ 689 w 1246"/>
                  <a:gd name="connsiteY37" fmla="*/ 1634 h 1647"/>
                  <a:gd name="connsiteX38" fmla="*/ 625 w 1246"/>
                  <a:gd name="connsiteY38" fmla="*/ 1621 h 1647"/>
                  <a:gd name="connsiteX39" fmla="*/ 562 w 1246"/>
                  <a:gd name="connsiteY39" fmla="*/ 1602 h 1647"/>
                  <a:gd name="connsiteX40" fmla="*/ 500 w 1246"/>
                  <a:gd name="connsiteY40" fmla="*/ 1577 h 1647"/>
                  <a:gd name="connsiteX41" fmla="*/ 439 w 1246"/>
                  <a:gd name="connsiteY41" fmla="*/ 1547 h 1647"/>
                  <a:gd name="connsiteX42" fmla="*/ 385 w 1246"/>
                  <a:gd name="connsiteY42" fmla="*/ 1516 h 1647"/>
                  <a:gd name="connsiteX43" fmla="*/ 335 w 1246"/>
                  <a:gd name="connsiteY43" fmla="*/ 1481 h 1647"/>
                  <a:gd name="connsiteX44" fmla="*/ 287 w 1246"/>
                  <a:gd name="connsiteY44" fmla="*/ 1443 h 1647"/>
                  <a:gd name="connsiteX45" fmla="*/ 244 w 1246"/>
                  <a:gd name="connsiteY45" fmla="*/ 1402 h 1647"/>
                  <a:gd name="connsiteX46" fmla="*/ 203 w 1246"/>
                  <a:gd name="connsiteY46" fmla="*/ 1359 h 1647"/>
                  <a:gd name="connsiteX47" fmla="*/ 166 w 1246"/>
                  <a:gd name="connsiteY47" fmla="*/ 1313 h 1647"/>
                  <a:gd name="connsiteX48" fmla="*/ 133 w 1246"/>
                  <a:gd name="connsiteY48" fmla="*/ 1264 h 1647"/>
                  <a:gd name="connsiteX49" fmla="*/ 103 w 1246"/>
                  <a:gd name="connsiteY49" fmla="*/ 1214 h 1647"/>
                  <a:gd name="connsiteX50" fmla="*/ 77 w 1246"/>
                  <a:gd name="connsiteY50" fmla="*/ 1162 h 1647"/>
                  <a:gd name="connsiteX51" fmla="*/ 54 w 1246"/>
                  <a:gd name="connsiteY51" fmla="*/ 1108 h 1647"/>
                  <a:gd name="connsiteX52" fmla="*/ 35 w 1246"/>
                  <a:gd name="connsiteY52" fmla="*/ 1053 h 1647"/>
                  <a:gd name="connsiteX53" fmla="*/ 21 w 1246"/>
                  <a:gd name="connsiteY53" fmla="*/ 997 h 1647"/>
                  <a:gd name="connsiteX54" fmla="*/ 10 w 1246"/>
                  <a:gd name="connsiteY54" fmla="*/ 940 h 1647"/>
                  <a:gd name="connsiteX55" fmla="*/ 3 w 1246"/>
                  <a:gd name="connsiteY55" fmla="*/ 881 h 1647"/>
                  <a:gd name="connsiteX56" fmla="*/ 0 w 1246"/>
                  <a:gd name="connsiteY56" fmla="*/ 823 h 1647"/>
                  <a:gd name="connsiteX57" fmla="*/ 2 w 1246"/>
                  <a:gd name="connsiteY57" fmla="*/ 765 h 1647"/>
                  <a:gd name="connsiteX58" fmla="*/ 7 w 1246"/>
                  <a:gd name="connsiteY58" fmla="*/ 706 h 1647"/>
                  <a:gd name="connsiteX59" fmla="*/ 17 w 1246"/>
                  <a:gd name="connsiteY59" fmla="*/ 647 h 1647"/>
                  <a:gd name="connsiteX60" fmla="*/ 32 w 1246"/>
                  <a:gd name="connsiteY60" fmla="*/ 589 h 1647"/>
                  <a:gd name="connsiteX61" fmla="*/ 50 w 1246"/>
                  <a:gd name="connsiteY61" fmla="*/ 532 h 1647"/>
                  <a:gd name="connsiteX62" fmla="*/ 73 w 1246"/>
                  <a:gd name="connsiteY62" fmla="*/ 475 h 1647"/>
                  <a:gd name="connsiteX63" fmla="*/ 100 w 1246"/>
                  <a:gd name="connsiteY63" fmla="*/ 419 h 1647"/>
                  <a:gd name="connsiteX64" fmla="*/ 132 w 1246"/>
                  <a:gd name="connsiteY64" fmla="*/ 365 h 1647"/>
                  <a:gd name="connsiteX65" fmla="*/ 167 w 1246"/>
                  <a:gd name="connsiteY65" fmla="*/ 314 h 1647"/>
                  <a:gd name="connsiteX66" fmla="*/ 205 w 1246"/>
                  <a:gd name="connsiteY66" fmla="*/ 266 h 1647"/>
                  <a:gd name="connsiteX67" fmla="*/ 246 w 1246"/>
                  <a:gd name="connsiteY67" fmla="*/ 222 h 1647"/>
                  <a:gd name="connsiteX68" fmla="*/ 291 w 1246"/>
                  <a:gd name="connsiteY68" fmla="*/ 182 h 1647"/>
                  <a:gd name="connsiteX69" fmla="*/ 337 w 1246"/>
                  <a:gd name="connsiteY69" fmla="*/ 145 h 1647"/>
                  <a:gd name="connsiteX70" fmla="*/ 385 w 1246"/>
                  <a:gd name="connsiteY70" fmla="*/ 111 h 1647"/>
                  <a:gd name="connsiteX71" fmla="*/ 436 w 1246"/>
                  <a:gd name="connsiteY71" fmla="*/ 81 h 1647"/>
                  <a:gd name="connsiteX72" fmla="*/ 489 w 1246"/>
                  <a:gd name="connsiteY72" fmla="*/ 55 h 1647"/>
                  <a:gd name="connsiteX73" fmla="*/ 543 w 1246"/>
                  <a:gd name="connsiteY73" fmla="*/ 33 h 1647"/>
                  <a:gd name="connsiteX74" fmla="*/ 598 w 1246"/>
                  <a:gd name="connsiteY74" fmla="*/ 15 h 1647"/>
                  <a:gd name="connsiteX75" fmla="*/ 655 w 1246"/>
                  <a:gd name="connsiteY75" fmla="*/ 0 h 1647"/>
                  <a:gd name="connsiteX0" fmla="*/ 655 w 1246"/>
                  <a:gd name="connsiteY0" fmla="*/ 0 h 1647"/>
                  <a:gd name="connsiteX1" fmla="*/ 562 w 1246"/>
                  <a:gd name="connsiteY1" fmla="*/ 340 h 1647"/>
                  <a:gd name="connsiteX2" fmla="*/ 554 w 1246"/>
                  <a:gd name="connsiteY2" fmla="*/ 405 h 1647"/>
                  <a:gd name="connsiteX3" fmla="*/ 550 w 1246"/>
                  <a:gd name="connsiteY3" fmla="*/ 472 h 1647"/>
                  <a:gd name="connsiteX4" fmla="*/ 552 w 1246"/>
                  <a:gd name="connsiteY4" fmla="*/ 541 h 1647"/>
                  <a:gd name="connsiteX5" fmla="*/ 559 w 1246"/>
                  <a:gd name="connsiteY5" fmla="*/ 608 h 1647"/>
                  <a:gd name="connsiteX6" fmla="*/ 571 w 1246"/>
                  <a:gd name="connsiteY6" fmla="*/ 673 h 1647"/>
                  <a:gd name="connsiteX7" fmla="*/ 589 w 1246"/>
                  <a:gd name="connsiteY7" fmla="*/ 736 h 1647"/>
                  <a:gd name="connsiteX8" fmla="*/ 611 w 1246"/>
                  <a:gd name="connsiteY8" fmla="*/ 797 h 1647"/>
                  <a:gd name="connsiteX9" fmla="*/ 637 w 1246"/>
                  <a:gd name="connsiteY9" fmla="*/ 856 h 1647"/>
                  <a:gd name="connsiteX10" fmla="*/ 669 w 1246"/>
                  <a:gd name="connsiteY10" fmla="*/ 912 h 1647"/>
                  <a:gd name="connsiteX11" fmla="*/ 703 w 1246"/>
                  <a:gd name="connsiteY11" fmla="*/ 965 h 1647"/>
                  <a:gd name="connsiteX12" fmla="*/ 742 w 1246"/>
                  <a:gd name="connsiteY12" fmla="*/ 1017 h 1647"/>
                  <a:gd name="connsiteX13" fmla="*/ 785 w 1246"/>
                  <a:gd name="connsiteY13" fmla="*/ 1064 h 1647"/>
                  <a:gd name="connsiteX14" fmla="*/ 830 w 1246"/>
                  <a:gd name="connsiteY14" fmla="*/ 1108 h 1647"/>
                  <a:gd name="connsiteX15" fmla="*/ 880 w 1246"/>
                  <a:gd name="connsiteY15" fmla="*/ 1147 h 1647"/>
                  <a:gd name="connsiteX16" fmla="*/ 932 w 1246"/>
                  <a:gd name="connsiteY16" fmla="*/ 1184 h 1647"/>
                  <a:gd name="connsiteX17" fmla="*/ 943 w 1246"/>
                  <a:gd name="connsiteY17" fmla="*/ 1230 h 1647"/>
                  <a:gd name="connsiteX18" fmla="*/ 957 w 1246"/>
                  <a:gd name="connsiteY18" fmla="*/ 1273 h 1647"/>
                  <a:gd name="connsiteX19" fmla="*/ 976 w 1246"/>
                  <a:gd name="connsiteY19" fmla="*/ 1314 h 1647"/>
                  <a:gd name="connsiteX20" fmla="*/ 1000 w 1246"/>
                  <a:gd name="connsiteY20" fmla="*/ 1352 h 1647"/>
                  <a:gd name="connsiteX21" fmla="*/ 1026 w 1246"/>
                  <a:gd name="connsiteY21" fmla="*/ 1388 h 1647"/>
                  <a:gd name="connsiteX22" fmla="*/ 1056 w 1246"/>
                  <a:gd name="connsiteY22" fmla="*/ 1422 h 1647"/>
                  <a:gd name="connsiteX23" fmla="*/ 1088 w 1246"/>
                  <a:gd name="connsiteY23" fmla="*/ 1452 h 1647"/>
                  <a:gd name="connsiteX24" fmla="*/ 1124 w 1246"/>
                  <a:gd name="connsiteY24" fmla="*/ 1479 h 1647"/>
                  <a:gd name="connsiteX25" fmla="*/ 1162 w 1246"/>
                  <a:gd name="connsiteY25" fmla="*/ 1502 h 1647"/>
                  <a:gd name="connsiteX26" fmla="*/ 1204 w 1246"/>
                  <a:gd name="connsiteY26" fmla="*/ 1522 h 1647"/>
                  <a:gd name="connsiteX27" fmla="*/ 1246 w 1246"/>
                  <a:gd name="connsiteY27" fmla="*/ 1537 h 1647"/>
                  <a:gd name="connsiteX28" fmla="*/ 1189 w 1246"/>
                  <a:gd name="connsiteY28" fmla="*/ 1567 h 1647"/>
                  <a:gd name="connsiteX29" fmla="*/ 1131 w 1246"/>
                  <a:gd name="connsiteY29" fmla="*/ 1592 h 1647"/>
                  <a:gd name="connsiteX30" fmla="*/ 1070 w 1246"/>
                  <a:gd name="connsiteY30" fmla="*/ 1612 h 1647"/>
                  <a:gd name="connsiteX31" fmla="*/ 1009 w 1246"/>
                  <a:gd name="connsiteY31" fmla="*/ 1628 h 1647"/>
                  <a:gd name="connsiteX32" fmla="*/ 946 w 1246"/>
                  <a:gd name="connsiteY32" fmla="*/ 1639 h 1647"/>
                  <a:gd name="connsiteX33" fmla="*/ 882 w 1246"/>
                  <a:gd name="connsiteY33" fmla="*/ 1646 h 1647"/>
                  <a:gd name="connsiteX34" fmla="*/ 818 w 1246"/>
                  <a:gd name="connsiteY34" fmla="*/ 1647 h 1647"/>
                  <a:gd name="connsiteX35" fmla="*/ 753 w 1246"/>
                  <a:gd name="connsiteY35" fmla="*/ 1643 h 1647"/>
                  <a:gd name="connsiteX36" fmla="*/ 689 w 1246"/>
                  <a:gd name="connsiteY36" fmla="*/ 1634 h 1647"/>
                  <a:gd name="connsiteX37" fmla="*/ 625 w 1246"/>
                  <a:gd name="connsiteY37" fmla="*/ 1621 h 1647"/>
                  <a:gd name="connsiteX38" fmla="*/ 562 w 1246"/>
                  <a:gd name="connsiteY38" fmla="*/ 1602 h 1647"/>
                  <a:gd name="connsiteX39" fmla="*/ 500 w 1246"/>
                  <a:gd name="connsiteY39" fmla="*/ 1577 h 1647"/>
                  <a:gd name="connsiteX40" fmla="*/ 439 w 1246"/>
                  <a:gd name="connsiteY40" fmla="*/ 1547 h 1647"/>
                  <a:gd name="connsiteX41" fmla="*/ 385 w 1246"/>
                  <a:gd name="connsiteY41" fmla="*/ 1516 h 1647"/>
                  <a:gd name="connsiteX42" fmla="*/ 335 w 1246"/>
                  <a:gd name="connsiteY42" fmla="*/ 1481 h 1647"/>
                  <a:gd name="connsiteX43" fmla="*/ 287 w 1246"/>
                  <a:gd name="connsiteY43" fmla="*/ 1443 h 1647"/>
                  <a:gd name="connsiteX44" fmla="*/ 244 w 1246"/>
                  <a:gd name="connsiteY44" fmla="*/ 1402 h 1647"/>
                  <a:gd name="connsiteX45" fmla="*/ 203 w 1246"/>
                  <a:gd name="connsiteY45" fmla="*/ 1359 h 1647"/>
                  <a:gd name="connsiteX46" fmla="*/ 166 w 1246"/>
                  <a:gd name="connsiteY46" fmla="*/ 1313 h 1647"/>
                  <a:gd name="connsiteX47" fmla="*/ 133 w 1246"/>
                  <a:gd name="connsiteY47" fmla="*/ 1264 h 1647"/>
                  <a:gd name="connsiteX48" fmla="*/ 103 w 1246"/>
                  <a:gd name="connsiteY48" fmla="*/ 1214 h 1647"/>
                  <a:gd name="connsiteX49" fmla="*/ 77 w 1246"/>
                  <a:gd name="connsiteY49" fmla="*/ 1162 h 1647"/>
                  <a:gd name="connsiteX50" fmla="*/ 54 w 1246"/>
                  <a:gd name="connsiteY50" fmla="*/ 1108 h 1647"/>
                  <a:gd name="connsiteX51" fmla="*/ 35 w 1246"/>
                  <a:gd name="connsiteY51" fmla="*/ 1053 h 1647"/>
                  <a:gd name="connsiteX52" fmla="*/ 21 w 1246"/>
                  <a:gd name="connsiteY52" fmla="*/ 997 h 1647"/>
                  <a:gd name="connsiteX53" fmla="*/ 10 w 1246"/>
                  <a:gd name="connsiteY53" fmla="*/ 940 h 1647"/>
                  <a:gd name="connsiteX54" fmla="*/ 3 w 1246"/>
                  <a:gd name="connsiteY54" fmla="*/ 881 h 1647"/>
                  <a:gd name="connsiteX55" fmla="*/ 0 w 1246"/>
                  <a:gd name="connsiteY55" fmla="*/ 823 h 1647"/>
                  <a:gd name="connsiteX56" fmla="*/ 2 w 1246"/>
                  <a:gd name="connsiteY56" fmla="*/ 765 h 1647"/>
                  <a:gd name="connsiteX57" fmla="*/ 7 w 1246"/>
                  <a:gd name="connsiteY57" fmla="*/ 706 h 1647"/>
                  <a:gd name="connsiteX58" fmla="*/ 17 w 1246"/>
                  <a:gd name="connsiteY58" fmla="*/ 647 h 1647"/>
                  <a:gd name="connsiteX59" fmla="*/ 32 w 1246"/>
                  <a:gd name="connsiteY59" fmla="*/ 589 h 1647"/>
                  <a:gd name="connsiteX60" fmla="*/ 50 w 1246"/>
                  <a:gd name="connsiteY60" fmla="*/ 532 h 1647"/>
                  <a:gd name="connsiteX61" fmla="*/ 73 w 1246"/>
                  <a:gd name="connsiteY61" fmla="*/ 475 h 1647"/>
                  <a:gd name="connsiteX62" fmla="*/ 100 w 1246"/>
                  <a:gd name="connsiteY62" fmla="*/ 419 h 1647"/>
                  <a:gd name="connsiteX63" fmla="*/ 132 w 1246"/>
                  <a:gd name="connsiteY63" fmla="*/ 365 h 1647"/>
                  <a:gd name="connsiteX64" fmla="*/ 167 w 1246"/>
                  <a:gd name="connsiteY64" fmla="*/ 314 h 1647"/>
                  <a:gd name="connsiteX65" fmla="*/ 205 w 1246"/>
                  <a:gd name="connsiteY65" fmla="*/ 266 h 1647"/>
                  <a:gd name="connsiteX66" fmla="*/ 246 w 1246"/>
                  <a:gd name="connsiteY66" fmla="*/ 222 h 1647"/>
                  <a:gd name="connsiteX67" fmla="*/ 291 w 1246"/>
                  <a:gd name="connsiteY67" fmla="*/ 182 h 1647"/>
                  <a:gd name="connsiteX68" fmla="*/ 337 w 1246"/>
                  <a:gd name="connsiteY68" fmla="*/ 145 h 1647"/>
                  <a:gd name="connsiteX69" fmla="*/ 385 w 1246"/>
                  <a:gd name="connsiteY69" fmla="*/ 111 h 1647"/>
                  <a:gd name="connsiteX70" fmla="*/ 436 w 1246"/>
                  <a:gd name="connsiteY70" fmla="*/ 81 h 1647"/>
                  <a:gd name="connsiteX71" fmla="*/ 489 w 1246"/>
                  <a:gd name="connsiteY71" fmla="*/ 55 h 1647"/>
                  <a:gd name="connsiteX72" fmla="*/ 543 w 1246"/>
                  <a:gd name="connsiteY72" fmla="*/ 33 h 1647"/>
                  <a:gd name="connsiteX73" fmla="*/ 598 w 1246"/>
                  <a:gd name="connsiteY73" fmla="*/ 15 h 1647"/>
                  <a:gd name="connsiteX74" fmla="*/ 655 w 1246"/>
                  <a:gd name="connsiteY74" fmla="*/ 0 h 1647"/>
                  <a:gd name="connsiteX0" fmla="*/ 655 w 1246"/>
                  <a:gd name="connsiteY0" fmla="*/ 0 h 1647"/>
                  <a:gd name="connsiteX1" fmla="*/ 562 w 1246"/>
                  <a:gd name="connsiteY1" fmla="*/ 340 h 1647"/>
                  <a:gd name="connsiteX2" fmla="*/ 550 w 1246"/>
                  <a:gd name="connsiteY2" fmla="*/ 472 h 1647"/>
                  <a:gd name="connsiteX3" fmla="*/ 552 w 1246"/>
                  <a:gd name="connsiteY3" fmla="*/ 541 h 1647"/>
                  <a:gd name="connsiteX4" fmla="*/ 559 w 1246"/>
                  <a:gd name="connsiteY4" fmla="*/ 608 h 1647"/>
                  <a:gd name="connsiteX5" fmla="*/ 571 w 1246"/>
                  <a:gd name="connsiteY5" fmla="*/ 673 h 1647"/>
                  <a:gd name="connsiteX6" fmla="*/ 589 w 1246"/>
                  <a:gd name="connsiteY6" fmla="*/ 736 h 1647"/>
                  <a:gd name="connsiteX7" fmla="*/ 611 w 1246"/>
                  <a:gd name="connsiteY7" fmla="*/ 797 h 1647"/>
                  <a:gd name="connsiteX8" fmla="*/ 637 w 1246"/>
                  <a:gd name="connsiteY8" fmla="*/ 856 h 1647"/>
                  <a:gd name="connsiteX9" fmla="*/ 669 w 1246"/>
                  <a:gd name="connsiteY9" fmla="*/ 912 h 1647"/>
                  <a:gd name="connsiteX10" fmla="*/ 703 w 1246"/>
                  <a:gd name="connsiteY10" fmla="*/ 965 h 1647"/>
                  <a:gd name="connsiteX11" fmla="*/ 742 w 1246"/>
                  <a:gd name="connsiteY11" fmla="*/ 1017 h 1647"/>
                  <a:gd name="connsiteX12" fmla="*/ 785 w 1246"/>
                  <a:gd name="connsiteY12" fmla="*/ 1064 h 1647"/>
                  <a:gd name="connsiteX13" fmla="*/ 830 w 1246"/>
                  <a:gd name="connsiteY13" fmla="*/ 1108 h 1647"/>
                  <a:gd name="connsiteX14" fmla="*/ 880 w 1246"/>
                  <a:gd name="connsiteY14" fmla="*/ 1147 h 1647"/>
                  <a:gd name="connsiteX15" fmla="*/ 932 w 1246"/>
                  <a:gd name="connsiteY15" fmla="*/ 1184 h 1647"/>
                  <a:gd name="connsiteX16" fmla="*/ 943 w 1246"/>
                  <a:gd name="connsiteY16" fmla="*/ 1230 h 1647"/>
                  <a:gd name="connsiteX17" fmla="*/ 957 w 1246"/>
                  <a:gd name="connsiteY17" fmla="*/ 1273 h 1647"/>
                  <a:gd name="connsiteX18" fmla="*/ 976 w 1246"/>
                  <a:gd name="connsiteY18" fmla="*/ 1314 h 1647"/>
                  <a:gd name="connsiteX19" fmla="*/ 1000 w 1246"/>
                  <a:gd name="connsiteY19" fmla="*/ 1352 h 1647"/>
                  <a:gd name="connsiteX20" fmla="*/ 1026 w 1246"/>
                  <a:gd name="connsiteY20" fmla="*/ 1388 h 1647"/>
                  <a:gd name="connsiteX21" fmla="*/ 1056 w 1246"/>
                  <a:gd name="connsiteY21" fmla="*/ 1422 h 1647"/>
                  <a:gd name="connsiteX22" fmla="*/ 1088 w 1246"/>
                  <a:gd name="connsiteY22" fmla="*/ 1452 h 1647"/>
                  <a:gd name="connsiteX23" fmla="*/ 1124 w 1246"/>
                  <a:gd name="connsiteY23" fmla="*/ 1479 h 1647"/>
                  <a:gd name="connsiteX24" fmla="*/ 1162 w 1246"/>
                  <a:gd name="connsiteY24" fmla="*/ 1502 h 1647"/>
                  <a:gd name="connsiteX25" fmla="*/ 1204 w 1246"/>
                  <a:gd name="connsiteY25" fmla="*/ 1522 h 1647"/>
                  <a:gd name="connsiteX26" fmla="*/ 1246 w 1246"/>
                  <a:gd name="connsiteY26" fmla="*/ 1537 h 1647"/>
                  <a:gd name="connsiteX27" fmla="*/ 1189 w 1246"/>
                  <a:gd name="connsiteY27" fmla="*/ 1567 h 1647"/>
                  <a:gd name="connsiteX28" fmla="*/ 1131 w 1246"/>
                  <a:gd name="connsiteY28" fmla="*/ 1592 h 1647"/>
                  <a:gd name="connsiteX29" fmla="*/ 1070 w 1246"/>
                  <a:gd name="connsiteY29" fmla="*/ 1612 h 1647"/>
                  <a:gd name="connsiteX30" fmla="*/ 1009 w 1246"/>
                  <a:gd name="connsiteY30" fmla="*/ 1628 h 1647"/>
                  <a:gd name="connsiteX31" fmla="*/ 946 w 1246"/>
                  <a:gd name="connsiteY31" fmla="*/ 1639 h 1647"/>
                  <a:gd name="connsiteX32" fmla="*/ 882 w 1246"/>
                  <a:gd name="connsiteY32" fmla="*/ 1646 h 1647"/>
                  <a:gd name="connsiteX33" fmla="*/ 818 w 1246"/>
                  <a:gd name="connsiteY33" fmla="*/ 1647 h 1647"/>
                  <a:gd name="connsiteX34" fmla="*/ 753 w 1246"/>
                  <a:gd name="connsiteY34" fmla="*/ 1643 h 1647"/>
                  <a:gd name="connsiteX35" fmla="*/ 689 w 1246"/>
                  <a:gd name="connsiteY35" fmla="*/ 1634 h 1647"/>
                  <a:gd name="connsiteX36" fmla="*/ 625 w 1246"/>
                  <a:gd name="connsiteY36" fmla="*/ 1621 h 1647"/>
                  <a:gd name="connsiteX37" fmla="*/ 562 w 1246"/>
                  <a:gd name="connsiteY37" fmla="*/ 1602 h 1647"/>
                  <a:gd name="connsiteX38" fmla="*/ 500 w 1246"/>
                  <a:gd name="connsiteY38" fmla="*/ 1577 h 1647"/>
                  <a:gd name="connsiteX39" fmla="*/ 439 w 1246"/>
                  <a:gd name="connsiteY39" fmla="*/ 1547 h 1647"/>
                  <a:gd name="connsiteX40" fmla="*/ 385 w 1246"/>
                  <a:gd name="connsiteY40" fmla="*/ 1516 h 1647"/>
                  <a:gd name="connsiteX41" fmla="*/ 335 w 1246"/>
                  <a:gd name="connsiteY41" fmla="*/ 1481 h 1647"/>
                  <a:gd name="connsiteX42" fmla="*/ 287 w 1246"/>
                  <a:gd name="connsiteY42" fmla="*/ 1443 h 1647"/>
                  <a:gd name="connsiteX43" fmla="*/ 244 w 1246"/>
                  <a:gd name="connsiteY43" fmla="*/ 1402 h 1647"/>
                  <a:gd name="connsiteX44" fmla="*/ 203 w 1246"/>
                  <a:gd name="connsiteY44" fmla="*/ 1359 h 1647"/>
                  <a:gd name="connsiteX45" fmla="*/ 166 w 1246"/>
                  <a:gd name="connsiteY45" fmla="*/ 1313 h 1647"/>
                  <a:gd name="connsiteX46" fmla="*/ 133 w 1246"/>
                  <a:gd name="connsiteY46" fmla="*/ 1264 h 1647"/>
                  <a:gd name="connsiteX47" fmla="*/ 103 w 1246"/>
                  <a:gd name="connsiteY47" fmla="*/ 1214 h 1647"/>
                  <a:gd name="connsiteX48" fmla="*/ 77 w 1246"/>
                  <a:gd name="connsiteY48" fmla="*/ 1162 h 1647"/>
                  <a:gd name="connsiteX49" fmla="*/ 54 w 1246"/>
                  <a:gd name="connsiteY49" fmla="*/ 1108 h 1647"/>
                  <a:gd name="connsiteX50" fmla="*/ 35 w 1246"/>
                  <a:gd name="connsiteY50" fmla="*/ 1053 h 1647"/>
                  <a:gd name="connsiteX51" fmla="*/ 21 w 1246"/>
                  <a:gd name="connsiteY51" fmla="*/ 997 h 1647"/>
                  <a:gd name="connsiteX52" fmla="*/ 10 w 1246"/>
                  <a:gd name="connsiteY52" fmla="*/ 940 h 1647"/>
                  <a:gd name="connsiteX53" fmla="*/ 3 w 1246"/>
                  <a:gd name="connsiteY53" fmla="*/ 881 h 1647"/>
                  <a:gd name="connsiteX54" fmla="*/ 0 w 1246"/>
                  <a:gd name="connsiteY54" fmla="*/ 823 h 1647"/>
                  <a:gd name="connsiteX55" fmla="*/ 2 w 1246"/>
                  <a:gd name="connsiteY55" fmla="*/ 765 h 1647"/>
                  <a:gd name="connsiteX56" fmla="*/ 7 w 1246"/>
                  <a:gd name="connsiteY56" fmla="*/ 706 h 1647"/>
                  <a:gd name="connsiteX57" fmla="*/ 17 w 1246"/>
                  <a:gd name="connsiteY57" fmla="*/ 647 h 1647"/>
                  <a:gd name="connsiteX58" fmla="*/ 32 w 1246"/>
                  <a:gd name="connsiteY58" fmla="*/ 589 h 1647"/>
                  <a:gd name="connsiteX59" fmla="*/ 50 w 1246"/>
                  <a:gd name="connsiteY59" fmla="*/ 532 h 1647"/>
                  <a:gd name="connsiteX60" fmla="*/ 73 w 1246"/>
                  <a:gd name="connsiteY60" fmla="*/ 475 h 1647"/>
                  <a:gd name="connsiteX61" fmla="*/ 100 w 1246"/>
                  <a:gd name="connsiteY61" fmla="*/ 419 h 1647"/>
                  <a:gd name="connsiteX62" fmla="*/ 132 w 1246"/>
                  <a:gd name="connsiteY62" fmla="*/ 365 h 1647"/>
                  <a:gd name="connsiteX63" fmla="*/ 167 w 1246"/>
                  <a:gd name="connsiteY63" fmla="*/ 314 h 1647"/>
                  <a:gd name="connsiteX64" fmla="*/ 205 w 1246"/>
                  <a:gd name="connsiteY64" fmla="*/ 266 h 1647"/>
                  <a:gd name="connsiteX65" fmla="*/ 246 w 1246"/>
                  <a:gd name="connsiteY65" fmla="*/ 222 h 1647"/>
                  <a:gd name="connsiteX66" fmla="*/ 291 w 1246"/>
                  <a:gd name="connsiteY66" fmla="*/ 182 h 1647"/>
                  <a:gd name="connsiteX67" fmla="*/ 337 w 1246"/>
                  <a:gd name="connsiteY67" fmla="*/ 145 h 1647"/>
                  <a:gd name="connsiteX68" fmla="*/ 385 w 1246"/>
                  <a:gd name="connsiteY68" fmla="*/ 111 h 1647"/>
                  <a:gd name="connsiteX69" fmla="*/ 436 w 1246"/>
                  <a:gd name="connsiteY69" fmla="*/ 81 h 1647"/>
                  <a:gd name="connsiteX70" fmla="*/ 489 w 1246"/>
                  <a:gd name="connsiteY70" fmla="*/ 55 h 1647"/>
                  <a:gd name="connsiteX71" fmla="*/ 543 w 1246"/>
                  <a:gd name="connsiteY71" fmla="*/ 33 h 1647"/>
                  <a:gd name="connsiteX72" fmla="*/ 598 w 1246"/>
                  <a:gd name="connsiteY72" fmla="*/ 15 h 1647"/>
                  <a:gd name="connsiteX73" fmla="*/ 655 w 1246"/>
                  <a:gd name="connsiteY73" fmla="*/ 0 h 1647"/>
                  <a:gd name="connsiteX0" fmla="*/ 655 w 1246"/>
                  <a:gd name="connsiteY0" fmla="*/ 0 h 1647"/>
                  <a:gd name="connsiteX1" fmla="*/ 562 w 1246"/>
                  <a:gd name="connsiteY1" fmla="*/ 340 h 1647"/>
                  <a:gd name="connsiteX2" fmla="*/ 552 w 1246"/>
                  <a:gd name="connsiteY2" fmla="*/ 541 h 1647"/>
                  <a:gd name="connsiteX3" fmla="*/ 559 w 1246"/>
                  <a:gd name="connsiteY3" fmla="*/ 608 h 1647"/>
                  <a:gd name="connsiteX4" fmla="*/ 571 w 1246"/>
                  <a:gd name="connsiteY4" fmla="*/ 673 h 1647"/>
                  <a:gd name="connsiteX5" fmla="*/ 589 w 1246"/>
                  <a:gd name="connsiteY5" fmla="*/ 736 h 1647"/>
                  <a:gd name="connsiteX6" fmla="*/ 611 w 1246"/>
                  <a:gd name="connsiteY6" fmla="*/ 797 h 1647"/>
                  <a:gd name="connsiteX7" fmla="*/ 637 w 1246"/>
                  <a:gd name="connsiteY7" fmla="*/ 856 h 1647"/>
                  <a:gd name="connsiteX8" fmla="*/ 669 w 1246"/>
                  <a:gd name="connsiteY8" fmla="*/ 912 h 1647"/>
                  <a:gd name="connsiteX9" fmla="*/ 703 w 1246"/>
                  <a:gd name="connsiteY9" fmla="*/ 965 h 1647"/>
                  <a:gd name="connsiteX10" fmla="*/ 742 w 1246"/>
                  <a:gd name="connsiteY10" fmla="*/ 1017 h 1647"/>
                  <a:gd name="connsiteX11" fmla="*/ 785 w 1246"/>
                  <a:gd name="connsiteY11" fmla="*/ 1064 h 1647"/>
                  <a:gd name="connsiteX12" fmla="*/ 830 w 1246"/>
                  <a:gd name="connsiteY12" fmla="*/ 1108 h 1647"/>
                  <a:gd name="connsiteX13" fmla="*/ 880 w 1246"/>
                  <a:gd name="connsiteY13" fmla="*/ 1147 h 1647"/>
                  <a:gd name="connsiteX14" fmla="*/ 932 w 1246"/>
                  <a:gd name="connsiteY14" fmla="*/ 1184 h 1647"/>
                  <a:gd name="connsiteX15" fmla="*/ 943 w 1246"/>
                  <a:gd name="connsiteY15" fmla="*/ 1230 h 1647"/>
                  <a:gd name="connsiteX16" fmla="*/ 957 w 1246"/>
                  <a:gd name="connsiteY16" fmla="*/ 1273 h 1647"/>
                  <a:gd name="connsiteX17" fmla="*/ 976 w 1246"/>
                  <a:gd name="connsiteY17" fmla="*/ 1314 h 1647"/>
                  <a:gd name="connsiteX18" fmla="*/ 1000 w 1246"/>
                  <a:gd name="connsiteY18" fmla="*/ 1352 h 1647"/>
                  <a:gd name="connsiteX19" fmla="*/ 1026 w 1246"/>
                  <a:gd name="connsiteY19" fmla="*/ 1388 h 1647"/>
                  <a:gd name="connsiteX20" fmla="*/ 1056 w 1246"/>
                  <a:gd name="connsiteY20" fmla="*/ 1422 h 1647"/>
                  <a:gd name="connsiteX21" fmla="*/ 1088 w 1246"/>
                  <a:gd name="connsiteY21" fmla="*/ 1452 h 1647"/>
                  <a:gd name="connsiteX22" fmla="*/ 1124 w 1246"/>
                  <a:gd name="connsiteY22" fmla="*/ 1479 h 1647"/>
                  <a:gd name="connsiteX23" fmla="*/ 1162 w 1246"/>
                  <a:gd name="connsiteY23" fmla="*/ 1502 h 1647"/>
                  <a:gd name="connsiteX24" fmla="*/ 1204 w 1246"/>
                  <a:gd name="connsiteY24" fmla="*/ 1522 h 1647"/>
                  <a:gd name="connsiteX25" fmla="*/ 1246 w 1246"/>
                  <a:gd name="connsiteY25" fmla="*/ 1537 h 1647"/>
                  <a:gd name="connsiteX26" fmla="*/ 1189 w 1246"/>
                  <a:gd name="connsiteY26" fmla="*/ 1567 h 1647"/>
                  <a:gd name="connsiteX27" fmla="*/ 1131 w 1246"/>
                  <a:gd name="connsiteY27" fmla="*/ 1592 h 1647"/>
                  <a:gd name="connsiteX28" fmla="*/ 1070 w 1246"/>
                  <a:gd name="connsiteY28" fmla="*/ 1612 h 1647"/>
                  <a:gd name="connsiteX29" fmla="*/ 1009 w 1246"/>
                  <a:gd name="connsiteY29" fmla="*/ 1628 h 1647"/>
                  <a:gd name="connsiteX30" fmla="*/ 946 w 1246"/>
                  <a:gd name="connsiteY30" fmla="*/ 1639 h 1647"/>
                  <a:gd name="connsiteX31" fmla="*/ 882 w 1246"/>
                  <a:gd name="connsiteY31" fmla="*/ 1646 h 1647"/>
                  <a:gd name="connsiteX32" fmla="*/ 818 w 1246"/>
                  <a:gd name="connsiteY32" fmla="*/ 1647 h 1647"/>
                  <a:gd name="connsiteX33" fmla="*/ 753 w 1246"/>
                  <a:gd name="connsiteY33" fmla="*/ 1643 h 1647"/>
                  <a:gd name="connsiteX34" fmla="*/ 689 w 1246"/>
                  <a:gd name="connsiteY34" fmla="*/ 1634 h 1647"/>
                  <a:gd name="connsiteX35" fmla="*/ 625 w 1246"/>
                  <a:gd name="connsiteY35" fmla="*/ 1621 h 1647"/>
                  <a:gd name="connsiteX36" fmla="*/ 562 w 1246"/>
                  <a:gd name="connsiteY36" fmla="*/ 1602 h 1647"/>
                  <a:gd name="connsiteX37" fmla="*/ 500 w 1246"/>
                  <a:gd name="connsiteY37" fmla="*/ 1577 h 1647"/>
                  <a:gd name="connsiteX38" fmla="*/ 439 w 1246"/>
                  <a:gd name="connsiteY38" fmla="*/ 1547 h 1647"/>
                  <a:gd name="connsiteX39" fmla="*/ 385 w 1246"/>
                  <a:gd name="connsiteY39" fmla="*/ 1516 h 1647"/>
                  <a:gd name="connsiteX40" fmla="*/ 335 w 1246"/>
                  <a:gd name="connsiteY40" fmla="*/ 1481 h 1647"/>
                  <a:gd name="connsiteX41" fmla="*/ 287 w 1246"/>
                  <a:gd name="connsiteY41" fmla="*/ 1443 h 1647"/>
                  <a:gd name="connsiteX42" fmla="*/ 244 w 1246"/>
                  <a:gd name="connsiteY42" fmla="*/ 1402 h 1647"/>
                  <a:gd name="connsiteX43" fmla="*/ 203 w 1246"/>
                  <a:gd name="connsiteY43" fmla="*/ 1359 h 1647"/>
                  <a:gd name="connsiteX44" fmla="*/ 166 w 1246"/>
                  <a:gd name="connsiteY44" fmla="*/ 1313 h 1647"/>
                  <a:gd name="connsiteX45" fmla="*/ 133 w 1246"/>
                  <a:gd name="connsiteY45" fmla="*/ 1264 h 1647"/>
                  <a:gd name="connsiteX46" fmla="*/ 103 w 1246"/>
                  <a:gd name="connsiteY46" fmla="*/ 1214 h 1647"/>
                  <a:gd name="connsiteX47" fmla="*/ 77 w 1246"/>
                  <a:gd name="connsiteY47" fmla="*/ 1162 h 1647"/>
                  <a:gd name="connsiteX48" fmla="*/ 54 w 1246"/>
                  <a:gd name="connsiteY48" fmla="*/ 1108 h 1647"/>
                  <a:gd name="connsiteX49" fmla="*/ 35 w 1246"/>
                  <a:gd name="connsiteY49" fmla="*/ 1053 h 1647"/>
                  <a:gd name="connsiteX50" fmla="*/ 21 w 1246"/>
                  <a:gd name="connsiteY50" fmla="*/ 997 h 1647"/>
                  <a:gd name="connsiteX51" fmla="*/ 10 w 1246"/>
                  <a:gd name="connsiteY51" fmla="*/ 940 h 1647"/>
                  <a:gd name="connsiteX52" fmla="*/ 3 w 1246"/>
                  <a:gd name="connsiteY52" fmla="*/ 881 h 1647"/>
                  <a:gd name="connsiteX53" fmla="*/ 0 w 1246"/>
                  <a:gd name="connsiteY53" fmla="*/ 823 h 1647"/>
                  <a:gd name="connsiteX54" fmla="*/ 2 w 1246"/>
                  <a:gd name="connsiteY54" fmla="*/ 765 h 1647"/>
                  <a:gd name="connsiteX55" fmla="*/ 7 w 1246"/>
                  <a:gd name="connsiteY55" fmla="*/ 706 h 1647"/>
                  <a:gd name="connsiteX56" fmla="*/ 17 w 1246"/>
                  <a:gd name="connsiteY56" fmla="*/ 647 h 1647"/>
                  <a:gd name="connsiteX57" fmla="*/ 32 w 1246"/>
                  <a:gd name="connsiteY57" fmla="*/ 589 h 1647"/>
                  <a:gd name="connsiteX58" fmla="*/ 50 w 1246"/>
                  <a:gd name="connsiteY58" fmla="*/ 532 h 1647"/>
                  <a:gd name="connsiteX59" fmla="*/ 73 w 1246"/>
                  <a:gd name="connsiteY59" fmla="*/ 475 h 1647"/>
                  <a:gd name="connsiteX60" fmla="*/ 100 w 1246"/>
                  <a:gd name="connsiteY60" fmla="*/ 419 h 1647"/>
                  <a:gd name="connsiteX61" fmla="*/ 132 w 1246"/>
                  <a:gd name="connsiteY61" fmla="*/ 365 h 1647"/>
                  <a:gd name="connsiteX62" fmla="*/ 167 w 1246"/>
                  <a:gd name="connsiteY62" fmla="*/ 314 h 1647"/>
                  <a:gd name="connsiteX63" fmla="*/ 205 w 1246"/>
                  <a:gd name="connsiteY63" fmla="*/ 266 h 1647"/>
                  <a:gd name="connsiteX64" fmla="*/ 246 w 1246"/>
                  <a:gd name="connsiteY64" fmla="*/ 222 h 1647"/>
                  <a:gd name="connsiteX65" fmla="*/ 291 w 1246"/>
                  <a:gd name="connsiteY65" fmla="*/ 182 h 1647"/>
                  <a:gd name="connsiteX66" fmla="*/ 337 w 1246"/>
                  <a:gd name="connsiteY66" fmla="*/ 145 h 1647"/>
                  <a:gd name="connsiteX67" fmla="*/ 385 w 1246"/>
                  <a:gd name="connsiteY67" fmla="*/ 111 h 1647"/>
                  <a:gd name="connsiteX68" fmla="*/ 436 w 1246"/>
                  <a:gd name="connsiteY68" fmla="*/ 81 h 1647"/>
                  <a:gd name="connsiteX69" fmla="*/ 489 w 1246"/>
                  <a:gd name="connsiteY69" fmla="*/ 55 h 1647"/>
                  <a:gd name="connsiteX70" fmla="*/ 543 w 1246"/>
                  <a:gd name="connsiteY70" fmla="*/ 33 h 1647"/>
                  <a:gd name="connsiteX71" fmla="*/ 598 w 1246"/>
                  <a:gd name="connsiteY71" fmla="*/ 15 h 1647"/>
                  <a:gd name="connsiteX72" fmla="*/ 655 w 1246"/>
                  <a:gd name="connsiteY72" fmla="*/ 0 h 1647"/>
                  <a:gd name="connsiteX0" fmla="*/ 655 w 1246"/>
                  <a:gd name="connsiteY0" fmla="*/ 0 h 1647"/>
                  <a:gd name="connsiteX1" fmla="*/ 563 w 1246"/>
                  <a:gd name="connsiteY1" fmla="*/ 265 h 1647"/>
                  <a:gd name="connsiteX2" fmla="*/ 552 w 1246"/>
                  <a:gd name="connsiteY2" fmla="*/ 541 h 1647"/>
                  <a:gd name="connsiteX3" fmla="*/ 559 w 1246"/>
                  <a:gd name="connsiteY3" fmla="*/ 608 h 1647"/>
                  <a:gd name="connsiteX4" fmla="*/ 571 w 1246"/>
                  <a:gd name="connsiteY4" fmla="*/ 673 h 1647"/>
                  <a:gd name="connsiteX5" fmla="*/ 589 w 1246"/>
                  <a:gd name="connsiteY5" fmla="*/ 736 h 1647"/>
                  <a:gd name="connsiteX6" fmla="*/ 611 w 1246"/>
                  <a:gd name="connsiteY6" fmla="*/ 797 h 1647"/>
                  <a:gd name="connsiteX7" fmla="*/ 637 w 1246"/>
                  <a:gd name="connsiteY7" fmla="*/ 856 h 1647"/>
                  <a:gd name="connsiteX8" fmla="*/ 669 w 1246"/>
                  <a:gd name="connsiteY8" fmla="*/ 912 h 1647"/>
                  <a:gd name="connsiteX9" fmla="*/ 703 w 1246"/>
                  <a:gd name="connsiteY9" fmla="*/ 965 h 1647"/>
                  <a:gd name="connsiteX10" fmla="*/ 742 w 1246"/>
                  <a:gd name="connsiteY10" fmla="*/ 1017 h 1647"/>
                  <a:gd name="connsiteX11" fmla="*/ 785 w 1246"/>
                  <a:gd name="connsiteY11" fmla="*/ 1064 h 1647"/>
                  <a:gd name="connsiteX12" fmla="*/ 830 w 1246"/>
                  <a:gd name="connsiteY12" fmla="*/ 1108 h 1647"/>
                  <a:gd name="connsiteX13" fmla="*/ 880 w 1246"/>
                  <a:gd name="connsiteY13" fmla="*/ 1147 h 1647"/>
                  <a:gd name="connsiteX14" fmla="*/ 932 w 1246"/>
                  <a:gd name="connsiteY14" fmla="*/ 1184 h 1647"/>
                  <a:gd name="connsiteX15" fmla="*/ 943 w 1246"/>
                  <a:gd name="connsiteY15" fmla="*/ 1230 h 1647"/>
                  <a:gd name="connsiteX16" fmla="*/ 957 w 1246"/>
                  <a:gd name="connsiteY16" fmla="*/ 1273 h 1647"/>
                  <a:gd name="connsiteX17" fmla="*/ 976 w 1246"/>
                  <a:gd name="connsiteY17" fmla="*/ 1314 h 1647"/>
                  <a:gd name="connsiteX18" fmla="*/ 1000 w 1246"/>
                  <a:gd name="connsiteY18" fmla="*/ 1352 h 1647"/>
                  <a:gd name="connsiteX19" fmla="*/ 1026 w 1246"/>
                  <a:gd name="connsiteY19" fmla="*/ 1388 h 1647"/>
                  <a:gd name="connsiteX20" fmla="*/ 1056 w 1246"/>
                  <a:gd name="connsiteY20" fmla="*/ 1422 h 1647"/>
                  <a:gd name="connsiteX21" fmla="*/ 1088 w 1246"/>
                  <a:gd name="connsiteY21" fmla="*/ 1452 h 1647"/>
                  <a:gd name="connsiteX22" fmla="*/ 1124 w 1246"/>
                  <a:gd name="connsiteY22" fmla="*/ 1479 h 1647"/>
                  <a:gd name="connsiteX23" fmla="*/ 1162 w 1246"/>
                  <a:gd name="connsiteY23" fmla="*/ 1502 h 1647"/>
                  <a:gd name="connsiteX24" fmla="*/ 1204 w 1246"/>
                  <a:gd name="connsiteY24" fmla="*/ 1522 h 1647"/>
                  <a:gd name="connsiteX25" fmla="*/ 1246 w 1246"/>
                  <a:gd name="connsiteY25" fmla="*/ 1537 h 1647"/>
                  <a:gd name="connsiteX26" fmla="*/ 1189 w 1246"/>
                  <a:gd name="connsiteY26" fmla="*/ 1567 h 1647"/>
                  <a:gd name="connsiteX27" fmla="*/ 1131 w 1246"/>
                  <a:gd name="connsiteY27" fmla="*/ 1592 h 1647"/>
                  <a:gd name="connsiteX28" fmla="*/ 1070 w 1246"/>
                  <a:gd name="connsiteY28" fmla="*/ 1612 h 1647"/>
                  <a:gd name="connsiteX29" fmla="*/ 1009 w 1246"/>
                  <a:gd name="connsiteY29" fmla="*/ 1628 h 1647"/>
                  <a:gd name="connsiteX30" fmla="*/ 946 w 1246"/>
                  <a:gd name="connsiteY30" fmla="*/ 1639 h 1647"/>
                  <a:gd name="connsiteX31" fmla="*/ 882 w 1246"/>
                  <a:gd name="connsiteY31" fmla="*/ 1646 h 1647"/>
                  <a:gd name="connsiteX32" fmla="*/ 818 w 1246"/>
                  <a:gd name="connsiteY32" fmla="*/ 1647 h 1647"/>
                  <a:gd name="connsiteX33" fmla="*/ 753 w 1246"/>
                  <a:gd name="connsiteY33" fmla="*/ 1643 h 1647"/>
                  <a:gd name="connsiteX34" fmla="*/ 689 w 1246"/>
                  <a:gd name="connsiteY34" fmla="*/ 1634 h 1647"/>
                  <a:gd name="connsiteX35" fmla="*/ 625 w 1246"/>
                  <a:gd name="connsiteY35" fmla="*/ 1621 h 1647"/>
                  <a:gd name="connsiteX36" fmla="*/ 562 w 1246"/>
                  <a:gd name="connsiteY36" fmla="*/ 1602 h 1647"/>
                  <a:gd name="connsiteX37" fmla="*/ 500 w 1246"/>
                  <a:gd name="connsiteY37" fmla="*/ 1577 h 1647"/>
                  <a:gd name="connsiteX38" fmla="*/ 439 w 1246"/>
                  <a:gd name="connsiteY38" fmla="*/ 1547 h 1647"/>
                  <a:gd name="connsiteX39" fmla="*/ 385 w 1246"/>
                  <a:gd name="connsiteY39" fmla="*/ 1516 h 1647"/>
                  <a:gd name="connsiteX40" fmla="*/ 335 w 1246"/>
                  <a:gd name="connsiteY40" fmla="*/ 1481 h 1647"/>
                  <a:gd name="connsiteX41" fmla="*/ 287 w 1246"/>
                  <a:gd name="connsiteY41" fmla="*/ 1443 h 1647"/>
                  <a:gd name="connsiteX42" fmla="*/ 244 w 1246"/>
                  <a:gd name="connsiteY42" fmla="*/ 1402 h 1647"/>
                  <a:gd name="connsiteX43" fmla="*/ 203 w 1246"/>
                  <a:gd name="connsiteY43" fmla="*/ 1359 h 1647"/>
                  <a:gd name="connsiteX44" fmla="*/ 166 w 1246"/>
                  <a:gd name="connsiteY44" fmla="*/ 1313 h 1647"/>
                  <a:gd name="connsiteX45" fmla="*/ 133 w 1246"/>
                  <a:gd name="connsiteY45" fmla="*/ 1264 h 1647"/>
                  <a:gd name="connsiteX46" fmla="*/ 103 w 1246"/>
                  <a:gd name="connsiteY46" fmla="*/ 1214 h 1647"/>
                  <a:gd name="connsiteX47" fmla="*/ 77 w 1246"/>
                  <a:gd name="connsiteY47" fmla="*/ 1162 h 1647"/>
                  <a:gd name="connsiteX48" fmla="*/ 54 w 1246"/>
                  <a:gd name="connsiteY48" fmla="*/ 1108 h 1647"/>
                  <a:gd name="connsiteX49" fmla="*/ 35 w 1246"/>
                  <a:gd name="connsiteY49" fmla="*/ 1053 h 1647"/>
                  <a:gd name="connsiteX50" fmla="*/ 21 w 1246"/>
                  <a:gd name="connsiteY50" fmla="*/ 997 h 1647"/>
                  <a:gd name="connsiteX51" fmla="*/ 10 w 1246"/>
                  <a:gd name="connsiteY51" fmla="*/ 940 h 1647"/>
                  <a:gd name="connsiteX52" fmla="*/ 3 w 1246"/>
                  <a:gd name="connsiteY52" fmla="*/ 881 h 1647"/>
                  <a:gd name="connsiteX53" fmla="*/ 0 w 1246"/>
                  <a:gd name="connsiteY53" fmla="*/ 823 h 1647"/>
                  <a:gd name="connsiteX54" fmla="*/ 2 w 1246"/>
                  <a:gd name="connsiteY54" fmla="*/ 765 h 1647"/>
                  <a:gd name="connsiteX55" fmla="*/ 7 w 1246"/>
                  <a:gd name="connsiteY55" fmla="*/ 706 h 1647"/>
                  <a:gd name="connsiteX56" fmla="*/ 17 w 1246"/>
                  <a:gd name="connsiteY56" fmla="*/ 647 h 1647"/>
                  <a:gd name="connsiteX57" fmla="*/ 32 w 1246"/>
                  <a:gd name="connsiteY57" fmla="*/ 589 h 1647"/>
                  <a:gd name="connsiteX58" fmla="*/ 50 w 1246"/>
                  <a:gd name="connsiteY58" fmla="*/ 532 h 1647"/>
                  <a:gd name="connsiteX59" fmla="*/ 73 w 1246"/>
                  <a:gd name="connsiteY59" fmla="*/ 475 h 1647"/>
                  <a:gd name="connsiteX60" fmla="*/ 100 w 1246"/>
                  <a:gd name="connsiteY60" fmla="*/ 419 h 1647"/>
                  <a:gd name="connsiteX61" fmla="*/ 132 w 1246"/>
                  <a:gd name="connsiteY61" fmla="*/ 365 h 1647"/>
                  <a:gd name="connsiteX62" fmla="*/ 167 w 1246"/>
                  <a:gd name="connsiteY62" fmla="*/ 314 h 1647"/>
                  <a:gd name="connsiteX63" fmla="*/ 205 w 1246"/>
                  <a:gd name="connsiteY63" fmla="*/ 266 h 1647"/>
                  <a:gd name="connsiteX64" fmla="*/ 246 w 1246"/>
                  <a:gd name="connsiteY64" fmla="*/ 222 h 1647"/>
                  <a:gd name="connsiteX65" fmla="*/ 291 w 1246"/>
                  <a:gd name="connsiteY65" fmla="*/ 182 h 1647"/>
                  <a:gd name="connsiteX66" fmla="*/ 337 w 1246"/>
                  <a:gd name="connsiteY66" fmla="*/ 145 h 1647"/>
                  <a:gd name="connsiteX67" fmla="*/ 385 w 1246"/>
                  <a:gd name="connsiteY67" fmla="*/ 111 h 1647"/>
                  <a:gd name="connsiteX68" fmla="*/ 436 w 1246"/>
                  <a:gd name="connsiteY68" fmla="*/ 81 h 1647"/>
                  <a:gd name="connsiteX69" fmla="*/ 489 w 1246"/>
                  <a:gd name="connsiteY69" fmla="*/ 55 h 1647"/>
                  <a:gd name="connsiteX70" fmla="*/ 543 w 1246"/>
                  <a:gd name="connsiteY70" fmla="*/ 33 h 1647"/>
                  <a:gd name="connsiteX71" fmla="*/ 598 w 1246"/>
                  <a:gd name="connsiteY71" fmla="*/ 15 h 1647"/>
                  <a:gd name="connsiteX72" fmla="*/ 655 w 1246"/>
                  <a:gd name="connsiteY72" fmla="*/ 0 h 1647"/>
                  <a:gd name="connsiteX0" fmla="*/ 655 w 1246"/>
                  <a:gd name="connsiteY0" fmla="*/ 0 h 1647"/>
                  <a:gd name="connsiteX1" fmla="*/ 563 w 1246"/>
                  <a:gd name="connsiteY1" fmla="*/ 265 h 1647"/>
                  <a:gd name="connsiteX2" fmla="*/ 552 w 1246"/>
                  <a:gd name="connsiteY2" fmla="*/ 541 h 1647"/>
                  <a:gd name="connsiteX3" fmla="*/ 559 w 1246"/>
                  <a:gd name="connsiteY3" fmla="*/ 608 h 1647"/>
                  <a:gd name="connsiteX4" fmla="*/ 571 w 1246"/>
                  <a:gd name="connsiteY4" fmla="*/ 673 h 1647"/>
                  <a:gd name="connsiteX5" fmla="*/ 589 w 1246"/>
                  <a:gd name="connsiteY5" fmla="*/ 736 h 1647"/>
                  <a:gd name="connsiteX6" fmla="*/ 611 w 1246"/>
                  <a:gd name="connsiteY6" fmla="*/ 797 h 1647"/>
                  <a:gd name="connsiteX7" fmla="*/ 637 w 1246"/>
                  <a:gd name="connsiteY7" fmla="*/ 856 h 1647"/>
                  <a:gd name="connsiteX8" fmla="*/ 669 w 1246"/>
                  <a:gd name="connsiteY8" fmla="*/ 912 h 1647"/>
                  <a:gd name="connsiteX9" fmla="*/ 703 w 1246"/>
                  <a:gd name="connsiteY9" fmla="*/ 965 h 1647"/>
                  <a:gd name="connsiteX10" fmla="*/ 742 w 1246"/>
                  <a:gd name="connsiteY10" fmla="*/ 1017 h 1647"/>
                  <a:gd name="connsiteX11" fmla="*/ 785 w 1246"/>
                  <a:gd name="connsiteY11" fmla="*/ 1064 h 1647"/>
                  <a:gd name="connsiteX12" fmla="*/ 830 w 1246"/>
                  <a:gd name="connsiteY12" fmla="*/ 1108 h 1647"/>
                  <a:gd name="connsiteX13" fmla="*/ 880 w 1246"/>
                  <a:gd name="connsiteY13" fmla="*/ 1147 h 1647"/>
                  <a:gd name="connsiteX14" fmla="*/ 932 w 1246"/>
                  <a:gd name="connsiteY14" fmla="*/ 1184 h 1647"/>
                  <a:gd name="connsiteX15" fmla="*/ 943 w 1246"/>
                  <a:gd name="connsiteY15" fmla="*/ 1230 h 1647"/>
                  <a:gd name="connsiteX16" fmla="*/ 957 w 1246"/>
                  <a:gd name="connsiteY16" fmla="*/ 1273 h 1647"/>
                  <a:gd name="connsiteX17" fmla="*/ 976 w 1246"/>
                  <a:gd name="connsiteY17" fmla="*/ 1314 h 1647"/>
                  <a:gd name="connsiteX18" fmla="*/ 1000 w 1246"/>
                  <a:gd name="connsiteY18" fmla="*/ 1352 h 1647"/>
                  <a:gd name="connsiteX19" fmla="*/ 1026 w 1246"/>
                  <a:gd name="connsiteY19" fmla="*/ 1388 h 1647"/>
                  <a:gd name="connsiteX20" fmla="*/ 1056 w 1246"/>
                  <a:gd name="connsiteY20" fmla="*/ 1422 h 1647"/>
                  <a:gd name="connsiteX21" fmla="*/ 1088 w 1246"/>
                  <a:gd name="connsiteY21" fmla="*/ 1452 h 1647"/>
                  <a:gd name="connsiteX22" fmla="*/ 1124 w 1246"/>
                  <a:gd name="connsiteY22" fmla="*/ 1479 h 1647"/>
                  <a:gd name="connsiteX23" fmla="*/ 1162 w 1246"/>
                  <a:gd name="connsiteY23" fmla="*/ 1502 h 1647"/>
                  <a:gd name="connsiteX24" fmla="*/ 1204 w 1246"/>
                  <a:gd name="connsiteY24" fmla="*/ 1522 h 1647"/>
                  <a:gd name="connsiteX25" fmla="*/ 1246 w 1246"/>
                  <a:gd name="connsiteY25" fmla="*/ 1537 h 1647"/>
                  <a:gd name="connsiteX26" fmla="*/ 1189 w 1246"/>
                  <a:gd name="connsiteY26" fmla="*/ 1567 h 1647"/>
                  <a:gd name="connsiteX27" fmla="*/ 1131 w 1246"/>
                  <a:gd name="connsiteY27" fmla="*/ 1592 h 1647"/>
                  <a:gd name="connsiteX28" fmla="*/ 1070 w 1246"/>
                  <a:gd name="connsiteY28" fmla="*/ 1612 h 1647"/>
                  <a:gd name="connsiteX29" fmla="*/ 1009 w 1246"/>
                  <a:gd name="connsiteY29" fmla="*/ 1628 h 1647"/>
                  <a:gd name="connsiteX30" fmla="*/ 946 w 1246"/>
                  <a:gd name="connsiteY30" fmla="*/ 1639 h 1647"/>
                  <a:gd name="connsiteX31" fmla="*/ 882 w 1246"/>
                  <a:gd name="connsiteY31" fmla="*/ 1646 h 1647"/>
                  <a:gd name="connsiteX32" fmla="*/ 818 w 1246"/>
                  <a:gd name="connsiteY32" fmla="*/ 1647 h 1647"/>
                  <a:gd name="connsiteX33" fmla="*/ 753 w 1246"/>
                  <a:gd name="connsiteY33" fmla="*/ 1643 h 1647"/>
                  <a:gd name="connsiteX34" fmla="*/ 689 w 1246"/>
                  <a:gd name="connsiteY34" fmla="*/ 1634 h 1647"/>
                  <a:gd name="connsiteX35" fmla="*/ 625 w 1246"/>
                  <a:gd name="connsiteY35" fmla="*/ 1621 h 1647"/>
                  <a:gd name="connsiteX36" fmla="*/ 562 w 1246"/>
                  <a:gd name="connsiteY36" fmla="*/ 1602 h 1647"/>
                  <a:gd name="connsiteX37" fmla="*/ 500 w 1246"/>
                  <a:gd name="connsiteY37" fmla="*/ 1577 h 1647"/>
                  <a:gd name="connsiteX38" fmla="*/ 439 w 1246"/>
                  <a:gd name="connsiteY38" fmla="*/ 1547 h 1647"/>
                  <a:gd name="connsiteX39" fmla="*/ 385 w 1246"/>
                  <a:gd name="connsiteY39" fmla="*/ 1516 h 1647"/>
                  <a:gd name="connsiteX40" fmla="*/ 335 w 1246"/>
                  <a:gd name="connsiteY40" fmla="*/ 1481 h 1647"/>
                  <a:gd name="connsiteX41" fmla="*/ 287 w 1246"/>
                  <a:gd name="connsiteY41" fmla="*/ 1443 h 1647"/>
                  <a:gd name="connsiteX42" fmla="*/ 244 w 1246"/>
                  <a:gd name="connsiteY42" fmla="*/ 1402 h 1647"/>
                  <a:gd name="connsiteX43" fmla="*/ 203 w 1246"/>
                  <a:gd name="connsiteY43" fmla="*/ 1359 h 1647"/>
                  <a:gd name="connsiteX44" fmla="*/ 166 w 1246"/>
                  <a:gd name="connsiteY44" fmla="*/ 1313 h 1647"/>
                  <a:gd name="connsiteX45" fmla="*/ 133 w 1246"/>
                  <a:gd name="connsiteY45" fmla="*/ 1264 h 1647"/>
                  <a:gd name="connsiteX46" fmla="*/ 103 w 1246"/>
                  <a:gd name="connsiteY46" fmla="*/ 1214 h 1647"/>
                  <a:gd name="connsiteX47" fmla="*/ 77 w 1246"/>
                  <a:gd name="connsiteY47" fmla="*/ 1162 h 1647"/>
                  <a:gd name="connsiteX48" fmla="*/ 54 w 1246"/>
                  <a:gd name="connsiteY48" fmla="*/ 1108 h 1647"/>
                  <a:gd name="connsiteX49" fmla="*/ 35 w 1246"/>
                  <a:gd name="connsiteY49" fmla="*/ 1053 h 1647"/>
                  <a:gd name="connsiteX50" fmla="*/ 21 w 1246"/>
                  <a:gd name="connsiteY50" fmla="*/ 997 h 1647"/>
                  <a:gd name="connsiteX51" fmla="*/ 10 w 1246"/>
                  <a:gd name="connsiteY51" fmla="*/ 940 h 1647"/>
                  <a:gd name="connsiteX52" fmla="*/ 3 w 1246"/>
                  <a:gd name="connsiteY52" fmla="*/ 881 h 1647"/>
                  <a:gd name="connsiteX53" fmla="*/ 0 w 1246"/>
                  <a:gd name="connsiteY53" fmla="*/ 823 h 1647"/>
                  <a:gd name="connsiteX54" fmla="*/ 2 w 1246"/>
                  <a:gd name="connsiteY54" fmla="*/ 765 h 1647"/>
                  <a:gd name="connsiteX55" fmla="*/ 7 w 1246"/>
                  <a:gd name="connsiteY55" fmla="*/ 706 h 1647"/>
                  <a:gd name="connsiteX56" fmla="*/ 17 w 1246"/>
                  <a:gd name="connsiteY56" fmla="*/ 647 h 1647"/>
                  <a:gd name="connsiteX57" fmla="*/ 32 w 1246"/>
                  <a:gd name="connsiteY57" fmla="*/ 589 h 1647"/>
                  <a:gd name="connsiteX58" fmla="*/ 50 w 1246"/>
                  <a:gd name="connsiteY58" fmla="*/ 532 h 1647"/>
                  <a:gd name="connsiteX59" fmla="*/ 73 w 1246"/>
                  <a:gd name="connsiteY59" fmla="*/ 475 h 1647"/>
                  <a:gd name="connsiteX60" fmla="*/ 100 w 1246"/>
                  <a:gd name="connsiteY60" fmla="*/ 419 h 1647"/>
                  <a:gd name="connsiteX61" fmla="*/ 132 w 1246"/>
                  <a:gd name="connsiteY61" fmla="*/ 365 h 1647"/>
                  <a:gd name="connsiteX62" fmla="*/ 167 w 1246"/>
                  <a:gd name="connsiteY62" fmla="*/ 314 h 1647"/>
                  <a:gd name="connsiteX63" fmla="*/ 205 w 1246"/>
                  <a:gd name="connsiteY63" fmla="*/ 266 h 1647"/>
                  <a:gd name="connsiteX64" fmla="*/ 246 w 1246"/>
                  <a:gd name="connsiteY64" fmla="*/ 222 h 1647"/>
                  <a:gd name="connsiteX65" fmla="*/ 291 w 1246"/>
                  <a:gd name="connsiteY65" fmla="*/ 182 h 1647"/>
                  <a:gd name="connsiteX66" fmla="*/ 337 w 1246"/>
                  <a:gd name="connsiteY66" fmla="*/ 145 h 1647"/>
                  <a:gd name="connsiteX67" fmla="*/ 385 w 1246"/>
                  <a:gd name="connsiteY67" fmla="*/ 111 h 1647"/>
                  <a:gd name="connsiteX68" fmla="*/ 436 w 1246"/>
                  <a:gd name="connsiteY68" fmla="*/ 81 h 1647"/>
                  <a:gd name="connsiteX69" fmla="*/ 489 w 1246"/>
                  <a:gd name="connsiteY69" fmla="*/ 55 h 1647"/>
                  <a:gd name="connsiteX70" fmla="*/ 543 w 1246"/>
                  <a:gd name="connsiteY70" fmla="*/ 33 h 1647"/>
                  <a:gd name="connsiteX71" fmla="*/ 598 w 1246"/>
                  <a:gd name="connsiteY71" fmla="*/ 15 h 1647"/>
                  <a:gd name="connsiteX72" fmla="*/ 655 w 1246"/>
                  <a:gd name="connsiteY72" fmla="*/ 0 h 1647"/>
                  <a:gd name="connsiteX0" fmla="*/ 668 w 1246"/>
                  <a:gd name="connsiteY0" fmla="*/ 0 h 1648"/>
                  <a:gd name="connsiteX1" fmla="*/ 563 w 1246"/>
                  <a:gd name="connsiteY1" fmla="*/ 266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63 w 1246"/>
                  <a:gd name="connsiteY1" fmla="*/ 266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67 w 1246"/>
                  <a:gd name="connsiteY1" fmla="*/ 271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67 w 1246"/>
                  <a:gd name="connsiteY1" fmla="*/ 271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38 w 1246"/>
                  <a:gd name="connsiteY1" fmla="*/ 263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59 w 1246"/>
                  <a:gd name="connsiteY1" fmla="*/ 240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  <a:gd name="connsiteX0" fmla="*/ 668 w 1246"/>
                  <a:gd name="connsiteY0" fmla="*/ 0 h 1648"/>
                  <a:gd name="connsiteX1" fmla="*/ 563 w 1246"/>
                  <a:gd name="connsiteY1" fmla="*/ 273 h 1648"/>
                  <a:gd name="connsiteX2" fmla="*/ 552 w 1246"/>
                  <a:gd name="connsiteY2" fmla="*/ 542 h 1648"/>
                  <a:gd name="connsiteX3" fmla="*/ 559 w 1246"/>
                  <a:gd name="connsiteY3" fmla="*/ 609 h 1648"/>
                  <a:gd name="connsiteX4" fmla="*/ 571 w 1246"/>
                  <a:gd name="connsiteY4" fmla="*/ 674 h 1648"/>
                  <a:gd name="connsiteX5" fmla="*/ 589 w 1246"/>
                  <a:gd name="connsiteY5" fmla="*/ 737 h 1648"/>
                  <a:gd name="connsiteX6" fmla="*/ 611 w 1246"/>
                  <a:gd name="connsiteY6" fmla="*/ 798 h 1648"/>
                  <a:gd name="connsiteX7" fmla="*/ 637 w 1246"/>
                  <a:gd name="connsiteY7" fmla="*/ 857 h 1648"/>
                  <a:gd name="connsiteX8" fmla="*/ 669 w 1246"/>
                  <a:gd name="connsiteY8" fmla="*/ 913 h 1648"/>
                  <a:gd name="connsiteX9" fmla="*/ 703 w 1246"/>
                  <a:gd name="connsiteY9" fmla="*/ 966 h 1648"/>
                  <a:gd name="connsiteX10" fmla="*/ 742 w 1246"/>
                  <a:gd name="connsiteY10" fmla="*/ 1018 h 1648"/>
                  <a:gd name="connsiteX11" fmla="*/ 785 w 1246"/>
                  <a:gd name="connsiteY11" fmla="*/ 1065 h 1648"/>
                  <a:gd name="connsiteX12" fmla="*/ 830 w 1246"/>
                  <a:gd name="connsiteY12" fmla="*/ 1109 h 1648"/>
                  <a:gd name="connsiteX13" fmla="*/ 880 w 1246"/>
                  <a:gd name="connsiteY13" fmla="*/ 1148 h 1648"/>
                  <a:gd name="connsiteX14" fmla="*/ 932 w 1246"/>
                  <a:gd name="connsiteY14" fmla="*/ 1185 h 1648"/>
                  <a:gd name="connsiteX15" fmla="*/ 943 w 1246"/>
                  <a:gd name="connsiteY15" fmla="*/ 1231 h 1648"/>
                  <a:gd name="connsiteX16" fmla="*/ 957 w 1246"/>
                  <a:gd name="connsiteY16" fmla="*/ 1274 h 1648"/>
                  <a:gd name="connsiteX17" fmla="*/ 976 w 1246"/>
                  <a:gd name="connsiteY17" fmla="*/ 1315 h 1648"/>
                  <a:gd name="connsiteX18" fmla="*/ 1000 w 1246"/>
                  <a:gd name="connsiteY18" fmla="*/ 1353 h 1648"/>
                  <a:gd name="connsiteX19" fmla="*/ 1026 w 1246"/>
                  <a:gd name="connsiteY19" fmla="*/ 1389 h 1648"/>
                  <a:gd name="connsiteX20" fmla="*/ 1056 w 1246"/>
                  <a:gd name="connsiteY20" fmla="*/ 1423 h 1648"/>
                  <a:gd name="connsiteX21" fmla="*/ 1088 w 1246"/>
                  <a:gd name="connsiteY21" fmla="*/ 1453 h 1648"/>
                  <a:gd name="connsiteX22" fmla="*/ 1124 w 1246"/>
                  <a:gd name="connsiteY22" fmla="*/ 1480 h 1648"/>
                  <a:gd name="connsiteX23" fmla="*/ 1162 w 1246"/>
                  <a:gd name="connsiteY23" fmla="*/ 1503 h 1648"/>
                  <a:gd name="connsiteX24" fmla="*/ 1204 w 1246"/>
                  <a:gd name="connsiteY24" fmla="*/ 1523 h 1648"/>
                  <a:gd name="connsiteX25" fmla="*/ 1246 w 1246"/>
                  <a:gd name="connsiteY25" fmla="*/ 1538 h 1648"/>
                  <a:gd name="connsiteX26" fmla="*/ 1189 w 1246"/>
                  <a:gd name="connsiteY26" fmla="*/ 1568 h 1648"/>
                  <a:gd name="connsiteX27" fmla="*/ 1131 w 1246"/>
                  <a:gd name="connsiteY27" fmla="*/ 1593 h 1648"/>
                  <a:gd name="connsiteX28" fmla="*/ 1070 w 1246"/>
                  <a:gd name="connsiteY28" fmla="*/ 1613 h 1648"/>
                  <a:gd name="connsiteX29" fmla="*/ 1009 w 1246"/>
                  <a:gd name="connsiteY29" fmla="*/ 1629 h 1648"/>
                  <a:gd name="connsiteX30" fmla="*/ 946 w 1246"/>
                  <a:gd name="connsiteY30" fmla="*/ 1640 h 1648"/>
                  <a:gd name="connsiteX31" fmla="*/ 882 w 1246"/>
                  <a:gd name="connsiteY31" fmla="*/ 1647 h 1648"/>
                  <a:gd name="connsiteX32" fmla="*/ 818 w 1246"/>
                  <a:gd name="connsiteY32" fmla="*/ 1648 h 1648"/>
                  <a:gd name="connsiteX33" fmla="*/ 753 w 1246"/>
                  <a:gd name="connsiteY33" fmla="*/ 1644 h 1648"/>
                  <a:gd name="connsiteX34" fmla="*/ 689 w 1246"/>
                  <a:gd name="connsiteY34" fmla="*/ 1635 h 1648"/>
                  <a:gd name="connsiteX35" fmla="*/ 625 w 1246"/>
                  <a:gd name="connsiteY35" fmla="*/ 1622 h 1648"/>
                  <a:gd name="connsiteX36" fmla="*/ 562 w 1246"/>
                  <a:gd name="connsiteY36" fmla="*/ 1603 h 1648"/>
                  <a:gd name="connsiteX37" fmla="*/ 500 w 1246"/>
                  <a:gd name="connsiteY37" fmla="*/ 1578 h 1648"/>
                  <a:gd name="connsiteX38" fmla="*/ 439 w 1246"/>
                  <a:gd name="connsiteY38" fmla="*/ 1548 h 1648"/>
                  <a:gd name="connsiteX39" fmla="*/ 385 w 1246"/>
                  <a:gd name="connsiteY39" fmla="*/ 1517 h 1648"/>
                  <a:gd name="connsiteX40" fmla="*/ 335 w 1246"/>
                  <a:gd name="connsiteY40" fmla="*/ 1482 h 1648"/>
                  <a:gd name="connsiteX41" fmla="*/ 287 w 1246"/>
                  <a:gd name="connsiteY41" fmla="*/ 1444 h 1648"/>
                  <a:gd name="connsiteX42" fmla="*/ 244 w 1246"/>
                  <a:gd name="connsiteY42" fmla="*/ 1403 h 1648"/>
                  <a:gd name="connsiteX43" fmla="*/ 203 w 1246"/>
                  <a:gd name="connsiteY43" fmla="*/ 1360 h 1648"/>
                  <a:gd name="connsiteX44" fmla="*/ 166 w 1246"/>
                  <a:gd name="connsiteY44" fmla="*/ 1314 h 1648"/>
                  <a:gd name="connsiteX45" fmla="*/ 133 w 1246"/>
                  <a:gd name="connsiteY45" fmla="*/ 1265 h 1648"/>
                  <a:gd name="connsiteX46" fmla="*/ 103 w 1246"/>
                  <a:gd name="connsiteY46" fmla="*/ 1215 h 1648"/>
                  <a:gd name="connsiteX47" fmla="*/ 77 w 1246"/>
                  <a:gd name="connsiteY47" fmla="*/ 1163 h 1648"/>
                  <a:gd name="connsiteX48" fmla="*/ 54 w 1246"/>
                  <a:gd name="connsiteY48" fmla="*/ 1109 h 1648"/>
                  <a:gd name="connsiteX49" fmla="*/ 35 w 1246"/>
                  <a:gd name="connsiteY49" fmla="*/ 1054 h 1648"/>
                  <a:gd name="connsiteX50" fmla="*/ 21 w 1246"/>
                  <a:gd name="connsiteY50" fmla="*/ 998 h 1648"/>
                  <a:gd name="connsiteX51" fmla="*/ 10 w 1246"/>
                  <a:gd name="connsiteY51" fmla="*/ 941 h 1648"/>
                  <a:gd name="connsiteX52" fmla="*/ 3 w 1246"/>
                  <a:gd name="connsiteY52" fmla="*/ 882 h 1648"/>
                  <a:gd name="connsiteX53" fmla="*/ 0 w 1246"/>
                  <a:gd name="connsiteY53" fmla="*/ 824 h 1648"/>
                  <a:gd name="connsiteX54" fmla="*/ 2 w 1246"/>
                  <a:gd name="connsiteY54" fmla="*/ 766 h 1648"/>
                  <a:gd name="connsiteX55" fmla="*/ 7 w 1246"/>
                  <a:gd name="connsiteY55" fmla="*/ 707 h 1648"/>
                  <a:gd name="connsiteX56" fmla="*/ 17 w 1246"/>
                  <a:gd name="connsiteY56" fmla="*/ 648 h 1648"/>
                  <a:gd name="connsiteX57" fmla="*/ 32 w 1246"/>
                  <a:gd name="connsiteY57" fmla="*/ 590 h 1648"/>
                  <a:gd name="connsiteX58" fmla="*/ 50 w 1246"/>
                  <a:gd name="connsiteY58" fmla="*/ 533 h 1648"/>
                  <a:gd name="connsiteX59" fmla="*/ 73 w 1246"/>
                  <a:gd name="connsiteY59" fmla="*/ 476 h 1648"/>
                  <a:gd name="connsiteX60" fmla="*/ 100 w 1246"/>
                  <a:gd name="connsiteY60" fmla="*/ 420 h 1648"/>
                  <a:gd name="connsiteX61" fmla="*/ 132 w 1246"/>
                  <a:gd name="connsiteY61" fmla="*/ 366 h 1648"/>
                  <a:gd name="connsiteX62" fmla="*/ 167 w 1246"/>
                  <a:gd name="connsiteY62" fmla="*/ 315 h 1648"/>
                  <a:gd name="connsiteX63" fmla="*/ 205 w 1246"/>
                  <a:gd name="connsiteY63" fmla="*/ 267 h 1648"/>
                  <a:gd name="connsiteX64" fmla="*/ 246 w 1246"/>
                  <a:gd name="connsiteY64" fmla="*/ 223 h 1648"/>
                  <a:gd name="connsiteX65" fmla="*/ 291 w 1246"/>
                  <a:gd name="connsiteY65" fmla="*/ 183 h 1648"/>
                  <a:gd name="connsiteX66" fmla="*/ 337 w 1246"/>
                  <a:gd name="connsiteY66" fmla="*/ 146 h 1648"/>
                  <a:gd name="connsiteX67" fmla="*/ 385 w 1246"/>
                  <a:gd name="connsiteY67" fmla="*/ 112 h 1648"/>
                  <a:gd name="connsiteX68" fmla="*/ 436 w 1246"/>
                  <a:gd name="connsiteY68" fmla="*/ 82 h 1648"/>
                  <a:gd name="connsiteX69" fmla="*/ 489 w 1246"/>
                  <a:gd name="connsiteY69" fmla="*/ 56 h 1648"/>
                  <a:gd name="connsiteX70" fmla="*/ 543 w 1246"/>
                  <a:gd name="connsiteY70" fmla="*/ 34 h 1648"/>
                  <a:gd name="connsiteX71" fmla="*/ 598 w 1246"/>
                  <a:gd name="connsiteY71" fmla="*/ 16 h 1648"/>
                  <a:gd name="connsiteX72" fmla="*/ 668 w 1246"/>
                  <a:gd name="connsiteY72" fmla="*/ 0 h 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246" h="1648">
                    <a:moveTo>
                      <a:pt x="668" y="0"/>
                    </a:moveTo>
                    <a:cubicBezTo>
                      <a:pt x="627" y="69"/>
                      <a:pt x="586" y="149"/>
                      <a:pt x="563" y="273"/>
                    </a:cubicBezTo>
                    <a:cubicBezTo>
                      <a:pt x="546" y="363"/>
                      <a:pt x="545" y="491"/>
                      <a:pt x="552" y="542"/>
                    </a:cubicBezTo>
                    <a:cubicBezTo>
                      <a:pt x="554" y="564"/>
                      <a:pt x="557" y="587"/>
                      <a:pt x="559" y="609"/>
                    </a:cubicBezTo>
                    <a:cubicBezTo>
                      <a:pt x="563" y="631"/>
                      <a:pt x="567" y="652"/>
                      <a:pt x="571" y="674"/>
                    </a:cubicBezTo>
                    <a:lnTo>
                      <a:pt x="589" y="737"/>
                    </a:lnTo>
                    <a:cubicBezTo>
                      <a:pt x="596" y="757"/>
                      <a:pt x="604" y="778"/>
                      <a:pt x="611" y="798"/>
                    </a:cubicBezTo>
                    <a:cubicBezTo>
                      <a:pt x="620" y="818"/>
                      <a:pt x="628" y="837"/>
                      <a:pt x="637" y="857"/>
                    </a:cubicBezTo>
                    <a:cubicBezTo>
                      <a:pt x="648" y="876"/>
                      <a:pt x="658" y="894"/>
                      <a:pt x="669" y="913"/>
                    </a:cubicBezTo>
                    <a:cubicBezTo>
                      <a:pt x="680" y="931"/>
                      <a:pt x="692" y="948"/>
                      <a:pt x="703" y="966"/>
                    </a:cubicBezTo>
                    <a:cubicBezTo>
                      <a:pt x="716" y="983"/>
                      <a:pt x="729" y="1001"/>
                      <a:pt x="742" y="1018"/>
                    </a:cubicBezTo>
                    <a:cubicBezTo>
                      <a:pt x="756" y="1034"/>
                      <a:pt x="771" y="1049"/>
                      <a:pt x="785" y="1065"/>
                    </a:cubicBezTo>
                    <a:cubicBezTo>
                      <a:pt x="800" y="1080"/>
                      <a:pt x="815" y="1094"/>
                      <a:pt x="830" y="1109"/>
                    </a:cubicBezTo>
                    <a:cubicBezTo>
                      <a:pt x="847" y="1122"/>
                      <a:pt x="863" y="1135"/>
                      <a:pt x="880" y="1148"/>
                    </a:cubicBezTo>
                    <a:lnTo>
                      <a:pt x="932" y="1185"/>
                    </a:lnTo>
                    <a:cubicBezTo>
                      <a:pt x="936" y="1200"/>
                      <a:pt x="939" y="1216"/>
                      <a:pt x="943" y="1231"/>
                    </a:cubicBezTo>
                    <a:cubicBezTo>
                      <a:pt x="948" y="1245"/>
                      <a:pt x="952" y="1260"/>
                      <a:pt x="957" y="1274"/>
                    </a:cubicBezTo>
                    <a:cubicBezTo>
                      <a:pt x="963" y="1288"/>
                      <a:pt x="970" y="1301"/>
                      <a:pt x="976" y="1315"/>
                    </a:cubicBezTo>
                    <a:cubicBezTo>
                      <a:pt x="984" y="1328"/>
                      <a:pt x="992" y="1340"/>
                      <a:pt x="1000" y="1353"/>
                    </a:cubicBezTo>
                    <a:cubicBezTo>
                      <a:pt x="1009" y="1365"/>
                      <a:pt x="1017" y="1377"/>
                      <a:pt x="1026" y="1389"/>
                    </a:cubicBezTo>
                    <a:cubicBezTo>
                      <a:pt x="1036" y="1400"/>
                      <a:pt x="1046" y="1412"/>
                      <a:pt x="1056" y="1423"/>
                    </a:cubicBezTo>
                    <a:cubicBezTo>
                      <a:pt x="1067" y="1433"/>
                      <a:pt x="1077" y="1443"/>
                      <a:pt x="1088" y="1453"/>
                    </a:cubicBezTo>
                    <a:lnTo>
                      <a:pt x="1124" y="1480"/>
                    </a:lnTo>
                    <a:cubicBezTo>
                      <a:pt x="1137" y="1488"/>
                      <a:pt x="1149" y="1495"/>
                      <a:pt x="1162" y="1503"/>
                    </a:cubicBezTo>
                    <a:cubicBezTo>
                      <a:pt x="1176" y="1510"/>
                      <a:pt x="1190" y="1516"/>
                      <a:pt x="1204" y="1523"/>
                    </a:cubicBezTo>
                    <a:lnTo>
                      <a:pt x="1246" y="1538"/>
                    </a:lnTo>
                    <a:lnTo>
                      <a:pt x="1189" y="1568"/>
                    </a:lnTo>
                    <a:lnTo>
                      <a:pt x="1131" y="1593"/>
                    </a:lnTo>
                    <a:cubicBezTo>
                      <a:pt x="1111" y="1600"/>
                      <a:pt x="1090" y="1606"/>
                      <a:pt x="1070" y="1613"/>
                    </a:cubicBezTo>
                    <a:cubicBezTo>
                      <a:pt x="1050" y="1618"/>
                      <a:pt x="1029" y="1624"/>
                      <a:pt x="1009" y="1629"/>
                    </a:cubicBezTo>
                    <a:cubicBezTo>
                      <a:pt x="988" y="1633"/>
                      <a:pt x="967" y="1636"/>
                      <a:pt x="946" y="1640"/>
                    </a:cubicBezTo>
                    <a:cubicBezTo>
                      <a:pt x="925" y="1642"/>
                      <a:pt x="903" y="1645"/>
                      <a:pt x="882" y="1647"/>
                    </a:cubicBezTo>
                    <a:cubicBezTo>
                      <a:pt x="861" y="1647"/>
                      <a:pt x="839" y="1648"/>
                      <a:pt x="818" y="1648"/>
                    </a:cubicBezTo>
                    <a:cubicBezTo>
                      <a:pt x="796" y="1647"/>
                      <a:pt x="775" y="1645"/>
                      <a:pt x="753" y="1644"/>
                    </a:cubicBezTo>
                    <a:lnTo>
                      <a:pt x="689" y="1635"/>
                    </a:lnTo>
                    <a:cubicBezTo>
                      <a:pt x="668" y="1631"/>
                      <a:pt x="646" y="1626"/>
                      <a:pt x="625" y="1622"/>
                    </a:cubicBezTo>
                    <a:cubicBezTo>
                      <a:pt x="604" y="1616"/>
                      <a:pt x="583" y="1609"/>
                      <a:pt x="562" y="1603"/>
                    </a:cubicBezTo>
                    <a:cubicBezTo>
                      <a:pt x="541" y="1595"/>
                      <a:pt x="521" y="1586"/>
                      <a:pt x="500" y="1578"/>
                    </a:cubicBezTo>
                    <a:lnTo>
                      <a:pt x="439" y="1548"/>
                    </a:lnTo>
                    <a:cubicBezTo>
                      <a:pt x="421" y="1538"/>
                      <a:pt x="403" y="1527"/>
                      <a:pt x="385" y="1517"/>
                    </a:cubicBezTo>
                    <a:lnTo>
                      <a:pt x="335" y="1482"/>
                    </a:lnTo>
                    <a:cubicBezTo>
                      <a:pt x="319" y="1469"/>
                      <a:pt x="303" y="1457"/>
                      <a:pt x="287" y="1444"/>
                    </a:cubicBezTo>
                    <a:cubicBezTo>
                      <a:pt x="273" y="1430"/>
                      <a:pt x="258" y="1417"/>
                      <a:pt x="244" y="1403"/>
                    </a:cubicBezTo>
                    <a:cubicBezTo>
                      <a:pt x="230" y="1389"/>
                      <a:pt x="217" y="1374"/>
                      <a:pt x="203" y="1360"/>
                    </a:cubicBezTo>
                    <a:lnTo>
                      <a:pt x="166" y="1314"/>
                    </a:lnTo>
                    <a:cubicBezTo>
                      <a:pt x="155" y="1298"/>
                      <a:pt x="144" y="1281"/>
                      <a:pt x="133" y="1265"/>
                    </a:cubicBezTo>
                    <a:cubicBezTo>
                      <a:pt x="123" y="1248"/>
                      <a:pt x="113" y="1232"/>
                      <a:pt x="103" y="1215"/>
                    </a:cubicBezTo>
                    <a:cubicBezTo>
                      <a:pt x="94" y="1198"/>
                      <a:pt x="86" y="1180"/>
                      <a:pt x="77" y="1163"/>
                    </a:cubicBezTo>
                    <a:cubicBezTo>
                      <a:pt x="69" y="1145"/>
                      <a:pt x="62" y="1127"/>
                      <a:pt x="54" y="1109"/>
                    </a:cubicBezTo>
                    <a:cubicBezTo>
                      <a:pt x="48" y="1091"/>
                      <a:pt x="41" y="1072"/>
                      <a:pt x="35" y="1054"/>
                    </a:cubicBezTo>
                    <a:cubicBezTo>
                      <a:pt x="30" y="1035"/>
                      <a:pt x="26" y="1017"/>
                      <a:pt x="21" y="998"/>
                    </a:cubicBezTo>
                    <a:cubicBezTo>
                      <a:pt x="17" y="979"/>
                      <a:pt x="14" y="960"/>
                      <a:pt x="10" y="941"/>
                    </a:cubicBezTo>
                    <a:cubicBezTo>
                      <a:pt x="8" y="921"/>
                      <a:pt x="5" y="902"/>
                      <a:pt x="3" y="882"/>
                    </a:cubicBezTo>
                    <a:cubicBezTo>
                      <a:pt x="2" y="863"/>
                      <a:pt x="1" y="843"/>
                      <a:pt x="0" y="824"/>
                    </a:cubicBezTo>
                    <a:cubicBezTo>
                      <a:pt x="1" y="805"/>
                      <a:pt x="1" y="785"/>
                      <a:pt x="2" y="766"/>
                    </a:cubicBezTo>
                    <a:cubicBezTo>
                      <a:pt x="4" y="746"/>
                      <a:pt x="5" y="727"/>
                      <a:pt x="7" y="707"/>
                    </a:cubicBezTo>
                    <a:cubicBezTo>
                      <a:pt x="10" y="687"/>
                      <a:pt x="14" y="668"/>
                      <a:pt x="17" y="648"/>
                    </a:cubicBezTo>
                    <a:cubicBezTo>
                      <a:pt x="22" y="629"/>
                      <a:pt x="27" y="609"/>
                      <a:pt x="32" y="590"/>
                    </a:cubicBezTo>
                    <a:lnTo>
                      <a:pt x="50" y="533"/>
                    </a:lnTo>
                    <a:cubicBezTo>
                      <a:pt x="58" y="514"/>
                      <a:pt x="65" y="495"/>
                      <a:pt x="73" y="476"/>
                    </a:cubicBezTo>
                    <a:cubicBezTo>
                      <a:pt x="82" y="457"/>
                      <a:pt x="91" y="439"/>
                      <a:pt x="100" y="420"/>
                    </a:cubicBezTo>
                    <a:cubicBezTo>
                      <a:pt x="111" y="402"/>
                      <a:pt x="121" y="384"/>
                      <a:pt x="132" y="366"/>
                    </a:cubicBezTo>
                    <a:cubicBezTo>
                      <a:pt x="144" y="349"/>
                      <a:pt x="155" y="332"/>
                      <a:pt x="167" y="315"/>
                    </a:cubicBezTo>
                    <a:cubicBezTo>
                      <a:pt x="180" y="299"/>
                      <a:pt x="192" y="283"/>
                      <a:pt x="205" y="267"/>
                    </a:cubicBezTo>
                    <a:lnTo>
                      <a:pt x="246" y="223"/>
                    </a:lnTo>
                    <a:cubicBezTo>
                      <a:pt x="261" y="210"/>
                      <a:pt x="276" y="196"/>
                      <a:pt x="291" y="183"/>
                    </a:cubicBezTo>
                    <a:lnTo>
                      <a:pt x="337" y="146"/>
                    </a:lnTo>
                    <a:cubicBezTo>
                      <a:pt x="353" y="135"/>
                      <a:pt x="369" y="123"/>
                      <a:pt x="385" y="112"/>
                    </a:cubicBezTo>
                    <a:lnTo>
                      <a:pt x="436" y="82"/>
                    </a:lnTo>
                    <a:lnTo>
                      <a:pt x="489" y="56"/>
                    </a:lnTo>
                    <a:cubicBezTo>
                      <a:pt x="507" y="49"/>
                      <a:pt x="525" y="41"/>
                      <a:pt x="543" y="34"/>
                    </a:cubicBezTo>
                    <a:lnTo>
                      <a:pt x="598" y="16"/>
                    </a:lnTo>
                    <a:cubicBezTo>
                      <a:pt x="621" y="11"/>
                      <a:pt x="645" y="5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68300">
                  <a:prstClr val="black">
                    <a:alpha val="25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5192713" y="3103563"/>
                <a:ext cx="1574800" cy="1501775"/>
              </a:xfrm>
              <a:custGeom>
                <a:avLst/>
                <a:gdLst/>
                <a:ahLst/>
                <a:cxnLst>
                  <a:cxn ang="0">
                    <a:pos x="546" y="3"/>
                  </a:cxn>
                  <a:cxn ang="0">
                    <a:pos x="643" y="22"/>
                  </a:cxn>
                  <a:cxn ang="0">
                    <a:pos x="733" y="59"/>
                  </a:cxn>
                  <a:cxn ang="0">
                    <a:pos x="812" y="114"/>
                  </a:cxn>
                  <a:cxn ang="0">
                    <a:pos x="879" y="180"/>
                  </a:cxn>
                  <a:cxn ang="0">
                    <a:pos x="933" y="260"/>
                  </a:cxn>
                  <a:cxn ang="0">
                    <a:pos x="970" y="348"/>
                  </a:cxn>
                  <a:cxn ang="0">
                    <a:pos x="990" y="446"/>
                  </a:cxn>
                  <a:cxn ang="0">
                    <a:pos x="990" y="547"/>
                  </a:cxn>
                  <a:cxn ang="0">
                    <a:pos x="970" y="643"/>
                  </a:cxn>
                  <a:cxn ang="0">
                    <a:pos x="933" y="733"/>
                  </a:cxn>
                  <a:cxn ang="0">
                    <a:pos x="879" y="812"/>
                  </a:cxn>
                  <a:cxn ang="0">
                    <a:pos x="812" y="879"/>
                  </a:cxn>
                  <a:cxn ang="0">
                    <a:pos x="733" y="932"/>
                  </a:cxn>
                  <a:cxn ang="0">
                    <a:pos x="643" y="970"/>
                  </a:cxn>
                  <a:cxn ang="0">
                    <a:pos x="546" y="990"/>
                  </a:cxn>
                  <a:cxn ang="0">
                    <a:pos x="445" y="990"/>
                  </a:cxn>
                  <a:cxn ang="0">
                    <a:pos x="348" y="970"/>
                  </a:cxn>
                  <a:cxn ang="0">
                    <a:pos x="259" y="932"/>
                  </a:cxn>
                  <a:cxn ang="0">
                    <a:pos x="180" y="879"/>
                  </a:cxn>
                  <a:cxn ang="0">
                    <a:pos x="113" y="812"/>
                  </a:cxn>
                  <a:cxn ang="0">
                    <a:pos x="59" y="733"/>
                  </a:cxn>
                  <a:cxn ang="0">
                    <a:pos x="22" y="643"/>
                  </a:cxn>
                  <a:cxn ang="0">
                    <a:pos x="3" y="547"/>
                  </a:cxn>
                  <a:cxn ang="0">
                    <a:pos x="3" y="446"/>
                  </a:cxn>
                  <a:cxn ang="0">
                    <a:pos x="22" y="348"/>
                  </a:cxn>
                  <a:cxn ang="0">
                    <a:pos x="59" y="260"/>
                  </a:cxn>
                  <a:cxn ang="0">
                    <a:pos x="113" y="180"/>
                  </a:cxn>
                  <a:cxn ang="0">
                    <a:pos x="180" y="114"/>
                  </a:cxn>
                  <a:cxn ang="0">
                    <a:pos x="259" y="59"/>
                  </a:cxn>
                  <a:cxn ang="0">
                    <a:pos x="348" y="22"/>
                  </a:cxn>
                  <a:cxn ang="0">
                    <a:pos x="445" y="3"/>
                  </a:cxn>
                </a:cxnLst>
                <a:rect l="0" t="0" r="r" b="b"/>
                <a:pathLst>
                  <a:path w="992" h="993">
                    <a:moveTo>
                      <a:pt x="495" y="0"/>
                    </a:moveTo>
                    <a:lnTo>
                      <a:pt x="546" y="3"/>
                    </a:lnTo>
                    <a:lnTo>
                      <a:pt x="595" y="10"/>
                    </a:lnTo>
                    <a:lnTo>
                      <a:pt x="643" y="22"/>
                    </a:lnTo>
                    <a:lnTo>
                      <a:pt x="689" y="39"/>
                    </a:lnTo>
                    <a:lnTo>
                      <a:pt x="733" y="59"/>
                    </a:lnTo>
                    <a:lnTo>
                      <a:pt x="773" y="85"/>
                    </a:lnTo>
                    <a:lnTo>
                      <a:pt x="812" y="114"/>
                    </a:lnTo>
                    <a:lnTo>
                      <a:pt x="847" y="145"/>
                    </a:lnTo>
                    <a:lnTo>
                      <a:pt x="879" y="180"/>
                    </a:lnTo>
                    <a:lnTo>
                      <a:pt x="908" y="218"/>
                    </a:lnTo>
                    <a:lnTo>
                      <a:pt x="933" y="260"/>
                    </a:lnTo>
                    <a:lnTo>
                      <a:pt x="954" y="303"/>
                    </a:lnTo>
                    <a:lnTo>
                      <a:pt x="970" y="348"/>
                    </a:lnTo>
                    <a:lnTo>
                      <a:pt x="982" y="396"/>
                    </a:lnTo>
                    <a:lnTo>
                      <a:pt x="990" y="446"/>
                    </a:lnTo>
                    <a:lnTo>
                      <a:pt x="992" y="496"/>
                    </a:lnTo>
                    <a:lnTo>
                      <a:pt x="990" y="547"/>
                    </a:lnTo>
                    <a:lnTo>
                      <a:pt x="982" y="597"/>
                    </a:lnTo>
                    <a:lnTo>
                      <a:pt x="970" y="643"/>
                    </a:lnTo>
                    <a:lnTo>
                      <a:pt x="954" y="690"/>
                    </a:lnTo>
                    <a:lnTo>
                      <a:pt x="933" y="733"/>
                    </a:lnTo>
                    <a:lnTo>
                      <a:pt x="908" y="773"/>
                    </a:lnTo>
                    <a:lnTo>
                      <a:pt x="879" y="812"/>
                    </a:lnTo>
                    <a:lnTo>
                      <a:pt x="847" y="847"/>
                    </a:lnTo>
                    <a:lnTo>
                      <a:pt x="812" y="879"/>
                    </a:lnTo>
                    <a:lnTo>
                      <a:pt x="773" y="908"/>
                    </a:lnTo>
                    <a:lnTo>
                      <a:pt x="733" y="932"/>
                    </a:lnTo>
                    <a:lnTo>
                      <a:pt x="689" y="954"/>
                    </a:lnTo>
                    <a:lnTo>
                      <a:pt x="643" y="970"/>
                    </a:lnTo>
                    <a:lnTo>
                      <a:pt x="595" y="983"/>
                    </a:lnTo>
                    <a:lnTo>
                      <a:pt x="546" y="990"/>
                    </a:lnTo>
                    <a:lnTo>
                      <a:pt x="495" y="993"/>
                    </a:lnTo>
                    <a:lnTo>
                      <a:pt x="445" y="990"/>
                    </a:lnTo>
                    <a:lnTo>
                      <a:pt x="395" y="983"/>
                    </a:lnTo>
                    <a:lnTo>
                      <a:pt x="348" y="970"/>
                    </a:lnTo>
                    <a:lnTo>
                      <a:pt x="302" y="954"/>
                    </a:lnTo>
                    <a:lnTo>
                      <a:pt x="259" y="932"/>
                    </a:lnTo>
                    <a:lnTo>
                      <a:pt x="218" y="908"/>
                    </a:lnTo>
                    <a:lnTo>
                      <a:pt x="180" y="879"/>
                    </a:lnTo>
                    <a:lnTo>
                      <a:pt x="145" y="847"/>
                    </a:lnTo>
                    <a:lnTo>
                      <a:pt x="113" y="812"/>
                    </a:lnTo>
                    <a:lnTo>
                      <a:pt x="85" y="773"/>
                    </a:lnTo>
                    <a:lnTo>
                      <a:pt x="59" y="733"/>
                    </a:lnTo>
                    <a:lnTo>
                      <a:pt x="39" y="690"/>
                    </a:lnTo>
                    <a:lnTo>
                      <a:pt x="22" y="643"/>
                    </a:lnTo>
                    <a:lnTo>
                      <a:pt x="10" y="597"/>
                    </a:lnTo>
                    <a:lnTo>
                      <a:pt x="3" y="547"/>
                    </a:lnTo>
                    <a:lnTo>
                      <a:pt x="0" y="496"/>
                    </a:lnTo>
                    <a:lnTo>
                      <a:pt x="3" y="446"/>
                    </a:lnTo>
                    <a:lnTo>
                      <a:pt x="10" y="396"/>
                    </a:lnTo>
                    <a:lnTo>
                      <a:pt x="22" y="348"/>
                    </a:lnTo>
                    <a:lnTo>
                      <a:pt x="39" y="303"/>
                    </a:lnTo>
                    <a:lnTo>
                      <a:pt x="59" y="260"/>
                    </a:lnTo>
                    <a:lnTo>
                      <a:pt x="85" y="218"/>
                    </a:lnTo>
                    <a:lnTo>
                      <a:pt x="113" y="180"/>
                    </a:lnTo>
                    <a:lnTo>
                      <a:pt x="145" y="145"/>
                    </a:lnTo>
                    <a:lnTo>
                      <a:pt x="180" y="114"/>
                    </a:lnTo>
                    <a:lnTo>
                      <a:pt x="218" y="85"/>
                    </a:lnTo>
                    <a:lnTo>
                      <a:pt x="259" y="59"/>
                    </a:lnTo>
                    <a:lnTo>
                      <a:pt x="302" y="39"/>
                    </a:lnTo>
                    <a:lnTo>
                      <a:pt x="348" y="22"/>
                    </a:lnTo>
                    <a:lnTo>
                      <a:pt x="395" y="10"/>
                    </a:lnTo>
                    <a:lnTo>
                      <a:pt x="445" y="3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203200" dir="12240000">
                  <a:prstClr val="black">
                    <a:alpha val="13000"/>
                  </a:prstClr>
                </a:inn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984542" y="1865408"/>
              <a:ext cx="1238458" cy="87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Advance trainees’ scholarly activity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122" y="2325880"/>
              <a:ext cx="2082007" cy="51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Overall educational goals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77154" y="4552707"/>
              <a:ext cx="1596597" cy="72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Delineation of  resident responsibilities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4951" y="4760279"/>
              <a:ext cx="1044336" cy="72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Regularly scheduled didactics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2261" y="2692527"/>
              <a:ext cx="1231303" cy="1134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Integration </a:t>
              </a:r>
            </a:p>
            <a:p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of the </a:t>
              </a:r>
            </a:p>
            <a:p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ACGME</a:t>
              </a:r>
            </a:p>
            <a:p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Competencies (6)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9761" y="3460401"/>
            <a:ext cx="1232963" cy="69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Competency-based</a:t>
            </a: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G&amp;Os at every level</a:t>
            </a:r>
          </a:p>
        </p:txBody>
      </p:sp>
    </p:spTree>
    <p:extLst>
      <p:ext uri="{BB962C8B-B14F-4D97-AF65-F5344CB8AC3E}">
        <p14:creationId xmlns:p14="http://schemas.microsoft.com/office/powerpoint/2010/main" val="4541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Hmmmm</a:t>
            </a:r>
            <a:r>
              <a:rPr lang="mr-IN" i="1" dirty="0" smtClean="0"/>
              <a:t>………</a:t>
            </a:r>
            <a:r>
              <a:rPr lang="en-US" i="1" dirty="0" smtClean="0"/>
              <a:t>contemplation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irc_mi" descr="http://givemelife.co.nz/userfiles/image/3D%20Man%20Think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21" y="1448789"/>
            <a:ext cx="4681846" cy="463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8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04542"/>
            <a:ext cx="7886700" cy="4438905"/>
          </a:xfrm>
        </p:spPr>
        <p:txBody>
          <a:bodyPr/>
          <a:lstStyle/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pPr lvl="3" algn="r"/>
            <a:endParaRPr lang="en-US" dirty="0">
              <a:solidFill>
                <a:srgbClr val="0070C0"/>
              </a:solidFill>
            </a:endParaRPr>
          </a:p>
          <a:p>
            <a:pPr lvl="3"/>
            <a:endParaRPr lang="en-US" dirty="0" smtClean="0">
              <a:solidFill>
                <a:srgbClr val="0070C0"/>
              </a:solidFill>
            </a:endParaRP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Overall </a:t>
            </a:r>
            <a:r>
              <a:rPr lang="en-US" sz="2400" dirty="0">
                <a:solidFill>
                  <a:srgbClr val="0070C0"/>
                </a:solidFill>
              </a:rPr>
              <a:t>educational goals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>
                <a:solidFill>
                  <a:srgbClr val="0070C0"/>
                </a:solidFill>
              </a:rPr>
              <a:t>Competency-based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goals </a:t>
            </a:r>
            <a:r>
              <a:rPr lang="en-US" sz="2400" dirty="0">
                <a:solidFill>
                  <a:srgbClr val="0070C0"/>
                </a:solidFill>
              </a:rPr>
              <a:t>and objectives overall educational goals 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To whose benefit are </a:t>
            </a:r>
            <a:r>
              <a:rPr lang="en-US" sz="2800" dirty="0" smtClean="0">
                <a:solidFill>
                  <a:srgbClr val="0070C0"/>
                </a:solidFill>
              </a:rPr>
              <a:t>these</a:t>
            </a:r>
            <a:r>
              <a:rPr lang="is-IS" sz="2800" smtClean="0">
                <a:solidFill>
                  <a:srgbClr val="0070C0"/>
                </a:solidFill>
              </a:rPr>
              <a:t>…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/>
              <a:t>What </a:t>
            </a:r>
            <a:r>
              <a:rPr lang="en-US" sz="3600" dirty="0"/>
              <a:t>is the purpose of </a:t>
            </a:r>
            <a:r>
              <a:rPr lang="mr-IN" sz="3600" dirty="0"/>
              <a:t>……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7" name="irc_mi" descr="http://www.practicefusion.com/ehrbloggers/wp-content/uploads/2011/10/computer-ques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22" y="3548477"/>
            <a:ext cx="3110346" cy="2653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2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83127"/>
            <a:ext cx="7886700" cy="44389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Prepare the trainee for their specialty board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Prepare the trainee for their specialty board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Prepare </a:t>
            </a:r>
            <a:r>
              <a:rPr lang="en-US" dirty="0">
                <a:solidFill>
                  <a:srgbClr val="0070C0"/>
                </a:solidFill>
              </a:rPr>
              <a:t>the trainee for their specialty board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Prepare the trainee </a:t>
            </a:r>
            <a:r>
              <a:rPr lang="mr-IN" b="1" dirty="0" smtClean="0">
                <a:solidFill>
                  <a:srgbClr val="0070C0"/>
                </a:solidFill>
              </a:rPr>
              <a:t>…………</a:t>
            </a:r>
            <a:r>
              <a:rPr lang="en-US" b="1" dirty="0" smtClean="0">
                <a:solidFill>
                  <a:srgbClr val="0070C0"/>
                </a:solidFill>
              </a:rPr>
              <a:t>.. </a:t>
            </a:r>
            <a:r>
              <a:rPr lang="en-US" b="1" i="1" dirty="0" smtClean="0">
                <a:solidFill>
                  <a:srgbClr val="0070C0"/>
                </a:solidFill>
              </a:rPr>
              <a:t>Ad infinitum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Goals &amp;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5060481"/>
            <a:ext cx="2090057" cy="9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86797"/>
            <a:ext cx="7886700" cy="443890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/>
              <a:t>The </a:t>
            </a:r>
            <a:r>
              <a:rPr lang="en-US" sz="3200" b="1" dirty="0" smtClean="0"/>
              <a:t>Challenge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Curricula and Curriculum </a:t>
            </a:r>
            <a:r>
              <a:rPr lang="en-US" dirty="0" smtClean="0">
                <a:solidFill>
                  <a:srgbClr val="0070C0"/>
                </a:solidFill>
              </a:rPr>
              <a:t>are not defined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Not found in the ACGME Glossary of Terms as a uniform and universal term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(</a:t>
            </a:r>
            <a:r>
              <a:rPr lang="en-US" sz="2000" i="1" u="sng" dirty="0">
                <a:hlinkClick r:id="rId2"/>
              </a:rPr>
              <a:t>http://www.acgme.org/Portals/0/PDFs/ab_ACGMEglossary.pdf?ver=2015-11-06-115749-460)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ACGME Core Requirements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irc_mi" descr="http://bloggers4peace.files.wordpress.com/2013/08/blog-challen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49" y="4524499"/>
            <a:ext cx="4444464" cy="180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Internal Medicine’s New Application for Accreditation (</a:t>
            </a:r>
            <a:r>
              <a:rPr lang="en-US" b="1" i="1" dirty="0">
                <a:solidFill>
                  <a:srgbClr val="0070C0"/>
                </a:solidFill>
              </a:rPr>
              <a:t>6/2015</a:t>
            </a:r>
            <a:r>
              <a:rPr lang="en-US" b="1" dirty="0">
                <a:solidFill>
                  <a:srgbClr val="0070C0"/>
                </a:solidFill>
              </a:rPr>
              <a:t>) asks if the </a:t>
            </a:r>
            <a:r>
              <a:rPr lang="en-US" b="1" dirty="0" smtClean="0">
                <a:solidFill>
                  <a:srgbClr val="0070C0"/>
                </a:solidFill>
              </a:rPr>
              <a:t>applicant: 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Emergency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Ambulatory Care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Cardiovascular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Endocrinology, Diabetes, and Metabolism?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Gastroenterology?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Hematology?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Infectious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Nephrology?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Oncology?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Pulmonary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Rheumatology?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Geriatric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Neurology?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Night Medicine?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5846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Obstetrics &amp; Gynecology_ </a:t>
            </a:r>
            <a:r>
              <a:rPr lang="en-US" b="1" dirty="0" smtClean="0"/>
              <a:t>REI</a:t>
            </a:r>
            <a:endParaRPr lang="en-US" sz="1900" dirty="0"/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900" b="1" dirty="0">
                <a:solidFill>
                  <a:srgbClr val="7030A0"/>
                </a:solidFill>
              </a:rPr>
              <a:t>Describe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the </a:t>
            </a:r>
            <a:r>
              <a:rPr lang="en-US" sz="1900" b="1" dirty="0">
                <a:solidFill>
                  <a:srgbClr val="FF0000"/>
                </a:solidFill>
              </a:rPr>
              <a:t>curriculum</a:t>
            </a:r>
            <a:r>
              <a:rPr lang="en-US" sz="1900" dirty="0">
                <a:solidFill>
                  <a:srgbClr val="0070C0"/>
                </a:solidFill>
              </a:rPr>
              <a:t> for fellows’ scholarly activities, including: </a:t>
            </a:r>
            <a:r>
              <a:rPr lang="en-US" sz="1900" dirty="0"/>
              <a:t> 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K</a:t>
            </a:r>
            <a:r>
              <a:rPr lang="en-US" sz="1900" dirty="0" smtClean="0">
                <a:solidFill>
                  <a:srgbClr val="0070C0"/>
                </a:solidFill>
              </a:rPr>
              <a:t>nowledge </a:t>
            </a:r>
            <a:r>
              <a:rPr lang="en-US" sz="1900" dirty="0">
                <a:solidFill>
                  <a:srgbClr val="0070C0"/>
                </a:solidFill>
              </a:rPr>
              <a:t>of biostatics, epidemiology, research </a:t>
            </a:r>
            <a:r>
              <a:rPr lang="en-US" sz="1900" dirty="0" smtClean="0">
                <a:solidFill>
                  <a:srgbClr val="0070C0"/>
                </a:solidFill>
              </a:rPr>
              <a:t>design</a:t>
            </a:r>
            <a:r>
              <a:rPr lang="mr-IN" sz="1900" dirty="0" smtClean="0">
                <a:solidFill>
                  <a:srgbClr val="0070C0"/>
                </a:solidFill>
              </a:rPr>
              <a:t>……</a:t>
            </a:r>
            <a:r>
              <a:rPr lang="en-US" sz="1900" dirty="0" smtClean="0">
                <a:solidFill>
                  <a:srgbClr val="0070C0"/>
                </a:solidFill>
              </a:rPr>
              <a:t>..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70C0"/>
                </a:solidFill>
              </a:rPr>
              <a:t>Enhancement of fellows’ understanding of the latest scientific </a:t>
            </a:r>
            <a:r>
              <a:rPr lang="mr-IN" sz="1900" dirty="0" smtClean="0">
                <a:solidFill>
                  <a:srgbClr val="0070C0"/>
                </a:solidFill>
              </a:rPr>
              <a:t>………</a:t>
            </a:r>
            <a:endParaRPr lang="en-US" sz="1900" dirty="0" smtClean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O</a:t>
            </a:r>
            <a:r>
              <a:rPr lang="en-US" sz="1900" dirty="0" smtClean="0">
                <a:solidFill>
                  <a:srgbClr val="0070C0"/>
                </a:solidFill>
              </a:rPr>
              <a:t>pportunities </a:t>
            </a:r>
            <a:r>
              <a:rPr lang="en-US" sz="1900" dirty="0">
                <a:solidFill>
                  <a:srgbClr val="0070C0"/>
                </a:solidFill>
              </a:rPr>
              <a:t>for fellows to present their academic </a:t>
            </a:r>
            <a:r>
              <a:rPr lang="en-US" sz="1900" dirty="0" smtClean="0">
                <a:solidFill>
                  <a:srgbClr val="0070C0"/>
                </a:solidFill>
              </a:rPr>
              <a:t>contributions to </a:t>
            </a:r>
            <a:r>
              <a:rPr lang="mr-IN" sz="1900" dirty="0" smtClean="0">
                <a:solidFill>
                  <a:srgbClr val="0070C0"/>
                </a:solidFill>
              </a:rPr>
              <a:t>………</a:t>
            </a:r>
            <a:r>
              <a:rPr lang="en-US" sz="1900" dirty="0" smtClean="0">
                <a:solidFill>
                  <a:srgbClr val="0070C0"/>
                </a:solidFill>
              </a:rPr>
              <a:t>. </a:t>
            </a:r>
            <a:endParaRPr lang="en-US" sz="19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P</a:t>
            </a:r>
            <a:r>
              <a:rPr lang="en-US" sz="1900" dirty="0" smtClean="0">
                <a:solidFill>
                  <a:srgbClr val="0070C0"/>
                </a:solidFill>
              </a:rPr>
              <a:t>reparation </a:t>
            </a:r>
            <a:r>
              <a:rPr lang="en-US" sz="1900" dirty="0">
                <a:solidFill>
                  <a:srgbClr val="0070C0"/>
                </a:solidFill>
              </a:rPr>
              <a:t>of fellows to pursue research </a:t>
            </a:r>
            <a:r>
              <a:rPr lang="en-US" sz="1900" dirty="0" smtClean="0">
                <a:solidFill>
                  <a:srgbClr val="0070C0"/>
                </a:solidFill>
              </a:rPr>
              <a:t>funding </a:t>
            </a:r>
            <a:r>
              <a:rPr lang="mr-IN" sz="1900" dirty="0" smtClean="0">
                <a:solidFill>
                  <a:srgbClr val="0070C0"/>
                </a:solidFill>
              </a:rPr>
              <a:t>………</a:t>
            </a:r>
            <a:r>
              <a:rPr lang="en-US" sz="1900" dirty="0" smtClean="0">
                <a:solidFill>
                  <a:srgbClr val="0070C0"/>
                </a:solidFill>
              </a:rPr>
              <a:t>. </a:t>
            </a:r>
            <a:endParaRPr lang="en-US" sz="19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P</a:t>
            </a:r>
            <a:r>
              <a:rPr lang="en-US" sz="1900" dirty="0" smtClean="0">
                <a:solidFill>
                  <a:srgbClr val="0070C0"/>
                </a:solidFill>
              </a:rPr>
              <a:t>reparation </a:t>
            </a:r>
            <a:r>
              <a:rPr lang="en-US" sz="1900" dirty="0">
                <a:solidFill>
                  <a:srgbClr val="0070C0"/>
                </a:solidFill>
              </a:rPr>
              <a:t>of fellows to be independent investigators.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4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Mel Hays, </a:t>
            </a:r>
            <a:r>
              <a:rPr lang="en-US" b="1" dirty="0" smtClean="0"/>
              <a:t>PhD, </a:t>
            </a:r>
            <a:r>
              <a:rPr lang="en-US" b="1" dirty="0"/>
              <a:t>MA Ed</a:t>
            </a:r>
          </a:p>
          <a:p>
            <a:pPr marL="0" indent="0" algn="ctr">
              <a:buNone/>
            </a:pPr>
            <a:r>
              <a:rPr lang="en-US" b="1" dirty="0"/>
              <a:t>ICE and ACGME Compliance Consigliere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sz="1900" b="1" dirty="0">
                <a:solidFill>
                  <a:srgbClr val="0070C0"/>
                </a:solidFill>
              </a:rPr>
              <a:t>American Board of Obstetrics and Gynecology, Educational Associate</a:t>
            </a:r>
          </a:p>
          <a:p>
            <a:r>
              <a:rPr lang="en-US" sz="1900" b="1" dirty="0">
                <a:solidFill>
                  <a:srgbClr val="0070C0"/>
                </a:solidFill>
              </a:rPr>
              <a:t>Expertise: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	Instructional Curriculum GAP Audits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	Curriculum Development and Instructional Alignment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	Accountability based Performance Outcomes 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	Program High Stakes Analysis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	Faculty VAM Analysis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 	Professional Development</a:t>
            </a:r>
          </a:p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Leader . . . 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3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b="1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Each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0070C0"/>
                </a:solidFill>
              </a:rPr>
              <a:t> is </a:t>
            </a:r>
            <a:r>
              <a:rPr lang="en-US" dirty="0" smtClean="0">
                <a:solidFill>
                  <a:srgbClr val="0070C0"/>
                </a:solidFill>
              </a:rPr>
              <a:t>citable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ICE </a:t>
            </a:r>
            <a:r>
              <a:rPr lang="en-US" b="1" dirty="0">
                <a:solidFill>
                  <a:srgbClr val="0070C0"/>
                </a:solidFill>
              </a:rPr>
              <a:t>defines</a:t>
            </a:r>
            <a:r>
              <a:rPr lang="en-US" dirty="0">
                <a:solidFill>
                  <a:srgbClr val="0070C0"/>
                </a:solidFill>
              </a:rPr>
              <a:t> our instructional work to align with expectation of the </a:t>
            </a:r>
            <a:r>
              <a:rPr lang="en-US" dirty="0" smtClean="0">
                <a:solidFill>
                  <a:srgbClr val="0070C0"/>
                </a:solidFill>
              </a:rPr>
              <a:t>Certifier , i.e. the </a:t>
            </a:r>
            <a:r>
              <a:rPr lang="en-US" b="1" dirty="0" smtClean="0">
                <a:solidFill>
                  <a:srgbClr val="0070C0"/>
                </a:solidFill>
              </a:rPr>
              <a:t>BOARDs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</a:rPr>
              <a:t>Each</a:t>
            </a:r>
            <a:r>
              <a:rPr lang="en-US" dirty="0" smtClean="0">
                <a:solidFill>
                  <a:srgbClr val="0070C0"/>
                </a:solidFill>
              </a:rPr>
              <a:t> component of ICE is a vital P2 component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</a:rPr>
              <a:t>Each</a:t>
            </a:r>
            <a:r>
              <a:rPr lang="en-US" dirty="0" smtClean="0">
                <a:solidFill>
                  <a:srgbClr val="0070C0"/>
                </a:solidFill>
              </a:rPr>
              <a:t> component provide the instructional bearing and fairness to evaluations, </a:t>
            </a:r>
            <a:r>
              <a:rPr lang="en-US" b="1" dirty="0" smtClean="0">
                <a:solidFill>
                  <a:srgbClr val="7030A0"/>
                </a:solidFill>
              </a:rPr>
              <a:t>and </a:t>
            </a:r>
            <a:r>
              <a:rPr lang="mr-IN" b="1" dirty="0" smtClean="0">
                <a:solidFill>
                  <a:srgbClr val="7030A0"/>
                </a:solidFill>
              </a:rPr>
              <a:t>…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524762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relevance in today’s </a:t>
            </a:r>
            <a:r>
              <a:rPr lang="en-US" i="1" u="sng" dirty="0" smtClean="0"/>
              <a:t>Instructional</a:t>
            </a:r>
            <a:r>
              <a:rPr lang="en-US" dirty="0" smtClean="0"/>
              <a:t> 3D Landscape?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7030A0"/>
                </a:solidFill>
              </a:rPr>
              <a:t>Data Driven Decisions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2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Facilitates the </a:t>
            </a:r>
            <a:r>
              <a:rPr lang="en-US" dirty="0">
                <a:solidFill>
                  <a:srgbClr val="0070C0"/>
                </a:solidFill>
              </a:rPr>
              <a:t>process to be scalable, i.e. repetitive with </a:t>
            </a:r>
            <a:r>
              <a:rPr lang="en-US" dirty="0" smtClean="0">
                <a:solidFill>
                  <a:srgbClr val="0070C0"/>
                </a:solidFill>
              </a:rPr>
              <a:t>low variance quality control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Standardized ways </a:t>
            </a:r>
            <a:r>
              <a:rPr lang="en-US" dirty="0">
                <a:solidFill>
                  <a:srgbClr val="0070C0"/>
                </a:solidFill>
              </a:rPr>
              <a:t>and means of data </a:t>
            </a:r>
            <a:r>
              <a:rPr lang="en-US" dirty="0" smtClean="0">
                <a:solidFill>
                  <a:srgbClr val="0070C0"/>
                </a:solidFill>
              </a:rPr>
              <a:t>collection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>
                <a:solidFill>
                  <a:srgbClr val="0070C0"/>
                </a:solidFill>
              </a:rPr>
              <a:t>It serves as the basis for </a:t>
            </a:r>
            <a:r>
              <a:rPr lang="en-US" dirty="0" smtClean="0">
                <a:solidFill>
                  <a:srgbClr val="0070C0"/>
                </a:solidFill>
              </a:rPr>
              <a:t>3 D Accountability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1209" y="284411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Relevance in </a:t>
            </a:r>
            <a:br>
              <a:rPr lang="en-US" dirty="0" smtClean="0"/>
            </a:br>
            <a:r>
              <a:rPr lang="en-US" i="1" u="sng" dirty="0" smtClean="0"/>
              <a:t>Instructional</a:t>
            </a:r>
            <a:r>
              <a:rPr lang="en-US" dirty="0" smtClean="0"/>
              <a:t> Landscape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2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Facilitates Evidence-based </a:t>
            </a:r>
            <a:r>
              <a:rPr lang="en-US" dirty="0">
                <a:solidFill>
                  <a:srgbClr val="0070C0"/>
                </a:solidFill>
              </a:rPr>
              <a:t>decisions that are defensible.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ore of </a:t>
            </a:r>
            <a:r>
              <a:rPr lang="en-US" b="1" dirty="0" smtClean="0">
                <a:solidFill>
                  <a:srgbClr val="7030A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nterprise </a:t>
            </a:r>
            <a:r>
              <a:rPr lang="en-US" b="1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esource </a:t>
            </a:r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lanning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Elevates </a:t>
            </a:r>
            <a:r>
              <a:rPr lang="en-US" dirty="0">
                <a:solidFill>
                  <a:srgbClr val="0070C0"/>
                </a:solidFill>
              </a:rPr>
              <a:t>understanding of </a:t>
            </a:r>
            <a:r>
              <a:rPr lang="en-US" dirty="0" smtClean="0">
                <a:solidFill>
                  <a:srgbClr val="0070C0"/>
                </a:solidFill>
              </a:rPr>
              <a:t>Accreditation </a:t>
            </a:r>
            <a:r>
              <a:rPr lang="en-US" dirty="0">
                <a:solidFill>
                  <a:srgbClr val="0070C0"/>
                </a:solidFill>
              </a:rPr>
              <a:t>Compliance </a:t>
            </a:r>
            <a:r>
              <a:rPr lang="en-US" dirty="0" smtClean="0">
                <a:solidFill>
                  <a:srgbClr val="0070C0"/>
                </a:solidFill>
              </a:rPr>
              <a:t>Requirements </a:t>
            </a:r>
            <a:r>
              <a:rPr lang="en-US" b="1" u="sng" dirty="0" smtClean="0">
                <a:solidFill>
                  <a:srgbClr val="0070C0"/>
                </a:solidFill>
              </a:rPr>
              <a:t>and</a:t>
            </a:r>
            <a:r>
              <a:rPr lang="en-US" dirty="0" smtClean="0">
                <a:solidFill>
                  <a:srgbClr val="0070C0"/>
                </a:solidFill>
              </a:rPr>
              <a:t> minimum Certification requirements are attained.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Defines responsibilities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Relevance in a 3 D </a:t>
            </a:r>
            <a:r>
              <a:rPr lang="en-US" i="1" u="sng" dirty="0" smtClean="0"/>
              <a:t>Accountability</a:t>
            </a:r>
            <a:r>
              <a:rPr lang="en-US" i="1" dirty="0" smtClean="0"/>
              <a:t> </a:t>
            </a:r>
            <a:r>
              <a:rPr lang="en-US" dirty="0" smtClean="0"/>
              <a:t>Economy?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3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65" y="1590262"/>
            <a:ext cx="8666922" cy="458670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sz="29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8000" b="1" dirty="0" smtClean="0">
                <a:solidFill>
                  <a:srgbClr val="0070C0"/>
                </a:solidFill>
              </a:rPr>
              <a:t>Push </a:t>
            </a:r>
            <a:r>
              <a:rPr lang="en-US" sz="8000" b="1" dirty="0">
                <a:solidFill>
                  <a:srgbClr val="0070C0"/>
                </a:solidFill>
              </a:rPr>
              <a:t>/ Pull model: </a:t>
            </a:r>
            <a:r>
              <a:rPr lang="en-US" sz="8000" b="1" dirty="0" smtClean="0">
                <a:solidFill>
                  <a:srgbClr val="0070C0"/>
                </a:solidFill>
              </a:rPr>
              <a:t/>
            </a:r>
            <a:br>
              <a:rPr lang="en-US" sz="8000" b="1" dirty="0" smtClean="0">
                <a:solidFill>
                  <a:srgbClr val="0070C0"/>
                </a:solidFill>
              </a:rPr>
            </a:br>
            <a:r>
              <a:rPr lang="en-US" sz="8000" b="1" dirty="0">
                <a:solidFill>
                  <a:srgbClr val="0070C0"/>
                </a:solidFill>
              </a:rPr>
              <a:t/>
            </a:r>
            <a:br>
              <a:rPr lang="en-US" sz="8000" b="1" dirty="0">
                <a:solidFill>
                  <a:srgbClr val="0070C0"/>
                </a:solidFill>
              </a:rPr>
            </a:br>
            <a:r>
              <a:rPr lang="en-US" sz="8000" b="1" dirty="0" smtClean="0">
                <a:solidFill>
                  <a:srgbClr val="0070C0"/>
                </a:solidFill>
              </a:rPr>
              <a:t>Core </a:t>
            </a:r>
            <a:r>
              <a:rPr lang="en-US" sz="8000" b="1" dirty="0">
                <a:solidFill>
                  <a:srgbClr val="0070C0"/>
                </a:solidFill>
              </a:rPr>
              <a:t>Pushes Knowledge / </a:t>
            </a:r>
            <a:r>
              <a:rPr lang="en-US" sz="8000" b="1" dirty="0" smtClean="0">
                <a:solidFill>
                  <a:srgbClr val="0070C0"/>
                </a:solidFill>
              </a:rPr>
              <a:t>Expectation through Instruction  </a:t>
            </a:r>
            <a:r>
              <a:rPr lang="en-US" sz="8000" b="1" dirty="0" smtClean="0">
                <a:solidFill>
                  <a:srgbClr val="00B050"/>
                </a:solidFill>
                <a:sym typeface="Symbol" charset="2"/>
              </a:rPr>
              <a:t/>
            </a:r>
            <a:br>
              <a:rPr lang="en-US" sz="8000" b="1" dirty="0" smtClean="0">
                <a:solidFill>
                  <a:srgbClr val="00B050"/>
                </a:solidFill>
                <a:sym typeface="Symbol" charset="2"/>
              </a:rPr>
            </a:br>
            <a:r>
              <a:rPr lang="en-US" sz="8000" b="1" dirty="0" smtClean="0">
                <a:solidFill>
                  <a:srgbClr val="0070C0"/>
                </a:solidFill>
              </a:rPr>
              <a:t>Pulls Outcomes via Performance &amp; evidenced through Evaluation  </a:t>
            </a:r>
          </a:p>
          <a:p>
            <a:pPr marL="0" lvl="0" indent="0">
              <a:buNone/>
            </a:pPr>
            <a:r>
              <a:rPr lang="en-US" sz="6400" dirty="0"/>
              <a:t>		</a:t>
            </a:r>
            <a:r>
              <a:rPr lang="en-US" sz="6400" dirty="0" smtClean="0"/>
              <a:t> 	 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sym typeface="Symbol" charset="2"/>
              </a:rPr>
              <a:t>	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sym typeface="Symbol" charset="2"/>
              </a:rPr>
              <a:t>		</a:t>
            </a:r>
            <a:r>
              <a:rPr lang="en-US" sz="10000" b="1" dirty="0" smtClean="0">
                <a:solidFill>
                  <a:schemeClr val="accent2">
                    <a:lumMod val="50000"/>
                  </a:schemeClr>
                </a:solidFill>
                <a:sym typeface="Symbol" charset="2"/>
              </a:rPr>
              <a:t>	</a:t>
            </a:r>
            <a:r>
              <a:rPr lang="en-US" sz="10000" dirty="0"/>
              <a:t>	</a:t>
            </a:r>
          </a:p>
          <a:p>
            <a:pPr marL="0" indent="0">
              <a:buNone/>
            </a:pPr>
            <a:r>
              <a:rPr lang="en-US" sz="10000" dirty="0"/>
              <a:t>		</a:t>
            </a:r>
            <a:r>
              <a:rPr lang="en-US" sz="10000" dirty="0" smtClean="0"/>
              <a:t> 	 	</a:t>
            </a:r>
            <a:r>
              <a:rPr lang="en-US" sz="10000" dirty="0"/>
              <a:t>							</a:t>
            </a:r>
          </a:p>
          <a:p>
            <a:pPr marL="0" indent="0">
              <a:buNone/>
            </a:pPr>
            <a:r>
              <a:rPr lang="en-US" sz="10000" dirty="0"/>
              <a:t>	    </a:t>
            </a:r>
            <a:r>
              <a:rPr lang="en-US" sz="10000" dirty="0" smtClean="0"/>
              <a:t>		</a:t>
            </a:r>
            <a:r>
              <a:rPr lang="en-US" sz="10000" dirty="0" smtClean="0">
                <a:solidFill>
                  <a:srgbClr val="00B050"/>
                </a:solidFill>
                <a:sym typeface="Symbol" charset="2"/>
              </a:rPr>
              <a:t>  	</a:t>
            </a:r>
            <a:r>
              <a:rPr lang="en-US" sz="16000" b="1" dirty="0" smtClean="0">
                <a:solidFill>
                  <a:srgbClr val="FF0000"/>
                </a:solidFill>
                <a:sym typeface="Symbol" charset="2"/>
              </a:rPr>
              <a:t>P</a:t>
            </a:r>
            <a:r>
              <a:rPr lang="en-US" sz="16000" b="1" baseline="30000" dirty="0" smtClean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sz="16000" b="1" dirty="0" smtClean="0">
                <a:solidFill>
                  <a:srgbClr val="FF0000"/>
                </a:solidFill>
              </a:rPr>
              <a:t> </a:t>
            </a:r>
            <a:r>
              <a:rPr lang="en-US" sz="16000" b="1" dirty="0" smtClean="0"/>
              <a:t> </a:t>
            </a:r>
            <a:r>
              <a:rPr lang="en-US" sz="10000" b="1" dirty="0" smtClean="0"/>
              <a:t>   </a:t>
            </a:r>
            <a:r>
              <a:rPr lang="en-US" sz="10000" dirty="0" smtClean="0">
                <a:solidFill>
                  <a:schemeClr val="accent2">
                    <a:lumMod val="50000"/>
                  </a:schemeClr>
                </a:solidFill>
                <a:sym typeface="Symbol" charset="2"/>
              </a:rPr>
              <a:t>		</a:t>
            </a:r>
            <a:endParaRPr lang="en-US" sz="10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0" dirty="0" smtClean="0">
                <a:sym typeface="Symbol" charset="2"/>
              </a:rPr>
              <a:t>		  	  	</a:t>
            </a:r>
            <a:endParaRPr lang="en-US" sz="10000" dirty="0">
              <a:sym typeface="Symbol" charset="2"/>
            </a:endParaRPr>
          </a:p>
          <a:p>
            <a:pPr marL="0" indent="0">
              <a:buNone/>
            </a:pPr>
            <a:r>
              <a:rPr lang="en-US" sz="10000" dirty="0" smtClean="0">
                <a:solidFill>
                  <a:srgbClr val="00B050"/>
                </a:solidFill>
                <a:sym typeface="Symbol" charset="2"/>
              </a:rPr>
              <a:t>				</a:t>
            </a:r>
            <a:endParaRPr lang="en-US" sz="100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10000" dirty="0"/>
              <a:t>	         	</a:t>
            </a:r>
            <a:r>
              <a:rPr lang="en-US" sz="10000" dirty="0" smtClean="0"/>
              <a:t>  	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8000" b="1" dirty="0" smtClean="0">
                <a:solidFill>
                  <a:srgbClr val="0070C0"/>
                </a:solidFill>
              </a:rPr>
              <a:t>Monitors </a:t>
            </a:r>
            <a:r>
              <a:rPr lang="en-US" sz="8000" b="1" dirty="0">
                <a:solidFill>
                  <a:srgbClr val="0070C0"/>
                </a:solidFill>
              </a:rPr>
              <a:t>alignment and congruence</a:t>
            </a: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5087" y="259538"/>
            <a:ext cx="6526006" cy="115058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/>
              <a:t>Push / Pull</a:t>
            </a:r>
            <a:br>
              <a:rPr lang="en-US" sz="3200" dirty="0" smtClean="0"/>
            </a:br>
            <a:r>
              <a:rPr lang="en-US" sz="3200" dirty="0" smtClean="0"/>
              <a:t>Integrated </a:t>
            </a:r>
            <a:r>
              <a:rPr lang="en-US" sz="3200" dirty="0"/>
              <a:t>Knowledge Circuit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9" name="Down Arrow 8"/>
          <p:cNvSpPr/>
          <p:nvPr/>
        </p:nvSpPr>
        <p:spPr>
          <a:xfrm>
            <a:off x="4016386" y="3084539"/>
            <a:ext cx="244205" cy="447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4016387" y="3532345"/>
            <a:ext cx="244205" cy="447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21600000">
            <a:off x="4016386" y="4571821"/>
            <a:ext cx="244205" cy="447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4016385" y="5026622"/>
            <a:ext cx="244205" cy="447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5400000">
            <a:off x="3374868" y="4032578"/>
            <a:ext cx="244205" cy="447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5400000">
            <a:off x="5024732" y="4032579"/>
            <a:ext cx="244205" cy="447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2906848" y="4032578"/>
            <a:ext cx="244205" cy="447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4576926" y="4032578"/>
            <a:ext cx="244205" cy="447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7572975" y="2107521"/>
            <a:ext cx="244205" cy="44780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5400000">
            <a:off x="8352894" y="2322111"/>
            <a:ext cx="244205" cy="4478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3" y="2836247"/>
            <a:ext cx="2981193" cy="29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12" y="1662168"/>
            <a:ext cx="9081588" cy="451479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	     </a:t>
            </a:r>
            <a:r>
              <a:rPr lang="en-US" b="1" dirty="0" smtClean="0">
                <a:solidFill>
                  <a:srgbClr val="7030A0"/>
                </a:solidFill>
              </a:rPr>
              <a:t>ICE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8580" y="113134"/>
            <a:ext cx="7515420" cy="1403970"/>
          </a:xfrm>
        </p:spPr>
        <p:txBody>
          <a:bodyPr/>
          <a:lstStyle/>
          <a:p>
            <a:pPr algn="ctr"/>
            <a:r>
              <a:rPr lang="en-US" dirty="0" smtClean="0"/>
              <a:t>Knowledge Circuit is Dynamic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7" name="Curved Down Arrow 6"/>
          <p:cNvSpPr/>
          <p:nvPr/>
        </p:nvSpPr>
        <p:spPr>
          <a:xfrm rot="5400000">
            <a:off x="5778363" y="3050419"/>
            <a:ext cx="1033669" cy="18818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6200000">
            <a:off x="2217045" y="3054054"/>
            <a:ext cx="1033669" cy="18745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279137">
            <a:off x="4151164" y="1688860"/>
            <a:ext cx="902816" cy="169951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4013127" y="4508156"/>
            <a:ext cx="1108288" cy="1699515"/>
          </a:xfrm>
          <a:prstGeom prst="curvedDownArrow">
            <a:avLst>
              <a:gd name="adj1" fmla="val 22077"/>
              <a:gd name="adj2" fmla="val 50000"/>
              <a:gd name="adj3" fmla="val 25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6200000">
            <a:off x="-608209" y="2889467"/>
            <a:ext cx="3841610" cy="220371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5816018">
            <a:off x="5598357" y="3099786"/>
            <a:ext cx="3778284" cy="2305644"/>
          </a:xfrm>
          <a:prstGeom prst="curvedDownArrow">
            <a:avLst>
              <a:gd name="adj1" fmla="val 25000"/>
              <a:gd name="adj2" fmla="val 50000"/>
              <a:gd name="adj3" fmla="val 280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 written plan defining a body of knowledge </a:t>
            </a: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be instructed by subject matter experts </a:t>
            </a:r>
            <a:r>
              <a:rPr lang="en-US" b="1" dirty="0">
                <a:solidFill>
                  <a:srgbClr val="7030A0"/>
                </a:solidFill>
              </a:rPr>
              <a:t>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attained by learners as evidenced by </a:t>
            </a:r>
            <a:r>
              <a:rPr lang="en-US" u="sng" dirty="0">
                <a:solidFill>
                  <a:srgbClr val="0070C0"/>
                </a:solidFill>
              </a:rPr>
              <a:t>designated</a:t>
            </a:r>
            <a:r>
              <a:rPr lang="en-US" dirty="0">
                <a:solidFill>
                  <a:srgbClr val="0070C0"/>
                </a:solidFill>
              </a:rPr>
              <a:t> outcome </a:t>
            </a:r>
            <a:r>
              <a:rPr lang="en-US" dirty="0" smtClean="0">
                <a:solidFill>
                  <a:srgbClr val="0070C0"/>
                </a:solidFill>
              </a:rPr>
              <a:t>measures </a:t>
            </a:r>
            <a:r>
              <a:rPr lang="mr-IN" dirty="0" smtClean="0">
                <a:solidFill>
                  <a:srgbClr val="0070C0"/>
                </a:solidFill>
              </a:rPr>
              <a:t>……</a:t>
            </a:r>
            <a:r>
              <a:rPr lang="en-US" dirty="0" smtClean="0">
                <a:solidFill>
                  <a:srgbClr val="0070C0"/>
                </a:solidFill>
              </a:rPr>
              <a:t>..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 collection of individual curriculums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Certification exams are based on the Curricula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829" y="284411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Curricula?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Emergency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Ambulatory Care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Cardiovascular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</a:t>
            </a:r>
            <a:r>
              <a:rPr lang="en-US" b="1" dirty="0" smtClean="0">
                <a:solidFill>
                  <a:srgbClr val="0070C0"/>
                </a:solidFill>
              </a:rPr>
              <a:t>Endoc, </a:t>
            </a:r>
            <a:r>
              <a:rPr lang="en-US" b="1" dirty="0">
                <a:solidFill>
                  <a:srgbClr val="0070C0"/>
                </a:solidFill>
              </a:rPr>
              <a:t>Diabetes, and Metabolism?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Gastroenterology?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Hematology?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Infectious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Nephrology?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Oncology?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Pulmonary Disease?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Rheumatology?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Geriatric Medicine?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Neurology?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there a </a:t>
            </a:r>
            <a:r>
              <a:rPr lang="en-US" b="1" dirty="0">
                <a:solidFill>
                  <a:srgbClr val="FF0000"/>
                </a:solidFill>
              </a:rPr>
              <a:t>written</a:t>
            </a:r>
            <a:r>
              <a:rPr lang="en-US" b="1" dirty="0">
                <a:solidFill>
                  <a:srgbClr val="0070C0"/>
                </a:solidFill>
              </a:rPr>
              <a:t> curriculum for Night Medicine?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9957" y="284411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Internal Medicine Curricula </a:t>
            </a:r>
            <a:r>
              <a:rPr lang="en-US" dirty="0"/>
              <a:t>T</a:t>
            </a:r>
            <a:r>
              <a:rPr lang="en-US" dirty="0" smtClean="0"/>
              <a:t>he Corpus of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7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Curricula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71" y="1572029"/>
            <a:ext cx="5140655" cy="4438650"/>
          </a:xfrm>
        </p:spPr>
      </p:pic>
    </p:spTree>
    <p:extLst>
      <p:ext uri="{BB962C8B-B14F-4D97-AF65-F5344CB8AC3E}">
        <p14:creationId xmlns:p14="http://schemas.microsoft.com/office/powerpoint/2010/main" val="64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348" y="1572029"/>
            <a:ext cx="7886700" cy="44389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individual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written </a:t>
            </a:r>
            <a:r>
              <a:rPr lang="en-US" b="1" u="sng" dirty="0">
                <a:solidFill>
                  <a:srgbClr val="0070C0"/>
                </a:solidFill>
              </a:rPr>
              <a:t>work plans / protocols 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70C0"/>
                </a:solidFill>
              </a:rPr>
              <a:t> An instructional template aligned with the </a:t>
            </a:r>
            <a:r>
              <a:rPr lang="en-US" b="1" i="1" dirty="0">
                <a:solidFill>
                  <a:srgbClr val="7030A0"/>
                </a:solidFill>
              </a:rPr>
              <a:t>Essential Knowledge and Skill </a:t>
            </a:r>
            <a:r>
              <a:rPr lang="en-US" dirty="0">
                <a:solidFill>
                  <a:srgbClr val="0070C0"/>
                </a:solidFill>
              </a:rPr>
              <a:t>assessment mandates of a </a:t>
            </a:r>
            <a:r>
              <a:rPr lang="en-US" u="sng" dirty="0">
                <a:solidFill>
                  <a:srgbClr val="0070C0"/>
                </a:solidFill>
              </a:rPr>
              <a:t>Certification</a:t>
            </a:r>
            <a:r>
              <a:rPr lang="en-US" dirty="0">
                <a:solidFill>
                  <a:srgbClr val="0070C0"/>
                </a:solidFill>
              </a:rPr>
              <a:t> authority for a specific topic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70C0"/>
                </a:solidFill>
              </a:rPr>
              <a:t>A specific Protocol to execute instruction, including ways and means to determine if the instruction was delivered as designed, i.e. </a:t>
            </a:r>
            <a:r>
              <a:rPr lang="en-US" b="1" dirty="0" smtClean="0">
                <a:solidFill>
                  <a:srgbClr val="0070C0"/>
                </a:solidFill>
              </a:rPr>
              <a:t>EVALUATION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Curriculum?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5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dirty="0" smtClean="0"/>
              <a:t>Instructional Curriculums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4" y="1572029"/>
            <a:ext cx="5790313" cy="45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79444"/>
            <a:ext cx="7886700" cy="4997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Instruction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Curricula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12652"/>
            <a:ext cx="6526006" cy="120533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Good Afternoon!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67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325178"/>
              </p:ext>
            </p:extLst>
          </p:nvPr>
        </p:nvGraphicFramePr>
        <p:xfrm>
          <a:off x="729049" y="1572028"/>
          <a:ext cx="6858001" cy="4709502"/>
        </p:xfrm>
        <a:graphic>
          <a:graphicData uri="http://schemas.openxmlformats.org/drawingml/2006/table">
            <a:tbl>
              <a:tblPr/>
              <a:tblGrid>
                <a:gridCol w="2294237"/>
                <a:gridCol w="2281882"/>
                <a:gridCol w="2281882"/>
              </a:tblGrid>
              <a:tr h="1874798">
                <a:tc>
                  <a:txBody>
                    <a:bodyPr/>
                    <a:lstStyle/>
                    <a:p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1000" dirty="0">
                          <a:hlinkClick r:id="rId2"/>
                        </a:rPr>
                        <a:t>Abdominal Pain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3"/>
                        </a:rPr>
                        <a:t>Altered Mental Status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4"/>
                        </a:rPr>
                        <a:t>Cardiac Arrest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5"/>
                        </a:rPr>
                        <a:t>Chest Pain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6"/>
                        </a:rPr>
                        <a:t>GI Bleed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solidFill>
                            <a:srgbClr val="FFFF00"/>
                          </a:solidFill>
                          <a:hlinkClick r:id="rId7"/>
                        </a:rPr>
                        <a:t>Headache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8"/>
                        </a:rPr>
                        <a:t>Poisonings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9"/>
                        </a:rPr>
                        <a:t>Shortness of Breath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solidFill>
                            <a:srgbClr val="FFFF00"/>
                          </a:solidFill>
                          <a:hlinkClick r:id="rId10"/>
                        </a:rPr>
                        <a:t>Shock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11"/>
                        </a:rPr>
                        <a:t>Trauma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>
                          <a:hlinkClick r:id="rId12"/>
                        </a:rPr>
                        <a:t>Sepsi</a:t>
                      </a:r>
                      <a:r>
                        <a:rPr lang="en-US" sz="800" dirty="0">
                          <a:hlinkClick r:id="rId12"/>
                        </a:rPr>
                        <a:t>s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Cardiovascular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3"/>
                        </a:rPr>
                        <a:t>Abdominal Aortic Aneurysm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4"/>
                        </a:rPr>
                        <a:t>Acute Coronary Syndromes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5"/>
                        </a:rPr>
                        <a:t>Thoracic Aortic Dissection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6"/>
                        </a:rPr>
                        <a:t>Congestive Heart Failure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7"/>
                        </a:rPr>
                        <a:t>Pulmonary Embolus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Endocrine &amp; Electrolytes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8"/>
                        </a:rPr>
                        <a:t>Hyperglycemia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19"/>
                        </a:rPr>
                        <a:t>Hyperkalemia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0"/>
                        </a:rPr>
                        <a:t>Hypoglycemia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1"/>
                        </a:rPr>
                        <a:t>Thyroid Storm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848">
                <a:tc>
                  <a:txBody>
                    <a:bodyPr/>
                    <a:lstStyle/>
                    <a:p>
                      <a:r>
                        <a:rPr lang="en-US" sz="800" b="1" dirty="0"/>
                        <a:t>Environmental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2"/>
                        </a:rPr>
                        <a:t>Hyperthermia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3"/>
                        </a:rPr>
                        <a:t>Hypothermia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4"/>
                        </a:rPr>
                        <a:t>Envenomation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5"/>
                        </a:rPr>
                        <a:t>Snake Bites</a:t>
                      </a:r>
                      <a:r>
                        <a:rPr lang="en-US" sz="800" dirty="0"/>
                        <a:t> + </a:t>
                      </a:r>
                      <a:r>
                        <a:rPr lang="en-US" sz="800" dirty="0">
                          <a:hlinkClick r:id="rId26"/>
                        </a:rPr>
                        <a:t>Scorpions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7"/>
                        </a:rPr>
                        <a:t>Burns &amp; Smoke Inhalation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8"/>
                        </a:rPr>
                        <a:t>Drowning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Gastrointestinal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29"/>
                        </a:rPr>
                        <a:t>Appendicitis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0"/>
                        </a:rPr>
                        <a:t>Biliary Disease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1"/>
                        </a:rPr>
                        <a:t>Small Bowel Obstruction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2"/>
                        </a:rPr>
                        <a:t>Mesenteric Ischemia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3"/>
                        </a:rPr>
                        <a:t>Perforated Viscus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Genitourinary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4"/>
                        </a:rPr>
                        <a:t>Ectopic Pregnancy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5"/>
                        </a:rPr>
                        <a:t>PID + TOA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6"/>
                        </a:rPr>
                        <a:t>Ovarian Torsion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7"/>
                        </a:rPr>
                        <a:t>Testicular Torsion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578">
                <a:tc>
                  <a:txBody>
                    <a:bodyPr/>
                    <a:lstStyle/>
                    <a:p>
                      <a:r>
                        <a:rPr lang="en-US" sz="800" b="1" dirty="0"/>
                        <a:t>Neurology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8"/>
                        </a:rPr>
                        <a:t>Intracranial Hemorrhage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39"/>
                        </a:rPr>
                        <a:t>Ischemic Stroke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0"/>
                        </a:rPr>
                        <a:t>Meningitis &amp; Encephalitis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1"/>
                        </a:rPr>
                        <a:t>Seizures &amp; Status Epilepticus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Psychiatry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2"/>
                        </a:rPr>
                        <a:t>Suicidal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3"/>
                        </a:rPr>
                        <a:t>Agitation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Respiratory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4"/>
                        </a:rPr>
                        <a:t>Asthma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5"/>
                        </a:rPr>
                        <a:t>COPD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6"/>
                        </a:rPr>
                        <a:t>Pneumonia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7"/>
                        </a:rPr>
                        <a:t>Pneumothorax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278">
                <a:tc>
                  <a:txBody>
                    <a:bodyPr/>
                    <a:lstStyle/>
                    <a:p>
                      <a:r>
                        <a:rPr lang="en-US" sz="800" b="1" dirty="0"/>
                        <a:t>Trauma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8"/>
                        </a:rPr>
                        <a:t>Chest Trauma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49"/>
                        </a:rPr>
                        <a:t>Neck Trauma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50"/>
                        </a:rPr>
                        <a:t>Abdominal Trauma</a:t>
                      </a:r>
                      <a:r>
                        <a:rPr lang="en-US" sz="800" dirty="0"/>
                        <a:t/>
                      </a:r>
                      <a:br>
                        <a:rPr lang="en-US" sz="800" dirty="0"/>
                      </a:br>
                      <a:r>
                        <a:rPr lang="en-US" sz="800" dirty="0">
                          <a:hlinkClick r:id="rId51"/>
                        </a:rPr>
                        <a:t>Closed Head Injury</a:t>
                      </a:r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1874" marR="41874" marT="20937" marB="20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Curriculum Example</a:t>
            </a:r>
            <a:br>
              <a:rPr lang="en-US" dirty="0" smtClean="0"/>
            </a:br>
            <a:r>
              <a:rPr lang="en-US" dirty="0" smtClean="0"/>
              <a:t>Internal Medicine Clerkship</a:t>
            </a:r>
            <a:r>
              <a:rPr lang="en-US" dirty="0"/>
              <a:t>: M4</a:t>
            </a:r>
            <a:br>
              <a:rPr lang="en-US" dirty="0"/>
            </a:br>
            <a:r>
              <a:rPr lang="en-US" sz="2000" dirty="0"/>
              <a:t>https://cdemcurriculum.com/m4/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23" y="3760766"/>
            <a:ext cx="1964459" cy="19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Instructional Curriculums, aka, Work Plans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7" name="irc_mi" descr="http://blogs.msdn.com/cfs-file.ashx/__key/communityserver-blogs-components-weblogfiles/00-00-01-18-52-metablogapi/1738.CLIPART_5F00_OF_5F00_87116_5F00_SMJPG_5F00_093931F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20" y="1572029"/>
            <a:ext cx="5960918" cy="467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Curriculum /Work Plan Alignment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Instruction Unaligned        		Instruction Aligned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Curriculum + Instruction + Evaluation + Professional Development </a:t>
            </a:r>
            <a:r>
              <a:rPr lang="en-US" dirty="0" smtClean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chemeClr val="accent6"/>
                </a:solidFill>
              </a:rPr>
              <a:t>Certification Readiness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 descr="mage result for clipart rubix 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76" y="1998254"/>
            <a:ext cx="2128574" cy="21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27" y="1998254"/>
            <a:ext cx="2195062" cy="21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76787"/>
            <a:ext cx="7886700" cy="443890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Work intense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Macro level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Noodling Phase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Curriculum Design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&amp;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Alignment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7" name="irc_mi" descr="http://blog.newhorizons123.com/wp-content/uploads/2010/11/congru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85" y="1994223"/>
            <a:ext cx="5078070" cy="3836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Curricula vs Instructional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791" y="1572029"/>
            <a:ext cx="8263559" cy="465649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			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Instructional</a:t>
            </a:r>
            <a:r>
              <a:rPr lang="en-US" b="1" dirty="0" smtClean="0"/>
              <a:t> 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0070C0"/>
                </a:solidFill>
              </a:rPr>
              <a:t>Curriculum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SYSTEMS ARCHITECTURE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9770" y="1811289"/>
            <a:ext cx="1082230" cy="2581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2" y="1832014"/>
            <a:ext cx="3215624" cy="231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08" y="1915372"/>
            <a:ext cx="3298371" cy="23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53618"/>
            <a:ext cx="9144000" cy="4801408"/>
          </a:xfrm>
        </p:spPr>
        <p:txBody>
          <a:bodyPr>
            <a:normAutofit/>
          </a:bodyPr>
          <a:lstStyle/>
          <a:p>
            <a:pPr lvl="1"/>
            <a:endParaRPr lang="en-US" b="1" dirty="0" smtClean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Articulation		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Coordination</a:t>
            </a:r>
            <a:r>
              <a:rPr lang="en-US" b="1" dirty="0">
                <a:solidFill>
                  <a:srgbClr val="0070C0"/>
                </a:solidFill>
              </a:rPr>
              <a:t>		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</a:rPr>
              <a:t>GOAL 				</a:t>
            </a:r>
            <a:r>
              <a:rPr lang="en-US" sz="3600" b="1" dirty="0" smtClean="0">
                <a:solidFill>
                  <a:srgbClr val="FF0000"/>
                </a:solidFill>
              </a:rPr>
              <a:t>ALIGNMENT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Articulation &amp; Coordination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6" name="Up Arrow 5"/>
          <p:cNvSpPr/>
          <p:nvPr/>
        </p:nvSpPr>
        <p:spPr>
          <a:xfrm>
            <a:off x="2404131" y="1682824"/>
            <a:ext cx="595129" cy="1847253"/>
          </a:xfrm>
          <a:prstGeom prst="upArrow">
            <a:avLst>
              <a:gd name="adj1" fmla="val 44063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5400000">
            <a:off x="1780857" y="3265275"/>
            <a:ext cx="522517" cy="27559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4" descr="mage result for clipart rubix 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621">
            <a:off x="3860945" y="1693906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765363" y="5514113"/>
            <a:ext cx="24725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53" y="2980706"/>
            <a:ext cx="2426900" cy="24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“Knowledge Logistics”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Instruction is more than </a:t>
            </a:r>
            <a:r>
              <a:rPr lang="en-US" dirty="0" smtClean="0">
                <a:solidFill>
                  <a:srgbClr val="0070C0"/>
                </a:solidFill>
              </a:rPr>
              <a:t>teaching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Instruction is </a:t>
            </a:r>
            <a:r>
              <a:rPr lang="en-US" dirty="0" smtClean="0">
                <a:solidFill>
                  <a:srgbClr val="0070C0"/>
                </a:solidFill>
              </a:rPr>
              <a:t>intentionally </a:t>
            </a:r>
            <a:r>
              <a:rPr lang="en-US" dirty="0">
                <a:solidFill>
                  <a:srgbClr val="0070C0"/>
                </a:solidFill>
              </a:rPr>
              <a:t>influenced by the Curriculum to be </a:t>
            </a:r>
            <a:r>
              <a:rPr lang="en-US" b="1" dirty="0">
                <a:solidFill>
                  <a:srgbClr val="00B050"/>
                </a:solidFill>
              </a:rPr>
              <a:t>Systemized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teaching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acilitates </a:t>
            </a:r>
            <a:r>
              <a:rPr lang="en-US" dirty="0">
                <a:solidFill>
                  <a:srgbClr val="0070C0"/>
                </a:solidFill>
              </a:rPr>
              <a:t>Quality Control </a:t>
            </a:r>
            <a:r>
              <a:rPr lang="en-US" b="1" dirty="0" smtClean="0">
                <a:solidFill>
                  <a:srgbClr val="0070C0"/>
                </a:solidFill>
              </a:rPr>
              <a:t>Between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b="1" dirty="0">
                <a:solidFill>
                  <a:srgbClr val="0070C0"/>
                </a:solidFill>
              </a:rPr>
              <a:t>Within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PGY </a:t>
            </a:r>
            <a:r>
              <a:rPr lang="en-US" dirty="0">
                <a:solidFill>
                  <a:srgbClr val="0070C0"/>
                </a:solidFill>
              </a:rPr>
              <a:t>levels and individuals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Curriculum Design leads to </a:t>
            </a:r>
            <a:r>
              <a:rPr lang="en-US" dirty="0" smtClean="0"/>
              <a:t>Instruction </a:t>
            </a:r>
            <a:r>
              <a:rPr lang="en-US" dirty="0"/>
              <a:t>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278" y="1738058"/>
            <a:ext cx="8343072" cy="4438905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Accountability / Quality Control aspect of Instruction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Manifestation of G&amp;O’s  - Marco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Demonstration of IEP attainment 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Formative evidence to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Milestone</a:t>
            </a:r>
            <a:r>
              <a:rPr lang="en-US" dirty="0" smtClean="0">
                <a:solidFill>
                  <a:srgbClr val="0070C0"/>
                </a:solidFill>
              </a:rPr>
              <a:t> determination by CCC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Instruction </a:t>
            </a:r>
            <a:r>
              <a:rPr lang="en-US" dirty="0"/>
              <a:t>Design spearheads Evaluation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pic>
        <p:nvPicPr>
          <p:cNvPr id="6" name="Picture 5" descr="mage result for clipart intel doctor le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48" y="3238348"/>
            <a:ext cx="1784902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44488"/>
            <a:ext cx="7886700" cy="47324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Milestones </a:t>
            </a:r>
            <a:r>
              <a:rPr lang="en-US" dirty="0">
                <a:solidFill>
                  <a:srgbClr val="0070C0"/>
                </a:solidFill>
              </a:rPr>
              <a:t>are </a:t>
            </a:r>
            <a:r>
              <a:rPr lang="en-US" dirty="0" smtClean="0">
                <a:solidFill>
                  <a:srgbClr val="0070C0"/>
                </a:solidFill>
              </a:rPr>
              <a:t>created by the Certifier </a:t>
            </a:r>
            <a:r>
              <a:rPr lang="en-US" dirty="0">
                <a:solidFill>
                  <a:srgbClr val="0070C0"/>
                </a:solidFill>
              </a:rPr>
              <a:t>in collaboration with the ACGME and other stakeholders based </a:t>
            </a:r>
            <a:r>
              <a:rPr lang="en-US" dirty="0" smtClean="0">
                <a:solidFill>
                  <a:srgbClr val="0070C0"/>
                </a:solidFill>
              </a:rPr>
              <a:t>on tasks and </a:t>
            </a:r>
            <a:r>
              <a:rPr lang="en-US" dirty="0">
                <a:solidFill>
                  <a:srgbClr val="0070C0"/>
                </a:solidFill>
              </a:rPr>
              <a:t>timeline expectations </a:t>
            </a:r>
            <a:r>
              <a:rPr lang="en-US" dirty="0" smtClean="0">
                <a:solidFill>
                  <a:srgbClr val="0070C0"/>
                </a:solidFill>
              </a:rPr>
              <a:t>to attain the Certification agent’s </a:t>
            </a:r>
            <a:r>
              <a:rPr lang="en-US" dirty="0">
                <a:solidFill>
                  <a:srgbClr val="0070C0"/>
                </a:solidFill>
              </a:rPr>
              <a:t>desired </a:t>
            </a:r>
            <a:r>
              <a:rPr lang="en-US" dirty="0" smtClean="0">
                <a:solidFill>
                  <a:srgbClr val="0070C0"/>
                </a:solidFill>
              </a:rPr>
              <a:t>outcome</a:t>
            </a:r>
            <a:r>
              <a:rPr lang="mr-IN" dirty="0" smtClean="0">
                <a:solidFill>
                  <a:srgbClr val="0070C0"/>
                </a:solidFill>
              </a:rPr>
              <a:t>……</a:t>
            </a:r>
            <a:r>
              <a:rPr lang="en-US" dirty="0" smtClean="0">
                <a:solidFill>
                  <a:srgbClr val="0070C0"/>
                </a:solidFill>
              </a:rPr>
              <a:t>..</a:t>
            </a:r>
            <a:endParaRPr lang="en-US" dirty="0">
              <a:solidFill>
                <a:srgbClr val="0070C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Specialty board Certification</a:t>
            </a:r>
            <a:endParaRPr lang="en-US" b="1" dirty="0">
              <a:solidFill>
                <a:srgbClr val="00B05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334" y="234591"/>
            <a:ext cx="6526006" cy="1325563"/>
          </a:xfrm>
        </p:spPr>
        <p:txBody>
          <a:bodyPr/>
          <a:lstStyle/>
          <a:p>
            <a:pPr algn="ctr"/>
            <a:r>
              <a:rPr lang="en-US" dirty="0" smtClean="0"/>
              <a:t>Milestones</a:t>
            </a:r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5860" y="1762539"/>
            <a:ext cx="7613117" cy="42226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ACGME </a:t>
            </a:r>
            <a:r>
              <a:rPr lang="en-US" dirty="0" smtClean="0">
                <a:solidFill>
                  <a:srgbClr val="0070C0"/>
                </a:solidFill>
              </a:rPr>
              <a:t>RC’s accredit </a:t>
            </a:r>
            <a:r>
              <a:rPr lang="en-US" dirty="0">
                <a:solidFill>
                  <a:srgbClr val="0070C0"/>
                </a:solidFill>
              </a:rPr>
              <a:t>programs on </a:t>
            </a:r>
            <a:r>
              <a:rPr lang="en-US" dirty="0" smtClean="0">
                <a:solidFill>
                  <a:srgbClr val="0070C0"/>
                </a:solidFill>
              </a:rPr>
              <a:t>adherence to </a:t>
            </a:r>
            <a:r>
              <a:rPr lang="en-US" dirty="0">
                <a:solidFill>
                  <a:srgbClr val="0070C0"/>
                </a:solidFill>
              </a:rPr>
              <a:t>published common rules, aka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MUSTs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the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urricula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Instruction, not ways / means of Formative </a:t>
            </a:r>
            <a:r>
              <a:rPr lang="en-US" dirty="0">
                <a:solidFill>
                  <a:srgbClr val="0070C0"/>
                </a:solidFill>
              </a:rPr>
              <a:t>and Summative </a:t>
            </a:r>
            <a:r>
              <a:rPr lang="en-US" dirty="0" smtClean="0">
                <a:solidFill>
                  <a:srgbClr val="0070C0"/>
                </a:solidFill>
              </a:rPr>
              <a:t>evaluations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</a:rPr>
              <a:t>…………</a:t>
            </a:r>
            <a:r>
              <a:rPr lang="en-US" dirty="0" smtClean="0">
                <a:solidFill>
                  <a:srgbClr val="0070C0"/>
                </a:solidFill>
              </a:rPr>
              <a:t>.. </a:t>
            </a:r>
            <a:r>
              <a:rPr lang="en-US" b="1" dirty="0" smtClean="0">
                <a:solidFill>
                  <a:srgbClr val="0070C0"/>
                </a:solidFill>
              </a:rPr>
              <a:t>BUT</a:t>
            </a:r>
            <a:r>
              <a:rPr lang="en-US" dirty="0" smtClean="0">
                <a:solidFill>
                  <a:srgbClr val="0070C0"/>
                </a:solidFill>
              </a:rPr>
              <a:t> they are looking for evidences these Mechanisms of Action are in place via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Site Reviews		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Annual Reports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Collaborative Spirit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pic>
        <p:nvPicPr>
          <p:cNvPr id="7" name="irc_mi" descr="http://dmcohen01.files.wordpress.com/2012/04/clipart_of_25029_smjpg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3" y="4702092"/>
            <a:ext cx="1716664" cy="1626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75201"/>
            <a:ext cx="7886700" cy="4438905"/>
          </a:xfrm>
        </p:spPr>
        <p:txBody>
          <a:bodyPr>
            <a:normAutofit fontScale="92500"/>
          </a:bodyPr>
          <a:lstStyle/>
          <a:p>
            <a:pPr lvl="0"/>
            <a:endParaRPr lang="en-US" dirty="0" smtClean="0"/>
          </a:p>
          <a:p>
            <a:pPr marL="514350" lvl="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Aligned </a:t>
            </a:r>
            <a:r>
              <a:rPr lang="en-US" sz="3200" dirty="0">
                <a:solidFill>
                  <a:srgbClr val="0070C0"/>
                </a:solidFill>
              </a:rPr>
              <a:t>goals </a:t>
            </a:r>
            <a:r>
              <a:rPr lang="en-US" sz="3200" dirty="0" smtClean="0">
                <a:solidFill>
                  <a:srgbClr val="0070C0"/>
                </a:solidFill>
              </a:rPr>
              <a:t>and predictable outcomes </a:t>
            </a:r>
          </a:p>
          <a:p>
            <a:pPr marL="514350" lvl="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Execution pathways</a:t>
            </a:r>
          </a:p>
          <a:p>
            <a:pPr marL="514350" lvl="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Quality </a:t>
            </a:r>
            <a:r>
              <a:rPr lang="en-US" sz="3200" dirty="0">
                <a:solidFill>
                  <a:srgbClr val="0070C0"/>
                </a:solidFill>
              </a:rPr>
              <a:t>mechanisms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9058" y="246466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ICE</a:t>
            </a:r>
            <a:br>
              <a:rPr lang="en-US" sz="5400" dirty="0" smtClean="0"/>
            </a:br>
            <a:r>
              <a:rPr lang="en-US" sz="5400" dirty="0" smtClean="0"/>
              <a:t>Duplicable 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83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05049"/>
            <a:ext cx="8432223" cy="4371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Because </a:t>
            </a:r>
            <a:r>
              <a:rPr lang="en-US" dirty="0">
                <a:solidFill>
                  <a:srgbClr val="0070C0"/>
                </a:solidFill>
              </a:rPr>
              <a:t>our </a:t>
            </a:r>
            <a:r>
              <a:rPr lang="en-US" b="1" u="sng" dirty="0" smtClean="0">
                <a:solidFill>
                  <a:srgbClr val="FF0000"/>
                </a:solidFill>
              </a:rPr>
              <a:t>trainees</a:t>
            </a:r>
            <a:r>
              <a:rPr lang="en-US" dirty="0" smtClean="0">
                <a:solidFill>
                  <a:srgbClr val="FF0000"/>
                </a:solidFill>
              </a:rPr>
              <a:t> have successfully passed their Board </a:t>
            </a:r>
          </a:p>
          <a:p>
            <a:pPr marL="971550" lvl="1" indent="-514350">
              <a:lnSpc>
                <a:spcPct val="2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Aligned </a:t>
            </a:r>
            <a:r>
              <a:rPr lang="en-US" dirty="0" smtClean="0">
                <a:solidFill>
                  <a:srgbClr val="0070C0"/>
                </a:solidFill>
              </a:rPr>
              <a:t>Curricula</a:t>
            </a:r>
          </a:p>
          <a:p>
            <a:pPr marL="914400" lvl="1" indent="-457200">
              <a:lnSpc>
                <a:spcPct val="2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Aligned</a:t>
            </a:r>
            <a:r>
              <a:rPr lang="en-US" dirty="0" smtClean="0">
                <a:solidFill>
                  <a:srgbClr val="0070C0"/>
                </a:solidFill>
              </a:rPr>
              <a:t> Curriculum </a:t>
            </a:r>
          </a:p>
          <a:p>
            <a:pPr marL="914400" lvl="1" indent="-457200">
              <a:lnSpc>
                <a:spcPct val="2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Aligned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Instruction </a:t>
            </a:r>
          </a:p>
          <a:p>
            <a:pPr marL="914400" lvl="1" indent="-457200">
              <a:lnSpc>
                <a:spcPct val="22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Aligned</a:t>
            </a:r>
            <a:r>
              <a:rPr lang="en-US" dirty="0" smtClean="0">
                <a:solidFill>
                  <a:srgbClr val="0070C0"/>
                </a:solidFill>
              </a:rPr>
              <a:t> Quality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ontrol </a:t>
            </a:r>
            <a:r>
              <a:rPr lang="en-US" dirty="0">
                <a:solidFill>
                  <a:srgbClr val="0070C0"/>
                </a:solidFill>
              </a:rPr>
              <a:t>(Evaluation) </a:t>
            </a:r>
            <a:r>
              <a:rPr lang="en-US" dirty="0" smtClean="0">
                <a:solidFill>
                  <a:srgbClr val="0070C0"/>
                </a:solidFill>
              </a:rPr>
              <a:t>mechanisms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cademic parlance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 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BACKLOADING</a:t>
            </a:r>
            <a:r>
              <a:rPr lang="en-US" b="1" dirty="0"/>
              <a:t>, 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6212" y="479486"/>
            <a:ext cx="6526006" cy="1325563"/>
          </a:xfrm>
        </p:spPr>
        <p:txBody>
          <a:bodyPr/>
          <a:lstStyle/>
          <a:p>
            <a:pPr algn="ctr"/>
            <a:r>
              <a:rPr lang="en-US" i="1" dirty="0"/>
              <a:t>Deductive</a:t>
            </a:r>
            <a:r>
              <a:rPr lang="en-US" dirty="0"/>
              <a:t> by ……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3710609" y="5560748"/>
            <a:ext cx="2080590" cy="37251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83127"/>
            <a:ext cx="7886700" cy="44389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Because </a:t>
            </a:r>
            <a:r>
              <a:rPr lang="en-US" dirty="0">
                <a:solidFill>
                  <a:srgbClr val="00B0F0"/>
                </a:solidFill>
              </a:rPr>
              <a:t>our program </a:t>
            </a:r>
            <a:r>
              <a:rPr lang="en-US" dirty="0" smtClean="0">
                <a:solidFill>
                  <a:srgbClr val="00B0F0"/>
                </a:solidFill>
              </a:rPr>
              <a:t>has an </a:t>
            </a:r>
            <a:r>
              <a:rPr lang="mr-IN" dirty="0" smtClean="0">
                <a:solidFill>
                  <a:srgbClr val="00B0F0"/>
                </a:solidFill>
              </a:rPr>
              <a:t>……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B0F0"/>
                </a:solidFill>
              </a:rPr>
              <a:t>ALIGNED</a:t>
            </a:r>
            <a:r>
              <a:rPr lang="en-US" sz="2000" dirty="0" smtClean="0">
                <a:solidFill>
                  <a:srgbClr val="00B0F0"/>
                </a:solidFill>
              </a:rPr>
              <a:t> Curricula </a:t>
            </a:r>
            <a:r>
              <a:rPr lang="en-US" sz="2000" dirty="0">
                <a:solidFill>
                  <a:srgbClr val="00B0F0"/>
                </a:solidFill>
              </a:rPr>
              <a:t>	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ALIGNED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Individual Curriculums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B0F0"/>
                </a:solidFill>
              </a:rPr>
              <a:t>ALIGNED</a:t>
            </a:r>
            <a:r>
              <a:rPr lang="en-US" sz="2000" dirty="0" smtClean="0">
                <a:solidFill>
                  <a:srgbClr val="00B0F0"/>
                </a:solidFill>
              </a:rPr>
              <a:t> Instruction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ALIGNED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Evaluation systems  =  </a:t>
            </a:r>
            <a:r>
              <a:rPr lang="en-US" sz="2000" i="1" dirty="0" smtClean="0">
                <a:solidFill>
                  <a:srgbClr val="FF0000"/>
                </a:solidFill>
              </a:rPr>
              <a:t>Our trainees </a:t>
            </a:r>
            <a:r>
              <a:rPr lang="en-US" sz="2000" i="1" dirty="0">
                <a:solidFill>
                  <a:srgbClr val="FF0000"/>
                </a:solidFill>
              </a:rPr>
              <a:t>pass their </a:t>
            </a:r>
            <a:r>
              <a:rPr lang="en-US" sz="2000" i="1" dirty="0" smtClean="0">
                <a:solidFill>
                  <a:srgbClr val="FF0000"/>
                </a:solidFill>
              </a:rPr>
              <a:t>boards</a:t>
            </a:r>
            <a:r>
              <a:rPr lang="en-US" sz="2000" i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cademic parlance </a:t>
            </a: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2"/>
                </a:solidFill>
              </a:rPr>
              <a:t>FRONTLOADING</a:t>
            </a:r>
            <a:r>
              <a:rPr lang="en-US" b="1" dirty="0" smtClean="0"/>
              <a:t>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8023" y="246465"/>
            <a:ext cx="6526006" cy="1325563"/>
          </a:xfrm>
        </p:spPr>
        <p:txBody>
          <a:bodyPr/>
          <a:lstStyle/>
          <a:p>
            <a:pPr algn="ctr"/>
            <a:r>
              <a:rPr lang="en-US" i="1" dirty="0"/>
              <a:t>Inductive</a:t>
            </a:r>
            <a:r>
              <a:rPr lang="en-US" dirty="0"/>
              <a:t> by …..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3657600" y="5791202"/>
            <a:ext cx="2146852" cy="3047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goal</a:t>
            </a:r>
            <a:r>
              <a:rPr lang="en-US" dirty="0">
                <a:solidFill>
                  <a:srgbClr val="0070C0"/>
                </a:solidFill>
              </a:rPr>
              <a:t> of our efforts is to design </a:t>
            </a: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ICE Bundle </a:t>
            </a:r>
            <a:r>
              <a:rPr lang="en-US" dirty="0" smtClean="0">
                <a:solidFill>
                  <a:srgbClr val="0070C0"/>
                </a:solidFill>
              </a:rPr>
              <a:t>aligned </a:t>
            </a:r>
            <a:r>
              <a:rPr lang="en-US" dirty="0">
                <a:solidFill>
                  <a:srgbClr val="0070C0"/>
                </a:solidFill>
              </a:rPr>
              <a:t>with the Certifier’s </a:t>
            </a:r>
            <a:r>
              <a:rPr lang="en-US" dirty="0" smtClean="0">
                <a:solidFill>
                  <a:srgbClr val="0070C0"/>
                </a:solidFill>
              </a:rPr>
              <a:t>outcomes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0070C0"/>
                </a:solidFill>
              </a:rPr>
              <a:t>Board Certification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Paradox: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individual curriculums </a:t>
            </a:r>
            <a:r>
              <a:rPr lang="en-US" dirty="0" smtClean="0">
                <a:solidFill>
                  <a:srgbClr val="0070C0"/>
                </a:solidFill>
              </a:rPr>
              <a:t>not </a:t>
            </a:r>
            <a:r>
              <a:rPr lang="en-US" b="1" dirty="0" smtClean="0">
                <a:solidFill>
                  <a:srgbClr val="00B050"/>
                </a:solidFill>
              </a:rPr>
              <a:t>Aligned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 outcome objective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Attending </a:t>
            </a:r>
            <a:r>
              <a:rPr lang="en-US" dirty="0">
                <a:solidFill>
                  <a:srgbClr val="0070C0"/>
                </a:solidFill>
              </a:rPr>
              <a:t>may </a:t>
            </a:r>
            <a:r>
              <a:rPr lang="en-US" dirty="0" smtClean="0">
                <a:solidFill>
                  <a:srgbClr val="0070C0"/>
                </a:solidFill>
              </a:rPr>
              <a:t>be </a:t>
            </a:r>
            <a:r>
              <a:rPr lang="en-US" dirty="0">
                <a:solidFill>
                  <a:srgbClr val="0070C0"/>
                </a:solidFill>
              </a:rPr>
              <a:t>teaching to the Curriculum,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u="sng" dirty="0">
                <a:solidFill>
                  <a:srgbClr val="0070C0"/>
                </a:solidFill>
              </a:rPr>
              <a:t>not</a:t>
            </a:r>
            <a:r>
              <a:rPr lang="en-US" dirty="0">
                <a:solidFill>
                  <a:srgbClr val="0070C0"/>
                </a:solidFill>
              </a:rPr>
              <a:t> to </a:t>
            </a:r>
            <a:r>
              <a:rPr lang="en-US" dirty="0" smtClean="0">
                <a:solidFill>
                  <a:srgbClr val="0070C0"/>
                </a:solidFill>
              </a:rPr>
              <a:t>!the Certification Exam!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3084" y="284411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Curricula Alignment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1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997" y="219113"/>
            <a:ext cx="6526006" cy="1325563"/>
          </a:xfrm>
        </p:spPr>
        <p:txBody>
          <a:bodyPr/>
          <a:lstStyle/>
          <a:p>
            <a:pPr algn="ctr"/>
            <a:r>
              <a:rPr lang="en-US" i="1" dirty="0" smtClean="0"/>
              <a:t>Pause a moment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pic>
        <p:nvPicPr>
          <p:cNvPr id="8" name="irc_mi" descr="http://givemelife.co.nz/userfiles/image/3D%20Man%20Think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8" y="1388682"/>
            <a:ext cx="4906427" cy="478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9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17984"/>
            <a:ext cx="7886700" cy="4758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What does all this mean in the context of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MY</a:t>
            </a:r>
            <a:r>
              <a:rPr lang="en-US" b="1" dirty="0" smtClean="0">
                <a:solidFill>
                  <a:srgbClr val="0070C0"/>
                </a:solidFill>
              </a:rPr>
              <a:t> Learning Community?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i="1" dirty="0" smtClean="0"/>
              <a:t>Hmmm</a:t>
            </a:r>
            <a:r>
              <a:rPr lang="mr-IN" sz="6600" i="1" dirty="0" smtClean="0"/>
              <a:t>…</a:t>
            </a:r>
            <a:r>
              <a:rPr lang="en-US" sz="6600" i="1" dirty="0" smtClean="0"/>
              <a:t>..</a:t>
            </a:r>
            <a:endParaRPr lang="en-US" sz="6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pic>
        <p:nvPicPr>
          <p:cNvPr id="7" name="irc_mi" descr="http://www.juvenews.net/images/stories/punto-interrogativo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35" y="2971623"/>
            <a:ext cx="4126552" cy="3333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Learning </a:t>
            </a:r>
            <a:r>
              <a:rPr lang="en-US" dirty="0">
                <a:solidFill>
                  <a:srgbClr val="0070C0"/>
                </a:solidFill>
              </a:rPr>
              <a:t>Communities who invest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</a:rPr>
              <a:t>DESIGNED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ICE Bundle </a:t>
            </a:r>
            <a:r>
              <a:rPr lang="en-US" dirty="0" smtClean="0">
                <a:solidFill>
                  <a:srgbClr val="0070C0"/>
                </a:solidFill>
              </a:rPr>
              <a:t>exhibit </a:t>
            </a:r>
            <a:r>
              <a:rPr lang="en-US" dirty="0">
                <a:solidFill>
                  <a:srgbClr val="0070C0"/>
                </a:solidFill>
              </a:rPr>
              <a:t>traits of “effective” schools, i.e. they have high </a:t>
            </a:r>
            <a:r>
              <a:rPr lang="en-US" dirty="0" smtClean="0">
                <a:solidFill>
                  <a:srgbClr val="0070C0"/>
                </a:solidFill>
              </a:rPr>
              <a:t>ROI;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Integrated Circuitry is Replicable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Instructors </a:t>
            </a:r>
            <a:r>
              <a:rPr lang="en-US" dirty="0">
                <a:solidFill>
                  <a:srgbClr val="0070C0"/>
                </a:solidFill>
              </a:rPr>
              <a:t>are engaged as front line creators of novel delivery </a:t>
            </a:r>
            <a:r>
              <a:rPr lang="en-US" dirty="0" smtClean="0">
                <a:solidFill>
                  <a:srgbClr val="0070C0"/>
                </a:solidFill>
              </a:rPr>
              <a:t>systems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207" y="412495"/>
            <a:ext cx="6526006" cy="1325563"/>
          </a:xfrm>
        </p:spPr>
        <p:txBody>
          <a:bodyPr/>
          <a:lstStyle/>
          <a:p>
            <a:pPr algn="ctr"/>
            <a:r>
              <a:rPr lang="en-US" dirty="0" smtClean="0"/>
              <a:t>Historical Evidences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539" y="1738058"/>
            <a:ext cx="8627165" cy="443890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Local </a:t>
            </a:r>
            <a:r>
              <a:rPr lang="en-US" dirty="0">
                <a:solidFill>
                  <a:srgbClr val="0070C0"/>
                </a:solidFill>
              </a:rPr>
              <a:t>Learning Communities have “purposefulness” to collect relevant </a:t>
            </a:r>
            <a:r>
              <a:rPr lang="en-US" dirty="0" smtClean="0">
                <a:solidFill>
                  <a:srgbClr val="0070C0"/>
                </a:solidFill>
              </a:rPr>
              <a:t>data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 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Data</a:t>
            </a:r>
            <a:r>
              <a:rPr lang="en-US" dirty="0">
                <a:solidFill>
                  <a:srgbClr val="0070C0"/>
                </a:solidFill>
              </a:rPr>
              <a:t> drives new instructional innovation, which elevates the </a:t>
            </a:r>
            <a:r>
              <a:rPr lang="en-US" dirty="0" smtClean="0">
                <a:solidFill>
                  <a:srgbClr val="0070C0"/>
                </a:solidFill>
              </a:rPr>
              <a:t>standards </a:t>
            </a:r>
            <a:r>
              <a:rPr lang="en-US" dirty="0">
                <a:solidFill>
                  <a:srgbClr val="0070C0"/>
                </a:solidFill>
              </a:rPr>
              <a:t>and minimum for Quality Control, i.e. the </a:t>
            </a:r>
            <a:r>
              <a:rPr lang="en-US" b="1" i="1" dirty="0">
                <a:solidFill>
                  <a:srgbClr val="0070C0"/>
                </a:solidFill>
              </a:rPr>
              <a:t>mean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698" y="284411"/>
            <a:ext cx="6526006" cy="1325563"/>
          </a:xfrm>
        </p:spPr>
        <p:txBody>
          <a:bodyPr/>
          <a:lstStyle/>
          <a:p>
            <a:r>
              <a:rPr lang="en-US" dirty="0"/>
              <a:t>Historical Evidences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08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900" b="1" dirty="0" smtClean="0">
                <a:solidFill>
                  <a:srgbClr val="0070C0"/>
                </a:solidFill>
              </a:rPr>
              <a:t>What</a:t>
            </a:r>
            <a:r>
              <a:rPr lang="en-US" sz="2900" dirty="0" smtClean="0">
                <a:solidFill>
                  <a:srgbClr val="0070C0"/>
                </a:solidFill>
              </a:rPr>
              <a:t> </a:t>
            </a:r>
            <a:r>
              <a:rPr lang="en-US" sz="2900" dirty="0">
                <a:solidFill>
                  <a:schemeClr val="accent2"/>
                </a:solidFill>
              </a:rPr>
              <a:t>educational purposes </a:t>
            </a:r>
            <a:r>
              <a:rPr lang="en-US" sz="2900" dirty="0">
                <a:solidFill>
                  <a:srgbClr val="0070C0"/>
                </a:solidFill>
              </a:rPr>
              <a:t>should the school seek to attain?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b="1" dirty="0" smtClean="0">
                <a:solidFill>
                  <a:srgbClr val="0070C0"/>
                </a:solidFill>
              </a:rPr>
              <a:t>How</a:t>
            </a:r>
            <a:r>
              <a:rPr lang="en-US" sz="2900" dirty="0" smtClean="0">
                <a:solidFill>
                  <a:srgbClr val="0070C0"/>
                </a:solidFill>
              </a:rPr>
              <a:t> can learning experiences </a:t>
            </a:r>
            <a:r>
              <a:rPr lang="en-US" sz="2900" u="sng" dirty="0" smtClean="0">
                <a:solidFill>
                  <a:schemeClr val="accent2"/>
                </a:solidFill>
              </a:rPr>
              <a:t>be selected </a:t>
            </a:r>
            <a:r>
              <a:rPr lang="en-US" sz="2900" dirty="0" smtClean="0">
                <a:solidFill>
                  <a:srgbClr val="0070C0"/>
                </a:solidFill>
              </a:rPr>
              <a:t>which are likely to be useful in attaining these objectives?</a:t>
            </a:r>
          </a:p>
          <a:p>
            <a:pPr marL="457200" lvl="1" indent="0">
              <a:buNone/>
            </a:pPr>
            <a:endParaRPr lang="en-US" sz="29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b="1" dirty="0">
                <a:solidFill>
                  <a:srgbClr val="0070C0"/>
                </a:solidFill>
              </a:rPr>
              <a:t>How</a:t>
            </a:r>
            <a:r>
              <a:rPr lang="en-US" sz="2900" dirty="0">
                <a:solidFill>
                  <a:srgbClr val="0070C0"/>
                </a:solidFill>
              </a:rPr>
              <a:t> can learning experiences </a:t>
            </a:r>
            <a:r>
              <a:rPr lang="en-US" sz="2900" u="sng" dirty="0">
                <a:solidFill>
                  <a:schemeClr val="accent2"/>
                </a:solidFill>
              </a:rPr>
              <a:t>be organized </a:t>
            </a:r>
            <a:r>
              <a:rPr lang="en-US" sz="2900" dirty="0">
                <a:solidFill>
                  <a:srgbClr val="0070C0"/>
                </a:solidFill>
              </a:rPr>
              <a:t>for effective instruction?</a:t>
            </a:r>
          </a:p>
          <a:p>
            <a:pPr marL="457200" lvl="1" indent="0">
              <a:buNone/>
            </a:pPr>
            <a:endParaRPr lang="en-US" sz="29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b="1" dirty="0">
                <a:solidFill>
                  <a:srgbClr val="0070C0"/>
                </a:solidFill>
              </a:rPr>
              <a:t>How</a:t>
            </a:r>
            <a:r>
              <a:rPr lang="en-US" sz="2900" dirty="0">
                <a:solidFill>
                  <a:srgbClr val="0070C0"/>
                </a:solidFill>
              </a:rPr>
              <a:t> can the </a:t>
            </a:r>
            <a:r>
              <a:rPr lang="en-US" sz="2900" b="1" dirty="0">
                <a:solidFill>
                  <a:srgbClr val="00B050"/>
                </a:solidFill>
              </a:rPr>
              <a:t>effectiveness</a:t>
            </a:r>
            <a:r>
              <a:rPr lang="en-US" sz="2900" dirty="0">
                <a:solidFill>
                  <a:srgbClr val="0070C0"/>
                </a:solidFill>
              </a:rPr>
              <a:t> of learning experiences </a:t>
            </a:r>
            <a:r>
              <a:rPr lang="en-US" sz="2900" dirty="0">
                <a:solidFill>
                  <a:schemeClr val="accent2"/>
                </a:solidFill>
              </a:rPr>
              <a:t>be evaluated</a:t>
            </a:r>
            <a:r>
              <a:rPr lang="en-US" sz="2900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/>
              <a:t>	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000" dirty="0" smtClean="0"/>
              <a:t>Synthesis</a:t>
            </a:r>
            <a:br>
              <a:rPr lang="en-US" sz="4000" dirty="0" smtClean="0"/>
            </a:br>
            <a:r>
              <a:rPr lang="en-US" sz="4000" dirty="0" smtClean="0"/>
              <a:t>Ralph Tyler</a:t>
            </a:r>
            <a:br>
              <a:rPr lang="en-US" sz="4000" dirty="0" smtClean="0"/>
            </a:br>
            <a:r>
              <a:rPr lang="en-US" sz="4000" i="1" dirty="0" smtClean="0"/>
              <a:t>Tyler Rationale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2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dirty="0" smtClean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Does your </a:t>
            </a:r>
            <a:r>
              <a:rPr lang="en-US" sz="2800" dirty="0">
                <a:solidFill>
                  <a:srgbClr val="0070C0"/>
                </a:solidFill>
              </a:rPr>
              <a:t>local Learning community possess a written </a:t>
            </a:r>
            <a:r>
              <a:rPr lang="en-US" sz="2800" b="1" i="1" dirty="0" smtClean="0">
                <a:solidFill>
                  <a:srgbClr val="0070C0"/>
                </a:solidFill>
              </a:rPr>
              <a:t>work plans</a:t>
            </a:r>
            <a:r>
              <a:rPr lang="en-US" sz="2800" dirty="0" smtClean="0">
                <a:solidFill>
                  <a:srgbClr val="0070C0"/>
                </a:solidFill>
              </a:rPr>
              <a:t>, aligned </a:t>
            </a:r>
            <a:r>
              <a:rPr lang="en-US" sz="2800" dirty="0">
                <a:solidFill>
                  <a:srgbClr val="0070C0"/>
                </a:solidFill>
              </a:rPr>
              <a:t>with the Certifying Agent’s Essential </a:t>
            </a:r>
            <a:r>
              <a:rPr lang="en-US" sz="2800" dirty="0" smtClean="0">
                <a:solidFill>
                  <a:srgbClr val="0070C0"/>
                </a:solidFill>
              </a:rPr>
              <a:t>expectations?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Has your </a:t>
            </a:r>
            <a:r>
              <a:rPr lang="en-US" sz="2800" dirty="0">
                <a:solidFill>
                  <a:srgbClr val="0070C0"/>
                </a:solidFill>
              </a:rPr>
              <a:t>program constructed an Analysis / Flow  </a:t>
            </a:r>
            <a:r>
              <a:rPr lang="en-US" sz="2800" dirty="0" smtClean="0">
                <a:solidFill>
                  <a:srgbClr val="0070C0"/>
                </a:solidFill>
              </a:rPr>
              <a:t>  matrix </a:t>
            </a:r>
            <a:r>
              <a:rPr lang="en-US" sz="2800" dirty="0">
                <a:solidFill>
                  <a:srgbClr val="0070C0"/>
                </a:solidFill>
              </a:rPr>
              <a:t>of how our program complies with each mandated expectation?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3084" y="156327"/>
            <a:ext cx="6526006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Summary Reflections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0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2452"/>
            <a:ext cx="7886700" cy="494451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en-US" sz="2800" dirty="0"/>
          </a:p>
          <a:p>
            <a:pPr marL="0" lv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3.  	How </a:t>
            </a:r>
            <a:r>
              <a:rPr lang="en-US" sz="2800" dirty="0">
                <a:solidFill>
                  <a:srgbClr val="0070C0"/>
                </a:solidFill>
              </a:rPr>
              <a:t>often </a:t>
            </a:r>
            <a:r>
              <a:rPr lang="en-US" sz="2800" dirty="0" smtClean="0">
                <a:solidFill>
                  <a:srgbClr val="0070C0"/>
                </a:solidFill>
              </a:rPr>
              <a:t>is the ACGME </a:t>
            </a:r>
            <a:r>
              <a:rPr lang="en-US" sz="2800" b="1" dirty="0">
                <a:solidFill>
                  <a:srgbClr val="FF0000"/>
                </a:solidFill>
              </a:rPr>
              <a:t>MUST </a:t>
            </a:r>
            <a:r>
              <a:rPr lang="en-US" sz="2800" dirty="0" smtClean="0">
                <a:solidFill>
                  <a:srgbClr val="0070C0"/>
                </a:solidFill>
              </a:rPr>
              <a:t>document 	being reviewed in context with current 	practices?</a:t>
            </a:r>
          </a:p>
          <a:p>
            <a:pPr lvl="0"/>
            <a:endParaRPr lang="en-US" sz="28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4.	How </a:t>
            </a:r>
            <a:r>
              <a:rPr lang="en-US" sz="2800" dirty="0">
                <a:solidFill>
                  <a:srgbClr val="0070C0"/>
                </a:solidFill>
              </a:rPr>
              <a:t>often </a:t>
            </a:r>
            <a:r>
              <a:rPr lang="en-US" sz="2800" dirty="0" smtClean="0">
                <a:solidFill>
                  <a:srgbClr val="0070C0"/>
                </a:solidFill>
              </a:rPr>
              <a:t>are </a:t>
            </a:r>
            <a:r>
              <a:rPr lang="en-US" sz="2800" dirty="0">
                <a:solidFill>
                  <a:srgbClr val="0070C0"/>
                </a:solidFill>
              </a:rPr>
              <a:t>we </a:t>
            </a:r>
            <a:r>
              <a:rPr lang="en-US" sz="2800" dirty="0" smtClean="0">
                <a:solidFill>
                  <a:srgbClr val="0070C0"/>
                </a:solidFill>
              </a:rPr>
              <a:t>auditing </a:t>
            </a:r>
            <a:r>
              <a:rPr lang="en-US" sz="2800" dirty="0">
                <a:solidFill>
                  <a:srgbClr val="0070C0"/>
                </a:solidFill>
              </a:rPr>
              <a:t>our Instructional </a:t>
            </a:r>
            <a:r>
              <a:rPr lang="en-US" sz="2800" dirty="0" smtClean="0">
                <a:solidFill>
                  <a:srgbClr val="0070C0"/>
                </a:solidFill>
              </a:rPr>
              <a:t>	Curriculum </a:t>
            </a:r>
            <a:r>
              <a:rPr lang="en-US" sz="2800" dirty="0">
                <a:solidFill>
                  <a:srgbClr val="0070C0"/>
                </a:solidFill>
              </a:rPr>
              <a:t>for </a:t>
            </a:r>
            <a:r>
              <a:rPr lang="en-US" sz="2800" dirty="0" smtClean="0">
                <a:solidFill>
                  <a:srgbClr val="0070C0"/>
                </a:solidFill>
              </a:rPr>
              <a:t>alignment?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4960" y="313502"/>
            <a:ext cx="652600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Summary Reflections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6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Serve larger cross-sectional populations, </a:t>
            </a:r>
          </a:p>
          <a:p>
            <a:pPr marL="514350" lvl="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ttain consistent outcomes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mproved </a:t>
            </a:r>
            <a:r>
              <a:rPr lang="en-US" i="1" u="sng" dirty="0" smtClean="0">
                <a:solidFill>
                  <a:srgbClr val="0070C0"/>
                </a:solidFill>
              </a:rPr>
              <a:t>statistically demonstrated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quality control </a:t>
            </a:r>
            <a:r>
              <a:rPr lang="en-US" b="1" dirty="0">
                <a:solidFill>
                  <a:srgbClr val="0070C0"/>
                </a:solidFill>
              </a:rPr>
              <a:t>within</a:t>
            </a:r>
            <a:r>
              <a:rPr lang="en-US" dirty="0">
                <a:solidFill>
                  <a:srgbClr val="0070C0"/>
                </a:solidFill>
              </a:rPr>
              <a:t> single local campus settings and </a:t>
            </a:r>
            <a:r>
              <a:rPr lang="en-US" b="1" dirty="0">
                <a:solidFill>
                  <a:srgbClr val="0070C0"/>
                </a:solidFill>
              </a:rPr>
              <a:t>between</a:t>
            </a:r>
            <a:r>
              <a:rPr lang="en-US" dirty="0">
                <a:solidFill>
                  <a:srgbClr val="0070C0"/>
                </a:solidFill>
              </a:rPr>
              <a:t> national, state, and local </a:t>
            </a:r>
            <a:r>
              <a:rPr lang="en-US" dirty="0" smtClean="0">
                <a:solidFill>
                  <a:srgbClr val="0070C0"/>
                </a:solidFill>
              </a:rPr>
              <a:t>campuses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5709" y="284411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ICE </a:t>
            </a:r>
            <a:r>
              <a:rPr lang="en-US" sz="4000" dirty="0" smtClean="0"/>
              <a:t>Backbone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Duplication Outcomes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It has been a pleasure to share thoughts with you today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Please contact me through Partners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Have </a:t>
            </a:r>
            <a:r>
              <a:rPr lang="en-US" dirty="0">
                <a:solidFill>
                  <a:srgbClr val="0070C0"/>
                </a:solidFill>
              </a:rPr>
              <a:t>a good </a:t>
            </a:r>
            <a:r>
              <a:rPr lang="en-US" dirty="0" smtClean="0">
                <a:solidFill>
                  <a:srgbClr val="0070C0"/>
                </a:solidFill>
              </a:rPr>
              <a:t>day!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Best wishes for Continued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Documentation and Coding to Teaching Physicians</a:t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Keeping up with Institutional NAS Requirements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New Program Accreditation. 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Let’s get Started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Finance – The Basics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(2016 Update)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Maximizing Resident Forums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What Every Coordinator Needs to Know about NAS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CLER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61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30088" y="0"/>
            <a:ext cx="4296012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/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Institutional Readiness in NAS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April 4,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Using #Social Media and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Technology in #GME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April 20,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Leading the Team: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Project Management Basics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3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62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0250" y="800257"/>
            <a:ext cx="7886700" cy="4438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Acquaint and Equip with Vocabulary &amp; Constructs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Role of ICE in an Accountability based </a:t>
            </a:r>
            <a:r>
              <a:rPr lang="en-US" dirty="0" smtClean="0">
                <a:solidFill>
                  <a:srgbClr val="0070C0"/>
                </a:solidFill>
              </a:rPr>
              <a:t>3D context</a:t>
            </a:r>
          </a:p>
          <a:p>
            <a:pPr marL="0" indent="0">
              <a:buNone/>
            </a:pPr>
            <a:endParaRPr lang="en-US" baseline="30000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Stimulate </a:t>
            </a:r>
            <a:r>
              <a:rPr lang="en-US" dirty="0">
                <a:solidFill>
                  <a:srgbClr val="0070C0"/>
                </a:solidFill>
              </a:rPr>
              <a:t>Conversation within your </a:t>
            </a:r>
            <a:r>
              <a:rPr lang="en-US" dirty="0" smtClean="0">
                <a:solidFill>
                  <a:srgbClr val="0070C0"/>
                </a:solidFill>
              </a:rPr>
              <a:t>Learning Community </a:t>
            </a:r>
            <a:r>
              <a:rPr lang="en-US" dirty="0">
                <a:solidFill>
                  <a:srgbClr val="0070C0"/>
                </a:solidFill>
              </a:rPr>
              <a:t>on ICE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7744" y="260980"/>
            <a:ext cx="65260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>Objectives </a:t>
            </a:r>
            <a:r>
              <a:rPr lang="en-US" dirty="0"/>
              <a:t>of the Webinar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84" y="4441371"/>
            <a:ext cx="4178773" cy="188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2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</a:rPr>
              <a:t>Power Source of Beliefs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Intentions	</a:t>
            </a:r>
            <a:r>
              <a:rPr lang="en-US" dirty="0" smtClean="0">
                <a:solidFill>
                  <a:srgbClr val="0070C0"/>
                </a:solidFill>
              </a:rPr>
              <a:t> 		</a:t>
            </a:r>
            <a:r>
              <a:rPr lang="en-US" b="1" dirty="0" smtClean="0">
                <a:solidFill>
                  <a:srgbClr val="7030A0"/>
                </a:solidFill>
              </a:rPr>
              <a:t>Goal of Expectations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Accountability of Deliverables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MB Outcomes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Instructional QC Metrics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7030A0"/>
                </a:solidFill>
              </a:rPr>
              <a:t>Accreditation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</a:rPr>
              <a:t>Rigor of Process			</a:t>
            </a:r>
            <a:r>
              <a:rPr lang="en-US" b="1" dirty="0" smtClean="0">
                <a:solidFill>
                  <a:srgbClr val="7030A0"/>
                </a:solidFill>
              </a:rPr>
              <a:t>Certification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83868"/>
            <a:ext cx="6526006" cy="1325563"/>
          </a:xfrm>
        </p:spPr>
        <p:txBody>
          <a:bodyPr/>
          <a:lstStyle/>
          <a:p>
            <a:pPr algn="ctr"/>
            <a:r>
              <a:rPr lang="en-US" dirty="0" smtClean="0"/>
              <a:t>ICE </a:t>
            </a:r>
            <a:r>
              <a:rPr lang="en-US" dirty="0"/>
              <a:t>Bundle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Prime Mover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2835965" y="3034748"/>
            <a:ext cx="1749287" cy="22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14192" y="5459897"/>
            <a:ext cx="1391478" cy="225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917635" y="569843"/>
            <a:ext cx="45719" cy="457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6943311" y="397565"/>
            <a:ext cx="1034498" cy="1174463"/>
          </a:xfrm>
          <a:prstGeom prst="curvedLeftArrow">
            <a:avLst>
              <a:gd name="adj1" fmla="val 25000"/>
              <a:gd name="adj2" fmla="val 5921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0582894">
            <a:off x="2121103" y="442397"/>
            <a:ext cx="1212114" cy="1078818"/>
          </a:xfrm>
          <a:prstGeom prst="curvedLeftArrow">
            <a:avLst>
              <a:gd name="adj1" fmla="val 25000"/>
              <a:gd name="adj2" fmla="val 381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43470"/>
            <a:ext cx="7886700" cy="3455581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It </a:t>
            </a:r>
            <a:r>
              <a:rPr lang="en-US" dirty="0">
                <a:solidFill>
                  <a:srgbClr val="0070C0"/>
                </a:solidFill>
              </a:rPr>
              <a:t>was a dark and stormy Thursday morning when the Site Reviewer </a:t>
            </a:r>
            <a:r>
              <a:rPr lang="mr-IN" dirty="0">
                <a:solidFill>
                  <a:srgbClr val="0070C0"/>
                </a:solidFill>
              </a:rPr>
              <a:t>……</a:t>
            </a:r>
            <a:r>
              <a:rPr lang="en-US" dirty="0">
                <a:solidFill>
                  <a:srgbClr val="0070C0"/>
                </a:solidFill>
              </a:rPr>
              <a:t>.. 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73119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 story from a High Stakes Site Review:  </a:t>
            </a:r>
            <a:br>
              <a:rPr lang="en-US" dirty="0"/>
            </a:br>
            <a:r>
              <a:rPr lang="en-US" dirty="0"/>
              <a:t>Fact, Fiction, or Future?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10947</TotalTime>
  <Words>2186</Words>
  <Application>Microsoft Macintosh PowerPoint</Application>
  <PresentationFormat>On-screen Show (4:3)</PresentationFormat>
  <Paragraphs>582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Calibri</vt:lpstr>
      <vt:lpstr>Comic Sans MS</vt:lpstr>
      <vt:lpstr>Lucida Bright</vt:lpstr>
      <vt:lpstr>ＭＳ Ｐゴシック</vt:lpstr>
      <vt:lpstr>Symbol</vt:lpstr>
      <vt:lpstr>Wingdings</vt:lpstr>
      <vt:lpstr>Arial</vt:lpstr>
      <vt:lpstr>PME-2016</vt:lpstr>
      <vt:lpstr>  Dissecting the ICE Bundle:  Defining Instruction, Curricula, and Evaluation in a System-based Context   </vt:lpstr>
      <vt:lpstr> </vt:lpstr>
      <vt:lpstr>Thought Leader . . . . </vt:lpstr>
      <vt:lpstr>Good Afternoon!</vt:lpstr>
      <vt:lpstr>ICE Duplicable </vt:lpstr>
      <vt:lpstr>ICE Backbone  Duplication Outcomes</vt:lpstr>
      <vt:lpstr> Objectives of the Webinar </vt:lpstr>
      <vt:lpstr>ICE Bundle   Prime Mover</vt:lpstr>
      <vt:lpstr>A story from a High Stakes Site Review:   Fact, Fiction, or Future? </vt:lpstr>
      <vt:lpstr>Are these Legitimate Questions for a High Stakes Audit?</vt:lpstr>
      <vt:lpstr>Are these Legitimate Questions for a High Stakes Audit?</vt:lpstr>
      <vt:lpstr>Is this a Legitimate Question for a High Stakes Review?</vt:lpstr>
      <vt:lpstr>Reflecting</vt:lpstr>
      <vt:lpstr>Is this a Legitimate Question for a High Stakes Review?</vt:lpstr>
      <vt:lpstr>Is this a Legitimate Question for a High Stakes Review?</vt:lpstr>
      <vt:lpstr>Were these Legitimate Questions for a High Stakes</vt:lpstr>
      <vt:lpstr>   Yes </vt:lpstr>
      <vt:lpstr>Tyranny of the numbers </vt:lpstr>
      <vt:lpstr>3D Date Driven Decisions</vt:lpstr>
      <vt:lpstr>PowerPoint Presentation</vt:lpstr>
      <vt:lpstr>   Recall the ICE bundle?   </vt:lpstr>
      <vt:lpstr> Silos to Systems Based Alignment</vt:lpstr>
      <vt:lpstr>Section IV of Common Program  Requirements Education Program IV.A</vt:lpstr>
      <vt:lpstr>Hmmmm………contemplation</vt:lpstr>
      <vt:lpstr> What is the purpose of …… </vt:lpstr>
      <vt:lpstr>Purpose of Goals &amp; Outcomes</vt:lpstr>
      <vt:lpstr>ACGME Core Requirements </vt:lpstr>
      <vt:lpstr>Application Considerations</vt:lpstr>
      <vt:lpstr>Application Considerations</vt:lpstr>
      <vt:lpstr>What is the relevance in today’s Instructional 3D Landscape?  Data Driven Decisions</vt:lpstr>
      <vt:lpstr> Relevance in  Instructional Landscape </vt:lpstr>
      <vt:lpstr>Relevance in a 3 D Accountability Economy?</vt:lpstr>
      <vt:lpstr> Push / Pull Integrated Knowledge Circuit </vt:lpstr>
      <vt:lpstr>Knowledge Circuit is Dynamic</vt:lpstr>
      <vt:lpstr> What is Curricula? </vt:lpstr>
      <vt:lpstr> Internal Medicine Curricula The Corpus of Study</vt:lpstr>
      <vt:lpstr>Curricula Summary</vt:lpstr>
      <vt:lpstr>What is Curriculum?</vt:lpstr>
      <vt:lpstr>Summary Instructional Curriculums</vt:lpstr>
      <vt:lpstr>Curriculum Example Internal Medicine Clerkship: M4 https://cdemcurriculum.com/m4/</vt:lpstr>
      <vt:lpstr>Instructional Curriculums, aka, Work Plans</vt:lpstr>
      <vt:lpstr>Curriculum /Work Plan Alignment What is it?</vt:lpstr>
      <vt:lpstr>Curriculum Design &amp;  Alignment</vt:lpstr>
      <vt:lpstr>Curricula vs Instructional Design</vt:lpstr>
      <vt:lpstr>Articulation &amp; Coordination</vt:lpstr>
      <vt:lpstr>Curriculum Design leads to Instruction Design</vt:lpstr>
      <vt:lpstr>Instruction Design spearheads Evaluation Design</vt:lpstr>
      <vt:lpstr>Milestones…….</vt:lpstr>
      <vt:lpstr>Collaborative Spirit</vt:lpstr>
      <vt:lpstr>Deductive by …… </vt:lpstr>
      <vt:lpstr>Inductive by ….. </vt:lpstr>
      <vt:lpstr>Curricula Alignment</vt:lpstr>
      <vt:lpstr>Pause a moment</vt:lpstr>
      <vt:lpstr>Hmmm…..</vt:lpstr>
      <vt:lpstr>Historical Evidences</vt:lpstr>
      <vt:lpstr>Historical Evidences</vt:lpstr>
      <vt:lpstr> Synthesis Ralph Tyler Tyler Rationale </vt:lpstr>
      <vt:lpstr>Summary Reflections</vt:lpstr>
      <vt:lpstr>Summary Reflections</vt:lpstr>
      <vt:lpstr>Best wishes for Continued Success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455</cp:revision>
  <cp:lastPrinted>2017-02-15T15:57:28Z</cp:lastPrinted>
  <dcterms:created xsi:type="dcterms:W3CDTF">2017-02-26T22:04:18Z</dcterms:created>
  <dcterms:modified xsi:type="dcterms:W3CDTF">2017-03-29T18:40:16Z</dcterms:modified>
</cp:coreProperties>
</file>