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398" r:id="rId2"/>
    <p:sldId id="256" r:id="rId3"/>
    <p:sldId id="459" r:id="rId4"/>
    <p:sldId id="257" r:id="rId5"/>
    <p:sldId id="403" r:id="rId6"/>
    <p:sldId id="454" r:id="rId7"/>
    <p:sldId id="434" r:id="rId8"/>
    <p:sldId id="430" r:id="rId9"/>
    <p:sldId id="449" r:id="rId10"/>
    <p:sldId id="452" r:id="rId11"/>
    <p:sldId id="451" r:id="rId12"/>
    <p:sldId id="453" r:id="rId13"/>
    <p:sldId id="440" r:id="rId14"/>
    <p:sldId id="441" r:id="rId15"/>
    <p:sldId id="455" r:id="rId16"/>
    <p:sldId id="456" r:id="rId17"/>
    <p:sldId id="457" r:id="rId18"/>
    <p:sldId id="458" r:id="rId19"/>
    <p:sldId id="411" r:id="rId20"/>
    <p:sldId id="439" r:id="rId21"/>
    <p:sldId id="444" r:id="rId22"/>
    <p:sldId id="447" r:id="rId23"/>
    <p:sldId id="438" r:id="rId24"/>
    <p:sldId id="448" r:id="rId25"/>
    <p:sldId id="324" r:id="rId26"/>
    <p:sldId id="284" r:id="rId27"/>
    <p:sldId id="431" r:id="rId28"/>
    <p:sldId id="369" r:id="rId2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082EE73-08ED-4FF3-A818-76A84CED997E}">
          <p14:sldIdLst>
            <p14:sldId id="398"/>
            <p14:sldId id="256"/>
            <p14:sldId id="459"/>
            <p14:sldId id="257"/>
            <p14:sldId id="403"/>
            <p14:sldId id="454"/>
            <p14:sldId id="434"/>
            <p14:sldId id="430"/>
            <p14:sldId id="449"/>
            <p14:sldId id="452"/>
            <p14:sldId id="451"/>
            <p14:sldId id="453"/>
            <p14:sldId id="440"/>
            <p14:sldId id="441"/>
            <p14:sldId id="455"/>
            <p14:sldId id="456"/>
            <p14:sldId id="457"/>
            <p14:sldId id="458"/>
            <p14:sldId id="411"/>
            <p14:sldId id="439"/>
            <p14:sldId id="444"/>
            <p14:sldId id="447"/>
            <p14:sldId id="438"/>
            <p14:sldId id="448"/>
            <p14:sldId id="324"/>
            <p14:sldId id="284"/>
            <p14:sldId id="431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35" roundtripDataSignature="AMtx7mgnrmepJ0I9pbTxRFzruV774XYnh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Peters" initials="HP" lastIdx="1" clrIdx="0">
    <p:extLst>
      <p:ext uri="{19B8F6BF-5375-455C-9EA6-DF929625EA0E}">
        <p15:presenceInfo xmlns:p15="http://schemas.microsoft.com/office/powerpoint/2012/main" userId="Heather Peters" providerId="None"/>
      </p:ext>
    </p:extLst>
  </p:cmAuthor>
  <p:cmAuthor id="2" name="Heather" initials="H" lastIdx="2" clrIdx="1">
    <p:extLst>
      <p:ext uri="{19B8F6BF-5375-455C-9EA6-DF929625EA0E}">
        <p15:presenceInfo xmlns:p15="http://schemas.microsoft.com/office/powerpoint/2012/main" userId="Heather" providerId="None"/>
      </p:ext>
    </p:extLst>
  </p:cmAuthor>
  <p:cmAuthor id="3" name="Guest User" initials="GU" lastIdx="1" clrIdx="2">
    <p:extLst>
      <p:ext uri="{19B8F6BF-5375-455C-9EA6-DF929625EA0E}">
        <p15:presenceInfo xmlns:p15="http://schemas.microsoft.com/office/powerpoint/2012/main" userId="S::urn:spo:anon#01351215e5d710cc632bbad6c6a2dee358575745ca5955ee2dd5129fecad57c3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70" autoAdjust="0"/>
    <p:restoredTop sz="95481" autoAdjust="0"/>
  </p:normalViewPr>
  <p:slideViewPr>
    <p:cSldViewPr snapToGrid="0">
      <p:cViewPr varScale="1">
        <p:scale>
          <a:sx n="86" d="100"/>
          <a:sy n="86" d="100"/>
        </p:scale>
        <p:origin x="2309" y="58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ICU</a:t>
            </a:r>
            <a:r>
              <a:rPr lang="en-US" baseline="0" dirty="0"/>
              <a:t> Rotation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Ave. Score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64-4165-A75F-326E19AB4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0651424"/>
        <c:axId val="970636032"/>
      </c:lineChart>
      <c:catAx>
        <c:axId val="97065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636032"/>
        <c:crosses val="autoZero"/>
        <c:auto val="1"/>
        <c:lblAlgn val="ctr"/>
        <c:lblOffset val="100"/>
        <c:noMultiLvlLbl val="0"/>
      </c:catAx>
      <c:valAx>
        <c:axId val="97063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65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Resident - Faculty Teaching &amp; Supervision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 Teaching &amp; Supervision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AY15-16</c:v>
                </c:pt>
                <c:pt idx="1">
                  <c:v>AY16-17</c:v>
                </c:pt>
                <c:pt idx="2">
                  <c:v>AY17-18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77.400000000000006</c:v>
                </c:pt>
                <c:pt idx="1">
                  <c:v>73.2</c:v>
                </c:pt>
                <c:pt idx="2">
                  <c:v>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D-46B5-93C3-F99BCC9BB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311599"/>
        <c:axId val="525318255"/>
      </c:barChart>
      <c:catAx>
        <c:axId val="52531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18255"/>
        <c:crosses val="autoZero"/>
        <c:auto val="1"/>
        <c:lblAlgn val="ctr"/>
        <c:lblOffset val="100"/>
        <c:noMultiLvlLbl val="0"/>
      </c:catAx>
      <c:valAx>
        <c:axId val="52531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11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Faculty - Faculty Teaching &amp; Supervision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 Teaching &amp; Supervision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AY15-16</c:v>
                </c:pt>
                <c:pt idx="1">
                  <c:v>AY16-17</c:v>
                </c:pt>
                <c:pt idx="2">
                  <c:v>AY17-18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91.7</c:v>
                </c:pt>
                <c:pt idx="2">
                  <c:v>82.5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2-4506-BC16-D1969B5E0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311599"/>
        <c:axId val="525318255"/>
      </c:barChart>
      <c:catAx>
        <c:axId val="52531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18255"/>
        <c:crosses val="autoZero"/>
        <c:auto val="1"/>
        <c:lblAlgn val="ctr"/>
        <c:lblOffset val="100"/>
        <c:noMultiLvlLbl val="0"/>
      </c:catAx>
      <c:valAx>
        <c:axId val="525318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11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ICU</a:t>
            </a:r>
            <a:r>
              <a:rPr lang="en-US" baseline="0" dirty="0"/>
              <a:t> Rotation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Ave. Score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2.5</c:v>
                </c:pt>
                <c:pt idx="3">
                  <c:v>3</c:v>
                </c:pt>
                <c:pt idx="4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64-4165-A75F-326E19AB4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0651424"/>
        <c:axId val="970636032"/>
      </c:lineChart>
      <c:catAx>
        <c:axId val="97065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636032"/>
        <c:crosses val="autoZero"/>
        <c:auto val="1"/>
        <c:lblAlgn val="ctr"/>
        <c:lblOffset val="100"/>
        <c:noMultiLvlLbl val="0"/>
      </c:catAx>
      <c:valAx>
        <c:axId val="97063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065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Resident - Faculty Teaching &amp; Supervision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 Teaching &amp; Supervision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AY15-16</c:v>
                </c:pt>
                <c:pt idx="1">
                  <c:v>AY16-17</c:v>
                </c:pt>
                <c:pt idx="2">
                  <c:v>AY17-18</c:v>
                </c:pt>
                <c:pt idx="3">
                  <c:v>AY18-19</c:v>
                </c:pt>
                <c:pt idx="4">
                  <c:v>AY19-20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77.400000000000006</c:v>
                </c:pt>
                <c:pt idx="1">
                  <c:v>73.2</c:v>
                </c:pt>
                <c:pt idx="2">
                  <c:v>67.5</c:v>
                </c:pt>
                <c:pt idx="3">
                  <c:v>77.400000000000006</c:v>
                </c:pt>
                <c:pt idx="4">
                  <c:v>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D-46B5-93C3-F99BCC9BB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311599"/>
        <c:axId val="525318255"/>
      </c:barChart>
      <c:catAx>
        <c:axId val="52531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18255"/>
        <c:crosses val="autoZero"/>
        <c:auto val="1"/>
        <c:lblAlgn val="ctr"/>
        <c:lblOffset val="100"/>
        <c:noMultiLvlLbl val="0"/>
      </c:catAx>
      <c:valAx>
        <c:axId val="525318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11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Faculty - Faculty Teaching &amp; Supervision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 Teaching &amp; Supervision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AY15-16</c:v>
                </c:pt>
                <c:pt idx="1">
                  <c:v>AY16-17</c:v>
                </c:pt>
                <c:pt idx="2">
                  <c:v>AY17-18</c:v>
                </c:pt>
                <c:pt idx="3">
                  <c:v>AY18-19</c:v>
                </c:pt>
                <c:pt idx="4">
                  <c:v>AY19-20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82.5</c:v>
                </c:pt>
                <c:pt idx="2">
                  <c:v>60</c:v>
                </c:pt>
                <c:pt idx="3">
                  <c:v>75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2-4506-BC16-D1969B5E0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311599"/>
        <c:axId val="525318255"/>
      </c:barChart>
      <c:catAx>
        <c:axId val="52531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18255"/>
        <c:crosses val="autoZero"/>
        <c:auto val="1"/>
        <c:lblAlgn val="ctr"/>
        <c:lblOffset val="100"/>
        <c:noMultiLvlLbl val="0"/>
      </c:catAx>
      <c:valAx>
        <c:axId val="5253182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311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68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55B2-8B4C-4909-A061-0C259E5E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19E6C-4E50-46E3-B16D-F7C111630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2F472-9484-4BFF-A8FE-2339AC4EF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6E967-2C31-4F93-B93A-631DAE180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B2E87-D609-42A8-BC2E-FD5747099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5509E-8206-4095-AF27-419DC008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4233-F199-4156-8812-513C078DEBB8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B3D4A-D9BA-459E-B242-15668E93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91E4E-8831-4E90-8115-D78A51B1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894B-16EF-4F9D-865F-A5E547E82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8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6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bertogp123/584357730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bertogp123/584357730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port-edit.sv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sheninger.blogspot.com/2012/07/an-action-plan-for-ap-success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lueprint-ruler-architecture-964629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journalin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@partnersinmeded.com" TargetMode="External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obilepresenter.com/article.php/reuse-review-refocu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ernoon.com/the-data-driven-corporation-259b5b84f9c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dirty="0"/>
              <a:t>1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Couch,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87CD27-401F-46C0-A728-B88798F71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complain residents are not prepared for the rotation</a:t>
            </a:r>
          </a:p>
          <a:p>
            <a:r>
              <a:rPr lang="en-US" dirty="0"/>
              <a:t>Lack of preparation = lack of trust</a:t>
            </a:r>
          </a:p>
          <a:p>
            <a:r>
              <a:rPr lang="en-US" dirty="0"/>
              <a:t>Trust their nurses over the residents</a:t>
            </a:r>
          </a:p>
          <a:p>
            <a:r>
              <a:rPr lang="en-US" dirty="0"/>
              <a:t>Would let residents do actual work if proved they could do it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* Notice this is qualitative data…just as important but a little more difficult to analyze.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8621BE-AA97-4BBC-964D-B16C82E7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Evaluation – 2018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89D29-B4E2-4D1C-985B-2E65994BEE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DB821F4D-358C-430E-AEA0-3109D294241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3AB83F-F127-42FD-A993-8A04EE3F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Data - 2018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D1DDC-C8EC-491B-879D-B3BE3C5A74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F1AC4FA-6964-44D3-BD92-6711D032F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86409"/>
              </p:ext>
            </p:extLst>
          </p:nvPr>
        </p:nvGraphicFramePr>
        <p:xfrm>
          <a:off x="600075" y="1819275"/>
          <a:ext cx="3971925" cy="252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906F572A-9349-4E6B-AE6D-E49FE63F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5" y="401995"/>
            <a:ext cx="2037372" cy="2176284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57BAEB8-1478-40A1-845F-B39D7D3B7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63423"/>
              </p:ext>
            </p:extLst>
          </p:nvPr>
        </p:nvGraphicFramePr>
        <p:xfrm>
          <a:off x="4772025" y="3333750"/>
          <a:ext cx="3971925" cy="252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14146D31-A658-4425-B999-3915873FFC9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52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4E36EA-DDB3-409C-9E1F-4417D1077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71358"/>
            <a:ext cx="7886700" cy="4438905"/>
          </a:xfrm>
        </p:spPr>
        <p:txBody>
          <a:bodyPr/>
          <a:lstStyle/>
          <a:p>
            <a:r>
              <a:rPr lang="en-US" dirty="0"/>
              <a:t>Pulmonary/Critical Care is 10% of exam</a:t>
            </a:r>
          </a:p>
          <a:p>
            <a:r>
              <a:rPr lang="en-US" dirty="0"/>
              <a:t>Over the past few years, residents have routinely scored below the 50</a:t>
            </a:r>
            <a:r>
              <a:rPr lang="en-US" baseline="30000" dirty="0"/>
              <a:t>th</a:t>
            </a:r>
            <a:r>
              <a:rPr lang="en-US" dirty="0"/>
              <a:t> percentile in this area</a:t>
            </a:r>
          </a:p>
          <a:p>
            <a:r>
              <a:rPr lang="en-US" dirty="0"/>
              <a:t>Additional didactics were added; not received very well</a:t>
            </a:r>
          </a:p>
          <a:p>
            <a:r>
              <a:rPr lang="en-US" dirty="0"/>
              <a:t>Option to do more ICU; not received very well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ED8D7-AD16-4778-89FE-5D31EECD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 Exam Scores - 2018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F3753-6B09-4AF6-983D-8EDFD3A146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245E440-F486-49A7-A658-3448E2A2E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3947" y="4281488"/>
            <a:ext cx="3139178" cy="2096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255876-2215-43E5-B397-1D779B7C8B71}"/>
              </a:ext>
            </a:extLst>
          </p:cNvPr>
          <p:cNvSpPr txBox="1"/>
          <p:nvPr/>
        </p:nvSpPr>
        <p:spPr>
          <a:xfrm>
            <a:off x="5885069" y="600902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albertogp123/5843577306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EBE0550E-CD73-447D-8BB0-635E316DD0D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765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80130-1DB4-4B0A-B8D5-8A638326F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the past two years….</a:t>
            </a:r>
          </a:p>
          <a:p>
            <a:pPr lvl="1"/>
            <a:r>
              <a:rPr lang="en-US" dirty="0"/>
              <a:t>Provided faculty development</a:t>
            </a:r>
          </a:p>
          <a:p>
            <a:pPr lvl="1"/>
            <a:r>
              <a:rPr lang="en-US" dirty="0"/>
              <a:t>Held faculty accountable</a:t>
            </a:r>
          </a:p>
          <a:p>
            <a:pPr lvl="1"/>
            <a:r>
              <a:rPr lang="en-US" dirty="0"/>
              <a:t>Held residents accountable</a:t>
            </a:r>
          </a:p>
          <a:p>
            <a:pPr lvl="1"/>
            <a:r>
              <a:rPr lang="en-US" dirty="0"/>
              <a:t>Implemented a rotation orientation</a:t>
            </a:r>
          </a:p>
          <a:p>
            <a:pPr lvl="1"/>
            <a:r>
              <a:rPr lang="en-US" dirty="0"/>
              <a:t>Adopted a real-time intervention strategy</a:t>
            </a:r>
          </a:p>
          <a:p>
            <a:pPr lvl="1"/>
            <a:r>
              <a:rPr lang="en-US" dirty="0"/>
              <a:t>Adjusted the schedule so the rotation was taken at an appropriate time</a:t>
            </a:r>
          </a:p>
          <a:p>
            <a:pPr lvl="1"/>
            <a:r>
              <a:rPr lang="en-US" dirty="0"/>
              <a:t>Updated goals and objectives with rotation faculty involvement</a:t>
            </a:r>
          </a:p>
          <a:p>
            <a:pPr lvl="1"/>
            <a:r>
              <a:rPr lang="en-US" dirty="0"/>
              <a:t>Introduced focused didactics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A3A47E-41E3-44B6-AF9A-C74B0E75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 Story  - 2020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73A15-9681-451E-ADF8-2ABC1E814D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2441C3FD-2914-4D98-956A-6E5009189FF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99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55B17A-D33A-4EC0-BD40-ABEDE3C7D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Rotation evaluation</a:t>
            </a:r>
          </a:p>
          <a:p>
            <a:r>
              <a:rPr lang="en-US" dirty="0"/>
              <a:t>Faculty evaluation</a:t>
            </a:r>
          </a:p>
          <a:p>
            <a:r>
              <a:rPr lang="en-US" dirty="0"/>
              <a:t>Survey data</a:t>
            </a:r>
          </a:p>
          <a:p>
            <a:r>
              <a:rPr lang="en-US" dirty="0"/>
              <a:t>Pulmonary/Critical Care ITE exam scores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7D29-A4B5-4B58-A395-21B30CAF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 Data  - 2020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83157-E77C-49DD-A038-9918B7204F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4752E241-9F62-48ED-B11D-0C8CC086915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61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55574F-137A-429E-BC54-68B6048F4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Comments:  One of the best rotations, we get to do all the procedures, I felt like part of the team from day one, I’m thinking of a critical care fellowship.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C3E48A-9F46-45A2-A7E3-4117F531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Evaluation - 2020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1ADC6-BF80-424E-9791-619057CC27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FB011F-80B1-40C9-98F2-24883518E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721380"/>
              </p:ext>
            </p:extLst>
          </p:nvPr>
        </p:nvGraphicFramePr>
        <p:xfrm>
          <a:off x="2085975" y="1438773"/>
          <a:ext cx="4781550" cy="25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47C0348F-904C-49A6-B020-E1B26265B0D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118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87CD27-401F-46C0-A728-B88798F71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enjoy teaching the residents</a:t>
            </a:r>
          </a:p>
          <a:p>
            <a:r>
              <a:rPr lang="en-US" dirty="0"/>
              <a:t>We have some great interns!</a:t>
            </a:r>
          </a:p>
          <a:p>
            <a:r>
              <a:rPr lang="en-US" dirty="0"/>
              <a:t>Nurses – it’s a pleasure working with the residents on our team</a:t>
            </a:r>
          </a:p>
          <a:p>
            <a:r>
              <a:rPr lang="en-US" dirty="0"/>
              <a:t>Communication has improved dramatically</a:t>
            </a:r>
          </a:p>
          <a:p>
            <a:r>
              <a:rPr lang="en-US" dirty="0"/>
              <a:t>I like the personal interaction with each resident at the beginning and end of the rotation</a:t>
            </a:r>
          </a:p>
          <a:p>
            <a:pPr marL="635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8621BE-AA97-4BBC-964D-B16C82E7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Evaluation - 2020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89D29-B4E2-4D1C-985B-2E65994BEE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0448EB79-FB01-4568-8EBC-C1144C98EC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94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3AB83F-F127-42FD-A993-8A04EE3F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Data - 2020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D1DDC-C8EC-491B-879D-B3BE3C5A74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F1AC4FA-6964-44D3-BD92-6711D032F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611139"/>
              </p:ext>
            </p:extLst>
          </p:nvPr>
        </p:nvGraphicFramePr>
        <p:xfrm>
          <a:off x="600075" y="1819275"/>
          <a:ext cx="3971925" cy="252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57BAEB8-1478-40A1-845F-B39D7D3B7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733268"/>
              </p:ext>
            </p:extLst>
          </p:nvPr>
        </p:nvGraphicFramePr>
        <p:xfrm>
          <a:off x="4772025" y="3333750"/>
          <a:ext cx="3971925" cy="252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A70E0694-5788-46E8-B20B-F32BC4BF4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545" y="772100"/>
            <a:ext cx="1833583" cy="2094350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1133402A-154C-4F7B-983A-A59BC54CD70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8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4E36EA-DDB3-409C-9E1F-4417D1077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71358"/>
            <a:ext cx="7886700" cy="4438905"/>
          </a:xfrm>
        </p:spPr>
        <p:txBody>
          <a:bodyPr/>
          <a:lstStyle/>
          <a:p>
            <a:r>
              <a:rPr lang="en-US" dirty="0"/>
              <a:t>Pulmonary/Critical Care is 10% of exam</a:t>
            </a:r>
          </a:p>
          <a:p>
            <a:r>
              <a:rPr lang="en-US" dirty="0"/>
              <a:t>Residents routinely score at or above 75</a:t>
            </a:r>
            <a:r>
              <a:rPr lang="en-US" baseline="30000" dirty="0"/>
              <a:t>th</a:t>
            </a:r>
            <a:r>
              <a:rPr lang="en-US" dirty="0"/>
              <a:t> percentile for this area</a:t>
            </a:r>
          </a:p>
          <a:p>
            <a:r>
              <a:rPr lang="en-US" dirty="0"/>
              <a:t>Simulation added as supplementary training prior to ICU rotation</a:t>
            </a:r>
          </a:p>
          <a:p>
            <a:r>
              <a:rPr lang="en-US" dirty="0"/>
              <a:t>Question banks</a:t>
            </a:r>
          </a:p>
          <a:p>
            <a:r>
              <a:rPr lang="en-US" dirty="0"/>
              <a:t>Journal club 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ED8D7-AD16-4778-89FE-5D31EECD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 Exam Scores - 2020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F3753-6B09-4AF6-983D-8EDFD3A146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245E440-F486-49A7-A658-3448E2A2E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34680" y="3690810"/>
            <a:ext cx="3139178" cy="2096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255876-2215-43E5-B397-1D779B7C8B71}"/>
              </a:ext>
            </a:extLst>
          </p:cNvPr>
          <p:cNvSpPr txBox="1"/>
          <p:nvPr/>
        </p:nvSpPr>
        <p:spPr>
          <a:xfrm>
            <a:off x="5885069" y="600902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albertogp123/5843577306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DF989A75-FD24-4D81-BF56-A881386822B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47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3F41FE-3A68-4305-B989-DC716AF87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F82EC1-0DEA-4835-9984-0C9826C1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the story &amp;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A04FE-5287-4151-992D-E38540CFCD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Graphic 8" descr="An open book">
            <a:extLst>
              <a:ext uri="{FF2B5EF4-FFF2-40B4-BE49-F238E27FC236}">
                <a16:creationId xmlns:a16="http://schemas.microsoft.com/office/drawing/2014/main" id="{BEED124A-F230-488D-ABCA-18C749F09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1064206"/>
            <a:ext cx="3524250" cy="3524250"/>
          </a:xfrm>
          <a:prstGeom prst="rect">
            <a:avLst/>
          </a:prstGeom>
        </p:spPr>
      </p:pic>
      <p:pic>
        <p:nvPicPr>
          <p:cNvPr id="11" name="Graphic 10" descr="Laptop with phone and calculator">
            <a:extLst>
              <a:ext uri="{FF2B5EF4-FFF2-40B4-BE49-F238E27FC236}">
                <a16:creationId xmlns:a16="http://schemas.microsoft.com/office/drawing/2014/main" id="{8B8FD442-5FCC-48BB-B158-38401C5C8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5824" y="2823908"/>
            <a:ext cx="3971925" cy="3971925"/>
          </a:xfrm>
          <a:prstGeom prst="rect">
            <a:avLst/>
          </a:prstGeom>
        </p:spPr>
      </p:pic>
      <p:sp>
        <p:nvSpPr>
          <p:cNvPr id="12" name="Arrow: Bent 11">
            <a:extLst>
              <a:ext uri="{FF2B5EF4-FFF2-40B4-BE49-F238E27FC236}">
                <a16:creationId xmlns:a16="http://schemas.microsoft.com/office/drawing/2014/main" id="{F7B24651-DF71-4FFC-902D-C6B218D5410B}"/>
              </a:ext>
            </a:extLst>
          </p:cNvPr>
          <p:cNvSpPr/>
          <p:nvPr/>
        </p:nvSpPr>
        <p:spPr>
          <a:xfrm rot="5400000">
            <a:off x="5258285" y="1216697"/>
            <a:ext cx="922955" cy="29813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898433BD-873C-42D0-8939-DAE01C0F8C4E}"/>
              </a:ext>
            </a:extLst>
          </p:cNvPr>
          <p:cNvSpPr/>
          <p:nvPr/>
        </p:nvSpPr>
        <p:spPr>
          <a:xfrm rot="16200000">
            <a:off x="2253147" y="3554069"/>
            <a:ext cx="922955" cy="27813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Google Shape;61;p1">
            <a:extLst>
              <a:ext uri="{FF2B5EF4-FFF2-40B4-BE49-F238E27FC236}">
                <a16:creationId xmlns:a16="http://schemas.microsoft.com/office/drawing/2014/main" id="{4A95C903-091B-4EB4-B98C-2C2624E5277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32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543550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/>
              <a:t>Christine Redovan, MBA, MLIS -- GME Consultant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Impactful AIR and APE – Bridging Data and Action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D8CD34-4BC2-464C-B671-11C28B3A1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</a:t>
            </a:r>
          </a:p>
          <a:p>
            <a:r>
              <a:rPr lang="en-US" dirty="0"/>
              <a:t>Simple</a:t>
            </a:r>
          </a:p>
          <a:p>
            <a:r>
              <a:rPr lang="en-US" dirty="0"/>
              <a:t>Highlight best action</a:t>
            </a:r>
          </a:p>
          <a:p>
            <a:r>
              <a:rPr lang="en-US" dirty="0"/>
              <a:t>Remember the requirements</a:t>
            </a:r>
          </a:p>
          <a:p>
            <a:r>
              <a:rPr lang="en-US" dirty="0"/>
              <a:t>Maintain an objective tone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6F0997-0B07-424B-94E1-4C1B0246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bridge will be…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D5661-ED5B-4842-8D2D-1E4536C55C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Graphic 5" descr="Bridge scene outline">
            <a:extLst>
              <a:ext uri="{FF2B5EF4-FFF2-40B4-BE49-F238E27FC236}">
                <a16:creationId xmlns:a16="http://schemas.microsoft.com/office/drawing/2014/main" id="{D0B0905B-B01E-4AC5-898E-A39497020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631" y="1481890"/>
            <a:ext cx="2686050" cy="2686050"/>
          </a:xfrm>
          <a:prstGeom prst="rect">
            <a:avLst/>
          </a:prstGeom>
        </p:spPr>
      </p:pic>
      <p:sp>
        <p:nvSpPr>
          <p:cNvPr id="7" name="Google Shape;61;p1">
            <a:extLst>
              <a:ext uri="{FF2B5EF4-FFF2-40B4-BE49-F238E27FC236}">
                <a16:creationId xmlns:a16="http://schemas.microsoft.com/office/drawing/2014/main" id="{DF7468CE-3F3D-4ACD-8416-AFD6D83742B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634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72B7C7-8E6B-4EE0-B4CC-24FBB870B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Refer to handout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C4F49-46F7-4C1E-8119-8FCAFA46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 Sample Entry 2020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4F605-D4E0-424A-AC2B-E1E6E4D3F2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881B7A-DD08-4A27-B16C-293B91B8E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23990" y="895423"/>
            <a:ext cx="3510260" cy="4964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5C49D9-F5B5-4C25-8B8F-E5F9527E4F86}"/>
              </a:ext>
            </a:extLst>
          </p:cNvPr>
          <p:cNvSpPr txBox="1"/>
          <p:nvPr/>
        </p:nvSpPr>
        <p:spPr>
          <a:xfrm>
            <a:off x="3823990" y="5946131"/>
            <a:ext cx="3510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commons.wikimedia.org/wiki/File:Report-edit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C6D5EC9C-348D-45AC-B7A4-963FB9F960E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422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378903-9D2F-4EE1-896A-366D7F950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 algn="ctr">
              <a:buNone/>
            </a:pPr>
            <a:r>
              <a:rPr lang="en-US" sz="3600" dirty="0"/>
              <a:t>Action plans help us build bridges</a:t>
            </a:r>
          </a:p>
          <a:p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222073D-182D-459F-ABB5-F7A02DB7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B22EC-1590-4779-B347-B59FDFD8A4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C24A57-ED83-4076-8EF8-264CE4E43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9344" y="2460057"/>
            <a:ext cx="4554331" cy="36292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837D70-3064-4FE8-AF15-894F62155DC6}"/>
              </a:ext>
            </a:extLst>
          </p:cNvPr>
          <p:cNvSpPr txBox="1"/>
          <p:nvPr/>
        </p:nvSpPr>
        <p:spPr>
          <a:xfrm>
            <a:off x="1989344" y="6202297"/>
            <a:ext cx="4763881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esheninger.blogspot.com/2012/07/an-action-plan-for-ap-succes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09E6932A-D1DA-4A45-AF0A-A6A52C5D7D2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239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EA4646-8D22-4A67-A664-A07FE71AD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Action plans are SMART</a:t>
            </a:r>
          </a:p>
          <a:p>
            <a:r>
              <a:rPr lang="en-US" dirty="0"/>
              <a:t>Action plans are the working blueprint for improvement</a:t>
            </a:r>
          </a:p>
          <a:p>
            <a:r>
              <a:rPr lang="en-US" dirty="0"/>
              <a:t>Action plans drive our stories</a:t>
            </a:r>
          </a:p>
          <a:p>
            <a:r>
              <a:rPr lang="en-US" dirty="0"/>
              <a:t>Action plans provide data</a:t>
            </a:r>
          </a:p>
          <a:p>
            <a:r>
              <a:rPr lang="en-US" dirty="0"/>
              <a:t>Action plans hold us accountable 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A604BA-55A5-4423-B7B1-D07B0FC4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BBF26-10E4-4A1C-B3AE-9EFF17BAF0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Picture 8" descr="A close-up of a pen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2C34B7C5-444D-47CD-9032-245D018FB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64018" y="369304"/>
            <a:ext cx="2581275" cy="1718161"/>
          </a:xfrm>
          <a:prstGeom prst="rect">
            <a:avLst/>
          </a:prstGeom>
        </p:spPr>
      </p:pic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7E31DABC-3834-4D68-ACB9-C4BA28D4F5B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8111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44B030-F1C9-4C77-8901-AEF3E114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28685"/>
            <a:ext cx="7886700" cy="3254419"/>
          </a:xfrm>
        </p:spPr>
        <p:txBody>
          <a:bodyPr/>
          <a:lstStyle/>
          <a:p>
            <a:r>
              <a:rPr lang="en-US" dirty="0"/>
              <a:t>Visuals create impact</a:t>
            </a:r>
          </a:p>
          <a:p>
            <a:r>
              <a:rPr lang="en-US" dirty="0"/>
              <a:t>Use storytelling to highlight your successes in meeting your goals</a:t>
            </a:r>
          </a:p>
          <a:p>
            <a:r>
              <a:rPr lang="en-US" dirty="0"/>
              <a:t>Connecting with your audience will solidify what you are highlighting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8DF4E7-8555-470B-A84B-4D54E793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328AD-24E5-4E9E-A029-ECEF001FEF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FD2858B9-1FE1-47C6-AD81-45E0546C0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86475" y="410568"/>
            <a:ext cx="2520758" cy="21426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42639D-64FD-42B6-8C1D-78D38A352384}"/>
              </a:ext>
            </a:extLst>
          </p:cNvPr>
          <p:cNvSpPr txBox="1"/>
          <p:nvPr/>
        </p:nvSpPr>
        <p:spPr>
          <a:xfrm>
            <a:off x="6623242" y="2228685"/>
            <a:ext cx="252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owl.excelsior.edu/writing-process/prewriting-strategies/prewriting-strategies-journaling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27644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0853D3-BE25-4FB5-8CEA-B155A5D50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345640" y="5801626"/>
            <a:ext cx="8452720" cy="626302"/>
          </a:xfrm>
        </p:spPr>
        <p:txBody>
          <a:bodyPr/>
          <a:lstStyle/>
          <a:p>
            <a:pPr marL="63500" indent="0">
              <a:buNone/>
            </a:pPr>
            <a:r>
              <a:rPr lang="en-US" sz="1400" dirty="0"/>
              <a:t>https://www.cdc.gov/coronavirus/2019-ncov/daily-life-coping/stress-coping/care-for-yourself.html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B66C05-8CD4-4E8E-B108-D1135E41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06" y="1877317"/>
            <a:ext cx="1429051" cy="2247314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/>
              <a:t>Take Care of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F4D1F-8F8D-4AC5-A2FE-AEBE3DD79A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Google Shape;61;p1">
            <a:extLst>
              <a:ext uri="{FF2B5EF4-FFF2-40B4-BE49-F238E27FC236}">
                <a16:creationId xmlns:a16="http://schemas.microsoft.com/office/drawing/2014/main" id="{0D13E81E-36B3-416D-B8E5-5D717ED1B06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DF15C6-7E34-4C01-B73C-F31BEFC0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388" y="43870"/>
            <a:ext cx="5273747" cy="591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07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</a:t>
            </a:r>
            <a:endParaRPr dirty="0"/>
          </a:p>
        </p:txBody>
      </p:sp>
      <p:sp>
        <p:nvSpPr>
          <p:cNvPr id="336" name="Google Shape;336;p2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pic>
        <p:nvPicPr>
          <p:cNvPr id="337" name="Google Shape;337;p29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13" y="2348548"/>
            <a:ext cx="2664826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A25A0CE8-A040-41F0-A3DC-FB234F4BD7A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86406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Webinars</a:t>
            </a:r>
            <a:r>
              <a:rPr lang="en-US" sz="1400" dirty="0">
                <a:latin typeface="+mn-lt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lang="en-US" sz="1400" dirty="0">
                <a:latin typeface="+mn-lt"/>
              </a:rPr>
              <a:t>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Just Released…2021 July-Dec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Summer/Fall Live Education Schedule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Downloaded it here…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lang="en-US" sz="1400" dirty="0">
                <a:latin typeface="+mn-lt"/>
              </a:rPr>
              <a:t>https://partnersinmeded.com/educational-resources/               </a:t>
            </a:r>
            <a:r>
              <a:rPr lang="en-US" sz="1400" dirty="0"/>
              <a:t> </a:t>
            </a: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Survey Research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Tuesday, June 22,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GME Grants and Funding Sources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Tuesday, July 13, 2021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ADS Updates 2021</a:t>
            </a:r>
            <a:br>
              <a:rPr lang="en-US" sz="1400" dirty="0">
                <a:latin typeface="+mn-lt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July 29, 2021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Site Visits – What to Expect in 2021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Thursday, August 12, 2021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Arial"/>
              </a:rPr>
              <a:t> 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18" y="4430612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02" y="5052767"/>
            <a:ext cx="4846104" cy="117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GMEC Checkups – QIPS Edition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ACGME Surveys – What Now?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Other Approaches to CCC &amp; Evaluation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Lessons Learned from the Pandemic: Planning for the Next Disaster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Digging for Data Part 3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to Maximize Virtual Learning Part 2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Scholarly Work in Pandemic Times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to Maximize Virtual Learning Par 1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Quality Improvement in GME: 5 years later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How to Manage A Virtual Site Visit 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DIO Role &amp; Responsibilities: Keys to Success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Working with Struggling Learners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Google Shape;61;p1">
            <a:extLst>
              <a:ext uri="{FF2B5EF4-FFF2-40B4-BE49-F238E27FC236}">
                <a16:creationId xmlns:a16="http://schemas.microsoft.com/office/drawing/2014/main" id="{3D26C4B7-698E-9F4E-94AE-790122D180E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681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100" b="1" dirty="0"/>
              <a:t>    </a:t>
            </a:r>
            <a:r>
              <a:rPr lang="en-US" sz="24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>
                <a:latin typeface="+mn-lt"/>
              </a:rPr>
              <a:t>Christine Redovan, MBA, MLIS</a:t>
            </a:r>
            <a:r>
              <a:rPr lang="en-US" sz="2000" dirty="0">
                <a:latin typeface="+mn-lt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>
                <a:latin typeface="+mn-lt"/>
                <a:hlinkClick r:id="rId3"/>
              </a:rPr>
              <a:t>Christine</a:t>
            </a:r>
            <a:r>
              <a:rPr lang="en-US" sz="2100" dirty="0">
                <a:hlinkClick r:id="rId3"/>
              </a:rPr>
              <a:t>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Presented by Partners in Medical Education, Inc.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4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EB5A086-9859-467A-B39D-D369A78A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55914-DB31-4457-A287-395AEB52E06B}"/>
              </a:ext>
            </a:extLst>
          </p:cNvPr>
          <p:cNvSpPr txBox="1"/>
          <p:nvPr/>
        </p:nvSpPr>
        <p:spPr>
          <a:xfrm>
            <a:off x="3771179" y="2032973"/>
            <a:ext cx="49056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Lucida Bright" panose="02040602050505020304" pitchFamily="18" charset="77"/>
              </a:rPr>
              <a:t>Christine Redovan, MBA, MLIS</a:t>
            </a:r>
          </a:p>
          <a:p>
            <a:pPr algn="ctr">
              <a:defRPr/>
            </a:pPr>
            <a:r>
              <a:rPr lang="en-US" sz="24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Advanced degree in library and information science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Seasoned AIR and APE editor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 20 years GME experience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FB7C16-75DF-4CC7-937D-1A5310D8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153" y="2122988"/>
            <a:ext cx="2279986" cy="303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78;p12">
            <a:extLst>
              <a:ext uri="{FF2B5EF4-FFF2-40B4-BE49-F238E27FC236}">
                <a16:creationId xmlns:a16="http://schemas.microsoft.com/office/drawing/2014/main" id="{62066C39-59A1-4910-B907-EC0D68E56A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6457844" y="642897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650" y="1925619"/>
            <a:ext cx="7886700" cy="378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Create persuasive reports that turn findings into action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Determine visualizations for impact and importance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 to combine data and storytelling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63500" indent="0">
              <a:buNone/>
            </a:pPr>
            <a:endParaRPr lang="en-US" sz="2400" dirty="0"/>
          </a:p>
        </p:txBody>
      </p:sp>
      <p:pic>
        <p:nvPicPr>
          <p:cNvPr id="73" name="Google Shape;73;p2" descr="http://www.legaltells.com/blog/wp-content/uploads/2011/06/Consistenc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977" y="392535"/>
            <a:ext cx="1796267" cy="15330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1;p1">
            <a:extLst>
              <a:ext uri="{FF2B5EF4-FFF2-40B4-BE49-F238E27FC236}">
                <a16:creationId xmlns:a16="http://schemas.microsoft.com/office/drawing/2014/main" id="{373FF813-DB79-42A3-8527-7BE133B2E58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704B1E-DFF8-4081-849F-E65C1F0A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APE &amp; AIR Requirements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0347C-2317-4E32-8902-876E9E191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sz="2400" dirty="0"/>
              <a:t>Annual Program Evaluation</a:t>
            </a:r>
            <a:r>
              <a:rPr lang="en-US" dirty="0"/>
              <a:t>	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F2CA1-9E38-4317-A768-945FCDC16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sz="2400" dirty="0"/>
              <a:t>CPR – V.C.1</a:t>
            </a:r>
          </a:p>
          <a:p>
            <a:r>
              <a:rPr lang="en-US" sz="2400" dirty="0"/>
              <a:t>Documented annual program evaluation</a:t>
            </a:r>
          </a:p>
          <a:p>
            <a:r>
              <a:rPr lang="en-US" sz="2400" dirty="0"/>
              <a:t>Spells out data to review </a:t>
            </a:r>
          </a:p>
          <a:p>
            <a:r>
              <a:rPr lang="en-US" sz="2400" dirty="0"/>
              <a:t>Requires action plan</a:t>
            </a:r>
          </a:p>
          <a:p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5DE981-5631-4049-A20C-DF30DEB1E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sz="2400" dirty="0"/>
              <a:t>Annual Institutional Review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77A64-890E-4F3F-82AD-EF20242CC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en-US" sz="2400" dirty="0"/>
              <a:t>IR – I.B.5</a:t>
            </a:r>
          </a:p>
          <a:p>
            <a:r>
              <a:rPr lang="en-US" sz="2400" dirty="0"/>
              <a:t>Documented annual institutional review</a:t>
            </a:r>
          </a:p>
          <a:p>
            <a:r>
              <a:rPr lang="en-US" sz="2400" dirty="0"/>
              <a:t>Criteria established by GMEC + minimum data</a:t>
            </a:r>
          </a:p>
          <a:p>
            <a:r>
              <a:rPr lang="en-US" sz="2400" dirty="0"/>
              <a:t>Requires action plan</a:t>
            </a:r>
          </a:p>
        </p:txBody>
      </p:sp>
      <p:sp>
        <p:nvSpPr>
          <p:cNvPr id="9" name="Google Shape;78;p12">
            <a:extLst>
              <a:ext uri="{FF2B5EF4-FFF2-40B4-BE49-F238E27FC236}">
                <a16:creationId xmlns:a16="http://schemas.microsoft.com/office/drawing/2014/main" id="{F04C49B6-7C1B-4DBF-88E9-FDFE9DF229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687732" y="6433131"/>
            <a:ext cx="8276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dirty="0"/>
              <a:t>5</a:t>
            </a:r>
            <a:endParaRPr dirty="0"/>
          </a:p>
        </p:txBody>
      </p:sp>
      <p:sp>
        <p:nvSpPr>
          <p:cNvPr id="10" name="Google Shape;61;p1">
            <a:extLst>
              <a:ext uri="{FF2B5EF4-FFF2-40B4-BE49-F238E27FC236}">
                <a16:creationId xmlns:a16="http://schemas.microsoft.com/office/drawing/2014/main" id="{561C3970-8FD3-438A-BA3E-66149CDEE5C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03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7CF34D-E914-4542-B557-05F14FB8A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r>
              <a:rPr lang="en-US" dirty="0"/>
              <a:t>The focus of the presentation is on APE reports; however, the same process applies to AIR reports and any reports that require action. </a:t>
            </a:r>
          </a:p>
          <a:p>
            <a:pPr lvl="1"/>
            <a:r>
              <a:rPr lang="en-US" dirty="0"/>
              <a:t>Special review</a:t>
            </a:r>
          </a:p>
          <a:p>
            <a:pPr lvl="1"/>
            <a:r>
              <a:rPr lang="en-US" dirty="0"/>
              <a:t>Citation follow up at GMEC</a:t>
            </a:r>
          </a:p>
          <a:p>
            <a:pPr lvl="1"/>
            <a:r>
              <a:rPr lang="en-US" dirty="0"/>
              <a:t>Survey follow up at GMEC</a:t>
            </a:r>
          </a:p>
          <a:p>
            <a:pPr lvl="1"/>
            <a:r>
              <a:rPr lang="en-US" dirty="0"/>
              <a:t>Any time monitoring for improvement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6482B72-6BB1-4B29-AEC5-44F7912F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Disclaimer….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FCB45-3810-4B4F-A82C-DC9EF49939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2CC894B-16EF-4F9D-865F-A5E547E82AB9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64073F8-FB91-44E0-B33E-104CAA783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98845" y="414483"/>
            <a:ext cx="2078355" cy="1413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846BBC-9F69-4866-936C-62CCB85F5C89}"/>
              </a:ext>
            </a:extLst>
          </p:cNvPr>
          <p:cNvSpPr txBox="1"/>
          <p:nvPr/>
        </p:nvSpPr>
        <p:spPr>
          <a:xfrm>
            <a:off x="5932170" y="1994226"/>
            <a:ext cx="214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themobilepresenter.com/article.php/reuse-review-refocu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0" name="Google Shape;61;p1">
            <a:extLst>
              <a:ext uri="{FF2B5EF4-FFF2-40B4-BE49-F238E27FC236}">
                <a16:creationId xmlns:a16="http://schemas.microsoft.com/office/drawing/2014/main" id="{D43C8E84-EF42-4F6D-8D23-4ECD551417D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78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49F6C7-E5E9-4E50-9FAC-0456389CD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75" y="1738058"/>
            <a:ext cx="8029575" cy="4438905"/>
          </a:xfrm>
        </p:spPr>
        <p:txBody>
          <a:bodyPr/>
          <a:lstStyle/>
          <a:p>
            <a:r>
              <a:rPr lang="en-US" dirty="0"/>
              <a:t>Residents have complained of the ICU rotation for years.</a:t>
            </a:r>
          </a:p>
          <a:p>
            <a:r>
              <a:rPr lang="en-US" dirty="0"/>
              <a:t>It is required; unable to eliminate.</a:t>
            </a:r>
          </a:p>
          <a:p>
            <a:r>
              <a:rPr lang="en-US" dirty="0"/>
              <a:t>Tried a few things</a:t>
            </a:r>
          </a:p>
          <a:p>
            <a:pPr lvl="1"/>
            <a:r>
              <a:rPr lang="en-US" dirty="0"/>
              <a:t>Talked to faculty</a:t>
            </a:r>
          </a:p>
          <a:p>
            <a:pPr lvl="1"/>
            <a:r>
              <a:rPr lang="en-US" dirty="0"/>
              <a:t>Talked to the DIO</a:t>
            </a:r>
          </a:p>
          <a:p>
            <a:pPr lvl="1"/>
            <a:r>
              <a:rPr lang="en-US" dirty="0"/>
              <a:t>Residents provided a few ideas</a:t>
            </a:r>
          </a:p>
          <a:p>
            <a:r>
              <a:rPr lang="en-US" dirty="0"/>
              <a:t>You’ve watched survey data continue to decline</a:t>
            </a:r>
          </a:p>
          <a:p>
            <a:r>
              <a:rPr lang="en-US" dirty="0"/>
              <a:t>Evaluations indicate the rotation is declining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D0EE72-C63A-4D3D-A924-63F80C74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 Story - 2018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A0D51-EA39-449A-8463-9F03D1D4C4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Google Shape;61;p1">
            <a:extLst>
              <a:ext uri="{FF2B5EF4-FFF2-40B4-BE49-F238E27FC236}">
                <a16:creationId xmlns:a16="http://schemas.microsoft.com/office/drawing/2014/main" id="{E5BC91BB-B33C-4F42-AD75-4B78EF9B4DE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60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CA75F6-5FB5-4F0D-8B90-AD3533923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Rotation evaluation</a:t>
            </a:r>
          </a:p>
          <a:p>
            <a:r>
              <a:rPr lang="en-US" dirty="0"/>
              <a:t>Faculty evaluation</a:t>
            </a:r>
          </a:p>
          <a:p>
            <a:r>
              <a:rPr lang="en-US" dirty="0"/>
              <a:t>Survey data</a:t>
            </a:r>
          </a:p>
          <a:p>
            <a:r>
              <a:rPr lang="en-US" dirty="0"/>
              <a:t>Pulmonary/Critical Care ITE exam scores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AACD5AF-3D62-4777-896B-15D6C343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 Data  - 2018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C4937-68C1-478C-AD97-A02C6A84BF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2CC894B-16EF-4F9D-865F-A5E547E82AB9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59DCF11-63B9-4F47-90B1-D85F38D3D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86051" y="3771305"/>
            <a:ext cx="4276725" cy="240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764045-546B-4A76-8153-7B4C44A1D425}"/>
              </a:ext>
            </a:extLst>
          </p:cNvPr>
          <p:cNvSpPr txBox="1"/>
          <p:nvPr/>
        </p:nvSpPr>
        <p:spPr>
          <a:xfrm>
            <a:off x="2686051" y="6343675"/>
            <a:ext cx="4276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hackernoon.com/the-data-driven-corporation-259b5b84f9c9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0" name="Google Shape;61;p1">
            <a:extLst>
              <a:ext uri="{FF2B5EF4-FFF2-40B4-BE49-F238E27FC236}">
                <a16:creationId xmlns:a16="http://schemas.microsoft.com/office/drawing/2014/main" id="{A1350C60-DF2C-41F7-9F65-B486DEE237F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89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55574F-137A-429E-BC54-68B6048F4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Comments:</a:t>
            </a:r>
          </a:p>
          <a:p>
            <a:pPr marL="63500" indent="0">
              <a:buNone/>
            </a:pPr>
            <a:r>
              <a:rPr lang="en-US" dirty="0"/>
              <a:t>One of the worst rotations, no teaching, nurses do everything, I feel like a medical student, I’m treated like an observer, not allowed to do anything.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C3E48A-9F46-45A2-A7E3-4117F531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Evaluation - 2018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1ADC6-BF80-424E-9791-619057CC27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FB011F-80B1-40C9-98F2-24883518E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587512"/>
              </p:ext>
            </p:extLst>
          </p:nvPr>
        </p:nvGraphicFramePr>
        <p:xfrm>
          <a:off x="2085975" y="1438773"/>
          <a:ext cx="4781550" cy="25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61;p1">
            <a:extLst>
              <a:ext uri="{FF2B5EF4-FFF2-40B4-BE49-F238E27FC236}">
                <a16:creationId xmlns:a16="http://schemas.microsoft.com/office/drawing/2014/main" id="{79C6F29B-0654-48AA-8C74-D894FA5CF44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2792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0901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3542</TotalTime>
  <Words>1441</Words>
  <Application>Microsoft Office PowerPoint</Application>
  <PresentationFormat>On-screen Show (4:3)</PresentationFormat>
  <Paragraphs>326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Comic Sans MS</vt:lpstr>
      <vt:lpstr>Lucida Bright</vt:lpstr>
      <vt:lpstr>Symbol</vt:lpstr>
      <vt:lpstr>Times New Roman</vt:lpstr>
      <vt:lpstr>Wingdings</vt:lpstr>
      <vt:lpstr>PME-2016</vt:lpstr>
      <vt:lpstr>Please Note…</vt:lpstr>
      <vt:lpstr>Impactful AIR and APE – Bridging Data and Action</vt:lpstr>
      <vt:lpstr>Introducing Your Presenter…</vt:lpstr>
      <vt:lpstr>Learning Objectives</vt:lpstr>
      <vt:lpstr>APE &amp; AIR Requirements</vt:lpstr>
      <vt:lpstr>Disclaimer….</vt:lpstr>
      <vt:lpstr>APE Story - 2018</vt:lpstr>
      <vt:lpstr>APE Data  - 2018</vt:lpstr>
      <vt:lpstr>Rotation Evaluation - 2018</vt:lpstr>
      <vt:lpstr>Faculty Evaluation – 2018 </vt:lpstr>
      <vt:lpstr>Survey Data - 2018</vt:lpstr>
      <vt:lpstr>ITE Exam Scores - 2018</vt:lpstr>
      <vt:lpstr>Ape Story  - 2020 </vt:lpstr>
      <vt:lpstr>Ape Data  - 2020</vt:lpstr>
      <vt:lpstr>Rotation Evaluation - 2020</vt:lpstr>
      <vt:lpstr>Faculty Evaluation - 2020 </vt:lpstr>
      <vt:lpstr>Survey Data - 2020</vt:lpstr>
      <vt:lpstr>ITE Exam Scores - 2020</vt:lpstr>
      <vt:lpstr>Bridging the story &amp; data</vt:lpstr>
      <vt:lpstr>Our bridge will be…</vt:lpstr>
      <vt:lpstr>APE Sample Entry 2020 </vt:lpstr>
      <vt:lpstr>Action Plans</vt:lpstr>
      <vt:lpstr>Action Plans</vt:lpstr>
      <vt:lpstr>Final thoughts…</vt:lpstr>
      <vt:lpstr>Take Care of YOU!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Program Requirements Part 4</dc:title>
  <dc:creator>christine</dc:creator>
  <cp:lastModifiedBy>BJ Couch</cp:lastModifiedBy>
  <cp:revision>690</cp:revision>
  <dcterms:modified xsi:type="dcterms:W3CDTF">2021-05-28T20:00:59Z</dcterms:modified>
</cp:coreProperties>
</file>