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34"/>
  </p:notesMasterIdLst>
  <p:sldIdLst>
    <p:sldId id="256" r:id="rId2"/>
    <p:sldId id="291" r:id="rId3"/>
    <p:sldId id="257" r:id="rId4"/>
    <p:sldId id="258" r:id="rId5"/>
    <p:sldId id="334" r:id="rId6"/>
    <p:sldId id="335" r:id="rId7"/>
    <p:sldId id="337" r:id="rId8"/>
    <p:sldId id="346" r:id="rId9"/>
    <p:sldId id="347" r:id="rId10"/>
    <p:sldId id="338" r:id="rId11"/>
    <p:sldId id="348" r:id="rId12"/>
    <p:sldId id="349" r:id="rId13"/>
    <p:sldId id="339" r:id="rId14"/>
    <p:sldId id="350" r:id="rId15"/>
    <p:sldId id="340" r:id="rId16"/>
    <p:sldId id="351" r:id="rId17"/>
    <p:sldId id="345" r:id="rId18"/>
    <p:sldId id="352" r:id="rId19"/>
    <p:sldId id="341" r:id="rId20"/>
    <p:sldId id="353" r:id="rId21"/>
    <p:sldId id="356" r:id="rId22"/>
    <p:sldId id="359" r:id="rId23"/>
    <p:sldId id="343" r:id="rId24"/>
    <p:sldId id="354" r:id="rId25"/>
    <p:sldId id="342" r:id="rId26"/>
    <p:sldId id="355" r:id="rId27"/>
    <p:sldId id="344" r:id="rId28"/>
    <p:sldId id="358" r:id="rId29"/>
    <p:sldId id="357" r:id="rId30"/>
    <p:sldId id="328" r:id="rId31"/>
    <p:sldId id="360" r:id="rId32"/>
    <p:sldId id="333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5" autoAdjust="0"/>
    <p:restoredTop sz="94454" autoAdjust="0"/>
  </p:normalViewPr>
  <p:slideViewPr>
    <p:cSldViewPr>
      <p:cViewPr varScale="1">
        <p:scale>
          <a:sx n="95" d="100"/>
          <a:sy n="95" d="100"/>
        </p:scale>
        <p:origin x="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D1FDA-BCAA-4516-87E5-059A5C9E20D4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B65A27-8504-49F4-AA84-782D334D9C3B}">
      <dgm:prSet phldrT="[Text]"/>
      <dgm:spPr/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6DF7E3AD-AB6B-48EC-A5C5-84385F975E1F}" type="parTrans" cxnId="{FB1ABEF2-9965-411B-BC02-6BAEB74D5EEA}">
      <dgm:prSet/>
      <dgm:spPr/>
      <dgm:t>
        <a:bodyPr/>
        <a:lstStyle/>
        <a:p>
          <a:endParaRPr lang="en-US"/>
        </a:p>
      </dgm:t>
    </dgm:pt>
    <dgm:pt modelId="{5E7E7CC8-DC54-4B63-938D-00602E83BD46}" type="sibTrans" cxnId="{FB1ABEF2-9965-411B-BC02-6BAEB74D5EEA}">
      <dgm:prSet/>
      <dgm:spPr/>
      <dgm:t>
        <a:bodyPr/>
        <a:lstStyle/>
        <a:p>
          <a:endParaRPr lang="en-US"/>
        </a:p>
      </dgm:t>
    </dgm:pt>
    <dgm:pt modelId="{84DBB924-DA67-4781-9C2B-DDCC57523E57}">
      <dgm:prSet phldrT="[Text]"/>
      <dgm:spPr/>
      <dgm:t>
        <a:bodyPr/>
        <a:lstStyle/>
        <a:p>
          <a:r>
            <a:rPr lang="en-US" dirty="0" smtClean="0"/>
            <a:t>CLER</a:t>
          </a:r>
          <a:endParaRPr lang="en-US" dirty="0"/>
        </a:p>
      </dgm:t>
    </dgm:pt>
    <dgm:pt modelId="{9836E44C-D6C2-4D8D-A08D-B24998866F01}" type="parTrans" cxnId="{E3EE38F2-1FED-4038-A210-3A0F2E963C1C}">
      <dgm:prSet/>
      <dgm:spPr/>
      <dgm:t>
        <a:bodyPr/>
        <a:lstStyle/>
        <a:p>
          <a:endParaRPr lang="en-US"/>
        </a:p>
      </dgm:t>
    </dgm:pt>
    <dgm:pt modelId="{CAC11BA7-828F-4D53-A156-1831B1F2742B}" type="sibTrans" cxnId="{E3EE38F2-1FED-4038-A210-3A0F2E963C1C}">
      <dgm:prSet/>
      <dgm:spPr/>
      <dgm:t>
        <a:bodyPr/>
        <a:lstStyle/>
        <a:p>
          <a:endParaRPr lang="en-US"/>
        </a:p>
      </dgm:t>
    </dgm:pt>
    <dgm:pt modelId="{BFD7D5E0-C1E8-4AC0-9209-4B8BDEDAE971}">
      <dgm:prSet phldrT="[Text]"/>
      <dgm:spPr/>
      <dgm:t>
        <a:bodyPr/>
        <a:lstStyle/>
        <a:p>
          <a:r>
            <a:rPr lang="en-US" dirty="0" smtClean="0"/>
            <a:t>APE</a:t>
          </a:r>
          <a:endParaRPr lang="en-US" dirty="0"/>
        </a:p>
      </dgm:t>
    </dgm:pt>
    <dgm:pt modelId="{F946140E-ADA6-46B7-A291-86809BC0E467}" type="parTrans" cxnId="{E26FAB1F-50BF-4171-910E-AFA4E573F520}">
      <dgm:prSet/>
      <dgm:spPr/>
      <dgm:t>
        <a:bodyPr/>
        <a:lstStyle/>
        <a:p>
          <a:endParaRPr lang="en-US"/>
        </a:p>
      </dgm:t>
    </dgm:pt>
    <dgm:pt modelId="{D00AEE3D-473C-4353-9848-0E7D98311B6C}" type="sibTrans" cxnId="{E26FAB1F-50BF-4171-910E-AFA4E573F520}">
      <dgm:prSet/>
      <dgm:spPr/>
      <dgm:t>
        <a:bodyPr/>
        <a:lstStyle/>
        <a:p>
          <a:endParaRPr lang="en-US"/>
        </a:p>
      </dgm:t>
    </dgm:pt>
    <dgm:pt modelId="{C3B596C5-8C0E-4863-84B1-3EF797B2190F}">
      <dgm:prSet phldrT="[Text]"/>
      <dgm:spPr/>
      <dgm:t>
        <a:bodyPr/>
        <a:lstStyle/>
        <a:p>
          <a:r>
            <a:rPr lang="en-US" dirty="0" smtClean="0"/>
            <a:t>Surveys</a:t>
          </a:r>
          <a:endParaRPr lang="en-US" dirty="0"/>
        </a:p>
      </dgm:t>
    </dgm:pt>
    <dgm:pt modelId="{DD390A9D-FB95-4738-91A3-A9C1214A5C52}" type="parTrans" cxnId="{0670928F-8A68-4112-B934-915005A47330}">
      <dgm:prSet/>
      <dgm:spPr/>
      <dgm:t>
        <a:bodyPr/>
        <a:lstStyle/>
        <a:p>
          <a:endParaRPr lang="en-US"/>
        </a:p>
      </dgm:t>
    </dgm:pt>
    <dgm:pt modelId="{7954EBB9-DCFE-4C96-B5D0-0026E4283378}" type="sibTrans" cxnId="{0670928F-8A68-4112-B934-915005A47330}">
      <dgm:prSet/>
      <dgm:spPr/>
      <dgm:t>
        <a:bodyPr/>
        <a:lstStyle/>
        <a:p>
          <a:endParaRPr lang="en-US"/>
        </a:p>
      </dgm:t>
    </dgm:pt>
    <dgm:pt modelId="{18CB2CEC-D4D1-493A-8DBE-586CF0517DFC}">
      <dgm:prSet phldrT="[Text]"/>
      <dgm:spPr/>
      <dgm:t>
        <a:bodyPr/>
        <a:lstStyle/>
        <a:p>
          <a:r>
            <a:rPr lang="en-US" dirty="0" smtClean="0"/>
            <a:t>Self-Study</a:t>
          </a:r>
          <a:endParaRPr lang="en-US" dirty="0"/>
        </a:p>
      </dgm:t>
    </dgm:pt>
    <dgm:pt modelId="{26B60808-3AEA-491B-9C8A-9C0191463844}" type="parTrans" cxnId="{BA8556FC-77D0-4124-89AD-B3ACD5456F65}">
      <dgm:prSet/>
      <dgm:spPr/>
      <dgm:t>
        <a:bodyPr/>
        <a:lstStyle/>
        <a:p>
          <a:endParaRPr lang="en-US"/>
        </a:p>
      </dgm:t>
    </dgm:pt>
    <dgm:pt modelId="{1236B4D9-9778-494A-8B63-5A300B39A2C9}" type="sibTrans" cxnId="{BA8556FC-77D0-4124-89AD-B3ACD5456F65}">
      <dgm:prSet/>
      <dgm:spPr/>
      <dgm:t>
        <a:bodyPr/>
        <a:lstStyle/>
        <a:p>
          <a:endParaRPr lang="en-US"/>
        </a:p>
      </dgm:t>
    </dgm:pt>
    <dgm:pt modelId="{B57BECFD-8D29-47AD-A21D-C0578BABBE7A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0B3A91F2-1C19-49BF-92AE-F2F6F7660236}" type="parTrans" cxnId="{C1789620-0D1B-4FC1-B944-44974C94574C}">
      <dgm:prSet/>
      <dgm:spPr/>
      <dgm:t>
        <a:bodyPr/>
        <a:lstStyle/>
        <a:p>
          <a:endParaRPr lang="en-US"/>
        </a:p>
      </dgm:t>
    </dgm:pt>
    <dgm:pt modelId="{E8397373-A3AD-499F-9358-30D7A7803A33}" type="sibTrans" cxnId="{C1789620-0D1B-4FC1-B944-44974C94574C}">
      <dgm:prSet/>
      <dgm:spPr/>
      <dgm:t>
        <a:bodyPr/>
        <a:lstStyle/>
        <a:p>
          <a:endParaRPr lang="en-US"/>
        </a:p>
      </dgm:t>
    </dgm:pt>
    <dgm:pt modelId="{6660618C-697A-46AF-91CE-835CCFA16551}">
      <dgm:prSet phldrT="[Text]"/>
      <dgm:spPr/>
      <dgm:t>
        <a:bodyPr/>
        <a:lstStyle/>
        <a:p>
          <a:r>
            <a:rPr lang="en-US" dirty="0" smtClean="0"/>
            <a:t>Letters of Notification</a:t>
          </a:r>
          <a:endParaRPr lang="en-US" dirty="0"/>
        </a:p>
      </dgm:t>
    </dgm:pt>
    <dgm:pt modelId="{E223BC41-3535-4B17-B1E6-E3EE83372078}" type="parTrans" cxnId="{8935DDBD-F60E-4FE5-9BBB-CF4598B47008}">
      <dgm:prSet/>
      <dgm:spPr/>
      <dgm:t>
        <a:bodyPr/>
        <a:lstStyle/>
        <a:p>
          <a:endParaRPr lang="en-US"/>
        </a:p>
      </dgm:t>
    </dgm:pt>
    <dgm:pt modelId="{73084C73-EE0F-45A1-B66D-A50F49EF3E64}" type="sibTrans" cxnId="{8935DDBD-F60E-4FE5-9BBB-CF4598B47008}">
      <dgm:prSet/>
      <dgm:spPr/>
      <dgm:t>
        <a:bodyPr/>
        <a:lstStyle/>
        <a:p>
          <a:endParaRPr lang="en-US"/>
        </a:p>
      </dgm:t>
    </dgm:pt>
    <dgm:pt modelId="{C4069DAE-A39F-4EB9-80D1-A3FFC9DF58D7}">
      <dgm:prSet phldrT="[Text]"/>
      <dgm:spPr/>
      <dgm:t>
        <a:bodyPr/>
        <a:lstStyle/>
        <a:p>
          <a:r>
            <a:rPr lang="en-US" dirty="0" smtClean="0"/>
            <a:t>Special Review</a:t>
          </a:r>
          <a:endParaRPr lang="en-US" dirty="0"/>
        </a:p>
      </dgm:t>
    </dgm:pt>
    <dgm:pt modelId="{3CDE3D11-2DCB-48F6-B999-4339CE81F15D}" type="parTrans" cxnId="{733FF6ED-4869-4A66-B5AB-33893E08FB93}">
      <dgm:prSet/>
      <dgm:spPr/>
      <dgm:t>
        <a:bodyPr/>
        <a:lstStyle/>
        <a:p>
          <a:endParaRPr lang="en-US"/>
        </a:p>
      </dgm:t>
    </dgm:pt>
    <dgm:pt modelId="{63F14CE5-92F4-4D68-A575-4A8E0166FFB3}" type="sibTrans" cxnId="{733FF6ED-4869-4A66-B5AB-33893E08FB93}">
      <dgm:prSet/>
      <dgm:spPr/>
      <dgm:t>
        <a:bodyPr/>
        <a:lstStyle/>
        <a:p>
          <a:endParaRPr lang="en-US"/>
        </a:p>
      </dgm:t>
    </dgm:pt>
    <dgm:pt modelId="{E5AB60B0-2E3A-42E7-8419-D185CBEFBEA8}" type="pres">
      <dgm:prSet presAssocID="{FCBD1FDA-BCAA-4516-87E5-059A5C9E20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D0C86A-4FDA-4685-97C0-4E905C5671E4}" type="pres">
      <dgm:prSet presAssocID="{5BB65A27-8504-49F4-AA84-782D334D9C3B}" presName="vertOne" presStyleCnt="0"/>
      <dgm:spPr/>
    </dgm:pt>
    <dgm:pt modelId="{4342A710-A0FD-4A70-9C27-2584517BFE4F}" type="pres">
      <dgm:prSet presAssocID="{5BB65A27-8504-49F4-AA84-782D334D9C3B}" presName="txOne" presStyleLbl="node0" presStyleIdx="0" presStyleCnt="1" custLinFactNeighborY="-249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FDA62-6C34-4F4A-A433-C3CDE7A47934}" type="pres">
      <dgm:prSet presAssocID="{5BB65A27-8504-49F4-AA84-782D334D9C3B}" presName="parTransOne" presStyleCnt="0"/>
      <dgm:spPr/>
    </dgm:pt>
    <dgm:pt modelId="{3B231D2F-8890-421F-A373-8FC288F66D10}" type="pres">
      <dgm:prSet presAssocID="{5BB65A27-8504-49F4-AA84-782D334D9C3B}" presName="horzOne" presStyleCnt="0"/>
      <dgm:spPr/>
    </dgm:pt>
    <dgm:pt modelId="{FDE58679-5FA5-4D08-95AD-A55E865F497E}" type="pres">
      <dgm:prSet presAssocID="{84DBB924-DA67-4781-9C2B-DDCC57523E57}" presName="vertTwo" presStyleCnt="0"/>
      <dgm:spPr/>
    </dgm:pt>
    <dgm:pt modelId="{FF180604-E74B-4F75-AF9F-1CDAB33780F5}" type="pres">
      <dgm:prSet presAssocID="{84DBB924-DA67-4781-9C2B-DDCC57523E57}" presName="txTwo" presStyleLbl="node2" presStyleIdx="0" presStyleCnt="2" custLinFactNeighborX="598" custLinFactNeighborY="30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2FCC8C-3DA4-4C31-AB04-A9E61DF3E41B}" type="pres">
      <dgm:prSet presAssocID="{84DBB924-DA67-4781-9C2B-DDCC57523E57}" presName="parTransTwo" presStyleCnt="0"/>
      <dgm:spPr/>
    </dgm:pt>
    <dgm:pt modelId="{5EE9D610-7C1B-4F51-8FBA-88686E038E56}" type="pres">
      <dgm:prSet presAssocID="{84DBB924-DA67-4781-9C2B-DDCC57523E57}" presName="horzTwo" presStyleCnt="0"/>
      <dgm:spPr/>
    </dgm:pt>
    <dgm:pt modelId="{F6380CA6-EDBC-4587-BDBA-26729E493A49}" type="pres">
      <dgm:prSet presAssocID="{BFD7D5E0-C1E8-4AC0-9209-4B8BDEDAE971}" presName="vertThree" presStyleCnt="0"/>
      <dgm:spPr/>
    </dgm:pt>
    <dgm:pt modelId="{D6C97798-B464-457F-BF4E-8DD1FF0C3DC6}" type="pres">
      <dgm:prSet presAssocID="{BFD7D5E0-C1E8-4AC0-9209-4B8BDEDAE971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9E41E0-DCE1-4788-B20D-CED4EBDB4E88}" type="pres">
      <dgm:prSet presAssocID="{BFD7D5E0-C1E8-4AC0-9209-4B8BDEDAE971}" presName="horzThree" presStyleCnt="0"/>
      <dgm:spPr/>
    </dgm:pt>
    <dgm:pt modelId="{9AA066CA-C827-4B18-99A4-E7E679C81399}" type="pres">
      <dgm:prSet presAssocID="{D00AEE3D-473C-4353-9848-0E7D98311B6C}" presName="sibSpaceThree" presStyleCnt="0"/>
      <dgm:spPr/>
    </dgm:pt>
    <dgm:pt modelId="{CBFE7025-FF6F-48AF-B213-D3FCA3B41F22}" type="pres">
      <dgm:prSet presAssocID="{C3B596C5-8C0E-4863-84B1-3EF797B2190F}" presName="vertThree" presStyleCnt="0"/>
      <dgm:spPr/>
    </dgm:pt>
    <dgm:pt modelId="{CB892A77-952A-4BA8-8173-613A90E4C4F2}" type="pres">
      <dgm:prSet presAssocID="{C3B596C5-8C0E-4863-84B1-3EF797B2190F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43E4FF-8DDD-475E-BC93-8EF0F361D105}" type="pres">
      <dgm:prSet presAssocID="{C3B596C5-8C0E-4863-84B1-3EF797B2190F}" presName="horzThree" presStyleCnt="0"/>
      <dgm:spPr/>
    </dgm:pt>
    <dgm:pt modelId="{0DAAEF7F-67A7-4F8C-85A1-D4B7F98135F5}" type="pres">
      <dgm:prSet presAssocID="{7954EBB9-DCFE-4C96-B5D0-0026E4283378}" presName="sibSpaceThree" presStyleCnt="0"/>
      <dgm:spPr/>
    </dgm:pt>
    <dgm:pt modelId="{EF584040-0D10-41E8-8801-9749B1EC6445}" type="pres">
      <dgm:prSet presAssocID="{6660618C-697A-46AF-91CE-835CCFA16551}" presName="vertThree" presStyleCnt="0"/>
      <dgm:spPr/>
    </dgm:pt>
    <dgm:pt modelId="{E6F7F4B4-9DC3-4DFC-B506-9E107CFA9694}" type="pres">
      <dgm:prSet presAssocID="{6660618C-697A-46AF-91CE-835CCFA1655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1D9331-4C88-48B0-9AED-591DF251ECF7}" type="pres">
      <dgm:prSet presAssocID="{6660618C-697A-46AF-91CE-835CCFA16551}" presName="horzThree" presStyleCnt="0"/>
      <dgm:spPr/>
    </dgm:pt>
    <dgm:pt modelId="{36C026D3-4983-4F6F-B4CF-3E90F03CFFA5}" type="pres">
      <dgm:prSet presAssocID="{73084C73-EE0F-45A1-B66D-A50F49EF3E64}" presName="sibSpaceThree" presStyleCnt="0"/>
      <dgm:spPr/>
    </dgm:pt>
    <dgm:pt modelId="{E454DF6A-FBE0-4D60-A831-6AE6CBECD03D}" type="pres">
      <dgm:prSet presAssocID="{C4069DAE-A39F-4EB9-80D1-A3FFC9DF58D7}" presName="vertThree" presStyleCnt="0"/>
      <dgm:spPr/>
    </dgm:pt>
    <dgm:pt modelId="{837E7A99-A9C8-46B5-9B2E-A7A653D8578D}" type="pres">
      <dgm:prSet presAssocID="{C4069DAE-A39F-4EB9-80D1-A3FFC9DF58D7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76573-229D-42E1-AD15-1329B152CE0F}" type="pres">
      <dgm:prSet presAssocID="{C4069DAE-A39F-4EB9-80D1-A3FFC9DF58D7}" presName="horzThree" presStyleCnt="0"/>
      <dgm:spPr/>
    </dgm:pt>
    <dgm:pt modelId="{520B9C2B-C84C-4DD8-8E89-8011DC748435}" type="pres">
      <dgm:prSet presAssocID="{CAC11BA7-828F-4D53-A156-1831B1F2742B}" presName="sibSpaceTwo" presStyleCnt="0"/>
      <dgm:spPr/>
    </dgm:pt>
    <dgm:pt modelId="{F321BF3F-876A-433A-A66E-992AC8AAFEE3}" type="pres">
      <dgm:prSet presAssocID="{18CB2CEC-D4D1-493A-8DBE-586CF0517DFC}" presName="vertTwo" presStyleCnt="0"/>
      <dgm:spPr/>
    </dgm:pt>
    <dgm:pt modelId="{ADDA32F8-2430-4C2D-8345-A508A9C699F8}" type="pres">
      <dgm:prSet presAssocID="{18CB2CEC-D4D1-493A-8DBE-586CF0517DFC}" presName="txTwo" presStyleLbl="node2" presStyleIdx="1" presStyleCnt="2" custLinFactNeighborX="-2508" custLinFactNeighborY="30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FD0CA-3A84-433A-A79C-FE6A5F9D6614}" type="pres">
      <dgm:prSet presAssocID="{18CB2CEC-D4D1-493A-8DBE-586CF0517DFC}" presName="parTransTwo" presStyleCnt="0"/>
      <dgm:spPr/>
    </dgm:pt>
    <dgm:pt modelId="{10834F25-7B39-4A11-8D6F-C3C55F1F4E70}" type="pres">
      <dgm:prSet presAssocID="{18CB2CEC-D4D1-493A-8DBE-586CF0517DFC}" presName="horzTwo" presStyleCnt="0"/>
      <dgm:spPr/>
    </dgm:pt>
    <dgm:pt modelId="{A8B149C9-9F0D-4173-AD80-722602A076F1}" type="pres">
      <dgm:prSet presAssocID="{B57BECFD-8D29-47AD-A21D-C0578BABBE7A}" presName="vertThree" presStyleCnt="0"/>
      <dgm:spPr/>
    </dgm:pt>
    <dgm:pt modelId="{B7DF1686-488D-4A3E-9E94-1684C9660906}" type="pres">
      <dgm:prSet presAssocID="{B57BECFD-8D29-47AD-A21D-C0578BABBE7A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96EB33-E662-4F1C-A468-F9EE8747D693}" type="pres">
      <dgm:prSet presAssocID="{B57BECFD-8D29-47AD-A21D-C0578BABBE7A}" presName="horzThree" presStyleCnt="0"/>
      <dgm:spPr/>
    </dgm:pt>
  </dgm:ptLst>
  <dgm:cxnLst>
    <dgm:cxn modelId="{E36C8CE5-E932-492E-9D67-8668F9FB06F1}" type="presOf" srcId="{BFD7D5E0-C1E8-4AC0-9209-4B8BDEDAE971}" destId="{D6C97798-B464-457F-BF4E-8DD1FF0C3DC6}" srcOrd="0" destOrd="0" presId="urn:microsoft.com/office/officeart/2005/8/layout/hierarchy4"/>
    <dgm:cxn modelId="{C1789620-0D1B-4FC1-B944-44974C94574C}" srcId="{18CB2CEC-D4D1-493A-8DBE-586CF0517DFC}" destId="{B57BECFD-8D29-47AD-A21D-C0578BABBE7A}" srcOrd="0" destOrd="0" parTransId="{0B3A91F2-1C19-49BF-92AE-F2F6F7660236}" sibTransId="{E8397373-A3AD-499F-9358-30D7A7803A33}"/>
    <dgm:cxn modelId="{71595ED8-DF4B-499D-ACDB-49B76479DAAA}" type="presOf" srcId="{18CB2CEC-D4D1-493A-8DBE-586CF0517DFC}" destId="{ADDA32F8-2430-4C2D-8345-A508A9C699F8}" srcOrd="0" destOrd="0" presId="urn:microsoft.com/office/officeart/2005/8/layout/hierarchy4"/>
    <dgm:cxn modelId="{0670928F-8A68-4112-B934-915005A47330}" srcId="{84DBB924-DA67-4781-9C2B-DDCC57523E57}" destId="{C3B596C5-8C0E-4863-84B1-3EF797B2190F}" srcOrd="1" destOrd="0" parTransId="{DD390A9D-FB95-4738-91A3-A9C1214A5C52}" sibTransId="{7954EBB9-DCFE-4C96-B5D0-0026E4283378}"/>
    <dgm:cxn modelId="{2B81407B-49AD-4CF6-B328-61D04011F4A1}" type="presOf" srcId="{84DBB924-DA67-4781-9C2B-DDCC57523E57}" destId="{FF180604-E74B-4F75-AF9F-1CDAB33780F5}" srcOrd="0" destOrd="0" presId="urn:microsoft.com/office/officeart/2005/8/layout/hierarchy4"/>
    <dgm:cxn modelId="{BA8556FC-77D0-4124-89AD-B3ACD5456F65}" srcId="{5BB65A27-8504-49F4-AA84-782D334D9C3B}" destId="{18CB2CEC-D4D1-493A-8DBE-586CF0517DFC}" srcOrd="1" destOrd="0" parTransId="{26B60808-3AEA-491B-9C8A-9C0191463844}" sibTransId="{1236B4D9-9778-494A-8B63-5A300B39A2C9}"/>
    <dgm:cxn modelId="{E26FAB1F-50BF-4171-910E-AFA4E573F520}" srcId="{84DBB924-DA67-4781-9C2B-DDCC57523E57}" destId="{BFD7D5E0-C1E8-4AC0-9209-4B8BDEDAE971}" srcOrd="0" destOrd="0" parTransId="{F946140E-ADA6-46B7-A291-86809BC0E467}" sibTransId="{D00AEE3D-473C-4353-9848-0E7D98311B6C}"/>
    <dgm:cxn modelId="{1525DA29-F275-413C-B20E-F2156913350A}" type="presOf" srcId="{B57BECFD-8D29-47AD-A21D-C0578BABBE7A}" destId="{B7DF1686-488D-4A3E-9E94-1684C9660906}" srcOrd="0" destOrd="0" presId="urn:microsoft.com/office/officeart/2005/8/layout/hierarchy4"/>
    <dgm:cxn modelId="{886F3759-22F2-4E41-BFA3-B8F5156EAD6D}" type="presOf" srcId="{C4069DAE-A39F-4EB9-80D1-A3FFC9DF58D7}" destId="{837E7A99-A9C8-46B5-9B2E-A7A653D8578D}" srcOrd="0" destOrd="0" presId="urn:microsoft.com/office/officeart/2005/8/layout/hierarchy4"/>
    <dgm:cxn modelId="{3B9EB730-E9B3-43AC-B012-95B9956D8BD2}" type="presOf" srcId="{C3B596C5-8C0E-4863-84B1-3EF797B2190F}" destId="{CB892A77-952A-4BA8-8173-613A90E4C4F2}" srcOrd="0" destOrd="0" presId="urn:microsoft.com/office/officeart/2005/8/layout/hierarchy4"/>
    <dgm:cxn modelId="{30B041F1-334B-48C8-B207-77EF2277580F}" type="presOf" srcId="{FCBD1FDA-BCAA-4516-87E5-059A5C9E20D4}" destId="{E5AB60B0-2E3A-42E7-8419-D185CBEFBEA8}" srcOrd="0" destOrd="0" presId="urn:microsoft.com/office/officeart/2005/8/layout/hierarchy4"/>
    <dgm:cxn modelId="{D112A090-FEC2-4558-9097-2A92E0BDC375}" type="presOf" srcId="{6660618C-697A-46AF-91CE-835CCFA16551}" destId="{E6F7F4B4-9DC3-4DFC-B506-9E107CFA9694}" srcOrd="0" destOrd="0" presId="urn:microsoft.com/office/officeart/2005/8/layout/hierarchy4"/>
    <dgm:cxn modelId="{0266EAD1-36B8-4A94-9D26-EF62F269A91E}" type="presOf" srcId="{5BB65A27-8504-49F4-AA84-782D334D9C3B}" destId="{4342A710-A0FD-4A70-9C27-2584517BFE4F}" srcOrd="0" destOrd="0" presId="urn:microsoft.com/office/officeart/2005/8/layout/hierarchy4"/>
    <dgm:cxn modelId="{FB1ABEF2-9965-411B-BC02-6BAEB74D5EEA}" srcId="{FCBD1FDA-BCAA-4516-87E5-059A5C9E20D4}" destId="{5BB65A27-8504-49F4-AA84-782D334D9C3B}" srcOrd="0" destOrd="0" parTransId="{6DF7E3AD-AB6B-48EC-A5C5-84385F975E1F}" sibTransId="{5E7E7CC8-DC54-4B63-938D-00602E83BD46}"/>
    <dgm:cxn modelId="{8935DDBD-F60E-4FE5-9BBB-CF4598B47008}" srcId="{84DBB924-DA67-4781-9C2B-DDCC57523E57}" destId="{6660618C-697A-46AF-91CE-835CCFA16551}" srcOrd="2" destOrd="0" parTransId="{E223BC41-3535-4B17-B1E6-E3EE83372078}" sibTransId="{73084C73-EE0F-45A1-B66D-A50F49EF3E64}"/>
    <dgm:cxn modelId="{E3EE38F2-1FED-4038-A210-3A0F2E963C1C}" srcId="{5BB65A27-8504-49F4-AA84-782D334D9C3B}" destId="{84DBB924-DA67-4781-9C2B-DDCC57523E57}" srcOrd="0" destOrd="0" parTransId="{9836E44C-D6C2-4D8D-A08D-B24998866F01}" sibTransId="{CAC11BA7-828F-4D53-A156-1831B1F2742B}"/>
    <dgm:cxn modelId="{733FF6ED-4869-4A66-B5AB-33893E08FB93}" srcId="{84DBB924-DA67-4781-9C2B-DDCC57523E57}" destId="{C4069DAE-A39F-4EB9-80D1-A3FFC9DF58D7}" srcOrd="3" destOrd="0" parTransId="{3CDE3D11-2DCB-48F6-B999-4339CE81F15D}" sibTransId="{63F14CE5-92F4-4D68-A575-4A8E0166FFB3}"/>
    <dgm:cxn modelId="{173700F4-4986-4338-86B4-49603AD173ED}" type="presParOf" srcId="{E5AB60B0-2E3A-42E7-8419-D185CBEFBEA8}" destId="{DAD0C86A-4FDA-4685-97C0-4E905C5671E4}" srcOrd="0" destOrd="0" presId="urn:microsoft.com/office/officeart/2005/8/layout/hierarchy4"/>
    <dgm:cxn modelId="{5A635B56-74CE-4741-AB14-4CD58BAE07BE}" type="presParOf" srcId="{DAD0C86A-4FDA-4685-97C0-4E905C5671E4}" destId="{4342A710-A0FD-4A70-9C27-2584517BFE4F}" srcOrd="0" destOrd="0" presId="urn:microsoft.com/office/officeart/2005/8/layout/hierarchy4"/>
    <dgm:cxn modelId="{B2236EF0-2082-40AE-94A1-A99159348898}" type="presParOf" srcId="{DAD0C86A-4FDA-4685-97C0-4E905C5671E4}" destId="{C69FDA62-6C34-4F4A-A433-C3CDE7A47934}" srcOrd="1" destOrd="0" presId="urn:microsoft.com/office/officeart/2005/8/layout/hierarchy4"/>
    <dgm:cxn modelId="{4BA17EA0-08C3-4B07-8FFD-F895B601B1E5}" type="presParOf" srcId="{DAD0C86A-4FDA-4685-97C0-4E905C5671E4}" destId="{3B231D2F-8890-421F-A373-8FC288F66D10}" srcOrd="2" destOrd="0" presId="urn:microsoft.com/office/officeart/2005/8/layout/hierarchy4"/>
    <dgm:cxn modelId="{23B38352-8B8E-44D8-96F4-7508D33F6FE5}" type="presParOf" srcId="{3B231D2F-8890-421F-A373-8FC288F66D10}" destId="{FDE58679-5FA5-4D08-95AD-A55E865F497E}" srcOrd="0" destOrd="0" presId="urn:microsoft.com/office/officeart/2005/8/layout/hierarchy4"/>
    <dgm:cxn modelId="{654887D3-8EEC-4B1F-90EB-9C5155948D52}" type="presParOf" srcId="{FDE58679-5FA5-4D08-95AD-A55E865F497E}" destId="{FF180604-E74B-4F75-AF9F-1CDAB33780F5}" srcOrd="0" destOrd="0" presId="urn:microsoft.com/office/officeart/2005/8/layout/hierarchy4"/>
    <dgm:cxn modelId="{87CBAF9C-8071-40C1-84CB-1404717A2B95}" type="presParOf" srcId="{FDE58679-5FA5-4D08-95AD-A55E865F497E}" destId="{E62FCC8C-3DA4-4C31-AB04-A9E61DF3E41B}" srcOrd="1" destOrd="0" presId="urn:microsoft.com/office/officeart/2005/8/layout/hierarchy4"/>
    <dgm:cxn modelId="{4C1788FD-AF39-41EE-8887-0922A06DEBA9}" type="presParOf" srcId="{FDE58679-5FA5-4D08-95AD-A55E865F497E}" destId="{5EE9D610-7C1B-4F51-8FBA-88686E038E56}" srcOrd="2" destOrd="0" presId="urn:microsoft.com/office/officeart/2005/8/layout/hierarchy4"/>
    <dgm:cxn modelId="{1B4AC829-6069-4055-8EFA-9E7ED9DDF6AA}" type="presParOf" srcId="{5EE9D610-7C1B-4F51-8FBA-88686E038E56}" destId="{F6380CA6-EDBC-4587-BDBA-26729E493A49}" srcOrd="0" destOrd="0" presId="urn:microsoft.com/office/officeart/2005/8/layout/hierarchy4"/>
    <dgm:cxn modelId="{A89D6B0C-C1BD-4788-B65C-6C241E9637DB}" type="presParOf" srcId="{F6380CA6-EDBC-4587-BDBA-26729E493A49}" destId="{D6C97798-B464-457F-BF4E-8DD1FF0C3DC6}" srcOrd="0" destOrd="0" presId="urn:microsoft.com/office/officeart/2005/8/layout/hierarchy4"/>
    <dgm:cxn modelId="{029F3B32-8795-48D6-A681-2E95824D03FC}" type="presParOf" srcId="{F6380CA6-EDBC-4587-BDBA-26729E493A49}" destId="{1F9E41E0-DCE1-4788-B20D-CED4EBDB4E88}" srcOrd="1" destOrd="0" presId="urn:microsoft.com/office/officeart/2005/8/layout/hierarchy4"/>
    <dgm:cxn modelId="{2A1500AC-B3D2-45D0-8A08-EC9C815C4E1D}" type="presParOf" srcId="{5EE9D610-7C1B-4F51-8FBA-88686E038E56}" destId="{9AA066CA-C827-4B18-99A4-E7E679C81399}" srcOrd="1" destOrd="0" presId="urn:microsoft.com/office/officeart/2005/8/layout/hierarchy4"/>
    <dgm:cxn modelId="{ECA9DB72-EABB-4566-A6EA-25A37B3A075B}" type="presParOf" srcId="{5EE9D610-7C1B-4F51-8FBA-88686E038E56}" destId="{CBFE7025-FF6F-48AF-B213-D3FCA3B41F22}" srcOrd="2" destOrd="0" presId="urn:microsoft.com/office/officeart/2005/8/layout/hierarchy4"/>
    <dgm:cxn modelId="{3247D6A0-E13F-4B63-940E-8444F3CFA23C}" type="presParOf" srcId="{CBFE7025-FF6F-48AF-B213-D3FCA3B41F22}" destId="{CB892A77-952A-4BA8-8173-613A90E4C4F2}" srcOrd="0" destOrd="0" presId="urn:microsoft.com/office/officeart/2005/8/layout/hierarchy4"/>
    <dgm:cxn modelId="{7F96ACF9-7D31-4817-B822-63DCB5D30113}" type="presParOf" srcId="{CBFE7025-FF6F-48AF-B213-D3FCA3B41F22}" destId="{CF43E4FF-8DDD-475E-BC93-8EF0F361D105}" srcOrd="1" destOrd="0" presId="urn:microsoft.com/office/officeart/2005/8/layout/hierarchy4"/>
    <dgm:cxn modelId="{97EB9AAB-BB7F-4E63-89B6-B2851ACA3CAC}" type="presParOf" srcId="{5EE9D610-7C1B-4F51-8FBA-88686E038E56}" destId="{0DAAEF7F-67A7-4F8C-85A1-D4B7F98135F5}" srcOrd="3" destOrd="0" presId="urn:microsoft.com/office/officeart/2005/8/layout/hierarchy4"/>
    <dgm:cxn modelId="{EA4BD46E-E1F9-4091-A239-EF47FF221F6E}" type="presParOf" srcId="{5EE9D610-7C1B-4F51-8FBA-88686E038E56}" destId="{EF584040-0D10-41E8-8801-9749B1EC6445}" srcOrd="4" destOrd="0" presId="urn:microsoft.com/office/officeart/2005/8/layout/hierarchy4"/>
    <dgm:cxn modelId="{4E84FCD0-7038-4517-B6DF-233C8F83A9F4}" type="presParOf" srcId="{EF584040-0D10-41E8-8801-9749B1EC6445}" destId="{E6F7F4B4-9DC3-4DFC-B506-9E107CFA9694}" srcOrd="0" destOrd="0" presId="urn:microsoft.com/office/officeart/2005/8/layout/hierarchy4"/>
    <dgm:cxn modelId="{A3F7B146-E083-4EC1-82BA-D11D820795E1}" type="presParOf" srcId="{EF584040-0D10-41E8-8801-9749B1EC6445}" destId="{CC1D9331-4C88-48B0-9AED-591DF251ECF7}" srcOrd="1" destOrd="0" presId="urn:microsoft.com/office/officeart/2005/8/layout/hierarchy4"/>
    <dgm:cxn modelId="{05F9D14B-1258-4FEB-A69F-5B334F9F19C9}" type="presParOf" srcId="{5EE9D610-7C1B-4F51-8FBA-88686E038E56}" destId="{36C026D3-4983-4F6F-B4CF-3E90F03CFFA5}" srcOrd="5" destOrd="0" presId="urn:microsoft.com/office/officeart/2005/8/layout/hierarchy4"/>
    <dgm:cxn modelId="{A6633B2A-5DD0-4DE9-B9A7-866B0A6CC914}" type="presParOf" srcId="{5EE9D610-7C1B-4F51-8FBA-88686E038E56}" destId="{E454DF6A-FBE0-4D60-A831-6AE6CBECD03D}" srcOrd="6" destOrd="0" presId="urn:microsoft.com/office/officeart/2005/8/layout/hierarchy4"/>
    <dgm:cxn modelId="{C28DB30D-DD61-45F0-837B-E4914FFEBB45}" type="presParOf" srcId="{E454DF6A-FBE0-4D60-A831-6AE6CBECD03D}" destId="{837E7A99-A9C8-46B5-9B2E-A7A653D8578D}" srcOrd="0" destOrd="0" presId="urn:microsoft.com/office/officeart/2005/8/layout/hierarchy4"/>
    <dgm:cxn modelId="{05AEC44A-1885-4511-94D9-7FEA26E012F3}" type="presParOf" srcId="{E454DF6A-FBE0-4D60-A831-6AE6CBECD03D}" destId="{30376573-229D-42E1-AD15-1329B152CE0F}" srcOrd="1" destOrd="0" presId="urn:microsoft.com/office/officeart/2005/8/layout/hierarchy4"/>
    <dgm:cxn modelId="{19A1F48C-62A1-4DDD-96E1-6D938A384340}" type="presParOf" srcId="{3B231D2F-8890-421F-A373-8FC288F66D10}" destId="{520B9C2B-C84C-4DD8-8E89-8011DC748435}" srcOrd="1" destOrd="0" presId="urn:microsoft.com/office/officeart/2005/8/layout/hierarchy4"/>
    <dgm:cxn modelId="{47480E74-4769-4430-A47C-EFF0D3D0B4E2}" type="presParOf" srcId="{3B231D2F-8890-421F-A373-8FC288F66D10}" destId="{F321BF3F-876A-433A-A66E-992AC8AAFEE3}" srcOrd="2" destOrd="0" presId="urn:microsoft.com/office/officeart/2005/8/layout/hierarchy4"/>
    <dgm:cxn modelId="{787DD26C-B75F-418A-BA00-7A76BC781926}" type="presParOf" srcId="{F321BF3F-876A-433A-A66E-992AC8AAFEE3}" destId="{ADDA32F8-2430-4C2D-8345-A508A9C699F8}" srcOrd="0" destOrd="0" presId="urn:microsoft.com/office/officeart/2005/8/layout/hierarchy4"/>
    <dgm:cxn modelId="{6840E795-E9D8-420B-A3E9-FDA7B68F4686}" type="presParOf" srcId="{F321BF3F-876A-433A-A66E-992AC8AAFEE3}" destId="{5CFFD0CA-3A84-433A-A79C-FE6A5F9D6614}" srcOrd="1" destOrd="0" presId="urn:microsoft.com/office/officeart/2005/8/layout/hierarchy4"/>
    <dgm:cxn modelId="{09A88B7A-D5C3-414E-B927-9E04166D93D9}" type="presParOf" srcId="{F321BF3F-876A-433A-A66E-992AC8AAFEE3}" destId="{10834F25-7B39-4A11-8D6F-C3C55F1F4E70}" srcOrd="2" destOrd="0" presId="urn:microsoft.com/office/officeart/2005/8/layout/hierarchy4"/>
    <dgm:cxn modelId="{E9349A7D-CD89-4CD8-97DA-D80EFD78033C}" type="presParOf" srcId="{10834F25-7B39-4A11-8D6F-C3C55F1F4E70}" destId="{A8B149C9-9F0D-4173-AD80-722602A076F1}" srcOrd="0" destOrd="0" presId="urn:microsoft.com/office/officeart/2005/8/layout/hierarchy4"/>
    <dgm:cxn modelId="{DA8300A2-250F-4C04-85DF-BF9EC0626461}" type="presParOf" srcId="{A8B149C9-9F0D-4173-AD80-722602A076F1}" destId="{B7DF1686-488D-4A3E-9E94-1684C9660906}" srcOrd="0" destOrd="0" presId="urn:microsoft.com/office/officeart/2005/8/layout/hierarchy4"/>
    <dgm:cxn modelId="{049B8E6D-D0E0-4610-A71E-56C19ED0A483}" type="presParOf" srcId="{A8B149C9-9F0D-4173-AD80-722602A076F1}" destId="{C396EB33-E662-4F1C-A468-F9EE8747D69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FD56C-8828-4492-A91A-D197D5843224}" type="doc">
      <dgm:prSet loTypeId="urn:microsoft.com/office/officeart/2011/layout/TabList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1EB520-B54D-4AD8-9655-1AEFD0BF2DEF}">
      <dgm:prSet phldrT="[Text]"/>
      <dgm:spPr/>
      <dgm:t>
        <a:bodyPr/>
        <a:lstStyle/>
        <a:p>
          <a:r>
            <a:rPr lang="en-US" dirty="0" smtClean="0"/>
            <a:t>CLER</a:t>
          </a:r>
          <a:endParaRPr lang="en-US" dirty="0"/>
        </a:p>
      </dgm:t>
    </dgm:pt>
    <dgm:pt modelId="{0D97927A-31D7-484E-A89E-77FD5D750869}" type="parTrans" cxnId="{74962408-51F8-4938-B5B3-84555DD5AF42}">
      <dgm:prSet/>
      <dgm:spPr/>
      <dgm:t>
        <a:bodyPr/>
        <a:lstStyle/>
        <a:p>
          <a:endParaRPr lang="en-US"/>
        </a:p>
      </dgm:t>
    </dgm:pt>
    <dgm:pt modelId="{F526C8BF-3D65-4F6B-878B-61ECFDD3EFBA}" type="sibTrans" cxnId="{74962408-51F8-4938-B5B3-84555DD5AF42}">
      <dgm:prSet/>
      <dgm:spPr/>
      <dgm:t>
        <a:bodyPr/>
        <a:lstStyle/>
        <a:p>
          <a:endParaRPr lang="en-US"/>
        </a:p>
      </dgm:t>
    </dgm:pt>
    <dgm:pt modelId="{B26B21D5-AAAA-43F4-942E-64D434C509E1}">
      <dgm:prSet phldrT="[Text]"/>
      <dgm:spPr/>
      <dgm:t>
        <a:bodyPr/>
        <a:lstStyle/>
        <a:p>
          <a:r>
            <a:rPr lang="en-US" dirty="0" smtClean="0"/>
            <a:t>Supervision</a:t>
          </a:r>
          <a:endParaRPr lang="en-US" dirty="0"/>
        </a:p>
      </dgm:t>
    </dgm:pt>
    <dgm:pt modelId="{0206C6B3-5FD5-48C0-84D3-BF5496FE3F03}" type="parTrans" cxnId="{A2908781-F01D-42A9-AA06-D6F10A812D8D}">
      <dgm:prSet/>
      <dgm:spPr/>
      <dgm:t>
        <a:bodyPr/>
        <a:lstStyle/>
        <a:p>
          <a:endParaRPr lang="en-US"/>
        </a:p>
      </dgm:t>
    </dgm:pt>
    <dgm:pt modelId="{923639EC-C8DF-438E-943E-7353E5C2590C}" type="sibTrans" cxnId="{A2908781-F01D-42A9-AA06-D6F10A812D8D}">
      <dgm:prSet/>
      <dgm:spPr/>
      <dgm:t>
        <a:bodyPr/>
        <a:lstStyle/>
        <a:p>
          <a:endParaRPr lang="en-US"/>
        </a:p>
      </dgm:t>
    </dgm:pt>
    <dgm:pt modelId="{2F824235-4D78-4AC9-8A76-61E25D4B0B5F}">
      <dgm:prSet phldrT="[Text]"/>
      <dgm:spPr/>
      <dgm:t>
        <a:bodyPr/>
        <a:lstStyle/>
        <a:p>
          <a:r>
            <a:rPr lang="en-US" dirty="0" smtClean="0"/>
            <a:t>2013 – Night time vulnerability; volume surpasses faculty ability to supervise</a:t>
          </a:r>
          <a:endParaRPr lang="en-US" dirty="0"/>
        </a:p>
      </dgm:t>
    </dgm:pt>
    <dgm:pt modelId="{DC4E9288-7AE0-4E90-A67D-F230D48BBE2E}" type="parTrans" cxnId="{A88FB1D3-7EA4-45D9-989E-D13099B330F3}">
      <dgm:prSet/>
      <dgm:spPr/>
      <dgm:t>
        <a:bodyPr/>
        <a:lstStyle/>
        <a:p>
          <a:endParaRPr lang="en-US"/>
        </a:p>
      </dgm:t>
    </dgm:pt>
    <dgm:pt modelId="{D273C5F1-662B-448E-8E93-B9F2BA5D825B}" type="sibTrans" cxnId="{A88FB1D3-7EA4-45D9-989E-D13099B330F3}">
      <dgm:prSet/>
      <dgm:spPr/>
      <dgm:t>
        <a:bodyPr/>
        <a:lstStyle/>
        <a:p>
          <a:endParaRPr lang="en-US"/>
        </a:p>
      </dgm:t>
    </dgm:pt>
    <dgm:pt modelId="{07127DA5-441A-4717-81A8-5D95D3B79DA8}">
      <dgm:prSet phldrT="[Text]"/>
      <dgm:spPr/>
      <dgm:t>
        <a:bodyPr/>
        <a:lstStyle/>
        <a:p>
          <a:r>
            <a:rPr lang="en-US" dirty="0" smtClean="0"/>
            <a:t>Resident Survey</a:t>
          </a:r>
          <a:endParaRPr lang="en-US" dirty="0"/>
        </a:p>
      </dgm:t>
    </dgm:pt>
    <dgm:pt modelId="{7ED62A2C-2E0D-495E-8FBB-164A86C279CE}" type="parTrans" cxnId="{D0D228D2-A939-4042-AF8E-440BAC52156D}">
      <dgm:prSet/>
      <dgm:spPr/>
      <dgm:t>
        <a:bodyPr/>
        <a:lstStyle/>
        <a:p>
          <a:endParaRPr lang="en-US"/>
        </a:p>
      </dgm:t>
    </dgm:pt>
    <dgm:pt modelId="{261B1513-7486-4A64-8D55-904171A04C90}" type="sibTrans" cxnId="{D0D228D2-A939-4042-AF8E-440BAC52156D}">
      <dgm:prSet/>
      <dgm:spPr/>
      <dgm:t>
        <a:bodyPr/>
        <a:lstStyle/>
        <a:p>
          <a:endParaRPr lang="en-US"/>
        </a:p>
      </dgm:t>
    </dgm:pt>
    <dgm:pt modelId="{4F99376D-469F-4CCD-BE2B-968F93351319}">
      <dgm:prSet phldrT="[Text]"/>
      <dgm:spPr/>
      <dgm:t>
        <a:bodyPr/>
        <a:lstStyle/>
        <a:p>
          <a:r>
            <a:rPr lang="en-US" dirty="0" smtClean="0"/>
            <a:t>Sufficient Supervision</a:t>
          </a:r>
          <a:endParaRPr lang="en-US" dirty="0"/>
        </a:p>
      </dgm:t>
    </dgm:pt>
    <dgm:pt modelId="{901BB767-7540-4CB9-9B4A-7C2E186739C3}" type="parTrans" cxnId="{E5C7B2D0-151F-45E6-B0C9-A782CE24A1A0}">
      <dgm:prSet/>
      <dgm:spPr/>
      <dgm:t>
        <a:bodyPr/>
        <a:lstStyle/>
        <a:p>
          <a:endParaRPr lang="en-US"/>
        </a:p>
      </dgm:t>
    </dgm:pt>
    <dgm:pt modelId="{29709BD4-4E94-45AD-9C0A-BD1B907B1144}" type="sibTrans" cxnId="{E5C7B2D0-151F-45E6-B0C9-A782CE24A1A0}">
      <dgm:prSet/>
      <dgm:spPr/>
      <dgm:t>
        <a:bodyPr/>
        <a:lstStyle/>
        <a:p>
          <a:endParaRPr lang="en-US"/>
        </a:p>
      </dgm:t>
    </dgm:pt>
    <dgm:pt modelId="{CE7AB523-DD35-45A6-A683-046D3A0CCC85}">
      <dgm:prSet phldrT="[Text]"/>
      <dgm:spPr/>
      <dgm:t>
        <a:bodyPr/>
        <a:lstStyle/>
        <a:p>
          <a:r>
            <a:rPr lang="en-US" dirty="0" smtClean="0"/>
            <a:t>2015 – mean 4.0; national mean 4.3 </a:t>
          </a:r>
          <a:endParaRPr lang="en-US" dirty="0"/>
        </a:p>
      </dgm:t>
    </dgm:pt>
    <dgm:pt modelId="{C7BFD4DB-8788-4541-B55A-378AEBB914C9}" type="parTrans" cxnId="{951DF1D4-31B1-4BD5-8902-064066002D97}">
      <dgm:prSet/>
      <dgm:spPr/>
      <dgm:t>
        <a:bodyPr/>
        <a:lstStyle/>
        <a:p>
          <a:endParaRPr lang="en-US"/>
        </a:p>
      </dgm:t>
    </dgm:pt>
    <dgm:pt modelId="{16554059-574A-4074-B610-ECDF41519AB7}" type="sibTrans" cxnId="{951DF1D4-31B1-4BD5-8902-064066002D97}">
      <dgm:prSet/>
      <dgm:spPr/>
      <dgm:t>
        <a:bodyPr/>
        <a:lstStyle/>
        <a:p>
          <a:endParaRPr lang="en-US"/>
        </a:p>
      </dgm:t>
    </dgm:pt>
    <dgm:pt modelId="{553A0EC5-AA69-4D38-A662-87CC203029C5}">
      <dgm:prSet phldrT="[Text]"/>
      <dgm:spPr/>
      <dgm:t>
        <a:bodyPr/>
        <a:lstStyle/>
        <a:p>
          <a:r>
            <a:rPr lang="en-US" dirty="0" smtClean="0"/>
            <a:t>Faculty Survey</a:t>
          </a:r>
          <a:endParaRPr lang="en-US" dirty="0"/>
        </a:p>
      </dgm:t>
    </dgm:pt>
    <dgm:pt modelId="{65D09029-55FC-43D3-A256-F2ABAC7D5EC6}" type="parTrans" cxnId="{138E75F7-6FC0-45E9-8D83-8363D1850490}">
      <dgm:prSet/>
      <dgm:spPr/>
      <dgm:t>
        <a:bodyPr/>
        <a:lstStyle/>
        <a:p>
          <a:endParaRPr lang="en-US"/>
        </a:p>
      </dgm:t>
    </dgm:pt>
    <dgm:pt modelId="{AE932C26-8350-49AE-9B26-725E44AD9519}" type="sibTrans" cxnId="{138E75F7-6FC0-45E9-8D83-8363D1850490}">
      <dgm:prSet/>
      <dgm:spPr/>
      <dgm:t>
        <a:bodyPr/>
        <a:lstStyle/>
        <a:p>
          <a:endParaRPr lang="en-US"/>
        </a:p>
      </dgm:t>
    </dgm:pt>
    <dgm:pt modelId="{374AC2E1-0C29-4E11-AE71-CEF5BAC5CE4B}">
      <dgm:prSet phldrT="[Text]"/>
      <dgm:spPr/>
      <dgm:t>
        <a:bodyPr/>
        <a:lstStyle/>
        <a:p>
          <a:r>
            <a:rPr lang="en-US" dirty="0" smtClean="0"/>
            <a:t>Sufficient time to supervise residents/fellows</a:t>
          </a:r>
          <a:endParaRPr lang="en-US" dirty="0"/>
        </a:p>
      </dgm:t>
    </dgm:pt>
    <dgm:pt modelId="{025DD99F-78E8-46C0-A099-BCB3EBE0AC62}" type="parTrans" cxnId="{B0354063-442B-4AA8-8C9E-2CA0902A90BC}">
      <dgm:prSet/>
      <dgm:spPr/>
      <dgm:t>
        <a:bodyPr/>
        <a:lstStyle/>
        <a:p>
          <a:endParaRPr lang="en-US"/>
        </a:p>
      </dgm:t>
    </dgm:pt>
    <dgm:pt modelId="{CC21FB7C-F601-4310-A947-6A59CAB2E594}" type="sibTrans" cxnId="{B0354063-442B-4AA8-8C9E-2CA0902A90BC}">
      <dgm:prSet/>
      <dgm:spPr/>
      <dgm:t>
        <a:bodyPr/>
        <a:lstStyle/>
        <a:p>
          <a:endParaRPr lang="en-US"/>
        </a:p>
      </dgm:t>
    </dgm:pt>
    <dgm:pt modelId="{419B9523-08E9-4CD7-A219-B18A9F60A347}">
      <dgm:prSet phldrT="[Text]"/>
      <dgm:spPr/>
      <dgm:t>
        <a:bodyPr/>
        <a:lstStyle/>
        <a:p>
          <a:r>
            <a:rPr lang="en-US" dirty="0" smtClean="0"/>
            <a:t>2015 – mean 4.6; national mean 4.6</a:t>
          </a:r>
          <a:endParaRPr lang="en-US" dirty="0"/>
        </a:p>
      </dgm:t>
    </dgm:pt>
    <dgm:pt modelId="{675C763F-CDAE-489F-8109-841ACB009A3F}" type="parTrans" cxnId="{9C567F42-039B-4E73-AE19-5D5DF10235F6}">
      <dgm:prSet/>
      <dgm:spPr/>
      <dgm:t>
        <a:bodyPr/>
        <a:lstStyle/>
        <a:p>
          <a:endParaRPr lang="en-US"/>
        </a:p>
      </dgm:t>
    </dgm:pt>
    <dgm:pt modelId="{EAEB4E55-AD43-4605-9DD5-6BF09B5EDBAE}" type="sibTrans" cxnId="{9C567F42-039B-4E73-AE19-5D5DF10235F6}">
      <dgm:prSet/>
      <dgm:spPr/>
      <dgm:t>
        <a:bodyPr/>
        <a:lstStyle/>
        <a:p>
          <a:endParaRPr lang="en-US"/>
        </a:p>
      </dgm:t>
    </dgm:pt>
    <dgm:pt modelId="{545E69F9-4560-4D60-82C0-091EF5C5855E}">
      <dgm:prSet phldrT="[Text]"/>
      <dgm:spPr/>
      <dgm:t>
        <a:bodyPr/>
        <a:lstStyle/>
        <a:p>
          <a:r>
            <a:rPr lang="en-US" dirty="0" smtClean="0"/>
            <a:t>2015 – Faculty shortages; pulled in multiple directions</a:t>
          </a:r>
          <a:endParaRPr lang="en-US" dirty="0"/>
        </a:p>
      </dgm:t>
    </dgm:pt>
    <dgm:pt modelId="{5E968CF5-F50E-4916-B48F-0A655B082B85}" type="parTrans" cxnId="{DDD7164C-EE22-40F2-BAF6-0902ED57CA70}">
      <dgm:prSet/>
      <dgm:spPr/>
      <dgm:t>
        <a:bodyPr/>
        <a:lstStyle/>
        <a:p>
          <a:endParaRPr lang="en-US"/>
        </a:p>
      </dgm:t>
    </dgm:pt>
    <dgm:pt modelId="{F4FF50E3-50EC-4EA3-9CB0-6C5427C163D9}" type="sibTrans" cxnId="{DDD7164C-EE22-40F2-BAF6-0902ED57CA70}">
      <dgm:prSet/>
      <dgm:spPr/>
      <dgm:t>
        <a:bodyPr/>
        <a:lstStyle/>
        <a:p>
          <a:endParaRPr lang="en-US"/>
        </a:p>
      </dgm:t>
    </dgm:pt>
    <dgm:pt modelId="{69B57E9A-F4BC-4711-9E06-12BE96968C90}" type="pres">
      <dgm:prSet presAssocID="{93AFD56C-8828-4492-A91A-D197D584322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8AE119-ADAC-4E7C-964A-D13A7F83C0AB}" type="pres">
      <dgm:prSet presAssocID="{B71EB520-B54D-4AD8-9655-1AEFD0BF2DEF}" presName="composite" presStyleCnt="0"/>
      <dgm:spPr/>
    </dgm:pt>
    <dgm:pt modelId="{30E68B7A-EEFB-4190-BC98-62EBBEAE0C74}" type="pres">
      <dgm:prSet presAssocID="{B71EB520-B54D-4AD8-9655-1AEFD0BF2DE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BF43-AB88-4F30-A7D2-51EB85679D14}" type="pres">
      <dgm:prSet presAssocID="{B71EB520-B54D-4AD8-9655-1AEFD0BF2DE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8B30B-C7FE-4760-B74B-3C1344AE073E}" type="pres">
      <dgm:prSet presAssocID="{B71EB520-B54D-4AD8-9655-1AEFD0BF2DEF}" presName="Accent" presStyleLbl="parChTrans1D1" presStyleIdx="0" presStyleCnt="3"/>
      <dgm:spPr/>
    </dgm:pt>
    <dgm:pt modelId="{CF94C736-A8F7-485F-91B7-745CEDABC841}" type="pres">
      <dgm:prSet presAssocID="{B71EB520-B54D-4AD8-9655-1AEFD0BF2DEF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D6D7C-FA82-48F4-842E-3A48BF8D97F3}" type="pres">
      <dgm:prSet presAssocID="{F526C8BF-3D65-4F6B-878B-61ECFDD3EFBA}" presName="sibTrans" presStyleCnt="0"/>
      <dgm:spPr/>
    </dgm:pt>
    <dgm:pt modelId="{7B3FED36-D74C-4415-B63A-B05E11104D88}" type="pres">
      <dgm:prSet presAssocID="{07127DA5-441A-4717-81A8-5D95D3B79DA8}" presName="composite" presStyleCnt="0"/>
      <dgm:spPr/>
    </dgm:pt>
    <dgm:pt modelId="{42DEB66C-12FE-415B-A531-E7933E941A50}" type="pres">
      <dgm:prSet presAssocID="{07127DA5-441A-4717-81A8-5D95D3B79DA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336F8-64FD-462A-A0A3-90C9B149D1B4}" type="pres">
      <dgm:prSet presAssocID="{07127DA5-441A-4717-81A8-5D95D3B79DA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CBCD9-5328-4B07-B190-0E57DD7721C0}" type="pres">
      <dgm:prSet presAssocID="{07127DA5-441A-4717-81A8-5D95D3B79DA8}" presName="Accent" presStyleLbl="parChTrans1D1" presStyleIdx="1" presStyleCnt="3"/>
      <dgm:spPr/>
    </dgm:pt>
    <dgm:pt modelId="{03726C99-732B-40C4-8C03-E2C69E1A9263}" type="pres">
      <dgm:prSet presAssocID="{07127DA5-441A-4717-81A8-5D95D3B79DA8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BC4AD-50C4-488A-AD0F-B878FA3DA2AF}" type="pres">
      <dgm:prSet presAssocID="{261B1513-7486-4A64-8D55-904171A04C90}" presName="sibTrans" presStyleCnt="0"/>
      <dgm:spPr/>
    </dgm:pt>
    <dgm:pt modelId="{53A9A0D5-1D00-4CBC-A355-FD6F80A5F47E}" type="pres">
      <dgm:prSet presAssocID="{553A0EC5-AA69-4D38-A662-87CC203029C5}" presName="composite" presStyleCnt="0"/>
      <dgm:spPr/>
    </dgm:pt>
    <dgm:pt modelId="{8B214CEB-67C3-4BC3-8A03-B1D86198D034}" type="pres">
      <dgm:prSet presAssocID="{553A0EC5-AA69-4D38-A662-87CC203029C5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FC953-750E-4132-BB19-EDC4AD34672F}" type="pres">
      <dgm:prSet presAssocID="{553A0EC5-AA69-4D38-A662-87CC203029C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D7ABC-BF87-4CD0-94D6-BDEC88995393}" type="pres">
      <dgm:prSet presAssocID="{553A0EC5-AA69-4D38-A662-87CC203029C5}" presName="Accent" presStyleLbl="parChTrans1D1" presStyleIdx="2" presStyleCnt="3"/>
      <dgm:spPr/>
    </dgm:pt>
    <dgm:pt modelId="{6CCC826A-935B-4897-B976-EBCD46ABF652}" type="pres">
      <dgm:prSet presAssocID="{553A0EC5-AA69-4D38-A662-87CC203029C5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C66ADA-97DF-4A4F-A966-1C9F623C4C09}" type="presOf" srcId="{93AFD56C-8828-4492-A91A-D197D5843224}" destId="{69B57E9A-F4BC-4711-9E06-12BE96968C90}" srcOrd="0" destOrd="0" presId="urn:microsoft.com/office/officeart/2011/layout/TabList"/>
    <dgm:cxn modelId="{9BD906DD-4680-42C2-9955-BDD665C3B458}" type="presOf" srcId="{07127DA5-441A-4717-81A8-5D95D3B79DA8}" destId="{BD1336F8-64FD-462A-A0A3-90C9B149D1B4}" srcOrd="0" destOrd="0" presId="urn:microsoft.com/office/officeart/2011/layout/TabList"/>
    <dgm:cxn modelId="{47EBC54D-979B-45BD-8131-DA10422956C1}" type="presOf" srcId="{545E69F9-4560-4D60-82C0-091EF5C5855E}" destId="{CF94C736-A8F7-485F-91B7-745CEDABC841}" srcOrd="0" destOrd="1" presId="urn:microsoft.com/office/officeart/2011/layout/TabList"/>
    <dgm:cxn modelId="{24302D45-B59F-4CD9-8995-C8749D624540}" type="presOf" srcId="{553A0EC5-AA69-4D38-A662-87CC203029C5}" destId="{B94FC953-750E-4132-BB19-EDC4AD34672F}" srcOrd="0" destOrd="0" presId="urn:microsoft.com/office/officeart/2011/layout/TabList"/>
    <dgm:cxn modelId="{5D679B8C-A3A4-4E34-95AF-8580866633A3}" type="presOf" srcId="{B26B21D5-AAAA-43F4-942E-64D434C509E1}" destId="{30E68B7A-EEFB-4190-BC98-62EBBEAE0C74}" srcOrd="0" destOrd="0" presId="urn:microsoft.com/office/officeart/2011/layout/TabList"/>
    <dgm:cxn modelId="{1F059B27-50A3-44D0-80E5-8C00F38D3758}" type="presOf" srcId="{B71EB520-B54D-4AD8-9655-1AEFD0BF2DEF}" destId="{07E5BF43-AB88-4F30-A7D2-51EB85679D14}" srcOrd="0" destOrd="0" presId="urn:microsoft.com/office/officeart/2011/layout/TabList"/>
    <dgm:cxn modelId="{E5C7B2D0-151F-45E6-B0C9-A782CE24A1A0}" srcId="{07127DA5-441A-4717-81A8-5D95D3B79DA8}" destId="{4F99376D-469F-4CCD-BE2B-968F93351319}" srcOrd="0" destOrd="0" parTransId="{901BB767-7540-4CB9-9B4A-7C2E186739C3}" sibTransId="{29709BD4-4E94-45AD-9C0A-BD1B907B1144}"/>
    <dgm:cxn modelId="{B0354063-442B-4AA8-8C9E-2CA0902A90BC}" srcId="{553A0EC5-AA69-4D38-A662-87CC203029C5}" destId="{374AC2E1-0C29-4E11-AE71-CEF5BAC5CE4B}" srcOrd="0" destOrd="0" parTransId="{025DD99F-78E8-46C0-A099-BCB3EBE0AC62}" sibTransId="{CC21FB7C-F601-4310-A947-6A59CAB2E594}"/>
    <dgm:cxn modelId="{C3B6E2E8-BC88-40C7-AD2B-0B293329F898}" type="presOf" srcId="{CE7AB523-DD35-45A6-A683-046D3A0CCC85}" destId="{03726C99-732B-40C4-8C03-E2C69E1A9263}" srcOrd="0" destOrd="0" presId="urn:microsoft.com/office/officeart/2011/layout/TabList"/>
    <dgm:cxn modelId="{9C567F42-039B-4E73-AE19-5D5DF10235F6}" srcId="{553A0EC5-AA69-4D38-A662-87CC203029C5}" destId="{419B9523-08E9-4CD7-A219-B18A9F60A347}" srcOrd="1" destOrd="0" parTransId="{675C763F-CDAE-489F-8109-841ACB009A3F}" sibTransId="{EAEB4E55-AD43-4605-9DD5-6BF09B5EDBAE}"/>
    <dgm:cxn modelId="{DDD7164C-EE22-40F2-BAF6-0902ED57CA70}" srcId="{B71EB520-B54D-4AD8-9655-1AEFD0BF2DEF}" destId="{545E69F9-4560-4D60-82C0-091EF5C5855E}" srcOrd="2" destOrd="0" parTransId="{5E968CF5-F50E-4916-B48F-0A655B082B85}" sibTransId="{F4FF50E3-50EC-4EA3-9CB0-6C5427C163D9}"/>
    <dgm:cxn modelId="{2CD5F592-C692-4178-A241-996745C8FE66}" type="presOf" srcId="{374AC2E1-0C29-4E11-AE71-CEF5BAC5CE4B}" destId="{8B214CEB-67C3-4BC3-8A03-B1D86198D034}" srcOrd="0" destOrd="0" presId="urn:microsoft.com/office/officeart/2011/layout/TabList"/>
    <dgm:cxn modelId="{A6C17BE5-69AB-4AEF-9971-F361F8981890}" type="presOf" srcId="{419B9523-08E9-4CD7-A219-B18A9F60A347}" destId="{6CCC826A-935B-4897-B976-EBCD46ABF652}" srcOrd="0" destOrd="0" presId="urn:microsoft.com/office/officeart/2011/layout/TabList"/>
    <dgm:cxn modelId="{951DF1D4-31B1-4BD5-8902-064066002D97}" srcId="{07127DA5-441A-4717-81A8-5D95D3B79DA8}" destId="{CE7AB523-DD35-45A6-A683-046D3A0CCC85}" srcOrd="1" destOrd="0" parTransId="{C7BFD4DB-8788-4541-B55A-378AEBB914C9}" sibTransId="{16554059-574A-4074-B610-ECDF41519AB7}"/>
    <dgm:cxn modelId="{B366A432-A5D9-454E-A6EE-4969EFCA671F}" type="presOf" srcId="{4F99376D-469F-4CCD-BE2B-968F93351319}" destId="{42DEB66C-12FE-415B-A531-E7933E941A50}" srcOrd="0" destOrd="0" presId="urn:microsoft.com/office/officeart/2011/layout/TabList"/>
    <dgm:cxn modelId="{3DDF4C50-BD2B-43F7-B691-DBF25A4709C4}" type="presOf" srcId="{2F824235-4D78-4AC9-8A76-61E25D4B0B5F}" destId="{CF94C736-A8F7-485F-91B7-745CEDABC841}" srcOrd="0" destOrd="0" presId="urn:microsoft.com/office/officeart/2011/layout/TabList"/>
    <dgm:cxn modelId="{A88FB1D3-7EA4-45D9-989E-D13099B330F3}" srcId="{B71EB520-B54D-4AD8-9655-1AEFD0BF2DEF}" destId="{2F824235-4D78-4AC9-8A76-61E25D4B0B5F}" srcOrd="1" destOrd="0" parTransId="{DC4E9288-7AE0-4E90-A67D-F230D48BBE2E}" sibTransId="{D273C5F1-662B-448E-8E93-B9F2BA5D825B}"/>
    <dgm:cxn modelId="{D0D228D2-A939-4042-AF8E-440BAC52156D}" srcId="{93AFD56C-8828-4492-A91A-D197D5843224}" destId="{07127DA5-441A-4717-81A8-5D95D3B79DA8}" srcOrd="1" destOrd="0" parTransId="{7ED62A2C-2E0D-495E-8FBB-164A86C279CE}" sibTransId="{261B1513-7486-4A64-8D55-904171A04C90}"/>
    <dgm:cxn modelId="{74962408-51F8-4938-B5B3-84555DD5AF42}" srcId="{93AFD56C-8828-4492-A91A-D197D5843224}" destId="{B71EB520-B54D-4AD8-9655-1AEFD0BF2DEF}" srcOrd="0" destOrd="0" parTransId="{0D97927A-31D7-484E-A89E-77FD5D750869}" sibTransId="{F526C8BF-3D65-4F6B-878B-61ECFDD3EFBA}"/>
    <dgm:cxn modelId="{A2908781-F01D-42A9-AA06-D6F10A812D8D}" srcId="{B71EB520-B54D-4AD8-9655-1AEFD0BF2DEF}" destId="{B26B21D5-AAAA-43F4-942E-64D434C509E1}" srcOrd="0" destOrd="0" parTransId="{0206C6B3-5FD5-48C0-84D3-BF5496FE3F03}" sibTransId="{923639EC-C8DF-438E-943E-7353E5C2590C}"/>
    <dgm:cxn modelId="{138E75F7-6FC0-45E9-8D83-8363D1850490}" srcId="{93AFD56C-8828-4492-A91A-D197D5843224}" destId="{553A0EC5-AA69-4D38-A662-87CC203029C5}" srcOrd="2" destOrd="0" parTransId="{65D09029-55FC-43D3-A256-F2ABAC7D5EC6}" sibTransId="{AE932C26-8350-49AE-9B26-725E44AD9519}"/>
    <dgm:cxn modelId="{9D1E69FD-6A4A-4F75-A546-012C6F798456}" type="presParOf" srcId="{69B57E9A-F4BC-4711-9E06-12BE96968C90}" destId="{5A8AE119-ADAC-4E7C-964A-D13A7F83C0AB}" srcOrd="0" destOrd="0" presId="urn:microsoft.com/office/officeart/2011/layout/TabList"/>
    <dgm:cxn modelId="{431FB967-4723-4AEF-8002-62A0591A580A}" type="presParOf" srcId="{5A8AE119-ADAC-4E7C-964A-D13A7F83C0AB}" destId="{30E68B7A-EEFB-4190-BC98-62EBBEAE0C74}" srcOrd="0" destOrd="0" presId="urn:microsoft.com/office/officeart/2011/layout/TabList"/>
    <dgm:cxn modelId="{38A60BD2-2EB4-414B-804F-AB08522C8932}" type="presParOf" srcId="{5A8AE119-ADAC-4E7C-964A-D13A7F83C0AB}" destId="{07E5BF43-AB88-4F30-A7D2-51EB85679D14}" srcOrd="1" destOrd="0" presId="urn:microsoft.com/office/officeart/2011/layout/TabList"/>
    <dgm:cxn modelId="{0276E01A-C7D9-4073-BDE4-E4F32868E637}" type="presParOf" srcId="{5A8AE119-ADAC-4E7C-964A-D13A7F83C0AB}" destId="{5838B30B-C7FE-4760-B74B-3C1344AE073E}" srcOrd="2" destOrd="0" presId="urn:microsoft.com/office/officeart/2011/layout/TabList"/>
    <dgm:cxn modelId="{5211E7B8-E842-4F31-BD86-D57FE0A22731}" type="presParOf" srcId="{69B57E9A-F4BC-4711-9E06-12BE96968C90}" destId="{CF94C736-A8F7-485F-91B7-745CEDABC841}" srcOrd="1" destOrd="0" presId="urn:microsoft.com/office/officeart/2011/layout/TabList"/>
    <dgm:cxn modelId="{070BCD8F-5B90-4D46-B3FC-473CA18DFE2F}" type="presParOf" srcId="{69B57E9A-F4BC-4711-9E06-12BE96968C90}" destId="{229D6D7C-FA82-48F4-842E-3A48BF8D97F3}" srcOrd="2" destOrd="0" presId="urn:microsoft.com/office/officeart/2011/layout/TabList"/>
    <dgm:cxn modelId="{9FB9B85B-702B-4B6C-9612-2385DA2819DB}" type="presParOf" srcId="{69B57E9A-F4BC-4711-9E06-12BE96968C90}" destId="{7B3FED36-D74C-4415-B63A-B05E11104D88}" srcOrd="3" destOrd="0" presId="urn:microsoft.com/office/officeart/2011/layout/TabList"/>
    <dgm:cxn modelId="{2F8DB3BA-EE73-40CC-BFFB-73AFF825CA1A}" type="presParOf" srcId="{7B3FED36-D74C-4415-B63A-B05E11104D88}" destId="{42DEB66C-12FE-415B-A531-E7933E941A50}" srcOrd="0" destOrd="0" presId="urn:microsoft.com/office/officeart/2011/layout/TabList"/>
    <dgm:cxn modelId="{3D3D2B81-4EC8-4AAD-A8B2-80FAD34F7840}" type="presParOf" srcId="{7B3FED36-D74C-4415-B63A-B05E11104D88}" destId="{BD1336F8-64FD-462A-A0A3-90C9B149D1B4}" srcOrd="1" destOrd="0" presId="urn:microsoft.com/office/officeart/2011/layout/TabList"/>
    <dgm:cxn modelId="{BDE42C3D-58E7-4E7B-9065-478C52E88531}" type="presParOf" srcId="{7B3FED36-D74C-4415-B63A-B05E11104D88}" destId="{BA2CBCD9-5328-4B07-B190-0E57DD7721C0}" srcOrd="2" destOrd="0" presId="urn:microsoft.com/office/officeart/2011/layout/TabList"/>
    <dgm:cxn modelId="{E060031E-2F60-4FEC-9A10-06A8A6494A85}" type="presParOf" srcId="{69B57E9A-F4BC-4711-9E06-12BE96968C90}" destId="{03726C99-732B-40C4-8C03-E2C69E1A9263}" srcOrd="4" destOrd="0" presId="urn:microsoft.com/office/officeart/2011/layout/TabList"/>
    <dgm:cxn modelId="{5EAC148F-48D0-422C-8D33-3C5B1542053C}" type="presParOf" srcId="{69B57E9A-F4BC-4711-9E06-12BE96968C90}" destId="{F03BC4AD-50C4-488A-AD0F-B878FA3DA2AF}" srcOrd="5" destOrd="0" presId="urn:microsoft.com/office/officeart/2011/layout/TabList"/>
    <dgm:cxn modelId="{561B2198-1FF1-43BB-9463-6423B98D4A05}" type="presParOf" srcId="{69B57E9A-F4BC-4711-9E06-12BE96968C90}" destId="{53A9A0D5-1D00-4CBC-A355-FD6F80A5F47E}" srcOrd="6" destOrd="0" presId="urn:microsoft.com/office/officeart/2011/layout/TabList"/>
    <dgm:cxn modelId="{A66DE868-3895-4047-8BCC-83789DA7BCD3}" type="presParOf" srcId="{53A9A0D5-1D00-4CBC-A355-FD6F80A5F47E}" destId="{8B214CEB-67C3-4BC3-8A03-B1D86198D034}" srcOrd="0" destOrd="0" presId="urn:microsoft.com/office/officeart/2011/layout/TabList"/>
    <dgm:cxn modelId="{7DBC724A-D568-415D-BED5-3213B7DA4616}" type="presParOf" srcId="{53A9A0D5-1D00-4CBC-A355-FD6F80A5F47E}" destId="{B94FC953-750E-4132-BB19-EDC4AD34672F}" srcOrd="1" destOrd="0" presId="urn:microsoft.com/office/officeart/2011/layout/TabList"/>
    <dgm:cxn modelId="{66467724-D78C-472B-BCE5-1360E2FB6A7E}" type="presParOf" srcId="{53A9A0D5-1D00-4CBC-A355-FD6F80A5F47E}" destId="{983D7ABC-BF87-4CD0-94D6-BDEC88995393}" srcOrd="2" destOrd="0" presId="urn:microsoft.com/office/officeart/2011/layout/TabList"/>
    <dgm:cxn modelId="{3B65D0E0-663A-4DC2-862A-82C45E1EBF0B}" type="presParOf" srcId="{69B57E9A-F4BC-4711-9E06-12BE96968C90}" destId="{6CCC826A-935B-4897-B976-EBCD46ABF652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AFD56C-8828-4492-A91A-D197D5843224}" type="doc">
      <dgm:prSet loTypeId="urn:microsoft.com/office/officeart/2011/layout/TabList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1EB520-B54D-4AD8-9655-1AEFD0BF2DEF}">
      <dgm:prSet phldrT="[Text]"/>
      <dgm:spPr/>
      <dgm:t>
        <a:bodyPr/>
        <a:lstStyle/>
        <a:p>
          <a:r>
            <a:rPr lang="en-US" dirty="0" smtClean="0"/>
            <a:t>Citation</a:t>
          </a:r>
          <a:endParaRPr lang="en-US" dirty="0"/>
        </a:p>
      </dgm:t>
    </dgm:pt>
    <dgm:pt modelId="{0D97927A-31D7-484E-A89E-77FD5D750869}" type="parTrans" cxnId="{74962408-51F8-4938-B5B3-84555DD5AF42}">
      <dgm:prSet/>
      <dgm:spPr/>
      <dgm:t>
        <a:bodyPr/>
        <a:lstStyle/>
        <a:p>
          <a:endParaRPr lang="en-US"/>
        </a:p>
      </dgm:t>
    </dgm:pt>
    <dgm:pt modelId="{F526C8BF-3D65-4F6B-878B-61ECFDD3EFBA}" type="sibTrans" cxnId="{74962408-51F8-4938-B5B3-84555DD5AF42}">
      <dgm:prSet/>
      <dgm:spPr/>
      <dgm:t>
        <a:bodyPr/>
        <a:lstStyle/>
        <a:p>
          <a:endParaRPr lang="en-US"/>
        </a:p>
      </dgm:t>
    </dgm:pt>
    <dgm:pt modelId="{B26B21D5-AAAA-43F4-942E-64D434C509E1}">
      <dgm:prSet phldrT="[Text]"/>
      <dgm:spPr/>
      <dgm:t>
        <a:bodyPr/>
        <a:lstStyle/>
        <a:p>
          <a:r>
            <a:rPr lang="en-US" dirty="0" smtClean="0"/>
            <a:t>Scholarly activity</a:t>
          </a:r>
          <a:endParaRPr lang="en-US" dirty="0"/>
        </a:p>
      </dgm:t>
    </dgm:pt>
    <dgm:pt modelId="{0206C6B3-5FD5-48C0-84D3-BF5496FE3F03}" type="parTrans" cxnId="{A2908781-F01D-42A9-AA06-D6F10A812D8D}">
      <dgm:prSet/>
      <dgm:spPr/>
      <dgm:t>
        <a:bodyPr/>
        <a:lstStyle/>
        <a:p>
          <a:endParaRPr lang="en-US"/>
        </a:p>
      </dgm:t>
    </dgm:pt>
    <dgm:pt modelId="{923639EC-C8DF-438E-943E-7353E5C2590C}" type="sibTrans" cxnId="{A2908781-F01D-42A9-AA06-D6F10A812D8D}">
      <dgm:prSet/>
      <dgm:spPr/>
      <dgm:t>
        <a:bodyPr/>
        <a:lstStyle/>
        <a:p>
          <a:endParaRPr lang="en-US"/>
        </a:p>
      </dgm:t>
    </dgm:pt>
    <dgm:pt modelId="{2F824235-4D78-4AC9-8A76-61E25D4B0B5F}">
      <dgm:prSet phldrT="[Text]"/>
      <dgm:spPr/>
      <dgm:t>
        <a:bodyPr/>
        <a:lstStyle/>
        <a:p>
          <a:r>
            <a:rPr lang="en-US" dirty="0" smtClean="0"/>
            <a:t>2015 – 6 out of 10 programs received a citation for inadequate scholarly activity</a:t>
          </a:r>
          <a:endParaRPr lang="en-US" dirty="0"/>
        </a:p>
      </dgm:t>
    </dgm:pt>
    <dgm:pt modelId="{DC4E9288-7AE0-4E90-A67D-F230D48BBE2E}" type="parTrans" cxnId="{A88FB1D3-7EA4-45D9-989E-D13099B330F3}">
      <dgm:prSet/>
      <dgm:spPr/>
      <dgm:t>
        <a:bodyPr/>
        <a:lstStyle/>
        <a:p>
          <a:endParaRPr lang="en-US"/>
        </a:p>
      </dgm:t>
    </dgm:pt>
    <dgm:pt modelId="{D273C5F1-662B-448E-8E93-B9F2BA5D825B}" type="sibTrans" cxnId="{A88FB1D3-7EA4-45D9-989E-D13099B330F3}">
      <dgm:prSet/>
      <dgm:spPr/>
      <dgm:t>
        <a:bodyPr/>
        <a:lstStyle/>
        <a:p>
          <a:endParaRPr lang="en-US"/>
        </a:p>
      </dgm:t>
    </dgm:pt>
    <dgm:pt modelId="{07127DA5-441A-4717-81A8-5D95D3B79DA8}">
      <dgm:prSet phldrT="[Text]"/>
      <dgm:spPr/>
      <dgm:t>
        <a:bodyPr/>
        <a:lstStyle/>
        <a:p>
          <a:r>
            <a:rPr lang="en-US" dirty="0" smtClean="0"/>
            <a:t>Resident Survey</a:t>
          </a:r>
          <a:endParaRPr lang="en-US" dirty="0"/>
        </a:p>
      </dgm:t>
    </dgm:pt>
    <dgm:pt modelId="{7ED62A2C-2E0D-495E-8FBB-164A86C279CE}" type="parTrans" cxnId="{D0D228D2-A939-4042-AF8E-440BAC52156D}">
      <dgm:prSet/>
      <dgm:spPr/>
      <dgm:t>
        <a:bodyPr/>
        <a:lstStyle/>
        <a:p>
          <a:endParaRPr lang="en-US"/>
        </a:p>
      </dgm:t>
    </dgm:pt>
    <dgm:pt modelId="{261B1513-7486-4A64-8D55-904171A04C90}" type="sibTrans" cxnId="{D0D228D2-A939-4042-AF8E-440BAC52156D}">
      <dgm:prSet/>
      <dgm:spPr/>
      <dgm:t>
        <a:bodyPr/>
        <a:lstStyle/>
        <a:p>
          <a:endParaRPr lang="en-US"/>
        </a:p>
      </dgm:t>
    </dgm:pt>
    <dgm:pt modelId="{4F99376D-469F-4CCD-BE2B-968F93351319}">
      <dgm:prSet phldrT="[Text]"/>
      <dgm:spPr/>
      <dgm:t>
        <a:bodyPr/>
        <a:lstStyle/>
        <a:p>
          <a:r>
            <a:rPr lang="en-US" dirty="0" smtClean="0"/>
            <a:t>Satisfied with opportunities for scholarly activities</a:t>
          </a:r>
          <a:endParaRPr lang="en-US" dirty="0"/>
        </a:p>
      </dgm:t>
    </dgm:pt>
    <dgm:pt modelId="{901BB767-7540-4CB9-9B4A-7C2E186739C3}" type="parTrans" cxnId="{E5C7B2D0-151F-45E6-B0C9-A782CE24A1A0}">
      <dgm:prSet/>
      <dgm:spPr/>
      <dgm:t>
        <a:bodyPr/>
        <a:lstStyle/>
        <a:p>
          <a:endParaRPr lang="en-US"/>
        </a:p>
      </dgm:t>
    </dgm:pt>
    <dgm:pt modelId="{29709BD4-4E94-45AD-9C0A-BD1B907B1144}" type="sibTrans" cxnId="{E5C7B2D0-151F-45E6-B0C9-A782CE24A1A0}">
      <dgm:prSet/>
      <dgm:spPr/>
      <dgm:t>
        <a:bodyPr/>
        <a:lstStyle/>
        <a:p>
          <a:endParaRPr lang="en-US"/>
        </a:p>
      </dgm:t>
    </dgm:pt>
    <dgm:pt modelId="{CE7AB523-DD35-45A6-A683-046D3A0CCC85}">
      <dgm:prSet phldrT="[Text]"/>
      <dgm:spPr/>
      <dgm:t>
        <a:bodyPr/>
        <a:lstStyle/>
        <a:p>
          <a:r>
            <a:rPr lang="en-US" dirty="0" smtClean="0"/>
            <a:t>2015 – mean 3.7; national mean 4.3</a:t>
          </a:r>
          <a:endParaRPr lang="en-US" dirty="0"/>
        </a:p>
      </dgm:t>
    </dgm:pt>
    <dgm:pt modelId="{C7BFD4DB-8788-4541-B55A-378AEBB914C9}" type="parTrans" cxnId="{951DF1D4-31B1-4BD5-8902-064066002D97}">
      <dgm:prSet/>
      <dgm:spPr/>
      <dgm:t>
        <a:bodyPr/>
        <a:lstStyle/>
        <a:p>
          <a:endParaRPr lang="en-US"/>
        </a:p>
      </dgm:t>
    </dgm:pt>
    <dgm:pt modelId="{16554059-574A-4074-B610-ECDF41519AB7}" type="sibTrans" cxnId="{951DF1D4-31B1-4BD5-8902-064066002D97}">
      <dgm:prSet/>
      <dgm:spPr/>
      <dgm:t>
        <a:bodyPr/>
        <a:lstStyle/>
        <a:p>
          <a:endParaRPr lang="en-US"/>
        </a:p>
      </dgm:t>
    </dgm:pt>
    <dgm:pt modelId="{553A0EC5-AA69-4D38-A662-87CC203029C5}">
      <dgm:prSet phldrT="[Text]"/>
      <dgm:spPr/>
      <dgm:t>
        <a:bodyPr/>
        <a:lstStyle/>
        <a:p>
          <a:r>
            <a:rPr lang="en-US" dirty="0" smtClean="0"/>
            <a:t>Faculty Survey</a:t>
          </a:r>
          <a:endParaRPr lang="en-US" dirty="0"/>
        </a:p>
      </dgm:t>
    </dgm:pt>
    <dgm:pt modelId="{65D09029-55FC-43D3-A256-F2ABAC7D5EC6}" type="parTrans" cxnId="{138E75F7-6FC0-45E9-8D83-8363D1850490}">
      <dgm:prSet/>
      <dgm:spPr/>
      <dgm:t>
        <a:bodyPr/>
        <a:lstStyle/>
        <a:p>
          <a:endParaRPr lang="en-US"/>
        </a:p>
      </dgm:t>
    </dgm:pt>
    <dgm:pt modelId="{AE932C26-8350-49AE-9B26-725E44AD9519}" type="sibTrans" cxnId="{138E75F7-6FC0-45E9-8D83-8363D1850490}">
      <dgm:prSet/>
      <dgm:spPr/>
      <dgm:t>
        <a:bodyPr/>
        <a:lstStyle/>
        <a:p>
          <a:endParaRPr lang="en-US"/>
        </a:p>
      </dgm:t>
    </dgm:pt>
    <dgm:pt modelId="{374AC2E1-0C29-4E11-AE71-CEF5BAC5CE4B}">
      <dgm:prSet phldrT="[Text]"/>
      <dgm:spPr/>
      <dgm:t>
        <a:bodyPr/>
        <a:lstStyle/>
        <a:p>
          <a:r>
            <a:rPr lang="en-US" dirty="0" smtClean="0"/>
            <a:t>Worked on scholarly activity with residents</a:t>
          </a:r>
          <a:endParaRPr lang="en-US" dirty="0"/>
        </a:p>
      </dgm:t>
    </dgm:pt>
    <dgm:pt modelId="{025DD99F-78E8-46C0-A099-BCB3EBE0AC62}" type="parTrans" cxnId="{B0354063-442B-4AA8-8C9E-2CA0902A90BC}">
      <dgm:prSet/>
      <dgm:spPr/>
      <dgm:t>
        <a:bodyPr/>
        <a:lstStyle/>
        <a:p>
          <a:endParaRPr lang="en-US"/>
        </a:p>
      </dgm:t>
    </dgm:pt>
    <dgm:pt modelId="{CC21FB7C-F601-4310-A947-6A59CAB2E594}" type="sibTrans" cxnId="{B0354063-442B-4AA8-8C9E-2CA0902A90BC}">
      <dgm:prSet/>
      <dgm:spPr/>
      <dgm:t>
        <a:bodyPr/>
        <a:lstStyle/>
        <a:p>
          <a:endParaRPr lang="en-US"/>
        </a:p>
      </dgm:t>
    </dgm:pt>
    <dgm:pt modelId="{419B9523-08E9-4CD7-A219-B18A9F60A347}">
      <dgm:prSet phldrT="[Text]"/>
      <dgm:spPr/>
      <dgm:t>
        <a:bodyPr/>
        <a:lstStyle/>
        <a:p>
          <a:r>
            <a:rPr lang="en-US" dirty="0" smtClean="0"/>
            <a:t>2015 – 75% yes; national rate 76%</a:t>
          </a:r>
          <a:endParaRPr lang="en-US" dirty="0"/>
        </a:p>
      </dgm:t>
    </dgm:pt>
    <dgm:pt modelId="{675C763F-CDAE-489F-8109-841ACB009A3F}" type="parTrans" cxnId="{9C567F42-039B-4E73-AE19-5D5DF10235F6}">
      <dgm:prSet/>
      <dgm:spPr/>
      <dgm:t>
        <a:bodyPr/>
        <a:lstStyle/>
        <a:p>
          <a:endParaRPr lang="en-US"/>
        </a:p>
      </dgm:t>
    </dgm:pt>
    <dgm:pt modelId="{EAEB4E55-AD43-4605-9DD5-6BF09B5EDBAE}" type="sibTrans" cxnId="{9C567F42-039B-4E73-AE19-5D5DF10235F6}">
      <dgm:prSet/>
      <dgm:spPr/>
      <dgm:t>
        <a:bodyPr/>
        <a:lstStyle/>
        <a:p>
          <a:endParaRPr lang="en-US"/>
        </a:p>
      </dgm:t>
    </dgm:pt>
    <dgm:pt modelId="{F52D6EA7-FF2D-4423-B7E2-4C464B7BC0BD}">
      <dgm:prSet phldrT="[Text]"/>
      <dgm:spPr/>
      <dgm:t>
        <a:bodyPr/>
        <a:lstStyle/>
        <a:p>
          <a:r>
            <a:rPr lang="en-US" dirty="0" smtClean="0"/>
            <a:t>5 programs fell below established internal criteria for scholarly activity </a:t>
          </a:r>
          <a:endParaRPr lang="en-US" dirty="0"/>
        </a:p>
      </dgm:t>
    </dgm:pt>
    <dgm:pt modelId="{0170F5EB-B81F-4541-B96F-467FB66A4A7E}" type="parTrans" cxnId="{4C914E14-F6C8-429B-9050-328E1B0ECC59}">
      <dgm:prSet/>
      <dgm:spPr/>
      <dgm:t>
        <a:bodyPr/>
        <a:lstStyle/>
        <a:p>
          <a:endParaRPr lang="en-US"/>
        </a:p>
      </dgm:t>
    </dgm:pt>
    <dgm:pt modelId="{5B9E7DE7-127E-44F5-B793-65EFF9732F93}" type="sibTrans" cxnId="{4C914E14-F6C8-429B-9050-328E1B0ECC59}">
      <dgm:prSet/>
      <dgm:spPr/>
      <dgm:t>
        <a:bodyPr/>
        <a:lstStyle/>
        <a:p>
          <a:endParaRPr lang="en-US"/>
        </a:p>
      </dgm:t>
    </dgm:pt>
    <dgm:pt modelId="{69B57E9A-F4BC-4711-9E06-12BE96968C90}" type="pres">
      <dgm:prSet presAssocID="{93AFD56C-8828-4492-A91A-D197D584322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8AE119-ADAC-4E7C-964A-D13A7F83C0AB}" type="pres">
      <dgm:prSet presAssocID="{B71EB520-B54D-4AD8-9655-1AEFD0BF2DEF}" presName="composite" presStyleCnt="0"/>
      <dgm:spPr/>
    </dgm:pt>
    <dgm:pt modelId="{30E68B7A-EEFB-4190-BC98-62EBBEAE0C74}" type="pres">
      <dgm:prSet presAssocID="{B71EB520-B54D-4AD8-9655-1AEFD0BF2DE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BF43-AB88-4F30-A7D2-51EB85679D14}" type="pres">
      <dgm:prSet presAssocID="{B71EB520-B54D-4AD8-9655-1AEFD0BF2DE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8B30B-C7FE-4760-B74B-3C1344AE073E}" type="pres">
      <dgm:prSet presAssocID="{B71EB520-B54D-4AD8-9655-1AEFD0BF2DEF}" presName="Accent" presStyleLbl="parChTrans1D1" presStyleIdx="0" presStyleCnt="3"/>
      <dgm:spPr/>
    </dgm:pt>
    <dgm:pt modelId="{CF94C736-A8F7-485F-91B7-745CEDABC841}" type="pres">
      <dgm:prSet presAssocID="{B71EB520-B54D-4AD8-9655-1AEFD0BF2DEF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D6D7C-FA82-48F4-842E-3A48BF8D97F3}" type="pres">
      <dgm:prSet presAssocID="{F526C8BF-3D65-4F6B-878B-61ECFDD3EFBA}" presName="sibTrans" presStyleCnt="0"/>
      <dgm:spPr/>
    </dgm:pt>
    <dgm:pt modelId="{7B3FED36-D74C-4415-B63A-B05E11104D88}" type="pres">
      <dgm:prSet presAssocID="{07127DA5-441A-4717-81A8-5D95D3B79DA8}" presName="composite" presStyleCnt="0"/>
      <dgm:spPr/>
    </dgm:pt>
    <dgm:pt modelId="{42DEB66C-12FE-415B-A531-E7933E941A50}" type="pres">
      <dgm:prSet presAssocID="{07127DA5-441A-4717-81A8-5D95D3B79DA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336F8-64FD-462A-A0A3-90C9B149D1B4}" type="pres">
      <dgm:prSet presAssocID="{07127DA5-441A-4717-81A8-5D95D3B79DA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CBCD9-5328-4B07-B190-0E57DD7721C0}" type="pres">
      <dgm:prSet presAssocID="{07127DA5-441A-4717-81A8-5D95D3B79DA8}" presName="Accent" presStyleLbl="parChTrans1D1" presStyleIdx="1" presStyleCnt="3"/>
      <dgm:spPr/>
    </dgm:pt>
    <dgm:pt modelId="{03726C99-732B-40C4-8C03-E2C69E1A9263}" type="pres">
      <dgm:prSet presAssocID="{07127DA5-441A-4717-81A8-5D95D3B79DA8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BC4AD-50C4-488A-AD0F-B878FA3DA2AF}" type="pres">
      <dgm:prSet presAssocID="{261B1513-7486-4A64-8D55-904171A04C90}" presName="sibTrans" presStyleCnt="0"/>
      <dgm:spPr/>
    </dgm:pt>
    <dgm:pt modelId="{53A9A0D5-1D00-4CBC-A355-FD6F80A5F47E}" type="pres">
      <dgm:prSet presAssocID="{553A0EC5-AA69-4D38-A662-87CC203029C5}" presName="composite" presStyleCnt="0"/>
      <dgm:spPr/>
    </dgm:pt>
    <dgm:pt modelId="{8B214CEB-67C3-4BC3-8A03-B1D86198D034}" type="pres">
      <dgm:prSet presAssocID="{553A0EC5-AA69-4D38-A662-87CC203029C5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FC953-750E-4132-BB19-EDC4AD34672F}" type="pres">
      <dgm:prSet presAssocID="{553A0EC5-AA69-4D38-A662-87CC203029C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D7ABC-BF87-4CD0-94D6-BDEC88995393}" type="pres">
      <dgm:prSet presAssocID="{553A0EC5-AA69-4D38-A662-87CC203029C5}" presName="Accent" presStyleLbl="parChTrans1D1" presStyleIdx="2" presStyleCnt="3"/>
      <dgm:spPr/>
    </dgm:pt>
    <dgm:pt modelId="{6CCC826A-935B-4897-B976-EBCD46ABF652}" type="pres">
      <dgm:prSet presAssocID="{553A0EC5-AA69-4D38-A662-87CC203029C5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CE69A-6343-47AD-B402-4C80B83B7A58}" type="presOf" srcId="{374AC2E1-0C29-4E11-AE71-CEF5BAC5CE4B}" destId="{8B214CEB-67C3-4BC3-8A03-B1D86198D034}" srcOrd="0" destOrd="0" presId="urn:microsoft.com/office/officeart/2011/layout/TabList"/>
    <dgm:cxn modelId="{EAB0C237-C882-4AEE-B615-D76D62E8EF8E}" type="presOf" srcId="{553A0EC5-AA69-4D38-A662-87CC203029C5}" destId="{B94FC953-750E-4132-BB19-EDC4AD34672F}" srcOrd="0" destOrd="0" presId="urn:microsoft.com/office/officeart/2011/layout/TabList"/>
    <dgm:cxn modelId="{49175BFA-D5C9-4FE3-832B-45B5FAB05595}" type="presOf" srcId="{419B9523-08E9-4CD7-A219-B18A9F60A347}" destId="{6CCC826A-935B-4897-B976-EBCD46ABF652}" srcOrd="0" destOrd="0" presId="urn:microsoft.com/office/officeart/2011/layout/TabList"/>
    <dgm:cxn modelId="{4C914E14-F6C8-429B-9050-328E1B0ECC59}" srcId="{07127DA5-441A-4717-81A8-5D95D3B79DA8}" destId="{F52D6EA7-FF2D-4423-B7E2-4C464B7BC0BD}" srcOrd="2" destOrd="0" parTransId="{0170F5EB-B81F-4541-B96F-467FB66A4A7E}" sibTransId="{5B9E7DE7-127E-44F5-B793-65EFF9732F93}"/>
    <dgm:cxn modelId="{2FEEFC45-5AA2-4436-BE57-A3FB0D8390D2}" type="presOf" srcId="{F52D6EA7-FF2D-4423-B7E2-4C464B7BC0BD}" destId="{03726C99-732B-40C4-8C03-E2C69E1A9263}" srcOrd="0" destOrd="1" presId="urn:microsoft.com/office/officeart/2011/layout/TabList"/>
    <dgm:cxn modelId="{67A58F4D-65DD-4A50-A19B-22E20B37F3EC}" type="presOf" srcId="{CE7AB523-DD35-45A6-A683-046D3A0CCC85}" destId="{03726C99-732B-40C4-8C03-E2C69E1A9263}" srcOrd="0" destOrd="0" presId="urn:microsoft.com/office/officeart/2011/layout/TabList"/>
    <dgm:cxn modelId="{67BD3CCB-C8CB-4708-ABF1-16E41BBDABE9}" type="presOf" srcId="{B26B21D5-AAAA-43F4-942E-64D434C509E1}" destId="{30E68B7A-EEFB-4190-BC98-62EBBEAE0C74}" srcOrd="0" destOrd="0" presId="urn:microsoft.com/office/officeart/2011/layout/TabList"/>
    <dgm:cxn modelId="{8E2FAB90-5634-4E66-94A6-220F8E94DD7A}" type="presOf" srcId="{4F99376D-469F-4CCD-BE2B-968F93351319}" destId="{42DEB66C-12FE-415B-A531-E7933E941A50}" srcOrd="0" destOrd="0" presId="urn:microsoft.com/office/officeart/2011/layout/TabList"/>
    <dgm:cxn modelId="{E5C7B2D0-151F-45E6-B0C9-A782CE24A1A0}" srcId="{07127DA5-441A-4717-81A8-5D95D3B79DA8}" destId="{4F99376D-469F-4CCD-BE2B-968F93351319}" srcOrd="0" destOrd="0" parTransId="{901BB767-7540-4CB9-9B4A-7C2E186739C3}" sibTransId="{29709BD4-4E94-45AD-9C0A-BD1B907B1144}"/>
    <dgm:cxn modelId="{B0354063-442B-4AA8-8C9E-2CA0902A90BC}" srcId="{553A0EC5-AA69-4D38-A662-87CC203029C5}" destId="{374AC2E1-0C29-4E11-AE71-CEF5BAC5CE4B}" srcOrd="0" destOrd="0" parTransId="{025DD99F-78E8-46C0-A099-BCB3EBE0AC62}" sibTransId="{CC21FB7C-F601-4310-A947-6A59CAB2E594}"/>
    <dgm:cxn modelId="{9C567F42-039B-4E73-AE19-5D5DF10235F6}" srcId="{553A0EC5-AA69-4D38-A662-87CC203029C5}" destId="{419B9523-08E9-4CD7-A219-B18A9F60A347}" srcOrd="1" destOrd="0" parTransId="{675C763F-CDAE-489F-8109-841ACB009A3F}" sibTransId="{EAEB4E55-AD43-4605-9DD5-6BF09B5EDBAE}"/>
    <dgm:cxn modelId="{5C2B2B20-037B-48DC-AA2E-B60C9C500E17}" type="presOf" srcId="{2F824235-4D78-4AC9-8A76-61E25D4B0B5F}" destId="{CF94C736-A8F7-485F-91B7-745CEDABC841}" srcOrd="0" destOrd="0" presId="urn:microsoft.com/office/officeart/2011/layout/TabList"/>
    <dgm:cxn modelId="{0526BA48-6CE3-403B-ACA6-A4437C6C6A7F}" type="presOf" srcId="{93AFD56C-8828-4492-A91A-D197D5843224}" destId="{69B57E9A-F4BC-4711-9E06-12BE96968C90}" srcOrd="0" destOrd="0" presId="urn:microsoft.com/office/officeart/2011/layout/TabList"/>
    <dgm:cxn modelId="{951DF1D4-31B1-4BD5-8902-064066002D97}" srcId="{07127DA5-441A-4717-81A8-5D95D3B79DA8}" destId="{CE7AB523-DD35-45A6-A683-046D3A0CCC85}" srcOrd="1" destOrd="0" parTransId="{C7BFD4DB-8788-4541-B55A-378AEBB914C9}" sibTransId="{16554059-574A-4074-B610-ECDF41519AB7}"/>
    <dgm:cxn modelId="{A88FB1D3-7EA4-45D9-989E-D13099B330F3}" srcId="{B71EB520-B54D-4AD8-9655-1AEFD0BF2DEF}" destId="{2F824235-4D78-4AC9-8A76-61E25D4B0B5F}" srcOrd="1" destOrd="0" parTransId="{DC4E9288-7AE0-4E90-A67D-F230D48BBE2E}" sibTransId="{D273C5F1-662B-448E-8E93-B9F2BA5D825B}"/>
    <dgm:cxn modelId="{19D42E27-FAE3-451F-81E3-334DA33C7528}" type="presOf" srcId="{07127DA5-441A-4717-81A8-5D95D3B79DA8}" destId="{BD1336F8-64FD-462A-A0A3-90C9B149D1B4}" srcOrd="0" destOrd="0" presId="urn:microsoft.com/office/officeart/2011/layout/TabList"/>
    <dgm:cxn modelId="{D0D228D2-A939-4042-AF8E-440BAC52156D}" srcId="{93AFD56C-8828-4492-A91A-D197D5843224}" destId="{07127DA5-441A-4717-81A8-5D95D3B79DA8}" srcOrd="1" destOrd="0" parTransId="{7ED62A2C-2E0D-495E-8FBB-164A86C279CE}" sibTransId="{261B1513-7486-4A64-8D55-904171A04C90}"/>
    <dgm:cxn modelId="{74962408-51F8-4938-B5B3-84555DD5AF42}" srcId="{93AFD56C-8828-4492-A91A-D197D5843224}" destId="{B71EB520-B54D-4AD8-9655-1AEFD0BF2DEF}" srcOrd="0" destOrd="0" parTransId="{0D97927A-31D7-484E-A89E-77FD5D750869}" sibTransId="{F526C8BF-3D65-4F6B-878B-61ECFDD3EFBA}"/>
    <dgm:cxn modelId="{A2908781-F01D-42A9-AA06-D6F10A812D8D}" srcId="{B71EB520-B54D-4AD8-9655-1AEFD0BF2DEF}" destId="{B26B21D5-AAAA-43F4-942E-64D434C509E1}" srcOrd="0" destOrd="0" parTransId="{0206C6B3-5FD5-48C0-84D3-BF5496FE3F03}" sibTransId="{923639EC-C8DF-438E-943E-7353E5C2590C}"/>
    <dgm:cxn modelId="{138E75F7-6FC0-45E9-8D83-8363D1850490}" srcId="{93AFD56C-8828-4492-A91A-D197D5843224}" destId="{553A0EC5-AA69-4D38-A662-87CC203029C5}" srcOrd="2" destOrd="0" parTransId="{65D09029-55FC-43D3-A256-F2ABAC7D5EC6}" sibTransId="{AE932C26-8350-49AE-9B26-725E44AD9519}"/>
    <dgm:cxn modelId="{921CC2C4-9D4F-4BEE-98AE-6F926F8EF1D0}" type="presOf" srcId="{B71EB520-B54D-4AD8-9655-1AEFD0BF2DEF}" destId="{07E5BF43-AB88-4F30-A7D2-51EB85679D14}" srcOrd="0" destOrd="0" presId="urn:microsoft.com/office/officeart/2011/layout/TabList"/>
    <dgm:cxn modelId="{D7D92F5F-0C82-4D61-8C36-A177592F99EE}" type="presParOf" srcId="{69B57E9A-F4BC-4711-9E06-12BE96968C90}" destId="{5A8AE119-ADAC-4E7C-964A-D13A7F83C0AB}" srcOrd="0" destOrd="0" presId="urn:microsoft.com/office/officeart/2011/layout/TabList"/>
    <dgm:cxn modelId="{4A6A9857-F750-4F4F-83E3-E0AD0EFC2E82}" type="presParOf" srcId="{5A8AE119-ADAC-4E7C-964A-D13A7F83C0AB}" destId="{30E68B7A-EEFB-4190-BC98-62EBBEAE0C74}" srcOrd="0" destOrd="0" presId="urn:microsoft.com/office/officeart/2011/layout/TabList"/>
    <dgm:cxn modelId="{09F841A1-6DC0-46E0-B9B2-82CD1E91F55C}" type="presParOf" srcId="{5A8AE119-ADAC-4E7C-964A-D13A7F83C0AB}" destId="{07E5BF43-AB88-4F30-A7D2-51EB85679D14}" srcOrd="1" destOrd="0" presId="urn:microsoft.com/office/officeart/2011/layout/TabList"/>
    <dgm:cxn modelId="{95624AF6-6C75-4294-B86A-EC098356B1F9}" type="presParOf" srcId="{5A8AE119-ADAC-4E7C-964A-D13A7F83C0AB}" destId="{5838B30B-C7FE-4760-B74B-3C1344AE073E}" srcOrd="2" destOrd="0" presId="urn:microsoft.com/office/officeart/2011/layout/TabList"/>
    <dgm:cxn modelId="{22AE3B3A-FA67-434C-904C-169299C56156}" type="presParOf" srcId="{69B57E9A-F4BC-4711-9E06-12BE96968C90}" destId="{CF94C736-A8F7-485F-91B7-745CEDABC841}" srcOrd="1" destOrd="0" presId="urn:microsoft.com/office/officeart/2011/layout/TabList"/>
    <dgm:cxn modelId="{32A99804-9367-4AF9-9FC6-BA53C665BE53}" type="presParOf" srcId="{69B57E9A-F4BC-4711-9E06-12BE96968C90}" destId="{229D6D7C-FA82-48F4-842E-3A48BF8D97F3}" srcOrd="2" destOrd="0" presId="urn:microsoft.com/office/officeart/2011/layout/TabList"/>
    <dgm:cxn modelId="{E8D84A80-6C8E-4612-BCFE-EEA0EBDC5203}" type="presParOf" srcId="{69B57E9A-F4BC-4711-9E06-12BE96968C90}" destId="{7B3FED36-D74C-4415-B63A-B05E11104D88}" srcOrd="3" destOrd="0" presId="urn:microsoft.com/office/officeart/2011/layout/TabList"/>
    <dgm:cxn modelId="{FA782332-9A06-47BF-918B-6CAC5A19F673}" type="presParOf" srcId="{7B3FED36-D74C-4415-B63A-B05E11104D88}" destId="{42DEB66C-12FE-415B-A531-E7933E941A50}" srcOrd="0" destOrd="0" presId="urn:microsoft.com/office/officeart/2011/layout/TabList"/>
    <dgm:cxn modelId="{073F5DE1-5128-49C8-A36B-052399FD0FCF}" type="presParOf" srcId="{7B3FED36-D74C-4415-B63A-B05E11104D88}" destId="{BD1336F8-64FD-462A-A0A3-90C9B149D1B4}" srcOrd="1" destOrd="0" presId="urn:microsoft.com/office/officeart/2011/layout/TabList"/>
    <dgm:cxn modelId="{E3794DDB-3190-4506-8BA3-40444030DAEB}" type="presParOf" srcId="{7B3FED36-D74C-4415-B63A-B05E11104D88}" destId="{BA2CBCD9-5328-4B07-B190-0E57DD7721C0}" srcOrd="2" destOrd="0" presId="urn:microsoft.com/office/officeart/2011/layout/TabList"/>
    <dgm:cxn modelId="{DFAD9C27-E066-4846-A5F9-65A40533B649}" type="presParOf" srcId="{69B57E9A-F4BC-4711-9E06-12BE96968C90}" destId="{03726C99-732B-40C4-8C03-E2C69E1A9263}" srcOrd="4" destOrd="0" presId="urn:microsoft.com/office/officeart/2011/layout/TabList"/>
    <dgm:cxn modelId="{C2876BE2-02F0-47F6-9811-4B095F5B7DA7}" type="presParOf" srcId="{69B57E9A-F4BC-4711-9E06-12BE96968C90}" destId="{F03BC4AD-50C4-488A-AD0F-B878FA3DA2AF}" srcOrd="5" destOrd="0" presId="urn:microsoft.com/office/officeart/2011/layout/TabList"/>
    <dgm:cxn modelId="{F9B902E1-E713-4034-B856-FBC790D7D22E}" type="presParOf" srcId="{69B57E9A-F4BC-4711-9E06-12BE96968C90}" destId="{53A9A0D5-1D00-4CBC-A355-FD6F80A5F47E}" srcOrd="6" destOrd="0" presId="urn:microsoft.com/office/officeart/2011/layout/TabList"/>
    <dgm:cxn modelId="{A1474B9D-06A4-4106-A068-2247DDB55867}" type="presParOf" srcId="{53A9A0D5-1D00-4CBC-A355-FD6F80A5F47E}" destId="{8B214CEB-67C3-4BC3-8A03-B1D86198D034}" srcOrd="0" destOrd="0" presId="urn:microsoft.com/office/officeart/2011/layout/TabList"/>
    <dgm:cxn modelId="{BFE3BFCB-C238-4B1C-8627-45A2944D5BC3}" type="presParOf" srcId="{53A9A0D5-1D00-4CBC-A355-FD6F80A5F47E}" destId="{B94FC953-750E-4132-BB19-EDC4AD34672F}" srcOrd="1" destOrd="0" presId="urn:microsoft.com/office/officeart/2011/layout/TabList"/>
    <dgm:cxn modelId="{7CA49800-509A-4B48-B070-F77D7E9E319F}" type="presParOf" srcId="{53A9A0D5-1D00-4CBC-A355-FD6F80A5F47E}" destId="{983D7ABC-BF87-4CD0-94D6-BDEC88995393}" srcOrd="2" destOrd="0" presId="urn:microsoft.com/office/officeart/2011/layout/TabList"/>
    <dgm:cxn modelId="{730D3472-200F-4D30-BF42-DE770D81E027}" type="presParOf" srcId="{69B57E9A-F4BC-4711-9E06-12BE96968C90}" destId="{6CCC826A-935B-4897-B976-EBCD46ABF652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2A710-A0FD-4A70-9C27-2584517BFE4F}">
      <dsp:nvSpPr>
        <dsp:cNvPr id="0" name=""/>
        <dsp:cNvSpPr/>
      </dsp:nvSpPr>
      <dsp:spPr>
        <a:xfrm>
          <a:off x="699" y="0"/>
          <a:ext cx="6094601" cy="14094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AIR</a:t>
          </a:r>
          <a:endParaRPr lang="en-US" sz="6300" kern="1200" dirty="0"/>
        </a:p>
      </dsp:txBody>
      <dsp:txXfrm>
        <a:off x="41981" y="41282"/>
        <a:ext cx="6012037" cy="1326910"/>
      </dsp:txXfrm>
    </dsp:sp>
    <dsp:sp modelId="{FF180604-E74B-4F75-AF9F-1CDAB33780F5}">
      <dsp:nvSpPr>
        <dsp:cNvPr id="0" name=""/>
        <dsp:cNvSpPr/>
      </dsp:nvSpPr>
      <dsp:spPr>
        <a:xfrm>
          <a:off x="29562" y="1552172"/>
          <a:ext cx="4826549" cy="14094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CLER</a:t>
          </a:r>
          <a:endParaRPr lang="en-US" sz="2700" kern="1200" dirty="0"/>
        </a:p>
      </dsp:txBody>
      <dsp:txXfrm>
        <a:off x="70844" y="1593454"/>
        <a:ext cx="4743985" cy="1326910"/>
      </dsp:txXfrm>
    </dsp:sp>
    <dsp:sp modelId="{D6C97798-B464-457F-BF4E-8DD1FF0C3DC6}">
      <dsp:nvSpPr>
        <dsp:cNvPr id="0" name=""/>
        <dsp:cNvSpPr/>
      </dsp:nvSpPr>
      <dsp:spPr>
        <a:xfrm>
          <a:off x="699" y="3036802"/>
          <a:ext cx="1169789" cy="14094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APE</a:t>
          </a:r>
          <a:endParaRPr lang="en-US" sz="1200" kern="1200" dirty="0"/>
        </a:p>
      </dsp:txBody>
      <dsp:txXfrm>
        <a:off x="34961" y="3071064"/>
        <a:ext cx="1101265" cy="1340950"/>
      </dsp:txXfrm>
    </dsp:sp>
    <dsp:sp modelId="{CB892A77-952A-4BA8-8173-613A90E4C4F2}">
      <dsp:nvSpPr>
        <dsp:cNvPr id="0" name=""/>
        <dsp:cNvSpPr/>
      </dsp:nvSpPr>
      <dsp:spPr>
        <a:xfrm>
          <a:off x="1219619" y="3036802"/>
          <a:ext cx="1169789" cy="14094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Surveys</a:t>
          </a:r>
          <a:endParaRPr lang="en-US" sz="1200" kern="1200" dirty="0"/>
        </a:p>
      </dsp:txBody>
      <dsp:txXfrm>
        <a:off x="1253881" y="3071064"/>
        <a:ext cx="1101265" cy="1340950"/>
      </dsp:txXfrm>
    </dsp:sp>
    <dsp:sp modelId="{E6F7F4B4-9DC3-4DFC-B506-9E107CFA9694}">
      <dsp:nvSpPr>
        <dsp:cNvPr id="0" name=""/>
        <dsp:cNvSpPr/>
      </dsp:nvSpPr>
      <dsp:spPr>
        <a:xfrm>
          <a:off x="2438539" y="3036802"/>
          <a:ext cx="1169789" cy="14094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Letters of Notification</a:t>
          </a:r>
          <a:endParaRPr lang="en-US" sz="1200" kern="1200" dirty="0"/>
        </a:p>
      </dsp:txBody>
      <dsp:txXfrm>
        <a:off x="2472801" y="3071064"/>
        <a:ext cx="1101265" cy="1340950"/>
      </dsp:txXfrm>
    </dsp:sp>
    <dsp:sp modelId="{837E7A99-A9C8-46B5-9B2E-A7A653D8578D}">
      <dsp:nvSpPr>
        <dsp:cNvPr id="0" name=""/>
        <dsp:cNvSpPr/>
      </dsp:nvSpPr>
      <dsp:spPr>
        <a:xfrm>
          <a:off x="3657460" y="3036802"/>
          <a:ext cx="1169789" cy="14094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Special Review</a:t>
          </a:r>
          <a:endParaRPr lang="en-US" sz="1200" kern="1200" dirty="0"/>
        </a:p>
      </dsp:txBody>
      <dsp:txXfrm>
        <a:off x="3691722" y="3071064"/>
        <a:ext cx="1101265" cy="1340950"/>
      </dsp:txXfrm>
    </dsp:sp>
    <dsp:sp modelId="{ADDA32F8-2430-4C2D-8345-A508A9C699F8}">
      <dsp:nvSpPr>
        <dsp:cNvPr id="0" name=""/>
        <dsp:cNvSpPr/>
      </dsp:nvSpPr>
      <dsp:spPr>
        <a:xfrm>
          <a:off x="4896173" y="1552172"/>
          <a:ext cx="1169789" cy="14094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Self-Study</a:t>
          </a:r>
          <a:endParaRPr lang="en-US" sz="2700" kern="1200" dirty="0"/>
        </a:p>
      </dsp:txBody>
      <dsp:txXfrm>
        <a:off x="4930435" y="1586434"/>
        <a:ext cx="1101265" cy="1340950"/>
      </dsp:txXfrm>
    </dsp:sp>
    <dsp:sp modelId="{B7DF1686-488D-4A3E-9E94-1684C9660906}">
      <dsp:nvSpPr>
        <dsp:cNvPr id="0" name=""/>
        <dsp:cNvSpPr/>
      </dsp:nvSpPr>
      <dsp:spPr>
        <a:xfrm>
          <a:off x="4925511" y="3036802"/>
          <a:ext cx="1169789" cy="14094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en-US" sz="1200" kern="1200" dirty="0"/>
        </a:p>
      </dsp:txBody>
      <dsp:txXfrm>
        <a:off x="4959773" y="3071064"/>
        <a:ext cx="1101265" cy="1340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D7ABC-BF87-4CD0-94D6-BDEC88995393}">
      <dsp:nvSpPr>
        <dsp:cNvPr id="0" name=""/>
        <dsp:cNvSpPr/>
      </dsp:nvSpPr>
      <dsp:spPr>
        <a:xfrm>
          <a:off x="0" y="3462767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CBCD9-5328-4B07-B190-0E57DD7721C0}">
      <dsp:nvSpPr>
        <dsp:cNvPr id="0" name=""/>
        <dsp:cNvSpPr/>
      </dsp:nvSpPr>
      <dsp:spPr>
        <a:xfrm>
          <a:off x="0" y="1975453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8B30B-C7FE-4760-B74B-3C1344AE073E}">
      <dsp:nvSpPr>
        <dsp:cNvPr id="0" name=""/>
        <dsp:cNvSpPr/>
      </dsp:nvSpPr>
      <dsp:spPr>
        <a:xfrm>
          <a:off x="0" y="488140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68B7A-EEFB-4190-BC98-62EBBEAE0C74}">
      <dsp:nvSpPr>
        <dsp:cNvPr id="0" name=""/>
        <dsp:cNvSpPr/>
      </dsp:nvSpPr>
      <dsp:spPr>
        <a:xfrm>
          <a:off x="2050541" y="544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Supervision</a:t>
          </a:r>
          <a:endParaRPr lang="en-US" sz="2000" kern="1200" dirty="0"/>
        </a:p>
      </dsp:txBody>
      <dsp:txXfrm>
        <a:off x="2050541" y="544"/>
        <a:ext cx="5836158" cy="487595"/>
      </dsp:txXfrm>
    </dsp:sp>
    <dsp:sp modelId="{07E5BF43-AB88-4F30-A7D2-51EB85679D14}">
      <dsp:nvSpPr>
        <dsp:cNvPr id="0" name=""/>
        <dsp:cNvSpPr/>
      </dsp:nvSpPr>
      <dsp:spPr>
        <a:xfrm>
          <a:off x="0" y="544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CLER</a:t>
          </a:r>
          <a:endParaRPr lang="en-US" sz="2000" kern="1200" dirty="0"/>
        </a:p>
      </dsp:txBody>
      <dsp:txXfrm>
        <a:off x="23807" y="24351"/>
        <a:ext cx="2002928" cy="463788"/>
      </dsp:txXfrm>
    </dsp:sp>
    <dsp:sp modelId="{CF94C736-A8F7-485F-91B7-745CEDABC841}">
      <dsp:nvSpPr>
        <dsp:cNvPr id="0" name=""/>
        <dsp:cNvSpPr/>
      </dsp:nvSpPr>
      <dsp:spPr>
        <a:xfrm>
          <a:off x="0" y="488140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2013 – Night time vulnerability; volume surpasses faculty ability to supervise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Faculty shortages; pulled in multiple directions</a:t>
          </a:r>
          <a:endParaRPr lang="en-US" sz="1600" kern="1200" dirty="0"/>
        </a:p>
      </dsp:txBody>
      <dsp:txXfrm>
        <a:off x="0" y="488140"/>
        <a:ext cx="7886700" cy="975338"/>
      </dsp:txXfrm>
    </dsp:sp>
    <dsp:sp modelId="{42DEB66C-12FE-415B-A531-E7933E941A50}">
      <dsp:nvSpPr>
        <dsp:cNvPr id="0" name=""/>
        <dsp:cNvSpPr/>
      </dsp:nvSpPr>
      <dsp:spPr>
        <a:xfrm>
          <a:off x="2050541" y="1487858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Sufficient Supervision</a:t>
          </a:r>
          <a:endParaRPr lang="en-US" sz="2000" kern="1200" dirty="0"/>
        </a:p>
      </dsp:txBody>
      <dsp:txXfrm>
        <a:off x="2050541" y="1487858"/>
        <a:ext cx="5836158" cy="487595"/>
      </dsp:txXfrm>
    </dsp:sp>
    <dsp:sp modelId="{BD1336F8-64FD-462A-A0A3-90C9B149D1B4}">
      <dsp:nvSpPr>
        <dsp:cNvPr id="0" name=""/>
        <dsp:cNvSpPr/>
      </dsp:nvSpPr>
      <dsp:spPr>
        <a:xfrm>
          <a:off x="0" y="1487858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Resident Survey</a:t>
          </a:r>
          <a:endParaRPr lang="en-US" sz="2000" kern="1200" dirty="0"/>
        </a:p>
      </dsp:txBody>
      <dsp:txXfrm>
        <a:off x="23807" y="1511665"/>
        <a:ext cx="2002928" cy="463788"/>
      </dsp:txXfrm>
    </dsp:sp>
    <dsp:sp modelId="{03726C99-732B-40C4-8C03-E2C69E1A9263}">
      <dsp:nvSpPr>
        <dsp:cNvPr id="0" name=""/>
        <dsp:cNvSpPr/>
      </dsp:nvSpPr>
      <dsp:spPr>
        <a:xfrm>
          <a:off x="0" y="1975453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mean 4.0; national mean 4.3 </a:t>
          </a:r>
          <a:endParaRPr lang="en-US" sz="1600" kern="1200" dirty="0"/>
        </a:p>
      </dsp:txBody>
      <dsp:txXfrm>
        <a:off x="0" y="1975453"/>
        <a:ext cx="7886700" cy="975338"/>
      </dsp:txXfrm>
    </dsp:sp>
    <dsp:sp modelId="{8B214CEB-67C3-4BC3-8A03-B1D86198D034}">
      <dsp:nvSpPr>
        <dsp:cNvPr id="0" name=""/>
        <dsp:cNvSpPr/>
      </dsp:nvSpPr>
      <dsp:spPr>
        <a:xfrm>
          <a:off x="2050541" y="2975171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Sufficient time to supervise residents/fellows</a:t>
          </a:r>
          <a:endParaRPr lang="en-US" sz="2000" kern="1200" dirty="0"/>
        </a:p>
      </dsp:txBody>
      <dsp:txXfrm>
        <a:off x="2050541" y="2975171"/>
        <a:ext cx="5836158" cy="487595"/>
      </dsp:txXfrm>
    </dsp:sp>
    <dsp:sp modelId="{B94FC953-750E-4132-BB19-EDC4AD34672F}">
      <dsp:nvSpPr>
        <dsp:cNvPr id="0" name=""/>
        <dsp:cNvSpPr/>
      </dsp:nvSpPr>
      <dsp:spPr>
        <a:xfrm>
          <a:off x="0" y="2975171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Faculty Survey</a:t>
          </a:r>
          <a:endParaRPr lang="en-US" sz="2000" kern="1200" dirty="0"/>
        </a:p>
      </dsp:txBody>
      <dsp:txXfrm>
        <a:off x="23807" y="2998978"/>
        <a:ext cx="2002928" cy="463788"/>
      </dsp:txXfrm>
    </dsp:sp>
    <dsp:sp modelId="{6CCC826A-935B-4897-B976-EBCD46ABF652}">
      <dsp:nvSpPr>
        <dsp:cNvPr id="0" name=""/>
        <dsp:cNvSpPr/>
      </dsp:nvSpPr>
      <dsp:spPr>
        <a:xfrm>
          <a:off x="0" y="3462767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mean 4.6; national mean 4.6</a:t>
          </a:r>
          <a:endParaRPr lang="en-US" sz="1600" kern="1200" dirty="0"/>
        </a:p>
      </dsp:txBody>
      <dsp:txXfrm>
        <a:off x="0" y="3462767"/>
        <a:ext cx="7886700" cy="975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D7ABC-BF87-4CD0-94D6-BDEC88995393}">
      <dsp:nvSpPr>
        <dsp:cNvPr id="0" name=""/>
        <dsp:cNvSpPr/>
      </dsp:nvSpPr>
      <dsp:spPr>
        <a:xfrm>
          <a:off x="0" y="3462767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CBCD9-5328-4B07-B190-0E57DD7721C0}">
      <dsp:nvSpPr>
        <dsp:cNvPr id="0" name=""/>
        <dsp:cNvSpPr/>
      </dsp:nvSpPr>
      <dsp:spPr>
        <a:xfrm>
          <a:off x="0" y="1975453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8B30B-C7FE-4760-B74B-3C1344AE073E}">
      <dsp:nvSpPr>
        <dsp:cNvPr id="0" name=""/>
        <dsp:cNvSpPr/>
      </dsp:nvSpPr>
      <dsp:spPr>
        <a:xfrm>
          <a:off x="0" y="488140"/>
          <a:ext cx="78867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68B7A-EEFB-4190-BC98-62EBBEAE0C74}">
      <dsp:nvSpPr>
        <dsp:cNvPr id="0" name=""/>
        <dsp:cNvSpPr/>
      </dsp:nvSpPr>
      <dsp:spPr>
        <a:xfrm>
          <a:off x="2050541" y="544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Scholarly activity</a:t>
          </a:r>
          <a:endParaRPr lang="en-US" sz="2000" kern="1200" dirty="0"/>
        </a:p>
      </dsp:txBody>
      <dsp:txXfrm>
        <a:off x="2050541" y="544"/>
        <a:ext cx="5836158" cy="487595"/>
      </dsp:txXfrm>
    </dsp:sp>
    <dsp:sp modelId="{07E5BF43-AB88-4F30-A7D2-51EB85679D14}">
      <dsp:nvSpPr>
        <dsp:cNvPr id="0" name=""/>
        <dsp:cNvSpPr/>
      </dsp:nvSpPr>
      <dsp:spPr>
        <a:xfrm>
          <a:off x="0" y="544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Citation</a:t>
          </a:r>
          <a:endParaRPr lang="en-US" sz="2000" kern="1200" dirty="0"/>
        </a:p>
      </dsp:txBody>
      <dsp:txXfrm>
        <a:off x="23807" y="24351"/>
        <a:ext cx="2002928" cy="463788"/>
      </dsp:txXfrm>
    </dsp:sp>
    <dsp:sp modelId="{CF94C736-A8F7-485F-91B7-745CEDABC841}">
      <dsp:nvSpPr>
        <dsp:cNvPr id="0" name=""/>
        <dsp:cNvSpPr/>
      </dsp:nvSpPr>
      <dsp:spPr>
        <a:xfrm>
          <a:off x="0" y="488140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6 out of 10 programs received a citation for inadequate scholarly activity</a:t>
          </a:r>
          <a:endParaRPr lang="en-US" sz="1600" kern="1200" dirty="0"/>
        </a:p>
      </dsp:txBody>
      <dsp:txXfrm>
        <a:off x="0" y="488140"/>
        <a:ext cx="7886700" cy="975338"/>
      </dsp:txXfrm>
    </dsp:sp>
    <dsp:sp modelId="{42DEB66C-12FE-415B-A531-E7933E941A50}">
      <dsp:nvSpPr>
        <dsp:cNvPr id="0" name=""/>
        <dsp:cNvSpPr/>
      </dsp:nvSpPr>
      <dsp:spPr>
        <a:xfrm>
          <a:off x="2050541" y="1487858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Satisfied with opportunities for scholarly activities</a:t>
          </a:r>
          <a:endParaRPr lang="en-US" sz="2000" kern="1200" dirty="0"/>
        </a:p>
      </dsp:txBody>
      <dsp:txXfrm>
        <a:off x="2050541" y="1487858"/>
        <a:ext cx="5836158" cy="487595"/>
      </dsp:txXfrm>
    </dsp:sp>
    <dsp:sp modelId="{BD1336F8-64FD-462A-A0A3-90C9B149D1B4}">
      <dsp:nvSpPr>
        <dsp:cNvPr id="0" name=""/>
        <dsp:cNvSpPr/>
      </dsp:nvSpPr>
      <dsp:spPr>
        <a:xfrm>
          <a:off x="0" y="1487858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Resident Survey</a:t>
          </a:r>
          <a:endParaRPr lang="en-US" sz="2000" kern="1200" dirty="0"/>
        </a:p>
      </dsp:txBody>
      <dsp:txXfrm>
        <a:off x="23807" y="1511665"/>
        <a:ext cx="2002928" cy="463788"/>
      </dsp:txXfrm>
    </dsp:sp>
    <dsp:sp modelId="{03726C99-732B-40C4-8C03-E2C69E1A9263}">
      <dsp:nvSpPr>
        <dsp:cNvPr id="0" name=""/>
        <dsp:cNvSpPr/>
      </dsp:nvSpPr>
      <dsp:spPr>
        <a:xfrm>
          <a:off x="0" y="1975453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mean 3.7; national mean 4.3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5 programs fell below established internal criteria for scholarly activity </a:t>
          </a:r>
          <a:endParaRPr lang="en-US" sz="1600" kern="1200" dirty="0"/>
        </a:p>
      </dsp:txBody>
      <dsp:txXfrm>
        <a:off x="0" y="1975453"/>
        <a:ext cx="7886700" cy="975338"/>
      </dsp:txXfrm>
    </dsp:sp>
    <dsp:sp modelId="{8B214CEB-67C3-4BC3-8A03-B1D86198D034}">
      <dsp:nvSpPr>
        <dsp:cNvPr id="0" name=""/>
        <dsp:cNvSpPr/>
      </dsp:nvSpPr>
      <dsp:spPr>
        <a:xfrm>
          <a:off x="2050541" y="2975171"/>
          <a:ext cx="5836158" cy="48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Worked on scholarly activity with residents</a:t>
          </a:r>
          <a:endParaRPr lang="en-US" sz="2000" kern="1200" dirty="0"/>
        </a:p>
      </dsp:txBody>
      <dsp:txXfrm>
        <a:off x="2050541" y="2975171"/>
        <a:ext cx="5836158" cy="487595"/>
      </dsp:txXfrm>
    </dsp:sp>
    <dsp:sp modelId="{B94FC953-750E-4132-BB19-EDC4AD34672F}">
      <dsp:nvSpPr>
        <dsp:cNvPr id="0" name=""/>
        <dsp:cNvSpPr/>
      </dsp:nvSpPr>
      <dsp:spPr>
        <a:xfrm>
          <a:off x="0" y="2975171"/>
          <a:ext cx="2050542" cy="487595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Faculty Survey</a:t>
          </a:r>
          <a:endParaRPr lang="en-US" sz="2000" kern="1200" dirty="0"/>
        </a:p>
      </dsp:txBody>
      <dsp:txXfrm>
        <a:off x="23807" y="2998978"/>
        <a:ext cx="2002928" cy="463788"/>
      </dsp:txXfrm>
    </dsp:sp>
    <dsp:sp modelId="{6CCC826A-935B-4897-B976-EBCD46ABF652}">
      <dsp:nvSpPr>
        <dsp:cNvPr id="0" name=""/>
        <dsp:cNvSpPr/>
      </dsp:nvSpPr>
      <dsp:spPr>
        <a:xfrm>
          <a:off x="0" y="3462767"/>
          <a:ext cx="7886700" cy="9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2015 – 75% yes; national rate 76%</a:t>
          </a:r>
          <a:endParaRPr lang="en-US" sz="1600" kern="1200" dirty="0"/>
        </a:p>
      </dsp:txBody>
      <dsp:txXfrm>
        <a:off x="0" y="3462767"/>
        <a:ext cx="7886700" cy="975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71C9D-A480-F244-A0A7-C21EDA2910E5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F504F-0768-0743-A019-70AF1DAB6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01DC-9367-F348-824C-872EF85B0F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639763"/>
            <a:ext cx="4268788" cy="3201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16989" y="4055019"/>
            <a:ext cx="5735898" cy="3841720"/>
          </a:xfrm>
          <a:prstGeom prst="rect">
            <a:avLst/>
          </a:prstGeom>
        </p:spPr>
        <p:txBody>
          <a:bodyPr lIns="93198" tIns="93198" rIns="93198" bIns="9319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096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hyperlink" Target="http://www.partnersinmeded.com/" TargetMode="Externa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PartnersInMedEd.com" TargetMode="External"/><Relationship Id="rId3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Institutional Readiness in 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Christine Redovan, MBA</a:t>
            </a:r>
          </a:p>
          <a:p>
            <a:r>
              <a:rPr lang="en-US" dirty="0" smtClean="0"/>
              <a:t>GME Consultant</a:t>
            </a:r>
          </a:p>
        </p:txBody>
      </p:sp>
    </p:spTree>
    <p:extLst>
      <p:ext uri="{BB962C8B-B14F-4D97-AF65-F5344CB8AC3E}">
        <p14:creationId xmlns:p14="http://schemas.microsoft.com/office/powerpoint/2010/main" val="1703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Letters of Notification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Annually</a:t>
            </a:r>
          </a:p>
          <a:p>
            <a:r>
              <a:rPr lang="en-US" altLang="en-US" dirty="0" smtClean="0"/>
              <a:t>Must go to GMEC (even if good!)</a:t>
            </a:r>
          </a:p>
          <a:p>
            <a:pPr lvl="1"/>
            <a:r>
              <a:rPr lang="en-US" altLang="en-US" dirty="0" smtClean="0"/>
              <a:t>Document discussion</a:t>
            </a:r>
          </a:p>
          <a:p>
            <a:pPr lvl="1"/>
            <a:r>
              <a:rPr lang="en-US" altLang="en-US" dirty="0" smtClean="0"/>
              <a:t>Document progress reports or other items the GMEC may want to see from the program</a:t>
            </a:r>
          </a:p>
          <a:p>
            <a:pPr lvl="1"/>
            <a:r>
              <a:rPr lang="en-US" altLang="en-US" dirty="0" smtClean="0"/>
              <a:t>Assign a date; hold your program accountable</a:t>
            </a:r>
          </a:p>
          <a:p>
            <a:r>
              <a:rPr lang="en-US" altLang="en-US" dirty="0" smtClean="0"/>
              <a:t>Use of data</a:t>
            </a:r>
          </a:p>
          <a:p>
            <a:pPr lvl="1"/>
            <a:r>
              <a:rPr lang="en-US" altLang="en-US" dirty="0" smtClean="0"/>
              <a:t>Accreditation status</a:t>
            </a:r>
          </a:p>
          <a:p>
            <a:pPr lvl="1"/>
            <a:r>
              <a:rPr lang="en-US" altLang="en-US" dirty="0" smtClean="0"/>
              <a:t>Self-study date</a:t>
            </a:r>
          </a:p>
          <a:p>
            <a:pPr lvl="1"/>
            <a:r>
              <a:rPr lang="en-US" altLang="en-US" dirty="0" smtClean="0"/>
              <a:t>Citations</a:t>
            </a:r>
          </a:p>
          <a:p>
            <a:pPr lvl="1"/>
            <a:r>
              <a:rPr lang="en-US" altLang="en-US" dirty="0" smtClean="0"/>
              <a:t>Areas for Improvement (AFI)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2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Letters of Notification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Track citations</a:t>
            </a:r>
          </a:p>
          <a:p>
            <a:pPr lvl="1"/>
            <a:r>
              <a:rPr lang="en-US" altLang="en-US" dirty="0" smtClean="0"/>
              <a:t>Spreadsheet/database</a:t>
            </a:r>
          </a:p>
          <a:p>
            <a:pPr lvl="1"/>
            <a:r>
              <a:rPr lang="en-US" altLang="en-US" dirty="0" smtClean="0"/>
              <a:t>Residency Management System</a:t>
            </a:r>
          </a:p>
          <a:p>
            <a:pPr lvl="1"/>
            <a:r>
              <a:rPr lang="en-US" altLang="en-US" dirty="0" smtClean="0"/>
              <a:t>ADS reporting feature 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Track AFI’s</a:t>
            </a:r>
          </a:p>
          <a:p>
            <a:pPr lvl="1"/>
            <a:r>
              <a:rPr lang="en-US" altLang="en-US" dirty="0" smtClean="0"/>
              <a:t>Spreadsheet/database</a:t>
            </a:r>
          </a:p>
          <a:p>
            <a:pPr lvl="1"/>
            <a:r>
              <a:rPr lang="en-US" altLang="en-US" dirty="0" smtClean="0"/>
              <a:t>Residency Management System</a:t>
            </a:r>
          </a:p>
          <a:p>
            <a:pPr lvl="1"/>
            <a:r>
              <a:rPr lang="en-US" altLang="en-US" dirty="0" smtClean="0"/>
              <a:t>Use as foundation for improvement 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0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on GMEC agenda</a:t>
            </a:r>
          </a:p>
          <a:p>
            <a:r>
              <a:rPr lang="en-US" dirty="0" smtClean="0"/>
              <a:t>Review GMEC minutes to determine if any outstanding updates are due</a:t>
            </a:r>
          </a:p>
          <a:p>
            <a:r>
              <a:rPr lang="en-US" dirty="0" smtClean="0"/>
              <a:t>Determine if a special review is necessary</a:t>
            </a:r>
          </a:p>
          <a:p>
            <a:r>
              <a:rPr lang="en-US" dirty="0" smtClean="0"/>
              <a:t>On-going issues?</a:t>
            </a:r>
          </a:p>
          <a:p>
            <a:r>
              <a:rPr lang="en-US" dirty="0" smtClean="0"/>
              <a:t>Successful removal of citations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Letters of Notification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" name="irc_mi" descr="http://www.americansentinel.edu/blog/wp-content/uploads/2012/12/Checkli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97" y="3886200"/>
            <a:ext cx="2655253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9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Surveys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Annually</a:t>
            </a:r>
          </a:p>
          <a:p>
            <a:r>
              <a:rPr lang="en-US" altLang="en-US" dirty="0" smtClean="0"/>
              <a:t>Must go to GMEC (even if good!)</a:t>
            </a:r>
          </a:p>
          <a:p>
            <a:pPr lvl="1"/>
            <a:r>
              <a:rPr lang="en-US" altLang="en-US" dirty="0" smtClean="0"/>
              <a:t>Document discussion </a:t>
            </a:r>
          </a:p>
          <a:p>
            <a:pPr lvl="1"/>
            <a:r>
              <a:rPr lang="en-US" altLang="en-US" dirty="0" smtClean="0"/>
              <a:t>Document requested follow up from programs</a:t>
            </a:r>
          </a:p>
          <a:p>
            <a:pPr lvl="1"/>
            <a:r>
              <a:rPr lang="en-US" altLang="en-US" dirty="0" smtClean="0"/>
              <a:t>Set a date; hold your program accountable</a:t>
            </a:r>
          </a:p>
          <a:p>
            <a:r>
              <a:rPr lang="en-US" altLang="en-US" dirty="0" smtClean="0"/>
              <a:t>Program level</a:t>
            </a:r>
          </a:p>
          <a:p>
            <a:r>
              <a:rPr lang="en-US" altLang="en-US" dirty="0" smtClean="0"/>
              <a:t>Institutional level</a:t>
            </a:r>
          </a:p>
          <a:p>
            <a:r>
              <a:rPr lang="en-US" altLang="en-US" dirty="0" smtClean="0"/>
              <a:t>Use ADS download feature</a:t>
            </a:r>
          </a:p>
          <a:p>
            <a:r>
              <a:rPr lang="en-US" altLang="en-US" dirty="0" smtClean="0"/>
              <a:t>Use a dashboard to compare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13</a:t>
            </a:r>
            <a:endParaRPr lang="en-US" altLang="en-US" dirty="0"/>
          </a:p>
        </p:txBody>
      </p:sp>
      <p:pic>
        <p:nvPicPr>
          <p:cNvPr id="6" name="irc_mi" descr="http://wordpress.p-m.si/wp-content/uploads/2010/01/check-list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2828925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5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trends from program and institutional perspective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Compare resident and faculty surveys</a:t>
            </a:r>
          </a:p>
          <a:p>
            <a:pPr lvl="1"/>
            <a:r>
              <a:rPr lang="en-US" dirty="0" smtClean="0"/>
              <a:t>Are similar domains trending down?</a:t>
            </a:r>
          </a:p>
          <a:p>
            <a:pPr lvl="1"/>
            <a:r>
              <a:rPr lang="en-US" dirty="0" smtClean="0"/>
              <a:t>Are similar domains showing different trends?</a:t>
            </a:r>
          </a:p>
          <a:p>
            <a:pPr lvl="1"/>
            <a:endParaRPr lang="en-US" dirty="0"/>
          </a:p>
          <a:p>
            <a:r>
              <a:rPr lang="en-US" dirty="0" smtClean="0"/>
              <a:t>Did one area suddenly drop? Is one area consistently low?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Surveys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Annual Program Evaluation (APE)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Many different forms/templates</a:t>
            </a:r>
          </a:p>
          <a:p>
            <a:r>
              <a:rPr lang="en-US" altLang="en-US" dirty="0" smtClean="0"/>
              <a:t>Must include:</a:t>
            </a:r>
          </a:p>
          <a:p>
            <a:pPr lvl="1"/>
            <a:r>
              <a:rPr lang="en-US" altLang="en-US" dirty="0" smtClean="0"/>
              <a:t>Review of curriculum, goals &amp; objectives, ability to meet program requirements, review of written program evaluations</a:t>
            </a:r>
          </a:p>
          <a:p>
            <a:pPr lvl="1"/>
            <a:r>
              <a:rPr lang="en-US" altLang="en-US" dirty="0" smtClean="0"/>
              <a:t>Tracking and monitoring of resident performance, faculty development, program quality, previous action plans</a:t>
            </a:r>
          </a:p>
          <a:p>
            <a:r>
              <a:rPr lang="en-US" altLang="en-US" dirty="0" smtClean="0"/>
              <a:t>Residency Management templates</a:t>
            </a:r>
          </a:p>
          <a:p>
            <a:pPr lvl="1"/>
            <a:r>
              <a:rPr lang="en-US" altLang="en-US" dirty="0" smtClean="0"/>
              <a:t>Make sure the reports make sense – can you get what you need from them?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1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program APE’s contain everything that is required?</a:t>
            </a:r>
          </a:p>
          <a:p>
            <a:r>
              <a:rPr lang="en-US" dirty="0" smtClean="0"/>
              <a:t>Document discussion and action plan at GMEC.</a:t>
            </a:r>
          </a:p>
          <a:p>
            <a:r>
              <a:rPr lang="en-US" dirty="0" smtClean="0"/>
              <a:t>Document any requested follow up, set a date and hold program accountable</a:t>
            </a:r>
          </a:p>
          <a:p>
            <a:r>
              <a:rPr lang="en-US" dirty="0" smtClean="0"/>
              <a:t>Are there common issues in the APE’s?</a:t>
            </a:r>
          </a:p>
          <a:p>
            <a:pPr lvl="1"/>
            <a:r>
              <a:rPr lang="en-US" dirty="0" smtClean="0"/>
              <a:t>i.e. low board pass rate for multiple programs</a:t>
            </a:r>
          </a:p>
          <a:p>
            <a:pPr lvl="1"/>
            <a:r>
              <a:rPr lang="en-US" dirty="0" smtClean="0"/>
              <a:t>What support has the institution provided?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6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Special Review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Remember the criteria you set…</a:t>
            </a:r>
          </a:p>
          <a:p>
            <a:pPr lvl="1"/>
            <a:r>
              <a:rPr lang="en-US" altLang="en-US" dirty="0" smtClean="0"/>
              <a:t>Is this criteria still relevant?</a:t>
            </a:r>
          </a:p>
          <a:p>
            <a:pPr lvl="1"/>
            <a:r>
              <a:rPr lang="en-US" altLang="en-US" dirty="0" smtClean="0"/>
              <a:t>Has it helped you identify underperforming programs?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 smtClean="0"/>
              <a:t>If you have used your special review policy…</a:t>
            </a:r>
          </a:p>
          <a:p>
            <a:pPr lvl="1"/>
            <a:r>
              <a:rPr lang="en-US" altLang="en-US" dirty="0" smtClean="0"/>
              <a:t>Has the GMEC monitored the corrective actions?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If you have not used the policy, is it because the programs were all doing well or because you forgot?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6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criteria and make adjustments, if necessary.  Identify any gaps in the policy and results from letters of notification and APE’s.</a:t>
            </a:r>
          </a:p>
          <a:p>
            <a:r>
              <a:rPr lang="en-US" dirty="0" smtClean="0"/>
              <a:t>Follow through on special reviews in a timely fashion</a:t>
            </a:r>
          </a:p>
          <a:p>
            <a:pPr lvl="1"/>
            <a:r>
              <a:rPr lang="en-US" dirty="0" smtClean="0"/>
              <a:t>Document at GMEC</a:t>
            </a:r>
          </a:p>
          <a:p>
            <a:pPr lvl="1"/>
            <a:r>
              <a:rPr lang="en-US" dirty="0" smtClean="0"/>
              <a:t>Document requested follow up, set a date, hold the program accountable</a:t>
            </a:r>
          </a:p>
          <a:p>
            <a:r>
              <a:rPr lang="en-US" dirty="0" smtClean="0"/>
              <a:t>Adjust protocol, if necessary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Special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4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CLER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Use CLER domains and data</a:t>
            </a:r>
          </a:p>
          <a:p>
            <a:r>
              <a:rPr lang="en-US" altLang="en-US" dirty="0" smtClean="0"/>
              <a:t>Track trends over time</a:t>
            </a:r>
          </a:p>
          <a:p>
            <a:r>
              <a:rPr lang="en-US" altLang="en-US" dirty="0" smtClean="0"/>
              <a:t>Use national data as a benchmark*</a:t>
            </a:r>
          </a:p>
          <a:p>
            <a:r>
              <a:rPr lang="en-US" altLang="en-US" dirty="0" smtClean="0"/>
              <a:t>Use for improvement</a:t>
            </a:r>
          </a:p>
          <a:p>
            <a:r>
              <a:rPr lang="en-US" altLang="en-US" dirty="0" smtClean="0"/>
              <a:t>Link to institutional requirements</a:t>
            </a:r>
          </a:p>
          <a:p>
            <a:r>
              <a:rPr lang="en-US" altLang="en-US" dirty="0" smtClean="0"/>
              <a:t>Link to citations, AFI’s or areas for improvement identified by the GMEC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sz="1800" dirty="0" smtClean="0"/>
              <a:t>* Visit </a:t>
            </a:r>
            <a:r>
              <a:rPr lang="en-US" altLang="en-US" sz="1800" dirty="0"/>
              <a:t>http://</a:t>
            </a:r>
            <a:r>
              <a:rPr lang="en-US" altLang="en-US" sz="1800" dirty="0" smtClean="0"/>
              <a:t>www.acgme.org/What-We-Do/Initiatives/Clinical-Learning-Environment-Review-CLER/Resources-and-Documents for issue briefs and articles</a:t>
            </a:r>
            <a:endParaRPr lang="en-US" alt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0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76400" y="45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altLang="en-US" sz="3600" b="1" dirty="0" smtClean="0">
                <a:solidFill>
                  <a:schemeClr val="tx1"/>
                </a:solidFill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600" b="1" i="1" dirty="0">
              <a:solidFill>
                <a:schemeClr val="tx1"/>
              </a:solidFill>
              <a:latin typeface="Lucida Bright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850" y="1295400"/>
            <a:ext cx="47244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Christine Redovan, MBA</a:t>
            </a:r>
          </a:p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GME </a:t>
            </a:r>
            <a:r>
              <a:rPr lang="en-US" sz="2400" dirty="0" smtClean="0">
                <a:latin typeface="Lucida Bright" pitchFamily="18" charset="0"/>
              </a:rPr>
              <a:t>Consultant</a:t>
            </a:r>
          </a:p>
          <a:p>
            <a:pPr algn="ctr">
              <a:defRPr/>
            </a:pPr>
            <a:endParaRPr lang="en-US" dirty="0">
              <a:latin typeface="Lucida Bright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Seasoned Director of Medical Education and GME Operations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Accreditation and Management success for both ACGME &amp; AOA Programs</a:t>
            </a:r>
            <a:br>
              <a:rPr lang="en-US" sz="1600" dirty="0">
                <a:latin typeface="+mn-lt"/>
              </a:rPr>
            </a:b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ACGME-I Accreditation Expert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Successful Continued Accreditation &amp; New Start-Up Implementation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Focused on continual readiness and offering timely and useful GME resources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981474"/>
            <a:ext cx="2065338" cy="275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6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CLER report and compare to previous report</a:t>
            </a:r>
          </a:p>
          <a:p>
            <a:r>
              <a:rPr lang="en-US" dirty="0" smtClean="0"/>
              <a:t>Map to resident and faculty survey results</a:t>
            </a:r>
          </a:p>
          <a:p>
            <a:r>
              <a:rPr lang="en-US" dirty="0" smtClean="0"/>
              <a:t>Map to citations and AFI’s</a:t>
            </a:r>
          </a:p>
          <a:p>
            <a:r>
              <a:rPr lang="en-US" dirty="0" smtClean="0"/>
              <a:t>Use as a foundation for institutional improvement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CLER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3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958085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CLER and Surveys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2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39840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Citations &amp; Surveys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AIR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Verification of oversight and improvement</a:t>
            </a:r>
          </a:p>
          <a:p>
            <a:pPr lvl="1"/>
            <a:r>
              <a:rPr lang="en-US" altLang="en-US" dirty="0" smtClean="0"/>
              <a:t>Institution AND program</a:t>
            </a:r>
          </a:p>
          <a:p>
            <a:r>
              <a:rPr lang="en-US" altLang="en-US" dirty="0" smtClean="0"/>
              <a:t>Remember your institutional performance indicators…</a:t>
            </a:r>
          </a:p>
          <a:p>
            <a:pPr lvl="1"/>
            <a:r>
              <a:rPr lang="en-US" altLang="en-US" dirty="0" smtClean="0"/>
              <a:t>Did you use them during your last AIR?</a:t>
            </a:r>
          </a:p>
          <a:p>
            <a:pPr lvl="1"/>
            <a:r>
              <a:rPr lang="en-US" altLang="en-US" dirty="0" smtClean="0"/>
              <a:t>Are they still relevant to the institution?</a:t>
            </a:r>
          </a:p>
          <a:p>
            <a:pPr lvl="1"/>
            <a:r>
              <a:rPr lang="en-US" altLang="en-US" dirty="0" smtClean="0"/>
              <a:t>Required:</a:t>
            </a:r>
          </a:p>
          <a:p>
            <a:pPr lvl="2"/>
            <a:r>
              <a:rPr lang="en-US" altLang="en-US" dirty="0" smtClean="0"/>
              <a:t>Institutional self-study results </a:t>
            </a:r>
          </a:p>
          <a:p>
            <a:pPr lvl="2"/>
            <a:r>
              <a:rPr lang="en-US" altLang="en-US" dirty="0" smtClean="0"/>
              <a:t>Results of ACGME surveys</a:t>
            </a:r>
          </a:p>
          <a:p>
            <a:pPr lvl="2"/>
            <a:r>
              <a:rPr lang="en-US" altLang="en-US" dirty="0" smtClean="0"/>
              <a:t>Accreditation status and self-study visit notifications</a:t>
            </a:r>
          </a:p>
          <a:p>
            <a:r>
              <a:rPr lang="en-US" altLang="en-US" dirty="0" smtClean="0"/>
              <a:t>Are you following your monitoring procedures?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23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15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policy (if you have one…not required by ACGME but a good idea)</a:t>
            </a:r>
          </a:p>
          <a:p>
            <a:r>
              <a:rPr lang="en-US" dirty="0" smtClean="0"/>
              <a:t>Review your institutional indicators</a:t>
            </a:r>
          </a:p>
          <a:p>
            <a:pPr lvl="1"/>
            <a:r>
              <a:rPr lang="en-US" dirty="0" smtClean="0"/>
              <a:t>Adjust, if necessary</a:t>
            </a:r>
          </a:p>
          <a:p>
            <a:r>
              <a:rPr lang="en-US" dirty="0" smtClean="0"/>
              <a:t>Verify follow up through GMEC documentation</a:t>
            </a:r>
          </a:p>
          <a:p>
            <a:r>
              <a:rPr lang="en-US" dirty="0" smtClean="0"/>
              <a:t>Verify executive summary made it to the governing body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3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Self-Study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Start now!</a:t>
            </a:r>
          </a:p>
          <a:p>
            <a:r>
              <a:rPr lang="en-US" altLang="en-US" sz="2800" dirty="0" smtClean="0"/>
              <a:t>Connect all of your data</a:t>
            </a:r>
          </a:p>
          <a:p>
            <a:pPr lvl="1"/>
            <a:r>
              <a:rPr lang="en-US" altLang="en-US" sz="2400" dirty="0" smtClean="0"/>
              <a:t>Institutional Improvements from AIR</a:t>
            </a:r>
          </a:p>
          <a:p>
            <a:pPr lvl="1"/>
            <a:r>
              <a:rPr lang="en-US" altLang="en-US" sz="2400" dirty="0" smtClean="0"/>
              <a:t>Institutional engagement of stakeholders</a:t>
            </a:r>
          </a:p>
          <a:p>
            <a:pPr lvl="1"/>
            <a:r>
              <a:rPr lang="en-US" altLang="en-US" sz="2400" dirty="0" smtClean="0"/>
              <a:t>Annual SWOT analysis</a:t>
            </a:r>
          </a:p>
          <a:p>
            <a:pPr lvl="1"/>
            <a:r>
              <a:rPr lang="en-US" altLang="en-US" sz="2400" dirty="0" smtClean="0"/>
              <a:t>Tracking of improvements and changes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1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Familiarize yourself with the program self-study process</a:t>
            </a:r>
          </a:p>
          <a:p>
            <a:r>
              <a:rPr lang="en-US" dirty="0" smtClean="0"/>
              <a:t>Incorporate parts of the self-study process into your AIR</a:t>
            </a:r>
          </a:p>
          <a:p>
            <a:pPr lvl="1"/>
            <a:r>
              <a:rPr lang="en-US" dirty="0" smtClean="0"/>
              <a:t>SWOT</a:t>
            </a:r>
          </a:p>
          <a:p>
            <a:pPr lvl="1"/>
            <a:r>
              <a:rPr lang="en-US" dirty="0" smtClean="0"/>
              <a:t>Aims</a:t>
            </a:r>
          </a:p>
          <a:p>
            <a:r>
              <a:rPr lang="en-US" dirty="0" smtClean="0"/>
              <a:t>Participate in a program self-study</a:t>
            </a:r>
          </a:p>
          <a:p>
            <a:r>
              <a:rPr lang="en-US" dirty="0" smtClean="0"/>
              <a:t>Keep an eye open for institutional self-study documents to be posted on ACGME web site.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Self-Study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3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template to assist in organization</a:t>
            </a:r>
          </a:p>
          <a:p>
            <a:r>
              <a:rPr lang="en-US" dirty="0" smtClean="0"/>
              <a:t>Annotate with the GMEC responsibilities as you prepare the minutes</a:t>
            </a:r>
          </a:p>
          <a:p>
            <a:pPr lvl="1"/>
            <a:r>
              <a:rPr lang="en-US" dirty="0" smtClean="0"/>
              <a:t>Use the GMEC responsibility grid and Institutional Requirements as a guide</a:t>
            </a:r>
          </a:p>
          <a:p>
            <a:r>
              <a:rPr lang="en-US" dirty="0" smtClean="0"/>
              <a:t>Be thorough.  You should be able to pull out minutes from five years ago and understand exactly what was discussed in the meeting.</a:t>
            </a:r>
          </a:p>
          <a:p>
            <a:r>
              <a:rPr lang="en-US" dirty="0" smtClean="0"/>
              <a:t>GMEC minutes are the proof of your oversight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GMEC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47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annotations (if not doing already).  Accreditation Institutional site visits are starting up again…don’t be caught off guard. </a:t>
            </a:r>
          </a:p>
          <a:p>
            <a:r>
              <a:rPr lang="en-US" dirty="0" smtClean="0"/>
              <a:t>Do your minutes make sense to anyone who reads them?  Or just you?</a:t>
            </a:r>
          </a:p>
          <a:p>
            <a:r>
              <a:rPr lang="en-US" dirty="0" smtClean="0"/>
              <a:t>Are there follow up requests and corresponding dates?</a:t>
            </a:r>
          </a:p>
          <a:p>
            <a:r>
              <a:rPr lang="en-US" dirty="0" smtClean="0"/>
              <a:t>Is follow up documented in the minutes?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 GMEC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5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up with the changes</a:t>
            </a:r>
          </a:p>
          <a:p>
            <a:pPr lvl="1"/>
            <a:r>
              <a:rPr lang="en-US" dirty="0" smtClean="0"/>
              <a:t>ACGME/AOA</a:t>
            </a:r>
          </a:p>
          <a:p>
            <a:pPr lvl="1"/>
            <a:r>
              <a:rPr lang="en-US" dirty="0" smtClean="0"/>
              <a:t>Certifying boards</a:t>
            </a:r>
          </a:p>
          <a:p>
            <a:pPr lvl="1"/>
            <a:r>
              <a:rPr lang="en-US" dirty="0" smtClean="0"/>
              <a:t>Hospital requirements</a:t>
            </a:r>
          </a:p>
          <a:p>
            <a:pPr lvl="1"/>
            <a:r>
              <a:rPr lang="en-US" dirty="0" smtClean="0"/>
              <a:t>Local, state and federal standards</a:t>
            </a:r>
          </a:p>
          <a:p>
            <a:r>
              <a:rPr lang="en-US" dirty="0" smtClean="0"/>
              <a:t>Keeping documentation current and relevant</a:t>
            </a:r>
          </a:p>
          <a:p>
            <a:r>
              <a:rPr lang="en-US" dirty="0" smtClean="0"/>
              <a:t>Knowing what is important</a:t>
            </a:r>
          </a:p>
          <a:p>
            <a:r>
              <a:rPr lang="en-US" dirty="0" smtClean="0"/>
              <a:t>Resources – time and human</a:t>
            </a:r>
          </a:p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43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7886700" cy="359594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1794570"/>
            <a:ext cx="78867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ACGME expectations for GME oversight and 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Incorporating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readily available data in GME activities for multiple purposes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the state of continuous accreditation</a:t>
            </a:r>
          </a:p>
          <a:p>
            <a:endParaRPr lang="en-US" sz="3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rc_mi" descr="http://heartofthematterseminars.files.wordpress.com/2010/04/goals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4712629"/>
            <a:ext cx="3810000" cy="1626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4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time to set up a system that works for you</a:t>
            </a:r>
          </a:p>
          <a:p>
            <a:r>
              <a:rPr lang="en-US" dirty="0" smtClean="0"/>
              <a:t>Use required data/activities to feed reports and other activities.  Do once; use as many times as you can!</a:t>
            </a:r>
          </a:p>
          <a:p>
            <a:r>
              <a:rPr lang="en-US" dirty="0" smtClean="0"/>
              <a:t>Document everything.  If you can’t provide documentation; it was not done.</a:t>
            </a:r>
          </a:p>
          <a:p>
            <a:r>
              <a:rPr lang="en-US" dirty="0" smtClean="0"/>
              <a:t>Use the resources of your institution</a:t>
            </a:r>
          </a:p>
          <a:p>
            <a:r>
              <a:rPr lang="en-US" dirty="0" smtClean="0"/>
              <a:t>Use the resources of the GME community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58197" y="397269"/>
            <a:ext cx="4038600" cy="420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>
                <a:latin typeface="Arial" charset="0"/>
                <a:cs typeface="Arial" charset="0"/>
              </a:rPr>
              <a:t/>
            </a:r>
            <a:br>
              <a:rPr lang="en-US" sz="1400" dirty="0">
                <a:latin typeface="Arial" charset="0"/>
                <a:cs typeface="Arial" charset="0"/>
              </a:rPr>
            </a:br>
            <a:r>
              <a:rPr lang="en-US" sz="1400" dirty="0">
                <a:latin typeface="Arial" charset="0"/>
                <a:cs typeface="Arial" charset="0"/>
              </a:rPr>
              <a:t>Documentation and Coding to Teaching Physicians</a:t>
            </a:r>
            <a:br>
              <a:rPr lang="en-US" sz="1400" dirty="0">
                <a:latin typeface="Arial" charset="0"/>
                <a:cs typeface="Arial" charset="0"/>
              </a:rPr>
            </a:br>
            <a:r>
              <a:rPr lang="en-US" sz="1400" dirty="0">
                <a:latin typeface="Arial" charset="0"/>
                <a:cs typeface="Arial" charset="0"/>
              </a:rPr>
              <a:t/>
            </a:r>
            <a:br>
              <a:rPr lang="en-US" sz="1400" dirty="0">
                <a:latin typeface="Arial" charset="0"/>
                <a:cs typeface="Arial" charset="0"/>
              </a:rPr>
            </a:br>
            <a:r>
              <a:rPr lang="en-US" sz="1400" dirty="0">
                <a:latin typeface="Arial" charset="0"/>
                <a:cs typeface="Arial" charset="0"/>
              </a:rPr>
              <a:t>Keeping up with Institutional NAS Requirements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    New Program Accreditation. </a:t>
            </a:r>
            <a:br>
              <a:rPr lang="en-US" sz="1500" dirty="0">
                <a:latin typeface="Arial" charset="0"/>
                <a:cs typeface="Arial" charset="0"/>
              </a:rPr>
            </a:br>
            <a:r>
              <a:rPr lang="en-US" sz="1500" dirty="0">
                <a:latin typeface="Arial" charset="0"/>
                <a:cs typeface="Arial" charset="0"/>
              </a:rPr>
              <a:t>Let’s get Started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Finance – The Basics</a:t>
            </a:r>
            <a:br>
              <a:rPr lang="en-US" sz="1500" dirty="0">
                <a:latin typeface="Arial" charset="0"/>
                <a:cs typeface="Arial" charset="0"/>
              </a:rPr>
            </a:br>
            <a:r>
              <a:rPr lang="en-US" sz="1500" dirty="0">
                <a:latin typeface="Arial" charset="0"/>
                <a:cs typeface="Arial" charset="0"/>
              </a:rPr>
              <a:t>(2016 Update)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Maximizing Resident Forums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What Every Coordinator Needs to Know about NAS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CLER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60112" y="5293080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&amp; money!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587" y="54360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769" y="5668275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2787" y="5126595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57" y="5258194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sym typeface="Arial"/>
              </a:rPr>
              <a:t>31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2017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330088" y="0"/>
            <a:ext cx="4296012" cy="573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endParaRPr lang="en-US" altLang="en-US" sz="1500" dirty="0">
              <a:latin typeface="Arial" charset="0"/>
            </a:endParaRPr>
          </a:p>
          <a:p>
            <a:pPr algn="ctr"/>
            <a:r>
              <a:rPr lang="en-US" altLang="en-US" sz="1200" b="0" dirty="0"/>
              <a:t/>
            </a:r>
            <a:br>
              <a:rPr lang="en-US" altLang="en-US" sz="1200" b="0" dirty="0"/>
            </a:br>
            <a:r>
              <a:rPr lang="en-US" altLang="en-US" sz="1200" b="0" dirty="0"/>
              <a:t/>
            </a:r>
            <a:br>
              <a:rPr lang="en-US" altLang="en-US" sz="1200" b="0" dirty="0"/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Using #Social Media and</a:t>
            </a:r>
            <a:b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 Technology in #GME</a:t>
            </a: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Thursday, April 20, </a:t>
            </a: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2017</a:t>
            </a:r>
          </a:p>
          <a:p>
            <a:pPr marL="0" lvl="0" indent="0" algn="ctr"/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</a:t>
            </a: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EST</a:t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ea typeface=""/>
                <a:cs typeface=""/>
              </a:rPr>
              <a:t> </a:t>
            </a: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Leading the Team: </a:t>
            </a:r>
            <a:b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Project Management Basics</a:t>
            </a: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Tuesday, May 2, </a:t>
            </a: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2017</a:t>
            </a:r>
          </a:p>
          <a:p>
            <a:pPr algn="ctr"/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EST </a:t>
            </a: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6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500" dirty="0">
              <a:latin typeface="+mn-lt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  <a:hlinkClick r:id="rId10"/>
              </a:rPr>
              <a:t>www.PartnersInMedEd.com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>
                <a:latin typeface="Arial" charset="0"/>
              </a:rPr>
              <a:t>Partners</a:t>
            </a:r>
            <a:r>
              <a:rPr lang="en-US" altLang="en-US" sz="1800" baseline="30000" dirty="0">
                <a:latin typeface="Arial" charset="0"/>
              </a:rPr>
              <a:t>®</a:t>
            </a:r>
            <a:r>
              <a:rPr lang="en-US" altLang="en-US" sz="1800" dirty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/>
              <a:t>    </a:t>
            </a:r>
            <a:r>
              <a:rPr lang="en-US" sz="20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 smtClean="0"/>
              <a:t>Christine Redovan, MBA GME Consultant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 smtClean="0"/>
              <a:t>724-864-7320  </a:t>
            </a:r>
            <a:r>
              <a:rPr lang="en-US" sz="2000" dirty="0"/>
              <a:t>|  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Christine@PartnersInMedEd.com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sym typeface="Arial"/>
              </a:rPr>
              <a:t>32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791088"/>
            <a:ext cx="7886700" cy="443890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Continuous compliance = successful accreditation = successful program = successful outcomes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Changing resources</a:t>
            </a:r>
          </a:p>
          <a:p>
            <a:pPr lvl="1"/>
            <a:r>
              <a:rPr lang="en-US" sz="2800" dirty="0" smtClean="0"/>
              <a:t>Changing personnel</a:t>
            </a:r>
          </a:p>
          <a:p>
            <a:pPr lvl="1"/>
            <a:r>
              <a:rPr lang="en-US" sz="2800" dirty="0" smtClean="0"/>
              <a:t>Changing standards</a:t>
            </a:r>
          </a:p>
          <a:p>
            <a:pPr lvl="1"/>
            <a:r>
              <a:rPr lang="en-US" sz="2800" dirty="0" smtClean="0"/>
              <a:t>Changing environment</a:t>
            </a:r>
          </a:p>
          <a:p>
            <a:pPr lvl="1"/>
            <a:r>
              <a:rPr lang="en-US" sz="2800" dirty="0" smtClean="0"/>
              <a:t>Changing technology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Compliance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irc_mi" descr="http://i1088.photobucket.com/albums/i333/Romson/Autoverzekering-afsluiten-als-wanbetal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47" y="3200400"/>
            <a:ext cx="2929890" cy="3029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1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791088"/>
            <a:ext cx="7886700" cy="4438905"/>
          </a:xfrm>
        </p:spPr>
        <p:txBody>
          <a:bodyPr>
            <a:normAutofit/>
          </a:bodyPr>
          <a:lstStyle/>
          <a:p>
            <a:r>
              <a:rPr lang="en-US" dirty="0" smtClean="0"/>
              <a:t>Reduces Risk</a:t>
            </a:r>
            <a:endParaRPr lang="en-US" dirty="0"/>
          </a:p>
          <a:p>
            <a:r>
              <a:rPr lang="en-US" dirty="0" smtClean="0"/>
              <a:t>Improves communication</a:t>
            </a:r>
          </a:p>
          <a:p>
            <a:r>
              <a:rPr lang="en-US" dirty="0" smtClean="0"/>
              <a:t>Improves processes and outcomes</a:t>
            </a:r>
          </a:p>
          <a:p>
            <a:r>
              <a:rPr lang="en-US" dirty="0" smtClean="0"/>
              <a:t>Identifies problems early</a:t>
            </a:r>
          </a:p>
          <a:p>
            <a:r>
              <a:rPr lang="en-US" dirty="0" smtClean="0"/>
              <a:t>Provides time for correction</a:t>
            </a:r>
          </a:p>
          <a:p>
            <a:r>
              <a:rPr lang="en-US" dirty="0" smtClean="0"/>
              <a:t>Frees up time for new projects</a:t>
            </a:r>
          </a:p>
          <a:p>
            <a:r>
              <a:rPr lang="en-US" dirty="0" smtClean="0"/>
              <a:t>Eliminates last minute ramp-up to site visits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Continuous Compliance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6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Compliance for Sponsoring Institutions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0"/>
            <a:ext cx="2057400" cy="365125"/>
          </a:xfrm>
        </p:spPr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30104760"/>
              </p:ext>
            </p:extLst>
          </p:nvPr>
        </p:nvGraphicFramePr>
        <p:xfrm>
          <a:off x="1524000" y="1572028"/>
          <a:ext cx="6096000" cy="4447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0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Requirements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r>
              <a:rPr lang="en-US" altLang="en-US" dirty="0" smtClean="0"/>
              <a:t>Sponsoring Institution Requirements</a:t>
            </a:r>
          </a:p>
          <a:p>
            <a:pPr lvl="1"/>
            <a:r>
              <a:rPr lang="en-US" altLang="en-US" dirty="0" smtClean="0"/>
              <a:t>Keep an eye open for upcoming revisions</a:t>
            </a:r>
          </a:p>
          <a:p>
            <a:r>
              <a:rPr lang="en-US" altLang="en-US" dirty="0" smtClean="0"/>
              <a:t>Common Program Requirements</a:t>
            </a:r>
          </a:p>
          <a:p>
            <a:pPr lvl="1"/>
            <a:r>
              <a:rPr lang="en-US" altLang="en-US" dirty="0" smtClean="0"/>
              <a:t>Newly revised; effective July 1, 2017</a:t>
            </a:r>
          </a:p>
          <a:p>
            <a:r>
              <a:rPr lang="en-US" altLang="en-US" dirty="0" smtClean="0"/>
              <a:t>Osteopathic Recognition Requirements</a:t>
            </a:r>
          </a:p>
          <a:p>
            <a:pPr lvl="1"/>
            <a:r>
              <a:rPr lang="en-US" altLang="en-US" dirty="0" smtClean="0"/>
              <a:t>Add to your oversight responsibilities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0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or re-read the requirements</a:t>
            </a:r>
          </a:p>
          <a:p>
            <a:pPr lvl="1"/>
            <a:r>
              <a:rPr lang="en-US" dirty="0" smtClean="0"/>
              <a:t>ACGME policy and procedure manual, too!</a:t>
            </a:r>
          </a:p>
          <a:p>
            <a:pPr lvl="1"/>
            <a:r>
              <a:rPr lang="en-US" dirty="0" smtClean="0"/>
              <a:t>FAQ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all of your policies:</a:t>
            </a:r>
          </a:p>
          <a:p>
            <a:pPr lvl="1"/>
            <a:r>
              <a:rPr lang="en-US" dirty="0" smtClean="0"/>
              <a:t>Are they up to date with the latest information?</a:t>
            </a:r>
          </a:p>
          <a:p>
            <a:pPr lvl="1"/>
            <a:r>
              <a:rPr lang="en-US" dirty="0" smtClean="0"/>
              <a:t>Do they still make sense for your institution?</a:t>
            </a:r>
          </a:p>
          <a:p>
            <a:pPr lvl="1"/>
            <a:r>
              <a:rPr lang="en-US" dirty="0" smtClean="0"/>
              <a:t>Has any HR policy been updated?</a:t>
            </a:r>
          </a:p>
          <a:p>
            <a:pPr lvl="1"/>
            <a:r>
              <a:rPr lang="en-US" dirty="0" smtClean="0"/>
              <a:t>If you require signatures, are they current?</a:t>
            </a:r>
          </a:p>
          <a:p>
            <a:pPr lvl="1"/>
            <a:r>
              <a:rPr lang="en-US" dirty="0" smtClean="0"/>
              <a:t>See policy check list handout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66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your Statement of Commitment</a:t>
            </a:r>
          </a:p>
          <a:p>
            <a:pPr lvl="1"/>
            <a:r>
              <a:rPr lang="en-US" dirty="0" smtClean="0"/>
              <a:t>Required signatures?</a:t>
            </a:r>
          </a:p>
          <a:p>
            <a:pPr lvl="1"/>
            <a:r>
              <a:rPr lang="en-US" dirty="0" smtClean="0"/>
              <a:t>Are they current and each one dated?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Review your PLA’s</a:t>
            </a:r>
          </a:p>
          <a:p>
            <a:pPr lvl="1"/>
            <a:r>
              <a:rPr lang="en-US" dirty="0"/>
              <a:t>Are assigned faculty, length of rotation, number of residents, goals and objectives, signatures current?</a:t>
            </a:r>
          </a:p>
          <a:p>
            <a:pPr lvl="1"/>
            <a:r>
              <a:rPr lang="en-US" dirty="0"/>
              <a:t>Pay attention to expected accreditation site visit dates; allow time for updating and obtaining signatures.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To-do: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85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10183</TotalTime>
  <Words>1694</Words>
  <Application>Microsoft Macintosh PowerPoint</Application>
  <PresentationFormat>On-screen Show (4:3)</PresentationFormat>
  <Paragraphs>357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Comic Sans MS</vt:lpstr>
      <vt:lpstr>Lucida Bright</vt:lpstr>
      <vt:lpstr>ＭＳ Ｐゴシック</vt:lpstr>
      <vt:lpstr>Wingdings</vt:lpstr>
      <vt:lpstr>Arial</vt:lpstr>
      <vt:lpstr>Arial</vt:lpstr>
      <vt:lpstr>PME-2016</vt:lpstr>
      <vt:lpstr> Institutional Readiness in NAS</vt:lpstr>
      <vt:lpstr>PowerPoint Presentation</vt:lpstr>
      <vt:lpstr>Goals &amp; Objectives</vt:lpstr>
      <vt:lpstr>Continuous Compliance</vt:lpstr>
      <vt:lpstr>Benefits of Continuous Compliance</vt:lpstr>
      <vt:lpstr>Continuous Compliance for Sponsoring Institutions</vt:lpstr>
      <vt:lpstr>Requirements</vt:lpstr>
      <vt:lpstr>To-do: Requirements</vt:lpstr>
      <vt:lpstr>To-do: Requirements</vt:lpstr>
      <vt:lpstr>Letters of Notification</vt:lpstr>
      <vt:lpstr>Letters of Notification</vt:lpstr>
      <vt:lpstr>To-do:  Letters of Notification</vt:lpstr>
      <vt:lpstr>Surveys</vt:lpstr>
      <vt:lpstr>To-do:  Surveys</vt:lpstr>
      <vt:lpstr>Annual Program Evaluation (APE)</vt:lpstr>
      <vt:lpstr>To-do:  APE</vt:lpstr>
      <vt:lpstr>Special Review</vt:lpstr>
      <vt:lpstr>To-do:  Special Review</vt:lpstr>
      <vt:lpstr>CLER</vt:lpstr>
      <vt:lpstr>To-do:  CLER</vt:lpstr>
      <vt:lpstr>Mapping CLER and Surveys</vt:lpstr>
      <vt:lpstr>Mapping Citations &amp; Surveys</vt:lpstr>
      <vt:lpstr>AIR</vt:lpstr>
      <vt:lpstr>To-do:  AIR</vt:lpstr>
      <vt:lpstr>Self-Study</vt:lpstr>
      <vt:lpstr>To-do:  Self-Study</vt:lpstr>
      <vt:lpstr>GMEC Minutes</vt:lpstr>
      <vt:lpstr>To-do:  GMEC Minutes</vt:lpstr>
      <vt:lpstr>Challenges </vt:lpstr>
      <vt:lpstr>Final Thoughts…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Partners</dc:creator>
  <cp:lastModifiedBy>Microsoft Office User</cp:lastModifiedBy>
  <cp:revision>264</cp:revision>
  <dcterms:created xsi:type="dcterms:W3CDTF">2016-04-04T14:18:27Z</dcterms:created>
  <dcterms:modified xsi:type="dcterms:W3CDTF">2017-04-03T14:57:35Z</dcterms:modified>
</cp:coreProperties>
</file>