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323" r:id="rId3"/>
    <p:sldId id="257" r:id="rId4"/>
    <p:sldId id="258" r:id="rId5"/>
    <p:sldId id="273" r:id="rId6"/>
    <p:sldId id="279" r:id="rId7"/>
    <p:sldId id="281" r:id="rId8"/>
    <p:sldId id="274" r:id="rId9"/>
    <p:sldId id="276" r:id="rId10"/>
    <p:sldId id="275" r:id="rId11"/>
    <p:sldId id="271" r:id="rId12"/>
    <p:sldId id="261" r:id="rId13"/>
    <p:sldId id="285" r:id="rId14"/>
    <p:sldId id="284" r:id="rId15"/>
    <p:sldId id="266" r:id="rId16"/>
    <p:sldId id="263" r:id="rId17"/>
    <p:sldId id="278" r:id="rId18"/>
    <p:sldId id="264" r:id="rId19"/>
    <p:sldId id="265" r:id="rId20"/>
    <p:sldId id="282" r:id="rId21"/>
    <p:sldId id="277" r:id="rId22"/>
    <p:sldId id="267" r:id="rId23"/>
    <p:sldId id="269" r:id="rId24"/>
    <p:sldId id="270" r:id="rId25"/>
    <p:sldId id="268" r:id="rId26"/>
    <p:sldId id="283" r:id="rId27"/>
    <p:sldId id="272" r:id="rId28"/>
    <p:sldId id="359" r:id="rId29"/>
    <p:sldId id="322" r:id="rId3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 &amp; Objectives" id="{883E90C6-53E6-4E0F-B540-65DACF0B3BC2}">
          <p14:sldIdLst>
            <p14:sldId id="256"/>
            <p14:sldId id="323"/>
            <p14:sldId id="257"/>
          </p14:sldIdLst>
        </p14:section>
        <p14:section name="Faculty Development Requirements" id="{EFCF5C41-D90B-4EE1-9445-33704DC882E9}">
          <p14:sldIdLst>
            <p14:sldId id="258"/>
            <p14:sldId id="273"/>
            <p14:sldId id="279"/>
            <p14:sldId id="281"/>
            <p14:sldId id="274"/>
            <p14:sldId id="276"/>
            <p14:sldId id="275"/>
            <p14:sldId id="271"/>
            <p14:sldId id="261"/>
            <p14:sldId id="285"/>
            <p14:sldId id="284"/>
          </p14:sldIdLst>
        </p14:section>
        <p14:section name="Methods" id="{FD1A40C0-C365-4EE0-BD88-FA1972025B34}">
          <p14:sldIdLst>
            <p14:sldId id="266"/>
            <p14:sldId id="263"/>
            <p14:sldId id="278"/>
            <p14:sldId id="264"/>
            <p14:sldId id="265"/>
            <p14:sldId id="282"/>
            <p14:sldId id="277"/>
            <p14:sldId id="267"/>
            <p14:sldId id="269"/>
            <p14:sldId id="270"/>
          </p14:sldIdLst>
        </p14:section>
        <p14:section name="Conclusion" id="{F5B90F62-DE13-4E85-97F0-A1F72EE294E6}">
          <p14:sldIdLst>
            <p14:sldId id="268"/>
            <p14:sldId id="283"/>
            <p14:sldId id="272"/>
            <p14:sldId id="359"/>
            <p14:sldId id="32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Harvey" initials="HH" lastIdx="1" clrIdx="0">
    <p:extLst>
      <p:ext uri="{19B8F6BF-5375-455C-9EA6-DF929625EA0E}">
        <p15:presenceInfo xmlns:p15="http://schemas.microsoft.com/office/powerpoint/2012/main" userId="67a251915d22d4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5087" autoAdjust="0"/>
  </p:normalViewPr>
  <p:slideViewPr>
    <p:cSldViewPr snapToGrid="0" showGuides="1">
      <p:cViewPr>
        <p:scale>
          <a:sx n="100" d="100"/>
          <a:sy n="100" d="100"/>
        </p:scale>
        <p:origin x="560" y="248"/>
      </p:cViewPr>
      <p:guideLst>
        <p:guide orient="horz" pos="2160"/>
        <p:guide pos="2904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Users\User\Desktop\Project%20Tracking\Heather%20Project%20Tracking%20Sheet%208%2031%2018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512-4782-A77C-CB624746DA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512-4782-A77C-CB624746DA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512-4782-A77C-CB624746DA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512-4782-A77C-CB624746DA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512-4782-A77C-CB624746DA7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512-4782-A77C-CB624746DA7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512-4782-A77C-CB624746DA7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512-4782-A77C-CB624746DA7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512-4782-A77C-CB624746DA7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512-4782-A77C-CB624746DA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'Webinar Due Dates'!$B$67:$B$71</c:f>
              <c:strCache>
                <c:ptCount val="5"/>
                <c:pt idx="0">
                  <c:v>Workshops</c:v>
                </c:pt>
                <c:pt idx="1">
                  <c:v>Seminar series</c:v>
                </c:pt>
                <c:pt idx="2">
                  <c:v>Short courses</c:v>
                </c:pt>
                <c:pt idx="3">
                  <c:v>Longitudinal programs</c:v>
                </c:pt>
                <c:pt idx="4">
                  <c:v>e-learning</c:v>
                </c:pt>
              </c:strCache>
            </c:strRef>
          </c:cat>
          <c:val>
            <c:numRef>
              <c:f>'Webinar Due Dates'!$C$67:$C$71</c:f>
              <c:numCache>
                <c:formatCode>General</c:formatCode>
                <c:ptCount val="5"/>
                <c:pt idx="0">
                  <c:v>46</c:v>
                </c:pt>
                <c:pt idx="1">
                  <c:v>19</c:v>
                </c:pt>
                <c:pt idx="2">
                  <c:v>11</c:v>
                </c:pt>
                <c:pt idx="3">
                  <c:v>10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512-4782-A77C-CB624746DA7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83B72-64A5-4995-AB45-496E5EBB2D4E}" type="doc">
      <dgm:prSet loTypeId="urn:microsoft.com/office/officeart/2018/5/layout/IconLeafOutlineLabelList" loCatId="icon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E6BB8031-C227-4B5D-9419-95507A3AD5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Time is limited</a:t>
          </a:r>
        </a:p>
      </dgm:t>
    </dgm:pt>
    <dgm:pt modelId="{3CA84A6C-3013-492E-806B-A1045A1CCA11}" type="parTrans" cxnId="{B447AC2F-C8AC-4B9D-A3B3-E228A6B8603C}">
      <dgm:prSet/>
      <dgm:spPr/>
      <dgm:t>
        <a:bodyPr/>
        <a:lstStyle/>
        <a:p>
          <a:endParaRPr lang="en-US"/>
        </a:p>
      </dgm:t>
    </dgm:pt>
    <dgm:pt modelId="{C20EA2A3-3701-4402-B205-396A7A48D408}" type="sibTrans" cxnId="{B447AC2F-C8AC-4B9D-A3B3-E228A6B8603C}">
      <dgm:prSet/>
      <dgm:spPr/>
      <dgm:t>
        <a:bodyPr/>
        <a:lstStyle/>
        <a:p>
          <a:endParaRPr lang="en-US"/>
        </a:p>
      </dgm:t>
    </dgm:pt>
    <dgm:pt modelId="{5E130325-5A76-44E4-8C5F-8D56D28D071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Not a priority</a:t>
          </a:r>
        </a:p>
      </dgm:t>
    </dgm:pt>
    <dgm:pt modelId="{06964681-5E9E-4D2C-8E32-D62D1F039739}" type="parTrans" cxnId="{BF3D612D-DF7E-4DB0-ACDD-4F6CDE6BBC16}">
      <dgm:prSet/>
      <dgm:spPr/>
      <dgm:t>
        <a:bodyPr/>
        <a:lstStyle/>
        <a:p>
          <a:endParaRPr lang="en-US"/>
        </a:p>
      </dgm:t>
    </dgm:pt>
    <dgm:pt modelId="{1BF65895-FEDF-489F-B376-8FC6E9614F38}" type="sibTrans" cxnId="{BF3D612D-DF7E-4DB0-ACDD-4F6CDE6BBC16}">
      <dgm:prSet/>
      <dgm:spPr/>
      <dgm:t>
        <a:bodyPr/>
        <a:lstStyle/>
        <a:p>
          <a:endParaRPr lang="en-US"/>
        </a:p>
      </dgm:t>
    </dgm:pt>
    <dgm:pt modelId="{AA52D71F-EE12-47F2-806B-275EE501B13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Conflicting commitments</a:t>
          </a:r>
        </a:p>
      </dgm:t>
    </dgm:pt>
    <dgm:pt modelId="{17876CDB-4DBF-4460-8700-6C80E8905714}" type="parTrans" cxnId="{A759D77A-4D31-4164-82A4-000FBA805EF3}">
      <dgm:prSet/>
      <dgm:spPr/>
      <dgm:t>
        <a:bodyPr/>
        <a:lstStyle/>
        <a:p>
          <a:endParaRPr lang="en-US"/>
        </a:p>
      </dgm:t>
    </dgm:pt>
    <dgm:pt modelId="{61348EC0-3C1E-4B09-995C-1F34191807EE}" type="sibTrans" cxnId="{A759D77A-4D31-4164-82A4-000FBA805EF3}">
      <dgm:prSet/>
      <dgm:spPr/>
      <dgm:t>
        <a:bodyPr/>
        <a:lstStyle/>
        <a:p>
          <a:endParaRPr lang="en-US"/>
        </a:p>
      </dgm:t>
    </dgm:pt>
    <dgm:pt modelId="{9F6109E6-15DC-4B3B-9603-2893A7EE5AEE}" type="pres">
      <dgm:prSet presAssocID="{9DA83B72-64A5-4995-AB45-496E5EBB2D4E}" presName="root" presStyleCnt="0">
        <dgm:presLayoutVars>
          <dgm:dir/>
          <dgm:resizeHandles val="exact"/>
        </dgm:presLayoutVars>
      </dgm:prSet>
      <dgm:spPr/>
    </dgm:pt>
    <dgm:pt modelId="{2DA8516F-6A3C-40F6-B11E-D5513E28DA17}" type="pres">
      <dgm:prSet presAssocID="{E6BB8031-C227-4B5D-9419-95507A3AD508}" presName="compNode" presStyleCnt="0"/>
      <dgm:spPr/>
    </dgm:pt>
    <dgm:pt modelId="{F86B0DCF-FF28-4C68-B836-D00A6A345E7E}" type="pres">
      <dgm:prSet presAssocID="{E6BB8031-C227-4B5D-9419-95507A3AD508}" presName="iconBgRect" presStyleLbl="trAlignAcc1" presStyleIdx="0" presStyleCnt="3"/>
      <dgm:spPr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23482B4-D17A-4228-8EF5-3EA5406D2534}" type="pres">
      <dgm:prSet presAssocID="{E6BB8031-C227-4B5D-9419-95507A3AD50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DDE77F5-8A53-4375-A350-2DD16A31D835}" type="pres">
      <dgm:prSet presAssocID="{E6BB8031-C227-4B5D-9419-95507A3AD508}" presName="spaceRect" presStyleCnt="0"/>
      <dgm:spPr/>
    </dgm:pt>
    <dgm:pt modelId="{AC043E98-38C2-42CF-AD72-0420E4A0FA7B}" type="pres">
      <dgm:prSet presAssocID="{E6BB8031-C227-4B5D-9419-95507A3AD508}" presName="textRect" presStyleLbl="revTx" presStyleIdx="0" presStyleCnt="3">
        <dgm:presLayoutVars>
          <dgm:chMax val="1"/>
          <dgm:chPref val="1"/>
        </dgm:presLayoutVars>
      </dgm:prSet>
      <dgm:spPr/>
    </dgm:pt>
    <dgm:pt modelId="{AC011439-64C5-4207-B992-F67D77F90609}" type="pres">
      <dgm:prSet presAssocID="{C20EA2A3-3701-4402-B205-396A7A48D408}" presName="sibTrans" presStyleCnt="0"/>
      <dgm:spPr/>
    </dgm:pt>
    <dgm:pt modelId="{791840CF-20E6-442E-BE1F-54526DCD2EBC}" type="pres">
      <dgm:prSet presAssocID="{5E130325-5A76-44E4-8C5F-8D56D28D0716}" presName="compNode" presStyleCnt="0"/>
      <dgm:spPr/>
    </dgm:pt>
    <dgm:pt modelId="{75ED3882-9E57-4489-A832-8D1089E8F717}" type="pres">
      <dgm:prSet presAssocID="{5E130325-5A76-44E4-8C5F-8D56D28D0716}" presName="iconBgRect" presStyleLbl="trAlignAcc1" presStyleIdx="1" presStyleCnt="3"/>
      <dgm:spPr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A1E9EC9F-ED92-474E-BAFE-C196771A5EC0}" type="pres">
      <dgm:prSet presAssocID="{5E130325-5A76-44E4-8C5F-8D56D28D07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1F469F79-D068-43E4-9B67-CCD0897836DF}" type="pres">
      <dgm:prSet presAssocID="{5E130325-5A76-44E4-8C5F-8D56D28D0716}" presName="spaceRect" presStyleCnt="0"/>
      <dgm:spPr/>
    </dgm:pt>
    <dgm:pt modelId="{476C0F21-9C28-4AD5-A2E3-5C0B0372986E}" type="pres">
      <dgm:prSet presAssocID="{5E130325-5A76-44E4-8C5F-8D56D28D0716}" presName="textRect" presStyleLbl="revTx" presStyleIdx="1" presStyleCnt="3">
        <dgm:presLayoutVars>
          <dgm:chMax val="1"/>
          <dgm:chPref val="1"/>
        </dgm:presLayoutVars>
      </dgm:prSet>
      <dgm:spPr/>
    </dgm:pt>
    <dgm:pt modelId="{D61074E6-A59C-48C4-93E2-7C0209946258}" type="pres">
      <dgm:prSet presAssocID="{1BF65895-FEDF-489F-B376-8FC6E9614F38}" presName="sibTrans" presStyleCnt="0"/>
      <dgm:spPr/>
    </dgm:pt>
    <dgm:pt modelId="{4481E69A-100E-4C06-A4C9-531CFD6E96BD}" type="pres">
      <dgm:prSet presAssocID="{AA52D71F-EE12-47F2-806B-275EE501B13D}" presName="compNode" presStyleCnt="0"/>
      <dgm:spPr/>
    </dgm:pt>
    <dgm:pt modelId="{E9953AD3-DB91-42FD-8725-BDA46916F46B}" type="pres">
      <dgm:prSet presAssocID="{AA52D71F-EE12-47F2-806B-275EE501B13D}" presName="iconBgRect" presStyleLbl="trAlignAcc1" presStyleIdx="2" presStyleCnt="3"/>
      <dgm:spPr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AD86AD6-88BF-4226-903F-3F65277092CA}" type="pres">
      <dgm:prSet presAssocID="{AA52D71F-EE12-47F2-806B-275EE501B13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BCF993DB-98EB-46BF-A6E0-1FA06EACD9A0}" type="pres">
      <dgm:prSet presAssocID="{AA52D71F-EE12-47F2-806B-275EE501B13D}" presName="spaceRect" presStyleCnt="0"/>
      <dgm:spPr/>
    </dgm:pt>
    <dgm:pt modelId="{7F95C274-CC9C-4D19-9A32-D6014DCB4E3E}" type="pres">
      <dgm:prSet presAssocID="{AA52D71F-EE12-47F2-806B-275EE501B13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B8AA004-B64C-43CF-903B-4085F218343F}" type="presOf" srcId="{E6BB8031-C227-4B5D-9419-95507A3AD508}" destId="{AC043E98-38C2-42CF-AD72-0420E4A0FA7B}" srcOrd="0" destOrd="0" presId="urn:microsoft.com/office/officeart/2018/5/layout/IconLeafOutlineLabelList"/>
    <dgm:cxn modelId="{2E80DF08-EA5D-4A2F-BA7C-5FE338B87DED}" type="presOf" srcId="{9DA83B72-64A5-4995-AB45-496E5EBB2D4E}" destId="{9F6109E6-15DC-4B3B-9603-2893A7EE5AEE}" srcOrd="0" destOrd="0" presId="urn:microsoft.com/office/officeart/2018/5/layout/IconLeafOutlineLabelList"/>
    <dgm:cxn modelId="{9D324913-FC90-47B6-B585-F0E21A62FEF8}" type="presOf" srcId="{AA52D71F-EE12-47F2-806B-275EE501B13D}" destId="{7F95C274-CC9C-4D19-9A32-D6014DCB4E3E}" srcOrd="0" destOrd="0" presId="urn:microsoft.com/office/officeart/2018/5/layout/IconLeafOutlineLabelList"/>
    <dgm:cxn modelId="{3A519227-53E5-430F-B58B-5DB9F7474663}" type="presOf" srcId="{5E130325-5A76-44E4-8C5F-8D56D28D0716}" destId="{476C0F21-9C28-4AD5-A2E3-5C0B0372986E}" srcOrd="0" destOrd="0" presId="urn:microsoft.com/office/officeart/2018/5/layout/IconLeafOutlineLabelList"/>
    <dgm:cxn modelId="{BF3D612D-DF7E-4DB0-ACDD-4F6CDE6BBC16}" srcId="{9DA83B72-64A5-4995-AB45-496E5EBB2D4E}" destId="{5E130325-5A76-44E4-8C5F-8D56D28D0716}" srcOrd="1" destOrd="0" parTransId="{06964681-5E9E-4D2C-8E32-D62D1F039739}" sibTransId="{1BF65895-FEDF-489F-B376-8FC6E9614F38}"/>
    <dgm:cxn modelId="{B447AC2F-C8AC-4B9D-A3B3-E228A6B8603C}" srcId="{9DA83B72-64A5-4995-AB45-496E5EBB2D4E}" destId="{E6BB8031-C227-4B5D-9419-95507A3AD508}" srcOrd="0" destOrd="0" parTransId="{3CA84A6C-3013-492E-806B-A1045A1CCA11}" sibTransId="{C20EA2A3-3701-4402-B205-396A7A48D408}"/>
    <dgm:cxn modelId="{A759D77A-4D31-4164-82A4-000FBA805EF3}" srcId="{9DA83B72-64A5-4995-AB45-496E5EBB2D4E}" destId="{AA52D71F-EE12-47F2-806B-275EE501B13D}" srcOrd="2" destOrd="0" parTransId="{17876CDB-4DBF-4460-8700-6C80E8905714}" sibTransId="{61348EC0-3C1E-4B09-995C-1F34191807EE}"/>
    <dgm:cxn modelId="{4DC8A5FF-263F-417C-9B75-EA04DC6CD3E8}" type="presParOf" srcId="{9F6109E6-15DC-4B3B-9603-2893A7EE5AEE}" destId="{2DA8516F-6A3C-40F6-B11E-D5513E28DA17}" srcOrd="0" destOrd="0" presId="urn:microsoft.com/office/officeart/2018/5/layout/IconLeafOutlineLabelList"/>
    <dgm:cxn modelId="{AF0C2A6D-3BC6-485C-8519-FAFF5E24D5B4}" type="presParOf" srcId="{2DA8516F-6A3C-40F6-B11E-D5513E28DA17}" destId="{F86B0DCF-FF28-4C68-B836-D00A6A345E7E}" srcOrd="0" destOrd="0" presId="urn:microsoft.com/office/officeart/2018/5/layout/IconLeafOutlineLabelList"/>
    <dgm:cxn modelId="{FC1196DA-960F-41ED-BD2F-0368E5E5966A}" type="presParOf" srcId="{2DA8516F-6A3C-40F6-B11E-D5513E28DA17}" destId="{223482B4-D17A-4228-8EF5-3EA5406D2534}" srcOrd="1" destOrd="0" presId="urn:microsoft.com/office/officeart/2018/5/layout/IconLeafOutlineLabelList"/>
    <dgm:cxn modelId="{97DECA5D-AD37-4B6B-AA80-60EB89C2CCF7}" type="presParOf" srcId="{2DA8516F-6A3C-40F6-B11E-D5513E28DA17}" destId="{8DDE77F5-8A53-4375-A350-2DD16A31D835}" srcOrd="2" destOrd="0" presId="urn:microsoft.com/office/officeart/2018/5/layout/IconLeafOutlineLabelList"/>
    <dgm:cxn modelId="{E9CD608F-37B5-4295-979C-CFD0CAB462B2}" type="presParOf" srcId="{2DA8516F-6A3C-40F6-B11E-D5513E28DA17}" destId="{AC043E98-38C2-42CF-AD72-0420E4A0FA7B}" srcOrd="3" destOrd="0" presId="urn:microsoft.com/office/officeart/2018/5/layout/IconLeafOutlineLabelList"/>
    <dgm:cxn modelId="{D6DB30F5-66DD-411D-9159-1C1584C53E3A}" type="presParOf" srcId="{9F6109E6-15DC-4B3B-9603-2893A7EE5AEE}" destId="{AC011439-64C5-4207-B992-F67D77F90609}" srcOrd="1" destOrd="0" presId="urn:microsoft.com/office/officeart/2018/5/layout/IconLeafOutlineLabelList"/>
    <dgm:cxn modelId="{1CF84B7D-65A0-424B-834C-AD5DE27531C1}" type="presParOf" srcId="{9F6109E6-15DC-4B3B-9603-2893A7EE5AEE}" destId="{791840CF-20E6-442E-BE1F-54526DCD2EBC}" srcOrd="2" destOrd="0" presId="urn:microsoft.com/office/officeart/2018/5/layout/IconLeafOutlineLabelList"/>
    <dgm:cxn modelId="{02C29BAD-FC7D-440A-A764-650D4F732386}" type="presParOf" srcId="{791840CF-20E6-442E-BE1F-54526DCD2EBC}" destId="{75ED3882-9E57-4489-A832-8D1089E8F717}" srcOrd="0" destOrd="0" presId="urn:microsoft.com/office/officeart/2018/5/layout/IconLeafOutlineLabelList"/>
    <dgm:cxn modelId="{AE801520-3878-435B-B13C-AC29A7A00AE6}" type="presParOf" srcId="{791840CF-20E6-442E-BE1F-54526DCD2EBC}" destId="{A1E9EC9F-ED92-474E-BAFE-C196771A5EC0}" srcOrd="1" destOrd="0" presId="urn:microsoft.com/office/officeart/2018/5/layout/IconLeafOutlineLabelList"/>
    <dgm:cxn modelId="{63F5CDBC-8C01-4068-A8D8-322DAD872BC2}" type="presParOf" srcId="{791840CF-20E6-442E-BE1F-54526DCD2EBC}" destId="{1F469F79-D068-43E4-9B67-CCD0897836DF}" srcOrd="2" destOrd="0" presId="urn:microsoft.com/office/officeart/2018/5/layout/IconLeafOutlineLabelList"/>
    <dgm:cxn modelId="{1C47CA23-53D6-4589-9A3D-8FAEE4D96907}" type="presParOf" srcId="{791840CF-20E6-442E-BE1F-54526DCD2EBC}" destId="{476C0F21-9C28-4AD5-A2E3-5C0B0372986E}" srcOrd="3" destOrd="0" presId="urn:microsoft.com/office/officeart/2018/5/layout/IconLeafOutlineLabelList"/>
    <dgm:cxn modelId="{4BFB4574-5EB0-4AB4-B358-A16F41D6C6E2}" type="presParOf" srcId="{9F6109E6-15DC-4B3B-9603-2893A7EE5AEE}" destId="{D61074E6-A59C-48C4-93E2-7C0209946258}" srcOrd="3" destOrd="0" presId="urn:microsoft.com/office/officeart/2018/5/layout/IconLeafOutlineLabelList"/>
    <dgm:cxn modelId="{1AA4A0B1-E6A1-4EB0-B456-D51E65BC1F63}" type="presParOf" srcId="{9F6109E6-15DC-4B3B-9603-2893A7EE5AEE}" destId="{4481E69A-100E-4C06-A4C9-531CFD6E96BD}" srcOrd="4" destOrd="0" presId="urn:microsoft.com/office/officeart/2018/5/layout/IconLeafOutlineLabelList"/>
    <dgm:cxn modelId="{8CF1E94C-BB57-4D81-9BE3-C28E1AAB5B10}" type="presParOf" srcId="{4481E69A-100E-4C06-A4C9-531CFD6E96BD}" destId="{E9953AD3-DB91-42FD-8725-BDA46916F46B}" srcOrd="0" destOrd="0" presId="urn:microsoft.com/office/officeart/2018/5/layout/IconLeafOutlineLabelList"/>
    <dgm:cxn modelId="{3CE87E0D-B487-4C9E-BB0F-FE466FE814E9}" type="presParOf" srcId="{4481E69A-100E-4C06-A4C9-531CFD6E96BD}" destId="{1AD86AD6-88BF-4226-903F-3F65277092CA}" srcOrd="1" destOrd="0" presId="urn:microsoft.com/office/officeart/2018/5/layout/IconLeafOutlineLabelList"/>
    <dgm:cxn modelId="{5B6A4106-2C97-4155-9280-244071599752}" type="presParOf" srcId="{4481E69A-100E-4C06-A4C9-531CFD6E96BD}" destId="{BCF993DB-98EB-46BF-A6E0-1FA06EACD9A0}" srcOrd="2" destOrd="0" presId="urn:microsoft.com/office/officeart/2018/5/layout/IconLeafOutlineLabelList"/>
    <dgm:cxn modelId="{44FE862B-3D1D-498A-B253-86FD3CB53B64}" type="presParOf" srcId="{4481E69A-100E-4C06-A4C9-531CFD6E96BD}" destId="{7F95C274-CC9C-4D19-9A32-D6014DCB4E3E}" srcOrd="3" destOrd="0" presId="urn:microsoft.com/office/officeart/2018/5/layout/IconLeafOutlin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91D8E1-6013-4145-BF46-8B335267070F}" type="doc">
      <dgm:prSet loTypeId="urn:microsoft.com/office/officeart/2005/8/layout/list1" loCatId="list" qsTypeId="urn:microsoft.com/office/officeart/2005/8/quickstyle/simple2" qsCatId="simple" csTypeId="urn:microsoft.com/office/officeart/2005/8/colors/accent6_1" csCatId="accent6"/>
      <dgm:spPr/>
      <dgm:t>
        <a:bodyPr/>
        <a:lstStyle/>
        <a:p>
          <a:endParaRPr lang="en-US"/>
        </a:p>
      </dgm:t>
    </dgm:pt>
    <dgm:pt modelId="{CCF6A861-952D-4620-9D17-A7CC94C638A5}">
      <dgm:prSet/>
      <dgm:spPr/>
      <dgm:t>
        <a:bodyPr/>
        <a:lstStyle/>
        <a:p>
          <a:r>
            <a:rPr lang="en-US" dirty="0"/>
            <a:t>No one learns anything the first time it’s heard</a:t>
          </a:r>
        </a:p>
      </dgm:t>
    </dgm:pt>
    <dgm:pt modelId="{74C5062C-CCAD-4879-8550-6617B2C506B0}" type="parTrans" cxnId="{0D21AE4A-42E6-4375-9A35-B62DF8A5BB4C}">
      <dgm:prSet/>
      <dgm:spPr/>
      <dgm:t>
        <a:bodyPr/>
        <a:lstStyle/>
        <a:p>
          <a:endParaRPr lang="en-US"/>
        </a:p>
      </dgm:t>
    </dgm:pt>
    <dgm:pt modelId="{20535153-4D63-446A-BCB5-E8D250817485}" type="sibTrans" cxnId="{0D21AE4A-42E6-4375-9A35-B62DF8A5BB4C}">
      <dgm:prSet/>
      <dgm:spPr/>
      <dgm:t>
        <a:bodyPr/>
        <a:lstStyle/>
        <a:p>
          <a:endParaRPr lang="en-US"/>
        </a:p>
      </dgm:t>
    </dgm:pt>
    <dgm:pt modelId="{DE645185-1FE4-4381-A981-6D384F2FA70C}">
      <dgm:prSet/>
      <dgm:spPr/>
      <dgm:t>
        <a:bodyPr/>
        <a:lstStyle/>
        <a:p>
          <a:r>
            <a:rPr lang="en-US" dirty="0"/>
            <a:t>“Rule of repetition”</a:t>
          </a:r>
        </a:p>
      </dgm:t>
    </dgm:pt>
    <dgm:pt modelId="{2107DFAB-B0CE-4447-91B7-89F6A0ECC06F}" type="parTrans" cxnId="{160A4B3B-EEFB-4E46-A391-1687E83AD785}">
      <dgm:prSet/>
      <dgm:spPr/>
      <dgm:t>
        <a:bodyPr/>
        <a:lstStyle/>
        <a:p>
          <a:endParaRPr lang="en-US"/>
        </a:p>
      </dgm:t>
    </dgm:pt>
    <dgm:pt modelId="{916705D3-BEBB-43C4-B52E-578F975F4DBB}" type="sibTrans" cxnId="{160A4B3B-EEFB-4E46-A391-1687E83AD785}">
      <dgm:prSet/>
      <dgm:spPr/>
      <dgm:t>
        <a:bodyPr/>
        <a:lstStyle/>
        <a:p>
          <a:endParaRPr lang="en-US"/>
        </a:p>
      </dgm:t>
    </dgm:pt>
    <dgm:pt modelId="{1898D05B-1DDE-4EAB-B2EF-B69B1AFAB480}">
      <dgm:prSet/>
      <dgm:spPr/>
      <dgm:t>
        <a:bodyPr/>
        <a:lstStyle/>
        <a:p>
          <a:r>
            <a:rPr lang="en-US" dirty="0"/>
            <a:t>Increase likelihood of learning with potential for transference:</a:t>
          </a:r>
        </a:p>
      </dgm:t>
    </dgm:pt>
    <dgm:pt modelId="{9EF6D9FB-1293-4E82-93FF-360C4FA32D7B}" type="parTrans" cxnId="{04766993-4237-4987-ABC7-E2751FAD9A8F}">
      <dgm:prSet/>
      <dgm:spPr/>
      <dgm:t>
        <a:bodyPr/>
        <a:lstStyle/>
        <a:p>
          <a:endParaRPr lang="en-US"/>
        </a:p>
      </dgm:t>
    </dgm:pt>
    <dgm:pt modelId="{760FA7B2-6654-4568-9B6E-01C6A5A38A1B}" type="sibTrans" cxnId="{04766993-4237-4987-ABC7-E2751FAD9A8F}">
      <dgm:prSet/>
      <dgm:spPr/>
      <dgm:t>
        <a:bodyPr/>
        <a:lstStyle/>
        <a:p>
          <a:endParaRPr lang="en-US"/>
        </a:p>
      </dgm:t>
    </dgm:pt>
    <dgm:pt modelId="{45C8E3DC-4FE0-4015-A86E-56BD461A33BE}">
      <dgm:prSet/>
      <dgm:spPr/>
      <dgm:t>
        <a:bodyPr/>
        <a:lstStyle/>
        <a:p>
          <a:r>
            <a:rPr lang="en-US" dirty="0"/>
            <a:t>Meaningful</a:t>
          </a:r>
        </a:p>
      </dgm:t>
    </dgm:pt>
    <dgm:pt modelId="{24215280-72EB-4A0F-A9DB-86BC45F227E1}" type="parTrans" cxnId="{F41AF76A-825E-47E4-9BAD-55BBFAD85A95}">
      <dgm:prSet/>
      <dgm:spPr/>
      <dgm:t>
        <a:bodyPr/>
        <a:lstStyle/>
        <a:p>
          <a:endParaRPr lang="en-US"/>
        </a:p>
      </dgm:t>
    </dgm:pt>
    <dgm:pt modelId="{7C403591-F68E-47F9-A839-4706A8423781}" type="sibTrans" cxnId="{F41AF76A-825E-47E4-9BAD-55BBFAD85A95}">
      <dgm:prSet/>
      <dgm:spPr/>
      <dgm:t>
        <a:bodyPr/>
        <a:lstStyle/>
        <a:p>
          <a:endParaRPr lang="en-US"/>
        </a:p>
      </dgm:t>
    </dgm:pt>
    <dgm:pt modelId="{283A0B49-1B0C-4B5C-B950-A6A05BE8C087}">
      <dgm:prSet/>
      <dgm:spPr/>
      <dgm:t>
        <a:bodyPr/>
        <a:lstStyle/>
        <a:p>
          <a:r>
            <a:rPr lang="en-US" dirty="0"/>
            <a:t>Limited number of items</a:t>
          </a:r>
        </a:p>
      </dgm:t>
    </dgm:pt>
    <dgm:pt modelId="{E9864901-553E-4938-8F8E-72E1C029D5A4}" type="parTrans" cxnId="{6291F5E8-5159-42BC-ABBE-C25A71F45DF5}">
      <dgm:prSet/>
      <dgm:spPr/>
      <dgm:t>
        <a:bodyPr/>
        <a:lstStyle/>
        <a:p>
          <a:endParaRPr lang="en-US"/>
        </a:p>
      </dgm:t>
    </dgm:pt>
    <dgm:pt modelId="{CD2C8C79-793A-43FB-B528-10CFAF41DA7A}" type="sibTrans" cxnId="{6291F5E8-5159-42BC-ABBE-C25A71F45DF5}">
      <dgm:prSet/>
      <dgm:spPr/>
      <dgm:t>
        <a:bodyPr/>
        <a:lstStyle/>
        <a:p>
          <a:endParaRPr lang="en-US"/>
        </a:p>
      </dgm:t>
    </dgm:pt>
    <dgm:pt modelId="{ABF33706-578F-43A0-B2FF-32A995867A8B}">
      <dgm:prSet/>
      <dgm:spPr/>
      <dgm:t>
        <a:bodyPr/>
        <a:lstStyle/>
        <a:p>
          <a:r>
            <a:rPr lang="en-US" dirty="0"/>
            <a:t>Connected to prior learning</a:t>
          </a:r>
        </a:p>
      </dgm:t>
    </dgm:pt>
    <dgm:pt modelId="{08A3AA01-0ED0-45E2-A311-E66FC30938CD}" type="parTrans" cxnId="{3CD6CC89-4D9D-401E-85E5-7E15BAC71C0E}">
      <dgm:prSet/>
      <dgm:spPr/>
      <dgm:t>
        <a:bodyPr/>
        <a:lstStyle/>
        <a:p>
          <a:endParaRPr lang="en-US"/>
        </a:p>
      </dgm:t>
    </dgm:pt>
    <dgm:pt modelId="{218B2311-EA00-4C92-8FCA-F87F6C2430DE}" type="sibTrans" cxnId="{3CD6CC89-4D9D-401E-85E5-7E15BAC71C0E}">
      <dgm:prSet/>
      <dgm:spPr/>
      <dgm:t>
        <a:bodyPr/>
        <a:lstStyle/>
        <a:p>
          <a:endParaRPr lang="en-US"/>
        </a:p>
      </dgm:t>
    </dgm:pt>
    <dgm:pt modelId="{6F491186-215F-45ED-9EA5-F20AB8546E21}">
      <dgm:prSet/>
      <dgm:spPr/>
      <dgm:t>
        <a:bodyPr/>
        <a:lstStyle/>
        <a:p>
          <a:r>
            <a:rPr lang="en-US" dirty="0"/>
            <a:t>“Use it or lose it”</a:t>
          </a:r>
        </a:p>
      </dgm:t>
    </dgm:pt>
    <dgm:pt modelId="{437A3D98-595F-433F-A9DC-6ED9B27C2F75}" type="parTrans" cxnId="{1D531F38-661E-44B9-8344-F177260306B1}">
      <dgm:prSet/>
      <dgm:spPr/>
      <dgm:t>
        <a:bodyPr/>
        <a:lstStyle/>
        <a:p>
          <a:endParaRPr lang="en-US"/>
        </a:p>
      </dgm:t>
    </dgm:pt>
    <dgm:pt modelId="{89953052-E2DE-4555-9D6A-5547A6935AC6}" type="sibTrans" cxnId="{1D531F38-661E-44B9-8344-F177260306B1}">
      <dgm:prSet/>
      <dgm:spPr/>
      <dgm:t>
        <a:bodyPr/>
        <a:lstStyle/>
        <a:p>
          <a:endParaRPr lang="en-US"/>
        </a:p>
      </dgm:t>
    </dgm:pt>
    <dgm:pt modelId="{D1DD9921-70BA-40E7-8C17-A7D1C1353DD0}" type="pres">
      <dgm:prSet presAssocID="{E791D8E1-6013-4145-BF46-8B335267070F}" presName="linear" presStyleCnt="0">
        <dgm:presLayoutVars>
          <dgm:dir/>
          <dgm:animLvl val="lvl"/>
          <dgm:resizeHandles val="exact"/>
        </dgm:presLayoutVars>
      </dgm:prSet>
      <dgm:spPr/>
    </dgm:pt>
    <dgm:pt modelId="{FDD50F6A-9BEA-4129-B4D4-978EF99F754D}" type="pres">
      <dgm:prSet presAssocID="{CCF6A861-952D-4620-9D17-A7CC94C638A5}" presName="parentLin" presStyleCnt="0"/>
      <dgm:spPr/>
    </dgm:pt>
    <dgm:pt modelId="{93F9A8F6-DF6B-40AB-A43D-1F65590DE5FE}" type="pres">
      <dgm:prSet presAssocID="{CCF6A861-952D-4620-9D17-A7CC94C638A5}" presName="parentLeftMargin" presStyleLbl="node1" presStyleIdx="0" presStyleCnt="2"/>
      <dgm:spPr/>
    </dgm:pt>
    <dgm:pt modelId="{18F85937-795E-4887-B648-7932789EB34C}" type="pres">
      <dgm:prSet presAssocID="{CCF6A861-952D-4620-9D17-A7CC94C638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5A95617-5BA6-43BD-A62E-1B00C9379BDD}" type="pres">
      <dgm:prSet presAssocID="{CCF6A861-952D-4620-9D17-A7CC94C638A5}" presName="negativeSpace" presStyleCnt="0"/>
      <dgm:spPr/>
    </dgm:pt>
    <dgm:pt modelId="{10A58863-E7C4-4A11-A001-42E8DAC0FB74}" type="pres">
      <dgm:prSet presAssocID="{CCF6A861-952D-4620-9D17-A7CC94C638A5}" presName="childText" presStyleLbl="conFgAcc1" presStyleIdx="0" presStyleCnt="2">
        <dgm:presLayoutVars>
          <dgm:bulletEnabled val="1"/>
        </dgm:presLayoutVars>
      </dgm:prSet>
      <dgm:spPr/>
    </dgm:pt>
    <dgm:pt modelId="{19A4177C-E82F-4477-B13B-6D5EF0B5B1F6}" type="pres">
      <dgm:prSet presAssocID="{20535153-4D63-446A-BCB5-E8D250817485}" presName="spaceBetweenRectangles" presStyleCnt="0"/>
      <dgm:spPr/>
    </dgm:pt>
    <dgm:pt modelId="{C04E2335-B13B-4BC6-A1D3-FD5923F4E607}" type="pres">
      <dgm:prSet presAssocID="{1898D05B-1DDE-4EAB-B2EF-B69B1AFAB480}" presName="parentLin" presStyleCnt="0"/>
      <dgm:spPr/>
    </dgm:pt>
    <dgm:pt modelId="{0162B268-691D-43C3-8FCF-B946C128D542}" type="pres">
      <dgm:prSet presAssocID="{1898D05B-1DDE-4EAB-B2EF-B69B1AFAB480}" presName="parentLeftMargin" presStyleLbl="node1" presStyleIdx="0" presStyleCnt="2"/>
      <dgm:spPr/>
    </dgm:pt>
    <dgm:pt modelId="{0132E23A-D3C8-493F-B94D-930C0AC757F1}" type="pres">
      <dgm:prSet presAssocID="{1898D05B-1DDE-4EAB-B2EF-B69B1AFAB48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DE342F5-BEC2-4C7D-970D-9808EE7FE112}" type="pres">
      <dgm:prSet presAssocID="{1898D05B-1DDE-4EAB-B2EF-B69B1AFAB480}" presName="negativeSpace" presStyleCnt="0"/>
      <dgm:spPr/>
    </dgm:pt>
    <dgm:pt modelId="{2707782D-FC79-49BD-BC07-D0D626927821}" type="pres">
      <dgm:prSet presAssocID="{1898D05B-1DDE-4EAB-B2EF-B69B1AFAB48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6BF4F2F-0408-449A-846D-06E07E6281BC}" type="presOf" srcId="{CCF6A861-952D-4620-9D17-A7CC94C638A5}" destId="{18F85937-795E-4887-B648-7932789EB34C}" srcOrd="1" destOrd="0" presId="urn:microsoft.com/office/officeart/2005/8/layout/list1"/>
    <dgm:cxn modelId="{1D531F38-661E-44B9-8344-F177260306B1}" srcId="{1898D05B-1DDE-4EAB-B2EF-B69B1AFAB480}" destId="{6F491186-215F-45ED-9EA5-F20AB8546E21}" srcOrd="3" destOrd="0" parTransId="{437A3D98-595F-433F-A9DC-6ED9B27C2F75}" sibTransId="{89953052-E2DE-4555-9D6A-5547A6935AC6}"/>
    <dgm:cxn modelId="{160A4B3B-EEFB-4E46-A391-1687E83AD785}" srcId="{CCF6A861-952D-4620-9D17-A7CC94C638A5}" destId="{DE645185-1FE4-4381-A981-6D384F2FA70C}" srcOrd="0" destOrd="0" parTransId="{2107DFAB-B0CE-4447-91B7-89F6A0ECC06F}" sibTransId="{916705D3-BEBB-43C4-B52E-578F975F4DBB}"/>
    <dgm:cxn modelId="{0D21AE4A-42E6-4375-9A35-B62DF8A5BB4C}" srcId="{E791D8E1-6013-4145-BF46-8B335267070F}" destId="{CCF6A861-952D-4620-9D17-A7CC94C638A5}" srcOrd="0" destOrd="0" parTransId="{74C5062C-CCAD-4879-8550-6617B2C506B0}" sibTransId="{20535153-4D63-446A-BCB5-E8D250817485}"/>
    <dgm:cxn modelId="{DA9FB869-CB1D-4336-954D-A39DFA66390A}" type="presOf" srcId="{1898D05B-1DDE-4EAB-B2EF-B69B1AFAB480}" destId="{0162B268-691D-43C3-8FCF-B946C128D542}" srcOrd="0" destOrd="0" presId="urn:microsoft.com/office/officeart/2005/8/layout/list1"/>
    <dgm:cxn modelId="{F41AF76A-825E-47E4-9BAD-55BBFAD85A95}" srcId="{1898D05B-1DDE-4EAB-B2EF-B69B1AFAB480}" destId="{45C8E3DC-4FE0-4015-A86E-56BD461A33BE}" srcOrd="0" destOrd="0" parTransId="{24215280-72EB-4A0F-A9DB-86BC45F227E1}" sibTransId="{7C403591-F68E-47F9-A839-4706A8423781}"/>
    <dgm:cxn modelId="{242F6A81-B59A-480C-A319-628EA489277F}" type="presOf" srcId="{CCF6A861-952D-4620-9D17-A7CC94C638A5}" destId="{93F9A8F6-DF6B-40AB-A43D-1F65590DE5FE}" srcOrd="0" destOrd="0" presId="urn:microsoft.com/office/officeart/2005/8/layout/list1"/>
    <dgm:cxn modelId="{3CD6CC89-4D9D-401E-85E5-7E15BAC71C0E}" srcId="{1898D05B-1DDE-4EAB-B2EF-B69B1AFAB480}" destId="{ABF33706-578F-43A0-B2FF-32A995867A8B}" srcOrd="2" destOrd="0" parTransId="{08A3AA01-0ED0-45E2-A311-E66FC30938CD}" sibTransId="{218B2311-EA00-4C92-8FCA-F87F6C2430DE}"/>
    <dgm:cxn modelId="{04766993-4237-4987-ABC7-E2751FAD9A8F}" srcId="{E791D8E1-6013-4145-BF46-8B335267070F}" destId="{1898D05B-1DDE-4EAB-B2EF-B69B1AFAB480}" srcOrd="1" destOrd="0" parTransId="{9EF6D9FB-1293-4E82-93FF-360C4FA32D7B}" sibTransId="{760FA7B2-6654-4568-9B6E-01C6A5A38A1B}"/>
    <dgm:cxn modelId="{7F6E7AAD-1DF1-4B65-B66B-92AC264FE971}" type="presOf" srcId="{283A0B49-1B0C-4B5C-B950-A6A05BE8C087}" destId="{2707782D-FC79-49BD-BC07-D0D626927821}" srcOrd="0" destOrd="1" presId="urn:microsoft.com/office/officeart/2005/8/layout/list1"/>
    <dgm:cxn modelId="{E053BFB0-1F75-4120-AE2F-035AFD118E48}" type="presOf" srcId="{1898D05B-1DDE-4EAB-B2EF-B69B1AFAB480}" destId="{0132E23A-D3C8-493F-B94D-930C0AC757F1}" srcOrd="1" destOrd="0" presId="urn:microsoft.com/office/officeart/2005/8/layout/list1"/>
    <dgm:cxn modelId="{FDE5B9CC-C274-412D-821F-A9DB15CEC28E}" type="presOf" srcId="{ABF33706-578F-43A0-B2FF-32A995867A8B}" destId="{2707782D-FC79-49BD-BC07-D0D626927821}" srcOrd="0" destOrd="2" presId="urn:microsoft.com/office/officeart/2005/8/layout/list1"/>
    <dgm:cxn modelId="{46B070D5-7168-4A9B-B071-C83E21750697}" type="presOf" srcId="{DE645185-1FE4-4381-A981-6D384F2FA70C}" destId="{10A58863-E7C4-4A11-A001-42E8DAC0FB74}" srcOrd="0" destOrd="0" presId="urn:microsoft.com/office/officeart/2005/8/layout/list1"/>
    <dgm:cxn modelId="{0DA9FEDA-1E76-44B1-AAA1-2F41BC15BF05}" type="presOf" srcId="{45C8E3DC-4FE0-4015-A86E-56BD461A33BE}" destId="{2707782D-FC79-49BD-BC07-D0D626927821}" srcOrd="0" destOrd="0" presId="urn:microsoft.com/office/officeart/2005/8/layout/list1"/>
    <dgm:cxn modelId="{B6EC1ADC-250B-423D-AE5C-32F09DD74A81}" type="presOf" srcId="{6F491186-215F-45ED-9EA5-F20AB8546E21}" destId="{2707782D-FC79-49BD-BC07-D0D626927821}" srcOrd="0" destOrd="3" presId="urn:microsoft.com/office/officeart/2005/8/layout/list1"/>
    <dgm:cxn modelId="{0AC523E3-8033-433D-B40A-0B570F8363BE}" type="presOf" srcId="{E791D8E1-6013-4145-BF46-8B335267070F}" destId="{D1DD9921-70BA-40E7-8C17-A7D1C1353DD0}" srcOrd="0" destOrd="0" presId="urn:microsoft.com/office/officeart/2005/8/layout/list1"/>
    <dgm:cxn modelId="{6291F5E8-5159-42BC-ABBE-C25A71F45DF5}" srcId="{1898D05B-1DDE-4EAB-B2EF-B69B1AFAB480}" destId="{283A0B49-1B0C-4B5C-B950-A6A05BE8C087}" srcOrd="1" destOrd="0" parTransId="{E9864901-553E-4938-8F8E-72E1C029D5A4}" sibTransId="{CD2C8C79-793A-43FB-B528-10CFAF41DA7A}"/>
    <dgm:cxn modelId="{7BD9D73E-3911-4657-A296-7299D983A5E0}" type="presParOf" srcId="{D1DD9921-70BA-40E7-8C17-A7D1C1353DD0}" destId="{FDD50F6A-9BEA-4129-B4D4-978EF99F754D}" srcOrd="0" destOrd="0" presId="urn:microsoft.com/office/officeart/2005/8/layout/list1"/>
    <dgm:cxn modelId="{F6DE3891-C04D-449F-9077-7583E38BF7E7}" type="presParOf" srcId="{FDD50F6A-9BEA-4129-B4D4-978EF99F754D}" destId="{93F9A8F6-DF6B-40AB-A43D-1F65590DE5FE}" srcOrd="0" destOrd="0" presId="urn:microsoft.com/office/officeart/2005/8/layout/list1"/>
    <dgm:cxn modelId="{B75430F0-34AC-4A83-AB7B-61C974491142}" type="presParOf" srcId="{FDD50F6A-9BEA-4129-B4D4-978EF99F754D}" destId="{18F85937-795E-4887-B648-7932789EB34C}" srcOrd="1" destOrd="0" presId="urn:microsoft.com/office/officeart/2005/8/layout/list1"/>
    <dgm:cxn modelId="{3EE2929F-DA30-4E1F-A678-433FB3F67D39}" type="presParOf" srcId="{D1DD9921-70BA-40E7-8C17-A7D1C1353DD0}" destId="{65A95617-5BA6-43BD-A62E-1B00C9379BDD}" srcOrd="1" destOrd="0" presId="urn:microsoft.com/office/officeart/2005/8/layout/list1"/>
    <dgm:cxn modelId="{B143D364-3EDE-44FA-ACE5-E5B5AFC8D13D}" type="presParOf" srcId="{D1DD9921-70BA-40E7-8C17-A7D1C1353DD0}" destId="{10A58863-E7C4-4A11-A001-42E8DAC0FB74}" srcOrd="2" destOrd="0" presId="urn:microsoft.com/office/officeart/2005/8/layout/list1"/>
    <dgm:cxn modelId="{0B5DB1AA-2B07-4FFB-B362-08DD2C5106D7}" type="presParOf" srcId="{D1DD9921-70BA-40E7-8C17-A7D1C1353DD0}" destId="{19A4177C-E82F-4477-B13B-6D5EF0B5B1F6}" srcOrd="3" destOrd="0" presId="urn:microsoft.com/office/officeart/2005/8/layout/list1"/>
    <dgm:cxn modelId="{F5288AE4-CA15-4DE4-965E-FFC946336101}" type="presParOf" srcId="{D1DD9921-70BA-40E7-8C17-A7D1C1353DD0}" destId="{C04E2335-B13B-4BC6-A1D3-FD5923F4E607}" srcOrd="4" destOrd="0" presId="urn:microsoft.com/office/officeart/2005/8/layout/list1"/>
    <dgm:cxn modelId="{BA1C228D-C48D-4073-8A1B-927217A49664}" type="presParOf" srcId="{C04E2335-B13B-4BC6-A1D3-FD5923F4E607}" destId="{0162B268-691D-43C3-8FCF-B946C128D542}" srcOrd="0" destOrd="0" presId="urn:microsoft.com/office/officeart/2005/8/layout/list1"/>
    <dgm:cxn modelId="{876BD554-6A63-463A-8A30-88EE21F795B8}" type="presParOf" srcId="{C04E2335-B13B-4BC6-A1D3-FD5923F4E607}" destId="{0132E23A-D3C8-493F-B94D-930C0AC757F1}" srcOrd="1" destOrd="0" presId="urn:microsoft.com/office/officeart/2005/8/layout/list1"/>
    <dgm:cxn modelId="{5C2B9781-2E93-4D35-9EA8-BE6A502DF21A}" type="presParOf" srcId="{D1DD9921-70BA-40E7-8C17-A7D1C1353DD0}" destId="{ADE342F5-BEC2-4C7D-970D-9808EE7FE112}" srcOrd="5" destOrd="0" presId="urn:microsoft.com/office/officeart/2005/8/layout/list1"/>
    <dgm:cxn modelId="{F0650C01-2D69-40F6-9345-79848970E8E1}" type="presParOf" srcId="{D1DD9921-70BA-40E7-8C17-A7D1C1353DD0}" destId="{2707782D-FC79-49BD-BC07-D0D62692782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B0DCF-FF28-4C68-B836-D00A6A345E7E}">
      <dsp:nvSpPr>
        <dsp:cNvPr id="0" name=""/>
        <dsp:cNvSpPr/>
      </dsp:nvSpPr>
      <dsp:spPr>
        <a:xfrm>
          <a:off x="1360058" y="7485"/>
          <a:ext cx="1098000" cy="1098000"/>
        </a:xfrm>
        <a:prstGeom prst="round2Diag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482B4-D17A-4228-8EF5-3EA5406D2534}">
      <dsp:nvSpPr>
        <dsp:cNvPr id="0" name=""/>
        <dsp:cNvSpPr/>
      </dsp:nvSpPr>
      <dsp:spPr>
        <a:xfrm>
          <a:off x="1594058" y="24148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043E98-38C2-42CF-AD72-0420E4A0FA7B}">
      <dsp:nvSpPr>
        <dsp:cNvPr id="0" name=""/>
        <dsp:cNvSpPr/>
      </dsp:nvSpPr>
      <dsp:spPr>
        <a:xfrm>
          <a:off x="1009058" y="144748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Time is limited</a:t>
          </a:r>
        </a:p>
      </dsp:txBody>
      <dsp:txXfrm>
        <a:off x="1009058" y="1447485"/>
        <a:ext cx="1800000" cy="720000"/>
      </dsp:txXfrm>
    </dsp:sp>
    <dsp:sp modelId="{75ED3882-9E57-4489-A832-8D1089E8F717}">
      <dsp:nvSpPr>
        <dsp:cNvPr id="0" name=""/>
        <dsp:cNvSpPr/>
      </dsp:nvSpPr>
      <dsp:spPr>
        <a:xfrm>
          <a:off x="3475059" y="7485"/>
          <a:ext cx="1098000" cy="1098000"/>
        </a:xfrm>
        <a:prstGeom prst="round2Diag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9EC9F-ED92-474E-BAFE-C196771A5EC0}">
      <dsp:nvSpPr>
        <dsp:cNvPr id="0" name=""/>
        <dsp:cNvSpPr/>
      </dsp:nvSpPr>
      <dsp:spPr>
        <a:xfrm>
          <a:off x="3709059" y="24148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6C0F21-9C28-4AD5-A2E3-5C0B0372986E}">
      <dsp:nvSpPr>
        <dsp:cNvPr id="0" name=""/>
        <dsp:cNvSpPr/>
      </dsp:nvSpPr>
      <dsp:spPr>
        <a:xfrm>
          <a:off x="3124059" y="144748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Not a priority</a:t>
          </a:r>
        </a:p>
      </dsp:txBody>
      <dsp:txXfrm>
        <a:off x="3124059" y="1447485"/>
        <a:ext cx="1800000" cy="720000"/>
      </dsp:txXfrm>
    </dsp:sp>
    <dsp:sp modelId="{E9953AD3-DB91-42FD-8725-BDA46916F46B}">
      <dsp:nvSpPr>
        <dsp:cNvPr id="0" name=""/>
        <dsp:cNvSpPr/>
      </dsp:nvSpPr>
      <dsp:spPr>
        <a:xfrm>
          <a:off x="2417559" y="2617485"/>
          <a:ext cx="1098000" cy="1098000"/>
        </a:xfrm>
        <a:prstGeom prst="round2DiagRect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793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D86AD6-88BF-4226-903F-3F65277092CA}">
      <dsp:nvSpPr>
        <dsp:cNvPr id="0" name=""/>
        <dsp:cNvSpPr/>
      </dsp:nvSpPr>
      <dsp:spPr>
        <a:xfrm>
          <a:off x="2651559" y="285148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95C274-CC9C-4D19-9A32-D6014DCB4E3E}">
      <dsp:nvSpPr>
        <dsp:cNvPr id="0" name=""/>
        <dsp:cNvSpPr/>
      </dsp:nvSpPr>
      <dsp:spPr>
        <a:xfrm>
          <a:off x="2066559" y="4057485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Conflicting commitments</a:t>
          </a:r>
        </a:p>
      </dsp:txBody>
      <dsp:txXfrm>
        <a:off x="2066559" y="4057485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8863-E7C4-4A11-A001-42E8DAC0FB74}">
      <dsp:nvSpPr>
        <dsp:cNvPr id="0" name=""/>
        <dsp:cNvSpPr/>
      </dsp:nvSpPr>
      <dsp:spPr>
        <a:xfrm>
          <a:off x="0" y="860981"/>
          <a:ext cx="6690574" cy="1043437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263" tIns="520700" rIns="51926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“Rule of repetition”</a:t>
          </a:r>
        </a:p>
      </dsp:txBody>
      <dsp:txXfrm>
        <a:off x="0" y="860981"/>
        <a:ext cx="6690574" cy="1043437"/>
      </dsp:txXfrm>
    </dsp:sp>
    <dsp:sp modelId="{18F85937-795E-4887-B648-7932789EB34C}">
      <dsp:nvSpPr>
        <dsp:cNvPr id="0" name=""/>
        <dsp:cNvSpPr/>
      </dsp:nvSpPr>
      <dsp:spPr>
        <a:xfrm>
          <a:off x="334528" y="491981"/>
          <a:ext cx="468340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21" tIns="0" rIns="17702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 one learns anything the first time it’s heard</a:t>
          </a:r>
        </a:p>
      </dsp:txBody>
      <dsp:txXfrm>
        <a:off x="370554" y="528007"/>
        <a:ext cx="4611349" cy="665948"/>
      </dsp:txXfrm>
    </dsp:sp>
    <dsp:sp modelId="{2707782D-FC79-49BD-BC07-D0D626927821}">
      <dsp:nvSpPr>
        <dsp:cNvPr id="0" name=""/>
        <dsp:cNvSpPr/>
      </dsp:nvSpPr>
      <dsp:spPr>
        <a:xfrm>
          <a:off x="0" y="2408418"/>
          <a:ext cx="6690574" cy="22050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9263" tIns="520700" rIns="519263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Meaningful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Limited number of items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Connected to prior learning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/>
            <a:t>“Use it or lose it”</a:t>
          </a:r>
        </a:p>
      </dsp:txBody>
      <dsp:txXfrm>
        <a:off x="0" y="2408418"/>
        <a:ext cx="6690574" cy="2205000"/>
      </dsp:txXfrm>
    </dsp:sp>
    <dsp:sp modelId="{0132E23A-D3C8-493F-B94D-930C0AC757F1}">
      <dsp:nvSpPr>
        <dsp:cNvPr id="0" name=""/>
        <dsp:cNvSpPr/>
      </dsp:nvSpPr>
      <dsp:spPr>
        <a:xfrm>
          <a:off x="334528" y="2039418"/>
          <a:ext cx="468340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021" tIns="0" rIns="177021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Increase likelihood of learning with potential for transference:</a:t>
          </a:r>
        </a:p>
      </dsp:txBody>
      <dsp:txXfrm>
        <a:off x="370554" y="2075444"/>
        <a:ext cx="4611349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OutlineLabelList">
  <dgm:title val="Icon Leaf Outlin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trAlignAcc1">
          <dgm:alg type="sp"/>
          <dgm:choose name="Name9">
            <dgm:if name="Name10" axis="root des" ptType="all norm" func="cnt" op="lte" val="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79375"/>
                    </dgm1612:spPr>
                  </a:ext>
                </dgm:extLst>
              </dgm:shape>
            </dgm:if>
            <dgm:if name="Name11" axis="root des" ptType="all norm" func="cnt" op="lte" val="5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50800"/>
                    </dgm1612:spPr>
                  </a:ext>
                </dgm:extLst>
              </dgm:shape>
            </dgm:if>
            <dgm:if name="Name12" axis="root des" ptType="all norm" func="cnt" op="lte" val="10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47625"/>
                    </dgm1612:spPr>
                  </a:ext>
                </dgm:extLst>
              </dgm:shape>
            </dgm:if>
            <dgm:else name="Name13">
              <dgm:shape xmlns:r="http://schemas.openxmlformats.org/officeDocument/2006/relationships" type="round2DiagRect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 w="38100"/>
                    </dgm1612:spPr>
                  </a:ext>
                </dgm:extLst>
              </dgm:shape>
            </dgm:else>
          </dgm:choos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16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60099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17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3660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62662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16864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22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2473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24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022924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25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215872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035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b="1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pPr algn="r"/>
              <a:t>29</a:t>
            </a:fld>
            <a:endParaRPr lang="en-US" sz="12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54523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42110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5732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27520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1032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51252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11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9037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12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4754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d4me.osu.ed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3200" dirty="0"/>
              <a:t>“INVISIBLE” FACULTY DEVELOPMENT: Maximizing Your Reach</a:t>
            </a:r>
            <a:endParaRPr sz="3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M.Ed., Ph.D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Partners in Medical Education</a:t>
            </a:r>
            <a:endParaRPr dirty="0"/>
          </a:p>
        </p:txBody>
      </p:sp>
      <p:sp>
        <p:nvSpPr>
          <p:cNvPr id="4" name="Shape 83">
            <a:extLst>
              <a:ext uri="{FF2B5EF4-FFF2-40B4-BE49-F238E27FC236}">
                <a16:creationId xmlns:a16="http://schemas.microsoft.com/office/drawing/2014/main" id="{B93F3C93-8DDA-444C-99A2-7C9A3606EF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5EA7B-4401-4D4B-89DD-876C5BE1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024" y="1580158"/>
            <a:ext cx="4783326" cy="3292467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Fatigue Mitigation</a:t>
            </a:r>
          </a:p>
          <a:p>
            <a:r>
              <a:rPr lang="en-US" sz="2400" dirty="0"/>
              <a:t>Educate to recognize the signs of fatigue and sleep deprivation (VI.D.1.a))</a:t>
            </a:r>
          </a:p>
          <a:p>
            <a:r>
              <a:rPr lang="en-US" sz="2400" dirty="0"/>
              <a:t>Educate in alertness management and fatigue management processes (VI.D.1.b))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65BE47-89B2-4E48-9840-4CDA2301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Program Requirements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E702-82B3-4A5E-89CD-61A98997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7179300B-1B7B-4B5A-B31D-17CCDD6A357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964F53C-6E5F-480F-9046-F43422EBCAA8}"/>
              </a:ext>
            </a:extLst>
          </p:cNvPr>
          <p:cNvSpPr txBox="1">
            <a:spLocks/>
          </p:cNvSpPr>
          <p:nvPr/>
        </p:nvSpPr>
        <p:spPr>
          <a:xfrm>
            <a:off x="628650" y="1580158"/>
            <a:ext cx="2953794" cy="3292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33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Common Program Requirements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B85A551-180B-486D-A0BD-6B3843504F11}"/>
              </a:ext>
            </a:extLst>
          </p:cNvPr>
          <p:cNvCxnSpPr/>
          <p:nvPr/>
        </p:nvCxnSpPr>
        <p:spPr>
          <a:xfrm>
            <a:off x="3732024" y="1580158"/>
            <a:ext cx="0" cy="32924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58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5B843B-CE27-4FFC-AC9C-2BF47FD6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196361"/>
            <a:ext cx="6526006" cy="1325563"/>
          </a:xfrm>
        </p:spPr>
        <p:txBody>
          <a:bodyPr/>
          <a:lstStyle/>
          <a:p>
            <a:pPr algn="r"/>
            <a:r>
              <a:rPr lang="en-US" sz="2800" dirty="0"/>
              <a:t>Traditional Methods</a:t>
            </a:r>
            <a:br>
              <a:rPr lang="en-US" sz="2800" dirty="0"/>
            </a:br>
            <a:r>
              <a:rPr lang="en-US" sz="2800" dirty="0"/>
              <a:t>of Faculty Development*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66C67-F0CD-4287-A524-72570D0894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AB34C628-59FF-4CC3-BDEC-427E55A72A4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A328A97-9BBB-4F4A-AECF-EA3A196928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391773"/>
              </p:ext>
            </p:extLst>
          </p:nvPr>
        </p:nvGraphicFramePr>
        <p:xfrm>
          <a:off x="628650" y="1327759"/>
          <a:ext cx="8152095" cy="491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862F81C-EE42-4619-BAB2-CDCBC3409607}"/>
              </a:ext>
            </a:extLst>
          </p:cNvPr>
          <p:cNvSpPr txBox="1"/>
          <p:nvPr/>
        </p:nvSpPr>
        <p:spPr>
          <a:xfrm>
            <a:off x="6877050" y="5923185"/>
            <a:ext cx="2124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*Bibliography: nos. 10-13</a:t>
            </a:r>
          </a:p>
        </p:txBody>
      </p:sp>
    </p:spTree>
    <p:extLst>
      <p:ext uri="{BB962C8B-B14F-4D97-AF65-F5344CB8AC3E}">
        <p14:creationId xmlns:p14="http://schemas.microsoft.com/office/powerpoint/2010/main" val="1604786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2A4E21-B0A7-48EA-AE7B-3C670CF6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barriers?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D9029-0C45-424B-8FB7-06F17AC8EF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287A309C-8593-4EBC-81FF-CBCBB8C855E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" name="Text Placeholder 5">
            <a:extLst>
              <a:ext uri="{FF2B5EF4-FFF2-40B4-BE49-F238E27FC236}">
                <a16:creationId xmlns:a16="http://schemas.microsoft.com/office/drawing/2014/main" id="{56B8F7EB-22A5-4EBD-B897-511327F3C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3284735"/>
              </p:ext>
            </p:extLst>
          </p:nvPr>
        </p:nvGraphicFramePr>
        <p:xfrm>
          <a:off x="2121119" y="1572029"/>
          <a:ext cx="5933118" cy="478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844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0B382-89E2-478A-AB96-33BD690E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Questions??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D0A75-474B-42A6-A8C1-278CADA57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image27.jpg" descr="http://www.practicefusion.com/ehrbloggers/wp-content/uploads/2011/10/computer-question.jpg">
            <a:extLst>
              <a:ext uri="{FF2B5EF4-FFF2-40B4-BE49-F238E27FC236}">
                <a16:creationId xmlns:a16="http://schemas.microsoft.com/office/drawing/2014/main" id="{6E962851-8E70-40C2-A09A-3D3A3F195E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03233" y="1787716"/>
            <a:ext cx="3454717" cy="3006534"/>
          </a:xfrm>
          <a:prstGeom prst="rect">
            <a:avLst/>
          </a:prstGeom>
          <a:ln/>
        </p:spPr>
      </p:pic>
      <p:sp>
        <p:nvSpPr>
          <p:cNvPr id="6" name="Shape 83">
            <a:extLst>
              <a:ext uri="{FF2B5EF4-FFF2-40B4-BE49-F238E27FC236}">
                <a16:creationId xmlns:a16="http://schemas.microsoft.com/office/drawing/2014/main" id="{1C648DD1-DE15-EC42-9285-933E7723C5D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446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2208FF-882E-4BDE-9FFD-FE1EF5B3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Maximizing Faculty Development Opportunities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16A10-F345-4C78-9FD4-0A19C6E8E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3525" y="4211254"/>
            <a:ext cx="6115049" cy="600261"/>
          </a:xfrm>
        </p:spPr>
        <p:txBody>
          <a:bodyPr/>
          <a:lstStyle/>
          <a:p>
            <a:r>
              <a:rPr lang="en-US" sz="2400" dirty="0"/>
              <a:t>The goal is “growth”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B2178-0050-4B04-833D-58E0FF99D3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image548.jpg" descr="http://us.cdn2.123rf.com/168nwm/nasirkhan/nasirkhan1108/nasirkhan110800002/10326788-3d-man-climbing-ladder-of-growth.jpg">
            <a:extLst>
              <a:ext uri="{FF2B5EF4-FFF2-40B4-BE49-F238E27FC236}">
                <a16:creationId xmlns:a16="http://schemas.microsoft.com/office/drawing/2014/main" id="{16E88F4A-4D11-4059-A806-15B30CEE321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781" y="3630627"/>
            <a:ext cx="2731770" cy="2275840"/>
          </a:xfrm>
          <a:prstGeom prst="rect">
            <a:avLst/>
          </a:prstGeom>
          <a:ln/>
        </p:spPr>
      </p:pic>
      <p:sp>
        <p:nvSpPr>
          <p:cNvPr id="8" name="Shape 83">
            <a:extLst>
              <a:ext uri="{FF2B5EF4-FFF2-40B4-BE49-F238E27FC236}">
                <a16:creationId xmlns:a16="http://schemas.microsoft.com/office/drawing/2014/main" id="{040A2D9D-BA69-8F41-9ABE-F255DF1FD95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17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318D56-0DD8-4C62-BBDF-1C61486D5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Repetition to Teach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3E6D5-0A58-4462-83A1-F62516BBDC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26F4416A-503A-4B24-A67C-C4D4E8F19AB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" name="Text Placeholder 1">
            <a:extLst>
              <a:ext uri="{FF2B5EF4-FFF2-40B4-BE49-F238E27FC236}">
                <a16:creationId xmlns:a16="http://schemas.microsoft.com/office/drawing/2014/main" id="{776D8296-54A8-4E6E-977E-A25BA48146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273525"/>
              </p:ext>
            </p:extLst>
          </p:nvPr>
        </p:nvGraphicFramePr>
        <p:xfrm>
          <a:off x="1226713" y="1327730"/>
          <a:ext cx="6690574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294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C9E6DC-64A1-4D55-BC39-156D5494C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</p:spPr>
        <p:txBody>
          <a:bodyPr/>
          <a:lstStyle/>
          <a:p>
            <a:r>
              <a:rPr lang="en-US" dirty="0"/>
              <a:t>How can forms be used to teach?</a:t>
            </a:r>
          </a:p>
          <a:p>
            <a:pPr lvl="1"/>
            <a:r>
              <a:rPr lang="en-US" dirty="0"/>
              <a:t>Terms</a:t>
            </a:r>
          </a:p>
          <a:p>
            <a:pPr lvl="1"/>
            <a:r>
              <a:rPr lang="en-US" dirty="0"/>
              <a:t>Concepts</a:t>
            </a:r>
          </a:p>
          <a:p>
            <a:pPr lvl="1"/>
            <a:endParaRPr lang="en-US" dirty="0"/>
          </a:p>
          <a:p>
            <a:r>
              <a:rPr lang="en-US" dirty="0"/>
              <a:t>Evaluations</a:t>
            </a:r>
          </a:p>
          <a:p>
            <a:pPr lvl="1"/>
            <a:r>
              <a:rPr lang="en-US" dirty="0"/>
              <a:t>End of rotations</a:t>
            </a:r>
          </a:p>
          <a:p>
            <a:pPr lvl="1"/>
            <a:r>
              <a:rPr lang="en-US" dirty="0"/>
              <a:t>Direct observations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88239E-6028-4169-B8FD-1FE50821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Forms to Teach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1E8A1-E42A-4B5F-9802-984666CEBE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D4FFEC59-A62A-4CF3-B16D-D07E62FAE2F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image209.jpg" descr="https://formazione.cripionieri.it/graphics/imgs/sys/omino_firma.jpg">
            <a:extLst>
              <a:ext uri="{FF2B5EF4-FFF2-40B4-BE49-F238E27FC236}">
                <a16:creationId xmlns:a16="http://schemas.microsoft.com/office/drawing/2014/main" id="{DB02F590-875C-4CF7-9C1A-F0CA9DC587D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78192" y="2946583"/>
            <a:ext cx="2304415" cy="2493010"/>
          </a:xfrm>
          <a:prstGeom prst="rect">
            <a:avLst/>
          </a:prstGeom>
          <a:ln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EC45366-B5FE-4D0C-A242-BAA9F705CD77}"/>
              </a:ext>
            </a:extLst>
          </p:cNvPr>
          <p:cNvSpPr/>
          <p:nvPr/>
        </p:nvSpPr>
        <p:spPr>
          <a:xfrm>
            <a:off x="5314958" y="2946583"/>
            <a:ext cx="2830882" cy="2830882"/>
          </a:xfrm>
          <a:prstGeom prst="ellipse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66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909D4B-7212-4685-A86C-880C8634AE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Categories of Visuals:</a:t>
            </a:r>
          </a:p>
          <a:p>
            <a:pPr lvl="1"/>
            <a:r>
              <a:rPr lang="en-US" dirty="0"/>
              <a:t>Posters</a:t>
            </a:r>
          </a:p>
          <a:p>
            <a:pPr lvl="1"/>
            <a:r>
              <a:rPr lang="en-US" dirty="0"/>
              <a:t>Infographics</a:t>
            </a:r>
          </a:p>
          <a:p>
            <a:pPr lvl="1"/>
            <a:r>
              <a:rPr lang="en-US" dirty="0"/>
              <a:t>Screen savers</a:t>
            </a:r>
          </a:p>
          <a:p>
            <a:pPr lvl="1"/>
            <a:r>
              <a:rPr lang="en-US" dirty="0"/>
              <a:t>Other </a:t>
            </a:r>
          </a:p>
          <a:p>
            <a:pPr lvl="1"/>
            <a:endParaRPr lang="en-US" dirty="0"/>
          </a:p>
          <a:p>
            <a:r>
              <a:rPr lang="en-US" dirty="0"/>
              <a:t>Where can visuals be placed to teach?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C2DA60-EF5B-47AD-BF6F-CBEC34C84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Visuals to Teach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A05A0-A416-4ED6-AC92-2A58D46C36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2359F6ED-7CC1-42B4-A191-B7E2CD28A78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226.png" descr="New%20Clip%20art/pondering_blank_board_800_clr_10975.png">
            <a:extLst>
              <a:ext uri="{FF2B5EF4-FFF2-40B4-BE49-F238E27FC236}">
                <a16:creationId xmlns:a16="http://schemas.microsoft.com/office/drawing/2014/main" id="{78967AE3-6046-4839-B388-FB5F3661295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10100" y="1738058"/>
            <a:ext cx="2520315" cy="23806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13243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7AB887-B3F9-4F67-A1BB-E4F82C4F0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can meeting develop your faculty?</a:t>
            </a:r>
          </a:p>
          <a:p>
            <a:endParaRPr lang="en-US" dirty="0"/>
          </a:p>
          <a:p>
            <a:r>
              <a:rPr lang="en-US" dirty="0"/>
              <a:t>Encourage leadership</a:t>
            </a:r>
          </a:p>
          <a:p>
            <a:pPr lvl="1"/>
            <a:r>
              <a:rPr lang="en-US" dirty="0"/>
              <a:t>Underlying concepts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Terms</a:t>
            </a:r>
          </a:p>
          <a:p>
            <a:pPr lvl="1"/>
            <a:r>
              <a:rPr lang="en-US" dirty="0"/>
              <a:t>Policies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7F6112-9DCC-4838-B9E9-C9037FF5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Meetings to Teach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0E427-6730-4F20-A207-954F070E20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0ED7FED7-4818-47EC-9D22-3DBEB228133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254.jpg" descr="https://www.di-verlag.de/media/content/GFE/Contact_Fotolia_24552579_XS.jpg">
            <a:extLst>
              <a:ext uri="{FF2B5EF4-FFF2-40B4-BE49-F238E27FC236}">
                <a16:creationId xmlns:a16="http://schemas.microsoft.com/office/drawing/2014/main" id="{22B828CD-15A8-480A-993D-65A15276BC7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528941" y="3045216"/>
            <a:ext cx="3858017" cy="2548499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17392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96AF70-5C7C-4350-BB9E-23124E00A8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the faculty review lead to the development of your faculty?</a:t>
            </a:r>
          </a:p>
          <a:p>
            <a:pPr lvl="1"/>
            <a:r>
              <a:rPr lang="en-US" dirty="0"/>
              <a:t>Identify goals</a:t>
            </a:r>
          </a:p>
          <a:p>
            <a:pPr lvl="1"/>
            <a:r>
              <a:rPr lang="en-US" dirty="0"/>
              <a:t>Assess faculty development needs</a:t>
            </a:r>
          </a:p>
          <a:p>
            <a:pPr lvl="1"/>
            <a:r>
              <a:rPr lang="en-US" dirty="0"/>
              <a:t>Other?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D808B8-CA1A-44BD-A5F7-718C8B3AD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Faculty Annual Reviews to Teach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CE0F2-40B9-47D6-B3C5-A254300FDE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3A123557-CBE9-4214-95C6-CC89E7CB2A5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394.png" descr="/Volumes/douglas-1/New Clip art/check_off_with_pencil_800_clr_7226.png">
            <a:extLst>
              <a:ext uri="{FF2B5EF4-FFF2-40B4-BE49-F238E27FC236}">
                <a16:creationId xmlns:a16="http://schemas.microsoft.com/office/drawing/2014/main" id="{F5516B8F-1F60-4A3F-81B2-6B5808D724B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72669" y="3623687"/>
            <a:ext cx="2409190" cy="21094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00006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B3EF8-55F5-F44C-B28B-35CA96D50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35A7EB-A8FB-6248-B5DE-51E95A2834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1D3DD89-1226-8741-BD3E-C14DD0C7B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Introducing Your Presenter…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7FA90-34FF-DC46-BBA7-7C7181747BAF}"/>
              </a:ext>
            </a:extLst>
          </p:cNvPr>
          <p:cNvSpPr txBox="1"/>
          <p:nvPr/>
        </p:nvSpPr>
        <p:spPr>
          <a:xfrm>
            <a:off x="3733800" y="1752600"/>
            <a:ext cx="4724400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B050"/>
                </a:solidFill>
                <a:latin typeface="Arial" charset="0"/>
                <a:ea typeface="Arial" charset="0"/>
                <a:cs typeface="Arial" charset="0"/>
              </a:rPr>
              <a:t>Heather Peters, M.Ed, Ph.D</a:t>
            </a:r>
          </a:p>
          <a:p>
            <a:pPr>
              <a:defRPr/>
            </a:pPr>
            <a:r>
              <a:rPr lang="en-US" sz="2000" dirty="0">
                <a:solidFill>
                  <a:srgbClr val="003300"/>
                </a:solidFill>
                <a:latin typeface="Arial" charset="0"/>
                <a:ea typeface="Arial" charset="0"/>
                <a:cs typeface="Arial" charset="0"/>
              </a:rPr>
              <a:t>GME Consultant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DIO &amp; GME Specialist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Seasoned speaker at ACGME &amp; sub-specialty national meetings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Areas of Expertise: Institutional and Program accreditation experience; Strategic planning; Annual Program Evaluation processes; Evaluation processes; and more</a:t>
            </a:r>
          </a:p>
          <a:p>
            <a:pPr marL="342900" indent="-342900">
              <a:buFont typeface="Arial"/>
              <a:buChar char="•"/>
            </a:pPr>
            <a:endParaRPr lang="en-US" sz="1600" b="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1600" b="0" dirty="0">
                <a:latin typeface="Arial" charset="0"/>
                <a:ea typeface="Arial" charset="0"/>
                <a:cs typeface="Arial" charset="0"/>
              </a:rPr>
              <a:t>3 decades in education; Masters of Education in curriculum &amp; evaluations, PhD concentration in secondary education &amp; adult learning theories</a:t>
            </a:r>
            <a:endParaRPr lang="en-US" sz="1600" b="0" dirty="0">
              <a:solidFill>
                <a:srgbClr val="00330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C8450E-D3B2-974D-AE41-005ECC29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8499"/>
            <a:ext cx="2369358" cy="33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1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0B382-89E2-478A-AB96-33BD690E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Questions??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D0A75-474B-42A6-A8C1-278CADA57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image27.jpg" descr="http://www.practicefusion.com/ehrbloggers/wp-content/uploads/2011/10/computer-question.jpg">
            <a:extLst>
              <a:ext uri="{FF2B5EF4-FFF2-40B4-BE49-F238E27FC236}">
                <a16:creationId xmlns:a16="http://schemas.microsoft.com/office/drawing/2014/main" id="{6E962851-8E70-40C2-A09A-3D3A3F195E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03233" y="1787716"/>
            <a:ext cx="3454717" cy="300653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74850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F0B0D18-27E4-4667-8132-3CF6677D1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“Snippets”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7CA74E-0F95-4834-B116-237A03449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B7C8D-A43C-4066-BB58-8A975D57C9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9D5F1420-E60F-4EE8-9CB7-573FFE0C350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image473.png" descr="New%20Clip%20art/puzzle_people_working_together_800_clr_6984.png">
            <a:extLst>
              <a:ext uri="{FF2B5EF4-FFF2-40B4-BE49-F238E27FC236}">
                <a16:creationId xmlns:a16="http://schemas.microsoft.com/office/drawing/2014/main" id="{82875E7A-F12C-440D-8CD5-1A79B0F0EA8E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1450" y="2979081"/>
            <a:ext cx="5272101" cy="357893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0704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9D137-EA5D-4867-9E55-50F23A4DD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Snippets are an efficient, effective method for faculty development</a:t>
            </a:r>
          </a:p>
          <a:p>
            <a:r>
              <a:rPr lang="en-US" dirty="0"/>
              <a:t>Impart bite-sized information and skills</a:t>
            </a:r>
          </a:p>
          <a:p>
            <a:r>
              <a:rPr lang="en-US" dirty="0"/>
              <a:t>Meet accreditation requirements</a:t>
            </a:r>
          </a:p>
          <a:p>
            <a:r>
              <a:rPr lang="en-US" dirty="0"/>
              <a:t>Engaging</a:t>
            </a:r>
          </a:p>
          <a:p>
            <a:r>
              <a:rPr lang="en-US" dirty="0"/>
              <a:t>Uses adult learning principles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13C032-BF7E-4856-A0B7-FCFFE42F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43E90-9AA1-405C-8091-2428BB990C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67582-F71C-4A08-9C65-1151A4A6D14E}"/>
              </a:ext>
            </a:extLst>
          </p:cNvPr>
          <p:cNvSpPr txBox="1"/>
          <p:nvPr/>
        </p:nvSpPr>
        <p:spPr>
          <a:xfrm>
            <a:off x="628650" y="5309419"/>
            <a:ext cx="816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Bar-on ME, Konopasek L. Snippets: an innovative method for efficient, effective faculty development. Journal of Graduate Medical Education, 207-210. June 2014. </a:t>
            </a:r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00823564-BA44-4F01-BB24-147E0D262E7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314.png" descr="../../../Volumes/douglas-1/New%20Clip%20art/doctors_solve_puzzle_800_">
            <a:extLst>
              <a:ext uri="{FF2B5EF4-FFF2-40B4-BE49-F238E27FC236}">
                <a16:creationId xmlns:a16="http://schemas.microsoft.com/office/drawing/2014/main" id="{855DB5F9-C45C-4E2F-8DAF-5A18CB4D3B0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09062" y="3140894"/>
            <a:ext cx="2436495" cy="21685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45304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9D137-EA5D-4867-9E55-50F23A4DD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Snippet Anatomy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Learning objectives</a:t>
            </a:r>
          </a:p>
          <a:p>
            <a:r>
              <a:rPr lang="en-US" dirty="0"/>
              <a:t>Mini-didactic with key points</a:t>
            </a:r>
          </a:p>
          <a:p>
            <a:r>
              <a:rPr lang="en-US" dirty="0"/>
              <a:t>Activity to reinforce the learning</a:t>
            </a:r>
          </a:p>
          <a:p>
            <a:r>
              <a:rPr lang="en-US" dirty="0"/>
              <a:t>Discussion/debrief after activity</a:t>
            </a:r>
          </a:p>
          <a:p>
            <a:r>
              <a:rPr lang="en-US" dirty="0"/>
              <a:t>Take home points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13C032-BF7E-4856-A0B7-FCFFE42F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43E90-9AA1-405C-8091-2428BB990C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BDBA9B-45E5-4F23-A55F-2E15E7F06D44}"/>
              </a:ext>
            </a:extLst>
          </p:cNvPr>
          <p:cNvSpPr txBox="1"/>
          <p:nvPr/>
        </p:nvSpPr>
        <p:spPr>
          <a:xfrm>
            <a:off x="491305" y="5520217"/>
            <a:ext cx="816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Bar-on ME, Konopasek L. Snippets: an innovative method for efficient, effective faculty development. Journal of Graduate Medical Education, 207-210. June 2014. </a:t>
            </a:r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130AC547-3354-4084-996D-BCD96FA1FBD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473.png" descr="New%20Clip%20art/puzzle_people_working_together_800_clr_6984.png">
            <a:extLst>
              <a:ext uri="{FF2B5EF4-FFF2-40B4-BE49-F238E27FC236}">
                <a16:creationId xmlns:a16="http://schemas.microsoft.com/office/drawing/2014/main" id="{3423C4C7-1441-4BB4-923D-85D6400A4E59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632252" y="681037"/>
            <a:ext cx="5298805" cy="347305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77001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D9D137-EA5D-4867-9E55-50F23A4DD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Four Steps to Developing a Snippet</a:t>
            </a:r>
          </a:p>
          <a:p>
            <a:pPr marL="577850" indent="-514350">
              <a:buAutoNum type="arabicPeriod"/>
            </a:pPr>
            <a:r>
              <a:rPr lang="en-US" dirty="0"/>
              <a:t>Select an educational topic or skill and review the literature</a:t>
            </a:r>
          </a:p>
          <a:p>
            <a:pPr marL="577850" indent="-514350">
              <a:buAutoNum type="arabicPeriod"/>
            </a:pPr>
            <a:r>
              <a:rPr lang="en-US" dirty="0"/>
              <a:t>Determine key points to be presented</a:t>
            </a:r>
          </a:p>
          <a:p>
            <a:pPr marL="577850" indent="-514350">
              <a:buAutoNum type="arabicPeriod"/>
            </a:pPr>
            <a:r>
              <a:rPr lang="en-US" dirty="0"/>
              <a:t>Select an activity to demonstrate the educational topic or skill</a:t>
            </a:r>
          </a:p>
          <a:p>
            <a:pPr marL="577850" indent="-514350">
              <a:buAutoNum type="arabicPeriod"/>
            </a:pPr>
            <a:r>
              <a:rPr lang="en-US" dirty="0"/>
              <a:t>Formulate take-home points, and ensure that participants have opportunity to hear them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13C032-BF7E-4856-A0B7-FCFFE42F9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Snippets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43E90-9AA1-405C-8091-2428BB990C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3DF69-44ED-4672-BB8E-39E55CDFE559}"/>
              </a:ext>
            </a:extLst>
          </p:cNvPr>
          <p:cNvSpPr txBox="1"/>
          <p:nvPr/>
        </p:nvSpPr>
        <p:spPr>
          <a:xfrm>
            <a:off x="491305" y="5653743"/>
            <a:ext cx="816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Bar-on ME, Konopasek L. Snippets: an innovative method for efficient, effective faculty development. Journal of Graduate Medical Education, 207-210. June 2014. </a:t>
            </a:r>
          </a:p>
        </p:txBody>
      </p:sp>
      <p:sp>
        <p:nvSpPr>
          <p:cNvPr id="6" name="Shape 83">
            <a:extLst>
              <a:ext uri="{FF2B5EF4-FFF2-40B4-BE49-F238E27FC236}">
                <a16:creationId xmlns:a16="http://schemas.microsoft.com/office/drawing/2014/main" id="{B944AD7E-30B6-4B71-8CE7-DDAC3132699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314.png" descr="../../../Volumes/douglas-1/New%20Clip%20art/doctors_solve_puzzle_800_">
            <a:extLst>
              <a:ext uri="{FF2B5EF4-FFF2-40B4-BE49-F238E27FC236}">
                <a16:creationId xmlns:a16="http://schemas.microsoft.com/office/drawing/2014/main" id="{1371D547-5CA3-42FE-AF69-221ACED8A92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936408" y="360099"/>
            <a:ext cx="2436495" cy="216852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510407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63645E-0D98-434D-A0C9-04A62C823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Online Modules:</a:t>
            </a:r>
          </a:p>
          <a:p>
            <a:pPr lvl="1"/>
            <a:r>
              <a:rPr lang="en-US" dirty="0"/>
              <a:t>Ohio State (FD4ME) </a:t>
            </a:r>
            <a:r>
              <a:rPr lang="en-US" dirty="0">
                <a:hlinkClick r:id="rId3"/>
              </a:rPr>
              <a:t>https://fd4me.osu.edu/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YouTube Videos</a:t>
            </a:r>
          </a:p>
          <a:p>
            <a:pPr lvl="2"/>
            <a:endParaRPr lang="en-US" dirty="0"/>
          </a:p>
          <a:p>
            <a:r>
              <a:rPr lang="en-US" dirty="0"/>
              <a:t>NEW! Partners</a:t>
            </a:r>
            <a:r>
              <a:rPr lang="en-US" baseline="30000" dirty="0"/>
              <a:t>®</a:t>
            </a:r>
            <a:r>
              <a:rPr lang="en-US" dirty="0"/>
              <a:t> Faculty Development Series</a:t>
            </a:r>
          </a:p>
          <a:p>
            <a:pPr lvl="1"/>
            <a:r>
              <a:rPr lang="en-US" dirty="0"/>
              <a:t>“15 Minutes to Effective Feedback” – 4-part series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5AC8ED-D2B0-47A2-94D5-C1917E6D5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762E3-35FE-4723-8CFA-0E1EB83840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AA8FB11C-BE74-4006-98D6-E0943A0E91C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516.png" descr="http://www.survey-reviews.net/wp-content/uploads/2012/09/Survey1.png">
            <a:extLst>
              <a:ext uri="{FF2B5EF4-FFF2-40B4-BE49-F238E27FC236}">
                <a16:creationId xmlns:a16="http://schemas.microsoft.com/office/drawing/2014/main" id="{26D63F9E-2B45-46B1-A8D7-3C6D6925702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688899" y="597989"/>
            <a:ext cx="1966586" cy="176780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120504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60B382-89E2-478A-AB96-33BD690E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Questions??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D0A75-474B-42A6-A8C1-278CADA57B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image27.jpg" descr="http://www.practicefusion.com/ehrbloggers/wp-content/uploads/2011/10/computer-question.jpg">
            <a:extLst>
              <a:ext uri="{FF2B5EF4-FFF2-40B4-BE49-F238E27FC236}">
                <a16:creationId xmlns:a16="http://schemas.microsoft.com/office/drawing/2014/main" id="{6E962851-8E70-40C2-A09A-3D3A3F195E01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03233" y="1787716"/>
            <a:ext cx="3454717" cy="300653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215821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3EBF38-0890-430E-89BF-9C430895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308" y="1572029"/>
            <a:ext cx="8293692" cy="4695072"/>
          </a:xfrm>
        </p:spPr>
        <p:txBody>
          <a:bodyPr/>
          <a:lstStyle/>
          <a:p>
            <a:pPr marL="63500" indent="0">
              <a:buNone/>
            </a:pPr>
            <a:r>
              <a:rPr lang="en-US" sz="1000" baseline="30000" dirty="0"/>
              <a:t>1 </a:t>
            </a:r>
            <a:r>
              <a:rPr lang="en-US" sz="1000" dirty="0"/>
              <a:t>Bar-on ME, Konopasek L. Snippets: an innovative method for efficient, effective faculty development. Journal of Graduate Medical Education, 207-210. June 2014. </a:t>
            </a:r>
          </a:p>
          <a:p>
            <a:pPr marL="63500" indent="0">
              <a:buNone/>
            </a:pPr>
            <a:r>
              <a:rPr lang="en-US" sz="1000" baseline="30000" dirty="0"/>
              <a:t>2 </a:t>
            </a:r>
            <a:r>
              <a:rPr lang="en-US" sz="1000" dirty="0"/>
              <a:t>Meurer LN. Morzinski JA. Published literature on faculty development programs. Fam Med. 1997;29(4):248-250.</a:t>
            </a:r>
          </a:p>
          <a:p>
            <a:pPr marL="63500" indent="0">
              <a:buNone/>
            </a:pPr>
            <a:r>
              <a:rPr lang="en-US" sz="1000" baseline="30000" dirty="0"/>
              <a:t>3 </a:t>
            </a:r>
            <a:r>
              <a:rPr lang="en-US" sz="1000" dirty="0"/>
              <a:t>Khan N, Khan MS, Dasgupta P. Ahmed K. The surgeon as educator: fundamentals of faculty training in surgical specialties. BJU Int. 2013;111(1):171-178.</a:t>
            </a:r>
          </a:p>
          <a:p>
            <a:pPr marL="63500" indent="0">
              <a:buNone/>
            </a:pPr>
            <a:r>
              <a:rPr lang="en-US" sz="1000" baseline="30000" dirty="0"/>
              <a:t>4 </a:t>
            </a:r>
            <a:r>
              <a:rPr lang="en-US" sz="1000" dirty="0"/>
              <a:t>Steinert Y, McLeod PJ, Boillat M, Meterissian S, Elizov M, Macdonald ME. Faculty development a “field of dreams’? Med Educ. 2009;43(1):42-49.</a:t>
            </a:r>
          </a:p>
          <a:p>
            <a:pPr marL="63500" indent="0">
              <a:buNone/>
            </a:pPr>
            <a:r>
              <a:rPr lang="en-US" sz="1000" baseline="30000" dirty="0"/>
              <a:t>5 </a:t>
            </a:r>
            <a:r>
              <a:rPr lang="en-US" sz="1000" dirty="0"/>
              <a:t>Steinert Y, Macdonald ME. Boillat M, Elizov M, Merterissian S, Razack S, et al. Faculty development: if you build it, they will come. Med Educ. 2010;44(9):900-907.</a:t>
            </a:r>
          </a:p>
          <a:p>
            <a:pPr marL="63500" indent="0">
              <a:buNone/>
            </a:pPr>
            <a:r>
              <a:rPr lang="en-US" sz="1000" baseline="30000" dirty="0"/>
              <a:t>6 </a:t>
            </a:r>
            <a:r>
              <a:rPr lang="en-US" sz="1000" dirty="0"/>
              <a:t>Lowry S. Teaching the teachers. BMJ. 1993;306(6870):127-130.</a:t>
            </a:r>
          </a:p>
          <a:p>
            <a:pPr marL="63500" indent="0">
              <a:buNone/>
            </a:pPr>
            <a:r>
              <a:rPr lang="en-US" sz="1000" baseline="30000" dirty="0"/>
              <a:t>7 </a:t>
            </a:r>
            <a:r>
              <a:rPr lang="en-US" sz="1000" dirty="0"/>
              <a:t>Lowenstein SR, Fernandez G, Crane LA. Medical school faculty discontent: prevalence and predictors of intent to leave academic careers. BMC Med Educ. 2007;7:37.</a:t>
            </a:r>
          </a:p>
          <a:p>
            <a:pPr marL="63500" indent="0">
              <a:buNone/>
            </a:pPr>
            <a:r>
              <a:rPr lang="en-US" sz="1000" baseline="30000" dirty="0"/>
              <a:t>8 </a:t>
            </a:r>
            <a:r>
              <a:rPr lang="en-US" sz="1000" dirty="0"/>
              <a:t>Gibson DR, Campbell RM. Promoting effective teaching and learning: hospital consultants identify their needs. Med Educ. 2000;34(2):126-130.</a:t>
            </a:r>
          </a:p>
          <a:p>
            <a:pPr marL="63500" indent="0">
              <a:buNone/>
            </a:pPr>
            <a:r>
              <a:rPr lang="en-US" sz="1000" baseline="30000" dirty="0"/>
              <a:t>9 </a:t>
            </a:r>
            <a:r>
              <a:rPr lang="en-US" sz="1000" dirty="0"/>
              <a:t>Wall D, McAleer S. Teaching the consultant teachers: identifying the core content. Med Educ. 2000;34(2):131-138.</a:t>
            </a:r>
          </a:p>
          <a:p>
            <a:pPr marL="63500" indent="0">
              <a:buNone/>
            </a:pPr>
            <a:r>
              <a:rPr lang="en-US" sz="1000" baseline="30000" dirty="0"/>
              <a:t>10</a:t>
            </a:r>
            <a:r>
              <a:rPr lang="en-US" sz="1000" dirty="0"/>
              <a:t>Steinert Y, Mann K, Centero A, Dolmans D, Spencer J, Gelula M, et al. A systematic review of faculty development initiatives designed to improve teaching effectiveness in medical education: BEME guide no. 8. Med Teach. 2006:28(6):497-526.</a:t>
            </a:r>
          </a:p>
          <a:p>
            <a:pPr marL="63500" indent="0">
              <a:buNone/>
            </a:pPr>
            <a:r>
              <a:rPr lang="en-US" sz="1000" baseline="30000" dirty="0"/>
              <a:t>11</a:t>
            </a:r>
            <a:r>
              <a:rPr lang="en-US" sz="1000" dirty="0"/>
              <a:t>McLean M. Cilliers F. Van Wyk JM. Faculty development: yesterday, today and tomorrow. Med Teach. 2008:30(6):555-584.</a:t>
            </a:r>
          </a:p>
          <a:p>
            <a:pPr marL="63500" indent="0">
              <a:buNone/>
            </a:pPr>
            <a:r>
              <a:rPr lang="en-US" sz="1000" baseline="30000" dirty="0"/>
              <a:t>12</a:t>
            </a:r>
            <a:r>
              <a:rPr lang="en-US" sz="1000" dirty="0"/>
              <a:t>Cook DA, Steinert Y. Online learning for faculty development: a review of literature. Med Teach. 2013:35(11):930-937.</a:t>
            </a:r>
          </a:p>
          <a:p>
            <a:pPr marL="63500" indent="0">
              <a:buNone/>
            </a:pPr>
            <a:r>
              <a:rPr lang="en-US" sz="1000" baseline="30000" dirty="0"/>
              <a:t>13</a:t>
            </a:r>
            <a:r>
              <a:rPr lang="en-US" sz="1000" dirty="0"/>
              <a:t>Khan N. Khan MS, Dasgupta P, Ahmed K. The surgeon as educator: fundamentals of faculty training in surgical specialties. BJU Int. 2013:111(1):171-178.</a:t>
            </a:r>
          </a:p>
          <a:p>
            <a:pPr marL="63500" indent="0">
              <a:buNone/>
            </a:pPr>
            <a:endParaRPr lang="en-US" sz="1100" dirty="0"/>
          </a:p>
          <a:p>
            <a:endParaRPr lang="en-US" sz="1200" dirty="0"/>
          </a:p>
          <a:p>
            <a:endParaRPr lang="en-US" sz="1600" dirty="0"/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1A17F-E439-473A-A894-3834EF867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D16D8-AB34-4580-B106-57EFB9BD3E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BC70EAE9-4393-475F-8473-990F7790752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image68.jpg" descr="http://us.cdn4.123rf.com/168nwm/kanchokostov/kanchokostov1111/kanchokostov111100002/11135362-study.jpg">
            <a:extLst>
              <a:ext uri="{FF2B5EF4-FFF2-40B4-BE49-F238E27FC236}">
                <a16:creationId xmlns:a16="http://schemas.microsoft.com/office/drawing/2014/main" id="{99F702D0-838A-4F6D-BE5F-4E99F6D09F3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178936" y="251014"/>
            <a:ext cx="1360694" cy="132101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99524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3273" y="350138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Coordinator Development – How to Build a Team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b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sz="1600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+mn-lt"/>
              </a:rPr>
              <a:t>Responsiveness to Diverse Patient Populations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Demystifying the Resident and</a:t>
            </a: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Faculty ACGME Survey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Oversight of the Clinical Learning and Working Environment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Policies, PLA’s and Policing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altLang="ja-JP" sz="1600" dirty="0">
              <a:solidFill>
                <a:srgbClr val="0070C0"/>
              </a:solidFill>
              <a:latin typeface="+mn-lt"/>
              <a:cs typeface="Arial" charset="0"/>
            </a:endParaRPr>
          </a:p>
          <a:p>
            <a:pPr algn="ctr"/>
            <a:r>
              <a:rPr lang="en-US" sz="1600" dirty="0">
                <a:solidFill>
                  <a:srgbClr val="0070C0"/>
                </a:solidFill>
                <a:latin typeface="+mn-lt"/>
              </a:rPr>
              <a:t>Making “Cents” Out of GME Financing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200" y="5168900"/>
            <a:ext cx="210958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i="1" dirty="0"/>
              <a:t>Contact us today to learn 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i="1" dirty="0"/>
              <a:t>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i="1" dirty="0"/>
              <a:t>Passports can save you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i="1" dirty="0"/>
              <a:t>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i="1" dirty="0"/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200" i="1" dirty="0"/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4752" y="366366"/>
            <a:ext cx="4346026" cy="496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ACGME Section 6 and Wellness Update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October 30,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New Institution – The value of Graduate Medical Education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November 8,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Meet the Experts – Fall Freebie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November 27,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Milestones – Beyond the CCC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December 4, 2018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0F3A7-1E64-A444-B46C-0DD6ACFB8C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995" y="5145612"/>
            <a:ext cx="931587" cy="931587"/>
          </a:xfrm>
          <a:prstGeom prst="rect">
            <a:avLst/>
          </a:prstGeom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572" y="5051798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72" y="5777320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4466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254000" y="2030897"/>
            <a:ext cx="9309100" cy="4584795"/>
          </a:xfrm>
        </p:spPr>
        <p:txBody>
          <a:bodyPr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</a:t>
            </a:r>
            <a:br>
              <a:rPr lang="en-US" sz="4500" b="1" dirty="0">
                <a:latin typeface="+mn-lt"/>
              </a:rPr>
            </a:br>
            <a:br>
              <a:rPr lang="en-US" sz="4500" b="1" dirty="0">
                <a:latin typeface="+mn-lt"/>
              </a:rPr>
            </a:b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9B4EBE-A1D6-914D-9D7E-42A2B840EF4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8C971-DE46-4A40-84C3-C497AB51A2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/>
              <a:t>Learning Objectives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8220882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00B050"/>
                </a:solidFill>
              </a:rPr>
              <a:t>REVIEW</a:t>
            </a:r>
            <a:r>
              <a:rPr lang="en-US" dirty="0"/>
              <a:t> definition of “faculty” according to ACGME (Common Program Requirements)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DISCUSS</a:t>
            </a:r>
            <a:r>
              <a:rPr lang="en-US" dirty="0"/>
              <a:t> barriers to traditional faculty development models/activities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EXPLORE</a:t>
            </a:r>
            <a:r>
              <a:rPr lang="en-US" dirty="0"/>
              <a:t> other ways to provide faculty development</a:t>
            </a: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OUTLINE</a:t>
            </a:r>
            <a:r>
              <a:rPr lang="en-US" dirty="0"/>
              <a:t> format for “Snippets” faculty development model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59.jpg" descr="http://us.cdn2.123rf.com/168nwm/coramax/coramax1212/coramax121200172/16930992-persone-3d--lista-uomo-persona-e-controllo-con-varie-domande-dove-chi-perche-quando-come.jpg">
            <a:extLst>
              <a:ext uri="{FF2B5EF4-FFF2-40B4-BE49-F238E27FC236}">
                <a16:creationId xmlns:a16="http://schemas.microsoft.com/office/drawing/2014/main" id="{429E0BD5-23D4-43D1-8C67-A899398BBB17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6781" y="3733800"/>
            <a:ext cx="2752090" cy="2309495"/>
          </a:xfrm>
          <a:prstGeom prst="rect">
            <a:avLst/>
          </a:prstGeom>
          <a:ln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1A8ED5-63F2-4421-BC35-107068AD03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3B7BE-7938-4F97-A2B8-D5D7A339D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170" y="2214254"/>
            <a:ext cx="6115049" cy="2429491"/>
          </a:xfrm>
        </p:spPr>
        <p:txBody>
          <a:bodyPr/>
          <a:lstStyle/>
          <a:p>
            <a:r>
              <a:rPr lang="en-US" dirty="0"/>
              <a:t>Faculty Development Requirements</a:t>
            </a:r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8A9E89F6-75F2-4669-9858-E4E70CA1E918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436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8326961-31A3-436B-9816-4BBEA36B71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1886" y="2258336"/>
            <a:ext cx="7516427" cy="2937341"/>
          </a:xfrm>
        </p:spPr>
        <p:txBody>
          <a:bodyPr/>
          <a:lstStyle/>
          <a:p>
            <a:pPr marL="520700" indent="-4572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Teach</a:t>
            </a:r>
            <a:r>
              <a:rPr lang="en-US" sz="2200" dirty="0"/>
              <a:t> residents/fellows how to care to patients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Bridge</a:t>
            </a:r>
            <a:r>
              <a:rPr lang="en-US" sz="2200" dirty="0"/>
              <a:t> allowing residents/fellows to </a:t>
            </a:r>
            <a:r>
              <a:rPr lang="en-US" sz="2200" b="1" dirty="0">
                <a:solidFill>
                  <a:schemeClr val="accent5"/>
                </a:solidFill>
              </a:rPr>
              <a:t>grow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chemeClr val="accent5"/>
                </a:solidFill>
              </a:rPr>
              <a:t>become practice ready</a:t>
            </a:r>
            <a:r>
              <a:rPr lang="en-US" sz="2200" dirty="0"/>
              <a:t>, ensuring that patients receive the </a:t>
            </a:r>
            <a:r>
              <a:rPr lang="en-US" sz="2200" b="1" dirty="0">
                <a:solidFill>
                  <a:schemeClr val="accent5"/>
                </a:solidFill>
              </a:rPr>
              <a:t>highest quality of care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Role models </a:t>
            </a:r>
            <a:r>
              <a:rPr lang="en-US" sz="2200" dirty="0"/>
              <a:t>for future generations of physicians by </a:t>
            </a:r>
            <a:r>
              <a:rPr lang="en-US" sz="2200" b="1" dirty="0">
                <a:solidFill>
                  <a:schemeClr val="accent5"/>
                </a:solidFill>
              </a:rPr>
              <a:t>demonstrating</a:t>
            </a:r>
            <a:r>
              <a:rPr lang="en-US" sz="2200" dirty="0">
                <a:solidFill>
                  <a:schemeClr val="accent5"/>
                </a:solidFill>
              </a:rPr>
              <a:t> </a:t>
            </a:r>
            <a:r>
              <a:rPr lang="en-US" sz="2200" b="1" dirty="0">
                <a:solidFill>
                  <a:schemeClr val="accent5"/>
                </a:solidFill>
              </a:rPr>
              <a:t>compassion</a:t>
            </a:r>
            <a:r>
              <a:rPr lang="en-US" sz="2200" dirty="0">
                <a:solidFill>
                  <a:schemeClr val="accent5"/>
                </a:solidFill>
              </a:rPr>
              <a:t>, </a:t>
            </a:r>
            <a:r>
              <a:rPr lang="en-US" sz="2200" b="1" dirty="0">
                <a:solidFill>
                  <a:schemeClr val="accent5"/>
                </a:solidFill>
              </a:rPr>
              <a:t>professionalism</a:t>
            </a:r>
            <a:r>
              <a:rPr lang="en-US" sz="2200" dirty="0"/>
              <a:t>, and a dedication to </a:t>
            </a:r>
            <a:r>
              <a:rPr lang="en-US" sz="2200" b="1" dirty="0">
                <a:solidFill>
                  <a:schemeClr val="accent5"/>
                </a:solidFill>
              </a:rPr>
              <a:t>lifelong learning</a:t>
            </a:r>
          </a:p>
          <a:p>
            <a:pPr marL="520700" indent="-457200">
              <a:buFont typeface="+mj-lt"/>
              <a:buAutoNum type="arabicPeriod"/>
            </a:pPr>
            <a:r>
              <a:rPr lang="en-US" sz="2200" b="1" dirty="0">
                <a:solidFill>
                  <a:srgbClr val="FF0000"/>
                </a:solidFill>
              </a:rPr>
              <a:t>Employ</a:t>
            </a:r>
            <a:r>
              <a:rPr lang="en-US" sz="2200" dirty="0"/>
              <a:t> a </a:t>
            </a:r>
            <a:r>
              <a:rPr lang="en-US" sz="2200" b="1" dirty="0">
                <a:solidFill>
                  <a:schemeClr val="accent5"/>
                </a:solidFill>
              </a:rPr>
              <a:t>scholarly approach </a:t>
            </a:r>
            <a:r>
              <a:rPr lang="en-US" sz="2200" dirty="0"/>
              <a:t>to patient through the graduate medical education system to </a:t>
            </a:r>
            <a:r>
              <a:rPr lang="en-US" sz="2200" b="1" dirty="0">
                <a:solidFill>
                  <a:schemeClr val="accent5"/>
                </a:solidFill>
              </a:rPr>
              <a:t>improve the health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/>
              <a:t>of </a:t>
            </a:r>
            <a:r>
              <a:rPr lang="en-US" sz="2200" dirty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individual</a:t>
            </a:r>
            <a:r>
              <a:rPr lang="en-US" sz="2200" dirty="0">
                <a:solidFill>
                  <a:schemeClr val="tx1"/>
                </a:solidFill>
              </a:rPr>
              <a:t> and the </a:t>
            </a:r>
            <a:r>
              <a:rPr lang="en-US" sz="2000" dirty="0">
                <a:solidFill>
                  <a:schemeClr val="tx1"/>
                </a:solidFill>
              </a:rPr>
              <a:t>population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87A2D44-5E29-49B0-B24E-2B858713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Role of the Faculty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65C99-875F-478C-B50B-D5CD4ED29B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A905154F-A741-4B07-AE6D-4F36E90F9FB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A3D83-E4B8-4FEC-8E79-E9728DD66B14}"/>
              </a:ext>
            </a:extLst>
          </p:cNvPr>
          <p:cNvSpPr txBox="1"/>
          <p:nvPr/>
        </p:nvSpPr>
        <p:spPr>
          <a:xfrm>
            <a:off x="1989344" y="1359758"/>
            <a:ext cx="4468606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FOUNDATIONAL ELEMENT </a:t>
            </a:r>
          </a:p>
          <a:p>
            <a:r>
              <a:rPr lang="en-US" sz="2400" dirty="0"/>
              <a:t>of graduate medical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1185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888E48-1629-4F33-A6A9-BDF035A0D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944" y="2115882"/>
            <a:ext cx="7438111" cy="3773394"/>
          </a:xfrm>
        </p:spPr>
        <p:txBody>
          <a:bodyPr/>
          <a:lstStyle/>
          <a:p>
            <a:pPr marL="520700" indent="-457200">
              <a:buFont typeface="+mj-lt"/>
              <a:buAutoNum type="arabicPeriod" startAt="5"/>
            </a:pPr>
            <a:r>
              <a:rPr lang="en-US" sz="2200" b="1" dirty="0">
                <a:solidFill>
                  <a:srgbClr val="FF0000"/>
                </a:solidFill>
              </a:rPr>
              <a:t>Ensure</a:t>
            </a:r>
            <a:r>
              <a:rPr lang="en-US" sz="2200" dirty="0"/>
              <a:t> that patients receive the level of care expected from a </a:t>
            </a:r>
            <a:r>
              <a:rPr lang="en-US" sz="2200" b="1" dirty="0">
                <a:solidFill>
                  <a:schemeClr val="accent5"/>
                </a:solidFill>
              </a:rPr>
              <a:t>specialist</a:t>
            </a:r>
            <a:r>
              <a:rPr lang="en-US" sz="2200" dirty="0"/>
              <a:t> in the field</a:t>
            </a:r>
          </a:p>
          <a:p>
            <a:pPr marL="520700" indent="-457200">
              <a:buFont typeface="+mj-lt"/>
              <a:buAutoNum type="arabicPeriod" startAt="5"/>
            </a:pPr>
            <a:r>
              <a:rPr lang="en-US" sz="2200" b="1" dirty="0">
                <a:solidFill>
                  <a:srgbClr val="FF0000"/>
                </a:solidFill>
              </a:rPr>
              <a:t>Recognize</a:t>
            </a:r>
            <a:r>
              <a:rPr lang="en-US" sz="2200" dirty="0"/>
              <a:t> and </a:t>
            </a:r>
            <a:r>
              <a:rPr lang="en-US" sz="2200" b="1" dirty="0">
                <a:solidFill>
                  <a:srgbClr val="FF0000"/>
                </a:solidFill>
              </a:rPr>
              <a:t>respond</a:t>
            </a:r>
            <a:r>
              <a:rPr lang="en-US" sz="2200" dirty="0"/>
              <a:t> to the </a:t>
            </a:r>
            <a:r>
              <a:rPr lang="en-US" sz="2200" b="1" dirty="0">
                <a:solidFill>
                  <a:schemeClr val="accent5"/>
                </a:solidFill>
              </a:rPr>
              <a:t>needs of the patient, residents/fellows, community and institution</a:t>
            </a:r>
          </a:p>
          <a:p>
            <a:pPr marL="520700" indent="-457200">
              <a:buFont typeface="+mj-lt"/>
              <a:buAutoNum type="arabicPeriod" startAt="5"/>
            </a:pPr>
            <a:r>
              <a:rPr lang="en-US" sz="2200" b="1" dirty="0">
                <a:solidFill>
                  <a:srgbClr val="FF0000"/>
                </a:solidFill>
              </a:rPr>
              <a:t>Provide</a:t>
            </a:r>
            <a:r>
              <a:rPr lang="en-US" sz="2200" dirty="0"/>
              <a:t> appropriate </a:t>
            </a:r>
            <a:r>
              <a:rPr lang="en-US" sz="2200" b="1" dirty="0">
                <a:solidFill>
                  <a:schemeClr val="accent5"/>
                </a:solidFill>
              </a:rPr>
              <a:t>levels of supervision</a:t>
            </a:r>
            <a:r>
              <a:rPr lang="en-US" sz="2200" dirty="0">
                <a:solidFill>
                  <a:schemeClr val="tx1"/>
                </a:solidFill>
              </a:rPr>
              <a:t> to promote patient safety</a:t>
            </a:r>
          </a:p>
          <a:p>
            <a:pPr marL="520700" indent="-457200">
              <a:buFont typeface="+mj-lt"/>
              <a:buAutoNum type="arabicPeriod" startAt="5"/>
            </a:pPr>
            <a:r>
              <a:rPr lang="en-US" sz="2200" b="1" dirty="0">
                <a:solidFill>
                  <a:srgbClr val="FF0000"/>
                </a:solidFill>
              </a:rPr>
              <a:t>Create</a:t>
            </a:r>
            <a:r>
              <a:rPr lang="en-US" sz="2200" dirty="0"/>
              <a:t> an </a:t>
            </a:r>
            <a:r>
              <a:rPr lang="en-US" sz="2200" b="1" dirty="0">
                <a:solidFill>
                  <a:schemeClr val="accent5"/>
                </a:solidFill>
              </a:rPr>
              <a:t>effective learning environment </a:t>
            </a:r>
            <a:r>
              <a:rPr lang="en-US" sz="2200" dirty="0"/>
              <a:t>by acting in a </a:t>
            </a:r>
            <a:r>
              <a:rPr lang="en-US" sz="2200" dirty="0">
                <a:solidFill>
                  <a:schemeClr val="tx1"/>
                </a:solidFill>
              </a:rPr>
              <a:t>professional manner and attending to the well-being of the residents/fellows and themselves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4723E-89DE-4CD7-B21A-E8AA3355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049" y="305942"/>
            <a:ext cx="6526006" cy="1325563"/>
          </a:xfrm>
        </p:spPr>
        <p:txBody>
          <a:bodyPr/>
          <a:lstStyle/>
          <a:p>
            <a:pPr algn="ctr"/>
            <a:r>
              <a:rPr lang="en-US" dirty="0"/>
              <a:t>The Role of the Faculty</a:t>
            </a:r>
            <a:br>
              <a:rPr lang="en-US" dirty="0"/>
            </a:br>
            <a:r>
              <a:rPr lang="en-US" sz="2800" i="1" dirty="0"/>
              <a:t>(Continued)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351A4-D6DE-4996-9FC0-D5F87AB7D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hape 83">
            <a:extLst>
              <a:ext uri="{FF2B5EF4-FFF2-40B4-BE49-F238E27FC236}">
                <a16:creationId xmlns:a16="http://schemas.microsoft.com/office/drawing/2014/main" id="{49EA6454-C4CD-444D-B667-16574B764D7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344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765BE47-89B2-4E48-9840-4CDA2301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580158"/>
            <a:ext cx="2953794" cy="329246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33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Common Program Requirements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5EA7B-4401-4D4B-89DD-876C5BE1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024" y="1580158"/>
            <a:ext cx="4783327" cy="3292467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pPr marL="285750" indent="0">
              <a:buNone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Faculty Development</a:t>
            </a:r>
          </a:p>
          <a:p>
            <a:pPr indent="-1714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Pursue faculty development designed to enhance their skills at least annually (II.B.2.g))</a:t>
            </a:r>
          </a:p>
          <a:p>
            <a:pPr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E56A6-8363-4819-8E73-8DF33BD03208}"/>
              </a:ext>
            </a:extLst>
          </p:cNvPr>
          <p:cNvCxnSpPr/>
          <p:nvPr/>
        </p:nvCxnSpPr>
        <p:spPr>
          <a:xfrm>
            <a:off x="3732024" y="1580158"/>
            <a:ext cx="0" cy="32924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Shape 83">
            <a:extLst>
              <a:ext uri="{FF2B5EF4-FFF2-40B4-BE49-F238E27FC236}">
                <a16:creationId xmlns:a16="http://schemas.microsoft.com/office/drawing/2014/main" id="{CF32DE8C-A627-594E-9CE6-F98CD97B55F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E489935-E4B0-D149-A1CD-5A7C338E815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1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5EA7B-4401-4D4B-89DD-876C5BE1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594" y="1580158"/>
            <a:ext cx="4694912" cy="3292467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Well-being</a:t>
            </a:r>
          </a:p>
          <a:p>
            <a:r>
              <a:rPr lang="en-US" sz="2400" dirty="0"/>
              <a:t>Must be also be educated to recognize those symptoms (burnout, depression, substance abuse) in themselves and how to seek appropriate care (VI.C.1.e))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E702-82B3-4A5E-89CD-61A98997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7179300B-1B7B-4B5A-B31D-17CCDD6A357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14BE8D5-478D-41EA-9C63-CF0B843C9239}"/>
              </a:ext>
            </a:extLst>
          </p:cNvPr>
          <p:cNvSpPr txBox="1">
            <a:spLocks/>
          </p:cNvSpPr>
          <p:nvPr/>
        </p:nvSpPr>
        <p:spPr>
          <a:xfrm>
            <a:off x="628650" y="1580158"/>
            <a:ext cx="2953794" cy="3292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33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Common Program Requirements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F824D5-B61B-4477-BFE3-FE065DE19759}"/>
              </a:ext>
            </a:extLst>
          </p:cNvPr>
          <p:cNvCxnSpPr/>
          <p:nvPr/>
        </p:nvCxnSpPr>
        <p:spPr>
          <a:xfrm>
            <a:off x="3732024" y="1580158"/>
            <a:ext cx="0" cy="32924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03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DA5EA7B-4401-4D4B-89DD-876C5BE15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32024" y="1580158"/>
            <a:ext cx="4406813" cy="3292467"/>
          </a:xfrm>
        </p:spPr>
        <p:txBody>
          <a:bodyPr/>
          <a:lstStyle/>
          <a:p>
            <a:pPr marL="63500" indent="0">
              <a:buNone/>
            </a:pPr>
            <a:r>
              <a:rPr lang="en-US" sz="2400" dirty="0"/>
              <a:t>Program Evaluation and Improvement</a:t>
            </a:r>
          </a:p>
          <a:p>
            <a:r>
              <a:rPr lang="en-US" sz="2400" dirty="0"/>
              <a:t>Results of the faculty educational evaluations should be incorporated into program-wide faculty development plans (V.B.3)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1E702-82B3-4A5E-89CD-61A9899705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Shape 83">
            <a:extLst>
              <a:ext uri="{FF2B5EF4-FFF2-40B4-BE49-F238E27FC236}">
                <a16:creationId xmlns:a16="http://schemas.microsoft.com/office/drawing/2014/main" id="{7179300B-1B7B-4B5A-B31D-17CCDD6A357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26C05D7-485A-473F-A92E-EE94B565DA6A}"/>
              </a:ext>
            </a:extLst>
          </p:cNvPr>
          <p:cNvSpPr txBox="1">
            <a:spLocks/>
          </p:cNvSpPr>
          <p:nvPr/>
        </p:nvSpPr>
        <p:spPr>
          <a:xfrm>
            <a:off x="628650" y="1580158"/>
            <a:ext cx="2953794" cy="32924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80" tIns="34290" rIns="68580" bIns="3429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sz="3300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Common Program Requirements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6AE0F1-E8FE-4AB3-B867-6601C7DC0400}"/>
              </a:ext>
            </a:extLst>
          </p:cNvPr>
          <p:cNvCxnSpPr/>
          <p:nvPr/>
        </p:nvCxnSpPr>
        <p:spPr>
          <a:xfrm>
            <a:off x="3732024" y="1580158"/>
            <a:ext cx="0" cy="3292467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419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8530A3-9CA1-4D2E-942E-D105EF2BAF65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19041</TotalTime>
  <Words>1602</Words>
  <Application>Microsoft Macintosh PowerPoint</Application>
  <PresentationFormat>On-screen Show (4:3)</PresentationFormat>
  <Paragraphs>285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Comic Sans MS</vt:lpstr>
      <vt:lpstr>Wingdings</vt:lpstr>
      <vt:lpstr>PME-2016</vt:lpstr>
      <vt:lpstr>“INVISIBLE” FACULTY DEVELOPMENT: Maximizing Your Reach</vt:lpstr>
      <vt:lpstr>Introducing Your Presenter…</vt:lpstr>
      <vt:lpstr>Learning Objectives</vt:lpstr>
      <vt:lpstr>Faculty Development Requirements</vt:lpstr>
      <vt:lpstr>The Role of the Faculty</vt:lpstr>
      <vt:lpstr>The Role of the Faculty (Continued)</vt:lpstr>
      <vt:lpstr>Common Program Requirements</vt:lpstr>
      <vt:lpstr>PowerPoint Presentation</vt:lpstr>
      <vt:lpstr>PowerPoint Presentation</vt:lpstr>
      <vt:lpstr>Common Program Requirements</vt:lpstr>
      <vt:lpstr>Traditional Methods of Faculty Development*</vt:lpstr>
      <vt:lpstr>What are the barriers?</vt:lpstr>
      <vt:lpstr>Questions??</vt:lpstr>
      <vt:lpstr>Methods for Maximizing Faculty Development Opportunities</vt:lpstr>
      <vt:lpstr>Using Repetition to Teach</vt:lpstr>
      <vt:lpstr>Using Forms to Teach</vt:lpstr>
      <vt:lpstr>Using Visuals to Teach</vt:lpstr>
      <vt:lpstr>Using Meetings to Teach</vt:lpstr>
      <vt:lpstr>Using Faculty Annual Reviews to Teach</vt:lpstr>
      <vt:lpstr>Questions??</vt:lpstr>
      <vt:lpstr>“Snippets”</vt:lpstr>
      <vt:lpstr>Snippets</vt:lpstr>
      <vt:lpstr>Snippets</vt:lpstr>
      <vt:lpstr>Snippets</vt:lpstr>
      <vt:lpstr>Other Options</vt:lpstr>
      <vt:lpstr>Questions??</vt:lpstr>
      <vt:lpstr>Bibliography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Module 1: What is Feedback?</dc:title>
  <dc:creator>Heather Harvey</dc:creator>
  <cp:lastModifiedBy>Microsoft Office User</cp:lastModifiedBy>
  <cp:revision>145</cp:revision>
  <cp:lastPrinted>2018-10-16T19:09:45Z</cp:lastPrinted>
  <dcterms:modified xsi:type="dcterms:W3CDTF">2018-10-17T17:18:31Z</dcterms:modified>
</cp:coreProperties>
</file>