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2"/>
  </p:notesMasterIdLst>
  <p:handoutMasterIdLst>
    <p:handoutMasterId r:id="rId43"/>
  </p:handoutMasterIdLst>
  <p:sldIdLst>
    <p:sldId id="369" r:id="rId2"/>
    <p:sldId id="370" r:id="rId3"/>
    <p:sldId id="257" r:id="rId4"/>
    <p:sldId id="330" r:id="rId5"/>
    <p:sldId id="353" r:id="rId6"/>
    <p:sldId id="333" r:id="rId7"/>
    <p:sldId id="336" r:id="rId8"/>
    <p:sldId id="331" r:id="rId9"/>
    <p:sldId id="376" r:id="rId10"/>
    <p:sldId id="382" r:id="rId11"/>
    <p:sldId id="337" r:id="rId12"/>
    <p:sldId id="349" r:id="rId13"/>
    <p:sldId id="348" r:id="rId14"/>
    <p:sldId id="350" r:id="rId15"/>
    <p:sldId id="339" r:id="rId16"/>
    <p:sldId id="356" r:id="rId17"/>
    <p:sldId id="357" r:id="rId18"/>
    <p:sldId id="358" r:id="rId19"/>
    <p:sldId id="377" r:id="rId20"/>
    <p:sldId id="373" r:id="rId21"/>
    <p:sldId id="341" r:id="rId22"/>
    <p:sldId id="340" r:id="rId23"/>
    <p:sldId id="372" r:id="rId24"/>
    <p:sldId id="371" r:id="rId25"/>
    <p:sldId id="375" r:id="rId26"/>
    <p:sldId id="342" r:id="rId27"/>
    <p:sldId id="346" r:id="rId28"/>
    <p:sldId id="351" r:id="rId29"/>
    <p:sldId id="344" r:id="rId30"/>
    <p:sldId id="355" r:id="rId31"/>
    <p:sldId id="378" r:id="rId32"/>
    <p:sldId id="345" r:id="rId33"/>
    <p:sldId id="352" r:id="rId34"/>
    <p:sldId id="380" r:id="rId35"/>
    <p:sldId id="343" r:id="rId36"/>
    <p:sldId id="354" r:id="rId37"/>
    <p:sldId id="332" r:id="rId38"/>
    <p:sldId id="347" r:id="rId39"/>
    <p:sldId id="367" r:id="rId40"/>
    <p:sldId id="329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est Haynes" initials="FH" lastIdx="1" clrIdx="0">
    <p:extLst>
      <p:ext uri="{19B8F6BF-5375-455C-9EA6-DF929625EA0E}">
        <p15:presenceInfo xmlns:p15="http://schemas.microsoft.com/office/powerpoint/2012/main" userId="54879926727dbc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4281"/>
  </p:normalViewPr>
  <p:slideViewPr>
    <p:cSldViewPr snapToGrid="0" snapToObjects="1">
      <p:cViewPr varScale="1">
        <p:scale>
          <a:sx n="101" d="100"/>
          <a:sy n="101" d="100"/>
        </p:scale>
        <p:origin x="189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60" b="1" i="0" u="none" strike="noStrike" kern="1200" spc="0" baseline="0">
                <a:solidFill>
                  <a:sysClr val="windowText" lastClr="000000"/>
                </a:solidFill>
                <a:latin typeface="Helvitica"/>
                <a:ea typeface="+mn-ea"/>
                <a:cs typeface="+mn-cs"/>
              </a:defRPr>
            </a:pPr>
            <a:r>
              <a:rPr lang="en-US" dirty="0"/>
              <a:t>Barriers to obtaining professional development (N = 302 responses)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60" b="1" i="0" u="none" strike="noStrike" kern="1200" spc="0" baseline="0">
              <a:solidFill>
                <a:sysClr val="windowText" lastClr="000000"/>
              </a:solidFill>
              <a:latin typeface="Helvitica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ysClr val="windowText" lastClr="000000"/>
                    </a:solidFill>
                    <a:latin typeface="Helvitica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Barriers (13)'!$A$4:$A$9</c:f>
              <c:strCache>
                <c:ptCount val="6"/>
                <c:pt idx="0">
                  <c:v>None</c:v>
                </c:pt>
                <c:pt idx="1">
                  <c:v>Funding</c:v>
                </c:pt>
                <c:pt idx="2">
                  <c:v>Time off</c:v>
                </c:pt>
                <c:pt idx="3">
                  <c:v>Lack of support from employer</c:v>
                </c:pt>
                <c:pt idx="4">
                  <c:v>Lack of interest </c:v>
                </c:pt>
                <c:pt idx="5">
                  <c:v>Other*</c:v>
                </c:pt>
              </c:strCache>
            </c:strRef>
          </c:cat>
          <c:val>
            <c:numRef>
              <c:f>' Barriers (13)'!$B$4:$B$9</c:f>
              <c:numCache>
                <c:formatCode>0%</c:formatCode>
                <c:ptCount val="6"/>
                <c:pt idx="0">
                  <c:v>0.39</c:v>
                </c:pt>
                <c:pt idx="1">
                  <c:v>0.23</c:v>
                </c:pt>
                <c:pt idx="2">
                  <c:v>0.16</c:v>
                </c:pt>
                <c:pt idx="3">
                  <c:v>0.08</c:v>
                </c:pt>
                <c:pt idx="4">
                  <c:v>0.03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F-4DB9-8210-85A701E1C8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3048848"/>
        <c:axId val="363051592"/>
      </c:barChart>
      <c:catAx>
        <c:axId val="36304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Helvitica"/>
                <a:ea typeface="+mn-ea"/>
                <a:cs typeface="+mn-cs"/>
              </a:defRPr>
            </a:pPr>
            <a:endParaRPr lang="en-US"/>
          </a:p>
        </c:txPr>
        <c:crossAx val="363051592"/>
        <c:crosses val="autoZero"/>
        <c:auto val="1"/>
        <c:lblAlgn val="ctr"/>
        <c:lblOffset val="100"/>
        <c:noMultiLvlLbl val="0"/>
      </c:catAx>
      <c:valAx>
        <c:axId val="363051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ysClr val="windowText" lastClr="000000"/>
                </a:solidFill>
                <a:latin typeface="Helvitica"/>
                <a:ea typeface="+mn-ea"/>
                <a:cs typeface="+mn-cs"/>
              </a:defRPr>
            </a:pPr>
            <a:endParaRPr lang="en-US"/>
          </a:p>
        </c:txPr>
        <c:crossAx val="36304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ysClr val="windowText" lastClr="000000"/>
          </a:solidFill>
          <a:latin typeface="Helvitica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2:18:07.94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93B6D31-ACAD-4A4E-8985-869638433DF8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6737228-206A-4A2A-A21D-E6F4CCC9C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6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2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9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1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2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5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90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69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16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06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1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1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73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90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3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26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9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33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26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72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77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7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36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271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198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7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5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2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rentalalienation-pas.com/2017/12/18/rule-no-10-christmas-hobbies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MqMJMiBi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6personalities.com/" TargetMode="External"/><Relationship Id="rId5" Type="http://schemas.openxmlformats.org/officeDocument/2006/relationships/hyperlink" Target="https://www.happify.com/" TargetMode="External"/><Relationship Id="rId4" Type="http://schemas.openxmlformats.org/officeDocument/2006/relationships/hyperlink" Target="https://today.duke.edu/2016/02/resilienc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tfm.cmail19.com/t/j-l-potkz-gihfuhy-p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2454/FamMed.2018.83659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eryl.Haynes@sr-ahec.org" TargetMode="External"/><Relationship Id="rId4" Type="http://schemas.openxmlformats.org/officeDocument/2006/relationships/hyperlink" Target="mailto:info@PartnersInMedEd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9C709A-452E-48CE-AEFA-DFBDD520D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Cited increased responsibility, decreased support and education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800" dirty="0"/>
              <a:t>55% no professional development or sharing of best practices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CB9CC7-C97C-449A-B0C1-AE208208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Coordinators</a:t>
            </a:r>
            <a:br>
              <a:rPr lang="en-US" dirty="0"/>
            </a:br>
            <a:r>
              <a:rPr lang="en-US" dirty="0"/>
              <a:t>Survey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32336-0419-4E2E-9AF9-3775825222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591B2-5120-407C-8919-FDAB71EDC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90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survey 2018</a:t>
            </a:r>
          </a:p>
          <a:p>
            <a:r>
              <a:rPr lang="en-US" sz="3200" dirty="0"/>
              <a:t>60% response rate</a:t>
            </a:r>
          </a:p>
          <a:p>
            <a:r>
              <a:rPr lang="en-US" sz="3200" dirty="0"/>
              <a:t>64% reported they had received training for their positions</a:t>
            </a:r>
          </a:p>
          <a:p>
            <a:r>
              <a:rPr lang="en-US" sz="3200" dirty="0"/>
              <a:t>92% reported they receive financial support for professional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AFMA/KU-Wichita Professional Development Survey</a:t>
            </a:r>
            <a:r>
              <a:rPr lang="en-US" baseline="30000" dirty="0">
                <a:solidFill>
                  <a:srgbClr val="00B050"/>
                </a:solidFill>
              </a:rPr>
              <a:t>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34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Barriers to Professional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842036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522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“Time away from my position makes it extremely difficult to keep up with my workload.  It is very stressful before I leave and when I come back due to workload.”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35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“It’s not the money, it’s the time and lack of support.  No one does my work when I am away.”</a:t>
            </a:r>
          </a:p>
          <a:p>
            <a:endParaRPr lang="en-US" sz="3200" dirty="0"/>
          </a:p>
          <a:p>
            <a:r>
              <a:rPr lang="en-US" sz="3200" dirty="0"/>
              <a:t>“It’s not worth being</a:t>
            </a:r>
          </a:p>
          <a:p>
            <a:pPr marL="0" indent="0">
              <a:buNone/>
            </a:pPr>
            <a:r>
              <a:rPr lang="en-US" sz="3200" dirty="0"/>
              <a:t>gone.”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62" y="3222949"/>
            <a:ext cx="3196375" cy="25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AFMA</a:t>
            </a:r>
            <a:r>
              <a:rPr lang="en-US" sz="3200" baseline="30000" dirty="0"/>
              <a:t>3</a:t>
            </a:r>
            <a:endParaRPr lang="en-US" sz="3200" dirty="0"/>
          </a:p>
          <a:p>
            <a:pPr lvl="1"/>
            <a:r>
              <a:rPr lang="en-US" sz="2800" dirty="0"/>
              <a:t>Workload</a:t>
            </a:r>
          </a:p>
          <a:p>
            <a:pPr lvl="1"/>
            <a:r>
              <a:rPr lang="en-US" sz="2800" dirty="0"/>
              <a:t>Lack of support</a:t>
            </a:r>
          </a:p>
          <a:p>
            <a:pPr lvl="1"/>
            <a:r>
              <a:rPr lang="en-US" sz="2800" dirty="0"/>
              <a:t>Underappreciated</a:t>
            </a:r>
          </a:p>
          <a:p>
            <a:pPr lvl="1"/>
            <a:r>
              <a:rPr lang="en-US" sz="2800" dirty="0"/>
              <a:t>Non-compliant residents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Reasons for Burnout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80" y="3690195"/>
            <a:ext cx="3218287" cy="24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8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  <a:p>
            <a:r>
              <a:rPr lang="en-US" dirty="0"/>
              <a:t>CCC/PEC</a:t>
            </a:r>
          </a:p>
          <a:p>
            <a:r>
              <a:rPr lang="en-US" dirty="0"/>
              <a:t>Duty Hours now “Work Hours”</a:t>
            </a:r>
          </a:p>
          <a:p>
            <a:r>
              <a:rPr lang="en-US" dirty="0"/>
              <a:t>Common Program Requirements</a:t>
            </a:r>
          </a:p>
          <a:p>
            <a:r>
              <a:rPr lang="en-US" dirty="0"/>
              <a:t>Emphasis on Physician/Resident Wellness</a:t>
            </a:r>
          </a:p>
          <a:p>
            <a:r>
              <a:rPr lang="en-US" dirty="0"/>
              <a:t>No more PIF (Yay!)</a:t>
            </a:r>
          </a:p>
          <a:p>
            <a:r>
              <a:rPr lang="en-US" dirty="0"/>
              <a:t>Expansion of WebAds (really a PIF, Boo!!)</a:t>
            </a:r>
          </a:p>
          <a:p>
            <a:r>
              <a:rPr lang="en-US" dirty="0"/>
              <a:t>Self Study</a:t>
            </a:r>
          </a:p>
          <a:p>
            <a:r>
              <a:rPr lang="en-US" dirty="0"/>
              <a:t>Milestones 2.0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Changes since surveys began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148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244937" y="253926"/>
            <a:ext cx="64740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+mj-lt"/>
              </a:rPr>
              <a:t>What does this change mean for us?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045" y="1825625"/>
            <a:ext cx="7764887" cy="4351338"/>
          </a:xfrm>
        </p:spPr>
        <p:txBody>
          <a:bodyPr/>
          <a:lstStyle/>
          <a:p>
            <a:r>
              <a:rPr lang="en-US" sz="3200" dirty="0"/>
              <a:t>More work</a:t>
            </a:r>
          </a:p>
          <a:p>
            <a:r>
              <a:rPr lang="en-US" sz="3200" dirty="0"/>
              <a:t>More uncertainty</a:t>
            </a:r>
          </a:p>
          <a:p>
            <a:r>
              <a:rPr lang="en-US" sz="3200" dirty="0"/>
              <a:t>More stress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33" y="2136760"/>
            <a:ext cx="3011833" cy="37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7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Is all stress bad?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854" y="1870538"/>
            <a:ext cx="2137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+mn-lt"/>
              </a:rPr>
              <a:t>Eustress</a:t>
            </a:r>
            <a:r>
              <a:rPr lang="en-US" sz="4400" b="0" dirty="0">
                <a:latin typeface="+mn-lt"/>
              </a:rPr>
              <a:t> </a:t>
            </a:r>
          </a:p>
          <a:p>
            <a:r>
              <a:rPr lang="en-US" sz="2800" b="0" dirty="0">
                <a:latin typeface="+mn-lt"/>
              </a:rPr>
              <a:t>energy</a:t>
            </a:r>
          </a:p>
          <a:p>
            <a:r>
              <a:rPr lang="en-US" sz="2800" b="0" dirty="0">
                <a:latin typeface="+mn-lt"/>
              </a:rPr>
              <a:t>motivation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0587" y="2408419"/>
            <a:ext cx="4122826" cy="2186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52644" y="4422500"/>
            <a:ext cx="30209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depersonalization</a:t>
            </a:r>
          </a:p>
          <a:p>
            <a:r>
              <a:rPr lang="en-US" sz="2800" b="0" dirty="0">
                <a:latin typeface="+mn-lt"/>
              </a:rPr>
              <a:t>disconnection</a:t>
            </a:r>
          </a:p>
          <a:p>
            <a:r>
              <a:rPr lang="en-US" sz="3600" b="0" dirty="0">
                <a:latin typeface="+mn-lt"/>
              </a:rPr>
              <a:t>Burnout</a:t>
            </a:r>
          </a:p>
        </p:txBody>
      </p:sp>
    </p:spTree>
    <p:extLst>
      <p:ext uri="{BB962C8B-B14F-4D97-AF65-F5344CB8AC3E}">
        <p14:creationId xmlns:p14="http://schemas.microsoft.com/office/powerpoint/2010/main" val="369383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5E237-2E1E-4EBA-BAE9-E1BFAA3B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2016 – Surgery Coordinators </a:t>
            </a:r>
          </a:p>
          <a:p>
            <a:pPr lvl="1"/>
            <a:r>
              <a:rPr lang="en-US" dirty="0"/>
              <a:t>34% less than 5 years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2017 OB-GYN Coordinators</a:t>
            </a:r>
          </a:p>
          <a:p>
            <a:pPr lvl="1"/>
            <a:r>
              <a:rPr lang="en-US" dirty="0"/>
              <a:t>40% less than 5 years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2018 Family Medicine Coordinators</a:t>
            </a:r>
          </a:p>
          <a:p>
            <a:pPr lvl="1"/>
            <a:r>
              <a:rPr lang="en-US" dirty="0"/>
              <a:t>51% less than 5 years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BAA4B-9FF5-4CFF-A013-C8C221F95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 in Position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DA92D-C425-49C7-91D7-4583AA1794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7C1CE-6ECE-46A7-90D6-9777636D79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77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2" y="1398494"/>
            <a:ext cx="5381697" cy="2413048"/>
          </a:xfrm>
        </p:spPr>
        <p:txBody>
          <a:bodyPr/>
          <a:lstStyle/>
          <a:p>
            <a:r>
              <a:rPr lang="en-US" dirty="0"/>
              <a:t>Is Your Coordinator Well Enough: Coordinators as Role Models of Wellness </a:t>
            </a:r>
          </a:p>
        </p:txBody>
      </p:sp>
      <p:sp>
        <p:nvSpPr>
          <p:cNvPr id="6" name="Google Shape;70;p11">
            <a:extLst>
              <a:ext uri="{FF2B5EF4-FFF2-40B4-BE49-F238E27FC236}">
                <a16:creationId xmlns:a16="http://schemas.microsoft.com/office/drawing/2014/main" id="{AF181C33-51BF-7F4B-9316-22682C00468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Cheryl Haynes, BA, C-TAGME</a:t>
            </a:r>
            <a:endParaRPr dirty="0"/>
          </a:p>
          <a:p>
            <a:pPr lvl="0">
              <a:buClr>
                <a:schemeClr val="lt1"/>
              </a:buClr>
              <a:buSzPts val="2000"/>
            </a:pPr>
            <a:r>
              <a:rPr lang="en-US" dirty="0"/>
              <a:t>Guest Speaker</a:t>
            </a:r>
            <a:endParaRPr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6814D76-A07D-D549-8A51-B6F12F104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22AA449-A14A-1A43-BFBD-586474EB7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811910" y="6433131"/>
            <a:ext cx="703439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37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2DBA8-7DA1-4E71-8C3D-D5B97B35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738058"/>
            <a:ext cx="8091144" cy="442420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2016 Surgery Coordinators Survey</a:t>
            </a:r>
          </a:p>
          <a:p>
            <a:pPr lvl="1"/>
            <a:r>
              <a:rPr lang="en-US" sz="2800" dirty="0"/>
              <a:t>59% had considered leaving their position in the last year.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3200" dirty="0"/>
              <a:t>2017 OB/GYN Survey did not address this.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aseline="30000" dirty="0"/>
              <a:t>5</a:t>
            </a:r>
            <a:r>
              <a:rPr lang="en-US" sz="3200" dirty="0"/>
              <a:t>2019 AFMA/KU-W 3</a:t>
            </a:r>
            <a:r>
              <a:rPr lang="en-US" sz="3200" baseline="30000" dirty="0"/>
              <a:t>rd</a:t>
            </a:r>
            <a:r>
              <a:rPr lang="en-US" sz="3200" dirty="0"/>
              <a:t> survey 389/551 (71%)</a:t>
            </a:r>
          </a:p>
          <a:p>
            <a:pPr lvl="1"/>
            <a:r>
              <a:rPr lang="en-US" sz="2800" dirty="0"/>
              <a:t>50% had considered leaving their jobs in the last MONTH!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A8F48-1068-4B4B-9623-D58DAA84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Turnover Intent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7B67F-1CBD-4B49-8E9C-C761251CC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A1B04-D503-46D8-A17A-A2A6FC1D32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8264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35" y="1738058"/>
            <a:ext cx="7886700" cy="4438905"/>
          </a:xfrm>
        </p:spPr>
        <p:txBody>
          <a:bodyPr>
            <a:normAutofit/>
          </a:bodyPr>
          <a:lstStyle/>
          <a:p>
            <a:r>
              <a:rPr lang="en-US" sz="3600" dirty="0"/>
              <a:t>The ability to bounce back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Internal shock absorbers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 ability to struggle well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Resiliency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3330597"/>
            <a:ext cx="2400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51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84318"/>
            <a:ext cx="7886700" cy="4438905"/>
          </a:xfrm>
        </p:spPr>
        <p:txBody>
          <a:bodyPr>
            <a:noAutofit/>
          </a:bodyPr>
          <a:lstStyle/>
          <a:p>
            <a:pPr lvl="1"/>
            <a:r>
              <a:rPr lang="en-US" sz="3800" dirty="0"/>
              <a:t>Diet</a:t>
            </a:r>
          </a:p>
          <a:p>
            <a:pPr lvl="1"/>
            <a:r>
              <a:rPr lang="en-US" sz="3800" dirty="0"/>
              <a:t>Exercise</a:t>
            </a:r>
          </a:p>
          <a:p>
            <a:pPr lvl="2"/>
            <a:r>
              <a:rPr lang="en-US" sz="2400" dirty="0">
                <a:latin typeface="Trebuchet MS" panose="020B0603020202020204" pitchFamily="34" charset="0"/>
              </a:rPr>
              <a:t>Exercise reverses the effects of stress at the cellular level.</a:t>
            </a:r>
          </a:p>
          <a:p>
            <a:pPr lvl="2"/>
            <a:r>
              <a:rPr lang="en-US" sz="2400" dirty="0">
                <a:latin typeface="Trebuchet MS" panose="020B0603020202020204" pitchFamily="34" charset="0"/>
              </a:rPr>
              <a:t>Burning 350 calories</a:t>
            </a:r>
          </a:p>
          <a:p>
            <a:pPr marL="914400" lvl="2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3 times per week is as</a:t>
            </a:r>
          </a:p>
          <a:p>
            <a:pPr marL="914400" lvl="2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effective as an</a:t>
            </a:r>
          </a:p>
          <a:p>
            <a:pPr marL="914400" lvl="2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antidepressant.</a:t>
            </a:r>
          </a:p>
          <a:p>
            <a:pPr lvl="1"/>
            <a:endParaRPr lang="en-US" sz="3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Personal Wellness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115050" y="6074445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01" y="3341485"/>
            <a:ext cx="3505539" cy="26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/>
              <a:t>“You can’t out-exercise a bad diet.” </a:t>
            </a:r>
          </a:p>
          <a:p>
            <a:pPr algn="r"/>
            <a:r>
              <a:rPr lang="en-US" dirty="0"/>
              <a:t>Michael S. Shapiro, PhD</a:t>
            </a:r>
          </a:p>
          <a:p>
            <a:pPr algn="r"/>
            <a:r>
              <a:rPr lang="en-US" dirty="0"/>
              <a:t>Director of Behavioral Science, SRAHEC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2980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267453-A53B-4742-BF0E-CA0CDBBA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0388" y="1572029"/>
            <a:ext cx="3031923" cy="27076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800" dirty="0"/>
              <a:t>Hobbies</a:t>
            </a:r>
          </a:p>
          <a:p>
            <a:pPr marL="914400" lvl="2" indent="0">
              <a:buNone/>
            </a:pPr>
            <a:r>
              <a:rPr lang="en-US" sz="3400" dirty="0"/>
              <a:t>Healthy outlets</a:t>
            </a:r>
          </a:p>
          <a:p>
            <a:pPr marL="457200" lvl="1" indent="0">
              <a:buNone/>
            </a:pPr>
            <a:endParaRPr lang="en-US" sz="3800" dirty="0"/>
          </a:p>
          <a:p>
            <a:pPr lvl="1"/>
            <a:r>
              <a:rPr lang="en-US" sz="3800" dirty="0"/>
              <a:t>Laughter</a:t>
            </a:r>
          </a:p>
          <a:p>
            <a:pPr marL="914400" lvl="2" indent="0">
              <a:buNone/>
            </a:pPr>
            <a:r>
              <a:rPr lang="en-US" sz="3400" dirty="0"/>
              <a:t>“an instant vacation”</a:t>
            </a:r>
          </a:p>
          <a:p>
            <a:pPr marL="0" indent="0">
              <a:buNone/>
            </a:pPr>
            <a:r>
              <a:rPr lang="en-US" dirty="0"/>
              <a:t>				Milton </a:t>
            </a:r>
            <a:r>
              <a:rPr lang="en-US" dirty="0" err="1"/>
              <a:t>Berle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Personal Wellness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630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F96A9-4EC6-4157-99D6-C603BE97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800" dirty="0"/>
              <a:t>Relationships </a:t>
            </a:r>
          </a:p>
          <a:p>
            <a:pPr lvl="2"/>
            <a:r>
              <a:rPr lang="en-US" sz="3200" dirty="0"/>
              <a:t>Include people who understand what you do.</a:t>
            </a:r>
          </a:p>
          <a:p>
            <a:pPr lvl="2"/>
            <a:r>
              <a:rPr lang="en-US" sz="3200" dirty="0"/>
              <a:t>Remember that your residents are not your friends.</a:t>
            </a:r>
          </a:p>
          <a:p>
            <a:pPr marL="914400" lvl="2" indent="0">
              <a:buNone/>
            </a:pPr>
            <a:endParaRPr lang="en-US" sz="3200" dirty="0"/>
          </a:p>
          <a:p>
            <a:pPr lvl="1"/>
            <a:r>
              <a:rPr lang="en-US" sz="3800" dirty="0"/>
              <a:t>Joy - in life and in work.</a:t>
            </a:r>
          </a:p>
          <a:p>
            <a:pPr marL="457200" lvl="1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0DAAE5-C7B1-4B03-910A-7C4BD319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Personal Wellness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4D379-D44D-4E7C-A6BF-10EC07442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345A8-30D0-4124-B58F-01BE2A997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3888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543" y="4658074"/>
            <a:ext cx="3003192" cy="740172"/>
          </a:xfrm>
        </p:spPr>
        <p:txBody>
          <a:bodyPr>
            <a:normAutofit/>
          </a:bodyPr>
          <a:lstStyle/>
          <a:p>
            <a:r>
              <a:rPr lang="en-US" sz="3200" dirty="0"/>
              <a:t>Education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Professional Wellness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73" y="1481890"/>
            <a:ext cx="4018395" cy="317618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049211" y="4696174"/>
            <a:ext cx="3003192" cy="74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0" dirty="0"/>
              <a:t>Collaboration  </a:t>
            </a:r>
          </a:p>
        </p:txBody>
      </p:sp>
    </p:spTree>
    <p:extLst>
      <p:ext uri="{BB962C8B-B14F-4D97-AF65-F5344CB8AC3E}">
        <p14:creationId xmlns:p14="http://schemas.microsoft.com/office/powerpoint/2010/main" val="2225751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/>
              <a:t>Conferences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Online training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Keep up with changes (ACGME, ABMS, etc)</a:t>
            </a:r>
          </a:p>
          <a:p>
            <a:pPr lvl="2"/>
            <a:r>
              <a:rPr lang="en-US" sz="2000" dirty="0"/>
              <a:t>Always read the Tracked Changes copy</a:t>
            </a:r>
          </a:p>
          <a:p>
            <a:pPr lvl="2"/>
            <a:r>
              <a:rPr lang="en-US" sz="2000" dirty="0"/>
              <a:t>Pay attention to the Background &amp; Intent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3600" b="1" dirty="0"/>
              <a:t>“He who has a ‘why’ can conquer any ‘how’.”  Nietche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Education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2828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1880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Two or more people working together toward </a:t>
            </a:r>
          </a:p>
          <a:p>
            <a:pPr marL="0" indent="0">
              <a:buNone/>
            </a:pPr>
            <a:r>
              <a:rPr lang="en-US" sz="4000" dirty="0"/>
              <a:t>shared goals.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Collaboration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08" y="2414495"/>
            <a:ext cx="4906851" cy="36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43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200" b="1" dirty="0"/>
              <a:t>Program Director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3200" dirty="0"/>
              <a:t>Shared stressors?</a:t>
            </a:r>
          </a:p>
          <a:p>
            <a:pPr lvl="1"/>
            <a:r>
              <a:rPr lang="en-US" sz="2800" dirty="0"/>
              <a:t>Workload</a:t>
            </a:r>
          </a:p>
          <a:p>
            <a:pPr lvl="1"/>
            <a:r>
              <a:rPr lang="en-US" sz="2800" dirty="0"/>
              <a:t>Lack of support</a:t>
            </a:r>
          </a:p>
          <a:p>
            <a:pPr lvl="1"/>
            <a:r>
              <a:rPr lang="en-US" sz="2800" dirty="0"/>
              <a:t>Underappreciated</a:t>
            </a:r>
          </a:p>
          <a:p>
            <a:pPr lvl="1"/>
            <a:r>
              <a:rPr lang="en-US" sz="2800" dirty="0"/>
              <a:t>Non-compliant residents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b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2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Who shares our work goals?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62" y="2051263"/>
            <a:ext cx="3734873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3303" y="635726"/>
            <a:ext cx="58630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Introducing Your Presenter…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3"/>
          <a:stretch/>
        </p:blipFill>
        <p:spPr>
          <a:xfrm>
            <a:off x="600891" y="2135920"/>
            <a:ext cx="2617454" cy="3168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1245" y="1482778"/>
            <a:ext cx="48680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Cheryl Haynes, BA, C-TAGME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Guest Speaker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Seasoned residency manager/institutional coordinator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Board of Directors, Association of Family Medicine Administration</a:t>
            </a: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Seasoned speaker/presenter for ACGME, AAFP, AFMA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Published research related to coordinator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21 years GME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719" y="1724589"/>
            <a:ext cx="8386561" cy="4438905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r>
              <a:rPr lang="en-US" sz="2600" b="1" dirty="0"/>
              <a:t>Program Directors - How often do you feel burned out from your work?</a:t>
            </a:r>
            <a:r>
              <a:rPr lang="en-US" sz="2600" b="1" baseline="30000" dirty="0"/>
              <a:t>6</a:t>
            </a:r>
            <a:endParaRPr lang="en-US" sz="2600" b="1" dirty="0"/>
          </a:p>
          <a:p>
            <a:pPr marL="914400" lvl="2" indent="0">
              <a:buNone/>
            </a:pPr>
            <a:endParaRPr lang="en-US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3"/>
            <a:r>
              <a:rPr lang="en-US" sz="2400" dirty="0"/>
              <a:t>Response rate of 53.7% (245/465) AFMRD Members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/>
              <a:t>36.7% - Low (Never/A few times per year)</a:t>
            </a:r>
          </a:p>
          <a:p>
            <a:pPr lvl="3"/>
            <a:endParaRPr lang="en-US" sz="2400" dirty="0"/>
          </a:p>
          <a:p>
            <a:pPr lvl="3"/>
            <a:r>
              <a:rPr lang="en-US" sz="2400" dirty="0"/>
              <a:t>36% - Medium (Once a Month/A few times per month</a:t>
            </a:r>
          </a:p>
          <a:p>
            <a:pPr marL="1371600" lvl="3" indent="0">
              <a:buNone/>
            </a:pPr>
            <a:endParaRPr lang="en-US" sz="2400" dirty="0"/>
          </a:p>
          <a:p>
            <a:pPr lvl="3"/>
            <a:r>
              <a:rPr lang="en-US" sz="2400" dirty="0"/>
              <a:t>27.3% - High (Once a week/A few times per week/Everyday)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Program Director Burnout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043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3B5BB8-3238-4D32-86C4-48334A0A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“In summary, the responding directors mostly represented community-based, university-affiliated programs located in communities with a population greater than 150,000, had less than 25% of the current residents as graduates of non-US medical schools, served as program director for less than 5 years, and were male.”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AEB6D-8A4B-420B-BCBD-7A466185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Program Directors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944596-5B28-4268-9BD9-6C074D637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44BE4-31C3-4501-8DBE-28272A946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751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05626"/>
            <a:ext cx="7886700" cy="4438905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Chief Resident(s)</a:t>
            </a:r>
          </a:p>
          <a:p>
            <a:pPr lvl="1"/>
            <a:endParaRPr lang="en-US" sz="3200" u="sng" dirty="0"/>
          </a:p>
          <a:p>
            <a:pPr lvl="1"/>
            <a:r>
              <a:rPr lang="en-US" sz="3200" dirty="0"/>
              <a:t>Co-workers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Professional Organizations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Who else shares our goals?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57" y="2171610"/>
            <a:ext cx="2943225" cy="199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4954" y="1866074"/>
            <a:ext cx="7886700" cy="4438905"/>
          </a:xfrm>
        </p:spPr>
        <p:txBody>
          <a:bodyPr>
            <a:normAutofit/>
          </a:bodyPr>
          <a:lstStyle/>
          <a:p>
            <a:r>
              <a:rPr lang="en-US" sz="3200" dirty="0"/>
              <a:t>Take care of yourself first.</a:t>
            </a:r>
          </a:p>
          <a:p>
            <a:r>
              <a:rPr lang="en-US" sz="3200" dirty="0"/>
              <a:t>Find your joy.</a:t>
            </a:r>
          </a:p>
          <a:p>
            <a:r>
              <a:rPr lang="en-US" sz="3200" dirty="0"/>
              <a:t>Cultivate collaboration.</a:t>
            </a:r>
          </a:p>
          <a:p>
            <a:r>
              <a:rPr lang="en-US" sz="3200" dirty="0"/>
              <a:t>Remember that others are struggling, too!</a:t>
            </a:r>
          </a:p>
          <a:p>
            <a:r>
              <a:rPr lang="en-US" sz="3200" dirty="0"/>
              <a:t>Struggle well together.</a:t>
            </a:r>
          </a:p>
          <a:p>
            <a:r>
              <a:rPr lang="en-US" sz="3200" dirty="0"/>
              <a:t>There is comfort in normalcy.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BE A ROLE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937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1533A9-93BF-494C-A12E-E0E82C17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195" y="2379081"/>
            <a:ext cx="7886700" cy="2258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Take the Burnout Self Assessment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2800" i="1" dirty="0"/>
              <a:t>courtesy of your AFMA colleagues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809654-52E8-4DD0-8E3C-4B168609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well enough?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F7C9C-88F8-4592-AF8F-7F4BFC956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DACA9-8299-4A1D-9432-86112BC2E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8655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027" y="1790163"/>
            <a:ext cx="7886700" cy="3963037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Happiness Project, Gretchen Rubin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Building Resiliency:  5 Ways to a Better Life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hlinkClick r:id="rId3"/>
              </a:rPr>
              <a:t>https://www.youtube.com/watch?v=fPMqMJMiBiA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Three Easy Ways to Find Your Resiliency</a:t>
            </a:r>
          </a:p>
          <a:p>
            <a:pPr marL="0" indent="0">
              <a:buNone/>
            </a:pPr>
            <a:r>
              <a:rPr lang="en-US" sz="1800" dirty="0"/>
              <a:t>    </a:t>
            </a:r>
            <a:r>
              <a:rPr lang="en-US" sz="1800" dirty="0">
                <a:hlinkClick r:id="rId4"/>
              </a:rPr>
              <a:t>https://today.duke.edu/2016/02/resilience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Happify   </a:t>
            </a:r>
            <a:r>
              <a:rPr lang="en-US" sz="1800" dirty="0">
                <a:hlinkClick r:id="rId5"/>
              </a:rPr>
              <a:t>https://www.happify.com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hlinkClick r:id="rId6"/>
              </a:rPr>
              <a:t>www.16personalities.com</a:t>
            </a:r>
            <a:r>
              <a:rPr lang="en-US" sz="1800" dirty="0"/>
              <a:t>   I am an Adventurer!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Resources for Personal Wellness &amp; Resiliency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768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542" y="222253"/>
            <a:ext cx="7886700" cy="15589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00B050"/>
                </a:solidFill>
              </a:rPr>
              <a:t>Q &amp;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5" y="2377440"/>
            <a:ext cx="8201417" cy="28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18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aseline="30000" dirty="0"/>
              <a:t>1</a:t>
            </a:r>
            <a:r>
              <a:rPr lang="en-US" sz="1800" dirty="0"/>
              <a:t>Fountain D, Quach C, Norton D, et al. The perfect storm is on the horizon! J Surg Educ 2017; 74(6):e120-3123. PMID: 28865903.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baseline="30000" dirty="0"/>
              <a:t>2</a:t>
            </a:r>
            <a:r>
              <a:rPr lang="en-US" sz="1800" dirty="0"/>
              <a:t>Ofei-Dodoo S, Irwin G, Kuhlmann Z, Kellerman R, Wright-Haviland S, Dreiling M. Assessing work-related burnout and job satisfaction among obstetrics and gynecology residency program coordinators. Kans J Med. 2019;12(1):11-16.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baseline="30000" dirty="0"/>
              <a:t>3</a:t>
            </a:r>
            <a:r>
              <a:rPr lang="en-US" sz="1800" dirty="0"/>
              <a:t>Ofei-Dodoo S, Scripter C, Kellerman R, Haynes C, Marquise ME, &amp; Bachman CS, Burnout and Job Satisfaction among Family Medicine Residency Coordinators: Results from a National Survey. </a:t>
            </a:r>
            <a:r>
              <a:rPr lang="en-US" sz="1800" i="1" dirty="0"/>
              <a:t>Family Medicine STFM.</a:t>
            </a:r>
            <a:r>
              <a:rPr lang="en-US" sz="1800" dirty="0"/>
              <a:t> </a:t>
            </a:r>
            <a:r>
              <a:rPr lang="en-US" sz="1800" b="1" dirty="0"/>
              <a:t>October 2018 </a:t>
            </a:r>
            <a:r>
              <a:rPr lang="en-US" sz="1800" b="1" dirty="0">
                <a:hlinkClick r:id="rId3"/>
              </a:rPr>
              <a:t>Volume 50, Issue 9</a:t>
            </a:r>
            <a:endParaRPr lang="en-US" sz="18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800" baseline="30000" dirty="0"/>
              <a:t>4</a:t>
            </a:r>
            <a:r>
              <a:rPr lang="en-US" sz="1800" dirty="0"/>
              <a:t>Haynes C, </a:t>
            </a:r>
            <a:r>
              <a:rPr lang="en-US" sz="1800" dirty="0" err="1"/>
              <a:t>Freelove</a:t>
            </a:r>
            <a:r>
              <a:rPr lang="en-US" sz="1800" dirty="0"/>
              <a:t> R, &amp; </a:t>
            </a:r>
            <a:r>
              <a:rPr lang="en-US" sz="1800" dirty="0" err="1"/>
              <a:t>Ofei-Dodoo</a:t>
            </a:r>
            <a:r>
              <a:rPr lang="en-US" sz="1800" dirty="0"/>
              <a:t> S. </a:t>
            </a:r>
            <a:r>
              <a:rPr lang="en-US" sz="1800" i="1" dirty="0"/>
              <a:t>Assessing Family Medicine Residency Coordinators’ Work Stress and Wellbeing</a:t>
            </a:r>
            <a:r>
              <a:rPr lang="en-US" sz="1800" dirty="0"/>
              <a:t>. Paper presented at the PDW and RPS Residency Education Symposium at the Sheraton Kansas City Hotel at Crown Center. Kansas City, MO. March 26, 2018.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9147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aseline="30000" dirty="0"/>
              <a:t>5</a:t>
            </a:r>
            <a:r>
              <a:rPr lang="en-US" sz="1800" dirty="0"/>
              <a:t>Ofei-Dodoo S, Long MC, </a:t>
            </a:r>
            <a:r>
              <a:rPr lang="en-US" sz="1800" dirty="0" err="1"/>
              <a:t>Bretches</a:t>
            </a:r>
            <a:r>
              <a:rPr lang="en-US" sz="1800" dirty="0"/>
              <a:t> M, Kruse BJ, Haynes C, Bachman CS. Work engagement, job satisfaction, and turnover intentions among family medicine residency program managers. International Journal of Medical Education. 2020;11:47-53. DOI: 10.5116/ijme.5e3e.7f16.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900" baseline="30000" dirty="0"/>
              <a:t>6</a:t>
            </a:r>
            <a:r>
              <a:rPr lang="en-US" sz="1900" dirty="0"/>
              <a:t>Porter M, Hagan H, Klassen R, Yang Y, </a:t>
            </a:r>
            <a:r>
              <a:rPr lang="en-US" sz="1900" dirty="0" err="1"/>
              <a:t>Seehusen</a:t>
            </a:r>
            <a:r>
              <a:rPr lang="en-US" sz="1900" dirty="0"/>
              <a:t> DA, </a:t>
            </a:r>
            <a:r>
              <a:rPr lang="en-US" sz="1900" dirty="0" err="1"/>
              <a:t>Carek</a:t>
            </a:r>
            <a:r>
              <a:rPr lang="en-US" sz="1900" dirty="0"/>
              <a:t> PJ. Burnout and Resiliency Among Family Medicine Program Directors. Fam Med. 2018;50(2):106-112. </a:t>
            </a:r>
            <a:r>
              <a:rPr lang="en-US" sz="1900" dirty="0">
                <a:hlinkClick r:id="rId3"/>
              </a:rPr>
              <a:t>https://doi.org/10.22454/FamMed.2018.836595</a:t>
            </a:r>
            <a:endParaRPr lang="en-US" sz="19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800" baseline="30000" dirty="0"/>
              <a:t>4</a:t>
            </a:r>
            <a:r>
              <a:rPr lang="en-US" sz="1800" dirty="0"/>
              <a:t>Haynes C, </a:t>
            </a:r>
            <a:r>
              <a:rPr lang="en-US" sz="1800" dirty="0" err="1"/>
              <a:t>Freelove</a:t>
            </a:r>
            <a:r>
              <a:rPr lang="en-US" sz="1800" dirty="0"/>
              <a:t> R, &amp; </a:t>
            </a:r>
            <a:r>
              <a:rPr lang="en-US" sz="1800" dirty="0" err="1"/>
              <a:t>Ofei-Dodoo</a:t>
            </a:r>
            <a:r>
              <a:rPr lang="en-US" sz="1800" dirty="0"/>
              <a:t> S. </a:t>
            </a:r>
            <a:r>
              <a:rPr lang="en-US" sz="1800" i="1" dirty="0"/>
              <a:t>Assessing Family Medicine Residency Coordinators’ Work Stress and Wellbeing</a:t>
            </a:r>
            <a:r>
              <a:rPr lang="en-US" sz="1800" dirty="0"/>
              <a:t>. Paper presented at the PDW and RPS Residency Education Symposium at the Sheraton Kansas City Hotel at Crown Center. Kansas City, MO. March 26, 2018.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F16E21F-D4D4-7A46-8141-A265710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4610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12929" y="134470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Research Proposal Development: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Tips for Success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23,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Working with your Governing Board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May 5,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lvl="0"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lvl="0"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Recognizing &amp; Addressing Precursors of Burnout: The Value of Shame Resiliency Training to Support Resident Well-Being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May 28,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776" y="4259854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72" y="5000874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1004142"/>
            <a:ext cx="371202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the 10 Year Site Visit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Start Your GMEC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Practices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1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63318"/>
            <a:ext cx="7886700" cy="4438905"/>
          </a:xfrm>
        </p:spPr>
        <p:txBody>
          <a:bodyPr/>
          <a:lstStyle/>
          <a:p>
            <a:r>
              <a:rPr lang="en-US" dirty="0"/>
              <a:t>Understand the prevalence of burnout among residency coordinators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Recognize the impact of burnout on our well being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aware of resources for personal and professional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6" name="Google Shape;73;p2" descr="http://www.legaltells.com/blog/wp-content/uploads/2011/06/Consistency.jpg">
            <a:extLst>
              <a:ext uri="{FF2B5EF4-FFF2-40B4-BE49-F238E27FC236}">
                <a16:creationId xmlns:a16="http://schemas.microsoft.com/office/drawing/2014/main" id="{E73B98D7-CF1C-0D47-9663-A1C16B9556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7319" y="232878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138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C60A516-EF4C-0D4E-9AF6-F46D47FA8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298232"/>
            <a:ext cx="7574280" cy="417571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Cheryl Haynes, BA, C-TAGME</a:t>
            </a:r>
            <a:endParaRPr lang="en-US" sz="2000" dirty="0">
              <a:hlinkClick r:id="rId5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hlinkClick r:id="rId5"/>
              </a:rPr>
              <a:t>Cheryl.Haynes@sr-ahec.org</a:t>
            </a:r>
            <a:endParaRPr lang="en-US" sz="2000" dirty="0"/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9"/>
            <a:ext cx="7886700" cy="3271824"/>
          </a:xfrm>
        </p:spPr>
        <p:txBody>
          <a:bodyPr>
            <a:normAutofit/>
          </a:bodyPr>
          <a:lstStyle/>
          <a:p>
            <a:r>
              <a:rPr lang="en-US" dirty="0"/>
              <a:t>Multiple titles</a:t>
            </a:r>
          </a:p>
          <a:p>
            <a:r>
              <a:rPr lang="en-US" dirty="0"/>
              <a:t>Varied responsibilities</a:t>
            </a:r>
          </a:p>
          <a:p>
            <a:pPr lvl="1"/>
            <a:r>
              <a:rPr lang="en-US" dirty="0"/>
              <a:t>Gatekeepers</a:t>
            </a:r>
          </a:p>
          <a:p>
            <a:pPr lvl="1"/>
            <a:r>
              <a:rPr lang="en-US" dirty="0"/>
              <a:t>Counselors</a:t>
            </a:r>
          </a:p>
          <a:p>
            <a:pPr lvl="1"/>
            <a:r>
              <a:rPr lang="en-US" dirty="0"/>
              <a:t>Enforcers</a:t>
            </a:r>
          </a:p>
          <a:p>
            <a:pPr lvl="1"/>
            <a:r>
              <a:rPr lang="en-US" dirty="0"/>
              <a:t>Referees</a:t>
            </a:r>
          </a:p>
          <a:p>
            <a:pPr lvl="1"/>
            <a:r>
              <a:rPr lang="en-US" dirty="0"/>
              <a:t>“The backbone of the residency program.”</a:t>
            </a:r>
          </a:p>
          <a:p>
            <a:pPr lvl="1"/>
            <a:r>
              <a:rPr lang="en-US" dirty="0"/>
              <a:t>“The person with a finger on the pulse of the program.”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What is the role of the Residency Coordinator?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74519"/>
            <a:ext cx="829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dirty="0">
                <a:latin typeface="+mj-lt"/>
              </a:rPr>
              <a:t>Are we well enough to carry out these roles?</a:t>
            </a:r>
          </a:p>
        </p:txBody>
      </p:sp>
    </p:spTree>
    <p:extLst>
      <p:ext uri="{BB962C8B-B14F-4D97-AF65-F5344CB8AC3E}">
        <p14:creationId xmlns:p14="http://schemas.microsoft.com/office/powerpoint/2010/main" val="227015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C44F48-BC76-49F9-835D-45F55901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0439"/>
            <a:ext cx="7886700" cy="4438905"/>
          </a:xfrm>
        </p:spPr>
        <p:txBody>
          <a:bodyPr/>
          <a:lstStyle/>
          <a:p>
            <a:r>
              <a:rPr lang="en-US" dirty="0"/>
              <a:t>2016 Exec Committee surveyed their membership</a:t>
            </a:r>
          </a:p>
          <a:p>
            <a:r>
              <a:rPr lang="en-US" dirty="0"/>
              <a:t>254 members surveyed, 60% response rate</a:t>
            </a:r>
          </a:p>
          <a:p>
            <a:r>
              <a:rPr lang="en-US" dirty="0"/>
              <a:t>76% reported significant level of burnout</a:t>
            </a:r>
          </a:p>
          <a:p>
            <a:r>
              <a:rPr lang="en-US" dirty="0"/>
              <a:t>Cited increased responsibility, decreased support and education</a:t>
            </a:r>
          </a:p>
          <a:p>
            <a:pPr lvl="1"/>
            <a:r>
              <a:rPr lang="en-US" dirty="0"/>
              <a:t>55% no professional development or sharing of best practices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C8D47-B1B1-4C0A-91A2-454A406E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Association of Residency Coordinators in Surgery</a:t>
            </a:r>
            <a:r>
              <a:rPr lang="en-US" baseline="30000" dirty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3691C-8EBD-4E6D-B26D-C7A08B36B0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55E8F-63D1-466A-87FC-5EA7D2F26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103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2017 surveyed 207 members, 83% response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83% moderate to high job satisfaction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64% work-related burnout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Association of Program Managers in Obstetrics &amp; Gynecology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493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2017 partnered with University of Kansas-Wichita Dept of Family &amp; Community Medicine </a:t>
            </a:r>
          </a:p>
          <a:p>
            <a:r>
              <a:rPr lang="en-US" sz="2800" dirty="0"/>
              <a:t>Surveyed 407 members, 75.4% response rate</a:t>
            </a:r>
          </a:p>
          <a:p>
            <a:r>
              <a:rPr lang="en-US" sz="2800" dirty="0"/>
              <a:t>Job satisfaction</a:t>
            </a:r>
          </a:p>
          <a:p>
            <a:pPr lvl="1"/>
            <a:r>
              <a:rPr lang="en-US" sz="2800" dirty="0"/>
              <a:t>44% high</a:t>
            </a:r>
          </a:p>
          <a:p>
            <a:pPr lvl="1"/>
            <a:r>
              <a:rPr lang="en-US" sz="2800" dirty="0"/>
              <a:t>56% average</a:t>
            </a:r>
          </a:p>
          <a:p>
            <a:r>
              <a:rPr lang="en-US" sz="2800" b="1" dirty="0"/>
              <a:t>91% reported some level of burnout</a:t>
            </a:r>
          </a:p>
          <a:p>
            <a:pPr lvl="1"/>
            <a:r>
              <a:rPr lang="en-US" sz="2400" b="1" dirty="0"/>
              <a:t>75% moderate to high</a:t>
            </a:r>
          </a:p>
          <a:p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Association of Family Medicine Administration</a:t>
            </a:r>
            <a:r>
              <a:rPr lang="en-US" baseline="30000" dirty="0">
                <a:solidFill>
                  <a:srgbClr val="00B050"/>
                </a:solidFill>
              </a:rPr>
              <a:t>3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360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41C22B-515E-4EC4-B3CB-0177D6E4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Arial Unicode MS" panose="020B0604020202020204" pitchFamily="34" charset="-128"/>
              </a:rPr>
              <a:t>Loss of enthusiasm for work, feelings of cynicism, and a low sense of personal accomplishment” (</a:t>
            </a:r>
            <a:r>
              <a:rPr lang="en-US" sz="2800" i="1" dirty="0">
                <a:solidFill>
                  <a:srgbClr val="000000"/>
                </a:solidFill>
                <a:ea typeface="Times New Roman" panose="02020603050405020304" pitchFamily="18" charset="0"/>
                <a:cs typeface="Arial Unicode MS" panose="020B0604020202020204" pitchFamily="34" charset="-128"/>
              </a:rPr>
              <a:t>Archives of Internal Medicine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Arial Unicode MS" panose="020B0604020202020204" pitchFamily="34" charset="-128"/>
              </a:rPr>
              <a:t>, 2010)</a:t>
            </a:r>
            <a:r>
              <a:rPr lang="en-US" sz="28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characterized by</a:t>
            </a:r>
          </a:p>
          <a:p>
            <a:endParaRPr lang="en-US" sz="2800" dirty="0">
              <a:solidFill>
                <a:srgbClr val="00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lvl="1" indent="-457200">
              <a:spcBef>
                <a:spcPts val="0"/>
              </a:spcBef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Emotional exhaustion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Feeling as if your work has lost “meaning”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Feeling ineffective</a:t>
            </a:r>
            <a:endParaRPr lang="en-US" sz="2400" dirty="0"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19C28E-3613-45BE-9E22-DE4747AF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E96C1-17A0-4FDD-8EEC-0DD59A449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EDAA7-B592-4DE0-AE79-76156A93C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A96686-5D17-46F6-ABCB-936C0AE7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11" y="4575892"/>
            <a:ext cx="2842137" cy="16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10951</TotalTime>
  <Words>1947</Words>
  <Application>Microsoft Macintosh PowerPoint</Application>
  <PresentationFormat>On-screen Show (4:3)</PresentationFormat>
  <Paragraphs>443</Paragraphs>
  <Slides>40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Comic Sans MS</vt:lpstr>
      <vt:lpstr>Helvitica</vt:lpstr>
      <vt:lpstr>Trebuchet MS</vt:lpstr>
      <vt:lpstr>Wingdings</vt:lpstr>
      <vt:lpstr>PME-2016</vt:lpstr>
      <vt:lpstr>Partners Webinar Alert</vt:lpstr>
      <vt:lpstr>Is Your Coordinator Well Enough: Coordinators as Role Models of Wellness </vt:lpstr>
      <vt:lpstr>PowerPoint Presentation</vt:lpstr>
      <vt:lpstr>Learning Objectives</vt:lpstr>
      <vt:lpstr>What is the role of the Residency Coordinator?</vt:lpstr>
      <vt:lpstr>Association of Residency Coordinators in Surgery1</vt:lpstr>
      <vt:lpstr>Association of Program Managers in Obstetrics &amp; Gynecology2</vt:lpstr>
      <vt:lpstr>Association of Family Medicine Administration3</vt:lpstr>
      <vt:lpstr>Burnout</vt:lpstr>
      <vt:lpstr>Surgery Coordinators Survey</vt:lpstr>
      <vt:lpstr>AFMA/KU-Wichita Professional Development Survey4</vt:lpstr>
      <vt:lpstr>Barriers to Professional Development</vt:lpstr>
      <vt:lpstr>PowerPoint Presentation</vt:lpstr>
      <vt:lpstr>PowerPoint Presentation</vt:lpstr>
      <vt:lpstr>Reasons for Burnout</vt:lpstr>
      <vt:lpstr>Changes since surveys began</vt:lpstr>
      <vt:lpstr>PowerPoint Presentation</vt:lpstr>
      <vt:lpstr>Is all stress bad?</vt:lpstr>
      <vt:lpstr>Tenure in Position</vt:lpstr>
      <vt:lpstr>Turnover Intent</vt:lpstr>
      <vt:lpstr>Resiliency</vt:lpstr>
      <vt:lpstr> Personal Wellness </vt:lpstr>
      <vt:lpstr>PowerPoint Presentation</vt:lpstr>
      <vt:lpstr> Personal Wellness </vt:lpstr>
      <vt:lpstr>Personal Wellness</vt:lpstr>
      <vt:lpstr>Professional Wellness</vt:lpstr>
      <vt:lpstr>Education</vt:lpstr>
      <vt:lpstr>Collaboration</vt:lpstr>
      <vt:lpstr>Who shares our work goals?</vt:lpstr>
      <vt:lpstr>Program Director Burnout</vt:lpstr>
      <vt:lpstr>FM Program Directors </vt:lpstr>
      <vt:lpstr>Who else shares our goals?</vt:lpstr>
      <vt:lpstr>BE A ROLE MODEL</vt:lpstr>
      <vt:lpstr>Are YOU well enough?</vt:lpstr>
      <vt:lpstr>Resources for Personal Wellness &amp; Resiliency</vt:lpstr>
      <vt:lpstr>PowerPoint Presentation</vt:lpstr>
      <vt:lpstr>References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112</cp:revision>
  <cp:lastPrinted>2020-04-06T17:55:04Z</cp:lastPrinted>
  <dcterms:created xsi:type="dcterms:W3CDTF">2016-03-20T11:36:31Z</dcterms:created>
  <dcterms:modified xsi:type="dcterms:W3CDTF">2020-04-08T13:33:06Z</dcterms:modified>
</cp:coreProperties>
</file>