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6412" r:id="rId2"/>
  </p:sldMasterIdLst>
  <p:notesMasterIdLst>
    <p:notesMasterId r:id="rId37"/>
  </p:notesMasterIdLst>
  <p:sldIdLst>
    <p:sldId id="398" r:id="rId3"/>
    <p:sldId id="301" r:id="rId4"/>
    <p:sldId id="432" r:id="rId5"/>
    <p:sldId id="256" r:id="rId6"/>
    <p:sldId id="401" r:id="rId7"/>
    <p:sldId id="428" r:id="rId8"/>
    <p:sldId id="402" r:id="rId9"/>
    <p:sldId id="403" r:id="rId10"/>
    <p:sldId id="404" r:id="rId11"/>
    <p:sldId id="405" r:id="rId12"/>
    <p:sldId id="406" r:id="rId13"/>
    <p:sldId id="415" r:id="rId14"/>
    <p:sldId id="418" r:id="rId15"/>
    <p:sldId id="420" r:id="rId16"/>
    <p:sldId id="419" r:id="rId17"/>
    <p:sldId id="407" r:id="rId18"/>
    <p:sldId id="409" r:id="rId19"/>
    <p:sldId id="410" r:id="rId20"/>
    <p:sldId id="411" r:id="rId21"/>
    <p:sldId id="408" r:id="rId22"/>
    <p:sldId id="416" r:id="rId23"/>
    <p:sldId id="422" r:id="rId24"/>
    <p:sldId id="413" r:id="rId25"/>
    <p:sldId id="412" r:id="rId26"/>
    <p:sldId id="424" r:id="rId27"/>
    <p:sldId id="429" r:id="rId28"/>
    <p:sldId id="425" r:id="rId29"/>
    <p:sldId id="423" r:id="rId30"/>
    <p:sldId id="427" r:id="rId31"/>
    <p:sldId id="426" r:id="rId32"/>
    <p:sldId id="431" r:id="rId33"/>
    <p:sldId id="430" r:id="rId34"/>
    <p:sldId id="400" r:id="rId35"/>
    <p:sldId id="433" r:id="rId36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46" roundtripDataSignature="AMtx7mjVdYlYggn4g8oWS/CftYHm1riy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8A8077-9066-4F87-8FA1-6E9CC415DC1F}">
  <a:tblStyle styleId="{6C8A8077-9066-4F87-8FA1-6E9CC415DC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8E2DF2A-5F2B-4652-86DD-9CC912912FD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893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338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sz="1200" b="1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2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fld>
            <a:endParaRPr sz="1200" b="1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29740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75;p1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557338" y="665163"/>
            <a:ext cx="4440237" cy="3330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755278" y="4218007"/>
            <a:ext cx="6042210" cy="3996135"/>
          </a:xfrm>
          <a:prstGeom prst="rect">
            <a:avLst/>
          </a:prstGeom>
        </p:spPr>
        <p:txBody>
          <a:bodyPr lIns="97457" tIns="97457" rIns="97457" bIns="97457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0490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8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8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6"/>
          <p:cNvSpPr txBox="1">
            <a:spLocks noGrp="1"/>
          </p:cNvSpPr>
          <p:nvPr>
            <p:ph type="body" idx="1"/>
          </p:nvPr>
        </p:nvSpPr>
        <p:spPr>
          <a:xfrm>
            <a:off x="628650" y="1738058"/>
            <a:ext cx="7886700" cy="443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>
                <a:latin typeface="Arial"/>
                <a:ea typeface="Arial"/>
                <a:cs typeface="Arial"/>
                <a:sym typeface="Arial"/>
              </a:defRPr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Partners In Medical Education, Inc Copyright 2022</a:t>
            </a:r>
            <a:endParaRPr dirty="0"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936355-F024-8C42-A5F5-6F05435583B0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100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5B5787-11C4-AF40-8375-AA391F8B86DD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381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025EC8-843F-094B-B467-B8DEAEA065F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490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11FBDE-2D36-6A49-83F8-2BBFB586505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0654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DE7DD9-96F1-6E43-A8F9-4B502D1EE7DB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387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5E9A17-9C8D-1B4D-8899-8FD1CDB0128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3022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9D05994-BE46-7048-AC8D-587C147F5A3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1367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9D05994-BE46-7048-AC8D-587C147F5A3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4356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0"/>
          <p:cNvSpPr txBox="1">
            <a:spLocks noGrp="1"/>
          </p:cNvSpPr>
          <p:nvPr>
            <p:ph type="ctrTitle"/>
          </p:nvPr>
        </p:nvSpPr>
        <p:spPr>
          <a:xfrm>
            <a:off x="3762303" y="1423942"/>
            <a:ext cx="526303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subTitle" idx="1"/>
          </p:nvPr>
        </p:nvSpPr>
        <p:spPr>
          <a:xfrm>
            <a:off x="139604" y="4495801"/>
            <a:ext cx="7245398" cy="1116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Partners In Medical Education, Inc Copyright 2022</a:t>
            </a:r>
            <a:endParaRPr dirty="0"/>
          </a:p>
        </p:txBody>
      </p:sp>
      <p:sp>
        <p:nvSpPr>
          <p:cNvPr id="38" name="Google Shape;38;p30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>
                <a:latin typeface="Arial"/>
                <a:ea typeface="Arial"/>
                <a:cs typeface="Arial"/>
                <a:sym typeface="Arial"/>
              </a:defRPr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" name="Google Shape;54;p33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Partners In Medical Education, Inc Copyright 2022</a:t>
            </a:r>
            <a:endParaRPr dirty="0"/>
          </a:p>
        </p:txBody>
      </p:sp>
      <p:sp>
        <p:nvSpPr>
          <p:cNvPr id="55" name="Google Shape;55;p33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5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 rot="5400000">
            <a:off x="2352547" y="14160"/>
            <a:ext cx="4438905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Partners In Medical Education, Inc Copyright 2022</a:t>
            </a:r>
            <a:endParaRPr dirty="0"/>
          </a:p>
        </p:txBody>
      </p:sp>
      <p:sp>
        <p:nvSpPr>
          <p:cNvPr id="66" name="Google Shape;66;p35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6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6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Partners In Medical Education, Inc Copyright 2022</a:t>
            </a:r>
            <a:endParaRPr dirty="0"/>
          </a:p>
        </p:txBody>
      </p:sp>
      <p:sp>
        <p:nvSpPr>
          <p:cNvPr id="71" name="Google Shape;71;p36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170" y="2081894"/>
            <a:ext cx="6115049" cy="2429491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2169" y="4511385"/>
            <a:ext cx="6115049" cy="51432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AC1577-D165-894F-A2E8-2E5C1B17494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974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2303" y="1423942"/>
            <a:ext cx="5263034" cy="2387600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604" y="4495801"/>
            <a:ext cx="7245398" cy="111624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743DA7-34FC-504A-B92E-0B05F71BEB33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0211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8104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170" y="2081894"/>
            <a:ext cx="6115049" cy="2429491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2169" y="4511385"/>
            <a:ext cx="6115049" cy="51432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AC1577-D165-894F-A2E8-2E5C1B17494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8699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738058"/>
            <a:ext cx="7886700" cy="443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r>
              <a:rPr lang="en-US"/>
              <a:t>Partners In Medical Education, Inc Copyright 2022</a:t>
            </a: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6" r:id="rId3"/>
    <p:sldLayoutId id="2147483658" r:id="rId4"/>
    <p:sldLayoutId id="2147483659" r:id="rId5"/>
    <p:sldLayoutId id="2147483660" r:id="rId6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38058"/>
            <a:ext cx="7886700" cy="4438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A9D05994-BE46-7048-AC8D-587C147F5A3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56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3" r:id="rId1"/>
    <p:sldLayoutId id="2147486414" r:id="rId2"/>
    <p:sldLayoutId id="2147486415" r:id="rId3"/>
    <p:sldLayoutId id="2147486416" r:id="rId4"/>
    <p:sldLayoutId id="2147486417" r:id="rId5"/>
    <p:sldLayoutId id="2147486418" r:id="rId6"/>
    <p:sldLayoutId id="2147486419" r:id="rId7"/>
    <p:sldLayoutId id="2147486420" r:id="rId8"/>
    <p:sldLayoutId id="2147486421" r:id="rId9"/>
    <p:sldLayoutId id="2147486422" r:id="rId10"/>
    <p:sldLayoutId id="214748642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14002&amp;picture=community-equality-diversity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.in/blog/diversity/success-mantra-for-a-diversity-and-inclusion-strategy-18867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3.0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pbellpropertymanagement.com/blog/2021/07/12/sense-and-sensitivity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theredboa.blogspot.com/2011/07/mojo-monday-belonging.html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istandether.wordpress.com/2019/05/10/encountering-the-suits-armed-force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om2momflorida.wordpress.com/2011/06/29/in-action-action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nd/3.0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PartnersInMedEd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hyperlink" Target="mailto:Christine@partnersinmeded.com" TargetMode="External"/><Relationship Id="rId4" Type="http://schemas.openxmlformats.org/officeDocument/2006/relationships/hyperlink" Target="mailto:Carmela@partnersinmeded.co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history-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/3.0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ixabay.com/en/scales-of-justice-judge-justice-450198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harmlessonline.net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6113BC4-E41A-6343-9C6D-FC65B28EC97C}"/>
              </a:ext>
            </a:extLst>
          </p:cNvPr>
          <p:cNvSpPr txBox="1"/>
          <p:nvPr/>
        </p:nvSpPr>
        <p:spPr>
          <a:xfrm>
            <a:off x="3421931" y="1451998"/>
            <a:ext cx="5288436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make sure your Start Video is OFF when logging into the WebEx platform. </a:t>
            </a:r>
          </a:p>
          <a:p>
            <a:pPr algn="ctr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Here is what it should look like </a:t>
            </a: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NORMAL to not hear any sound until the webinar starts at 12:00 noon EST. </a:t>
            </a: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phone line is muted, but you can always chat to the host, BJ Schwartz, if you have any questions or concerns during this time.</a:t>
            </a:r>
            <a:b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b="1" dirty="0">
              <a:latin typeface="+mn-lt"/>
            </a:endParaRPr>
          </a:p>
          <a:p>
            <a:pPr>
              <a:defRPr/>
            </a:pPr>
            <a:endParaRPr lang="en-US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E0774329-1389-6048-B7FC-B67F9A375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</p:spPr>
        <p:txBody>
          <a:bodyPr/>
          <a:lstStyle/>
          <a:p>
            <a:r>
              <a:rPr lang="en-US" altLang="en-US" sz="3200" dirty="0"/>
              <a:t>Please Note…</a:t>
            </a:r>
            <a:endParaRPr lang="en-US" dirty="0"/>
          </a:p>
        </p:txBody>
      </p:sp>
      <p:pic>
        <p:nvPicPr>
          <p:cNvPr id="7" name="Picture 6" descr="No Video Icons - Download Free Vector Icons | Noun Project">
            <a:extLst>
              <a:ext uri="{FF2B5EF4-FFF2-40B4-BE49-F238E27FC236}">
                <a16:creationId xmlns:a16="http://schemas.microsoft.com/office/drawing/2014/main" id="{EBC3FA65-BF65-4CC3-AA15-9AC6B562531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7" y="1762812"/>
            <a:ext cx="1904999" cy="1559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udio, mic, microphone, mute, sound icon - Free download">
            <a:extLst>
              <a:ext uri="{FF2B5EF4-FFF2-40B4-BE49-F238E27FC236}">
                <a16:creationId xmlns:a16="http://schemas.microsoft.com/office/drawing/2014/main" id="{384F8BCF-530F-42B3-8B5C-ABF849B092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70" y="3648173"/>
            <a:ext cx="1904999" cy="1559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84FFF8-AE6F-4240-93F2-6BCFB61DD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337" y="2493870"/>
            <a:ext cx="5028571" cy="82857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C37D80-498C-4D0C-9874-AC473935BB46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447756" y="6428971"/>
            <a:ext cx="3727151" cy="365125"/>
          </a:xfrm>
        </p:spPr>
        <p:txBody>
          <a:bodyPr/>
          <a:lstStyle/>
          <a:p>
            <a:r>
              <a:rPr lang="en-US" sz="800" dirty="0"/>
              <a:t>Partners In Medical Education, Inc Copyright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00F13-25B6-477A-B313-5D512FEF73B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362021" y="643220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894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90EF62-EE44-4EEB-0CE4-35D4C65E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84411"/>
            <a:ext cx="6526006" cy="1325563"/>
          </a:xfrm>
        </p:spPr>
        <p:txBody>
          <a:bodyPr/>
          <a:lstStyle/>
          <a:p>
            <a:r>
              <a:rPr lang="en-US" dirty="0"/>
              <a:t>What does this look like?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683A01-9F88-655B-F2B0-18777495C94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216754-4405-F69C-2D5D-BA5D1FA57B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4CB039-578E-2C25-78B2-1F0F5FAF871A}"/>
              </a:ext>
            </a:extLst>
          </p:cNvPr>
          <p:cNvGrpSpPr/>
          <p:nvPr/>
        </p:nvGrpSpPr>
        <p:grpSpPr>
          <a:xfrm>
            <a:off x="1383562" y="1818167"/>
            <a:ext cx="914400" cy="4087672"/>
            <a:chOff x="734976" y="1579026"/>
            <a:chExt cx="914400" cy="4087672"/>
          </a:xfrm>
        </p:grpSpPr>
        <p:pic>
          <p:nvPicPr>
            <p:cNvPr id="7" name="Graphic 6" descr="Baby outline">
              <a:extLst>
                <a:ext uri="{FF2B5EF4-FFF2-40B4-BE49-F238E27FC236}">
                  <a16:creationId xmlns:a16="http://schemas.microsoft.com/office/drawing/2014/main" id="{B9A2381A-D171-B310-1752-6C02A4560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4976" y="1579026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Covid-19 outline">
              <a:extLst>
                <a:ext uri="{FF2B5EF4-FFF2-40B4-BE49-F238E27FC236}">
                  <a16:creationId xmlns:a16="http://schemas.microsoft.com/office/drawing/2014/main" id="{EB785C35-EDF7-7A35-0364-5852116C8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4976" y="2652458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Shield Tick outline">
              <a:extLst>
                <a:ext uri="{FF2B5EF4-FFF2-40B4-BE49-F238E27FC236}">
                  <a16:creationId xmlns:a16="http://schemas.microsoft.com/office/drawing/2014/main" id="{58ADFED3-2AEF-A59A-477A-FB8C2190E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4976" y="3770101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Chat bubble outline">
              <a:extLst>
                <a:ext uri="{FF2B5EF4-FFF2-40B4-BE49-F238E27FC236}">
                  <a16:creationId xmlns:a16="http://schemas.microsoft.com/office/drawing/2014/main" id="{B0D52A46-479F-6FF9-F4DD-103591004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34976" y="4752298"/>
              <a:ext cx="914400" cy="9144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5E7746C-2342-A2CA-9DD8-5E5508E7E2DC}"/>
              </a:ext>
            </a:extLst>
          </p:cNvPr>
          <p:cNvSpPr txBox="1"/>
          <p:nvPr/>
        </p:nvSpPr>
        <p:spPr>
          <a:xfrm>
            <a:off x="2446544" y="1901570"/>
            <a:ext cx="6526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Maternal mortality among Black, American Indian and Alaskan native women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56487B-C3C4-67E9-3A44-D6FDCB2ADA6F}"/>
              </a:ext>
            </a:extLst>
          </p:cNvPr>
          <p:cNvSpPr txBox="1"/>
          <p:nvPr/>
        </p:nvSpPr>
        <p:spPr>
          <a:xfrm>
            <a:off x="2464125" y="4160442"/>
            <a:ext cx="6197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Trustworthiness between GME &amp; the community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DFE8A4-9F5A-E90D-766D-BE4F250D2F03}"/>
              </a:ext>
            </a:extLst>
          </p:cNvPr>
          <p:cNvSpPr txBox="1"/>
          <p:nvPr/>
        </p:nvSpPr>
        <p:spPr>
          <a:xfrm>
            <a:off x="2464125" y="5217806"/>
            <a:ext cx="6300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Reframing conversations and language used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ABDFCE-203C-685C-BE4A-2D33B8A3389E}"/>
              </a:ext>
            </a:extLst>
          </p:cNvPr>
          <p:cNvSpPr txBox="1"/>
          <p:nvPr/>
        </p:nvSpPr>
        <p:spPr>
          <a:xfrm>
            <a:off x="2446544" y="2979109"/>
            <a:ext cx="6068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COVID-19 effect on Black, Latinx and Indigenous people</a:t>
            </a:r>
          </a:p>
        </p:txBody>
      </p:sp>
    </p:spTree>
    <p:extLst>
      <p:ext uri="{BB962C8B-B14F-4D97-AF65-F5344CB8AC3E}">
        <p14:creationId xmlns:p14="http://schemas.microsoft.com/office/powerpoint/2010/main" val="4183088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F01E6-8F43-434B-851B-C51850926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588" y="2009676"/>
            <a:ext cx="6115049" cy="2429491"/>
          </a:xfrm>
        </p:spPr>
        <p:txBody>
          <a:bodyPr>
            <a:normAutofit/>
          </a:bodyPr>
          <a:lstStyle/>
          <a:p>
            <a:r>
              <a:rPr lang="en-US" sz="3600" dirty="0"/>
              <a:t>Equity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B2F85E-C51D-4672-8041-4B09D9C446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4300B-9214-4DD5-8B18-B5D4ECEBB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AC1577-D165-894F-A2E8-2E5C1B17494C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0699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9077DB-5FA6-F3ED-7221-2BAF8F55B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566" y="2120652"/>
            <a:ext cx="7886700" cy="4438905"/>
          </a:xfrm>
        </p:spPr>
        <p:txBody>
          <a:bodyPr/>
          <a:lstStyle/>
          <a:p>
            <a:r>
              <a:rPr lang="en-US" dirty="0"/>
              <a:t>The quality of being fair and impartial</a:t>
            </a:r>
          </a:p>
          <a:p>
            <a:pPr marL="63500" indent="0">
              <a:buNone/>
            </a:pPr>
            <a:endParaRPr lang="en-US" dirty="0"/>
          </a:p>
          <a:p>
            <a:r>
              <a:rPr lang="en-US" dirty="0"/>
              <a:t>Fair treatment, access, opportunity and advancement for all people.  </a:t>
            </a:r>
            <a:endParaRPr lang="en-US" baseline="30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42EBBD-3D97-6A13-71B0-4C2B31236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Equity?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A0B03-B398-E1E5-48A0-893BC06842E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542951-EB0D-4A21-FF92-CAB37A39A6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 dirty="0"/>
          </a:p>
        </p:txBody>
      </p:sp>
      <p:pic>
        <p:nvPicPr>
          <p:cNvPr id="10" name="Picture 10" descr="Text&#10;&#10;Description automatically generated">
            <a:extLst>
              <a:ext uri="{FF2B5EF4-FFF2-40B4-BE49-F238E27FC236}">
                <a16:creationId xmlns:a16="http://schemas.microsoft.com/office/drawing/2014/main" id="{F97C2079-47FD-C065-6021-1F07526D1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654" y="4197023"/>
            <a:ext cx="3109730" cy="186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56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19595F-6512-8FD5-99F3-45D5A8317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Equality vs Equity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1C314-DA10-C067-6B05-4720BC3383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4F3E6-069B-C095-3FC5-5A425A8187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A601886-F06C-6D19-10AB-AF3151385D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0932498"/>
              </p:ext>
            </p:extLst>
          </p:nvPr>
        </p:nvGraphicFramePr>
        <p:xfrm>
          <a:off x="1415021" y="1974477"/>
          <a:ext cx="2638425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638440" imgH="3429000" progId="Paint.Picture">
                  <p:embed/>
                </p:oleObj>
              </mc:Choice>
              <mc:Fallback>
                <p:oleObj name="Bitmap Image" r:id="rId2" imgW="2638440" imgH="3429000" progId="Paint.Picture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A601886-F06C-6D19-10AB-AF3151385D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15021" y="1974477"/>
                        <a:ext cx="2638425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4AFEA14-7CE5-7B3F-9952-09062588A7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876316"/>
              </p:ext>
            </p:extLst>
          </p:nvPr>
        </p:nvGraphicFramePr>
        <p:xfrm>
          <a:off x="4972050" y="1974477"/>
          <a:ext cx="25146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2514600" imgH="3429000" progId="Paint.Picture">
                  <p:embed/>
                </p:oleObj>
              </mc:Choice>
              <mc:Fallback>
                <p:oleObj name="Bitmap Image" r:id="rId4" imgW="2514600" imgH="3429000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4AFEA14-7CE5-7B3F-9952-09062588A7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72050" y="1974477"/>
                        <a:ext cx="2514600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6360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48821E-3FE2-49BB-E021-7F03F872C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938" y="2072828"/>
            <a:ext cx="3027755" cy="27172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Equality is giving everyone a shoe….</a:t>
            </a:r>
            <a:endParaRPr lang="en-US" dirty="0"/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…equity is giving everyone a shoe that fits. 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DD88DF-C6FD-561B-8D3F-733C7F5E4F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B5E6D-78DA-0D9A-1F96-DB8BBD8C10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pic>
        <p:nvPicPr>
          <p:cNvPr id="6" name="Picture 6" descr="A picture containing floor, indoor, person, sitting&#10;&#10;Description automatically generated">
            <a:extLst>
              <a:ext uri="{FF2B5EF4-FFF2-40B4-BE49-F238E27FC236}">
                <a16:creationId xmlns:a16="http://schemas.microsoft.com/office/drawing/2014/main" id="{E4E49A23-24B1-45E7-A588-A07ACDEB3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174" y="1533246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75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DD46C5-2041-93D1-C0EC-C997B56A7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Virtual interviews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Holistic approach to application reviews</a:t>
            </a:r>
          </a:p>
          <a:p>
            <a:pPr marL="0" indent="0">
              <a:buNone/>
            </a:pPr>
            <a:endParaRPr lang="en-US" dirty="0"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USMLE pass/fail</a:t>
            </a:r>
            <a:endParaRPr lang="en-US" dirty="0"/>
          </a:p>
          <a:p>
            <a:endParaRPr lang="en-US" dirty="0"/>
          </a:p>
          <a:p>
            <a:r>
              <a:rPr lang="en-US" dirty="0">
                <a:latin typeface="Arial"/>
                <a:cs typeface="Arial"/>
              </a:rPr>
              <a:t>ACGME Equity Matters Curriculum</a:t>
            </a:r>
            <a:endParaRPr lang="en-US" dirty="0"/>
          </a:p>
          <a:p>
            <a:pPr lvl="1"/>
            <a:r>
              <a:rPr lang="en-US" dirty="0"/>
              <a:t>https://www.acgme.org/what-we-do/diversity-equity-and-inclusion/ACGME-Equity-Matters/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3AD4E0-250E-F2D4-4A35-AA95420A5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Equity in GME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8ED60D-C7EF-8E2F-165E-A0FC180602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580305-342B-48ED-1B0B-1C3670E07E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69247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F01E6-8F43-434B-851B-C51850926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588" y="2009676"/>
            <a:ext cx="6115049" cy="2429491"/>
          </a:xfrm>
        </p:spPr>
        <p:txBody>
          <a:bodyPr>
            <a:normAutofit/>
          </a:bodyPr>
          <a:lstStyle/>
          <a:p>
            <a:r>
              <a:rPr lang="en-US" sz="3600" dirty="0"/>
              <a:t>Diversity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B2F85E-C51D-4672-8041-4B09D9C446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4300B-9214-4DD5-8B18-B5D4ECEBB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AC1577-D165-894F-A2E8-2E5C1B17494C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6186BD7-B949-66DE-024D-C06C40599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5814" y="2552664"/>
            <a:ext cx="3616548" cy="203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6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CC12C6-08F1-E980-6375-B793A8C620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0" indent="0">
              <a:buNone/>
            </a:pPr>
            <a:endParaRPr lang="en-US" dirty="0"/>
          </a:p>
          <a:p>
            <a:pPr marL="63500" indent="0" algn="ctr">
              <a:buNone/>
            </a:pPr>
            <a:r>
              <a:rPr lang="en-US" sz="3200" i="1" dirty="0"/>
              <a:t>“All the differences between us based on which we experience advantages or encounter barriers to opportunities”</a:t>
            </a:r>
          </a:p>
          <a:p>
            <a:pPr marL="63500" indent="0" algn="ctr">
              <a:buNone/>
            </a:pPr>
            <a:endParaRPr lang="en-US" sz="1200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6CC6D8-1364-A1B1-1F4B-E8C4BD08A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Diversity?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B0106-968E-2A18-D5E4-39830EC942A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73117-FCB1-0DE2-61C9-EC8C8DC427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49C02-386A-AB5F-8916-D0ABF7CE78E6}"/>
              </a:ext>
            </a:extLst>
          </p:cNvPr>
          <p:cNvSpPr txBox="1"/>
          <p:nvPr/>
        </p:nvSpPr>
        <p:spPr>
          <a:xfrm>
            <a:off x="404036" y="5869186"/>
            <a:ext cx="3370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jedicollaborative.com</a:t>
            </a:r>
          </a:p>
        </p:txBody>
      </p:sp>
    </p:spTree>
    <p:extLst>
      <p:ext uri="{BB962C8B-B14F-4D97-AF65-F5344CB8AC3E}">
        <p14:creationId xmlns:p14="http://schemas.microsoft.com/office/powerpoint/2010/main" val="3402788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15782C-8DBF-12E8-D369-DEB47FBB5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115" y="1699962"/>
            <a:ext cx="7886700" cy="4438905"/>
          </a:xfrm>
        </p:spPr>
        <p:txBody>
          <a:bodyPr>
            <a:normAutofit lnSpcReduction="10000"/>
          </a:bodyPr>
          <a:lstStyle/>
          <a:p>
            <a:pPr marL="63500" indent="0">
              <a:buNone/>
            </a:pPr>
            <a:r>
              <a:rPr lang="en-US" dirty="0"/>
              <a:t>It’s all about the healthcare environment</a:t>
            </a:r>
          </a:p>
          <a:p>
            <a:pPr marL="63500" indent="0">
              <a:buNone/>
            </a:pPr>
            <a:endParaRPr lang="en-US" dirty="0"/>
          </a:p>
          <a:p>
            <a:r>
              <a:rPr lang="en-US" dirty="0"/>
              <a:t>Awareness and acknowledgment of underrepresented in medicine (UiM) backgrounds</a:t>
            </a:r>
          </a:p>
          <a:p>
            <a:pPr marL="546100" lvl="1" indent="0">
              <a:buNone/>
            </a:pPr>
            <a:endParaRPr lang="en-US" dirty="0"/>
          </a:p>
          <a:p>
            <a:r>
              <a:rPr lang="en-US" dirty="0"/>
              <a:t>Understanding diversity and the intent of culturally responsive healthcare</a:t>
            </a:r>
          </a:p>
          <a:p>
            <a:endParaRPr lang="en-US" dirty="0"/>
          </a:p>
          <a:p>
            <a:r>
              <a:rPr lang="en-US" dirty="0"/>
              <a:t>Improving diversity through actions and commitments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6350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28C6CA-C04E-6C45-FE87-68DE67638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in GME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6A073E-8A07-C437-E190-369D3E8C2DD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612AB-EDBD-1CE2-9019-083E085F0C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Picture 6" descr="A picture containing object, colorful, thread&#10;&#10;Description automatically generated">
            <a:extLst>
              <a:ext uri="{FF2B5EF4-FFF2-40B4-BE49-F238E27FC236}">
                <a16:creationId xmlns:a16="http://schemas.microsoft.com/office/drawing/2014/main" id="{49F4AA8A-CC17-5D98-4245-3492890A3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63586" y="305653"/>
            <a:ext cx="2546498" cy="14324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869C4F-9BB5-E2DC-E002-F60D40C715E4}"/>
              </a:ext>
            </a:extLst>
          </p:cNvPr>
          <p:cNvSpPr txBox="1"/>
          <p:nvPr/>
        </p:nvSpPr>
        <p:spPr>
          <a:xfrm>
            <a:off x="6363586" y="1892748"/>
            <a:ext cx="2546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peoplematters.in/blog/diversity/success-mantra-for-a-diversity-and-inclusion-strategy-18867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sa/3.0/"/>
              </a:rPr>
              <a:t>CC BY-SA-NC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27405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90EF62-EE44-4EEB-0CE4-35D4C65E4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look like?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683A01-9F88-655B-F2B0-18777495C94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216754-4405-F69C-2D5D-BA5D1FA57B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00BD2C-2463-93DB-E729-6F4C1EA3E01C}"/>
              </a:ext>
            </a:extLst>
          </p:cNvPr>
          <p:cNvSpPr txBox="1"/>
          <p:nvPr/>
        </p:nvSpPr>
        <p:spPr>
          <a:xfrm>
            <a:off x="2328531" y="2000037"/>
            <a:ext cx="6638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Using multiple strategic practices in recruitment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ED0F29-F5E9-CC5F-7077-6C7B427CB7D2}"/>
              </a:ext>
            </a:extLst>
          </p:cNvPr>
          <p:cNvSpPr txBox="1"/>
          <p:nvPr/>
        </p:nvSpPr>
        <p:spPr>
          <a:xfrm>
            <a:off x="2328531" y="2808983"/>
            <a:ext cx="6528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Improvement of patient outcomes from diverse healthcare teams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A7BB7-F6C5-867D-D04E-49F0EEEE880B}"/>
              </a:ext>
            </a:extLst>
          </p:cNvPr>
          <p:cNvSpPr txBox="1"/>
          <p:nvPr/>
        </p:nvSpPr>
        <p:spPr>
          <a:xfrm>
            <a:off x="2309087" y="4069548"/>
            <a:ext cx="5833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Investing in resident support and success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D1E4A-ED01-4AAB-4175-A154437B0DEC}"/>
              </a:ext>
            </a:extLst>
          </p:cNvPr>
          <p:cNvSpPr txBox="1"/>
          <p:nvPr/>
        </p:nvSpPr>
        <p:spPr>
          <a:xfrm>
            <a:off x="2309087" y="5099770"/>
            <a:ext cx="6795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Partnerships and collaborations with UiM groups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528129-3984-428B-9376-CD8C76272860}"/>
              </a:ext>
            </a:extLst>
          </p:cNvPr>
          <p:cNvGrpSpPr/>
          <p:nvPr/>
        </p:nvGrpSpPr>
        <p:grpSpPr>
          <a:xfrm>
            <a:off x="1297172" y="1769960"/>
            <a:ext cx="946297" cy="4017843"/>
            <a:chOff x="1297172" y="1769960"/>
            <a:chExt cx="946297" cy="4017843"/>
          </a:xfrm>
        </p:grpSpPr>
        <p:pic>
          <p:nvPicPr>
            <p:cNvPr id="15" name="Graphic 14" descr="Briefcase outline">
              <a:extLst>
                <a:ext uri="{FF2B5EF4-FFF2-40B4-BE49-F238E27FC236}">
                  <a16:creationId xmlns:a16="http://schemas.microsoft.com/office/drawing/2014/main" id="{719000DF-7D6A-18F5-31BE-E8BC6A729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97172" y="1769960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Adhesive Bandage outline">
              <a:extLst>
                <a:ext uri="{FF2B5EF4-FFF2-40B4-BE49-F238E27FC236}">
                  <a16:creationId xmlns:a16="http://schemas.microsoft.com/office/drawing/2014/main" id="{C672A63F-D1BC-2239-08C6-2261DF486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97172" y="2808983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Piggy Bank outline">
              <a:extLst>
                <a:ext uri="{FF2B5EF4-FFF2-40B4-BE49-F238E27FC236}">
                  <a16:creationId xmlns:a16="http://schemas.microsoft.com/office/drawing/2014/main" id="{54D38EE4-4F40-BD5A-6EAE-97BF08540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97172" y="3843181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Dance outline">
              <a:extLst>
                <a:ext uri="{FF2B5EF4-FFF2-40B4-BE49-F238E27FC236}">
                  <a16:creationId xmlns:a16="http://schemas.microsoft.com/office/drawing/2014/main" id="{5E641929-3B03-D63F-3BEC-7E21F52D4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29069" y="487340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224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73D43-D5A9-A4F5-BD04-545F2E9B89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JEDI Warriors in GME: Guardians of Justice, Equity, Diversity &amp; Inclusion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FD4D6-3D51-1BA3-4148-D2D7810AB2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Christine Redovan, MBA, MLIS</a:t>
            </a:r>
          </a:p>
          <a:p>
            <a:r>
              <a:rPr lang="en-US" dirty="0"/>
              <a:t>Cheryl Haynes, BA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7003D-9694-71BA-8C73-32CB875577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E5520-A524-E1F4-9228-41B2E443FF9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126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F01E6-8F43-434B-851B-C51850926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588" y="2009676"/>
            <a:ext cx="6115049" cy="2429491"/>
          </a:xfrm>
        </p:spPr>
        <p:txBody>
          <a:bodyPr>
            <a:normAutofit/>
          </a:bodyPr>
          <a:lstStyle/>
          <a:p>
            <a:r>
              <a:rPr lang="en-US" sz="3600" dirty="0"/>
              <a:t>Inclusion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B2F85E-C51D-4672-8041-4B09D9C446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4300B-9214-4DD5-8B18-B5D4ECEBB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AC1577-D165-894F-A2E8-2E5C1B17494C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pic>
        <p:nvPicPr>
          <p:cNvPr id="7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007B3F15-F287-01EE-38AC-75E251F92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5388" y="2553183"/>
            <a:ext cx="3350870" cy="22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65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9077DB-5FA6-F3ED-7221-2BAF8F55B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state of being valued, respected and supported</a:t>
            </a:r>
          </a:p>
          <a:p>
            <a:endParaRPr lang="en-US" dirty="0"/>
          </a:p>
          <a:p>
            <a:r>
              <a:rPr lang="en-US" dirty="0"/>
              <a:t>Focusing on the needs of every individual </a:t>
            </a:r>
          </a:p>
          <a:p>
            <a:pPr marL="63500" indent="0">
              <a:buNone/>
            </a:pPr>
            <a:endParaRPr lang="en-US" dirty="0"/>
          </a:p>
          <a:p>
            <a:r>
              <a:rPr lang="en-US" dirty="0"/>
              <a:t>Ensuring that the right conditions are in place for each person to achieve his or her full potential</a:t>
            </a:r>
          </a:p>
          <a:p>
            <a:endParaRPr lang="en-US" dirty="0"/>
          </a:p>
          <a:p>
            <a:r>
              <a:rPr lang="en-US" dirty="0"/>
              <a:t>Everyone belongs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42EBBD-3D97-6A13-71B0-4C2B31236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Inclusion?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A0B03-B398-E1E5-48A0-893BC06842E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  <a:endParaRPr lang="en-US" dirty="0"/>
          </a:p>
        </p:txBody>
      </p:sp>
      <p:pic>
        <p:nvPicPr>
          <p:cNvPr id="9" name="Picture 9" descr="Text&#10;&#10;Description automatically generated">
            <a:extLst>
              <a:ext uri="{FF2B5EF4-FFF2-40B4-BE49-F238E27FC236}">
                <a16:creationId xmlns:a16="http://schemas.microsoft.com/office/drawing/2014/main" id="{997A9C4E-CA5F-46EF-42F5-04D1931C8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36197" y="4634786"/>
            <a:ext cx="2347732" cy="155275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A5B5D3-3B60-5B29-B967-2D3B9A23F0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514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9077DB-5FA6-F3ED-7221-2BAF8F55B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42EBBD-3D97-6A13-71B0-4C2B31236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Inclusion in GME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A0B03-B398-E1E5-48A0-893BC06842E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542951-EB0D-4A21-FF92-CAB37A39A6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CBDA948-2DE4-C9DF-D80F-49A7244DA8C5}"/>
              </a:ext>
            </a:extLst>
          </p:cNvPr>
          <p:cNvSpPr txBox="1">
            <a:spLocks/>
          </p:cNvSpPr>
          <p:nvPr/>
        </p:nvSpPr>
        <p:spPr>
          <a:xfrm>
            <a:off x="561058" y="1718291"/>
            <a:ext cx="7886700" cy="443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Professional development and education of the GME community on cultural and structural competence</a:t>
            </a:r>
          </a:p>
          <a:p>
            <a:endParaRPr lang="en-US" dirty="0"/>
          </a:p>
          <a:p>
            <a:pPr lvl="1"/>
            <a:r>
              <a:rPr lang="en-US" dirty="0"/>
              <a:t>Cultural competence – understanding, appreciating and interacting with people from other cultures or belief systems than your own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Structural competence – understanding and addressing health-related social justice issues that have led to health disparities and inequities</a:t>
            </a:r>
          </a:p>
        </p:txBody>
      </p:sp>
    </p:spTree>
    <p:extLst>
      <p:ext uri="{BB962C8B-B14F-4D97-AF65-F5344CB8AC3E}">
        <p14:creationId xmlns:p14="http://schemas.microsoft.com/office/powerpoint/2010/main" val="3739647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F01E6-8F43-434B-851B-C51850926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588" y="2009676"/>
            <a:ext cx="6115049" cy="2429491"/>
          </a:xfrm>
        </p:spPr>
        <p:txBody>
          <a:bodyPr>
            <a:normAutofit/>
          </a:bodyPr>
          <a:lstStyle/>
          <a:p>
            <a:r>
              <a:rPr lang="en-US" sz="3600" dirty="0"/>
              <a:t>JEDI in Action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B2F85E-C51D-4672-8041-4B09D9C446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4300B-9214-4DD5-8B18-B5D4ECEBB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AC1577-D165-894F-A2E8-2E5C1B17494C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pic>
        <p:nvPicPr>
          <p:cNvPr id="8" name="Picture 8" descr="A picture containing sky, statue&#10;&#10;Description automatically generated">
            <a:extLst>
              <a:ext uri="{FF2B5EF4-FFF2-40B4-BE49-F238E27FC236}">
                <a16:creationId xmlns:a16="http://schemas.microsoft.com/office/drawing/2014/main" id="{1B81EA69-2FA2-F8A9-5C61-4BF36C37B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14400" y="2573366"/>
            <a:ext cx="3032567" cy="20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96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0230DB-54B1-A453-C883-ED10D2DA3F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GMEC-JEDI Committee (Kara, et.al., 2022)</a:t>
            </a:r>
          </a:p>
          <a:p>
            <a:pPr marL="63500" indent="0">
              <a:buNone/>
            </a:pPr>
            <a:endParaRPr lang="en-US" dirty="0"/>
          </a:p>
          <a:p>
            <a:r>
              <a:rPr lang="en-US" dirty="0"/>
              <a:t>Seattle Children’s Health Equity Rounds</a:t>
            </a:r>
          </a:p>
          <a:p>
            <a:pPr marL="63500" indent="0">
              <a:buNone/>
            </a:pPr>
            <a:endParaRPr lang="en-US" dirty="0"/>
          </a:p>
          <a:p>
            <a:r>
              <a:rPr lang="en-US" dirty="0"/>
              <a:t>UC San Diego – San Diego Lung Ladies</a:t>
            </a:r>
          </a:p>
          <a:p>
            <a:endParaRPr lang="en-US" dirty="0"/>
          </a:p>
          <a:p>
            <a:r>
              <a:rPr lang="en-US" dirty="0"/>
              <a:t>University of Rochester – Family Medicine Antiracism Initiatives</a:t>
            </a:r>
          </a:p>
          <a:p>
            <a:pPr marL="63500" indent="0">
              <a:buNone/>
            </a:pPr>
            <a:endParaRPr lang="en-US" dirty="0"/>
          </a:p>
          <a:p>
            <a:pPr marL="6350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E1B734-96A8-9DF5-CE39-EC44190D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some examples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A94054-C2B7-2248-70CA-9D22E6D0BC5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1DCC7D-9AB1-F006-728D-0C9E20E5B5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 dirty="0"/>
          </a:p>
        </p:txBody>
      </p:sp>
      <p:pic>
        <p:nvPicPr>
          <p:cNvPr id="9" name="Picture 8" descr="A picture containing text, clapperboard&#10;&#10;Description automatically generated">
            <a:extLst>
              <a:ext uri="{FF2B5EF4-FFF2-40B4-BE49-F238E27FC236}">
                <a16:creationId xmlns:a16="http://schemas.microsoft.com/office/drawing/2014/main" id="{3673D4B5-281A-83A9-21E6-A8222968E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47502" y="3570652"/>
            <a:ext cx="1458655" cy="11669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BA548D-8603-8C6A-A200-6F1ACA898F3A}"/>
              </a:ext>
            </a:extLst>
          </p:cNvPr>
          <p:cNvSpPr txBox="1"/>
          <p:nvPr/>
        </p:nvSpPr>
        <p:spPr>
          <a:xfrm>
            <a:off x="6027995" y="5896748"/>
            <a:ext cx="22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mom2momflorida.wordpress.com/2011/06/29/in-action-action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nd/3.0/"/>
              </a:rPr>
              <a:t>CC BY-NC-ND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28597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9077DB-5FA6-F3ED-7221-2BAF8F55B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359774"/>
            <a:ext cx="7886700" cy="2286813"/>
          </a:xfrm>
        </p:spPr>
        <p:txBody>
          <a:bodyPr/>
          <a:lstStyle/>
          <a:p>
            <a:endParaRPr lang="en-US" dirty="0"/>
          </a:p>
          <a:p>
            <a:pPr marL="6350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42EBBD-3D97-6A13-71B0-4C2B31236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a Commitment to JEDI in GME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A0B03-B398-E1E5-48A0-893BC06842E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542951-EB0D-4A21-FF92-CAB37A39A6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A83AD-AB30-788B-D6E3-4EB038338BF7}"/>
              </a:ext>
            </a:extLst>
          </p:cNvPr>
          <p:cNvSpPr txBox="1"/>
          <p:nvPr/>
        </p:nvSpPr>
        <p:spPr>
          <a:xfrm>
            <a:off x="818752" y="1985664"/>
            <a:ext cx="6903909" cy="43704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Research &amp; Scholarly Activity</a:t>
            </a:r>
          </a:p>
          <a:p>
            <a:endParaRPr lang="en-US" sz="2400" dirty="0"/>
          </a:p>
          <a:p>
            <a:pPr marL="285750" indent="-285750">
              <a:buChar char="•"/>
            </a:pPr>
            <a:r>
              <a:rPr lang="en-US" sz="2400" dirty="0"/>
              <a:t>Patient Safety</a:t>
            </a:r>
            <a:endParaRPr lang="en-US" dirty="0"/>
          </a:p>
          <a:p>
            <a:endParaRPr lang="en-US" sz="2400" dirty="0"/>
          </a:p>
          <a:p>
            <a:pPr marL="285750" indent="-285750">
              <a:buChar char="•"/>
            </a:pPr>
            <a:r>
              <a:rPr lang="en-US" sz="2400" dirty="0"/>
              <a:t>Quality Improvement</a:t>
            </a:r>
          </a:p>
          <a:p>
            <a:endParaRPr lang="en-US" sz="2400" dirty="0"/>
          </a:p>
          <a:p>
            <a:pPr marL="285750" indent="-285750">
              <a:buChar char="•"/>
            </a:pPr>
            <a:r>
              <a:rPr lang="en-US" sz="2400" dirty="0"/>
              <a:t>Population Health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Evaluate your own program (Ravenna, et.al., 2022)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244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1B8164-E6DF-EB51-A35B-42AD09CF8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do nothing else…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0130A2-71E9-6403-B768-94620C38DDD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72CD1E-65A4-C093-5C6B-3639B2C637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0D8551-C268-2F73-4E3B-2E2F37230962}"/>
              </a:ext>
            </a:extLst>
          </p:cNvPr>
          <p:cNvSpPr txBox="1"/>
          <p:nvPr/>
        </p:nvSpPr>
        <p:spPr>
          <a:xfrm>
            <a:off x="595424" y="5624622"/>
            <a:ext cx="8132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https://apdsweb.s3.amazonaws.com/webfiles/docs/APDSDiversityInclusionToolkitJune2020.pdf</a:t>
            </a:r>
          </a:p>
        </p:txBody>
      </p:sp>
      <p:pic>
        <p:nvPicPr>
          <p:cNvPr id="8" name="Picture 7" descr="A picture containing text, person, crowd&#10;&#10;Description automatically generated">
            <a:extLst>
              <a:ext uri="{FF2B5EF4-FFF2-40B4-BE49-F238E27FC236}">
                <a16:creationId xmlns:a16="http://schemas.microsoft.com/office/drawing/2014/main" id="{1E4F1D5D-5E96-B727-1698-8ABA9AEEC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0" y="1132426"/>
            <a:ext cx="3243981" cy="434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21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9077DB-5FA6-F3ED-7221-2BAF8F55B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0" indent="0">
              <a:buNone/>
            </a:pPr>
            <a:endParaRPr lang="en-US" dirty="0"/>
          </a:p>
          <a:p>
            <a:r>
              <a:rPr lang="en-US" dirty="0"/>
              <a:t>Advance health care quality</a:t>
            </a:r>
          </a:p>
          <a:p>
            <a:pPr marL="63500" indent="0">
              <a:buNone/>
            </a:pPr>
            <a:endParaRPr lang="en-US" dirty="0"/>
          </a:p>
          <a:p>
            <a:r>
              <a:rPr lang="en-US" dirty="0"/>
              <a:t>Improve medical education</a:t>
            </a:r>
          </a:p>
          <a:p>
            <a:pPr>
              <a:buFont typeface="Arial,Sans-Serif"/>
            </a:pPr>
            <a:endParaRPr lang="en-US" dirty="0"/>
          </a:p>
          <a:p>
            <a:pPr>
              <a:buFont typeface="Arial,Sans-Serif"/>
            </a:pPr>
            <a:r>
              <a:rPr lang="en-US" dirty="0"/>
              <a:t>Enhance community relations</a:t>
            </a:r>
          </a:p>
          <a:p>
            <a:pPr>
              <a:buFont typeface="Arial,Sans-Serif"/>
            </a:pPr>
            <a:endParaRPr lang="en-US" dirty="0"/>
          </a:p>
          <a:p>
            <a:pPr>
              <a:buFont typeface="Arial,Sans-Serif"/>
            </a:pPr>
            <a:r>
              <a:rPr lang="en-US" dirty="0"/>
              <a:t>Positively impact society as a whole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42EBBD-3D97-6A13-71B0-4C2B31236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JEDI Warriors in GME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A0B03-B398-E1E5-48A0-893BC06842E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542951-EB0D-4A21-FF92-CAB37A39A6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74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ADEEA2-9A1E-E4B6-F154-64ACBF555C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/>
                <a:cs typeface="Arial"/>
              </a:rPr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F91C8-E194-9A83-6CD3-1BC4601C9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6F9BC5-E2CE-BACB-204D-A42AC01BC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50" y="1970937"/>
            <a:ext cx="2553742" cy="169895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9264CAF-BE1E-5007-0BBB-4BE4AD749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009" y="3619889"/>
            <a:ext cx="2672278" cy="2087858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09120E-1485-8B3C-E9F1-DA9A9A604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79" y="2000622"/>
            <a:ext cx="2282505" cy="31343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DF91A7-9FE6-A3BC-94A5-8CA876F84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30" y="5055676"/>
            <a:ext cx="8701129" cy="13742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AEDDA6-C854-2F6F-DD70-0CEA2517E3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09" y="41862"/>
            <a:ext cx="5236758" cy="1970959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9ABC6F0-1E23-FB6D-90BF-988B941D0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392" y="17230"/>
            <a:ext cx="4034453" cy="2968902"/>
          </a:xfrm>
          <a:prstGeom prst="rect">
            <a:avLst/>
          </a:prstGeom>
        </p:spPr>
      </p:pic>
      <p:pic>
        <p:nvPicPr>
          <p:cNvPr id="2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62D0C87-41D5-5BD9-E220-0EBC702DCF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814" y="2836284"/>
            <a:ext cx="3709250" cy="228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44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21683-9F58-9A88-6A69-B314BAB70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1EAE3F-1AA3-2BB2-46E6-282CA0D77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97734-2B7C-3EFC-B2AE-07D098638F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025EC8-843F-094B-B467-B8DEAEA065F8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pic>
        <p:nvPicPr>
          <p:cNvPr id="6" name="Picture 5" descr="Wooden blocks with question marks">
            <a:extLst>
              <a:ext uri="{FF2B5EF4-FFF2-40B4-BE49-F238E27FC236}">
                <a16:creationId xmlns:a16="http://schemas.microsoft.com/office/drawing/2014/main" id="{B630B45F-4FD5-7D83-8280-4CCC56AB5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739" y="1759688"/>
            <a:ext cx="5433237" cy="362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57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51D3DD89-1226-8741-BD3E-C14DD0C7B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</p:spPr>
        <p:txBody>
          <a:bodyPr/>
          <a:lstStyle/>
          <a:p>
            <a:r>
              <a:rPr lang="en-US" altLang="en-US" sz="3200" dirty="0"/>
              <a:t>Introducing Your Presenters…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C8450E-D3B2-974D-AE41-005ECC294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1111" y="1427695"/>
            <a:ext cx="1862455" cy="226742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E1A81013-E007-4A11-A90C-72036D201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2506" y="1427695"/>
            <a:ext cx="1699148" cy="22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9CB449-F17D-49F0-A32E-A42EF0AA1E66}"/>
              </a:ext>
            </a:extLst>
          </p:cNvPr>
          <p:cNvSpPr txBox="1"/>
          <p:nvPr/>
        </p:nvSpPr>
        <p:spPr>
          <a:xfrm>
            <a:off x="1844270" y="3742105"/>
            <a:ext cx="23693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+mn-lt"/>
              </a:rPr>
              <a:t>Christine Redovan, </a:t>
            </a:r>
            <a:r>
              <a:rPr lang="en-US" dirty="0">
                <a:solidFill>
                  <a:srgbClr val="00B050"/>
                </a:solidFill>
                <a:latin typeface="+mn-lt"/>
              </a:rPr>
              <a:t>MBA, MLIS</a:t>
            </a:r>
            <a:endParaRPr lang="en-US" sz="1400" dirty="0">
              <a:solidFill>
                <a:srgbClr val="00B050"/>
              </a:solidFill>
              <a:latin typeface="+mn-lt"/>
            </a:endParaRPr>
          </a:p>
          <a:p>
            <a:pPr algn="ctr"/>
            <a:r>
              <a:rPr lang="en-US" sz="1400" b="0" dirty="0">
                <a:latin typeface="+mn-lt"/>
              </a:rPr>
              <a:t>GME Consultant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74933E-A1BA-41BE-A8ED-F7D23F3C36AF}"/>
              </a:ext>
            </a:extLst>
          </p:cNvPr>
          <p:cNvSpPr txBox="1"/>
          <p:nvPr/>
        </p:nvSpPr>
        <p:spPr>
          <a:xfrm>
            <a:off x="5252347" y="3742105"/>
            <a:ext cx="2279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+mn-lt"/>
              </a:rPr>
              <a:t>Cheryl Haynes, BA</a:t>
            </a:r>
          </a:p>
          <a:p>
            <a:pPr algn="ctr"/>
            <a:r>
              <a:rPr lang="en-US" sz="1400" b="0" dirty="0">
                <a:latin typeface="+mn-lt"/>
              </a:rPr>
              <a:t>GME Consultant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EFD957-4F7C-4716-87C4-14D4D09937F2}"/>
              </a:ext>
            </a:extLst>
          </p:cNvPr>
          <p:cNvSpPr txBox="1"/>
          <p:nvPr/>
        </p:nvSpPr>
        <p:spPr>
          <a:xfrm>
            <a:off x="5028173" y="4476198"/>
            <a:ext cx="39159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Experienced in incorporating JEDI into program development (curriculum, goals &amp; objectives)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Seasoned coordinator experienced in recruiting and working with diverse faculty, residents and students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76169E-64EB-4668-8078-78187D8416C0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002202" y="6437982"/>
            <a:ext cx="3915949" cy="365125"/>
          </a:xfrm>
        </p:spPr>
        <p:txBody>
          <a:bodyPr/>
          <a:lstStyle/>
          <a:p>
            <a:r>
              <a:rPr lang="en-US" sz="800" dirty="0"/>
              <a:t>Partners In Medical Education, Inc Copyright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8AC13-B764-4CCE-B30E-74C09194A30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879336" y="642440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C2E613-7CC4-433E-802E-547F1C8EDA46}"/>
              </a:ext>
            </a:extLst>
          </p:cNvPr>
          <p:cNvSpPr txBox="1"/>
          <p:nvPr/>
        </p:nvSpPr>
        <p:spPr>
          <a:xfrm>
            <a:off x="1014425" y="4577867"/>
            <a:ext cx="3915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Developed holistic interview strategies for programs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Experienced using JEDI in program improvement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49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9077DB-5FA6-F3ED-7221-2BAF8F55B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63500" indent="0"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Association of American Medical Colleges. (2021, June). Medical schools’ and teaching hospitals’ efforts to address the maternal health crisis. Retrieved from </a:t>
            </a:r>
            <a:r>
              <a:rPr lang="en-US" sz="16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https://www.aamchealthjustice.org/our-work/maternal-health-equity</a:t>
            </a:r>
          </a:p>
          <a:p>
            <a:pPr marL="63500" indent="0">
              <a:buNone/>
            </a:pP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pPr marL="63500" indent="0"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Harmon,G. (2021, October 28). Our words matter.  It’s time to get them right. [Blog Post]. American Medical Association, retrieved from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https://www.ama-assn.org/about/leadership/our-words-matter-it-s-time-get-them-right</a:t>
            </a:r>
          </a:p>
          <a:p>
            <a:pPr marL="63500" indent="0">
              <a:buNone/>
            </a:pPr>
            <a:endParaRPr lang="en-US" sz="1600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0" indent="0"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Kara, A., Wright, C., Funches, L., Williamson, F., Hicks, R., Sutton, T. &amp; Naghan, Z. (2022). Serving on a graduate medical education diversity, equity, inclusion, and justice committee:  Lessons learned from a journey of growth and healing, </a:t>
            </a:r>
            <a:r>
              <a:rPr lang="en-US" sz="1600" i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Front. Public Health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(10) article 867035, doi: 10.3389/fpubh.2022.867035</a:t>
            </a:r>
          </a:p>
          <a:p>
            <a:pPr marL="63500" indent="0">
              <a:buNone/>
            </a:pPr>
            <a:endParaRPr lang="en-US" sz="1600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0" indent="0"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LSA Center for Social Sciences, University of Michigan. (n.d.). Diversity in Higher Education Part I. Retrieved from 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https://lsa.umich.edu/social-solutions/news-events/news/insights-and-solutions/infographics/ali-series-part-i---the-history-of-diversity-in-higher-education.html</a:t>
            </a:r>
          </a:p>
          <a:p>
            <a:pPr marL="63500" indent="0">
              <a:buNone/>
            </a:pPr>
            <a:endParaRPr lang="en-US" sz="1600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0" indent="0">
              <a:buNone/>
            </a:pPr>
            <a:endParaRPr lang="en-US" sz="1500" dirty="0">
              <a:latin typeface="+mn-lt"/>
            </a:endParaRPr>
          </a:p>
          <a:p>
            <a:pPr marL="63500" indent="0">
              <a:buNone/>
            </a:pPr>
            <a:endParaRPr lang="en-US" sz="1500" dirty="0">
              <a:latin typeface="+mn-lt"/>
            </a:endParaRPr>
          </a:p>
          <a:p>
            <a:pPr marL="63500" indent="0">
              <a:buNone/>
            </a:pP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42EBBD-3D97-6A13-71B0-4C2B31236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A0B03-B398-E1E5-48A0-893BC06842E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542951-EB0D-4A21-FF92-CAB37A39A6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681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C95AAE-6AFC-8A1C-0987-1E08755A05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63500" indent="0">
              <a:buNone/>
            </a:pPr>
            <a:endParaRPr lang="en-US" dirty="0"/>
          </a:p>
          <a:p>
            <a:pPr marL="63500" indent="0">
              <a:buNone/>
            </a:pPr>
            <a:r>
              <a:rPr lang="en-US" sz="1700" dirty="0">
                <a:solidFill>
                  <a:schemeClr val="tx1"/>
                </a:solidFill>
                <a:latin typeface="+mn-lt"/>
              </a:rPr>
              <a:t>Metzl, Jonathan M. MD, PhD; Petty, JuLeigh PhD Integrating and Assessing Structural Competency in an Innovative Prehealth Curriculum at Vanderbilt University, Academic Medicine: March 2017 - Volume 92 - Issue 3 - p 354-359 doi: 10.1097/ACM.0000000000001477 </a:t>
            </a:r>
          </a:p>
          <a:p>
            <a:pPr marL="63500" indent="0">
              <a:buNone/>
            </a:pPr>
            <a:endParaRPr lang="en-US" sz="1700" dirty="0"/>
          </a:p>
          <a:p>
            <a:pPr marL="63500" indent="0">
              <a:buNone/>
            </a:pPr>
            <a:r>
              <a:rPr lang="en-US" sz="1700" dirty="0"/>
              <a:t>Ravenna, P., Wheat, S., El Rayess, F., McCrea, L., Martonffy, A., Marshall, C., Tepperber, S., Friedman, R., &amp; Barr, W. (2022). Diversity, equity, and inclusion milestones: Creation of a tool to evaluate graduate medical education programs, </a:t>
            </a:r>
            <a:r>
              <a:rPr lang="en-US" sz="1700" i="1" dirty="0"/>
              <a:t>J Grad Med Educ, (14)</a:t>
            </a:r>
            <a:r>
              <a:rPr lang="en-US" sz="1700" dirty="0"/>
              <a:t>2, 166-170, doi: 10.4300/JGME-D-21-00723.1</a:t>
            </a:r>
          </a:p>
          <a:p>
            <a:pPr marL="63500" indent="0">
              <a:buNone/>
            </a:pPr>
            <a:endParaRPr lang="en-US" dirty="0"/>
          </a:p>
          <a:p>
            <a:pPr marL="63500" indent="0"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Seattle Children’s Hospital. (n.d.). Justice, equity, diversity, inclusion (JEDI) and antiracism in the pediatric residency program. Retrieved from </a:t>
            </a:r>
            <a:r>
              <a:rPr lang="en-US" sz="16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https://www.seattlechildrens.org/healthcare-professionals/education/residency-fellowships/uw-pediatric-residency/equity-diversity-and-inclusion-edi-in-the-pediatric-residency-program/</a:t>
            </a:r>
          </a:p>
          <a:p>
            <a:pPr marL="6350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85932C-B03D-6878-4F55-04E319001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4DB765-1703-328A-71B4-B71E7844E23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D86860-8C85-8822-DE54-E6C76A9D94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191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B404B2-806B-38DD-3116-ADC85E713D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3500" indent="0">
              <a:lnSpc>
                <a:spcPct val="100000"/>
              </a:lnSpc>
              <a:buNone/>
            </a:pP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marL="63500" indent="0">
              <a:lnSpc>
                <a:spcPct val="100000"/>
              </a:lnSpc>
              <a:buNone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UC San Diego. (n.d.). Diversity.  Retrieved from </a:t>
            </a:r>
            <a:r>
              <a:rPr lang="en-US" sz="14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https://medschool.ucsd.edu/som/medicine/divisions/pulmonary/education/fellowship/about/Pages/Diversity.aspx</a:t>
            </a:r>
          </a:p>
          <a:p>
            <a:pPr marL="63500" indent="0">
              <a:lnSpc>
                <a:spcPct val="100000"/>
              </a:lnSpc>
              <a:buNone/>
            </a:pP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marL="63500" indent="0">
              <a:lnSpc>
                <a:spcPct val="100000"/>
              </a:lnSpc>
              <a:buNone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University of Rochester, School of Medicine &amp; Dentistry. (n.d.). Family Medicine Residency, Diversity &amp; Inclusion. Retrieved from </a:t>
            </a:r>
            <a:r>
              <a:rPr lang="en-US" sz="14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https://www.urmc.rochester.edu/education/graduate-medical-education/prospective-residents/family-medicine/diversity-inclusion.aspx</a:t>
            </a:r>
          </a:p>
          <a:p>
            <a:pPr marL="63500" indent="0">
              <a:lnSpc>
                <a:spcPct val="100000"/>
              </a:lnSpc>
              <a:buNone/>
            </a:pPr>
            <a:endParaRPr lang="en-US" sz="1400" b="0" dirty="0">
              <a:solidFill>
                <a:schemeClr val="tx1"/>
              </a:solidFill>
              <a:effectLst/>
              <a:latin typeface="+mn-lt"/>
            </a:endParaRPr>
          </a:p>
          <a:p>
            <a:pPr marL="63500" indent="0">
              <a:lnSpc>
                <a:spcPct val="100000"/>
              </a:lnSpc>
              <a:buNone/>
            </a:pPr>
            <a:r>
              <a:rPr lang="en-US" sz="1400" b="0" dirty="0">
                <a:solidFill>
                  <a:schemeClr val="tx1"/>
                </a:solidFill>
                <a:effectLst/>
                <a:latin typeface="+mn-lt"/>
              </a:rPr>
              <a:t>Vaughn, B. E. (2007). The history of diversity training and its pioneers. Strategic Diversity &amp; Inclusion Management Magazine, (1)1, 11 – 16</a:t>
            </a:r>
          </a:p>
          <a:p>
            <a:pPr marL="63500" indent="0">
              <a:lnSpc>
                <a:spcPct val="100000"/>
              </a:lnSpc>
              <a:buNone/>
            </a:pPr>
            <a:endParaRPr lang="en-US" sz="14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0" indent="0">
              <a:lnSpc>
                <a:spcPct val="100000"/>
              </a:lnSpc>
              <a:buNone/>
            </a:pPr>
            <a:r>
              <a:rPr lang="en-US" sz="14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Youmans, Q., Essien, U., Maldonado, M., &amp; Lupton, K. (2022). Building inclusion and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belonging in training environments, </a:t>
            </a:r>
            <a: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 Grad Med Educ, (14)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3, 333-334, doi: 10.4300/JGME-D-22-00307.1</a:t>
            </a:r>
          </a:p>
          <a:p>
            <a:pPr marL="63500" indent="0">
              <a:buNone/>
            </a:pPr>
            <a:endParaRPr lang="en-US" sz="1400" b="0" dirty="0">
              <a:solidFill>
                <a:schemeClr val="tx1"/>
              </a:solidFill>
              <a:effectLst/>
              <a:latin typeface="+mn-lt"/>
            </a:endParaRPr>
          </a:p>
          <a:p>
            <a:pPr marL="63500" indent="0">
              <a:buNone/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1B6FEE-B622-D926-F124-3EBCB58AB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3BB4D-8115-A759-BAE0-648A5E3F843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DAB644-F315-92BE-F8EC-DD357248A4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889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441759" y="220871"/>
            <a:ext cx="3702241" cy="70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 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Latest On-Demand Webinars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</a:b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 charset="0"/>
              <a:buChar char="•"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664199" y="5584371"/>
            <a:ext cx="3479801" cy="92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Contact us today to learn how our Educational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Passports can save you time &amp; money!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724-864-7320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www.PartnersInMedEd.com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842852" y="220871"/>
            <a:ext cx="5060092" cy="436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Upcoming Live Webinar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</a:br>
            <a:r>
              <a:rPr lang="en-US" altLang="en-US" sz="14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        </a:t>
            </a:r>
            <a:endParaRPr lang="en-US" altLang="en-US" sz="1400" b="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endParaRPr lang="en-US" altLang="en-US" sz="1400" b="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kumimoji="0" lang="en-US" altLang="en-US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  <a:sym typeface="Arial"/>
              </a:rPr>
              <a:t>Scholarly Activity – Starting the Year of Right</a:t>
            </a: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b="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Tuesday, July 12, 2022</a:t>
            </a:r>
          </a:p>
          <a:p>
            <a:pPr algn="ctr">
              <a:lnSpc>
                <a:spcPct val="80000"/>
              </a:lnSpc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charset="0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ADS 2022: Part II</a:t>
            </a:r>
          </a:p>
          <a:p>
            <a:pPr algn="ctr">
              <a:lnSpc>
                <a:spcPct val="80000"/>
              </a:lnSpc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  <a:sym typeface="Arial"/>
              </a:rPr>
              <a:t>Thursday, July 21, 2022</a:t>
            </a:r>
          </a:p>
          <a:p>
            <a:pPr algn="ctr">
              <a:lnSpc>
                <a:spcPct val="80000"/>
              </a:lnSpc>
              <a:defRPr/>
            </a:pPr>
            <a:endParaRPr lang="en-US" altLang="en-US" sz="1400" b="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kumimoji="0" lang="en-US" altLang="en-US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  <a:sym typeface="Arial"/>
              </a:rPr>
              <a:t>Looking Behind the Curtain at CMS Reporting</a:t>
            </a: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b="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Thursday, August 4, 2022</a:t>
            </a:r>
          </a:p>
          <a:p>
            <a:pPr algn="ctr">
              <a:lnSpc>
                <a:spcPct val="80000"/>
              </a:lnSpc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charset="0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Wellness is a Team Sport</a:t>
            </a:r>
          </a:p>
          <a:p>
            <a:pPr algn="ctr">
              <a:lnSpc>
                <a:spcPct val="80000"/>
              </a:lnSpc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  <a:sym typeface="Arial"/>
              </a:rPr>
              <a:t>Tuesday, August 16, 2022</a:t>
            </a:r>
          </a:p>
          <a:p>
            <a:pPr algn="ctr">
              <a:lnSpc>
                <a:spcPct val="80000"/>
              </a:lnSpc>
              <a:defRPr/>
            </a:pPr>
            <a:endParaRPr lang="en-US" altLang="en-US" sz="1400" b="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kumimoji="0" lang="en-US" altLang="en-US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  <a:sym typeface="Arial"/>
              </a:rPr>
              <a:t>GME Educational Program Design I</a:t>
            </a: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b="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Thursday, September 15, 2022</a:t>
            </a:r>
          </a:p>
          <a:p>
            <a:pPr algn="ctr">
              <a:lnSpc>
                <a:spcPct val="80000"/>
              </a:lnSpc>
              <a:defRPr/>
            </a:pPr>
            <a:endParaRPr lang="en-US" altLang="en-US" sz="1400" b="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kumimoji="0" lang="en-US" altLang="en-US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  <a:sym typeface="Arial"/>
              </a:rPr>
              <a:t>Back to Basics: Intermediate</a:t>
            </a:r>
            <a:r>
              <a:rPr lang="en-US" altLang="en-US" sz="14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Topics for New Coordinators</a:t>
            </a:r>
          </a:p>
          <a:p>
            <a:pPr algn="ctr">
              <a:lnSpc>
                <a:spcPct val="80000"/>
              </a:lnSpc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  <a:sym typeface="Arial"/>
              </a:rPr>
              <a:t>Thursday, September 29, 2022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1BC0267B-F438-E24C-9DAA-F6D2132B4198}"/>
              </a:ext>
            </a:extLst>
          </p:cNvPr>
          <p:cNvSpPr txBox="1">
            <a:spLocks/>
          </p:cNvSpPr>
          <p:nvPr/>
        </p:nvSpPr>
        <p:spPr>
          <a:xfrm>
            <a:off x="6457950" y="6433131"/>
            <a:ext cx="20574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AD68910-38FE-C240-95D4-C063CA8D3DE6}" type="slidenum"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CFB48B9B-7E89-264A-A803-E6C70EA0A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96" y="4312703"/>
            <a:ext cx="5022581" cy="103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 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Faculty Development Series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</a:b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 charset="0"/>
              <a:buChar char="•"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1C34D67E-6A64-9842-B68B-F6E1EFE5B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852" y="4939777"/>
            <a:ext cx="4846104" cy="12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 charset="0"/>
                <a:sym typeface="Arial"/>
              </a:rPr>
              <a:t>15 Minutes to Effective Feedback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 charset="0"/>
                <a:sym typeface="Arial"/>
              </a:rPr>
            </a:b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 charset="0"/>
                <a:sym typeface="Arial"/>
              </a:rPr>
              <a:t>Toolbox for Teaching Millennials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 charset="0"/>
                <a:sym typeface="Arial"/>
              </a:rPr>
              <a:t>Taking Supervision to the Next Level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C18BD8-A5B9-3741-B6AD-A994C0913D2D}"/>
              </a:ext>
            </a:extLst>
          </p:cNvPr>
          <p:cNvSpPr txBox="1"/>
          <p:nvPr/>
        </p:nvSpPr>
        <p:spPr>
          <a:xfrm>
            <a:off x="5638800" y="725880"/>
            <a:ext cx="3505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ACGME Complaint Letter: Now What?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Here We Grow Again – And With Our Community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The ABCs of GMEC: Part II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ADS 2022: Part I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Ask Partners – Spring Freebie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Getting to the Next Stage – Program Improvement II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The ABCs of GMEC: Part I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Leveraging RMS Technology for the Medicare Cost Report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Back to Basics – GME for New Coordinators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Digging for Data IV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Getting to the Next Stage - Program Improvement I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1C1B05A-8258-2A47-BB75-5DA517CF0AB6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800" b="0" i="0" u="none" strike="noStrike" kern="1200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L="457200" marR="0" lvl="1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2pPr>
            <a:lvl3pPr marL="914400" marR="0" lvl="2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3pPr>
            <a:lvl4pPr marL="1371600" marR="0" lvl="3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4pPr>
            <a:lvl5pPr marL="1828800" marR="0" lvl="4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9pPr>
          </a:lstStyle>
          <a:p>
            <a:pPr>
              <a:defRPr/>
            </a:pPr>
            <a:r>
              <a:rPr lang="en-US" dirty="0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D2BAC2-4600-4528-8015-7D2D7D5691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4785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0"/>
          <p:cNvSpPr txBox="1">
            <a:spLocks noGrp="1"/>
          </p:cNvSpPr>
          <p:nvPr>
            <p:ph type="body" idx="1"/>
          </p:nvPr>
        </p:nvSpPr>
        <p:spPr>
          <a:xfrm>
            <a:off x="838200" y="1891117"/>
            <a:ext cx="7677150" cy="4089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22860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b="1" dirty="0"/>
              <a:t>    </a:t>
            </a:r>
            <a:endParaRPr dirty="0"/>
          </a:p>
          <a:p>
            <a:pPr marL="2286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4800" dirty="0"/>
              <a:t>Partners in Medical Education, Inc. provides comprehensive consulting services to</a:t>
            </a:r>
          </a:p>
          <a:p>
            <a:pPr marL="2286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4800" dirty="0"/>
              <a:t>the GME community.</a:t>
            </a:r>
            <a:endParaRPr dirty="0"/>
          </a:p>
          <a:p>
            <a:pPr marL="2286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4400" dirty="0"/>
              <a:t>  </a:t>
            </a:r>
            <a:endParaRPr dirty="0"/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6400" b="1" dirty="0"/>
              <a:t>Partners in Medical Education</a:t>
            </a:r>
            <a:endParaRPr dirty="0"/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6400" dirty="0"/>
              <a:t>724-864-7320  |  </a:t>
            </a:r>
            <a:r>
              <a:rPr lang="en-US" sz="6400" b="1" u="sng" dirty="0">
                <a:solidFill>
                  <a:schemeClr val="hlink"/>
                </a:solidFill>
                <a:hlinkClick r:id="rId3"/>
              </a:rPr>
              <a:t>info@PartnersInMedEd.com</a:t>
            </a:r>
            <a:endParaRPr sz="6400" b="1" dirty="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endParaRPr sz="6400" b="1" dirty="0"/>
          </a:p>
          <a:p>
            <a:pPr marL="0" lvl="0" indent="0" algn="ctr" rtl="0">
              <a:lnSpc>
                <a:spcPct val="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rPr lang="en-US" sz="6400" b="1" dirty="0"/>
              <a:t>Heather Peters, M.Ed., </a:t>
            </a:r>
            <a:r>
              <a:rPr lang="en-US" sz="6400" b="1" dirty="0" err="1"/>
              <a:t>Ph.D</a:t>
            </a:r>
            <a:endParaRPr dirty="0"/>
          </a:p>
          <a:p>
            <a:pPr marL="0" lvl="0" indent="0" algn="ctr" rtl="0">
              <a:lnSpc>
                <a:spcPct val="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endParaRPr sz="6400" b="1" u="sng" dirty="0">
              <a:solidFill>
                <a:schemeClr val="hlink"/>
              </a:solidFill>
              <a:hlinkClick r:id="rId4"/>
            </a:endParaRPr>
          </a:p>
          <a:p>
            <a:pPr marL="0" lvl="0" indent="0" algn="ctr" rtl="0">
              <a:lnSpc>
                <a:spcPct val="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rPr lang="en-US" sz="6400" b="1" u="sng" dirty="0">
                <a:solidFill>
                  <a:schemeClr val="hlink"/>
                </a:solidFill>
                <a:hlinkClick r:id="rId4"/>
              </a:rPr>
              <a:t>Christine@partnersinmeded.com</a:t>
            </a:r>
            <a:endParaRPr sz="6400" b="1" dirty="0"/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6400" dirty="0"/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6400" dirty="0"/>
          </a:p>
          <a:p>
            <a:pPr marL="0" lvl="0" indent="0" algn="ctr" rtl="0">
              <a:lnSpc>
                <a:spcPct val="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6400" b="1" dirty="0"/>
              <a:t>Carmela Meyer, Ed.D</a:t>
            </a:r>
            <a:endParaRPr dirty="0"/>
          </a:p>
          <a:p>
            <a:pPr marL="0" lvl="0" indent="0" algn="ctr" rtl="0">
              <a:lnSpc>
                <a:spcPct val="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6400" b="1" u="sng" dirty="0">
              <a:solidFill>
                <a:schemeClr val="hlink"/>
              </a:solidFill>
              <a:hlinkClick r:id="rId5"/>
            </a:endParaRPr>
          </a:p>
          <a:p>
            <a:pPr marL="0" lvl="0" indent="0" algn="ctr" rtl="0">
              <a:lnSpc>
                <a:spcPct val="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6400" b="1" u="sng" dirty="0">
                <a:solidFill>
                  <a:schemeClr val="hlink"/>
                </a:solidFill>
                <a:hlinkClick r:id="rId5"/>
              </a:rPr>
              <a:t>Cheryl@partnersinmeded.com</a:t>
            </a:r>
            <a:endParaRPr sz="6400" b="1" dirty="0"/>
          </a:p>
          <a:p>
            <a:pPr marL="2286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6400" b="1" dirty="0"/>
          </a:p>
          <a:p>
            <a:pPr marL="2286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rPr lang="en-US" sz="6400" b="1" dirty="0"/>
              <a:t>www.PartnersInMedEd.com</a:t>
            </a:r>
            <a:endParaRPr dirty="0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endParaRPr b="1" dirty="0"/>
          </a:p>
        </p:txBody>
      </p:sp>
      <p:pic>
        <p:nvPicPr>
          <p:cNvPr id="421" name="Google Shape;421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68925" y="484910"/>
            <a:ext cx="3768064" cy="15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0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50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Partners In Medical Education, Inc Copyright 2022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"/>
          <p:cNvSpPr txBox="1">
            <a:spLocks noGrp="1"/>
          </p:cNvSpPr>
          <p:nvPr>
            <p:ph type="body" idx="1"/>
          </p:nvPr>
        </p:nvSpPr>
        <p:spPr>
          <a:xfrm>
            <a:off x="483525" y="1628150"/>
            <a:ext cx="8219700" cy="45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>
              <a:spcBef>
                <a:spcPts val="0"/>
              </a:spcBef>
              <a:buSzPts val="2400"/>
              <a:buFont typeface="Noto Sans Symbols"/>
              <a:buChar char="∙"/>
            </a:pPr>
            <a:endParaRPr lang="en-US" sz="2400" b="1" dirty="0">
              <a:latin typeface="+mn-lt"/>
              <a:ea typeface="Arial"/>
              <a:cs typeface="Arial"/>
              <a:sym typeface="Arial"/>
            </a:endParaRPr>
          </a:p>
          <a:p>
            <a:pPr marL="342900" indent="-342900">
              <a:spcBef>
                <a:spcPts val="0"/>
              </a:spcBef>
              <a:buSzPts val="2400"/>
              <a:buFont typeface="Noto Sans Symbols"/>
              <a:buChar char="∙"/>
            </a:pPr>
            <a:r>
              <a:rPr lang="en-US" sz="2400" b="1" dirty="0">
                <a:latin typeface="+mn-lt"/>
                <a:ea typeface="Arial"/>
                <a:cs typeface="Arial"/>
                <a:sym typeface="Arial"/>
              </a:rPr>
              <a:t>Understand </a:t>
            </a:r>
            <a:r>
              <a:rPr lang="en-US" sz="2400" dirty="0">
                <a:latin typeface="+mn-lt"/>
                <a:ea typeface="Arial"/>
                <a:cs typeface="Arial"/>
                <a:sym typeface="Arial"/>
              </a:rPr>
              <a:t>the differences between the components of JEDI</a:t>
            </a:r>
          </a:p>
          <a:p>
            <a:pPr marL="0" indent="0">
              <a:spcBef>
                <a:spcPts val="0"/>
              </a:spcBef>
              <a:buSzPts val="2400"/>
              <a:buNone/>
            </a:pPr>
            <a:endParaRPr lang="en-US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2400" b="1" dirty="0">
                <a:latin typeface="+mn-lt"/>
                <a:ea typeface="Arial"/>
                <a:cs typeface="Arial"/>
                <a:sym typeface="Arial"/>
              </a:rPr>
              <a:t>Discuss </a:t>
            </a:r>
            <a:r>
              <a:rPr lang="en-US" sz="2400" dirty="0">
                <a:latin typeface="+mn-lt"/>
                <a:ea typeface="Arial"/>
                <a:cs typeface="Arial"/>
                <a:sym typeface="Arial"/>
              </a:rPr>
              <a:t>the benefits and importance of JEDI in GME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endParaRPr sz="2400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2400" b="1" dirty="0">
                <a:latin typeface="+mn-lt"/>
                <a:ea typeface="Arial"/>
                <a:cs typeface="Arial"/>
                <a:sym typeface="Arial"/>
              </a:rPr>
              <a:t>Explore</a:t>
            </a:r>
            <a:r>
              <a:rPr lang="en-US" sz="2400" dirty="0"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2400" dirty="0">
                <a:latin typeface="+mn-lt"/>
              </a:rPr>
              <a:t>tools and resources for incorporating JEDI components into your program</a:t>
            </a:r>
            <a:endParaRPr sz="2400" dirty="0">
              <a:latin typeface="+mn-lt"/>
            </a:endParaRPr>
          </a:p>
        </p:txBody>
      </p:sp>
      <p:sp>
        <p:nvSpPr>
          <p:cNvPr id="78" name="Google Shape;78;p1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 dirty="0">
                <a:latin typeface="+mn-lt"/>
              </a:rPr>
              <a:t>LEARNING OBJECTIVES</a:t>
            </a:r>
            <a:endParaRPr dirty="0">
              <a:latin typeface="+mn-lt"/>
            </a:endParaRPr>
          </a:p>
        </p:txBody>
      </p:sp>
      <p:sp>
        <p:nvSpPr>
          <p:cNvPr id="79" name="Google Shape;79;p1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+mn-lt"/>
              </a:rPr>
              <a:t>Partners In Medical Education, Inc Copyright 2022</a:t>
            </a:r>
            <a:endParaRPr dirty="0">
              <a:latin typeface="+mn-lt"/>
            </a:endParaRPr>
          </a:p>
        </p:txBody>
      </p:sp>
      <p:sp>
        <p:nvSpPr>
          <p:cNvPr id="80" name="Google Shape;80;p1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+mn-lt"/>
              </a:rPr>
              <a:t>4</a:t>
            </a:fld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BEEEA7-EDA7-EE2C-DA83-4EBE8859F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1960’s – Equality; Civil Rights (E)</a:t>
            </a:r>
          </a:p>
          <a:p>
            <a:r>
              <a:rPr lang="en-US" dirty="0"/>
              <a:t>1970’s – Inclusion; Multicultural Movement (I)</a:t>
            </a:r>
          </a:p>
          <a:p>
            <a:r>
              <a:rPr lang="en-US" dirty="0"/>
              <a:t>1980’s – Diversity;  gender/race focused (D)</a:t>
            </a:r>
          </a:p>
          <a:p>
            <a:r>
              <a:rPr lang="en-US" dirty="0"/>
              <a:t>1990’s – Diversity; ethnicity, religion, sexual preference, ability (DEI)</a:t>
            </a:r>
          </a:p>
          <a:p>
            <a:r>
              <a:rPr lang="en-US" dirty="0"/>
              <a:t>2000’s – Justice; barrier focused</a:t>
            </a:r>
          </a:p>
          <a:p>
            <a:pPr marL="63500" indent="0">
              <a:buNone/>
            </a:pPr>
            <a:r>
              <a:rPr lang="en-US" dirty="0"/>
              <a:t>     (JEDI)</a:t>
            </a:r>
          </a:p>
          <a:p>
            <a:r>
              <a:rPr lang="en-US" dirty="0"/>
              <a:t>2022 – Youmans, et.al. - DEBI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891EA1-EAE9-F104-A677-6AE657DC8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FE4F3C-C72F-BAD8-67B7-AFA21098CA5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739810-F059-CB35-396E-22D9DE3EC2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AE9270DF-861A-0FB9-77C0-55938E32B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68419" y="3448084"/>
            <a:ext cx="3285524" cy="25167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6C2EE2-81DD-E8F6-9DAB-623C53A98367}"/>
              </a:ext>
            </a:extLst>
          </p:cNvPr>
          <p:cNvSpPr txBox="1"/>
          <p:nvPr/>
        </p:nvSpPr>
        <p:spPr>
          <a:xfrm>
            <a:off x="5667090" y="6130898"/>
            <a:ext cx="32855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pngall.com/history-pn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/3.0/"/>
              </a:rPr>
              <a:t>CC BY-NC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741220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299E53-D14E-7FB2-1D85-3AC760E11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738058"/>
            <a:ext cx="7886700" cy="4438905"/>
          </a:xfrm>
        </p:spPr>
        <p:txBody>
          <a:bodyPr>
            <a:normAutofit fontScale="8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+mn-lt"/>
              </a:rPr>
              <a:t>Section I.C. Addresses recruitment and retention of a diverse and inclusive workforce.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+mn-lt"/>
              </a:rPr>
              <a:t>Requirement II.A.4.a).10. specifies the need for program directors to cultivate an environment in which residents and fellows can raise concerns and provide feedback without fear of intimidation or retaliation.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+mn-lt"/>
              </a:rPr>
              <a:t>Section V begins to address evaluation and asks programs to collect data on ultimate board certification rates of its graduates, with the intent of decreasing reliance on first time pass rates as a measure of excellence.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+mn-lt"/>
              </a:rPr>
              <a:t>Requirement VI.B.6. states that programs and Sponsoring Institutions must provide a professional, and respectful environment free from discrimination, harassment, mistreatment, abuse, or coercion.</a:t>
            </a:r>
          </a:p>
          <a:p>
            <a:pPr marL="6350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0CD93A-7DAF-C9CC-1315-65349D85E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ACGME &amp; Accreditation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9A781D-7646-B5FF-3FF3-1E36E943E6A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8C0065-65A3-9FC9-1D85-BCD38B868B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0AFD41-92E6-4966-A8C3-584DC32452A9}"/>
              </a:ext>
            </a:extLst>
          </p:cNvPr>
          <p:cNvSpPr txBox="1"/>
          <p:nvPr/>
        </p:nvSpPr>
        <p:spPr>
          <a:xfrm>
            <a:off x="255181" y="5869186"/>
            <a:ext cx="3086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acgme.org</a:t>
            </a:r>
          </a:p>
        </p:txBody>
      </p:sp>
    </p:spTree>
    <p:extLst>
      <p:ext uri="{BB962C8B-B14F-4D97-AF65-F5344CB8AC3E}">
        <p14:creationId xmlns:p14="http://schemas.microsoft.com/office/powerpoint/2010/main" val="1414301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F01E6-8F43-434B-851B-C51850926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588" y="2009676"/>
            <a:ext cx="6115049" cy="242949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/>
                <a:cs typeface="Arial"/>
              </a:rPr>
              <a:t>Justice</a:t>
            </a:r>
            <a:endParaRPr lang="en-US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B2F85E-C51D-4672-8041-4B09D9C446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4300B-9214-4DD5-8B18-B5D4ECEBB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AC1577-D165-894F-A2E8-2E5C1B17494C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pic>
        <p:nvPicPr>
          <p:cNvPr id="9" name="Picture 8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F31E5D2D-ECAA-F937-1859-D6D6213E1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7335" y="1783865"/>
            <a:ext cx="3652284" cy="365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81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CC12C6-08F1-E980-6375-B793A8C620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0" indent="0">
              <a:buNone/>
            </a:pPr>
            <a:endParaRPr lang="en-US" dirty="0"/>
          </a:p>
          <a:p>
            <a:pPr marL="63500" indent="0" algn="ctr">
              <a:buNone/>
            </a:pPr>
            <a:r>
              <a:rPr lang="en-US" sz="3200" i="1" dirty="0"/>
              <a:t>“Dismantling barriers to resources and opportunities in society so that all individuals and communities can live a full and dignified life”</a:t>
            </a:r>
          </a:p>
          <a:p>
            <a:pPr marL="63500" indent="0" algn="ctr">
              <a:buNone/>
            </a:pPr>
            <a:endParaRPr lang="en-US" sz="1200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6CC6D8-1364-A1B1-1F4B-E8C4BD08A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Justice?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B0106-968E-2A18-D5E4-39830EC942A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73117-FCB1-0DE2-61C9-EC8C8DC427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49C02-386A-AB5F-8916-D0ABF7CE78E6}"/>
              </a:ext>
            </a:extLst>
          </p:cNvPr>
          <p:cNvSpPr txBox="1"/>
          <p:nvPr/>
        </p:nvSpPr>
        <p:spPr>
          <a:xfrm>
            <a:off x="404036" y="5869186"/>
            <a:ext cx="3370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jedicollaborative.com</a:t>
            </a:r>
          </a:p>
        </p:txBody>
      </p:sp>
    </p:spTree>
    <p:extLst>
      <p:ext uri="{BB962C8B-B14F-4D97-AF65-F5344CB8AC3E}">
        <p14:creationId xmlns:p14="http://schemas.microsoft.com/office/powerpoint/2010/main" val="496639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15782C-8DBF-12E8-D369-DEB47FBB5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0" indent="0">
              <a:buNone/>
            </a:pPr>
            <a:r>
              <a:rPr lang="en-US" dirty="0"/>
              <a:t>It’s all about community</a:t>
            </a:r>
          </a:p>
          <a:p>
            <a:pPr marL="63500" indent="0">
              <a:buNone/>
            </a:pPr>
            <a:endParaRPr lang="en-US" dirty="0"/>
          </a:p>
          <a:p>
            <a:r>
              <a:rPr lang="en-US" dirty="0"/>
              <a:t>Awareness and acknowledgement of disparities</a:t>
            </a:r>
          </a:p>
          <a:p>
            <a:pPr marL="546100" lvl="1" indent="0">
              <a:buNone/>
            </a:pPr>
            <a:endParaRPr lang="en-US" dirty="0"/>
          </a:p>
          <a:p>
            <a:r>
              <a:rPr lang="en-US" dirty="0"/>
              <a:t>Understanding disparities and the effect they have</a:t>
            </a:r>
          </a:p>
          <a:p>
            <a:endParaRPr lang="en-US" dirty="0"/>
          </a:p>
          <a:p>
            <a:r>
              <a:rPr lang="en-US" dirty="0"/>
              <a:t>Breaking down the disparity through actions and commitment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6350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28C6CA-C04E-6C45-FE87-68DE67638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Justice in GME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6A073E-8A07-C437-E190-369D3E8C2DD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Partners In Medical Education, Inc Copyright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612AB-EDBD-1CE2-9019-083E085F0C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 dirty="0"/>
          </a:p>
        </p:txBody>
      </p:sp>
      <p:pic>
        <p:nvPicPr>
          <p:cNvPr id="10" name="Picture 9" descr="A picture containing text, indoor, white&#10;&#10;Description automatically generated">
            <a:extLst>
              <a:ext uri="{FF2B5EF4-FFF2-40B4-BE49-F238E27FC236}">
                <a16:creationId xmlns:a16="http://schemas.microsoft.com/office/drawing/2014/main" id="{880153C1-FA12-A448-08B2-A8E7623EE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15050" y="663736"/>
            <a:ext cx="2147651" cy="12080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039E54-D3C0-1220-E215-DA5C988F4F19}"/>
              </a:ext>
            </a:extLst>
          </p:cNvPr>
          <p:cNvSpPr txBox="1"/>
          <p:nvPr/>
        </p:nvSpPr>
        <p:spPr>
          <a:xfrm>
            <a:off x="5974295" y="1943291"/>
            <a:ext cx="254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blog.harmlessonline.net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/3.0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880070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ME-2016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ME-201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E-2016" id="{CDBB09D6-2E31-6544-8AD6-22CA05291743}" vid="{98D09D54-364A-314E-A8DE-A1E776F54B8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2022</Words>
  <Application>Microsoft Office PowerPoint</Application>
  <PresentationFormat>On-screen Show (4:3)</PresentationFormat>
  <Paragraphs>363</Paragraphs>
  <Slides>34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Arial,Sans-Serif</vt:lpstr>
      <vt:lpstr>Noto Sans Symbols</vt:lpstr>
      <vt:lpstr>Times New Roman</vt:lpstr>
      <vt:lpstr>Wingdings</vt:lpstr>
      <vt:lpstr>Symbol</vt:lpstr>
      <vt:lpstr>Calibri</vt:lpstr>
      <vt:lpstr>Comic Sans MS</vt:lpstr>
      <vt:lpstr>PME-2016</vt:lpstr>
      <vt:lpstr>PME-2016</vt:lpstr>
      <vt:lpstr>Bitmap Image</vt:lpstr>
      <vt:lpstr>Please Note…</vt:lpstr>
      <vt:lpstr>JEDI Warriors in GME: Guardians of Justice, Equity, Diversity &amp; Inclusion</vt:lpstr>
      <vt:lpstr>Introducing Your Presenters…</vt:lpstr>
      <vt:lpstr>LEARNING OBJECTIVES</vt:lpstr>
      <vt:lpstr>Brief History</vt:lpstr>
      <vt:lpstr>ACGME &amp; Accreditation</vt:lpstr>
      <vt:lpstr>Justice</vt:lpstr>
      <vt:lpstr>What is Justice?</vt:lpstr>
      <vt:lpstr>Justice in GME</vt:lpstr>
      <vt:lpstr>What does this look like?</vt:lpstr>
      <vt:lpstr>Equity</vt:lpstr>
      <vt:lpstr>What is Equity?</vt:lpstr>
      <vt:lpstr>Equality vs Equity</vt:lpstr>
      <vt:lpstr>PowerPoint Presentation</vt:lpstr>
      <vt:lpstr>Equity in GME</vt:lpstr>
      <vt:lpstr>Diversity</vt:lpstr>
      <vt:lpstr>What is Diversity?</vt:lpstr>
      <vt:lpstr>Diversity in GME</vt:lpstr>
      <vt:lpstr>What does this look like?</vt:lpstr>
      <vt:lpstr>Inclusion</vt:lpstr>
      <vt:lpstr>What is Inclusion?</vt:lpstr>
      <vt:lpstr>Inclusion in GME</vt:lpstr>
      <vt:lpstr>JEDI in Action</vt:lpstr>
      <vt:lpstr>Let’s look at some examples</vt:lpstr>
      <vt:lpstr>Make a Commitment to JEDI in GME</vt:lpstr>
      <vt:lpstr>If you do nothing else…</vt:lpstr>
      <vt:lpstr>JEDI Warriors in GME</vt:lpstr>
      <vt:lpstr>PowerPoint Presentation</vt:lpstr>
      <vt:lpstr>Questions</vt:lpstr>
      <vt:lpstr>References</vt:lpstr>
      <vt:lpstr>References</vt:lpstr>
      <vt:lpstr>References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OBJECTIVES</dc:title>
  <dc:creator>Microsoft Office User</dc:creator>
  <cp:lastModifiedBy>BJ Schwartz</cp:lastModifiedBy>
  <cp:revision>6</cp:revision>
  <dcterms:created xsi:type="dcterms:W3CDTF">2016-03-20T11:36:31Z</dcterms:created>
  <dcterms:modified xsi:type="dcterms:W3CDTF">2022-06-22T16:26:23Z</dcterms:modified>
</cp:coreProperties>
</file>