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24"/>
  </p:notesMasterIdLst>
  <p:sldIdLst>
    <p:sldId id="256" r:id="rId2"/>
    <p:sldId id="277" r:id="rId3"/>
    <p:sldId id="257" r:id="rId4"/>
    <p:sldId id="258" r:id="rId5"/>
    <p:sldId id="260" r:id="rId6"/>
    <p:sldId id="261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62" r:id="rId20"/>
    <p:sldId id="274" r:id="rId21"/>
    <p:sldId id="331" r:id="rId22"/>
    <p:sldId id="279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/>
    <p:restoredTop sz="94599"/>
  </p:normalViewPr>
  <p:slideViewPr>
    <p:cSldViewPr snapToGrid="0" snapToObjects="1">
      <p:cViewPr>
        <p:scale>
          <a:sx n="100" d="100"/>
          <a:sy n="100" d="100"/>
        </p:scale>
        <p:origin x="172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A09DA-F7C2-FB4F-BBA3-CD8C0B59AC71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60B55F-C590-A74F-BE38-66EE5CA36723}">
      <dgm:prSet phldrT="[Text]"/>
      <dgm:spPr/>
      <dgm:t>
        <a:bodyPr/>
        <a:lstStyle/>
        <a:p>
          <a:r>
            <a:rPr lang="en-US" dirty="0"/>
            <a:t>Clinical Learning Environment</a:t>
          </a:r>
        </a:p>
      </dgm:t>
    </dgm:pt>
    <dgm:pt modelId="{F080FC82-4329-AD4F-8790-F0A8AD1566A3}" type="parTrans" cxnId="{7992B55C-21BA-5D46-872A-93A8CF5DCF46}">
      <dgm:prSet/>
      <dgm:spPr/>
      <dgm:t>
        <a:bodyPr/>
        <a:lstStyle/>
        <a:p>
          <a:endParaRPr lang="en-US"/>
        </a:p>
      </dgm:t>
    </dgm:pt>
    <dgm:pt modelId="{B257B1D5-5578-D246-9A10-ED44D2785EE5}" type="sibTrans" cxnId="{7992B55C-21BA-5D46-872A-93A8CF5DCF46}">
      <dgm:prSet/>
      <dgm:spPr/>
      <dgm:t>
        <a:bodyPr/>
        <a:lstStyle/>
        <a:p>
          <a:endParaRPr lang="en-US"/>
        </a:p>
      </dgm:t>
    </dgm:pt>
    <dgm:pt modelId="{449A9DD3-7A63-7B4C-8018-6BC8ABE220A5}">
      <dgm:prSet phldrT="[Text]"/>
      <dgm:spPr/>
      <dgm:t>
        <a:bodyPr/>
        <a:lstStyle/>
        <a:p>
          <a:r>
            <a:rPr lang="en-US" dirty="0"/>
            <a:t>Program Evaluation &amp; Improvement</a:t>
          </a:r>
        </a:p>
      </dgm:t>
    </dgm:pt>
    <dgm:pt modelId="{69908CEB-A9C3-BB47-8A7A-8985E43D4630}" type="parTrans" cxnId="{CF25E60A-5FF5-314A-97DC-4E5BB6D1CCAD}">
      <dgm:prSet/>
      <dgm:spPr/>
      <dgm:t>
        <a:bodyPr/>
        <a:lstStyle/>
        <a:p>
          <a:endParaRPr lang="en-US"/>
        </a:p>
      </dgm:t>
    </dgm:pt>
    <dgm:pt modelId="{29AF83D8-A038-074A-9ABC-EE0D3008FE7E}" type="sibTrans" cxnId="{CF25E60A-5FF5-314A-97DC-4E5BB6D1CCAD}">
      <dgm:prSet/>
      <dgm:spPr/>
      <dgm:t>
        <a:bodyPr/>
        <a:lstStyle/>
        <a:p>
          <a:endParaRPr lang="en-US"/>
        </a:p>
      </dgm:t>
    </dgm:pt>
    <dgm:pt modelId="{3282867E-E972-0541-B532-482CE8927115}">
      <dgm:prSet phldrT="[Text]"/>
      <dgm:spPr/>
      <dgm:t>
        <a:bodyPr/>
        <a:lstStyle/>
        <a:p>
          <a:r>
            <a:rPr lang="en-US" dirty="0"/>
            <a:t>Competency-based Learning</a:t>
          </a:r>
        </a:p>
      </dgm:t>
    </dgm:pt>
    <dgm:pt modelId="{FD1D4CFB-C9DC-1E4F-9948-2E82070D4B08}" type="parTrans" cxnId="{BDF12DE7-AD90-F343-A9F5-E4B89A701660}">
      <dgm:prSet/>
      <dgm:spPr/>
      <dgm:t>
        <a:bodyPr/>
        <a:lstStyle/>
        <a:p>
          <a:endParaRPr lang="en-US"/>
        </a:p>
      </dgm:t>
    </dgm:pt>
    <dgm:pt modelId="{CF2D358E-820B-5A43-9B4E-B2E101999396}" type="sibTrans" cxnId="{BDF12DE7-AD90-F343-A9F5-E4B89A701660}">
      <dgm:prSet/>
      <dgm:spPr/>
      <dgm:t>
        <a:bodyPr/>
        <a:lstStyle/>
        <a:p>
          <a:endParaRPr lang="en-US"/>
        </a:p>
      </dgm:t>
    </dgm:pt>
    <dgm:pt modelId="{8A6BA3A4-CACC-1E43-8724-C5D22DA512DA}">
      <dgm:prSet phldrT="[Text]"/>
      <dgm:spPr/>
      <dgm:t>
        <a:bodyPr/>
        <a:lstStyle/>
        <a:p>
          <a:r>
            <a:rPr lang="en-US" dirty="0"/>
            <a:t>Scholarly Activity</a:t>
          </a:r>
        </a:p>
      </dgm:t>
    </dgm:pt>
    <dgm:pt modelId="{1896068C-3546-2240-9824-7E1AB7256965}" type="parTrans" cxnId="{482F8387-CC6F-8045-849B-F7B3A07CCBF9}">
      <dgm:prSet/>
      <dgm:spPr/>
      <dgm:t>
        <a:bodyPr/>
        <a:lstStyle/>
        <a:p>
          <a:endParaRPr lang="en-US"/>
        </a:p>
      </dgm:t>
    </dgm:pt>
    <dgm:pt modelId="{58080AF0-41EB-2A40-9079-1E54B9212F12}" type="sibTrans" cxnId="{482F8387-CC6F-8045-849B-F7B3A07CCBF9}">
      <dgm:prSet/>
      <dgm:spPr/>
      <dgm:t>
        <a:bodyPr/>
        <a:lstStyle/>
        <a:p>
          <a:endParaRPr lang="en-US"/>
        </a:p>
      </dgm:t>
    </dgm:pt>
    <dgm:pt modelId="{2470ECCD-4B72-E441-8FE1-3A8144399DBF}" type="pres">
      <dgm:prSet presAssocID="{517A09DA-F7C2-FB4F-BBA3-CD8C0B59AC71}" presName="matrix" presStyleCnt="0">
        <dgm:presLayoutVars>
          <dgm:chMax val="1"/>
          <dgm:dir/>
          <dgm:resizeHandles val="exact"/>
        </dgm:presLayoutVars>
      </dgm:prSet>
      <dgm:spPr/>
    </dgm:pt>
    <dgm:pt modelId="{E77C12F0-FFA5-054C-9239-0B9356DBEF35}" type="pres">
      <dgm:prSet presAssocID="{517A09DA-F7C2-FB4F-BBA3-CD8C0B59AC71}" presName="diamond" presStyleLbl="bgShp" presStyleIdx="0" presStyleCnt="1"/>
      <dgm:spPr/>
    </dgm:pt>
    <dgm:pt modelId="{CEB66E2A-6ABF-294F-B904-D610157885D1}" type="pres">
      <dgm:prSet presAssocID="{517A09DA-F7C2-FB4F-BBA3-CD8C0B59AC71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913F7B4-9F2F-1641-B9B2-A28D99190A28}" type="pres">
      <dgm:prSet presAssocID="{517A09DA-F7C2-FB4F-BBA3-CD8C0B59AC71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E4AF906-39BA-984E-B0CE-1AF09624656F}" type="pres">
      <dgm:prSet presAssocID="{517A09DA-F7C2-FB4F-BBA3-CD8C0B59AC71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8AAD0A5-1A51-6243-9F39-992801E9295A}" type="pres">
      <dgm:prSet presAssocID="{517A09DA-F7C2-FB4F-BBA3-CD8C0B59AC71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588CE08-E8C6-A749-B4E9-DAE84852F8BF}" type="presOf" srcId="{AF60B55F-C590-A74F-BE38-66EE5CA36723}" destId="{CEB66E2A-6ABF-294F-B904-D610157885D1}" srcOrd="0" destOrd="0" presId="urn:microsoft.com/office/officeart/2005/8/layout/matrix3"/>
    <dgm:cxn modelId="{CF25E60A-5FF5-314A-97DC-4E5BB6D1CCAD}" srcId="{517A09DA-F7C2-FB4F-BBA3-CD8C0B59AC71}" destId="{449A9DD3-7A63-7B4C-8018-6BC8ABE220A5}" srcOrd="1" destOrd="0" parTransId="{69908CEB-A9C3-BB47-8A7A-8985E43D4630}" sibTransId="{29AF83D8-A038-074A-9ABC-EE0D3008FE7E}"/>
    <dgm:cxn modelId="{C012582B-D101-9F4E-9715-0010FAF4BD69}" type="presOf" srcId="{517A09DA-F7C2-FB4F-BBA3-CD8C0B59AC71}" destId="{2470ECCD-4B72-E441-8FE1-3A8144399DBF}" srcOrd="0" destOrd="0" presId="urn:microsoft.com/office/officeart/2005/8/layout/matrix3"/>
    <dgm:cxn modelId="{7992B55C-21BA-5D46-872A-93A8CF5DCF46}" srcId="{517A09DA-F7C2-FB4F-BBA3-CD8C0B59AC71}" destId="{AF60B55F-C590-A74F-BE38-66EE5CA36723}" srcOrd="0" destOrd="0" parTransId="{F080FC82-4329-AD4F-8790-F0A8AD1566A3}" sibTransId="{B257B1D5-5578-D246-9A10-ED44D2785EE5}"/>
    <dgm:cxn modelId="{9903B27C-AAA1-4A41-B8DC-BB12E65D294F}" type="presOf" srcId="{3282867E-E972-0541-B532-482CE8927115}" destId="{FE4AF906-39BA-984E-B0CE-1AF09624656F}" srcOrd="0" destOrd="0" presId="urn:microsoft.com/office/officeart/2005/8/layout/matrix3"/>
    <dgm:cxn modelId="{E2BD047F-F2B5-5C4A-9787-B50086B01676}" type="presOf" srcId="{449A9DD3-7A63-7B4C-8018-6BC8ABE220A5}" destId="{F913F7B4-9F2F-1641-B9B2-A28D99190A28}" srcOrd="0" destOrd="0" presId="urn:microsoft.com/office/officeart/2005/8/layout/matrix3"/>
    <dgm:cxn modelId="{482F8387-CC6F-8045-849B-F7B3A07CCBF9}" srcId="{517A09DA-F7C2-FB4F-BBA3-CD8C0B59AC71}" destId="{8A6BA3A4-CACC-1E43-8724-C5D22DA512DA}" srcOrd="3" destOrd="0" parTransId="{1896068C-3546-2240-9824-7E1AB7256965}" sibTransId="{58080AF0-41EB-2A40-9079-1E54B9212F12}"/>
    <dgm:cxn modelId="{7E1BCAC3-4899-E440-BBAE-43DE7AB3D6FC}" type="presOf" srcId="{8A6BA3A4-CACC-1E43-8724-C5D22DA512DA}" destId="{28AAD0A5-1A51-6243-9F39-992801E9295A}" srcOrd="0" destOrd="0" presId="urn:microsoft.com/office/officeart/2005/8/layout/matrix3"/>
    <dgm:cxn modelId="{BDF12DE7-AD90-F343-A9F5-E4B89A701660}" srcId="{517A09DA-F7C2-FB4F-BBA3-CD8C0B59AC71}" destId="{3282867E-E972-0541-B532-482CE8927115}" srcOrd="2" destOrd="0" parTransId="{FD1D4CFB-C9DC-1E4F-9948-2E82070D4B08}" sibTransId="{CF2D358E-820B-5A43-9B4E-B2E101999396}"/>
    <dgm:cxn modelId="{8A3345BB-ECB8-1B43-A0ED-A9D3B2DAC803}" type="presParOf" srcId="{2470ECCD-4B72-E441-8FE1-3A8144399DBF}" destId="{E77C12F0-FFA5-054C-9239-0B9356DBEF35}" srcOrd="0" destOrd="0" presId="urn:microsoft.com/office/officeart/2005/8/layout/matrix3"/>
    <dgm:cxn modelId="{991B0A75-D674-DD4A-AC50-0BBCF056D262}" type="presParOf" srcId="{2470ECCD-4B72-E441-8FE1-3A8144399DBF}" destId="{CEB66E2A-6ABF-294F-B904-D610157885D1}" srcOrd="1" destOrd="0" presId="urn:microsoft.com/office/officeart/2005/8/layout/matrix3"/>
    <dgm:cxn modelId="{3333AD31-19A3-F64E-AAD9-2FEB65213879}" type="presParOf" srcId="{2470ECCD-4B72-E441-8FE1-3A8144399DBF}" destId="{F913F7B4-9F2F-1641-B9B2-A28D99190A28}" srcOrd="2" destOrd="0" presId="urn:microsoft.com/office/officeart/2005/8/layout/matrix3"/>
    <dgm:cxn modelId="{59C5E072-D5D4-964E-AE1C-AD3747ED1FC8}" type="presParOf" srcId="{2470ECCD-4B72-E441-8FE1-3A8144399DBF}" destId="{FE4AF906-39BA-984E-B0CE-1AF09624656F}" srcOrd="3" destOrd="0" presId="urn:microsoft.com/office/officeart/2005/8/layout/matrix3"/>
    <dgm:cxn modelId="{29B79AAA-435A-AB43-B419-11AE815DC1BD}" type="presParOf" srcId="{2470ECCD-4B72-E441-8FE1-3A8144399DBF}" destId="{28AAD0A5-1A51-6243-9F39-992801E9295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A6560-43EF-764B-A244-B6C6A346EC04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34B646-F82C-344F-AFE3-11DE7E6A7F31}">
      <dgm:prSet phldrT="[Text]"/>
      <dgm:spPr/>
      <dgm:t>
        <a:bodyPr/>
        <a:lstStyle/>
        <a:p>
          <a:r>
            <a:rPr lang="en-US" dirty="0"/>
            <a:t>CONTINUOUS</a:t>
          </a:r>
        </a:p>
      </dgm:t>
    </dgm:pt>
    <dgm:pt modelId="{7B9346F1-08B4-F64D-B211-D0CAFF8E60C1}" type="parTrans" cxnId="{089673F1-6157-6942-B3BE-031EAAA234BE}">
      <dgm:prSet/>
      <dgm:spPr/>
      <dgm:t>
        <a:bodyPr/>
        <a:lstStyle/>
        <a:p>
          <a:endParaRPr lang="en-US"/>
        </a:p>
      </dgm:t>
    </dgm:pt>
    <dgm:pt modelId="{DB4570DF-A150-FC40-A50B-A845BFD69D1D}" type="sibTrans" cxnId="{089673F1-6157-6942-B3BE-031EAAA234BE}">
      <dgm:prSet/>
      <dgm:spPr/>
      <dgm:t>
        <a:bodyPr/>
        <a:lstStyle/>
        <a:p>
          <a:endParaRPr lang="en-US"/>
        </a:p>
      </dgm:t>
    </dgm:pt>
    <dgm:pt modelId="{25BE1032-531C-334A-8F45-2F1512817C4B}">
      <dgm:prSet phldrT="[Text]"/>
      <dgm:spPr/>
      <dgm:t>
        <a:bodyPr/>
        <a:lstStyle/>
        <a:p>
          <a:r>
            <a:rPr lang="en-US" dirty="0"/>
            <a:t>Program</a:t>
          </a:r>
        </a:p>
      </dgm:t>
    </dgm:pt>
    <dgm:pt modelId="{642283BA-8037-4E42-BA1F-BBA4E621E926}" type="parTrans" cxnId="{3CE17296-A8D0-E54D-B87A-3FC28B73E430}">
      <dgm:prSet/>
      <dgm:spPr/>
      <dgm:t>
        <a:bodyPr/>
        <a:lstStyle/>
        <a:p>
          <a:endParaRPr lang="en-US"/>
        </a:p>
      </dgm:t>
    </dgm:pt>
    <dgm:pt modelId="{161407C3-D724-AB4F-B812-D232184BADB4}" type="sibTrans" cxnId="{3CE17296-A8D0-E54D-B87A-3FC28B73E430}">
      <dgm:prSet/>
      <dgm:spPr/>
      <dgm:t>
        <a:bodyPr/>
        <a:lstStyle/>
        <a:p>
          <a:endParaRPr lang="en-US"/>
        </a:p>
      </dgm:t>
    </dgm:pt>
    <dgm:pt modelId="{96927D02-3815-1144-BAF6-A08B19793AF0}">
      <dgm:prSet phldrT="[Text]"/>
      <dgm:spPr/>
      <dgm:t>
        <a:bodyPr/>
        <a:lstStyle/>
        <a:p>
          <a:r>
            <a:rPr lang="en-US" dirty="0"/>
            <a:t>Evaluation</a:t>
          </a:r>
        </a:p>
      </dgm:t>
    </dgm:pt>
    <dgm:pt modelId="{67205FC6-6C06-874E-88F8-37154798ED50}" type="parTrans" cxnId="{2DD52E98-B3B2-8B46-A683-DEC4D2D92AF1}">
      <dgm:prSet/>
      <dgm:spPr/>
      <dgm:t>
        <a:bodyPr/>
        <a:lstStyle/>
        <a:p>
          <a:endParaRPr lang="en-US"/>
        </a:p>
      </dgm:t>
    </dgm:pt>
    <dgm:pt modelId="{A42C6C11-7B81-1C43-81DA-1CFE4ED0EEE0}" type="sibTrans" cxnId="{2DD52E98-B3B2-8B46-A683-DEC4D2D92AF1}">
      <dgm:prSet/>
      <dgm:spPr/>
      <dgm:t>
        <a:bodyPr/>
        <a:lstStyle/>
        <a:p>
          <a:endParaRPr lang="en-US"/>
        </a:p>
      </dgm:t>
    </dgm:pt>
    <dgm:pt modelId="{20C02CE0-F614-0A45-8989-CE699AC4BC76}">
      <dgm:prSet phldrT="[Text]"/>
      <dgm:spPr/>
      <dgm:t>
        <a:bodyPr/>
        <a:lstStyle/>
        <a:p>
          <a:r>
            <a:rPr lang="en-US" dirty="0"/>
            <a:t>Assessment</a:t>
          </a:r>
        </a:p>
      </dgm:t>
    </dgm:pt>
    <dgm:pt modelId="{DAD4A933-76CF-154E-B2E4-BA1A083EEA8A}" type="parTrans" cxnId="{7FB92186-01EC-A94A-BB8C-77B8B7AFD171}">
      <dgm:prSet/>
      <dgm:spPr/>
      <dgm:t>
        <a:bodyPr/>
        <a:lstStyle/>
        <a:p>
          <a:endParaRPr lang="en-US"/>
        </a:p>
      </dgm:t>
    </dgm:pt>
    <dgm:pt modelId="{BA563C0B-A818-8A4F-ABC5-AD78A41EAEF0}" type="sibTrans" cxnId="{7FB92186-01EC-A94A-BB8C-77B8B7AFD171}">
      <dgm:prSet/>
      <dgm:spPr/>
      <dgm:t>
        <a:bodyPr/>
        <a:lstStyle/>
        <a:p>
          <a:endParaRPr lang="en-US"/>
        </a:p>
      </dgm:t>
    </dgm:pt>
    <dgm:pt modelId="{2796EFEA-4176-6C45-890B-8CA37F2D2EFE}">
      <dgm:prSet phldrT="[Text]"/>
      <dgm:spPr/>
      <dgm:t>
        <a:bodyPr/>
        <a:lstStyle/>
        <a:p>
          <a:r>
            <a:rPr lang="en-US" dirty="0"/>
            <a:t>Improvement</a:t>
          </a:r>
        </a:p>
      </dgm:t>
    </dgm:pt>
    <dgm:pt modelId="{266DEDD6-B418-154F-89A5-E0403BA40166}" type="parTrans" cxnId="{F0BC8B4E-2AE8-8E43-8926-A88F319B358B}">
      <dgm:prSet/>
      <dgm:spPr/>
      <dgm:t>
        <a:bodyPr/>
        <a:lstStyle/>
        <a:p>
          <a:endParaRPr lang="en-US"/>
        </a:p>
      </dgm:t>
    </dgm:pt>
    <dgm:pt modelId="{5F4D5C35-0973-9F43-8DFA-3FBE77CDB218}" type="sibTrans" cxnId="{F0BC8B4E-2AE8-8E43-8926-A88F319B358B}">
      <dgm:prSet/>
      <dgm:spPr/>
      <dgm:t>
        <a:bodyPr/>
        <a:lstStyle/>
        <a:p>
          <a:endParaRPr lang="en-US"/>
        </a:p>
      </dgm:t>
    </dgm:pt>
    <dgm:pt modelId="{4D5961D1-E9A4-5C46-8A29-FFEC766F75B0}" type="pres">
      <dgm:prSet presAssocID="{280A6560-43EF-764B-A244-B6C6A346EC04}" presName="cycle" presStyleCnt="0">
        <dgm:presLayoutVars>
          <dgm:dir/>
          <dgm:resizeHandles val="exact"/>
        </dgm:presLayoutVars>
      </dgm:prSet>
      <dgm:spPr/>
    </dgm:pt>
    <dgm:pt modelId="{A0C9D899-1C6C-5B48-8AD1-C11E3B4DF168}" type="pres">
      <dgm:prSet presAssocID="{2234B646-F82C-344F-AFE3-11DE7E6A7F31}" presName="dummy" presStyleCnt="0"/>
      <dgm:spPr/>
    </dgm:pt>
    <dgm:pt modelId="{25EC19B0-A3CD-D544-83EC-82F500B4A5AF}" type="pres">
      <dgm:prSet presAssocID="{2234B646-F82C-344F-AFE3-11DE7E6A7F31}" presName="node" presStyleLbl="revTx" presStyleIdx="0" presStyleCnt="5">
        <dgm:presLayoutVars>
          <dgm:bulletEnabled val="1"/>
        </dgm:presLayoutVars>
      </dgm:prSet>
      <dgm:spPr/>
    </dgm:pt>
    <dgm:pt modelId="{E1B57ADD-AE38-724D-9B76-9935363F67F0}" type="pres">
      <dgm:prSet presAssocID="{DB4570DF-A150-FC40-A50B-A845BFD69D1D}" presName="sibTrans" presStyleLbl="node1" presStyleIdx="0" presStyleCnt="5"/>
      <dgm:spPr/>
    </dgm:pt>
    <dgm:pt modelId="{63077E2F-5699-D247-8E51-0ABCBA407498}" type="pres">
      <dgm:prSet presAssocID="{25BE1032-531C-334A-8F45-2F1512817C4B}" presName="dummy" presStyleCnt="0"/>
      <dgm:spPr/>
    </dgm:pt>
    <dgm:pt modelId="{75B59139-111B-1B40-8A28-560603D6ED9C}" type="pres">
      <dgm:prSet presAssocID="{25BE1032-531C-334A-8F45-2F1512817C4B}" presName="node" presStyleLbl="revTx" presStyleIdx="1" presStyleCnt="5" custScaleX="229886">
        <dgm:presLayoutVars>
          <dgm:bulletEnabled val="1"/>
        </dgm:presLayoutVars>
      </dgm:prSet>
      <dgm:spPr/>
    </dgm:pt>
    <dgm:pt modelId="{BF1415D2-D239-0A47-971C-E9EF610ED430}" type="pres">
      <dgm:prSet presAssocID="{161407C3-D724-AB4F-B812-D232184BADB4}" presName="sibTrans" presStyleLbl="node1" presStyleIdx="1" presStyleCnt="5"/>
      <dgm:spPr/>
    </dgm:pt>
    <dgm:pt modelId="{626DAD05-ED17-CA4B-BF8C-2CA6FE5AC6DF}" type="pres">
      <dgm:prSet presAssocID="{96927D02-3815-1144-BAF6-A08B19793AF0}" presName="dummy" presStyleCnt="0"/>
      <dgm:spPr/>
    </dgm:pt>
    <dgm:pt modelId="{E3DC8C3E-7CDD-D042-A4E5-9C95EDFE2B8E}" type="pres">
      <dgm:prSet presAssocID="{96927D02-3815-1144-BAF6-A08B19793AF0}" presName="node" presStyleLbl="revTx" presStyleIdx="2" presStyleCnt="5" custScaleX="132931">
        <dgm:presLayoutVars>
          <dgm:bulletEnabled val="1"/>
        </dgm:presLayoutVars>
      </dgm:prSet>
      <dgm:spPr/>
    </dgm:pt>
    <dgm:pt modelId="{F615BCD9-2EA0-B446-B5D3-122B2832E229}" type="pres">
      <dgm:prSet presAssocID="{A42C6C11-7B81-1C43-81DA-1CFE4ED0EEE0}" presName="sibTrans" presStyleLbl="node1" presStyleIdx="2" presStyleCnt="5"/>
      <dgm:spPr/>
    </dgm:pt>
    <dgm:pt modelId="{1DB57878-BB60-DC4D-AAF9-4FA017E0F337}" type="pres">
      <dgm:prSet presAssocID="{20C02CE0-F614-0A45-8989-CE699AC4BC76}" presName="dummy" presStyleCnt="0"/>
      <dgm:spPr/>
    </dgm:pt>
    <dgm:pt modelId="{055C74CF-3DC6-9443-9A92-5B3924BE6214}" type="pres">
      <dgm:prSet presAssocID="{20C02CE0-F614-0A45-8989-CE699AC4BC76}" presName="node" presStyleLbl="revTx" presStyleIdx="3" presStyleCnt="5" custScaleX="220710">
        <dgm:presLayoutVars>
          <dgm:bulletEnabled val="1"/>
        </dgm:presLayoutVars>
      </dgm:prSet>
      <dgm:spPr/>
    </dgm:pt>
    <dgm:pt modelId="{3E068F12-3B61-1B40-BCEE-AC90D8C66B03}" type="pres">
      <dgm:prSet presAssocID="{BA563C0B-A818-8A4F-ABC5-AD78A41EAEF0}" presName="sibTrans" presStyleLbl="node1" presStyleIdx="3" presStyleCnt="5"/>
      <dgm:spPr/>
    </dgm:pt>
    <dgm:pt modelId="{D27F0DC9-AF3F-644A-BD66-86710576FBC2}" type="pres">
      <dgm:prSet presAssocID="{2796EFEA-4176-6C45-890B-8CA37F2D2EFE}" presName="dummy" presStyleCnt="0"/>
      <dgm:spPr/>
    </dgm:pt>
    <dgm:pt modelId="{B9740EAA-AAF1-654C-B1AD-588FF29CC2D0}" type="pres">
      <dgm:prSet presAssocID="{2796EFEA-4176-6C45-890B-8CA37F2D2EFE}" presName="node" presStyleLbl="revTx" presStyleIdx="4" presStyleCnt="5">
        <dgm:presLayoutVars>
          <dgm:bulletEnabled val="1"/>
        </dgm:presLayoutVars>
      </dgm:prSet>
      <dgm:spPr/>
    </dgm:pt>
    <dgm:pt modelId="{443CF8E3-FE19-E943-AFFB-5EE8929402E0}" type="pres">
      <dgm:prSet presAssocID="{5F4D5C35-0973-9F43-8DFA-3FBE77CDB218}" presName="sibTrans" presStyleLbl="node1" presStyleIdx="4" presStyleCnt="5"/>
      <dgm:spPr/>
    </dgm:pt>
  </dgm:ptLst>
  <dgm:cxnLst>
    <dgm:cxn modelId="{A28C8C1D-FAE7-BC40-AFD1-564410CDD72C}" type="presOf" srcId="{A42C6C11-7B81-1C43-81DA-1CFE4ED0EEE0}" destId="{F615BCD9-2EA0-B446-B5D3-122B2832E229}" srcOrd="0" destOrd="0" presId="urn:microsoft.com/office/officeart/2005/8/layout/cycle1"/>
    <dgm:cxn modelId="{7A399C20-F576-2341-851B-269252BDF269}" type="presOf" srcId="{5F4D5C35-0973-9F43-8DFA-3FBE77CDB218}" destId="{443CF8E3-FE19-E943-AFFB-5EE8929402E0}" srcOrd="0" destOrd="0" presId="urn:microsoft.com/office/officeart/2005/8/layout/cycle1"/>
    <dgm:cxn modelId="{F061DD42-970C-724B-94E4-5871935FB5C9}" type="presOf" srcId="{20C02CE0-F614-0A45-8989-CE699AC4BC76}" destId="{055C74CF-3DC6-9443-9A92-5B3924BE6214}" srcOrd="0" destOrd="0" presId="urn:microsoft.com/office/officeart/2005/8/layout/cycle1"/>
    <dgm:cxn modelId="{F0BC8B4E-2AE8-8E43-8926-A88F319B358B}" srcId="{280A6560-43EF-764B-A244-B6C6A346EC04}" destId="{2796EFEA-4176-6C45-890B-8CA37F2D2EFE}" srcOrd="4" destOrd="0" parTransId="{266DEDD6-B418-154F-89A5-E0403BA40166}" sibTransId="{5F4D5C35-0973-9F43-8DFA-3FBE77CDB218}"/>
    <dgm:cxn modelId="{2934B077-5AD2-D744-B7ED-5F16C05A95D8}" type="presOf" srcId="{161407C3-D724-AB4F-B812-D232184BADB4}" destId="{BF1415D2-D239-0A47-971C-E9EF610ED430}" srcOrd="0" destOrd="0" presId="urn:microsoft.com/office/officeart/2005/8/layout/cycle1"/>
    <dgm:cxn modelId="{7FB92186-01EC-A94A-BB8C-77B8B7AFD171}" srcId="{280A6560-43EF-764B-A244-B6C6A346EC04}" destId="{20C02CE0-F614-0A45-8989-CE699AC4BC76}" srcOrd="3" destOrd="0" parTransId="{DAD4A933-76CF-154E-B2E4-BA1A083EEA8A}" sibTransId="{BA563C0B-A818-8A4F-ABC5-AD78A41EAEF0}"/>
    <dgm:cxn modelId="{DEEF918C-4A49-C642-B016-1B73DD859C76}" type="presOf" srcId="{BA563C0B-A818-8A4F-ABC5-AD78A41EAEF0}" destId="{3E068F12-3B61-1B40-BCEE-AC90D8C66B03}" srcOrd="0" destOrd="0" presId="urn:microsoft.com/office/officeart/2005/8/layout/cycle1"/>
    <dgm:cxn modelId="{3CE17296-A8D0-E54D-B87A-3FC28B73E430}" srcId="{280A6560-43EF-764B-A244-B6C6A346EC04}" destId="{25BE1032-531C-334A-8F45-2F1512817C4B}" srcOrd="1" destOrd="0" parTransId="{642283BA-8037-4E42-BA1F-BBA4E621E926}" sibTransId="{161407C3-D724-AB4F-B812-D232184BADB4}"/>
    <dgm:cxn modelId="{2DD52E98-B3B2-8B46-A683-DEC4D2D92AF1}" srcId="{280A6560-43EF-764B-A244-B6C6A346EC04}" destId="{96927D02-3815-1144-BAF6-A08B19793AF0}" srcOrd="2" destOrd="0" parTransId="{67205FC6-6C06-874E-88F8-37154798ED50}" sibTransId="{A42C6C11-7B81-1C43-81DA-1CFE4ED0EEE0}"/>
    <dgm:cxn modelId="{62232EAF-5981-8E45-994E-042A3A6E1229}" type="presOf" srcId="{280A6560-43EF-764B-A244-B6C6A346EC04}" destId="{4D5961D1-E9A4-5C46-8A29-FFEC766F75B0}" srcOrd="0" destOrd="0" presId="urn:microsoft.com/office/officeart/2005/8/layout/cycle1"/>
    <dgm:cxn modelId="{44A040BB-ED6E-B143-AD1D-417F90D31242}" type="presOf" srcId="{2796EFEA-4176-6C45-890B-8CA37F2D2EFE}" destId="{B9740EAA-AAF1-654C-B1AD-588FF29CC2D0}" srcOrd="0" destOrd="0" presId="urn:microsoft.com/office/officeart/2005/8/layout/cycle1"/>
    <dgm:cxn modelId="{6F0616BE-54CC-8B48-881F-B410B9584229}" type="presOf" srcId="{DB4570DF-A150-FC40-A50B-A845BFD69D1D}" destId="{E1B57ADD-AE38-724D-9B76-9935363F67F0}" srcOrd="0" destOrd="0" presId="urn:microsoft.com/office/officeart/2005/8/layout/cycle1"/>
    <dgm:cxn modelId="{E279F6C9-48FD-394B-B217-56CA351EBFF2}" type="presOf" srcId="{2234B646-F82C-344F-AFE3-11DE7E6A7F31}" destId="{25EC19B0-A3CD-D544-83EC-82F500B4A5AF}" srcOrd="0" destOrd="0" presId="urn:microsoft.com/office/officeart/2005/8/layout/cycle1"/>
    <dgm:cxn modelId="{5C13B0CA-6EF4-8445-9ACA-31531D707B05}" type="presOf" srcId="{96927D02-3815-1144-BAF6-A08B19793AF0}" destId="{E3DC8C3E-7CDD-D042-A4E5-9C95EDFE2B8E}" srcOrd="0" destOrd="0" presId="urn:microsoft.com/office/officeart/2005/8/layout/cycle1"/>
    <dgm:cxn modelId="{871307DC-F875-494B-96ED-84F20C67CEE2}" type="presOf" srcId="{25BE1032-531C-334A-8F45-2F1512817C4B}" destId="{75B59139-111B-1B40-8A28-560603D6ED9C}" srcOrd="0" destOrd="0" presId="urn:microsoft.com/office/officeart/2005/8/layout/cycle1"/>
    <dgm:cxn modelId="{089673F1-6157-6942-B3BE-031EAAA234BE}" srcId="{280A6560-43EF-764B-A244-B6C6A346EC04}" destId="{2234B646-F82C-344F-AFE3-11DE7E6A7F31}" srcOrd="0" destOrd="0" parTransId="{7B9346F1-08B4-F64D-B211-D0CAFF8E60C1}" sibTransId="{DB4570DF-A150-FC40-A50B-A845BFD69D1D}"/>
    <dgm:cxn modelId="{58392737-4274-8344-9587-22BC75E73A7C}" type="presParOf" srcId="{4D5961D1-E9A4-5C46-8A29-FFEC766F75B0}" destId="{A0C9D899-1C6C-5B48-8AD1-C11E3B4DF168}" srcOrd="0" destOrd="0" presId="urn:microsoft.com/office/officeart/2005/8/layout/cycle1"/>
    <dgm:cxn modelId="{67F606AD-654D-0849-9B79-9FAD2BA0DBEB}" type="presParOf" srcId="{4D5961D1-E9A4-5C46-8A29-FFEC766F75B0}" destId="{25EC19B0-A3CD-D544-83EC-82F500B4A5AF}" srcOrd="1" destOrd="0" presId="urn:microsoft.com/office/officeart/2005/8/layout/cycle1"/>
    <dgm:cxn modelId="{5AB73DE8-23AF-C34F-BC54-9112ED5D7191}" type="presParOf" srcId="{4D5961D1-E9A4-5C46-8A29-FFEC766F75B0}" destId="{E1B57ADD-AE38-724D-9B76-9935363F67F0}" srcOrd="2" destOrd="0" presId="urn:microsoft.com/office/officeart/2005/8/layout/cycle1"/>
    <dgm:cxn modelId="{D8AAD273-1064-964D-947E-21C9459DB3D7}" type="presParOf" srcId="{4D5961D1-E9A4-5C46-8A29-FFEC766F75B0}" destId="{63077E2F-5699-D247-8E51-0ABCBA407498}" srcOrd="3" destOrd="0" presId="urn:microsoft.com/office/officeart/2005/8/layout/cycle1"/>
    <dgm:cxn modelId="{71638FFA-D0DA-A344-971A-4C0E7407E102}" type="presParOf" srcId="{4D5961D1-E9A4-5C46-8A29-FFEC766F75B0}" destId="{75B59139-111B-1B40-8A28-560603D6ED9C}" srcOrd="4" destOrd="0" presId="urn:microsoft.com/office/officeart/2005/8/layout/cycle1"/>
    <dgm:cxn modelId="{61793952-CCFF-3D49-85DB-A6B0C88D3F95}" type="presParOf" srcId="{4D5961D1-E9A4-5C46-8A29-FFEC766F75B0}" destId="{BF1415D2-D239-0A47-971C-E9EF610ED430}" srcOrd="5" destOrd="0" presId="urn:microsoft.com/office/officeart/2005/8/layout/cycle1"/>
    <dgm:cxn modelId="{BFF71E63-CCFD-DC46-8A82-D91063A2C2DF}" type="presParOf" srcId="{4D5961D1-E9A4-5C46-8A29-FFEC766F75B0}" destId="{626DAD05-ED17-CA4B-BF8C-2CA6FE5AC6DF}" srcOrd="6" destOrd="0" presId="urn:microsoft.com/office/officeart/2005/8/layout/cycle1"/>
    <dgm:cxn modelId="{B9FFEA72-2A82-874B-80BF-F6B5BFDDEAF2}" type="presParOf" srcId="{4D5961D1-E9A4-5C46-8A29-FFEC766F75B0}" destId="{E3DC8C3E-7CDD-D042-A4E5-9C95EDFE2B8E}" srcOrd="7" destOrd="0" presId="urn:microsoft.com/office/officeart/2005/8/layout/cycle1"/>
    <dgm:cxn modelId="{F764AF98-B8F1-1C4C-9B94-080A06014C36}" type="presParOf" srcId="{4D5961D1-E9A4-5C46-8A29-FFEC766F75B0}" destId="{F615BCD9-2EA0-B446-B5D3-122B2832E229}" srcOrd="8" destOrd="0" presId="urn:microsoft.com/office/officeart/2005/8/layout/cycle1"/>
    <dgm:cxn modelId="{FFD57187-1BBA-9245-8E6F-76FB5E043F26}" type="presParOf" srcId="{4D5961D1-E9A4-5C46-8A29-FFEC766F75B0}" destId="{1DB57878-BB60-DC4D-AAF9-4FA017E0F337}" srcOrd="9" destOrd="0" presId="urn:microsoft.com/office/officeart/2005/8/layout/cycle1"/>
    <dgm:cxn modelId="{5BB02444-8ECB-A24D-AF0E-D1E0F9DD821D}" type="presParOf" srcId="{4D5961D1-E9A4-5C46-8A29-FFEC766F75B0}" destId="{055C74CF-3DC6-9443-9A92-5B3924BE6214}" srcOrd="10" destOrd="0" presId="urn:microsoft.com/office/officeart/2005/8/layout/cycle1"/>
    <dgm:cxn modelId="{1B0CEC88-B47A-6443-9303-82323CCC5848}" type="presParOf" srcId="{4D5961D1-E9A4-5C46-8A29-FFEC766F75B0}" destId="{3E068F12-3B61-1B40-BCEE-AC90D8C66B03}" srcOrd="11" destOrd="0" presId="urn:microsoft.com/office/officeart/2005/8/layout/cycle1"/>
    <dgm:cxn modelId="{06AD76ED-7867-8C42-A301-A1B5E64A56AE}" type="presParOf" srcId="{4D5961D1-E9A4-5C46-8A29-FFEC766F75B0}" destId="{D27F0DC9-AF3F-644A-BD66-86710576FBC2}" srcOrd="12" destOrd="0" presId="urn:microsoft.com/office/officeart/2005/8/layout/cycle1"/>
    <dgm:cxn modelId="{5AD2EAEA-A208-A44F-903D-BC8EA86D8B5C}" type="presParOf" srcId="{4D5961D1-E9A4-5C46-8A29-FFEC766F75B0}" destId="{B9740EAA-AAF1-654C-B1AD-588FF29CC2D0}" srcOrd="13" destOrd="0" presId="urn:microsoft.com/office/officeart/2005/8/layout/cycle1"/>
    <dgm:cxn modelId="{B406828C-2D81-4643-BAE8-CC0CCF44A27C}" type="presParOf" srcId="{4D5961D1-E9A4-5C46-8A29-FFEC766F75B0}" destId="{443CF8E3-FE19-E943-AFFB-5EE8929402E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C12F0-FFA5-054C-9239-0B9356DBEF35}">
      <dsp:nvSpPr>
        <dsp:cNvPr id="0" name=""/>
        <dsp:cNvSpPr/>
      </dsp:nvSpPr>
      <dsp:spPr>
        <a:xfrm>
          <a:off x="1426368" y="0"/>
          <a:ext cx="5033963" cy="5033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B66E2A-6ABF-294F-B904-D610157885D1}">
      <dsp:nvSpPr>
        <dsp:cNvPr id="0" name=""/>
        <dsp:cNvSpPr/>
      </dsp:nvSpPr>
      <dsp:spPr>
        <a:xfrm>
          <a:off x="1904594" y="478226"/>
          <a:ext cx="1963245" cy="1963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Clinical Learning Environment</a:t>
          </a:r>
        </a:p>
      </dsp:txBody>
      <dsp:txXfrm>
        <a:off x="2000432" y="574064"/>
        <a:ext cx="1771569" cy="1771569"/>
      </dsp:txXfrm>
    </dsp:sp>
    <dsp:sp modelId="{F913F7B4-9F2F-1641-B9B2-A28D99190A28}">
      <dsp:nvSpPr>
        <dsp:cNvPr id="0" name=""/>
        <dsp:cNvSpPr/>
      </dsp:nvSpPr>
      <dsp:spPr>
        <a:xfrm>
          <a:off x="4018859" y="478226"/>
          <a:ext cx="1963245" cy="1963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Program Evaluation &amp; Improvement</a:t>
          </a:r>
        </a:p>
      </dsp:txBody>
      <dsp:txXfrm>
        <a:off x="4114697" y="574064"/>
        <a:ext cx="1771569" cy="1771569"/>
      </dsp:txXfrm>
    </dsp:sp>
    <dsp:sp modelId="{FE4AF906-39BA-984E-B0CE-1AF09624656F}">
      <dsp:nvSpPr>
        <dsp:cNvPr id="0" name=""/>
        <dsp:cNvSpPr/>
      </dsp:nvSpPr>
      <dsp:spPr>
        <a:xfrm>
          <a:off x="1904594" y="2592490"/>
          <a:ext cx="1963245" cy="1963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Competency-based Learning</a:t>
          </a:r>
        </a:p>
      </dsp:txBody>
      <dsp:txXfrm>
        <a:off x="2000432" y="2688328"/>
        <a:ext cx="1771569" cy="1771569"/>
      </dsp:txXfrm>
    </dsp:sp>
    <dsp:sp modelId="{28AAD0A5-1A51-6243-9F39-992801E9295A}">
      <dsp:nvSpPr>
        <dsp:cNvPr id="0" name=""/>
        <dsp:cNvSpPr/>
      </dsp:nvSpPr>
      <dsp:spPr>
        <a:xfrm>
          <a:off x="4018859" y="2592490"/>
          <a:ext cx="1963245" cy="1963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Scholarly Activity</a:t>
          </a:r>
        </a:p>
      </dsp:txBody>
      <dsp:txXfrm>
        <a:off x="4114697" y="2688328"/>
        <a:ext cx="1771569" cy="1771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C19B0-A3CD-D544-83EC-82F500B4A5AF}">
      <dsp:nvSpPr>
        <dsp:cNvPr id="0" name=""/>
        <dsp:cNvSpPr/>
      </dsp:nvSpPr>
      <dsp:spPr>
        <a:xfrm>
          <a:off x="4632707" y="34881"/>
          <a:ext cx="1139204" cy="113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CONTINUOUS</a:t>
          </a:r>
        </a:p>
      </dsp:txBody>
      <dsp:txXfrm>
        <a:off x="4632707" y="34881"/>
        <a:ext cx="1139204" cy="1139204"/>
      </dsp:txXfrm>
    </dsp:sp>
    <dsp:sp modelId="{E1B57ADD-AE38-724D-9B76-9935363F67F0}">
      <dsp:nvSpPr>
        <dsp:cNvPr id="0" name=""/>
        <dsp:cNvSpPr/>
      </dsp:nvSpPr>
      <dsp:spPr>
        <a:xfrm>
          <a:off x="1953367" y="1982"/>
          <a:ext cx="4270599" cy="4270599"/>
        </a:xfrm>
        <a:prstGeom prst="circularArrow">
          <a:avLst>
            <a:gd name="adj1" fmla="val 5202"/>
            <a:gd name="adj2" fmla="val 336027"/>
            <a:gd name="adj3" fmla="val 21292776"/>
            <a:gd name="adj4" fmla="val 19766647"/>
            <a:gd name="adj5" fmla="val 606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B59139-111B-1B40-8A28-560603D6ED9C}">
      <dsp:nvSpPr>
        <dsp:cNvPr id="0" name=""/>
        <dsp:cNvSpPr/>
      </dsp:nvSpPr>
      <dsp:spPr>
        <a:xfrm>
          <a:off x="4581142" y="2153156"/>
          <a:ext cx="2618872" cy="113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Program</a:t>
          </a:r>
        </a:p>
      </dsp:txBody>
      <dsp:txXfrm>
        <a:off x="4581142" y="2153156"/>
        <a:ext cx="2618872" cy="1139204"/>
      </dsp:txXfrm>
    </dsp:sp>
    <dsp:sp modelId="{BF1415D2-D239-0A47-971C-E9EF610ED430}">
      <dsp:nvSpPr>
        <dsp:cNvPr id="0" name=""/>
        <dsp:cNvSpPr/>
      </dsp:nvSpPr>
      <dsp:spPr>
        <a:xfrm>
          <a:off x="1953367" y="1982"/>
          <a:ext cx="4270599" cy="4270599"/>
        </a:xfrm>
        <a:prstGeom prst="circularArrow">
          <a:avLst>
            <a:gd name="adj1" fmla="val 5202"/>
            <a:gd name="adj2" fmla="val 336027"/>
            <a:gd name="adj3" fmla="val 3650626"/>
            <a:gd name="adj4" fmla="val 2253876"/>
            <a:gd name="adj5" fmla="val 606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DC8C3E-7CDD-D042-A4E5-9C95EDFE2B8E}">
      <dsp:nvSpPr>
        <dsp:cNvPr id="0" name=""/>
        <dsp:cNvSpPr/>
      </dsp:nvSpPr>
      <dsp:spPr>
        <a:xfrm>
          <a:off x="3331488" y="3462322"/>
          <a:ext cx="1514356" cy="113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Evaluation</a:t>
          </a:r>
        </a:p>
      </dsp:txBody>
      <dsp:txXfrm>
        <a:off x="3331488" y="3462322"/>
        <a:ext cx="1514356" cy="1139204"/>
      </dsp:txXfrm>
    </dsp:sp>
    <dsp:sp modelId="{F615BCD9-2EA0-B446-B5D3-122B2832E229}">
      <dsp:nvSpPr>
        <dsp:cNvPr id="0" name=""/>
        <dsp:cNvSpPr/>
      </dsp:nvSpPr>
      <dsp:spPr>
        <a:xfrm>
          <a:off x="1953367" y="1982"/>
          <a:ext cx="4270599" cy="4270599"/>
        </a:xfrm>
        <a:prstGeom prst="circularArrow">
          <a:avLst>
            <a:gd name="adj1" fmla="val 5202"/>
            <a:gd name="adj2" fmla="val 336027"/>
            <a:gd name="adj3" fmla="val 8210097"/>
            <a:gd name="adj4" fmla="val 6813347"/>
            <a:gd name="adj5" fmla="val 606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5C74CF-3DC6-9443-9A92-5B3924BE6214}">
      <dsp:nvSpPr>
        <dsp:cNvPr id="0" name=""/>
        <dsp:cNvSpPr/>
      </dsp:nvSpPr>
      <dsp:spPr>
        <a:xfrm>
          <a:off x="1029584" y="2153156"/>
          <a:ext cx="2514339" cy="113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Assessment</a:t>
          </a:r>
        </a:p>
      </dsp:txBody>
      <dsp:txXfrm>
        <a:off x="1029584" y="2153156"/>
        <a:ext cx="2514339" cy="1139204"/>
      </dsp:txXfrm>
    </dsp:sp>
    <dsp:sp modelId="{3E068F12-3B61-1B40-BCEE-AC90D8C66B03}">
      <dsp:nvSpPr>
        <dsp:cNvPr id="0" name=""/>
        <dsp:cNvSpPr/>
      </dsp:nvSpPr>
      <dsp:spPr>
        <a:xfrm>
          <a:off x="1953367" y="1982"/>
          <a:ext cx="4270599" cy="4270599"/>
        </a:xfrm>
        <a:prstGeom prst="circularArrow">
          <a:avLst>
            <a:gd name="adj1" fmla="val 5202"/>
            <a:gd name="adj2" fmla="val 336027"/>
            <a:gd name="adj3" fmla="val 12297326"/>
            <a:gd name="adj4" fmla="val 10771196"/>
            <a:gd name="adj5" fmla="val 606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740EAA-AAF1-654C-B1AD-588FF29CC2D0}">
      <dsp:nvSpPr>
        <dsp:cNvPr id="0" name=""/>
        <dsp:cNvSpPr/>
      </dsp:nvSpPr>
      <dsp:spPr>
        <a:xfrm>
          <a:off x="2405421" y="34881"/>
          <a:ext cx="1139204" cy="113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Improvement</a:t>
          </a:r>
        </a:p>
      </dsp:txBody>
      <dsp:txXfrm>
        <a:off x="2405421" y="34881"/>
        <a:ext cx="1139204" cy="1139204"/>
      </dsp:txXfrm>
    </dsp:sp>
    <dsp:sp modelId="{443CF8E3-FE19-E943-AFFB-5EE8929402E0}">
      <dsp:nvSpPr>
        <dsp:cNvPr id="0" name=""/>
        <dsp:cNvSpPr/>
      </dsp:nvSpPr>
      <dsp:spPr>
        <a:xfrm>
          <a:off x="1953367" y="1982"/>
          <a:ext cx="4270599" cy="4270599"/>
        </a:xfrm>
        <a:prstGeom prst="circularArrow">
          <a:avLst>
            <a:gd name="adj1" fmla="val 5202"/>
            <a:gd name="adj2" fmla="val 336027"/>
            <a:gd name="adj3" fmla="val 16865205"/>
            <a:gd name="adj4" fmla="val 15198767"/>
            <a:gd name="adj5" fmla="val 606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E93E-5F7F-184D-A4E8-94CA3862B532}" type="datetimeFigureOut">
              <a:rPr lang="en-US" smtClean="0"/>
              <a:t>5/21/18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67206-340A-194E-9A97-1CE564B498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1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000000"/>
                </a:solidFill>
                <a:latin typeface="Arial" charset="0"/>
              </a:rPr>
              <a:t>Partners in Medical Education, Inc.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89F04476-255E-3041-B32A-315F2FF8FE96}" type="slidenum">
              <a:rPr lang="en-US" altLang="en-US" sz="1200" b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>
                <a:defRPr/>
              </a:pPr>
              <a:t>2</a:t>
            </a:fld>
            <a:endParaRPr lang="en-US" altLang="en-US" sz="1200" b="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477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51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450975" y="639763"/>
            <a:ext cx="4268788" cy="3201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16989" y="4055019"/>
            <a:ext cx="5735898" cy="3841720"/>
          </a:xfrm>
          <a:prstGeom prst="rect">
            <a:avLst/>
          </a:prstGeom>
        </p:spPr>
        <p:txBody>
          <a:bodyPr lIns="93198" tIns="93198" rIns="93198" bIns="93198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661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ed.stanford.edu/gme/duke_life/fatigue.html" TargetMode="External"/><Relationship Id="rId2" Type="http://schemas.openxmlformats.org/officeDocument/2006/relationships/hyperlink" Target="https://www.ipecollaborativ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a-assn.org/delivering-care/ama-code-medical-ethics" TargetMode="External"/><Relationship Id="rId4" Type="http://schemas.openxmlformats.org/officeDocument/2006/relationships/hyperlink" Target="http://www.acgme.org/What-We-Do/Initiatives/Physician-Well-Being/Resourc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partners-in-medical-education/" TargetMode="External"/><Relationship Id="rId2" Type="http://schemas.openxmlformats.org/officeDocument/2006/relationships/hyperlink" Target="http://www.linkedin.com/in/tori-hanlon-9b2a3a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hyperlink" Target="http://www.partnersinmeded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tori@partnersinmeded.com" TargetMode="External"/><Relationship Id="rId2" Type="http://schemas.openxmlformats.org/officeDocument/2006/relationships/hyperlink" Target="mailto:info@PartnersInMedE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gme.org/Portals/0/PFAssets/ProgramRequirements/2017CPRSectionVIImplementationTabl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i.org/resources/Pages/Tools/Quality-Improvement-Essentials-Toolkit.aspx?utm_campaign=QI-Toolkit-Promotion&amp;utm_medium=rotating-feature-4&amp;utm_source=ihi" TargetMode="External"/><Relationship Id="rId2" Type="http://schemas.openxmlformats.org/officeDocument/2006/relationships/hyperlink" Target="http://www.ihi.org/education/IHIOpenSchool/Pages/defaul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Journey From Initial Accreditation to Continued Accreditation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Tori Hanlon, MS, CHCP</a:t>
            </a:r>
          </a:p>
          <a:p>
            <a:r>
              <a:rPr lang="en-US" dirty="0"/>
              <a:t>Consultant</a:t>
            </a:r>
          </a:p>
        </p:txBody>
      </p:sp>
    </p:spTree>
    <p:extLst>
      <p:ext uri="{BB962C8B-B14F-4D97-AF65-F5344CB8AC3E}">
        <p14:creationId xmlns:p14="http://schemas.microsoft.com/office/powerpoint/2010/main" val="57948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096336"/>
              </p:ext>
            </p:extLst>
          </p:nvPr>
        </p:nvGraphicFramePr>
        <p:xfrm>
          <a:off x="628650" y="1738313"/>
          <a:ext cx="7886700" cy="420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Interprofessional Education Collaborative (IPEC)</a:t>
                      </a:r>
                    </a:p>
                    <a:p>
                      <a:r>
                        <a:rPr lang="en-US" dirty="0">
                          <a:hlinkClick r:id="rId2"/>
                        </a:rPr>
                        <a:t>https://www.ipecollaborative.org/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Clinical &amp; Educational Work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LIFE Curriculum</a:t>
                      </a:r>
                    </a:p>
                    <a:p>
                      <a:r>
                        <a:rPr lang="en-US" dirty="0">
                          <a:hlinkClick r:id="rId3"/>
                        </a:rPr>
                        <a:t>http://med.stanford.edu/gme/duke_life/fatigue.html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Well-Being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ACGME tools and resources for resident and faculty member well-being</a:t>
                      </a:r>
                    </a:p>
                    <a:p>
                      <a:r>
                        <a:rPr lang="en-US" dirty="0">
                          <a:hlinkClick r:id="rId4"/>
                        </a:rPr>
                        <a:t>http://www.acgme.org/What-We-Do/Initiatives/Physician-Well-Being/Resources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Professionalism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AMA Code of Medical Ethics</a:t>
                      </a:r>
                    </a:p>
                    <a:p>
                      <a:r>
                        <a:rPr lang="en-US" dirty="0">
                          <a:hlinkClick r:id="rId5"/>
                        </a:rPr>
                        <a:t>https://www.ama-assn.org/delivering-care/ama-code-medical-ethics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9149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20751"/>
              </p:ext>
            </p:extLst>
          </p:nvPr>
        </p:nvGraphicFramePr>
        <p:xfrm>
          <a:off x="628650" y="1572029"/>
          <a:ext cx="8229600" cy="460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Evaluation &amp;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24530" y="3343276"/>
            <a:ext cx="1237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APE</a:t>
            </a:r>
          </a:p>
        </p:txBody>
      </p:sp>
    </p:spTree>
    <p:extLst>
      <p:ext uri="{BB962C8B-B14F-4D97-AF65-F5344CB8AC3E}">
        <p14:creationId xmlns:p14="http://schemas.microsoft.com/office/powerpoint/2010/main" val="67052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PEC should meet frequently, no less than every other month</a:t>
            </a:r>
          </a:p>
          <a:p>
            <a:r>
              <a:rPr lang="en-US" dirty="0"/>
              <a:t>Identify data and data collection methodologies early</a:t>
            </a:r>
          </a:p>
          <a:p>
            <a:r>
              <a:rPr lang="en-US" dirty="0"/>
              <a:t>Use ACGME Requirements in APE to assess what program is doing well vs. not</a:t>
            </a:r>
          </a:p>
          <a:p>
            <a:r>
              <a:rPr lang="en-US" dirty="0"/>
              <a:t>Have 2 APEs conducted before site visit for continued accreditation</a:t>
            </a:r>
          </a:p>
          <a:p>
            <a:r>
              <a:rPr lang="en-US" dirty="0"/>
              <a:t>Do a SWOT analysis as part of your APE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Evaluation &amp;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931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738058"/>
            <a:ext cx="7886700" cy="4557234"/>
          </a:xfrm>
        </p:spPr>
        <p:txBody>
          <a:bodyPr>
            <a:normAutofit/>
          </a:bodyPr>
          <a:lstStyle/>
          <a:p>
            <a:r>
              <a:rPr lang="en-US" dirty="0"/>
              <a:t>Curriculum (G&amp;O, rotations, didactics)</a:t>
            </a:r>
          </a:p>
          <a:p>
            <a:r>
              <a:rPr lang="en-US" dirty="0"/>
              <a:t>ACGME LONs (inc. citations, AFIs &amp; comments)</a:t>
            </a:r>
          </a:p>
          <a:p>
            <a:r>
              <a:rPr lang="en-US" dirty="0"/>
              <a:t>Quality &amp; safety of patient care</a:t>
            </a:r>
          </a:p>
          <a:p>
            <a:r>
              <a:rPr lang="en-US" dirty="0"/>
              <a:t>Aggregate resident &amp; faculty</a:t>
            </a:r>
          </a:p>
          <a:p>
            <a:pPr lvl="1"/>
            <a:r>
              <a:rPr lang="en-US" dirty="0"/>
              <a:t>Well-being</a:t>
            </a:r>
          </a:p>
          <a:p>
            <a:pPr lvl="1"/>
            <a:r>
              <a:rPr lang="en-US" dirty="0"/>
              <a:t>Recruitment/retention</a:t>
            </a:r>
          </a:p>
          <a:p>
            <a:pPr lvl="1"/>
            <a:r>
              <a:rPr lang="en-US" dirty="0"/>
              <a:t>Workforce diversity</a:t>
            </a:r>
          </a:p>
          <a:p>
            <a:pPr lvl="1"/>
            <a:r>
              <a:rPr lang="en-US" dirty="0"/>
              <a:t>Engagement in QI &amp; PS</a:t>
            </a:r>
          </a:p>
          <a:p>
            <a:pPr lvl="1"/>
            <a:r>
              <a:rPr lang="en-US" dirty="0"/>
              <a:t>Scholarly activity</a:t>
            </a:r>
          </a:p>
          <a:p>
            <a:pPr lvl="1"/>
            <a:r>
              <a:rPr lang="en-US" dirty="0"/>
              <a:t>ACGME Resident &amp; Faculty Surveys</a:t>
            </a:r>
          </a:p>
          <a:p>
            <a:pPr lvl="1"/>
            <a:r>
              <a:rPr lang="en-US" dirty="0"/>
              <a:t>Written evaluations of program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1497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Aggregate resident</a:t>
            </a:r>
          </a:p>
          <a:p>
            <a:pPr lvl="1"/>
            <a:r>
              <a:rPr lang="en-US" dirty="0"/>
              <a:t>Achievement in Milestones</a:t>
            </a:r>
          </a:p>
          <a:p>
            <a:pPr lvl="1"/>
            <a:r>
              <a:rPr lang="en-US" dirty="0"/>
              <a:t>In-training exams</a:t>
            </a:r>
          </a:p>
          <a:p>
            <a:pPr lvl="1"/>
            <a:r>
              <a:rPr lang="en-US" dirty="0"/>
              <a:t>Board pass &amp; certification rates</a:t>
            </a:r>
          </a:p>
          <a:p>
            <a:pPr lvl="1"/>
            <a:r>
              <a:rPr lang="en-US" dirty="0"/>
              <a:t>Graduate clinical performance</a:t>
            </a:r>
          </a:p>
          <a:p>
            <a:r>
              <a:rPr lang="en-US" dirty="0"/>
              <a:t>Aggregate faculty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Professional development</a:t>
            </a:r>
          </a:p>
          <a:p>
            <a:r>
              <a:rPr lang="en-US" dirty="0"/>
              <a:t>Outcomes from prior APEs (action plans)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418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action plans according to SMART criteria</a:t>
            </a:r>
          </a:p>
          <a:p>
            <a:r>
              <a:rPr lang="en-US" dirty="0"/>
              <a:t>Keep action items simple; you can only accomplish so much in a year</a:t>
            </a:r>
          </a:p>
          <a:p>
            <a:r>
              <a:rPr lang="en-US" dirty="0"/>
              <a:t>Follow-up on action plans at every PEC meeting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Evaluation &amp;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3421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865276"/>
              </p:ext>
            </p:extLst>
          </p:nvPr>
        </p:nvGraphicFramePr>
        <p:xfrm>
          <a:off x="628650" y="1738313"/>
          <a:ext cx="78867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7121163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799030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68952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Competency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80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Patient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Problem</a:t>
                      </a:r>
                      <a:r>
                        <a:rPr lang="en-US" sz="1600" baseline="0" dirty="0"/>
                        <a:t> prioritization, info gathering/Hx taking, management plan, procedural skills, consultant requests, information syntheses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Teaching rounds, case presentations, chart reviews, simulation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75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Medical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Differential diagnosis, interpretation of data, knowledge of tests/</a:t>
                      </a:r>
                    </a:p>
                    <a:p>
                      <a:r>
                        <a:rPr lang="en-US" sz="1600" dirty="0"/>
                        <a:t>procedures, clinical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Teaching rounds, case presentations, exams/ quizzes, simulation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8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Professionalism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Reliability, responsibility,</a:t>
                      </a:r>
                      <a:r>
                        <a:rPr lang="en-US" sz="1600" baseline="0" dirty="0"/>
                        <a:t> respect, teamwork, responsiveness, record completion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Faculty mentoring, code-of-conduct, community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4317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Competency-based Learning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2743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543337"/>
              </p:ext>
            </p:extLst>
          </p:nvPr>
        </p:nvGraphicFramePr>
        <p:xfrm>
          <a:off x="628650" y="1738313"/>
          <a:ext cx="7886700" cy="4419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2619925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931798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82037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Interpersonal &amp; Communication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Communication with:  patients &amp; peers, interprofessional teamwork,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Multi-disciplinary rounds, discharge planning, family meetings, education on appropriate documentation, coding/ billing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749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Practice-based Learning &amp;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Self-directed learner, response to feedback, critical reading skills, teaching skills, point-of-</a:t>
                      </a:r>
                      <a:r>
                        <a:rPr lang="en-US" sz="1600" baseline="0" dirty="0"/>
                        <a:t> care learning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Review of patient outcomes</a:t>
                      </a:r>
                      <a:r>
                        <a:rPr lang="en-US" sz="1600" baseline="0" dirty="0"/>
                        <a:t> data, self- assessment/reflection, individualized learning plans, journal club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86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Systems-based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Teamwork, recognition of system errors, cost containment, transitions</a:t>
                      </a:r>
                      <a:r>
                        <a:rPr lang="en-US" sz="1600" baseline="0" dirty="0"/>
                        <a:t> of care, ability to navigate healthcare system, advocates for patients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QI</a:t>
                      </a:r>
                      <a:r>
                        <a:rPr lang="en-US" sz="1600" baseline="0" dirty="0"/>
                        <a:t> projects, care management planning, population health, M&amp;Ms, root cause analysis, practice/teach evidence- based medicine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94991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Competency-based Learning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4613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Takes time</a:t>
            </a:r>
          </a:p>
          <a:p>
            <a:r>
              <a:rPr lang="en-US" dirty="0"/>
              <a:t>Tap into local/regional opportunities</a:t>
            </a:r>
          </a:p>
          <a:p>
            <a:r>
              <a:rPr lang="en-US" dirty="0"/>
              <a:t>Collaborate with another residency program</a:t>
            </a:r>
          </a:p>
          <a:p>
            <a:r>
              <a:rPr lang="en-US" dirty="0"/>
              <a:t>Have a detailed plan!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Scholarly Activity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8118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early</a:t>
            </a:r>
          </a:p>
          <a:p>
            <a:r>
              <a:rPr lang="en-US" dirty="0"/>
              <a:t>Delegate – use personnel resources wisely</a:t>
            </a:r>
          </a:p>
          <a:p>
            <a:r>
              <a:rPr lang="en-US" dirty="0"/>
              <a:t>Do not “reinvent the wheel”</a:t>
            </a:r>
          </a:p>
          <a:p>
            <a:r>
              <a:rPr lang="en-US" dirty="0"/>
              <a:t>Breath &amp; practice mindfulness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Tips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55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Lucida Bright" charset="0"/>
                <a:ea typeface="ＭＳ Ｐゴシック" charset="-128"/>
              </a:rPr>
              <a:t> 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66060"/>
            <a:ext cx="85344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3200" b="1" dirty="0">
                <a:latin typeface="Lucida Bright" charset="0"/>
                <a:ea typeface="ＭＳ Ｐゴシック" charset="-128"/>
              </a:rPr>
              <a:t>Introducing Your Presenter…</a:t>
            </a:r>
            <a:endParaRPr lang="en-US" altLang="en-US" sz="3200" b="1" i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52847" y="1407560"/>
            <a:ext cx="4724400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336600"/>
                </a:solidFill>
                <a:latin typeface="Lucida Bright" pitchFamily="18" charset="0"/>
              </a:rPr>
              <a:t>Tori Hanlon, MS, CHCP</a:t>
            </a:r>
          </a:p>
          <a:p>
            <a:pPr algn="ctr">
              <a:defRPr/>
            </a:pPr>
            <a:r>
              <a:rPr lang="en-US" sz="2000" dirty="0">
                <a:solidFill>
                  <a:srgbClr val="003300"/>
                </a:solidFill>
                <a:latin typeface="Lucida Bright" pitchFamily="18" charset="0"/>
              </a:rPr>
              <a:t>GME Consultant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Over 13 years working in Medical Education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Bachelor’s in Health Services Administration</a:t>
            </a:r>
            <a:br>
              <a:rPr lang="en-US" sz="1600" dirty="0">
                <a:latin typeface="Lucida Bright" pitchFamily="18" charset="0"/>
              </a:rPr>
            </a:b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Master’s in Health Administration and Policy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Designated Institutional Official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Experienced in GME at a large academic medical center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3" y="2209800"/>
            <a:ext cx="3124980" cy="2726046"/>
          </a:xfrm>
          <a:prstGeom prst="rect">
            <a:avLst/>
          </a:prstGeom>
        </p:spPr>
      </p:pic>
      <p:sp>
        <p:nvSpPr>
          <p:cNvPr id="10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</p:spTree>
    <p:extLst>
      <p:ext uri="{BB962C8B-B14F-4D97-AF65-F5344CB8AC3E}">
        <p14:creationId xmlns:p14="http://schemas.microsoft.com/office/powerpoint/2010/main" val="1828986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Tweet us</a:t>
            </a:r>
          </a:p>
          <a:p>
            <a:pPr lvl="1"/>
            <a:r>
              <a:rPr lang="en-US" dirty="0"/>
              <a:t>@gmeTori</a:t>
            </a:r>
          </a:p>
          <a:p>
            <a:pPr lvl="1"/>
            <a:r>
              <a:rPr lang="en-US" dirty="0"/>
              <a:t>@partnersinmeded</a:t>
            </a:r>
          </a:p>
          <a:p>
            <a:r>
              <a:rPr lang="en-US" dirty="0"/>
              <a:t>Link up on LinkedIn</a:t>
            </a:r>
          </a:p>
          <a:p>
            <a:pPr lvl="1"/>
            <a:r>
              <a:rPr lang="en-US" dirty="0">
                <a:hlinkClick r:id="rId2"/>
              </a:rPr>
              <a:t>www.linkedin.com/in/tori-hanlon-9b2a3a6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https://www.linkedin.com/company/partners-in-medical-education/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4236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64255" y="0"/>
            <a:ext cx="3216714" cy="51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Self-Study</a:t>
            </a:r>
            <a:r>
              <a:rPr lang="mr-IN" sz="1500" dirty="0">
                <a:solidFill>
                  <a:srgbClr val="0070C0"/>
                </a:solidFill>
                <a:latin typeface="Arial" charset="0"/>
                <a:cs typeface="Arial" charset="0"/>
              </a:rPr>
              <a:t>…</a:t>
            </a: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Have You Analyzed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 Your Data Yet?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 Creating a Robust Resident Evaluation System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Institutional Site Visit Prep Process</a:t>
            </a: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From APE to Self-Study</a:t>
            </a:r>
            <a:r>
              <a:rPr lang="mr-IN" sz="1500" dirty="0">
                <a:solidFill>
                  <a:srgbClr val="0070C0"/>
                </a:solidFill>
                <a:latin typeface="Arial" charset="0"/>
                <a:cs typeface="Arial" charset="0"/>
              </a:rPr>
              <a:t>…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and Everything in Between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Healthcare Disparities in GME Institutions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AOA to ACGME Accreditation: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 Best Practices and Challenges</a:t>
            </a: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Transitioning from 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Residency to Practice</a:t>
            </a: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60112" y="5293080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    how our Educational Passports can save you time &amp; money!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197" y="39885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64" y="398857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5587" y="54360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23769" y="5668275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2787" y="5126595"/>
            <a:ext cx="457200" cy="457200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150765" y="10044"/>
            <a:ext cx="4346026" cy="642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Webinars</a:t>
            </a:r>
            <a:br>
              <a:rPr lang="en-US" sz="1600" dirty="0">
                <a:solidFill>
                  <a:prstClr val="black"/>
                </a:solidFill>
                <a:ea typeface=""/>
                <a:cs typeface=""/>
              </a:rPr>
            </a:b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Resident Remediation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Thursday, June 7,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DIO Competencies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Tuesday, June 26,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endParaRPr lang="en-US" altLang="en-US" sz="1600" b="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algn="ctr"/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     How to Prepare for your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10 Year Site Visit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Tuesday, July, 10,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Coordinator Development 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– How to Build a Team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Tuesday, July 24,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Responsiveness to Diverse 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Patient Populations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Thursday, August 2,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endParaRPr lang="en-US" altLang="en-US" sz="1600" b="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algn="ctr"/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</a:t>
            </a:r>
            <a:r>
              <a:rPr lang="en-US" altLang="en-US" sz="1500" b="0" dirty="0">
                <a:solidFill>
                  <a:prstClr val="black"/>
                </a:solidFill>
                <a:latin typeface="Arial" charset="0"/>
                <a:ea typeface=""/>
                <a:cs typeface=""/>
              </a:rPr>
              <a:t>	</a:t>
            </a:r>
            <a:r>
              <a:rPr lang="en-US" altLang="en-US" sz="1500" dirty="0">
                <a:latin typeface="Arial" charset="0"/>
                <a:hlinkClick r:id="rId9"/>
              </a:rPr>
              <a:t>www.PartnersInMedEd.com</a:t>
            </a: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9" y="4956458"/>
            <a:ext cx="2078251" cy="1169017"/>
          </a:xfrm>
          <a:prstGeom prst="rect">
            <a:avLst/>
          </a:prstGeom>
        </p:spPr>
      </p:pic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D5E13BE3-399E-334B-BD76-6A5EE5C161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88293A4-E0CC-A343-8927-9033B0C71E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8461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84250" y="2565400"/>
            <a:ext cx="7531100" cy="332740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    </a:t>
            </a:r>
            <a:r>
              <a:rPr lang="en-US" sz="2400" dirty="0"/>
              <a:t>Partners in Medical Education, Inc. provides comprehensive consulting services to the GME community. 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2000" dirty="0">
              <a:solidFill>
                <a:srgbClr val="336600"/>
              </a:solidFill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b="1" dirty="0"/>
              <a:t>Partners in Medical Education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/>
              <a:t>724-864-7320  |  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info@PartnersInMedEd.com</a:t>
            </a:r>
            <a:endParaRPr lang="en-US" sz="20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marL="0" indent="0" algn="ctr">
              <a:buNone/>
              <a:defRPr/>
            </a:pPr>
            <a:r>
              <a:rPr lang="en-US" sz="2000" b="1" dirty="0">
                <a:latin typeface="+mn-lt"/>
              </a:rPr>
              <a:t>Tori Hanlon, MS, CHCP</a:t>
            </a:r>
            <a:r>
              <a:rPr lang="en-US" sz="2000" dirty="0">
                <a:latin typeface="+mn-lt"/>
              </a:rPr>
              <a:t>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en-US" sz="2100" dirty="0">
                <a:hlinkClick r:id="rId3"/>
              </a:rPr>
              <a:t>tori@partnersinmeded.com</a:t>
            </a:r>
            <a:endParaRPr lang="en-US" sz="2100" dirty="0"/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/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25" y="484910"/>
            <a:ext cx="3768064" cy="15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>
                <a:solidFill>
                  <a:schemeClr val="dk1"/>
                </a:solidFill>
                <a:sym typeface="Arial"/>
              </a:rPr>
              <a:t>22</a:t>
            </a:r>
            <a:endParaRPr lang="en-US" sz="1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</p:spTree>
    <p:extLst>
      <p:ext uri="{BB962C8B-B14F-4D97-AF65-F5344CB8AC3E}">
        <p14:creationId xmlns:p14="http://schemas.microsoft.com/office/powerpoint/2010/main" val="109203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8" name="Right Arrow 7"/>
          <p:cNvSpPr/>
          <p:nvPr/>
        </p:nvSpPr>
        <p:spPr>
          <a:xfrm>
            <a:off x="3429000" y="2530226"/>
            <a:ext cx="2528888" cy="1357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years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86" y="2771775"/>
            <a:ext cx="28520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Initial</a:t>
            </a:r>
          </a:p>
          <a:p>
            <a:pPr algn="ctr"/>
            <a:r>
              <a:rPr lang="en-US" sz="3200" dirty="0">
                <a:latin typeface="+mj-lt"/>
              </a:rPr>
              <a:t>Accreditation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60618" y="2670273"/>
            <a:ext cx="28520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Continued</a:t>
            </a:r>
          </a:p>
          <a:p>
            <a:pPr algn="ctr"/>
            <a:r>
              <a:rPr lang="en-US" sz="3200" dirty="0">
                <a:latin typeface="+mj-lt"/>
              </a:rPr>
              <a:t>Accreditation</a:t>
            </a:r>
          </a:p>
        </p:txBody>
      </p:sp>
    </p:spTree>
    <p:extLst>
      <p:ext uri="{BB962C8B-B14F-4D97-AF65-F5344CB8AC3E}">
        <p14:creationId xmlns:p14="http://schemas.microsoft.com/office/powerpoint/2010/main" val="7454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areas of focus for programs going from initial to continued accreditation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Explore strategies to help programs achieve substantial compliance with the ACGME Requirements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Understand how programs can and should continuously improve and evolve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667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033985"/>
              </p:ext>
            </p:extLst>
          </p:nvPr>
        </p:nvGraphicFramePr>
        <p:xfrm>
          <a:off x="628650" y="1143000"/>
          <a:ext cx="7886700" cy="503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6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325957"/>
              </p:ext>
            </p:extLst>
          </p:nvPr>
        </p:nvGraphicFramePr>
        <p:xfrm>
          <a:off x="628650" y="2024063"/>
          <a:ext cx="78867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Institutional Requirements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Program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 2015</a:t>
                      </a:r>
                      <a:r>
                        <a:rPr lang="en-US" baseline="0" dirty="0"/>
                        <a:t> - focused revisions</a:t>
                      </a:r>
                    </a:p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2015 - revisions Sections I-V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 2018 - focused</a:t>
                      </a:r>
                      <a:r>
                        <a:rPr lang="en-US" baseline="0" dirty="0"/>
                        <a:t> revisions; aligned with changes in CPRs around CLE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2017 - major revision</a:t>
                      </a:r>
                      <a:r>
                        <a:rPr lang="en-US" baseline="0" dirty="0"/>
                        <a:t> of Section VI; CLE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2019 - major revision of Sections I-V;</a:t>
                      </a:r>
                      <a:r>
                        <a:rPr lang="en-US" baseline="0" dirty="0"/>
                        <a:t> proposed revisions currently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ACGME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8650" y="5694466"/>
            <a:ext cx="8172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/>
              </a:rPr>
              <a:t>http://www.acgme.org/Portals/0/PFAssets/ProgramRequirements/2017CPRSectionVIImplementationTable.pdf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3158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Patient safety</a:t>
            </a:r>
          </a:p>
          <a:p>
            <a:r>
              <a:rPr lang="en-US" sz="2800" dirty="0"/>
              <a:t>Quality improvement</a:t>
            </a:r>
          </a:p>
          <a:p>
            <a:r>
              <a:rPr lang="en-US" sz="2800" dirty="0"/>
              <a:t>Supervision &amp; accountability</a:t>
            </a:r>
          </a:p>
          <a:p>
            <a:r>
              <a:rPr lang="en-US" sz="2800" dirty="0"/>
              <a:t>Professionalism</a:t>
            </a:r>
          </a:p>
          <a:p>
            <a:r>
              <a:rPr lang="en-US" sz="2800" dirty="0"/>
              <a:t>Well-being</a:t>
            </a:r>
          </a:p>
          <a:p>
            <a:r>
              <a:rPr lang="en-US" sz="2800" dirty="0"/>
              <a:t>Fatigue</a:t>
            </a:r>
          </a:p>
          <a:p>
            <a:r>
              <a:rPr lang="en-US" sz="2800" dirty="0"/>
              <a:t>Teamwork</a:t>
            </a:r>
          </a:p>
          <a:p>
            <a:r>
              <a:rPr lang="en-US" sz="2800" dirty="0"/>
              <a:t>Transitions of care</a:t>
            </a:r>
          </a:p>
          <a:p>
            <a:r>
              <a:rPr lang="en-US" sz="2800" dirty="0"/>
              <a:t>Clinical experience &amp; education (formerly duty hours)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Learning Environment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349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Policies</a:t>
            </a:r>
          </a:p>
          <a:p>
            <a:r>
              <a:rPr lang="en-US" dirty="0"/>
              <a:t>GMEC sub-committees</a:t>
            </a:r>
          </a:p>
          <a:p>
            <a:r>
              <a:rPr lang="en-US" dirty="0"/>
              <a:t>Engage PEC, residents/fellows &amp; faculty</a:t>
            </a:r>
          </a:p>
          <a:p>
            <a:r>
              <a:rPr lang="en-US" dirty="0"/>
              <a:t>Collaborate with those outside of GME at institution</a:t>
            </a:r>
          </a:p>
          <a:p>
            <a:r>
              <a:rPr lang="en-US" dirty="0"/>
              <a:t>Engage SI leadership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 Best Practices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387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13328"/>
              </p:ext>
            </p:extLst>
          </p:nvPr>
        </p:nvGraphicFramePr>
        <p:xfrm>
          <a:off x="628650" y="1738313"/>
          <a:ext cx="7886701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5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Patient 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IHI Open School</a:t>
                      </a:r>
                    </a:p>
                    <a:p>
                      <a:r>
                        <a:rPr lang="en-US" dirty="0">
                          <a:hlinkClick r:id="rId2"/>
                        </a:rPr>
                        <a:t>http://www.ihi.org/education/IHIOpenSchool/Pages/default.aspx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IHI QI Essentials Toolkit</a:t>
                      </a:r>
                    </a:p>
                    <a:p>
                      <a:r>
                        <a:rPr lang="en-US" dirty="0">
                          <a:hlinkClick r:id="rId3"/>
                        </a:rPr>
                        <a:t>http://www.ihi.org/resources/Pages/Tools/Quality-Improvement-Essentials-Toolkit.aspx?utm_campaign=QI-Toolkit-Promotion&amp;utm_medium=rotating-feature-4&amp;utm_source=ihi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Supervision/ 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ACGME Specialty-specific</a:t>
                      </a:r>
                      <a:r>
                        <a:rPr lang="en-US" baseline="0" dirty="0"/>
                        <a:t> Program Requirement FAQs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783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ME-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PME-2016</Template>
  <TotalTime>3817</TotalTime>
  <Words>1149</Words>
  <Application>Microsoft Macintosh PowerPoint</Application>
  <PresentationFormat>On-screen Show (4:3)</PresentationFormat>
  <Paragraphs>242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Comic Sans MS</vt:lpstr>
      <vt:lpstr>Lucida Bright</vt:lpstr>
      <vt:lpstr>Wingdings</vt:lpstr>
      <vt:lpstr>PME-2016</vt:lpstr>
      <vt:lpstr>Journey From Initial Accreditation to Continued Accreditation</vt:lpstr>
      <vt:lpstr> </vt:lpstr>
      <vt:lpstr>PowerPoint Presentation</vt:lpstr>
      <vt:lpstr>Objectives</vt:lpstr>
      <vt:lpstr>PowerPoint Presentation</vt:lpstr>
      <vt:lpstr>ACGME Requirements</vt:lpstr>
      <vt:lpstr>Clinical Learning Environment</vt:lpstr>
      <vt:lpstr>CLE Best Practices</vt:lpstr>
      <vt:lpstr>CLE Resources</vt:lpstr>
      <vt:lpstr>CLE Resources</vt:lpstr>
      <vt:lpstr>Program Evaluation &amp; Improvement</vt:lpstr>
      <vt:lpstr>Program Evaluation &amp; Improvement</vt:lpstr>
      <vt:lpstr>APE Data</vt:lpstr>
      <vt:lpstr>APE Data</vt:lpstr>
      <vt:lpstr>Program Evaluation &amp; Improvement</vt:lpstr>
      <vt:lpstr>Competency-based Learning</vt:lpstr>
      <vt:lpstr>Competency-based Learning</vt:lpstr>
      <vt:lpstr>Scholarly Activity</vt:lpstr>
      <vt:lpstr>Final Tips</vt:lpstr>
      <vt:lpstr>Questions?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50</cp:revision>
  <dcterms:created xsi:type="dcterms:W3CDTF">2016-03-20T11:36:31Z</dcterms:created>
  <dcterms:modified xsi:type="dcterms:W3CDTF">2018-05-21T12:59:37Z</dcterms:modified>
</cp:coreProperties>
</file>