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369" r:id="rId4"/>
    <p:sldId id="259" r:id="rId5"/>
    <p:sldId id="306" r:id="rId6"/>
    <p:sldId id="260" r:id="rId7"/>
    <p:sldId id="300" r:id="rId8"/>
    <p:sldId id="301" r:id="rId9"/>
    <p:sldId id="263" r:id="rId10"/>
    <p:sldId id="266" r:id="rId11"/>
    <p:sldId id="265" r:id="rId12"/>
    <p:sldId id="305" r:id="rId13"/>
    <p:sldId id="304" r:id="rId14"/>
    <p:sldId id="299" r:id="rId15"/>
    <p:sldId id="303" r:id="rId16"/>
    <p:sldId id="298" r:id="rId17"/>
    <p:sldId id="307" r:id="rId18"/>
    <p:sldId id="284" r:id="rId19"/>
    <p:sldId id="367" r:id="rId20"/>
    <p:sldId id="368" r:id="rId2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BF3B5E3-D35E-412B-8BE2-6E3507575D03}">
          <p14:sldIdLst>
            <p14:sldId id="256"/>
            <p14:sldId id="294"/>
            <p14:sldId id="369"/>
            <p14:sldId id="259"/>
            <p14:sldId id="306"/>
            <p14:sldId id="260"/>
            <p14:sldId id="300"/>
            <p14:sldId id="301"/>
            <p14:sldId id="263"/>
            <p14:sldId id="266"/>
            <p14:sldId id="265"/>
            <p14:sldId id="305"/>
            <p14:sldId id="304"/>
            <p14:sldId id="299"/>
            <p14:sldId id="303"/>
            <p14:sldId id="298"/>
          </p14:sldIdLst>
        </p14:section>
        <p14:section name="Take-Aways" id="{D12F8DC6-F1EE-41C0-8A66-9AD641D36C37}">
          <p14:sldIdLst>
            <p14:sldId id="307"/>
            <p14:sldId id="284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5" roundtripDataSignature="AMtx7mgnrmepJ0I9pbTxRFzruV774XYn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Peters" initials="HP" lastIdx="1" clrIdx="0">
    <p:extLst>
      <p:ext uri="{19B8F6BF-5375-455C-9EA6-DF929625EA0E}">
        <p15:presenceInfo xmlns:p15="http://schemas.microsoft.com/office/powerpoint/2012/main" userId="Heather Pet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0" autoAdjust="0"/>
    <p:restoredTop sz="89688" autoAdjust="0"/>
  </p:normalViewPr>
  <p:slideViewPr>
    <p:cSldViewPr snapToGrid="0">
      <p:cViewPr>
        <p:scale>
          <a:sx n="100" d="100"/>
          <a:sy n="100" d="100"/>
        </p:scale>
        <p:origin x="1584" y="336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5F22E-A5CC-4163-8B0D-7C47059948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5F453A8-C1EF-4C0E-A8C2-CE11C7B4C0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Remove non-GME or non-essential agenda items </a:t>
          </a:r>
        </a:p>
      </dgm:t>
    </dgm:pt>
    <dgm:pt modelId="{A36F59F8-C61D-40F5-82CF-C31E04BCDA66}" type="parTrans" cxnId="{F77C6EFC-3703-467B-9CE3-D9B73709395F}">
      <dgm:prSet/>
      <dgm:spPr/>
      <dgm:t>
        <a:bodyPr/>
        <a:lstStyle/>
        <a:p>
          <a:endParaRPr lang="en-US"/>
        </a:p>
      </dgm:t>
    </dgm:pt>
    <dgm:pt modelId="{4EDEF0C2-E1A2-4B59-9112-1031169CE21E}" type="sibTrans" cxnId="{F77C6EFC-3703-467B-9CE3-D9B73709395F}">
      <dgm:prSet/>
      <dgm:spPr/>
      <dgm:t>
        <a:bodyPr/>
        <a:lstStyle/>
        <a:p>
          <a:endParaRPr lang="en-US"/>
        </a:p>
      </dgm:t>
    </dgm:pt>
    <dgm:pt modelId="{1B89B3A4-D971-43BA-8064-2E0B41F87E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These may be related to GME, but are not the responsibility of GMEC</a:t>
          </a:r>
        </a:p>
      </dgm:t>
    </dgm:pt>
    <dgm:pt modelId="{FC16D39F-1C51-448A-A785-ED5322F5D8F7}" type="parTrans" cxnId="{70B873FC-ACC7-45A4-932E-1DA326CF6952}">
      <dgm:prSet/>
      <dgm:spPr/>
      <dgm:t>
        <a:bodyPr/>
        <a:lstStyle/>
        <a:p>
          <a:endParaRPr lang="en-US"/>
        </a:p>
      </dgm:t>
    </dgm:pt>
    <dgm:pt modelId="{D8A5A9AD-032D-4A11-B04B-32437B5ADD71}" type="sibTrans" cxnId="{70B873FC-ACC7-45A4-932E-1DA326CF6952}">
      <dgm:prSet/>
      <dgm:spPr/>
      <dgm:t>
        <a:bodyPr/>
        <a:lstStyle/>
        <a:p>
          <a:endParaRPr lang="en-US"/>
        </a:p>
      </dgm:t>
    </dgm:pt>
    <dgm:pt modelId="{1ED90C35-965E-4556-A426-87848BAC5F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Give Coordinators opportunities to present topics at GMEC</a:t>
          </a:r>
        </a:p>
      </dgm:t>
    </dgm:pt>
    <dgm:pt modelId="{60DE8446-A72C-4B79-8F53-4DD14A43AED7}" type="parTrans" cxnId="{2C832342-34C7-4274-A049-BD7F53F287F5}">
      <dgm:prSet/>
      <dgm:spPr/>
      <dgm:t>
        <a:bodyPr/>
        <a:lstStyle/>
        <a:p>
          <a:endParaRPr lang="en-US"/>
        </a:p>
      </dgm:t>
    </dgm:pt>
    <dgm:pt modelId="{7DEEEC24-BF6C-41CB-93E4-C575652F1841}" type="sibTrans" cxnId="{2C832342-34C7-4274-A049-BD7F53F287F5}">
      <dgm:prSet/>
      <dgm:spPr/>
      <dgm:t>
        <a:bodyPr/>
        <a:lstStyle/>
        <a:p>
          <a:endParaRPr lang="en-US"/>
        </a:p>
      </dgm:t>
    </dgm:pt>
    <dgm:pt modelId="{EECC3E4A-CBAF-4C2F-A481-081149A75B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Improve public speaking skills</a:t>
          </a:r>
        </a:p>
      </dgm:t>
    </dgm:pt>
    <dgm:pt modelId="{B2C48EA1-5EB1-4E1F-B2D0-7532FF47D3F8}" type="parTrans" cxnId="{B8953723-0CF0-40CF-91E3-B6A9B05A45F7}">
      <dgm:prSet/>
      <dgm:spPr/>
      <dgm:t>
        <a:bodyPr/>
        <a:lstStyle/>
        <a:p>
          <a:endParaRPr lang="en-US"/>
        </a:p>
      </dgm:t>
    </dgm:pt>
    <dgm:pt modelId="{332B9F5A-1358-4336-8D9D-73A1ECC265DC}" type="sibTrans" cxnId="{B8953723-0CF0-40CF-91E3-B6A9B05A45F7}">
      <dgm:prSet/>
      <dgm:spPr/>
      <dgm:t>
        <a:bodyPr/>
        <a:lstStyle/>
        <a:p>
          <a:endParaRPr lang="en-US"/>
        </a:p>
      </dgm:t>
    </dgm:pt>
    <dgm:pt modelId="{AD55AE1C-FF52-487D-A038-2F97676A10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Promotes continuing education</a:t>
          </a:r>
        </a:p>
      </dgm:t>
    </dgm:pt>
    <dgm:pt modelId="{B13E592D-7410-4A70-A4A9-323532680CF7}" type="parTrans" cxnId="{7D439111-C75D-48B7-9E86-BC6E7A90998A}">
      <dgm:prSet/>
      <dgm:spPr/>
      <dgm:t>
        <a:bodyPr/>
        <a:lstStyle/>
        <a:p>
          <a:endParaRPr lang="en-US"/>
        </a:p>
      </dgm:t>
    </dgm:pt>
    <dgm:pt modelId="{93AB9E46-CC0D-490C-A940-07CA4C180140}" type="sibTrans" cxnId="{7D439111-C75D-48B7-9E86-BC6E7A90998A}">
      <dgm:prSet/>
      <dgm:spPr/>
      <dgm:t>
        <a:bodyPr/>
        <a:lstStyle/>
        <a:p>
          <a:endParaRPr lang="en-US"/>
        </a:p>
      </dgm:t>
    </dgm:pt>
    <dgm:pt modelId="{34CDC60E-911B-4DE6-AF33-6F227BD97B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Add TEAMWORK to CLER Pathways</a:t>
          </a:r>
        </a:p>
      </dgm:t>
    </dgm:pt>
    <dgm:pt modelId="{438520CC-2882-4CDB-A348-806AF5C6ABFC}" type="parTrans" cxnId="{72A57F1B-B56A-46D7-B515-0E6C42151B8D}">
      <dgm:prSet/>
      <dgm:spPr/>
      <dgm:t>
        <a:bodyPr/>
        <a:lstStyle/>
        <a:p>
          <a:endParaRPr lang="en-US"/>
        </a:p>
      </dgm:t>
    </dgm:pt>
    <dgm:pt modelId="{B37C7A3A-17D9-424D-AA57-0367C4E126C2}" type="sibTrans" cxnId="{72A57F1B-B56A-46D7-B515-0E6C42151B8D}">
      <dgm:prSet/>
      <dgm:spPr/>
      <dgm:t>
        <a:bodyPr/>
        <a:lstStyle/>
        <a:p>
          <a:endParaRPr lang="en-US"/>
        </a:p>
      </dgm:t>
    </dgm:pt>
    <dgm:pt modelId="{3DC31819-CC3A-4D5E-A864-090BECDFB8B8}" type="pres">
      <dgm:prSet presAssocID="{FFF5F22E-A5CC-4163-8B0D-7C470599489D}" presName="root" presStyleCnt="0">
        <dgm:presLayoutVars>
          <dgm:dir/>
          <dgm:resizeHandles val="exact"/>
        </dgm:presLayoutVars>
      </dgm:prSet>
      <dgm:spPr/>
    </dgm:pt>
    <dgm:pt modelId="{4219E960-824B-4386-9E2F-AA2B5181C463}" type="pres">
      <dgm:prSet presAssocID="{95F453A8-C1EF-4C0E-A8C2-CE11C7B4C069}" presName="compNode" presStyleCnt="0"/>
      <dgm:spPr/>
    </dgm:pt>
    <dgm:pt modelId="{D796B089-3BA8-49BE-95AE-A4F816460438}" type="pres">
      <dgm:prSet presAssocID="{95F453A8-C1EF-4C0E-A8C2-CE11C7B4C069}" presName="bgRect" presStyleLbl="bgShp" presStyleIdx="0" presStyleCnt="3"/>
      <dgm:spPr/>
    </dgm:pt>
    <dgm:pt modelId="{59AFF03A-77AA-4845-BFE9-E7E6C1FC950F}" type="pres">
      <dgm:prSet presAssocID="{95F453A8-C1EF-4C0E-A8C2-CE11C7B4C0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8A58590-5C93-4585-86FD-DEAD98BF74E9}" type="pres">
      <dgm:prSet presAssocID="{95F453A8-C1EF-4C0E-A8C2-CE11C7B4C069}" presName="spaceRect" presStyleCnt="0"/>
      <dgm:spPr/>
    </dgm:pt>
    <dgm:pt modelId="{49141E7A-2D8B-46A0-9407-125DF733A60D}" type="pres">
      <dgm:prSet presAssocID="{95F453A8-C1EF-4C0E-A8C2-CE11C7B4C069}" presName="parTx" presStyleLbl="revTx" presStyleIdx="0" presStyleCnt="5">
        <dgm:presLayoutVars>
          <dgm:chMax val="0"/>
          <dgm:chPref val="0"/>
        </dgm:presLayoutVars>
      </dgm:prSet>
      <dgm:spPr/>
    </dgm:pt>
    <dgm:pt modelId="{F46B48AA-B037-488B-9362-9CB7A734F037}" type="pres">
      <dgm:prSet presAssocID="{95F453A8-C1EF-4C0E-A8C2-CE11C7B4C069}" presName="desTx" presStyleLbl="revTx" presStyleIdx="1" presStyleCnt="5">
        <dgm:presLayoutVars/>
      </dgm:prSet>
      <dgm:spPr/>
    </dgm:pt>
    <dgm:pt modelId="{12B10287-8A0F-4931-B3F6-17B3AC77E812}" type="pres">
      <dgm:prSet presAssocID="{4EDEF0C2-E1A2-4B59-9112-1031169CE21E}" presName="sibTrans" presStyleCnt="0"/>
      <dgm:spPr/>
    </dgm:pt>
    <dgm:pt modelId="{B8A569F3-7138-42B6-A7E7-7CCC585BBC92}" type="pres">
      <dgm:prSet presAssocID="{1ED90C35-965E-4556-A426-87848BAC5FE3}" presName="compNode" presStyleCnt="0"/>
      <dgm:spPr/>
    </dgm:pt>
    <dgm:pt modelId="{935A4D09-EA78-4130-AA9F-12F9FC808B04}" type="pres">
      <dgm:prSet presAssocID="{1ED90C35-965E-4556-A426-87848BAC5FE3}" presName="bgRect" presStyleLbl="bgShp" presStyleIdx="1" presStyleCnt="3"/>
      <dgm:spPr/>
    </dgm:pt>
    <dgm:pt modelId="{D415664E-1EF1-4D18-98E9-00B896CB720D}" type="pres">
      <dgm:prSet presAssocID="{1ED90C35-965E-4556-A426-87848BAC5F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D4B9DC7-2BAE-4CD5-9964-FAE033D6C80A}" type="pres">
      <dgm:prSet presAssocID="{1ED90C35-965E-4556-A426-87848BAC5FE3}" presName="spaceRect" presStyleCnt="0"/>
      <dgm:spPr/>
    </dgm:pt>
    <dgm:pt modelId="{FCA3C98A-13D0-461F-970B-DFCC5643BC35}" type="pres">
      <dgm:prSet presAssocID="{1ED90C35-965E-4556-A426-87848BAC5FE3}" presName="parTx" presStyleLbl="revTx" presStyleIdx="2" presStyleCnt="5">
        <dgm:presLayoutVars>
          <dgm:chMax val="0"/>
          <dgm:chPref val="0"/>
        </dgm:presLayoutVars>
      </dgm:prSet>
      <dgm:spPr/>
    </dgm:pt>
    <dgm:pt modelId="{3919E97C-9250-4661-9C2C-3DDE6D1F9C6B}" type="pres">
      <dgm:prSet presAssocID="{1ED90C35-965E-4556-A426-87848BAC5FE3}" presName="desTx" presStyleLbl="revTx" presStyleIdx="3" presStyleCnt="5">
        <dgm:presLayoutVars/>
      </dgm:prSet>
      <dgm:spPr/>
    </dgm:pt>
    <dgm:pt modelId="{F90DA9E3-A746-4A5C-A429-57ACEA6F0D25}" type="pres">
      <dgm:prSet presAssocID="{7DEEEC24-BF6C-41CB-93E4-C575652F1841}" presName="sibTrans" presStyleCnt="0"/>
      <dgm:spPr/>
    </dgm:pt>
    <dgm:pt modelId="{FC5EA181-81B0-4899-A5E1-412D962262D8}" type="pres">
      <dgm:prSet presAssocID="{34CDC60E-911B-4DE6-AF33-6F227BD97BA1}" presName="compNode" presStyleCnt="0"/>
      <dgm:spPr/>
    </dgm:pt>
    <dgm:pt modelId="{BE422FFF-B46C-4428-B856-AB313BC4C430}" type="pres">
      <dgm:prSet presAssocID="{34CDC60E-911B-4DE6-AF33-6F227BD97BA1}" presName="bgRect" presStyleLbl="bgShp" presStyleIdx="2" presStyleCnt="3"/>
      <dgm:spPr/>
    </dgm:pt>
    <dgm:pt modelId="{9F645BD7-35E9-46F8-9CF1-9F0F77141C6E}" type="pres">
      <dgm:prSet presAssocID="{34CDC60E-911B-4DE6-AF33-6F227BD97B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0990F092-A6EB-4569-A239-3E23117A9B2B}" type="pres">
      <dgm:prSet presAssocID="{34CDC60E-911B-4DE6-AF33-6F227BD97BA1}" presName="spaceRect" presStyleCnt="0"/>
      <dgm:spPr/>
    </dgm:pt>
    <dgm:pt modelId="{B52476B7-5CFD-4CCC-AA9C-945EB3CCF882}" type="pres">
      <dgm:prSet presAssocID="{34CDC60E-911B-4DE6-AF33-6F227BD97BA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625CA0A-759D-4F16-87A3-6DE175231A0E}" type="presOf" srcId="{95F453A8-C1EF-4C0E-A8C2-CE11C7B4C069}" destId="{49141E7A-2D8B-46A0-9407-125DF733A60D}" srcOrd="0" destOrd="0" presId="urn:microsoft.com/office/officeart/2018/2/layout/IconVerticalSolidList"/>
    <dgm:cxn modelId="{7D439111-C75D-48B7-9E86-BC6E7A90998A}" srcId="{1ED90C35-965E-4556-A426-87848BAC5FE3}" destId="{AD55AE1C-FF52-487D-A038-2F97676A1003}" srcOrd="1" destOrd="0" parTransId="{B13E592D-7410-4A70-A4A9-323532680CF7}" sibTransId="{93AB9E46-CC0D-490C-A940-07CA4C180140}"/>
    <dgm:cxn modelId="{72A57F1B-B56A-46D7-B515-0E6C42151B8D}" srcId="{FFF5F22E-A5CC-4163-8B0D-7C470599489D}" destId="{34CDC60E-911B-4DE6-AF33-6F227BD97BA1}" srcOrd="2" destOrd="0" parTransId="{438520CC-2882-4CDB-A348-806AF5C6ABFC}" sibTransId="{B37C7A3A-17D9-424D-AA57-0367C4E126C2}"/>
    <dgm:cxn modelId="{B8953723-0CF0-40CF-91E3-B6A9B05A45F7}" srcId="{1ED90C35-965E-4556-A426-87848BAC5FE3}" destId="{EECC3E4A-CBAF-4C2F-A481-081149A75B72}" srcOrd="0" destOrd="0" parTransId="{B2C48EA1-5EB1-4E1F-B2D0-7532FF47D3F8}" sibTransId="{332B9F5A-1358-4336-8D9D-73A1ECC265DC}"/>
    <dgm:cxn modelId="{2C832342-34C7-4274-A049-BD7F53F287F5}" srcId="{FFF5F22E-A5CC-4163-8B0D-7C470599489D}" destId="{1ED90C35-965E-4556-A426-87848BAC5FE3}" srcOrd="1" destOrd="0" parTransId="{60DE8446-A72C-4B79-8F53-4DD14A43AED7}" sibTransId="{7DEEEC24-BF6C-41CB-93E4-C575652F1841}"/>
    <dgm:cxn modelId="{963A5A44-DB4D-4E1A-B867-BF5EF8F6C720}" type="presOf" srcId="{EECC3E4A-CBAF-4C2F-A481-081149A75B72}" destId="{3919E97C-9250-4661-9C2C-3DDE6D1F9C6B}" srcOrd="0" destOrd="0" presId="urn:microsoft.com/office/officeart/2018/2/layout/IconVerticalSolidList"/>
    <dgm:cxn modelId="{FD168D8B-AB0D-40F8-BE5A-EE25DDA85320}" type="presOf" srcId="{1B89B3A4-D971-43BA-8064-2E0B41F87E6E}" destId="{F46B48AA-B037-488B-9362-9CB7A734F037}" srcOrd="0" destOrd="0" presId="urn:microsoft.com/office/officeart/2018/2/layout/IconVerticalSolidList"/>
    <dgm:cxn modelId="{6813128D-0C75-4B6D-958D-83410CFF0F52}" type="presOf" srcId="{FFF5F22E-A5CC-4163-8B0D-7C470599489D}" destId="{3DC31819-CC3A-4D5E-A864-090BECDFB8B8}" srcOrd="0" destOrd="0" presId="urn:microsoft.com/office/officeart/2018/2/layout/IconVerticalSolidList"/>
    <dgm:cxn modelId="{36352B95-C7A7-4BF9-A75F-F3ACE6D5EFD1}" type="presOf" srcId="{1ED90C35-965E-4556-A426-87848BAC5FE3}" destId="{FCA3C98A-13D0-461F-970B-DFCC5643BC35}" srcOrd="0" destOrd="0" presId="urn:microsoft.com/office/officeart/2018/2/layout/IconVerticalSolidList"/>
    <dgm:cxn modelId="{046149BA-B7A4-47A4-83C0-DCC454838CE3}" type="presOf" srcId="{34CDC60E-911B-4DE6-AF33-6F227BD97BA1}" destId="{B52476B7-5CFD-4CCC-AA9C-945EB3CCF882}" srcOrd="0" destOrd="0" presId="urn:microsoft.com/office/officeart/2018/2/layout/IconVerticalSolidList"/>
    <dgm:cxn modelId="{CCA9D0DF-E9C7-4025-A224-5300D8F6107D}" type="presOf" srcId="{AD55AE1C-FF52-487D-A038-2F97676A1003}" destId="{3919E97C-9250-4661-9C2C-3DDE6D1F9C6B}" srcOrd="0" destOrd="1" presId="urn:microsoft.com/office/officeart/2018/2/layout/IconVerticalSolidList"/>
    <dgm:cxn modelId="{F77C6EFC-3703-467B-9CE3-D9B73709395F}" srcId="{FFF5F22E-A5CC-4163-8B0D-7C470599489D}" destId="{95F453A8-C1EF-4C0E-A8C2-CE11C7B4C069}" srcOrd="0" destOrd="0" parTransId="{A36F59F8-C61D-40F5-82CF-C31E04BCDA66}" sibTransId="{4EDEF0C2-E1A2-4B59-9112-1031169CE21E}"/>
    <dgm:cxn modelId="{70B873FC-ACC7-45A4-932E-1DA326CF6952}" srcId="{95F453A8-C1EF-4C0E-A8C2-CE11C7B4C069}" destId="{1B89B3A4-D971-43BA-8064-2E0B41F87E6E}" srcOrd="0" destOrd="0" parTransId="{FC16D39F-1C51-448A-A785-ED5322F5D8F7}" sibTransId="{D8A5A9AD-032D-4A11-B04B-32437B5ADD71}"/>
    <dgm:cxn modelId="{F18334C2-6EF3-439A-946F-BB7AE92EE8A3}" type="presParOf" srcId="{3DC31819-CC3A-4D5E-A864-090BECDFB8B8}" destId="{4219E960-824B-4386-9E2F-AA2B5181C463}" srcOrd="0" destOrd="0" presId="urn:microsoft.com/office/officeart/2018/2/layout/IconVerticalSolidList"/>
    <dgm:cxn modelId="{4F1BA2A9-1EA7-4624-8945-CBB6BA99A5D7}" type="presParOf" srcId="{4219E960-824B-4386-9E2F-AA2B5181C463}" destId="{D796B089-3BA8-49BE-95AE-A4F816460438}" srcOrd="0" destOrd="0" presId="urn:microsoft.com/office/officeart/2018/2/layout/IconVerticalSolidList"/>
    <dgm:cxn modelId="{72F99605-405C-4A85-9DAF-FFD7845320D6}" type="presParOf" srcId="{4219E960-824B-4386-9E2F-AA2B5181C463}" destId="{59AFF03A-77AA-4845-BFE9-E7E6C1FC950F}" srcOrd="1" destOrd="0" presId="urn:microsoft.com/office/officeart/2018/2/layout/IconVerticalSolidList"/>
    <dgm:cxn modelId="{C7F97929-B2D1-487B-92D2-D4770B8ABFA3}" type="presParOf" srcId="{4219E960-824B-4386-9E2F-AA2B5181C463}" destId="{08A58590-5C93-4585-86FD-DEAD98BF74E9}" srcOrd="2" destOrd="0" presId="urn:microsoft.com/office/officeart/2018/2/layout/IconVerticalSolidList"/>
    <dgm:cxn modelId="{73FC2E37-81DD-46E8-93ED-2A3A930FF473}" type="presParOf" srcId="{4219E960-824B-4386-9E2F-AA2B5181C463}" destId="{49141E7A-2D8B-46A0-9407-125DF733A60D}" srcOrd="3" destOrd="0" presId="urn:microsoft.com/office/officeart/2018/2/layout/IconVerticalSolidList"/>
    <dgm:cxn modelId="{BBE7129A-8B45-44FC-8FB1-FEFAFD7F02A9}" type="presParOf" srcId="{4219E960-824B-4386-9E2F-AA2B5181C463}" destId="{F46B48AA-B037-488B-9362-9CB7A734F037}" srcOrd="4" destOrd="0" presId="urn:microsoft.com/office/officeart/2018/2/layout/IconVerticalSolidList"/>
    <dgm:cxn modelId="{91225770-7735-4D1C-9B4C-A69111A78271}" type="presParOf" srcId="{3DC31819-CC3A-4D5E-A864-090BECDFB8B8}" destId="{12B10287-8A0F-4931-B3F6-17B3AC77E812}" srcOrd="1" destOrd="0" presId="urn:microsoft.com/office/officeart/2018/2/layout/IconVerticalSolidList"/>
    <dgm:cxn modelId="{AAF31CDE-F50C-4B4F-9CEF-9F8B1B0E23F3}" type="presParOf" srcId="{3DC31819-CC3A-4D5E-A864-090BECDFB8B8}" destId="{B8A569F3-7138-42B6-A7E7-7CCC585BBC92}" srcOrd="2" destOrd="0" presId="urn:microsoft.com/office/officeart/2018/2/layout/IconVerticalSolidList"/>
    <dgm:cxn modelId="{8A70752C-D46A-464D-8B7C-557EE875F26E}" type="presParOf" srcId="{B8A569F3-7138-42B6-A7E7-7CCC585BBC92}" destId="{935A4D09-EA78-4130-AA9F-12F9FC808B04}" srcOrd="0" destOrd="0" presId="urn:microsoft.com/office/officeart/2018/2/layout/IconVerticalSolidList"/>
    <dgm:cxn modelId="{C1BD98AD-971F-4B92-AD04-F3E2F4EAB12D}" type="presParOf" srcId="{B8A569F3-7138-42B6-A7E7-7CCC585BBC92}" destId="{D415664E-1EF1-4D18-98E9-00B896CB720D}" srcOrd="1" destOrd="0" presId="urn:microsoft.com/office/officeart/2018/2/layout/IconVerticalSolidList"/>
    <dgm:cxn modelId="{4409BE16-8B7A-4BF5-96E1-C0F1A346A621}" type="presParOf" srcId="{B8A569F3-7138-42B6-A7E7-7CCC585BBC92}" destId="{4D4B9DC7-2BAE-4CD5-9964-FAE033D6C80A}" srcOrd="2" destOrd="0" presId="urn:microsoft.com/office/officeart/2018/2/layout/IconVerticalSolidList"/>
    <dgm:cxn modelId="{3DC168CB-22EB-492A-91EC-CF8424AC5DC4}" type="presParOf" srcId="{B8A569F3-7138-42B6-A7E7-7CCC585BBC92}" destId="{FCA3C98A-13D0-461F-970B-DFCC5643BC35}" srcOrd="3" destOrd="0" presId="urn:microsoft.com/office/officeart/2018/2/layout/IconVerticalSolidList"/>
    <dgm:cxn modelId="{6F8E581A-187C-46F6-8167-ADFCE33C3056}" type="presParOf" srcId="{B8A569F3-7138-42B6-A7E7-7CCC585BBC92}" destId="{3919E97C-9250-4661-9C2C-3DDE6D1F9C6B}" srcOrd="4" destOrd="0" presId="urn:microsoft.com/office/officeart/2018/2/layout/IconVerticalSolidList"/>
    <dgm:cxn modelId="{D352996E-73E1-4D26-8663-93B3870F9A6C}" type="presParOf" srcId="{3DC31819-CC3A-4D5E-A864-090BECDFB8B8}" destId="{F90DA9E3-A746-4A5C-A429-57ACEA6F0D25}" srcOrd="3" destOrd="0" presId="urn:microsoft.com/office/officeart/2018/2/layout/IconVerticalSolidList"/>
    <dgm:cxn modelId="{68D83253-C100-43EE-A6C0-44DA20502D1E}" type="presParOf" srcId="{3DC31819-CC3A-4D5E-A864-090BECDFB8B8}" destId="{FC5EA181-81B0-4899-A5E1-412D962262D8}" srcOrd="4" destOrd="0" presId="urn:microsoft.com/office/officeart/2018/2/layout/IconVerticalSolidList"/>
    <dgm:cxn modelId="{B3A8CF3E-3E3F-4515-8F3D-DC4825ED86F6}" type="presParOf" srcId="{FC5EA181-81B0-4899-A5E1-412D962262D8}" destId="{BE422FFF-B46C-4428-B856-AB313BC4C430}" srcOrd="0" destOrd="0" presId="urn:microsoft.com/office/officeart/2018/2/layout/IconVerticalSolidList"/>
    <dgm:cxn modelId="{03A12889-10A5-47BF-BE59-2443CD9C19AC}" type="presParOf" srcId="{FC5EA181-81B0-4899-A5E1-412D962262D8}" destId="{9F645BD7-35E9-46F8-9CF1-9F0F77141C6E}" srcOrd="1" destOrd="0" presId="urn:microsoft.com/office/officeart/2018/2/layout/IconVerticalSolidList"/>
    <dgm:cxn modelId="{F699E2DC-F34F-4D9A-A94F-050FFF11B032}" type="presParOf" srcId="{FC5EA181-81B0-4899-A5E1-412D962262D8}" destId="{0990F092-A6EB-4569-A239-3E23117A9B2B}" srcOrd="2" destOrd="0" presId="urn:microsoft.com/office/officeart/2018/2/layout/IconVerticalSolidList"/>
    <dgm:cxn modelId="{095FDDC6-BA3C-4233-80B5-0562413D7DD1}" type="presParOf" srcId="{FC5EA181-81B0-4899-A5E1-412D962262D8}" destId="{B52476B7-5CFD-4CCC-AA9C-945EB3CCF8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6B089-3BA8-49BE-95AE-A4F816460438}">
      <dsp:nvSpPr>
        <dsp:cNvPr id="0" name=""/>
        <dsp:cNvSpPr/>
      </dsp:nvSpPr>
      <dsp:spPr>
        <a:xfrm>
          <a:off x="0" y="658"/>
          <a:ext cx="6513603" cy="154075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FF03A-77AA-4845-BFE9-E7E6C1FC950F}">
      <dsp:nvSpPr>
        <dsp:cNvPr id="0" name=""/>
        <dsp:cNvSpPr/>
      </dsp:nvSpPr>
      <dsp:spPr>
        <a:xfrm>
          <a:off x="466078" y="347328"/>
          <a:ext cx="847414" cy="8474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41E7A-2D8B-46A0-9407-125DF733A60D}">
      <dsp:nvSpPr>
        <dsp:cNvPr id="0" name=""/>
        <dsp:cNvSpPr/>
      </dsp:nvSpPr>
      <dsp:spPr>
        <a:xfrm>
          <a:off x="1779570" y="658"/>
          <a:ext cx="2931121" cy="1540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3" tIns="163063" rIns="163063" bIns="1630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Remove non-GME or non-essential agenda items </a:t>
          </a:r>
        </a:p>
      </dsp:txBody>
      <dsp:txXfrm>
        <a:off x="1779570" y="658"/>
        <a:ext cx="2931121" cy="1540753"/>
      </dsp:txXfrm>
    </dsp:sp>
    <dsp:sp modelId="{F46B48AA-B037-488B-9362-9CB7A734F037}">
      <dsp:nvSpPr>
        <dsp:cNvPr id="0" name=""/>
        <dsp:cNvSpPr/>
      </dsp:nvSpPr>
      <dsp:spPr>
        <a:xfrm>
          <a:off x="4710692" y="658"/>
          <a:ext cx="1802911" cy="1540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3" tIns="163063" rIns="163063" bIns="1630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These may be related to GME, but are not the responsibility of GMEC</a:t>
          </a:r>
        </a:p>
      </dsp:txBody>
      <dsp:txXfrm>
        <a:off x="4710692" y="658"/>
        <a:ext cx="1802911" cy="1540753"/>
      </dsp:txXfrm>
    </dsp:sp>
    <dsp:sp modelId="{935A4D09-EA78-4130-AA9F-12F9FC808B04}">
      <dsp:nvSpPr>
        <dsp:cNvPr id="0" name=""/>
        <dsp:cNvSpPr/>
      </dsp:nvSpPr>
      <dsp:spPr>
        <a:xfrm>
          <a:off x="0" y="1926600"/>
          <a:ext cx="6513603" cy="154075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5664E-1EF1-4D18-98E9-00B896CB720D}">
      <dsp:nvSpPr>
        <dsp:cNvPr id="0" name=""/>
        <dsp:cNvSpPr/>
      </dsp:nvSpPr>
      <dsp:spPr>
        <a:xfrm>
          <a:off x="466078" y="2273270"/>
          <a:ext cx="847414" cy="8474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3C98A-13D0-461F-970B-DFCC5643BC35}">
      <dsp:nvSpPr>
        <dsp:cNvPr id="0" name=""/>
        <dsp:cNvSpPr/>
      </dsp:nvSpPr>
      <dsp:spPr>
        <a:xfrm>
          <a:off x="1779570" y="1926600"/>
          <a:ext cx="2931121" cy="1540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3" tIns="163063" rIns="163063" bIns="1630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Give Coordinators opportunities to present topics at GMEC</a:t>
          </a:r>
        </a:p>
      </dsp:txBody>
      <dsp:txXfrm>
        <a:off x="1779570" y="1926600"/>
        <a:ext cx="2931121" cy="1540753"/>
      </dsp:txXfrm>
    </dsp:sp>
    <dsp:sp modelId="{3919E97C-9250-4661-9C2C-3DDE6D1F9C6B}">
      <dsp:nvSpPr>
        <dsp:cNvPr id="0" name=""/>
        <dsp:cNvSpPr/>
      </dsp:nvSpPr>
      <dsp:spPr>
        <a:xfrm>
          <a:off x="4710692" y="1926600"/>
          <a:ext cx="1802911" cy="1540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3" tIns="163063" rIns="163063" bIns="1630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Improve public speaking skills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Promotes continuing education</a:t>
          </a:r>
        </a:p>
      </dsp:txBody>
      <dsp:txXfrm>
        <a:off x="4710692" y="1926600"/>
        <a:ext cx="1802911" cy="1540753"/>
      </dsp:txXfrm>
    </dsp:sp>
    <dsp:sp modelId="{BE422FFF-B46C-4428-B856-AB313BC4C430}">
      <dsp:nvSpPr>
        <dsp:cNvPr id="0" name=""/>
        <dsp:cNvSpPr/>
      </dsp:nvSpPr>
      <dsp:spPr>
        <a:xfrm>
          <a:off x="0" y="3852542"/>
          <a:ext cx="6513603" cy="154075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45BD7-35E9-46F8-9CF1-9F0F77141C6E}">
      <dsp:nvSpPr>
        <dsp:cNvPr id="0" name=""/>
        <dsp:cNvSpPr/>
      </dsp:nvSpPr>
      <dsp:spPr>
        <a:xfrm>
          <a:off x="466078" y="4199212"/>
          <a:ext cx="847414" cy="8474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476B7-5CFD-4CCC-AA9C-945EB3CCF882}">
      <dsp:nvSpPr>
        <dsp:cNvPr id="0" name=""/>
        <dsp:cNvSpPr/>
      </dsp:nvSpPr>
      <dsp:spPr>
        <a:xfrm>
          <a:off x="1779570" y="3852542"/>
          <a:ext cx="4734033" cy="1540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3" tIns="163063" rIns="163063" bIns="1630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Add TEAMWORK to CLER Pathways</a:t>
          </a:r>
        </a:p>
      </dsp:txBody>
      <dsp:txXfrm>
        <a:off x="1779570" y="3852542"/>
        <a:ext cx="4734033" cy="1540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663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7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1645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en-US" sz="1200" dirty="0"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2" name="Google Shape;162;p1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1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3968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0549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://cute-pictures.blogspot.com/2011/08/75-free-stock-images-3d-human-character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wk.com/time-tracking-tool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eady-prepared-preparation-2379042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ine@PartnersInMedEd.com" TargetMode="External"/><Relationship Id="rId5" Type="http://schemas.openxmlformats.org/officeDocument/2006/relationships/hyperlink" Target="mailto:Heather@PartnersInMedEd.com" TargetMode="External"/><Relationship Id="rId4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erdotus.com/2011/12/burden-of-proof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543550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Christine Redovan, MBA, MLIS -- GME 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MEd, PhD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Jump-Start Your GMEC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E2B3-04B7-46B8-AC75-4DDEA3392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374" y="1661398"/>
            <a:ext cx="6543561" cy="3536644"/>
          </a:xfrm>
        </p:spPr>
        <p:txBody>
          <a:bodyPr/>
          <a:lstStyle/>
          <a:p>
            <a:r>
              <a:rPr lang="en-US" sz="1800" dirty="0"/>
              <a:t>Education of the Membership</a:t>
            </a:r>
          </a:p>
          <a:p>
            <a:pPr lvl="1" indent="-457200"/>
            <a:r>
              <a:rPr lang="en-US" sz="1600" dirty="0"/>
              <a:t>CLER Education</a:t>
            </a:r>
          </a:p>
          <a:p>
            <a:r>
              <a:rPr lang="en-US" sz="1800" dirty="0"/>
              <a:t>Meeting SI Requirements</a:t>
            </a:r>
          </a:p>
          <a:p>
            <a:r>
              <a:rPr lang="en-US" sz="1800" dirty="0"/>
              <a:t>Demonstrating active oversight of the programs</a:t>
            </a:r>
          </a:p>
          <a:p>
            <a:r>
              <a:rPr lang="en-US" sz="1800" dirty="0"/>
              <a:t>Expanding your influence</a:t>
            </a:r>
          </a:p>
          <a:p>
            <a:r>
              <a:rPr lang="en-US" sz="1800" dirty="0"/>
              <a:t>Strategic Planning: Where do you want to be as a sponsoring institution in </a:t>
            </a:r>
          </a:p>
          <a:p>
            <a:pPr lvl="1"/>
            <a:r>
              <a:rPr lang="en-US" sz="1600" dirty="0"/>
              <a:t>1 year</a:t>
            </a:r>
          </a:p>
          <a:p>
            <a:pPr lvl="1"/>
            <a:r>
              <a:rPr lang="en-US" sz="1600" dirty="0"/>
              <a:t>5 years</a:t>
            </a:r>
          </a:p>
          <a:p>
            <a:pPr lvl="1"/>
            <a:r>
              <a:rPr lang="en-US" sz="1600" dirty="0"/>
              <a:t>10 years</a:t>
            </a:r>
          </a:p>
        </p:txBody>
      </p:sp>
      <p:sp>
        <p:nvSpPr>
          <p:cNvPr id="166" name="Google Shape;166;p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pic>
        <p:nvPicPr>
          <p:cNvPr id="167" name="Google Shape;167;p11" descr="http://www.dynamicwp.net/wp-content/uploads/2012/03/analytics-plugin-for-website-traff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5624" y="355836"/>
            <a:ext cx="2973705" cy="1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02BDD26-199B-4DCD-9CC6-AECB0436D4E5}"/>
              </a:ext>
            </a:extLst>
          </p:cNvPr>
          <p:cNvSpPr txBox="1">
            <a:spLocks/>
          </p:cNvSpPr>
          <p:nvPr/>
        </p:nvSpPr>
        <p:spPr>
          <a:xfrm>
            <a:off x="2353596" y="668075"/>
            <a:ext cx="4609902" cy="70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0" indent="0">
              <a:buNone/>
            </a:pPr>
            <a:r>
              <a:rPr lang="en-US" sz="2800" b="1" dirty="0">
                <a:solidFill>
                  <a:srgbClr val="333333"/>
                </a:solidFill>
                <a:latin typeface="&amp;quot"/>
              </a:rPr>
              <a:t>Agenda Planning</a:t>
            </a:r>
          </a:p>
        </p:txBody>
      </p:sp>
      <p:grpSp>
        <p:nvGrpSpPr>
          <p:cNvPr id="10" name="Google Shape;245;p19">
            <a:extLst>
              <a:ext uri="{FF2B5EF4-FFF2-40B4-BE49-F238E27FC236}">
                <a16:creationId xmlns:a16="http://schemas.microsoft.com/office/drawing/2014/main" id="{00C2D634-76A7-4B90-8D87-014531EB47DD}"/>
              </a:ext>
            </a:extLst>
          </p:cNvPr>
          <p:cNvGrpSpPr/>
          <p:nvPr/>
        </p:nvGrpSpPr>
        <p:grpSpPr>
          <a:xfrm>
            <a:off x="286499" y="5362142"/>
            <a:ext cx="5812971" cy="1041323"/>
            <a:chOff x="3797779" y="5390594"/>
            <a:chExt cx="3477772" cy="990540"/>
          </a:xfrm>
        </p:grpSpPr>
        <p:sp>
          <p:nvSpPr>
            <p:cNvPr id="11" name="Google Shape;246;p19">
              <a:extLst>
                <a:ext uri="{FF2B5EF4-FFF2-40B4-BE49-F238E27FC236}">
                  <a16:creationId xmlns:a16="http://schemas.microsoft.com/office/drawing/2014/main" id="{0A7A56D6-95D6-4225-BDF8-51965BA52586}"/>
                </a:ext>
              </a:extLst>
            </p:cNvPr>
            <p:cNvSpPr/>
            <p:nvPr/>
          </p:nvSpPr>
          <p:spPr>
            <a:xfrm>
              <a:off x="4632579" y="5465689"/>
              <a:ext cx="2567431" cy="915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TIP: </a:t>
              </a:r>
              <a:r>
                <a:rPr lang="en-US" sz="1600" dirty="0"/>
                <a:t>Think strategically about your agendas. These meetings are going to be key to getting you to the next stage of development.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2" name="Google Shape;247;p19" descr="Marketing">
              <a:extLst>
                <a:ext uri="{FF2B5EF4-FFF2-40B4-BE49-F238E27FC236}">
                  <a16:creationId xmlns:a16="http://schemas.microsoft.com/office/drawing/2014/main" id="{4801C0B5-E137-4F34-B143-8AD17EF5F9C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6150" y="5512095"/>
              <a:ext cx="657434" cy="792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248;p19">
              <a:extLst>
                <a:ext uri="{FF2B5EF4-FFF2-40B4-BE49-F238E27FC236}">
                  <a16:creationId xmlns:a16="http://schemas.microsoft.com/office/drawing/2014/main" id="{5025A497-9D99-4ACA-8BF8-4015F4D6B491}"/>
                </a:ext>
              </a:extLst>
            </p:cNvPr>
            <p:cNvSpPr/>
            <p:nvPr/>
          </p:nvSpPr>
          <p:spPr>
            <a:xfrm>
              <a:off x="3797779" y="5390594"/>
              <a:ext cx="3477772" cy="914400"/>
            </a:xfrm>
            <a:prstGeom prst="rect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C3C24F-A79A-4BB4-A125-4CD4BF6AA0EE}"/>
              </a:ext>
            </a:extLst>
          </p:cNvPr>
          <p:cNvCxnSpPr/>
          <p:nvPr/>
        </p:nvCxnSpPr>
        <p:spPr>
          <a:xfrm flipV="1">
            <a:off x="6385764" y="2611502"/>
            <a:ext cx="1822493" cy="31594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652CD8B-3E7F-4ED8-A1F0-1854AF9DD633}"/>
              </a:ext>
            </a:extLst>
          </p:cNvPr>
          <p:cNvSpPr txBox="1"/>
          <p:nvPr/>
        </p:nvSpPr>
        <p:spPr>
          <a:xfrm>
            <a:off x="6551620" y="5627664"/>
            <a:ext cx="194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Accreditation &amp; Build-out (1-2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B9A331-BD72-4742-BD8B-E3248151CB69}"/>
              </a:ext>
            </a:extLst>
          </p:cNvPr>
          <p:cNvSpPr txBox="1"/>
          <p:nvPr/>
        </p:nvSpPr>
        <p:spPr>
          <a:xfrm>
            <a:off x="7001907" y="4957069"/>
            <a:ext cx="194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the foundation (2-5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503341-0FDE-41A1-ACB0-4642C971CB9B}"/>
              </a:ext>
            </a:extLst>
          </p:cNvPr>
          <p:cNvSpPr txBox="1"/>
          <p:nvPr/>
        </p:nvSpPr>
        <p:spPr>
          <a:xfrm>
            <a:off x="7357229" y="4286474"/>
            <a:ext cx="1942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Polishing the programs (5-10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6AE5A3-CC81-44F4-9644-38412F25B43B}"/>
              </a:ext>
            </a:extLst>
          </p:cNvPr>
          <p:cNvSpPr txBox="1"/>
          <p:nvPr/>
        </p:nvSpPr>
        <p:spPr>
          <a:xfrm>
            <a:off x="7764764" y="3440721"/>
            <a:ext cx="1261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Reaching for the stars (10+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F81A4F6-3969-41D3-A7F5-18CC04023450}"/>
              </a:ext>
            </a:extLst>
          </p:cNvPr>
          <p:cNvSpPr/>
          <p:nvPr/>
        </p:nvSpPr>
        <p:spPr>
          <a:xfrm>
            <a:off x="1034218" y="2125192"/>
            <a:ext cx="422516" cy="34053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02F6FF-5D07-4911-85E5-0130D443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102" y="534793"/>
            <a:ext cx="5276958" cy="854117"/>
          </a:xfrm>
        </p:spPr>
        <p:txBody>
          <a:bodyPr/>
          <a:lstStyle/>
          <a:p>
            <a:r>
              <a:rPr lang="en-US" dirty="0"/>
              <a:t>Minutes</a:t>
            </a:r>
          </a:p>
        </p:txBody>
      </p:sp>
      <p:sp>
        <p:nvSpPr>
          <p:cNvPr id="157" name="Google Shape;157;p1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pic>
        <p:nvPicPr>
          <p:cNvPr id="158" name="Google Shape;158;p10" descr="https://formazione.cripionieri.it/graphics/imgs/sys/omino_fir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9680" y="59744"/>
            <a:ext cx="2176067" cy="2354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E63D0D-E092-4D38-8C33-F20CA54346DE}"/>
              </a:ext>
            </a:extLst>
          </p:cNvPr>
          <p:cNvSpPr txBox="1"/>
          <p:nvPr/>
        </p:nvSpPr>
        <p:spPr>
          <a:xfrm>
            <a:off x="596709" y="2178261"/>
            <a:ext cx="8035662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en-US" sz="2400" dirty="0"/>
              <a:t>Evidence for ACGME – are you meeting requirements?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 dirty="0"/>
              <a:t>Voting needs to be evident in your minutes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 dirty="0"/>
              <a:t>Clear, concise – show discussion and results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sz="2400" dirty="0"/>
              <a:t>Different from medical staff/other types of minutes</a:t>
            </a:r>
          </a:p>
          <a:p>
            <a:endParaRPr lang="en-US" dirty="0"/>
          </a:p>
        </p:txBody>
      </p:sp>
      <p:grpSp>
        <p:nvGrpSpPr>
          <p:cNvPr id="13" name="Google Shape;245;p19">
            <a:extLst>
              <a:ext uri="{FF2B5EF4-FFF2-40B4-BE49-F238E27FC236}">
                <a16:creationId xmlns:a16="http://schemas.microsoft.com/office/drawing/2014/main" id="{2CD0D3D6-65DF-434E-98C7-E2D63D1099A4}"/>
              </a:ext>
            </a:extLst>
          </p:cNvPr>
          <p:cNvGrpSpPr/>
          <p:nvPr/>
        </p:nvGrpSpPr>
        <p:grpSpPr>
          <a:xfrm>
            <a:off x="2976981" y="5001627"/>
            <a:ext cx="5812971" cy="1431503"/>
            <a:chOff x="3797779" y="5390594"/>
            <a:chExt cx="3477772" cy="1252352"/>
          </a:xfrm>
        </p:grpSpPr>
        <p:sp>
          <p:nvSpPr>
            <p:cNvPr id="14" name="Google Shape;246;p19">
              <a:extLst>
                <a:ext uri="{FF2B5EF4-FFF2-40B4-BE49-F238E27FC236}">
                  <a16:creationId xmlns:a16="http://schemas.microsoft.com/office/drawing/2014/main" id="{FFF20FA0-A56E-4A97-B4B5-F87B9492A4EE}"/>
                </a:ext>
              </a:extLst>
            </p:cNvPr>
            <p:cNvSpPr/>
            <p:nvPr/>
          </p:nvSpPr>
          <p:spPr>
            <a:xfrm>
              <a:off x="4731955" y="5512095"/>
              <a:ext cx="2470561" cy="1130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TIP: </a:t>
              </a:r>
              <a:r>
                <a:rPr lang="en-US" sz="1600" dirty="0"/>
                <a:t>If you gave your minutes to someone who did not attend the meeting…would they understand what happened?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15" name="Google Shape;247;p19" descr="Marketing">
              <a:extLst>
                <a:ext uri="{FF2B5EF4-FFF2-40B4-BE49-F238E27FC236}">
                  <a16:creationId xmlns:a16="http://schemas.microsoft.com/office/drawing/2014/main" id="{CA3744DD-2584-45C9-BAEB-8BE76AD508E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6150" y="5512095"/>
              <a:ext cx="657434" cy="792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248;p19">
              <a:extLst>
                <a:ext uri="{FF2B5EF4-FFF2-40B4-BE49-F238E27FC236}">
                  <a16:creationId xmlns:a16="http://schemas.microsoft.com/office/drawing/2014/main" id="{7286D268-67C2-42E4-89F8-F00372212FF8}"/>
                </a:ext>
              </a:extLst>
            </p:cNvPr>
            <p:cNvSpPr/>
            <p:nvPr/>
          </p:nvSpPr>
          <p:spPr>
            <a:xfrm>
              <a:off x="3797779" y="5390594"/>
              <a:ext cx="3477772" cy="914400"/>
            </a:xfrm>
            <a:prstGeom prst="rect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212;p16">
            <a:extLst>
              <a:ext uri="{FF2B5EF4-FFF2-40B4-BE49-F238E27FC236}">
                <a16:creationId xmlns:a16="http://schemas.microsoft.com/office/drawing/2014/main" id="{6C81B145-3FA7-4BB0-AC5A-C03BEC22E646}"/>
              </a:ext>
            </a:extLst>
          </p:cNvPr>
          <p:cNvSpPr txBox="1"/>
          <p:nvPr/>
        </p:nvSpPr>
        <p:spPr>
          <a:xfrm>
            <a:off x="3991165" y="1442113"/>
            <a:ext cx="212388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/>
              <a:t>TOOL: GMEC Template designed to increase dialogue</a:t>
            </a:r>
          </a:p>
        </p:txBody>
      </p:sp>
      <p:pic>
        <p:nvPicPr>
          <p:cNvPr id="17" name="Google Shape;213;p16" descr="Tools">
            <a:extLst>
              <a:ext uri="{FF2B5EF4-FFF2-40B4-BE49-F238E27FC236}">
                <a16:creationId xmlns:a16="http://schemas.microsoft.com/office/drawing/2014/main" id="{753ADFEF-5C59-4E70-9352-325970DDB9E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8155" y="1442008"/>
            <a:ext cx="747153" cy="64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C4846-0F4D-4510-82B9-E230C4FD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284" y="385083"/>
            <a:ext cx="2026273" cy="691243"/>
          </a:xfrm>
        </p:spPr>
        <p:txBody>
          <a:bodyPr/>
          <a:lstStyle/>
          <a:p>
            <a:r>
              <a:rPr lang="en-US" dirty="0"/>
              <a:t>Minutes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CEDA26-6A2C-437B-91B9-5208EEF60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7391" y="987427"/>
            <a:ext cx="4629150" cy="4128860"/>
          </a:xfrm>
        </p:spPr>
        <p:txBody>
          <a:bodyPr/>
          <a:lstStyle/>
          <a:p>
            <a:r>
              <a:rPr lang="en-US" sz="2400" dirty="0"/>
              <a:t>Require follow-up; name of person responsible and expected date</a:t>
            </a:r>
          </a:p>
          <a:p>
            <a:pPr marL="63500" indent="0">
              <a:buNone/>
            </a:pPr>
            <a:endParaRPr lang="en-US" sz="2400" dirty="0"/>
          </a:p>
          <a:p>
            <a:r>
              <a:rPr lang="en-US" sz="2400" dirty="0"/>
              <a:t>Documentation of follow-up</a:t>
            </a:r>
          </a:p>
          <a:p>
            <a:pPr marL="63500" indent="0">
              <a:buNone/>
            </a:pPr>
            <a:endParaRPr lang="en-US" sz="2400" dirty="0"/>
          </a:p>
          <a:p>
            <a:r>
              <a:rPr lang="en-US" sz="2400" dirty="0"/>
              <a:t>GMEC provides resources, if needed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CB59D-C5F1-41AE-BEB5-61C77648F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 descr="A picture containing red, holding, woman, white&#10;&#10;Description automatically generated">
            <a:extLst>
              <a:ext uri="{FF2B5EF4-FFF2-40B4-BE49-F238E27FC236}">
                <a16:creationId xmlns:a16="http://schemas.microsoft.com/office/drawing/2014/main" id="{910BE7CA-6CDD-43D0-A863-FBC4425FF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262" y="1765110"/>
            <a:ext cx="3004458" cy="3004458"/>
          </a:xfrm>
          <a:prstGeom prst="rect">
            <a:avLst/>
          </a:prstGeom>
        </p:spPr>
      </p:pic>
      <p:grpSp>
        <p:nvGrpSpPr>
          <p:cNvPr id="19" name="Google Shape;245;p19">
            <a:extLst>
              <a:ext uri="{FF2B5EF4-FFF2-40B4-BE49-F238E27FC236}">
                <a16:creationId xmlns:a16="http://schemas.microsoft.com/office/drawing/2014/main" id="{BB117C4E-A52A-47E7-86C3-C10B44B98C0E}"/>
              </a:ext>
            </a:extLst>
          </p:cNvPr>
          <p:cNvGrpSpPr/>
          <p:nvPr/>
        </p:nvGrpSpPr>
        <p:grpSpPr>
          <a:xfrm>
            <a:off x="1491343" y="5030213"/>
            <a:ext cx="5812971" cy="1045206"/>
            <a:chOff x="3797779" y="5390594"/>
            <a:chExt cx="3477772" cy="914400"/>
          </a:xfrm>
        </p:grpSpPr>
        <p:sp>
          <p:nvSpPr>
            <p:cNvPr id="20" name="Google Shape;246;p19">
              <a:extLst>
                <a:ext uri="{FF2B5EF4-FFF2-40B4-BE49-F238E27FC236}">
                  <a16:creationId xmlns:a16="http://schemas.microsoft.com/office/drawing/2014/main" id="{52260D12-C81E-477B-8358-95EAA0C15641}"/>
                </a:ext>
              </a:extLst>
            </p:cNvPr>
            <p:cNvSpPr/>
            <p:nvPr/>
          </p:nvSpPr>
          <p:spPr>
            <a:xfrm>
              <a:off x="4728816" y="5562384"/>
              <a:ext cx="2470561" cy="700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TIP: </a:t>
              </a:r>
              <a:r>
                <a:rPr lang="en-US" sz="1600" dirty="0"/>
                <a:t>Trace through your minutes.  Are the loops closed? Are there dead ends?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pic>
          <p:nvPicPr>
            <p:cNvPr id="21" name="Google Shape;247;p19" descr="Marketing">
              <a:extLst>
                <a:ext uri="{FF2B5EF4-FFF2-40B4-BE49-F238E27FC236}">
                  <a16:creationId xmlns:a16="http://schemas.microsoft.com/office/drawing/2014/main" id="{ABCE94AA-9FA6-4813-AEC4-1A6F2E1F78A6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36151" y="5465896"/>
              <a:ext cx="659635" cy="839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48;p19">
              <a:extLst>
                <a:ext uri="{FF2B5EF4-FFF2-40B4-BE49-F238E27FC236}">
                  <a16:creationId xmlns:a16="http://schemas.microsoft.com/office/drawing/2014/main" id="{0864B3D3-EB53-476A-B3E8-0880FFA9940F}"/>
                </a:ext>
              </a:extLst>
            </p:cNvPr>
            <p:cNvSpPr/>
            <p:nvPr/>
          </p:nvSpPr>
          <p:spPr>
            <a:xfrm>
              <a:off x="3797779" y="5390594"/>
              <a:ext cx="3477772" cy="914400"/>
            </a:xfrm>
            <a:prstGeom prst="rect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157;p10">
            <a:extLst>
              <a:ext uri="{FF2B5EF4-FFF2-40B4-BE49-F238E27FC236}">
                <a16:creationId xmlns:a16="http://schemas.microsoft.com/office/drawing/2014/main" id="{D40BD1D0-E101-4461-AC80-4AC050DA949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84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80027-E1C0-4CBE-8585-E890B38F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</a:pPr>
            <a:r>
              <a:rPr lang="en-US" dirty="0"/>
              <a:t>Minimum of quarterly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/>
            </a:pPr>
            <a:r>
              <a:rPr lang="en-US" dirty="0"/>
              <a:t>One hour is the ideal length</a:t>
            </a:r>
          </a:p>
          <a:p>
            <a:pPr marL="742950" lvl="1" indent="-457200">
              <a:lnSpc>
                <a:spcPct val="150000"/>
              </a:lnSpc>
              <a:spcBef>
                <a:spcPts val="0"/>
              </a:spcBef>
              <a:buFont typeface="Arial,Sans-Serif"/>
            </a:pPr>
            <a:r>
              <a:rPr lang="en-US" dirty="0"/>
              <a:t>Keep participants willing to come</a:t>
            </a:r>
          </a:p>
          <a:p>
            <a:pPr marL="742950" lvl="1" indent="-457200">
              <a:lnSpc>
                <a:spcPct val="150000"/>
              </a:lnSpc>
              <a:spcBef>
                <a:spcPts val="0"/>
              </a:spcBef>
              <a:buFont typeface="Arial,Sans-Serif"/>
            </a:pPr>
            <a:r>
              <a:rPr lang="en-US" dirty="0"/>
              <a:t>Good use of the members' time</a:t>
            </a:r>
          </a:p>
          <a:p>
            <a:pPr marL="742950" lvl="1" indent="-457200">
              <a:lnSpc>
                <a:spcPct val="150000"/>
              </a:lnSpc>
              <a:spcBef>
                <a:spcPts val="0"/>
              </a:spcBef>
              <a:buFont typeface="Arial,Sans-Serif"/>
            </a:pPr>
            <a:r>
              <a:rPr lang="en-US" dirty="0"/>
              <a:t>Prevents agenda “drift”</a:t>
            </a:r>
          </a:p>
          <a:p>
            <a:pPr marL="742950" lvl="1" indent="-457200">
              <a:lnSpc>
                <a:spcPct val="150000"/>
              </a:lnSpc>
              <a:spcBef>
                <a:spcPts val="0"/>
              </a:spcBef>
              <a:buFont typeface="Arial,Sans-Serif"/>
            </a:pPr>
            <a:r>
              <a:rPr lang="en-US" dirty="0"/>
              <a:t>If your meetings are lasting more than an hour, consider changing to every other month or monthly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C2E4B-48C3-4FED-B374-D1919CD8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&amp; Frequency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B6BA2-504C-4BA8-9240-A7476E1A36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  <p:sp>
        <p:nvSpPr>
          <p:cNvPr id="6" name="Google Shape;157;p10">
            <a:extLst>
              <a:ext uri="{FF2B5EF4-FFF2-40B4-BE49-F238E27FC236}">
                <a16:creationId xmlns:a16="http://schemas.microsoft.com/office/drawing/2014/main" id="{A93493BA-29D2-4A31-A763-BDAE4C8014D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A close up of a clock&#10;&#10;Description automatically generated">
            <a:extLst>
              <a:ext uri="{FF2B5EF4-FFF2-40B4-BE49-F238E27FC236}">
                <a16:creationId xmlns:a16="http://schemas.microsoft.com/office/drawing/2014/main" id="{141B00C0-7CA1-482D-8660-6283820B7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72064" y="1841370"/>
            <a:ext cx="2812568" cy="22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3B95AA-9000-4BA8-9470-8BDA60895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72638" y="2079650"/>
            <a:ext cx="5525780" cy="1325563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6444B-0020-4C2A-BF9A-640ADB042F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  <p:sp>
        <p:nvSpPr>
          <p:cNvPr id="6" name="Google Shape;157;p10">
            <a:extLst>
              <a:ext uri="{FF2B5EF4-FFF2-40B4-BE49-F238E27FC236}">
                <a16:creationId xmlns:a16="http://schemas.microsoft.com/office/drawing/2014/main" id="{9172064A-F0A7-4BEB-B435-DB622053681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D8D6FBA-252A-4A26-BCAB-CED5287BB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708504"/>
              </p:ext>
            </p:extLst>
          </p:nvPr>
        </p:nvGraphicFramePr>
        <p:xfrm>
          <a:off x="2241420" y="499196"/>
          <a:ext cx="6513604" cy="539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23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FDA776-9806-4B5F-931E-82C0C4510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722F68-F6BD-4F3D-A19E-A6D6A502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Monitoring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B9A9A-5FF8-4EEC-B054-9077A77214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AAA8C5-936F-4AEA-89DD-D3B8E5C37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70651"/>
              </p:ext>
            </p:extLst>
          </p:nvPr>
        </p:nvGraphicFramePr>
        <p:xfrm>
          <a:off x="498868" y="1706695"/>
          <a:ext cx="8328037" cy="4435419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4098547">
                  <a:extLst>
                    <a:ext uri="{9D8B030D-6E8A-4147-A177-3AD203B41FA5}">
                      <a16:colId xmlns:a16="http://schemas.microsoft.com/office/drawing/2014/main" val="3696210959"/>
                    </a:ext>
                  </a:extLst>
                </a:gridCol>
                <a:gridCol w="890419">
                  <a:extLst>
                    <a:ext uri="{9D8B030D-6E8A-4147-A177-3AD203B41FA5}">
                      <a16:colId xmlns:a16="http://schemas.microsoft.com/office/drawing/2014/main" val="1452343422"/>
                    </a:ext>
                  </a:extLst>
                </a:gridCol>
                <a:gridCol w="667814">
                  <a:extLst>
                    <a:ext uri="{9D8B030D-6E8A-4147-A177-3AD203B41FA5}">
                      <a16:colId xmlns:a16="http://schemas.microsoft.com/office/drawing/2014/main" val="3087094570"/>
                    </a:ext>
                  </a:extLst>
                </a:gridCol>
                <a:gridCol w="2671257">
                  <a:extLst>
                    <a:ext uri="{9D8B030D-6E8A-4147-A177-3AD203B41FA5}">
                      <a16:colId xmlns:a16="http://schemas.microsoft.com/office/drawing/2014/main" val="2888063556"/>
                    </a:ext>
                  </a:extLst>
                </a:gridCol>
              </a:tblGrid>
              <a:tr h="233434">
                <a:tc gridSpan="4"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</a:rPr>
                        <a:t>Month: </a:t>
                      </a:r>
                      <a:r>
                        <a:rPr lang="en-US" b="0" dirty="0">
                          <a:effectLst/>
                        </a:rPr>
                        <a:t>November 2019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043209"/>
                  </a:ext>
                </a:extLst>
              </a:tr>
              <a:tr h="214220">
                <a:tc gridSpan="4"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Program: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5982245"/>
                  </a:ext>
                </a:extLst>
              </a:tr>
              <a:tr h="411921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</a:rPr>
                        <a:t>Resident Issues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Number of residents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Date began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</a:rPr>
                        <a:t>Notes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73827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LOAs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8148630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Remediation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1131573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Probation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5713078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Other: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5676026"/>
                  </a:ext>
                </a:extLst>
              </a:tr>
              <a:tr h="80750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</a:rPr>
                        <a:t>Number of Work Hour Violations in the last 30 days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</a:rPr>
                        <a:t>Number of Violations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</a:rPr>
                        <a:t>Service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</a:rPr>
                        <a:t>Follow-up (i.e. counseled resident, discussed at PEC, changed schedule, inaccurate reporting)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48451"/>
                  </a:ext>
                </a:extLst>
              </a:tr>
              <a:tr h="411921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1. Rule: Maximum 80 hours per week averaged over 4 weeks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9299293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2. Rule: 24+4 hours in one shift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9540544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3. Rule: Time between shifts - minimum of 8 hours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063566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4. Rule: 1 day off in 7 averaged over 4 weeks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5390137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5. Rule: 24 hours off after 24 hours shift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1634030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Other work hour issues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9625802"/>
                  </a:ext>
                </a:extLst>
              </a:tr>
              <a:tr h="21422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Proposed Curriculum Changes/PEC Decisions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3616978"/>
                  </a:ext>
                </a:extLst>
              </a:tr>
              <a:tr h="214220">
                <a:tc gridSpan="4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630284"/>
                  </a:ext>
                </a:extLst>
              </a:tr>
            </a:tbl>
          </a:graphicData>
        </a:graphic>
      </p:graphicFrame>
      <p:sp>
        <p:nvSpPr>
          <p:cNvPr id="8" name="Google Shape;157;p10">
            <a:extLst>
              <a:ext uri="{FF2B5EF4-FFF2-40B4-BE49-F238E27FC236}">
                <a16:creationId xmlns:a16="http://schemas.microsoft.com/office/drawing/2014/main" id="{167C1945-5D46-499B-BC90-114D9435AB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13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4590F-EEF6-478F-A720-A873A0819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How to integrate them into GMEC to further your reach into the institution</a:t>
            </a:r>
          </a:p>
          <a:p>
            <a:pPr lvl="1"/>
            <a:r>
              <a:rPr lang="en-US" sz="2000" dirty="0"/>
              <a:t>Resident participation in CLER Education (see template)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A7F6E-FFEA-47EA-B9F6-282A9345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CLER Pathways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11D16-41FF-42F5-8EA8-437379C41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9F84-F4FC-45ED-A500-FEB81CD23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067"/>
              </p:ext>
            </p:extLst>
          </p:nvPr>
        </p:nvGraphicFramePr>
        <p:xfrm>
          <a:off x="888659" y="3040634"/>
          <a:ext cx="7676959" cy="29397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9616">
                  <a:extLst>
                    <a:ext uri="{9D8B030D-6E8A-4147-A177-3AD203B41FA5}">
                      <a16:colId xmlns:a16="http://schemas.microsoft.com/office/drawing/2014/main" val="3281860754"/>
                    </a:ext>
                  </a:extLst>
                </a:gridCol>
                <a:gridCol w="2352300">
                  <a:extLst>
                    <a:ext uri="{9D8B030D-6E8A-4147-A177-3AD203B41FA5}">
                      <a16:colId xmlns:a16="http://schemas.microsoft.com/office/drawing/2014/main" val="633338186"/>
                    </a:ext>
                  </a:extLst>
                </a:gridCol>
                <a:gridCol w="1059432">
                  <a:extLst>
                    <a:ext uri="{9D8B030D-6E8A-4147-A177-3AD203B41FA5}">
                      <a16:colId xmlns:a16="http://schemas.microsoft.com/office/drawing/2014/main" val="3572262745"/>
                    </a:ext>
                  </a:extLst>
                </a:gridCol>
                <a:gridCol w="969650">
                  <a:extLst>
                    <a:ext uri="{9D8B030D-6E8A-4147-A177-3AD203B41FA5}">
                      <a16:colId xmlns:a16="http://schemas.microsoft.com/office/drawing/2014/main" val="1195299805"/>
                    </a:ext>
                  </a:extLst>
                </a:gridCol>
                <a:gridCol w="1065961">
                  <a:extLst>
                    <a:ext uri="{9D8B030D-6E8A-4147-A177-3AD203B41FA5}">
                      <a16:colId xmlns:a16="http://schemas.microsoft.com/office/drawing/2014/main" val="1247211762"/>
                    </a:ext>
                  </a:extLst>
                </a:gridCol>
              </a:tblGrid>
              <a:tr h="469921">
                <a:tc gridSpan="5"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CLER Education: Patient Safety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206445"/>
                  </a:ext>
                </a:extLst>
              </a:tr>
              <a:tr h="6105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>
                          <a:effectLst/>
                        </a:rPr>
                        <a:t>Agenda 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>
                          <a:effectLst/>
                        </a:rPr>
                        <a:t>Presenter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>
                          <a:effectLst/>
                        </a:rPr>
                        <a:t>Voting required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effectLst/>
                        </a:rPr>
                        <a:t>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>
                          <a:effectLst/>
                        </a:rPr>
                        <a:t>Pages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080677"/>
                  </a:ext>
                </a:extLst>
              </a:tr>
              <a:tr h="44891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Presentation: </a:t>
                      </a: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Culture of Safety Report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Safety/Quality Liaison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I.B.4.b)(9)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543358"/>
                  </a:ext>
                </a:extLst>
              </a:tr>
              <a:tr h="321421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Review of Patient Safety Findings from 2018 Report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pp. 13-14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291652"/>
                  </a:ext>
                </a:extLst>
              </a:tr>
              <a:tr h="448912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Resident Report on CLER Topics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Lead GME Resident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I.B.4.b)(9)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481426"/>
                  </a:ext>
                </a:extLst>
              </a:tr>
              <a:tr h="3214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GMEC Discussion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effectLst/>
                        </a:rPr>
                        <a:t>Facilitator: __________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252091"/>
                  </a:ext>
                </a:extLst>
              </a:tr>
            </a:tbl>
          </a:graphicData>
        </a:graphic>
      </p:graphicFrame>
      <p:sp>
        <p:nvSpPr>
          <p:cNvPr id="8" name="Google Shape;212;p16">
            <a:extLst>
              <a:ext uri="{FF2B5EF4-FFF2-40B4-BE49-F238E27FC236}">
                <a16:creationId xmlns:a16="http://schemas.microsoft.com/office/drawing/2014/main" id="{1546D5C7-5057-4FE6-8D8B-BA3249A271E6}"/>
              </a:ext>
            </a:extLst>
          </p:cNvPr>
          <p:cNvSpPr txBox="1"/>
          <p:nvPr/>
        </p:nvSpPr>
        <p:spPr>
          <a:xfrm>
            <a:off x="6602599" y="909352"/>
            <a:ext cx="233255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/>
              <a:t>TOOL: Report template for Residents</a:t>
            </a:r>
          </a:p>
        </p:txBody>
      </p:sp>
      <p:pic>
        <p:nvPicPr>
          <p:cNvPr id="9" name="Google Shape;213;p16" descr="Tools">
            <a:extLst>
              <a:ext uri="{FF2B5EF4-FFF2-40B4-BE49-F238E27FC236}">
                <a16:creationId xmlns:a16="http://schemas.microsoft.com/office/drawing/2014/main" id="{8BFACECF-3510-4558-8DE2-AA26172F927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9589" y="909247"/>
            <a:ext cx="747153" cy="648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7;p10">
            <a:extLst>
              <a:ext uri="{FF2B5EF4-FFF2-40B4-BE49-F238E27FC236}">
                <a16:creationId xmlns:a16="http://schemas.microsoft.com/office/drawing/2014/main" id="{98AC37AD-F3C0-4B46-BD32-04B0A264D47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10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0853D3-BE25-4FB5-8CEA-B155A5D50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members engaged; GMEC is not for dumping information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Don’t be afraid of constructive conversation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Prepare for each GMEC</a:t>
            </a:r>
          </a:p>
          <a:p>
            <a:pPr marL="63500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Use subcommittees </a:t>
            </a:r>
          </a:p>
          <a:p>
            <a:pPr marL="63500" indent="0">
              <a:lnSpc>
                <a:spcPct val="100000"/>
              </a:lnSpc>
              <a:buNone/>
            </a:pPr>
            <a:r>
              <a:rPr lang="en-US" dirty="0"/>
              <a:t>effectively and efficiently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B66C05-8CD4-4E8E-B108-D1135E41B69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F4D1F-8F8D-4AC5-A2FE-AEBE3DD79A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 descr="A picture containing man&#10;&#10;Description automatically generated">
            <a:extLst>
              <a:ext uri="{FF2B5EF4-FFF2-40B4-BE49-F238E27FC236}">
                <a16:creationId xmlns:a16="http://schemas.microsoft.com/office/drawing/2014/main" id="{6F7A4636-30A5-4E4C-A3A9-EAB2F71EF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2347" y="3957510"/>
            <a:ext cx="3129099" cy="2082807"/>
          </a:xfrm>
          <a:prstGeom prst="rect">
            <a:avLst/>
          </a:prstGeom>
        </p:spPr>
      </p:pic>
      <p:sp>
        <p:nvSpPr>
          <p:cNvPr id="7" name="Google Shape;157;p10">
            <a:extLst>
              <a:ext uri="{FF2B5EF4-FFF2-40B4-BE49-F238E27FC236}">
                <a16:creationId xmlns:a16="http://schemas.microsoft.com/office/drawing/2014/main" id="{25DBB678-0603-401D-8596-10C575EC1D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23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</a:t>
            </a:r>
            <a:endParaRPr dirty="0"/>
          </a:p>
        </p:txBody>
      </p: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22160CE3-0AB2-F446-9112-6E051AF6BB5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77178" y="233649"/>
            <a:ext cx="5060092" cy="37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Creating a Diverse Workforce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December 17,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APE Reconstructed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January 7,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Digging for Data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January 23,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19" y="4085682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625" y="4902291"/>
            <a:ext cx="4030517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Taking Supervision to the Next Level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20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3 of 4: Section IV &amp; Section V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GME Is Not Just GME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4 of 4: Strategic Planning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Practice Data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2019 Part 4 of 4: Putting It All Together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Crafting “Top Notch” Goals, Objectives and Evaluations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– From the Top Down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Resident Well-Being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Scholar Activity, Including Coordinators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848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67E52A-E82E-F647-B62F-8EE1418707D9}"/>
              </a:ext>
            </a:extLst>
          </p:cNvPr>
          <p:cNvSpPr txBox="1">
            <a:spLocks noChangeArrowheads="1"/>
          </p:cNvSpPr>
          <p:nvPr/>
        </p:nvSpPr>
        <p:spPr>
          <a:xfrm>
            <a:off x="2152676" y="216342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/>
              <a:t> Partners Consulting Team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876707-B9E1-8C43-BADC-EE97B17D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017" y="1605415"/>
            <a:ext cx="1835456" cy="229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AFB355-4863-954C-BF14-2CCEBDAC8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26" y="1629582"/>
            <a:ext cx="1888158" cy="23005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4A9A3B-4C76-5747-9E12-A52FFA4B8855}"/>
              </a:ext>
            </a:extLst>
          </p:cNvPr>
          <p:cNvSpPr/>
          <p:nvPr/>
        </p:nvSpPr>
        <p:spPr>
          <a:xfrm>
            <a:off x="1581132" y="4022056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DAFC3-3B00-C74D-BB7D-4421A2F0E5FF}"/>
              </a:ext>
            </a:extLst>
          </p:cNvPr>
          <p:cNvSpPr/>
          <p:nvPr/>
        </p:nvSpPr>
        <p:spPr>
          <a:xfrm>
            <a:off x="5309040" y="4053614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FFFB8-CFDC-5C47-8D01-6229E4CF8C94}"/>
              </a:ext>
            </a:extLst>
          </p:cNvPr>
          <p:cNvSpPr txBox="1"/>
          <p:nvPr/>
        </p:nvSpPr>
        <p:spPr>
          <a:xfrm>
            <a:off x="1118031" y="4485144"/>
            <a:ext cx="31079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>
                <a:latin typeface="Lucida Bright" pitchFamily="18" charset="0"/>
                <a:ea typeface="+mn-ea"/>
                <a:cs typeface="+mn-cs"/>
              </a:rPr>
              <a:t> 15+ years GME Operations, Accreditation and Management success</a:t>
            </a:r>
            <a:br>
              <a:rPr lang="en-US" sz="1100" dirty="0">
                <a:latin typeface="Lucida Bright" pitchFamily="18" charset="0"/>
                <a:ea typeface="+mn-ea"/>
                <a:cs typeface="+mn-cs"/>
              </a:rPr>
            </a:br>
            <a:endParaRPr lang="en-US" sz="1100" dirty="0"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>
                <a:latin typeface="Lucida Bright" pitchFamily="18" charset="0"/>
                <a:ea typeface="+mn-ea"/>
                <a:cs typeface="+mn-cs"/>
              </a:rPr>
              <a:t> Focused on continual readiness and offering timely and useful GME resources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364C6-CD0E-944C-955F-EB2CEC9D7354}"/>
              </a:ext>
            </a:extLst>
          </p:cNvPr>
          <p:cNvSpPr txBox="1"/>
          <p:nvPr/>
        </p:nvSpPr>
        <p:spPr>
          <a:xfrm>
            <a:off x="4633784" y="4337609"/>
            <a:ext cx="439900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Seasoned speaker at ACGME &amp; sub-specialty national meetings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Institutional and Program accreditation experience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b="1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3 decades in education; Masters of Education in curriculum &amp; evaluations, PhD concentration in secondary education &amp; adult learning theories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059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902200"/>
            <a:ext cx="7677150" cy="1397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3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25" y="1674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CF21E81C-8B6A-0A4F-ACE2-D5EDE2D2CC9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2019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4F8FAC5-AB43-CE42-A57E-2A542A1A12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E56A181-71E1-AA43-8F38-5829897AB2B8}"/>
              </a:ext>
            </a:extLst>
          </p:cNvPr>
          <p:cNvSpPr txBox="1">
            <a:spLocks noChangeArrowheads="1"/>
          </p:cNvSpPr>
          <p:nvPr/>
        </p:nvSpPr>
        <p:spPr>
          <a:xfrm>
            <a:off x="-647700" y="1651000"/>
            <a:ext cx="103124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400" b="1" dirty="0"/>
              <a:t>    </a:t>
            </a:r>
            <a:r>
              <a:rPr lang="en-US" sz="1400" dirty="0"/>
              <a:t>Partners in Medical Education, Inc. provides comprehensive consulting services to the GME community.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81E483F-3B26-1241-BA29-D0E763B60D4B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2197100"/>
            <a:ext cx="91440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900" b="1" dirty="0"/>
              <a:t>Partners in Medical Education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724-864-7320  |  </a:t>
            </a:r>
            <a:r>
              <a:rPr lang="en-US" sz="160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AE67082-5140-3549-8A15-3AD8BBE9FB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750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Heather Peters, M.Ed, Ph.D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5"/>
              </a:rPr>
              <a:t>Heather@PartnersInMedEd.com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96CADCF-37B4-3C42-A0AB-1076D192276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1910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Christine Redovan, MBA, MLIS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6"/>
              </a:rPr>
              <a:t>Christine@PartnersInMedEd.com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99D00-A14A-4123-89A1-EA83682924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Google Shape;93;p4">
            <a:extLst>
              <a:ext uri="{FF2B5EF4-FFF2-40B4-BE49-F238E27FC236}">
                <a16:creationId xmlns:a16="http://schemas.microsoft.com/office/drawing/2014/main" id="{E5CA0661-8825-4790-B367-53EB33A155F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2;p2">
            <a:extLst>
              <a:ext uri="{FF2B5EF4-FFF2-40B4-BE49-F238E27FC236}">
                <a16:creationId xmlns:a16="http://schemas.microsoft.com/office/drawing/2014/main" id="{60340BAB-A151-1548-9B83-F6C9597C6D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5950" y="1776158"/>
            <a:ext cx="7829550" cy="4192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Discuss the core principles for the GMEC</a:t>
            </a:r>
          </a:p>
          <a:p>
            <a:pPr lvl="1"/>
            <a:r>
              <a:rPr lang="en-US" sz="2400" dirty="0"/>
              <a:t>Oversight </a:t>
            </a:r>
          </a:p>
          <a:p>
            <a:pPr lvl="1"/>
            <a:r>
              <a:rPr lang="en-US" sz="2400" dirty="0"/>
              <a:t>Support</a:t>
            </a:r>
          </a:p>
          <a:p>
            <a:pPr lvl="1"/>
            <a:endParaRPr lang="en-US" sz="2000" dirty="0"/>
          </a:p>
          <a:p>
            <a:r>
              <a:rPr lang="en-US" sz="2400" dirty="0"/>
              <a:t>Discover strategies for creating dialogue and discussion</a:t>
            </a:r>
          </a:p>
          <a:p>
            <a:endParaRPr lang="en-US" sz="2400" dirty="0"/>
          </a:p>
          <a:p>
            <a:r>
              <a:rPr lang="en-US" sz="2400" dirty="0"/>
              <a:t>Apply tools and techniques to engage GMEC members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" name="Google Shape;71;p2">
            <a:extLst>
              <a:ext uri="{FF2B5EF4-FFF2-40B4-BE49-F238E27FC236}">
                <a16:creationId xmlns:a16="http://schemas.microsoft.com/office/drawing/2014/main" id="{E97C9723-D143-5F42-AE2F-95BD705832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pic>
        <p:nvPicPr>
          <p:cNvPr id="14" name="Google Shape;73;p2" descr="http://www.legaltells.com/blog/wp-content/uploads/2011/06/Consistency.jpg">
            <a:extLst>
              <a:ext uri="{FF2B5EF4-FFF2-40B4-BE49-F238E27FC236}">
                <a16:creationId xmlns:a16="http://schemas.microsoft.com/office/drawing/2014/main" id="{9C0E025A-93DF-1D45-A11E-ACDA2BA909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3277" y="290935"/>
            <a:ext cx="1796267" cy="1533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19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676399" y="1833557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800" dirty="0"/>
              <a:t>Requirements</a:t>
            </a:r>
          </a:p>
          <a:p>
            <a:pPr marL="800100" lvl="1"/>
            <a:r>
              <a:rPr lang="en-US" sz="2400" dirty="0"/>
              <a:t>Dyad Structure – DIO &amp; GMEC</a:t>
            </a:r>
          </a:p>
          <a:p>
            <a:pPr marL="342900" indent="-342900"/>
            <a:r>
              <a:rPr lang="en-US" sz="2800" dirty="0"/>
              <a:t>How does the ACGME measure oversight/support</a:t>
            </a:r>
          </a:p>
          <a:p>
            <a:pPr marL="800100" lvl="1"/>
            <a:r>
              <a:rPr lang="en-US" sz="2400" dirty="0"/>
              <a:t>Frequent Citations:</a:t>
            </a:r>
          </a:p>
          <a:p>
            <a:pPr marL="1257300" lvl="2"/>
            <a:r>
              <a:rPr lang="en-US" dirty="0"/>
              <a:t>Lack of discussion in minutes</a:t>
            </a:r>
          </a:p>
          <a:p>
            <a:pPr marL="1257300" lvl="2"/>
            <a:r>
              <a:rPr lang="en-US" dirty="0"/>
              <a:t>Lack of approval of the 13 required policies noted in the minutes</a:t>
            </a:r>
          </a:p>
          <a:p>
            <a:pPr marL="1257300" lvl="2"/>
            <a:r>
              <a:rPr lang="en-US" dirty="0"/>
              <a:t>Lack of evidence for program oversight due to the absence of APE review of programs</a:t>
            </a:r>
          </a:p>
          <a:p>
            <a:pPr marL="1257300" lvl="2"/>
            <a:r>
              <a:rPr lang="en-US" dirty="0"/>
              <a:t>No review of the ACGME Surveys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Role of </a:t>
            </a:r>
            <a:br>
              <a:rPr lang="en-US" dirty="0"/>
            </a:br>
            <a:r>
              <a:rPr lang="en-US" dirty="0"/>
              <a:t>Oversight/Support</a:t>
            </a:r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93" name="Google Shape;93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4" descr="../../../Volumes/douglas-1/New%20Clip%20art/group_opposite_directions_800_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1846" y="475815"/>
            <a:ext cx="2732405" cy="20491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245;p19">
            <a:extLst>
              <a:ext uri="{FF2B5EF4-FFF2-40B4-BE49-F238E27FC236}">
                <a16:creationId xmlns:a16="http://schemas.microsoft.com/office/drawing/2014/main" id="{4F46C204-EB04-4787-8EC4-821E3CADC3D6}"/>
              </a:ext>
            </a:extLst>
          </p:cNvPr>
          <p:cNvGrpSpPr/>
          <p:nvPr/>
        </p:nvGrpSpPr>
        <p:grpSpPr>
          <a:xfrm>
            <a:off x="5598192" y="5357957"/>
            <a:ext cx="3477772" cy="914400"/>
            <a:chOff x="3797779" y="5390594"/>
            <a:chExt cx="3477772" cy="914400"/>
          </a:xfrm>
        </p:grpSpPr>
        <p:sp>
          <p:nvSpPr>
            <p:cNvPr id="11" name="Google Shape;246;p19">
              <a:extLst>
                <a:ext uri="{FF2B5EF4-FFF2-40B4-BE49-F238E27FC236}">
                  <a16:creationId xmlns:a16="http://schemas.microsoft.com/office/drawing/2014/main" id="{6499CDE4-0032-46EE-9CAD-B6C44D4DE0C4}"/>
                </a:ext>
              </a:extLst>
            </p:cNvPr>
            <p:cNvSpPr/>
            <p:nvPr/>
          </p:nvSpPr>
          <p:spPr>
            <a:xfrm>
              <a:off x="4728816" y="5562384"/>
              <a:ext cx="2470561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TIP:</a:t>
              </a:r>
              <a:r>
                <a:rPr lang="en-US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Use the table of institutional citations from ADS</a:t>
              </a:r>
              <a:r>
                <a:rPr lang="en-US" sz="120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  <p:pic>
          <p:nvPicPr>
            <p:cNvPr id="12" name="Google Shape;247;p19" descr="Marketing">
              <a:extLst>
                <a:ext uri="{FF2B5EF4-FFF2-40B4-BE49-F238E27FC236}">
                  <a16:creationId xmlns:a16="http://schemas.microsoft.com/office/drawing/2014/main" id="{8B8320B4-8F53-4E71-BB6D-8E129026852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6150" y="539059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248;p19">
              <a:extLst>
                <a:ext uri="{FF2B5EF4-FFF2-40B4-BE49-F238E27FC236}">
                  <a16:creationId xmlns:a16="http://schemas.microsoft.com/office/drawing/2014/main" id="{0AFFC276-7750-4664-B961-6E34FE0CD687}"/>
                </a:ext>
              </a:extLst>
            </p:cNvPr>
            <p:cNvSpPr/>
            <p:nvPr/>
          </p:nvSpPr>
          <p:spPr>
            <a:xfrm>
              <a:off x="3797779" y="5390594"/>
              <a:ext cx="3477772" cy="914400"/>
            </a:xfrm>
            <a:prstGeom prst="rect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B7D0C6-05AD-46BA-8A55-55FDBA97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411" y="359535"/>
            <a:ext cx="2949178" cy="849086"/>
          </a:xfrm>
        </p:spPr>
        <p:txBody>
          <a:bodyPr/>
          <a:lstStyle/>
          <a:p>
            <a:r>
              <a:rPr lang="en-US" sz="4000" dirty="0"/>
              <a:t>Oversight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3A1F65-9637-4290-9FE3-8C0C2BFED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696" y="1118802"/>
            <a:ext cx="4574404" cy="4873625"/>
          </a:xfrm>
        </p:spPr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Your minutes are </a:t>
            </a:r>
            <a:r>
              <a:rPr lang="en-US" dirty="0">
                <a:highlight>
                  <a:srgbClr val="FFFF00"/>
                </a:highlight>
              </a:rPr>
              <a:t>the only evidence</a:t>
            </a:r>
            <a:r>
              <a:rPr lang="en-US" dirty="0"/>
              <a:t> you have for how your GMEC provides oversight and support. 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Minutes are </a:t>
            </a:r>
            <a:r>
              <a:rPr lang="en-US" dirty="0">
                <a:highlight>
                  <a:srgbClr val="FFFF00"/>
                </a:highlight>
              </a:rPr>
              <a:t>CRITICAL </a:t>
            </a:r>
            <a:r>
              <a:rPr lang="en-US" dirty="0"/>
              <a:t>for accreditation.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99D00-A14A-4123-89A1-EA83682924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CCFF2E3F-3F89-4096-85F2-583760CF0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1899" y="1789650"/>
            <a:ext cx="4295004" cy="2684377"/>
          </a:xfrm>
          <a:prstGeom prst="rect">
            <a:avLst/>
          </a:prstGeom>
        </p:spPr>
      </p:pic>
      <p:sp>
        <p:nvSpPr>
          <p:cNvPr id="8" name="Google Shape;93;p4">
            <a:extLst>
              <a:ext uri="{FF2B5EF4-FFF2-40B4-BE49-F238E27FC236}">
                <a16:creationId xmlns:a16="http://schemas.microsoft.com/office/drawing/2014/main" id="{E5CA0661-8825-4790-B367-53EB33A155F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81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indent="-457200"/>
            <a:r>
              <a:rPr lang="en-US" sz="2400" dirty="0"/>
              <a:t>Why is this necessary? (It's not a requirement)</a:t>
            </a:r>
          </a:p>
          <a:p>
            <a:pPr marL="63500" indent="0">
              <a:buNone/>
            </a:pPr>
            <a:endParaRPr lang="en-US" sz="2400" dirty="0"/>
          </a:p>
          <a:p>
            <a:pPr marL="520700" indent="-457200"/>
            <a:r>
              <a:rPr lang="en-US" sz="2400" dirty="0"/>
              <a:t>What should be covered in your charter?</a:t>
            </a:r>
          </a:p>
          <a:p>
            <a:pPr marL="520700" indent="-457200"/>
            <a:endParaRPr lang="en-US" sz="2400" dirty="0"/>
          </a:p>
          <a:p>
            <a:pPr marL="520700" indent="-457200"/>
            <a:r>
              <a:rPr lang="en-US" sz="2400" dirty="0"/>
              <a:t>Review with your GMEC on an annual basis</a:t>
            </a:r>
          </a:p>
          <a:p>
            <a:pPr marL="520700" indent="-457200"/>
            <a:endParaRPr lang="en-US" sz="2400" dirty="0"/>
          </a:p>
          <a:p>
            <a:pPr marL="520700" indent="-457200"/>
            <a:r>
              <a:rPr lang="en-US" sz="2400" dirty="0"/>
              <a:t>Useful for new members</a:t>
            </a:r>
          </a:p>
          <a:p>
            <a:pPr marL="520700" indent="-457200"/>
            <a:endParaRPr lang="en-US" sz="2400" dirty="0"/>
          </a:p>
          <a:p>
            <a:pPr marL="63500" indent="0">
              <a:buNone/>
            </a:pPr>
            <a:endParaRPr lang="en-US" sz="1800" dirty="0"/>
          </a:p>
          <a:p>
            <a:pPr marL="635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en-US" sz="18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18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18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1800" dirty="0"/>
          </a:p>
          <a:p>
            <a:pPr indent="-228600">
              <a:buNone/>
            </a:pPr>
            <a:endParaRPr lang="en-US" sz="1800" dirty="0"/>
          </a:p>
          <a:p>
            <a:pPr indent="-228600">
              <a:buNone/>
            </a:pPr>
            <a:endParaRPr lang="en-US" sz="1800" dirty="0"/>
          </a:p>
        </p:txBody>
      </p:sp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/>
              <a:t>Charter &amp; Voting Requirements</a:t>
            </a:r>
          </a:p>
        </p:txBody>
      </p:sp>
      <p:sp>
        <p:nvSpPr>
          <p:cNvPr id="101" name="Google Shape;101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6" name="Google Shape;212;p16">
            <a:extLst>
              <a:ext uri="{FF2B5EF4-FFF2-40B4-BE49-F238E27FC236}">
                <a16:creationId xmlns:a16="http://schemas.microsoft.com/office/drawing/2014/main" id="{178BB5B3-79D9-4E2E-B501-781E529AA109}"/>
              </a:ext>
            </a:extLst>
          </p:cNvPr>
          <p:cNvSpPr txBox="1"/>
          <p:nvPr/>
        </p:nvSpPr>
        <p:spPr>
          <a:xfrm>
            <a:off x="6230181" y="5311918"/>
            <a:ext cx="29943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TOOL: Draft Charter for GMEC</a:t>
            </a:r>
          </a:p>
        </p:txBody>
      </p:sp>
      <p:pic>
        <p:nvPicPr>
          <p:cNvPr id="2" name="Google Shape;213;p16" descr="Tools">
            <a:extLst>
              <a:ext uri="{FF2B5EF4-FFF2-40B4-BE49-F238E27FC236}">
                <a16:creationId xmlns:a16="http://schemas.microsoft.com/office/drawing/2014/main" id="{CE55A864-122F-4EFD-A6B2-A85D1389C1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5781" y="504380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3;p4">
            <a:extLst>
              <a:ext uri="{FF2B5EF4-FFF2-40B4-BE49-F238E27FC236}">
                <a16:creationId xmlns:a16="http://schemas.microsoft.com/office/drawing/2014/main" id="{A4DC82E2-42AE-444F-B925-80FF3F89939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B3FBE-1027-461C-8A68-01AB3F51A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327" y="1323074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Participants:</a:t>
            </a:r>
            <a:endParaRPr lang="en-US" sz="2800" dirty="0"/>
          </a:p>
          <a:p>
            <a:pPr marL="977900" lvl="1" indent="-457200"/>
            <a:r>
              <a:rPr lang="en-US" sz="2000" dirty="0"/>
              <a:t>Required Members:</a:t>
            </a:r>
          </a:p>
          <a:p>
            <a:pPr marL="1435100" lvl="2"/>
            <a:r>
              <a:rPr lang="en-US" dirty="0"/>
              <a:t>DIO (does not have to chair)</a:t>
            </a:r>
          </a:p>
          <a:p>
            <a:pPr marL="1435100" lvl="2"/>
            <a:r>
              <a:rPr lang="en-US" dirty="0"/>
              <a:t>Program Directors</a:t>
            </a:r>
          </a:p>
          <a:p>
            <a:pPr marL="1435100" lvl="2"/>
            <a:r>
              <a:rPr lang="en-US" dirty="0"/>
              <a:t>Quality/Safety Liaison</a:t>
            </a:r>
          </a:p>
          <a:p>
            <a:pPr marL="1435100" lvl="2"/>
            <a:r>
              <a:rPr lang="en-US" dirty="0"/>
              <a:t>Peer-selected residents</a:t>
            </a:r>
          </a:p>
          <a:p>
            <a:pPr marL="1435100" lvl="2"/>
            <a:r>
              <a:rPr lang="en-US" dirty="0"/>
              <a:t>Outside member (single programs)</a:t>
            </a:r>
          </a:p>
          <a:p>
            <a:pPr marL="63500" indent="0">
              <a:buNone/>
            </a:pPr>
            <a:r>
              <a:rPr lang="en-US" sz="2400" dirty="0"/>
              <a:t>Best Practices:</a:t>
            </a:r>
          </a:p>
          <a:p>
            <a:r>
              <a:rPr lang="en-US" sz="2000" dirty="0"/>
              <a:t>Expand your roster beyond the requirements to expand your reach</a:t>
            </a:r>
          </a:p>
          <a:p>
            <a:r>
              <a:rPr lang="en-US" sz="2000" dirty="0"/>
              <a:t>Use the GMEC to educate others in the institution about GME</a:t>
            </a:r>
          </a:p>
          <a:p>
            <a:r>
              <a:rPr lang="en-US" sz="2000" dirty="0"/>
              <a:t>Think about having the coordinator(s) on the roster/having one coordinator representative</a:t>
            </a:r>
          </a:p>
          <a:p>
            <a:r>
              <a:rPr lang="en-US" sz="2000" dirty="0"/>
              <a:t>Track attendance</a:t>
            </a:r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00F837-D20E-4229-AEB8-DABB83C6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on the GMEC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4A205-A153-4373-A3B3-5A6F0DCBB2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  <p:pic>
        <p:nvPicPr>
          <p:cNvPr id="5" name="Google Shape;94;p4" descr="../../../Volumes/douglas-1/New%20Clip%20art/group_opposite_directions_800_c">
            <a:extLst>
              <a:ext uri="{FF2B5EF4-FFF2-40B4-BE49-F238E27FC236}">
                <a16:creationId xmlns:a16="http://schemas.microsoft.com/office/drawing/2014/main" id="{182D9AEB-EB63-4F73-A0A9-AFE79A74C2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1268" y="1266329"/>
            <a:ext cx="2732405" cy="20491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3;p4">
            <a:extLst>
              <a:ext uri="{FF2B5EF4-FFF2-40B4-BE49-F238E27FC236}">
                <a16:creationId xmlns:a16="http://schemas.microsoft.com/office/drawing/2014/main" id="{AB1E0D3C-88E4-4A9B-951A-1D8DE129834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0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250441-DD8B-4148-84D3-43F7033F4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300966"/>
            <a:ext cx="7886700" cy="2910142"/>
          </a:xfrm>
        </p:spPr>
        <p:txBody>
          <a:bodyPr/>
          <a:lstStyle/>
          <a:p>
            <a:r>
              <a:rPr lang="en-US" sz="2800" dirty="0"/>
              <a:t>Essential to effective oversight</a:t>
            </a:r>
          </a:p>
          <a:p>
            <a:r>
              <a:rPr lang="en-US" sz="2800" dirty="0"/>
              <a:t>Establishes need for continuity of attendance of membership</a:t>
            </a:r>
          </a:p>
          <a:p>
            <a:r>
              <a:rPr lang="en-US" sz="2800" dirty="0"/>
              <a:t>Instills the concept of accountability for membership</a:t>
            </a:r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7DBED9-5BA8-4CFB-896F-8DF2F196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CA0CB-C1F6-469D-AED2-0CCEF44B41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lang="en-US" dirty="0"/>
          </a:p>
        </p:txBody>
      </p:sp>
      <p:pic>
        <p:nvPicPr>
          <p:cNvPr id="5" name="Google Shape;244;p19" descr="../../../../Volumes/douglas/how%20to%20access%20your%20on-demand/clipart/stick_figures_lift_arr">
            <a:extLst>
              <a:ext uri="{FF2B5EF4-FFF2-40B4-BE49-F238E27FC236}">
                <a16:creationId xmlns:a16="http://schemas.microsoft.com/office/drawing/2014/main" id="{864A851E-8A0E-4941-9178-2E28BF47BB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7667" y="436811"/>
            <a:ext cx="2666365" cy="18326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3;p4">
            <a:extLst>
              <a:ext uri="{FF2B5EF4-FFF2-40B4-BE49-F238E27FC236}">
                <a16:creationId xmlns:a16="http://schemas.microsoft.com/office/drawing/2014/main" id="{4E091BD9-DF14-4684-8C47-4973A94F8CD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88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476250" y="1768082"/>
            <a:ext cx="7886700" cy="417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-342900">
              <a:spcBef>
                <a:spcPts val="0"/>
              </a:spcBef>
            </a:pPr>
            <a:r>
              <a:rPr lang="en-US" sz="2400" dirty="0"/>
              <a:t>Tracking GMEC responsibilities in the agenda</a:t>
            </a:r>
          </a:p>
          <a:p>
            <a:pPr marL="114300" indent="-342900">
              <a:spcBef>
                <a:spcPts val="0"/>
              </a:spcBef>
            </a:pPr>
            <a:r>
              <a:rPr lang="en-US" sz="2400" dirty="0"/>
              <a:t>Tracking the requirements for the AIR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Meeting GMEC Requirements</a:t>
            </a:r>
            <a:endParaRPr dirty="0"/>
          </a:p>
        </p:txBody>
      </p:sp>
      <p:sp>
        <p:nvSpPr>
          <p:cNvPr id="131" name="Google Shape;131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32" name="Google Shape;132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8" descr="https://encrypted-tbn2.gstatic.com/images?q=tbn:ANd9GcQg9yT04ipMNKoY31dDLFadwfimdJ0rwLkyv-yQmdgJ8pCbA-2-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656" y="1069514"/>
            <a:ext cx="1778668" cy="14212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35777E-2052-4B05-BC8B-FB79B7210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08196"/>
              </p:ext>
            </p:extLst>
          </p:nvPr>
        </p:nvGraphicFramePr>
        <p:xfrm>
          <a:off x="781050" y="3347918"/>
          <a:ext cx="7886700" cy="25799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8053">
                  <a:extLst>
                    <a:ext uri="{9D8B030D-6E8A-4147-A177-3AD203B41FA5}">
                      <a16:colId xmlns:a16="http://schemas.microsoft.com/office/drawing/2014/main" val="2526624749"/>
                    </a:ext>
                  </a:extLst>
                </a:gridCol>
                <a:gridCol w="1492932">
                  <a:extLst>
                    <a:ext uri="{9D8B030D-6E8A-4147-A177-3AD203B41FA5}">
                      <a16:colId xmlns:a16="http://schemas.microsoft.com/office/drawing/2014/main" val="408066899"/>
                    </a:ext>
                  </a:extLst>
                </a:gridCol>
                <a:gridCol w="1206616">
                  <a:extLst>
                    <a:ext uri="{9D8B030D-6E8A-4147-A177-3AD203B41FA5}">
                      <a16:colId xmlns:a16="http://schemas.microsoft.com/office/drawing/2014/main" val="1086344950"/>
                    </a:ext>
                  </a:extLst>
                </a:gridCol>
                <a:gridCol w="1128526">
                  <a:extLst>
                    <a:ext uri="{9D8B030D-6E8A-4147-A177-3AD203B41FA5}">
                      <a16:colId xmlns:a16="http://schemas.microsoft.com/office/drawing/2014/main" val="839943744"/>
                    </a:ext>
                  </a:extLst>
                </a:gridCol>
                <a:gridCol w="520573">
                  <a:extLst>
                    <a:ext uri="{9D8B030D-6E8A-4147-A177-3AD203B41FA5}">
                      <a16:colId xmlns:a16="http://schemas.microsoft.com/office/drawing/2014/main" val="2444375477"/>
                    </a:ext>
                  </a:extLst>
                </a:gridCol>
              </a:tblGrid>
              <a:tr h="50586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Topic	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Presenter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Voting Required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IR REQ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Page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669451"/>
                  </a:ext>
                </a:extLst>
              </a:tr>
              <a:tr h="35410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Welcome/ Call to Order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u="none" strike="noStrike" noProof="0" dirty="0">
                          <a:effectLst/>
                        </a:rPr>
                        <a:t>Heather Peters, PhD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597630"/>
                  </a:ext>
                </a:extLst>
              </a:tr>
              <a:tr h="35410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Approval of Minutes	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u="none" strike="noStrike" noProof="0" dirty="0">
                          <a:effectLst/>
                        </a:rPr>
                        <a:t>Heather Peters, PhD</a:t>
                      </a:r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3-8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858218"/>
                  </a:ext>
                </a:extLst>
              </a:tr>
              <a:tr h="1011732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Monthly Monitoring Report - Information</a:t>
                      </a:r>
                      <a:endParaRPr lang="en-US" dirty="0">
                        <a:effectLst/>
                      </a:endParaRPr>
                    </a:p>
                    <a:p>
                      <a:pPr marL="342900" lvl="0" indent="-342900"/>
                      <a:r>
                        <a:rPr lang="en-US" sz="1000" dirty="0">
                          <a:effectLst/>
                        </a:rPr>
                        <a:t>·</a:t>
                      </a:r>
                      <a:r>
                        <a:rPr lang="en-US" sz="700" dirty="0">
                          <a:effectLst/>
                        </a:rPr>
                        <a:t>        </a:t>
                      </a:r>
                      <a:r>
                        <a:rPr lang="en-US" sz="1000" dirty="0">
                          <a:effectLst/>
                        </a:rPr>
                        <a:t>Work Hour violations for each program</a:t>
                      </a:r>
                      <a:endParaRPr lang="en-US" dirty="0">
                        <a:effectLst/>
                      </a:endParaRPr>
                    </a:p>
                    <a:p>
                      <a:pPr marL="342900" lvl="0" indent="-342900"/>
                      <a:r>
                        <a:rPr lang="en-US" sz="1000" dirty="0">
                          <a:effectLst/>
                        </a:rPr>
                        <a:t>·</a:t>
                      </a:r>
                      <a:r>
                        <a:rPr lang="en-US" sz="700" dirty="0">
                          <a:effectLst/>
                        </a:rPr>
                        <a:t>        </a:t>
                      </a:r>
                      <a:r>
                        <a:rPr lang="en-US" sz="1000" dirty="0">
                          <a:effectLst/>
                        </a:rPr>
                        <a:t>Residents on LOA</a:t>
                      </a:r>
                      <a:endParaRPr lang="en-US" dirty="0">
                        <a:effectLst/>
                      </a:endParaRPr>
                    </a:p>
                    <a:p>
                      <a:pPr marL="342900" lvl="0" indent="-342900"/>
                      <a:r>
                        <a:rPr lang="en-US" sz="1000" dirty="0">
                          <a:effectLst/>
                        </a:rPr>
                        <a:t>·</a:t>
                      </a:r>
                      <a:r>
                        <a:rPr lang="en-US" sz="700" dirty="0">
                          <a:effectLst/>
                        </a:rPr>
                        <a:t>        </a:t>
                      </a:r>
                      <a:r>
                        <a:rPr lang="en-US" sz="1000" dirty="0">
                          <a:effectLst/>
                        </a:rPr>
                        <a:t>Residents on Remediation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Heather Peters, PhD</a:t>
                      </a:r>
                      <a:endParaRPr lang="en-US" dirty="0">
                        <a:effectLst/>
                      </a:endParaRPr>
                    </a:p>
                    <a:p>
                      <a:endParaRPr lang="en-US" sz="1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I.B.4.b) (3)</a:t>
                      </a:r>
                      <a:endParaRPr lang="en-US" dirty="0">
                        <a:effectLst/>
                      </a:endParaRPr>
                    </a:p>
                    <a:p>
                      <a:r>
                        <a:rPr lang="en-US" sz="1000" dirty="0">
                          <a:effectLst/>
                        </a:rPr>
                        <a:t>I.B.4.b) (4)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58267"/>
                  </a:ext>
                </a:extLst>
              </a:tr>
              <a:tr h="354106"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Program Evaluation Committee (PEC)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Heather Peters, PhD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I.B.4.a)(3)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6737327"/>
                  </a:ext>
                </a:extLst>
              </a:tr>
            </a:tbl>
          </a:graphicData>
        </a:graphic>
      </p:graphicFrame>
      <p:sp>
        <p:nvSpPr>
          <p:cNvPr id="9" name="Google Shape;212;p16">
            <a:extLst>
              <a:ext uri="{FF2B5EF4-FFF2-40B4-BE49-F238E27FC236}">
                <a16:creationId xmlns:a16="http://schemas.microsoft.com/office/drawing/2014/main" id="{2D1CF020-99E7-4306-86EE-E1B2C64FFB2F}"/>
              </a:ext>
            </a:extLst>
          </p:cNvPr>
          <p:cNvSpPr txBox="1"/>
          <p:nvPr/>
        </p:nvSpPr>
        <p:spPr>
          <a:xfrm>
            <a:off x="4625203" y="2555088"/>
            <a:ext cx="25294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/>
              <a:t>TOOL: Template for Tracking Requirements</a:t>
            </a:r>
          </a:p>
        </p:txBody>
      </p:sp>
      <p:pic>
        <p:nvPicPr>
          <p:cNvPr id="10" name="Google Shape;213;p16" descr="Tools">
            <a:extLst>
              <a:ext uri="{FF2B5EF4-FFF2-40B4-BE49-F238E27FC236}">
                <a16:creationId xmlns:a16="http://schemas.microsoft.com/office/drawing/2014/main" id="{AEA5B6FE-C9E2-405D-BF61-876F282EF0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7247" y="2523162"/>
            <a:ext cx="747153" cy="6485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CDAB9F-4694-482A-B029-0A225DFCA045}"/>
              </a:ext>
            </a:extLst>
          </p:cNvPr>
          <p:cNvSpPr/>
          <p:nvPr/>
        </p:nvSpPr>
        <p:spPr>
          <a:xfrm>
            <a:off x="6873765" y="3055636"/>
            <a:ext cx="1558553" cy="3080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1330</Words>
  <Application>Microsoft Macintosh PowerPoint</Application>
  <PresentationFormat>On-screen Show (4:3)</PresentationFormat>
  <Paragraphs>371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&amp;quot</vt:lpstr>
      <vt:lpstr>Arial</vt:lpstr>
      <vt:lpstr>Arial,Sans-Serif</vt:lpstr>
      <vt:lpstr>Comic Sans MS</vt:lpstr>
      <vt:lpstr>Lucida Bright</vt:lpstr>
      <vt:lpstr>Wingdings</vt:lpstr>
      <vt:lpstr>PME-2016</vt:lpstr>
      <vt:lpstr>Jump-Start Your GMEC</vt:lpstr>
      <vt:lpstr>PowerPoint Presentation</vt:lpstr>
      <vt:lpstr>Learning Objectives</vt:lpstr>
      <vt:lpstr>Role of  Oversight/Support</vt:lpstr>
      <vt:lpstr>Oversight</vt:lpstr>
      <vt:lpstr>Charter &amp; Voting Requirements</vt:lpstr>
      <vt:lpstr>Participants on the GMEC</vt:lpstr>
      <vt:lpstr>Voting Criteria</vt:lpstr>
      <vt:lpstr>Meeting GMEC Requirements</vt:lpstr>
      <vt:lpstr>PowerPoint Presentation</vt:lpstr>
      <vt:lpstr>Minutes</vt:lpstr>
      <vt:lpstr>Minutes</vt:lpstr>
      <vt:lpstr>Length &amp; Frequency</vt:lpstr>
      <vt:lpstr>Best Practices</vt:lpstr>
      <vt:lpstr>Monthly Monitoring Reports</vt:lpstr>
      <vt:lpstr>CLER Pathways</vt:lpstr>
      <vt:lpstr>Final thoughts…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4</dc:title>
  <dc:creator>christine</dc:creator>
  <cp:lastModifiedBy>Douglas Knox</cp:lastModifiedBy>
  <cp:revision>570</cp:revision>
  <dcterms:modified xsi:type="dcterms:W3CDTF">2019-12-04T15:47:07Z</dcterms:modified>
</cp:coreProperties>
</file>