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52"/>
  </p:notesMasterIdLst>
  <p:handoutMasterIdLst>
    <p:handoutMasterId r:id="rId53"/>
  </p:handoutMasterIdLst>
  <p:sldIdLst>
    <p:sldId id="256" r:id="rId2"/>
    <p:sldId id="314" r:id="rId3"/>
    <p:sldId id="316" r:id="rId4"/>
    <p:sldId id="259" r:id="rId5"/>
    <p:sldId id="260" r:id="rId6"/>
    <p:sldId id="261"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1" r:id="rId20"/>
    <p:sldId id="332" r:id="rId21"/>
    <p:sldId id="333" r:id="rId22"/>
    <p:sldId id="335" r:id="rId23"/>
    <p:sldId id="287" r:id="rId24"/>
    <p:sldId id="336" r:id="rId25"/>
    <p:sldId id="337" r:id="rId26"/>
    <p:sldId id="338" r:id="rId27"/>
    <p:sldId id="340" r:id="rId28"/>
    <p:sldId id="342" r:id="rId29"/>
    <p:sldId id="343" r:id="rId30"/>
    <p:sldId id="339" r:id="rId31"/>
    <p:sldId id="341" r:id="rId32"/>
    <p:sldId id="344" r:id="rId33"/>
    <p:sldId id="286" r:id="rId34"/>
    <p:sldId id="306" r:id="rId35"/>
    <p:sldId id="315" r:id="rId36"/>
    <p:sldId id="345" r:id="rId37"/>
    <p:sldId id="346" r:id="rId38"/>
    <p:sldId id="347" r:id="rId39"/>
    <p:sldId id="348" r:id="rId40"/>
    <p:sldId id="349" r:id="rId41"/>
    <p:sldId id="350" r:id="rId42"/>
    <p:sldId id="305" r:id="rId43"/>
    <p:sldId id="351" r:id="rId44"/>
    <p:sldId id="352" r:id="rId45"/>
    <p:sldId id="353" r:id="rId46"/>
    <p:sldId id="354" r:id="rId47"/>
    <p:sldId id="355" r:id="rId48"/>
    <p:sldId id="310" r:id="rId49"/>
    <p:sldId id="312" r:id="rId50"/>
    <p:sldId id="313" r:id="rId51"/>
  </p:sldIdLst>
  <p:sldSz cx="9144000" cy="6858000" type="screen4x3"/>
  <p:notesSz cx="7004050" cy="9290050"/>
  <p:defaultTextStyle>
    <a:defPPr>
      <a:defRPr lang="en-US"/>
    </a:defPPr>
    <a:lvl1pPr algn="l" rtl="0" eaLnBrk="0" fontAlgn="base" hangingPunct="0">
      <a:spcBef>
        <a:spcPct val="0"/>
      </a:spcBef>
      <a:spcAft>
        <a:spcPct val="0"/>
      </a:spcAft>
      <a:defRPr sz="2000" b="1"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pitchFamily="66" charset="0"/>
        <a:ea typeface="+mn-ea"/>
        <a:cs typeface="+mn-cs"/>
      </a:defRPr>
    </a:lvl5pPr>
    <a:lvl6pPr marL="2286000" algn="l" defTabSz="914400" rtl="0" eaLnBrk="1" latinLnBrk="0" hangingPunct="1">
      <a:defRPr sz="2000" b="1" kern="1200">
        <a:solidFill>
          <a:schemeClr val="tx1"/>
        </a:solidFill>
        <a:latin typeface="Comic Sans MS" pitchFamily="66" charset="0"/>
        <a:ea typeface="+mn-ea"/>
        <a:cs typeface="+mn-cs"/>
      </a:defRPr>
    </a:lvl6pPr>
    <a:lvl7pPr marL="2743200" algn="l" defTabSz="914400" rtl="0" eaLnBrk="1" latinLnBrk="0" hangingPunct="1">
      <a:defRPr sz="2000" b="1" kern="1200">
        <a:solidFill>
          <a:schemeClr val="tx1"/>
        </a:solidFill>
        <a:latin typeface="Comic Sans MS" pitchFamily="66" charset="0"/>
        <a:ea typeface="+mn-ea"/>
        <a:cs typeface="+mn-cs"/>
      </a:defRPr>
    </a:lvl7pPr>
    <a:lvl8pPr marL="3200400" algn="l" defTabSz="914400" rtl="0" eaLnBrk="1" latinLnBrk="0" hangingPunct="1">
      <a:defRPr sz="2000" b="1" kern="1200">
        <a:solidFill>
          <a:schemeClr val="tx1"/>
        </a:solidFill>
        <a:latin typeface="Comic Sans MS" pitchFamily="66" charset="0"/>
        <a:ea typeface="+mn-ea"/>
        <a:cs typeface="+mn-cs"/>
      </a:defRPr>
    </a:lvl8pPr>
    <a:lvl9pPr marL="3657600" algn="l" defTabSz="914400" rtl="0" eaLnBrk="1" latinLnBrk="0" hangingPunct="1">
      <a:defRPr sz="2000" b="1"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084" autoAdjust="0"/>
  </p:normalViewPr>
  <p:slideViewPr>
    <p:cSldViewPr>
      <p:cViewPr>
        <p:scale>
          <a:sx n="111" d="100"/>
          <a:sy n="111" d="100"/>
        </p:scale>
        <p:origin x="16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403" cy="464661"/>
          </a:xfrm>
          <a:prstGeom prst="rect">
            <a:avLst/>
          </a:prstGeom>
        </p:spPr>
        <p:txBody>
          <a:bodyPr vert="horz" lIns="90626" tIns="45313" rIns="90626" bIns="45313" rtlCol="0"/>
          <a:lstStyle>
            <a:lvl1pPr algn="l">
              <a:defRPr sz="1200"/>
            </a:lvl1pPr>
          </a:lstStyle>
          <a:p>
            <a:endParaRPr lang="en-US" dirty="0"/>
          </a:p>
        </p:txBody>
      </p:sp>
      <p:sp>
        <p:nvSpPr>
          <p:cNvPr id="3" name="Date Placeholder 2"/>
          <p:cNvSpPr>
            <a:spLocks noGrp="1"/>
          </p:cNvSpPr>
          <p:nvPr>
            <p:ph type="dt" sz="quarter" idx="1"/>
          </p:nvPr>
        </p:nvSpPr>
        <p:spPr>
          <a:xfrm>
            <a:off x="3967077" y="0"/>
            <a:ext cx="3035403" cy="464661"/>
          </a:xfrm>
          <a:prstGeom prst="rect">
            <a:avLst/>
          </a:prstGeom>
        </p:spPr>
        <p:txBody>
          <a:bodyPr vert="horz" lIns="90626" tIns="45313" rIns="90626" bIns="45313" rtlCol="0"/>
          <a:lstStyle>
            <a:lvl1pPr algn="r">
              <a:defRPr sz="1200"/>
            </a:lvl1pPr>
          </a:lstStyle>
          <a:p>
            <a:fld id="{9C13CBF8-DB31-FF41-85F1-C9EE3C16259A}" type="datetimeFigureOut">
              <a:rPr lang="en-US" smtClean="0"/>
              <a:t>2/16/16</a:t>
            </a:fld>
            <a:endParaRPr lang="en-US" dirty="0"/>
          </a:p>
        </p:txBody>
      </p:sp>
      <p:sp>
        <p:nvSpPr>
          <p:cNvPr id="4" name="Footer Placeholder 3"/>
          <p:cNvSpPr>
            <a:spLocks noGrp="1"/>
          </p:cNvSpPr>
          <p:nvPr>
            <p:ph type="ftr" sz="quarter" idx="2"/>
          </p:nvPr>
        </p:nvSpPr>
        <p:spPr>
          <a:xfrm>
            <a:off x="1" y="8823816"/>
            <a:ext cx="3035403" cy="464661"/>
          </a:xfrm>
          <a:prstGeom prst="rect">
            <a:avLst/>
          </a:prstGeom>
        </p:spPr>
        <p:txBody>
          <a:bodyPr vert="horz" lIns="90626" tIns="45313" rIns="90626" bIns="453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077" y="8823816"/>
            <a:ext cx="3035403" cy="464661"/>
          </a:xfrm>
          <a:prstGeom prst="rect">
            <a:avLst/>
          </a:prstGeom>
        </p:spPr>
        <p:txBody>
          <a:bodyPr vert="horz" lIns="90626" tIns="45313" rIns="90626" bIns="45313" rtlCol="0" anchor="b"/>
          <a:lstStyle>
            <a:lvl1pPr algn="r">
              <a:defRPr sz="1200"/>
            </a:lvl1pPr>
          </a:lstStyle>
          <a:p>
            <a:fld id="{6FB09634-A7D3-A640-82BA-5771A28FDFB6}" type="slidenum">
              <a:rPr lang="en-US" smtClean="0"/>
              <a:t>‹#›</a:t>
            </a:fld>
            <a:endParaRPr lang="en-US" dirty="0"/>
          </a:p>
        </p:txBody>
      </p:sp>
    </p:spTree>
    <p:extLst>
      <p:ext uri="{BB962C8B-B14F-4D97-AF65-F5344CB8AC3E}">
        <p14:creationId xmlns:p14="http://schemas.microsoft.com/office/powerpoint/2010/main" val="2775005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403" cy="464661"/>
          </a:xfrm>
          <a:prstGeom prst="rect">
            <a:avLst/>
          </a:prstGeom>
        </p:spPr>
        <p:txBody>
          <a:bodyPr vert="horz" lIns="90626" tIns="45313" rIns="90626" bIns="45313" rtlCol="0"/>
          <a:lstStyle>
            <a:lvl1pPr algn="l">
              <a:defRPr sz="1200"/>
            </a:lvl1pPr>
          </a:lstStyle>
          <a:p>
            <a:endParaRPr lang="en-US" dirty="0"/>
          </a:p>
        </p:txBody>
      </p:sp>
      <p:sp>
        <p:nvSpPr>
          <p:cNvPr id="3" name="Date Placeholder 2"/>
          <p:cNvSpPr>
            <a:spLocks noGrp="1"/>
          </p:cNvSpPr>
          <p:nvPr>
            <p:ph type="dt" idx="1"/>
          </p:nvPr>
        </p:nvSpPr>
        <p:spPr>
          <a:xfrm>
            <a:off x="3967077" y="0"/>
            <a:ext cx="3035403" cy="464661"/>
          </a:xfrm>
          <a:prstGeom prst="rect">
            <a:avLst/>
          </a:prstGeom>
        </p:spPr>
        <p:txBody>
          <a:bodyPr vert="horz" lIns="90626" tIns="45313" rIns="90626" bIns="45313" rtlCol="0"/>
          <a:lstStyle>
            <a:lvl1pPr algn="r">
              <a:defRPr sz="1200"/>
            </a:lvl1pPr>
          </a:lstStyle>
          <a:p>
            <a:fld id="{57C591A5-38CA-7D4B-B1AE-AEFFB80B67F0}" type="datetimeFigureOut">
              <a:rPr lang="en-US" smtClean="0"/>
              <a:t>2/16/16</a:t>
            </a:fld>
            <a:endParaRPr lang="en-US" dirty="0"/>
          </a:p>
        </p:txBody>
      </p:sp>
      <p:sp>
        <p:nvSpPr>
          <p:cNvPr id="4" name="Slide Image Placeholder 3"/>
          <p:cNvSpPr>
            <a:spLocks noGrp="1" noRot="1" noChangeAspect="1"/>
          </p:cNvSpPr>
          <p:nvPr>
            <p:ph type="sldImg" idx="2"/>
          </p:nvPr>
        </p:nvSpPr>
        <p:spPr>
          <a:xfrm>
            <a:off x="1181100" y="696913"/>
            <a:ext cx="4641850" cy="3482975"/>
          </a:xfrm>
          <a:prstGeom prst="rect">
            <a:avLst/>
          </a:prstGeom>
          <a:noFill/>
          <a:ln w="12700">
            <a:solidFill>
              <a:prstClr val="black"/>
            </a:solidFill>
          </a:ln>
        </p:spPr>
        <p:txBody>
          <a:bodyPr vert="horz" lIns="90626" tIns="45313" rIns="90626" bIns="45313" rtlCol="0" anchor="ctr"/>
          <a:lstStyle/>
          <a:p>
            <a:endParaRPr lang="en-US" dirty="0"/>
          </a:p>
        </p:txBody>
      </p:sp>
      <p:sp>
        <p:nvSpPr>
          <p:cNvPr id="5" name="Notes Placeholder 4"/>
          <p:cNvSpPr>
            <a:spLocks noGrp="1"/>
          </p:cNvSpPr>
          <p:nvPr>
            <p:ph type="body" sz="quarter" idx="3"/>
          </p:nvPr>
        </p:nvSpPr>
        <p:spPr>
          <a:xfrm>
            <a:off x="700720" y="4413484"/>
            <a:ext cx="5602612" cy="4180365"/>
          </a:xfrm>
          <a:prstGeom prst="rect">
            <a:avLst/>
          </a:prstGeom>
        </p:spPr>
        <p:txBody>
          <a:bodyPr vert="horz" lIns="90626" tIns="45313" rIns="90626" bIns="453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3816"/>
            <a:ext cx="3035403" cy="464661"/>
          </a:xfrm>
          <a:prstGeom prst="rect">
            <a:avLst/>
          </a:prstGeom>
        </p:spPr>
        <p:txBody>
          <a:bodyPr vert="horz" lIns="90626" tIns="45313" rIns="90626" bIns="45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077" y="8823816"/>
            <a:ext cx="3035403" cy="464661"/>
          </a:xfrm>
          <a:prstGeom prst="rect">
            <a:avLst/>
          </a:prstGeom>
        </p:spPr>
        <p:txBody>
          <a:bodyPr vert="horz" lIns="90626" tIns="45313" rIns="90626" bIns="45313" rtlCol="0" anchor="b"/>
          <a:lstStyle>
            <a:lvl1pPr algn="r">
              <a:defRPr sz="1200"/>
            </a:lvl1pPr>
          </a:lstStyle>
          <a:p>
            <a:fld id="{1601835D-DDCA-0F42-A75D-E05D4AE7FC4B}" type="slidenum">
              <a:rPr lang="en-US" smtClean="0"/>
              <a:t>‹#›</a:t>
            </a:fld>
            <a:endParaRPr lang="en-US" dirty="0"/>
          </a:p>
        </p:txBody>
      </p:sp>
    </p:spTree>
    <p:extLst>
      <p:ext uri="{BB962C8B-B14F-4D97-AF65-F5344CB8AC3E}">
        <p14:creationId xmlns:p14="http://schemas.microsoft.com/office/powerpoint/2010/main" val="1373433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a:t>
            </a:fld>
            <a:endParaRPr lang="en-US" dirty="0"/>
          </a:p>
        </p:txBody>
      </p:sp>
    </p:spTree>
    <p:extLst>
      <p:ext uri="{BB962C8B-B14F-4D97-AF65-F5344CB8AC3E}">
        <p14:creationId xmlns:p14="http://schemas.microsoft.com/office/powerpoint/2010/main" val="22295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it is not just in Flexner’s Report and ‘Flexner II’ that we find an emphasis on professional formation. Dr. Thomas </a:t>
            </a:r>
            <a:r>
              <a:rPr lang="en-US" sz="1200" kern="1200" dirty="0" err="1" smtClean="0">
                <a:solidFill>
                  <a:schemeClr val="tx1"/>
                </a:solidFill>
                <a:effectLst/>
                <a:latin typeface="+mn-lt"/>
                <a:ea typeface="+mn-ea"/>
                <a:cs typeface="+mn-cs"/>
              </a:rPr>
              <a:t>Nasca</a:t>
            </a:r>
            <a:r>
              <a:rPr lang="en-US" sz="1200" kern="1200" dirty="0" smtClean="0">
                <a:solidFill>
                  <a:schemeClr val="tx1"/>
                </a:solidFill>
                <a:effectLst/>
                <a:latin typeface="+mn-lt"/>
                <a:ea typeface="+mn-ea"/>
                <a:cs typeface="+mn-cs"/>
              </a:rPr>
              <a:t>, CEO of the ACGME recently spoke at a national ACGME conference on the importance of ‘collective’ medical education to wrest control of professionalism through self-policing, or we may end up like Britain’s Royal College of Physicians who lost control over their GME by their government because they were unwilling to agree and make changes in the educational system.</a:t>
            </a:r>
          </a:p>
          <a:p>
            <a:r>
              <a:rPr lang="en-US" sz="1200" kern="1200" dirty="0" smtClean="0">
                <a:solidFill>
                  <a:schemeClr val="tx1"/>
                </a:solidFill>
                <a:effectLst/>
                <a:latin typeface="+mn-lt"/>
                <a:ea typeface="+mn-ea"/>
                <a:cs typeface="+mn-cs"/>
              </a:rPr>
              <a:t>Equally, speaking out about the importance of professionalism efforts is AAMC President and CEO, Dr. Darrell </a:t>
            </a:r>
            <a:r>
              <a:rPr lang="en-US" sz="1200" kern="1200" dirty="0" err="1" smtClean="0">
                <a:solidFill>
                  <a:schemeClr val="tx1"/>
                </a:solidFill>
                <a:effectLst/>
                <a:latin typeface="+mn-lt"/>
                <a:ea typeface="+mn-ea"/>
                <a:cs typeface="+mn-cs"/>
              </a:rPr>
              <a:t>Kirch</a:t>
            </a:r>
            <a:r>
              <a:rPr lang="en-US" sz="1200" kern="1200" dirty="0" smtClean="0">
                <a:solidFill>
                  <a:schemeClr val="tx1"/>
                </a:solidFill>
                <a:effectLst/>
                <a:latin typeface="+mn-lt"/>
                <a:ea typeface="+mn-ea"/>
                <a:cs typeface="+mn-cs"/>
              </a:rPr>
              <a:t> who changed the focus of the New MCAT to reflect on the importance of behavioral, social, and psychological elements of medicine. Additionally, they are using trained interviewers or standardized tests that measure applicants’ reactions to different physician/patient scenarios and assessing applicants on more personal qualities as to how they make decisions, handle stress, and patient cultural competence.</a:t>
            </a:r>
          </a:p>
          <a:p>
            <a:r>
              <a:rPr lang="en-US" sz="1200" kern="1200" dirty="0" smtClean="0">
                <a:solidFill>
                  <a:schemeClr val="tx1"/>
                </a:solidFill>
                <a:effectLst/>
                <a:latin typeface="+mn-lt"/>
                <a:ea typeface="+mn-ea"/>
                <a:cs typeface="+mn-cs"/>
              </a:rPr>
              <a:t>Finally, the Institute of Medicine, in its 2014 landmark study, recommends the development of a federal GME policy committee to oversee GME funding and governance.</a:t>
            </a:r>
          </a:p>
          <a:p>
            <a:r>
              <a:rPr lang="en-US" sz="1200" kern="1200" dirty="0" smtClean="0">
                <a:solidFill>
                  <a:schemeClr val="tx1"/>
                </a:solidFill>
                <a:effectLst/>
                <a:latin typeface="+mn-lt"/>
                <a:ea typeface="+mn-ea"/>
                <a:cs typeface="+mn-cs"/>
              </a:rPr>
              <a:t>So, I am sure that you will agree with me that we can no longer ignore professional formation in our medical education paradigm.</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10</a:t>
            </a:fld>
            <a:endParaRPr lang="en-US"/>
          </a:p>
        </p:txBody>
      </p:sp>
    </p:spTree>
    <p:extLst>
      <p:ext uri="{BB962C8B-B14F-4D97-AF65-F5344CB8AC3E}">
        <p14:creationId xmlns:p14="http://schemas.microsoft.com/office/powerpoint/2010/main" val="23591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 us quickly move on to defining professional formation by narrowing our focus…in order to bring clarity and application to our organizations…</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11</a:t>
            </a:fld>
            <a:endParaRPr lang="en-US"/>
          </a:p>
        </p:txBody>
      </p:sp>
    </p:spTree>
    <p:extLst>
      <p:ext uri="{BB962C8B-B14F-4D97-AF65-F5344CB8AC3E}">
        <p14:creationId xmlns:p14="http://schemas.microsoft.com/office/powerpoint/2010/main" val="22432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most of my colleagues in the professionalism community, professional formation is defined as the Traits, Traditions, Trappings, and Mores of being a physician….Ex. wearing a white coat, how to act on clinical rotations as a medical student, or expectations while on call as a resident.</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12</a:t>
            </a:fld>
            <a:endParaRPr lang="en-US"/>
          </a:p>
        </p:txBody>
      </p:sp>
    </p:spTree>
    <p:extLst>
      <p:ext uri="{BB962C8B-B14F-4D97-AF65-F5344CB8AC3E}">
        <p14:creationId xmlns:p14="http://schemas.microsoft.com/office/powerpoint/2010/main" val="277340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let me clearly state that there is a difference between professional formation and professional competency. Professional competency is about how well these Traits, Traditions, Trappings, and Mores are carried out in the patient/team encounter.</a:t>
            </a:r>
          </a:p>
          <a:p>
            <a:r>
              <a:rPr lang="en-US" sz="1200" kern="1200" dirty="0" smtClean="0">
                <a:solidFill>
                  <a:schemeClr val="tx1"/>
                </a:solidFill>
                <a:effectLst/>
                <a:latin typeface="+mn-lt"/>
                <a:ea typeface="+mn-ea"/>
                <a:cs typeface="+mn-cs"/>
              </a:rPr>
              <a:t>It is also important to stress that professional competency is very personalized – for some people excel early on in the medical education continuum, whereas, some are woefully inadequate. This highly-personalized nature can bring anxiety to almost any educator, for it may appear from the outside that it will ever be possible to improve one’s level of competency let alone an entire medical school class or a residency team.</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13</a:t>
            </a:fld>
            <a:endParaRPr lang="en-US"/>
          </a:p>
        </p:txBody>
      </p:sp>
    </p:spTree>
    <p:extLst>
      <p:ext uri="{BB962C8B-B14F-4D97-AF65-F5344CB8AC3E}">
        <p14:creationId xmlns:p14="http://schemas.microsoft.com/office/powerpoint/2010/main" val="327185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Fear not for there are generalized expectations across the medical education continuum as to how one thinks, feels and acts as a professional physician.</a:t>
            </a:r>
          </a:p>
          <a:p>
            <a:r>
              <a:rPr lang="en-US" sz="1200" kern="1200" dirty="0" smtClean="0">
                <a:solidFill>
                  <a:schemeClr val="tx1"/>
                </a:solidFill>
                <a:effectLst/>
                <a:latin typeface="+mn-lt"/>
                <a:ea typeface="+mn-ea"/>
                <a:cs typeface="+mn-cs"/>
              </a:rPr>
              <a:t>Take for example, UGA now-former football coach Mark </a:t>
            </a:r>
            <a:r>
              <a:rPr lang="en-US" sz="1200" kern="1200" dirty="0" err="1" smtClean="0">
                <a:solidFill>
                  <a:schemeClr val="tx1"/>
                </a:solidFill>
                <a:effectLst/>
                <a:latin typeface="+mn-lt"/>
                <a:ea typeface="+mn-ea"/>
                <a:cs typeface="+mn-cs"/>
              </a:rPr>
              <a:t>Richt</a:t>
            </a:r>
            <a:r>
              <a:rPr lang="en-US" sz="1200" kern="1200" dirty="0" smtClean="0">
                <a:solidFill>
                  <a:schemeClr val="tx1"/>
                </a:solidFill>
                <a:effectLst/>
                <a:latin typeface="+mn-lt"/>
                <a:ea typeface="+mn-ea"/>
                <a:cs typeface="+mn-cs"/>
              </a:rPr>
              <a:t> who was summarily fired a month or so ago after 15 years as the head coach at UGA. Over those 15 years, he had a 145-51 win-loss record (.750 winning percentage), 14 bowls with a win-loss record of 9-5 (.650 winning percentage)….just didn’t win the big one…he had every reason to act unprofessionally, yet he didn’t…he is one class guy. This is what we hope from our students/residents. He truly thinks, feels and acts as a true professional.</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14</a:t>
            </a:fld>
            <a:endParaRPr lang="en-US"/>
          </a:p>
        </p:txBody>
      </p:sp>
    </p:spTree>
    <p:extLst>
      <p:ext uri="{BB962C8B-B14F-4D97-AF65-F5344CB8AC3E}">
        <p14:creationId xmlns:p14="http://schemas.microsoft.com/office/powerpoint/2010/main" val="357940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by now you might be asking yourself: why should this matter to me? It is my opinion that our very future depends on the type of physicians we create as a product of our educational efforts.</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15</a:t>
            </a:fld>
            <a:endParaRPr lang="en-US"/>
          </a:p>
        </p:txBody>
      </p:sp>
    </p:spTree>
    <p:extLst>
      <p:ext uri="{BB962C8B-B14F-4D97-AF65-F5344CB8AC3E}">
        <p14:creationId xmlns:p14="http://schemas.microsoft.com/office/powerpoint/2010/main" val="433212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depicts Miller’s model of clinical Competence, which has been used as the guideline for medical school and residency to determine clinical competence…how well students and residents demonstrate their clinical skills competence. Notice how the foundation begins at KNOWLEDGE – and moves to KNOWING HOW – and moving to PERFORMANCE (showing how) – to finally DOING (action). </a:t>
            </a:r>
          </a:p>
          <a:p>
            <a:r>
              <a:rPr lang="en-US" sz="1200" kern="1200" dirty="0" smtClean="0">
                <a:solidFill>
                  <a:schemeClr val="tx1"/>
                </a:solidFill>
                <a:effectLst/>
                <a:latin typeface="+mn-lt"/>
                <a:ea typeface="+mn-ea"/>
                <a:cs typeface="+mn-cs"/>
              </a:rPr>
              <a:t>Two of my colleagues at the Academy for Professionalism in Health Care, Richard </a:t>
            </a:r>
            <a:r>
              <a:rPr lang="en-US" sz="1200" kern="1200" dirty="0" err="1" smtClean="0">
                <a:solidFill>
                  <a:schemeClr val="tx1"/>
                </a:solidFill>
                <a:effectLst/>
                <a:latin typeface="+mn-lt"/>
                <a:ea typeface="+mn-ea"/>
                <a:cs typeface="+mn-cs"/>
              </a:rPr>
              <a:t>Cruess</a:t>
            </a:r>
            <a:r>
              <a:rPr lang="en-US" sz="1200" kern="1200" dirty="0" smtClean="0">
                <a:solidFill>
                  <a:schemeClr val="tx1"/>
                </a:solidFill>
                <a:effectLst/>
                <a:latin typeface="+mn-lt"/>
                <a:ea typeface="+mn-ea"/>
                <a:cs typeface="+mn-cs"/>
              </a:rPr>
              <a:t> and his wife Sylvia </a:t>
            </a:r>
            <a:r>
              <a:rPr lang="en-US" sz="1200" kern="1200" dirty="0" err="1" smtClean="0">
                <a:solidFill>
                  <a:schemeClr val="tx1"/>
                </a:solidFill>
                <a:effectLst/>
                <a:latin typeface="+mn-lt"/>
                <a:ea typeface="+mn-ea"/>
                <a:cs typeface="+mn-cs"/>
              </a:rPr>
              <a:t>Cruess</a:t>
            </a:r>
            <a:r>
              <a:rPr lang="en-US" sz="1200" kern="1200" dirty="0" smtClean="0">
                <a:solidFill>
                  <a:schemeClr val="tx1"/>
                </a:solidFill>
                <a:effectLst/>
                <a:latin typeface="+mn-lt"/>
                <a:ea typeface="+mn-ea"/>
                <a:cs typeface="+mn-cs"/>
              </a:rPr>
              <a:t> (from McGill University Medical School – Montreal Canada) felt as I that this model is lacking something…it culminates in BEING (becoming or is)…This is the goal: to think, feel and act as a physician should. So it is not enough to just have our students/residents DOING physician-hood, rather it is in their BEING that we strive.</a:t>
            </a:r>
          </a:p>
          <a:p>
            <a:r>
              <a:rPr lang="en-US" sz="1200" kern="1200" dirty="0" smtClean="0">
                <a:solidFill>
                  <a:schemeClr val="tx1"/>
                </a:solidFill>
                <a:effectLst/>
                <a:latin typeface="+mn-lt"/>
                <a:ea typeface="+mn-ea"/>
                <a:cs typeface="+mn-cs"/>
              </a:rPr>
              <a:t>The second reason why this should matter to all of us is that inappropriate professional competency is a patient-safety issue.</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16</a:t>
            </a:fld>
            <a:endParaRPr lang="en-US"/>
          </a:p>
        </p:txBody>
      </p:sp>
    </p:spTree>
    <p:extLst>
      <p:ext uri="{BB962C8B-B14F-4D97-AF65-F5344CB8AC3E}">
        <p14:creationId xmlns:p14="http://schemas.microsoft.com/office/powerpoint/2010/main" val="1736378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Maxine </a:t>
            </a:r>
            <a:r>
              <a:rPr lang="en-US" sz="1200" kern="1200" dirty="0" err="1" smtClean="0">
                <a:solidFill>
                  <a:schemeClr val="tx1"/>
                </a:solidFill>
                <a:effectLst/>
                <a:latin typeface="+mn-lt"/>
                <a:ea typeface="+mn-ea"/>
                <a:cs typeface="+mn-cs"/>
              </a:rPr>
              <a:t>Papadakis</a:t>
            </a:r>
            <a:r>
              <a:rPr lang="en-US" sz="1200" kern="1200" dirty="0" smtClean="0">
                <a:solidFill>
                  <a:schemeClr val="tx1"/>
                </a:solidFill>
                <a:effectLst/>
                <a:latin typeface="+mn-lt"/>
                <a:ea typeface="+mn-ea"/>
                <a:cs typeface="+mn-cs"/>
              </a:rPr>
              <a:t> has found that professional lapses in medical school or residency programs correlate with lapses later in practice, and that earlier intervention mitigates the issues. If we catch them early, they keep from carrying lapses into practice…which harm patients.</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17</a:t>
            </a:fld>
            <a:endParaRPr lang="en-US"/>
          </a:p>
        </p:txBody>
      </p:sp>
    </p:spTree>
    <p:extLst>
      <p:ext uri="{BB962C8B-B14F-4D97-AF65-F5344CB8AC3E}">
        <p14:creationId xmlns:p14="http://schemas.microsoft.com/office/powerpoint/2010/main" val="2076943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Kaplowitz</a:t>
            </a:r>
            <a:r>
              <a:rPr lang="en-US" sz="1200" kern="1200" dirty="0" smtClean="0">
                <a:solidFill>
                  <a:schemeClr val="tx1"/>
                </a:solidFill>
                <a:effectLst/>
                <a:latin typeface="+mn-lt"/>
                <a:ea typeface="+mn-ea"/>
                <a:cs typeface="+mn-cs"/>
              </a:rPr>
              <a:t> and Johnston have found that patients are more likely to comply with physician orders if the physician demonstrates an empathetic understanding of their patient’s condition.</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18</a:t>
            </a:fld>
            <a:endParaRPr lang="en-US"/>
          </a:p>
        </p:txBody>
      </p:sp>
    </p:spTree>
    <p:extLst>
      <p:ext uri="{BB962C8B-B14F-4D97-AF65-F5344CB8AC3E}">
        <p14:creationId xmlns:p14="http://schemas.microsoft.com/office/powerpoint/2010/main" val="106936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 I am sure that this is no surprise that physicians with higher levels of Emotional Intelligence experience less stress, cynicism, and burnout – things that directly affect patient’s safety. Recent studies reveal that physician burnout rates are hovering around 50%.</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19</a:t>
            </a:fld>
            <a:endParaRPr lang="en-US"/>
          </a:p>
        </p:txBody>
      </p:sp>
    </p:spTree>
    <p:extLst>
      <p:ext uri="{BB962C8B-B14F-4D97-AF65-F5344CB8AC3E}">
        <p14:creationId xmlns:p14="http://schemas.microsoft.com/office/powerpoint/2010/main" val="692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	</a:t>
            </a:r>
            <a:r>
              <a:rPr lang="en-US" sz="1200" kern="1200" dirty="0" smtClean="0">
                <a:solidFill>
                  <a:schemeClr val="tx1"/>
                </a:solidFill>
                <a:effectLst/>
                <a:latin typeface="+mn-lt"/>
                <a:ea typeface="+mn-ea"/>
                <a:cs typeface="+mn-cs"/>
              </a:rPr>
              <a:t>	1) Honored to be part of the Partners webinar series – support their efforts to help each of you to be the best GME program possible – If you were a participant in last year’s webinar, welcome back. A small amount of the information I am going to share with you may be familiar…this I cannot help, as I have learned that this information, while not complex, is easily forgotten by those that receive it. Busyness is often one’s greatest enemy, so I will remind you of a few things upon which we touched last year…only a small amount.</a:t>
            </a:r>
          </a:p>
          <a:p>
            <a:r>
              <a:rPr lang="en-US" sz="1200" kern="1200" dirty="0" smtClean="0">
                <a:solidFill>
                  <a:schemeClr val="tx1"/>
                </a:solidFill>
                <a:effectLst/>
                <a:latin typeface="+mn-lt"/>
                <a:ea typeface="+mn-ea"/>
                <a:cs typeface="+mn-cs"/>
              </a:rPr>
              <a:t>	2) My 35 years in UME/GME has culminated in my interest and focus on professionalism development in Medical Education – I have been frustrated that we have not made the same strides that we have with medical knowledge and technical competence</a:t>
            </a:r>
          </a:p>
          <a:p>
            <a:r>
              <a:rPr lang="en-US" sz="1200" kern="1200" dirty="0" smtClean="0">
                <a:solidFill>
                  <a:schemeClr val="tx1"/>
                </a:solidFill>
                <a:effectLst/>
                <a:latin typeface="+mn-lt"/>
                <a:ea typeface="+mn-ea"/>
                <a:cs typeface="+mn-cs"/>
              </a:rPr>
              <a:t>	3) As a Dean of Students in a UME college almost two decades ago, and now as a regional GME clinical dean, and a consultant to the UME/GME community – I have seen the ‘dark side’ of physician education – I have been waiting for someone to step up and lead the ‘professionalism movement’ – some have tried, but little has changed…BUT THE TIMES THEY ARE A CHANGING! We can do better than just pass students or residents along to the next people in the continuum…hoping that change may happen on its own.</a:t>
            </a:r>
          </a:p>
          <a:p>
            <a:r>
              <a:rPr lang="en-US" sz="1200" kern="1200" dirty="0" smtClean="0">
                <a:solidFill>
                  <a:schemeClr val="tx1"/>
                </a:solidFill>
                <a:effectLst/>
                <a:latin typeface="+mn-lt"/>
                <a:ea typeface="+mn-ea"/>
                <a:cs typeface="+mn-cs"/>
              </a:rPr>
              <a:t>	4) Some of you may be unsure of the letters (DSL) following my name – not a form of internet connection…but rather a very specific degree designed to bring about maximum leadership change in people, institutions, and organizations – Doctor of Strategic Leadership</a:t>
            </a:r>
          </a:p>
          <a:p>
            <a:r>
              <a:rPr lang="en-US" sz="1200" kern="1200" dirty="0" smtClean="0">
                <a:solidFill>
                  <a:schemeClr val="tx1"/>
                </a:solidFill>
                <a:effectLst/>
                <a:latin typeface="+mn-lt"/>
                <a:ea typeface="+mn-ea"/>
                <a:cs typeface="+mn-cs"/>
              </a:rPr>
              <a:t>	5) I am going to deliver a fair amount in information…but information alone is going to be of little use for you unless you internalize it and make it part of your everyday work. I am going to involve you in a series of polling questions from time to time throughout this webinar…please add your input/questions. My plan is to give you a plan or a roadmap to understand how important the field of leadership development is for rising physicians that will take your program to a higher level of quality then you can imagine. I plan on sharing a few personal stories about my three decades of experience…not for self-</a:t>
            </a:r>
            <a:r>
              <a:rPr lang="en-US" sz="1200" kern="1200" dirty="0" err="1" smtClean="0">
                <a:solidFill>
                  <a:schemeClr val="tx1"/>
                </a:solidFill>
                <a:effectLst/>
                <a:latin typeface="+mn-lt"/>
                <a:ea typeface="+mn-ea"/>
                <a:cs typeface="+mn-cs"/>
              </a:rPr>
              <a:t>agrandizement</a:t>
            </a:r>
            <a:r>
              <a:rPr lang="en-US" sz="1200" kern="1200" dirty="0" smtClean="0">
                <a:solidFill>
                  <a:schemeClr val="tx1"/>
                </a:solidFill>
                <a:effectLst/>
                <a:latin typeface="+mn-lt"/>
                <a:ea typeface="+mn-ea"/>
                <a:cs typeface="+mn-cs"/>
              </a:rPr>
              <a:t> but for purposes of clarifying points. I am also wanting to challenge you to assess what you know/or do not know and consider alternatives to improving your program</a:t>
            </a:r>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a:t>
            </a:fld>
            <a:endParaRPr lang="en-US"/>
          </a:p>
        </p:txBody>
      </p:sp>
    </p:spTree>
    <p:extLst>
      <p:ext uri="{BB962C8B-B14F-4D97-AF65-F5344CB8AC3E}">
        <p14:creationId xmlns:p14="http://schemas.microsoft.com/office/powerpoint/2010/main" val="249814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very interesting study from the November issue of Pediatrics found that rudeness by fellow-team members cause cognition impairment that directly endangers patients. What was interesting in the study was the fact that it takes quite a while for the cognition impairment to go away…affecting other patients as well.</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20</a:t>
            </a:fld>
            <a:endParaRPr lang="en-US"/>
          </a:p>
        </p:txBody>
      </p:sp>
    </p:spTree>
    <p:extLst>
      <p:ext uri="{BB962C8B-B14F-4D97-AF65-F5344CB8AC3E}">
        <p14:creationId xmlns:p14="http://schemas.microsoft.com/office/powerpoint/2010/main" val="3073365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this should matter to us all for we all see the next shift taking place in patient care…where it is about patient-centered care…and unless our students and residents know to interact in this type of setting, patients will not be well-served.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21</a:t>
            </a:fld>
            <a:endParaRPr lang="en-US"/>
          </a:p>
        </p:txBody>
      </p:sp>
    </p:spTree>
    <p:extLst>
      <p:ext uri="{BB962C8B-B14F-4D97-AF65-F5344CB8AC3E}">
        <p14:creationId xmlns:p14="http://schemas.microsoft.com/office/powerpoint/2010/main" val="367997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 us shift our focus to discuss the individual and distinctive nature of professional formation.</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22</a:t>
            </a:fld>
            <a:endParaRPr lang="en-US"/>
          </a:p>
        </p:txBody>
      </p:sp>
    </p:spTree>
    <p:extLst>
      <p:ext uri="{BB962C8B-B14F-4D97-AF65-F5344CB8AC3E}">
        <p14:creationId xmlns:p14="http://schemas.microsoft.com/office/powerpoint/2010/main" val="146006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I believe that one’s professional competence is about striking a balance between one’s cognitive, emotional and leadership intelligences, the Professionalism Intelligence Model offers us an understanding of the individual and distinctive nature of this formation. Not everyone strikes a balance between these three spheres…in fact, most people act from their comfort zone…some cognitive, some emotional, or some leadership. The important thing to remember here is that this triad is about the “I” – the self, for it controls how one thinks, feels, and acts.</a:t>
            </a:r>
          </a:p>
          <a:p>
            <a:endParaRPr lang="en-US" dirty="0" smtClean="0"/>
          </a:p>
          <a:p>
            <a:r>
              <a:rPr lang="en-US" dirty="0" smtClean="0"/>
              <a:t>The aim of this model is BALANCE – you have all known people who lead from one of these intelligences over the others – smart, but incapable of proper human relationships and interactions (I heard this at Duke – the smartest physician</a:t>
            </a:r>
            <a:r>
              <a:rPr lang="en-US" baseline="0" dirty="0" smtClean="0"/>
              <a:t> alive, but I would not want to care for my mother) – or maybe they lead with their personality yet have difficulty with medical knowledge or technical ability or skill – or maybe one who’s behaviors are extraordinary, yet they fall short on deeply-held emotional or cognitive skills. Again, this is about the ‘I’ – or self-leadership.</a:t>
            </a:r>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23</a:t>
            </a:fld>
            <a:endParaRPr lang="en-US"/>
          </a:p>
        </p:txBody>
      </p:sp>
    </p:spTree>
    <p:extLst>
      <p:ext uri="{BB962C8B-B14F-4D97-AF65-F5344CB8AC3E}">
        <p14:creationId xmlns:p14="http://schemas.microsoft.com/office/powerpoint/2010/main" val="972282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us look into the concept of ‘self-leadership.’</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24</a:t>
            </a:fld>
            <a:endParaRPr lang="en-US"/>
          </a:p>
        </p:txBody>
      </p:sp>
    </p:spTree>
    <p:extLst>
      <p:ext uri="{BB962C8B-B14F-4D97-AF65-F5344CB8AC3E}">
        <p14:creationId xmlns:p14="http://schemas.microsoft.com/office/powerpoint/2010/main" val="3499543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Jim Kouzes and Barry Posner, great leadership scholars, have identified certain characteristics of admired leaders. Certainly, once we discuss these characteristics, you would agree with me that we need to spend more time in our educational systems reinforcing the acquisition of these traits if we want top notch practitioners.</a:t>
            </a:r>
          </a:p>
          <a:p>
            <a:r>
              <a:rPr lang="en-US" sz="1200" kern="1200" dirty="0" smtClean="0">
                <a:solidFill>
                  <a:schemeClr val="tx1"/>
                </a:solidFill>
                <a:effectLst/>
                <a:latin typeface="+mn-lt"/>
                <a:ea typeface="+mn-ea"/>
                <a:cs typeface="+mn-cs"/>
              </a:rPr>
              <a:t>The first characteristic is that each of these admired leaders had mentors….Question: Have you been mentored? How important was that mentoring to establishing who you are today?</a:t>
            </a:r>
          </a:p>
          <a:p>
            <a:r>
              <a:rPr lang="en-US" sz="1200" kern="1200" dirty="0" smtClean="0">
                <a:solidFill>
                  <a:schemeClr val="tx1"/>
                </a:solidFill>
                <a:effectLst/>
                <a:latin typeface="+mn-lt"/>
                <a:ea typeface="+mn-ea"/>
                <a:cs typeface="+mn-cs"/>
              </a:rPr>
              <a:t>The second characteristic is that these admired leaders were humble. They humbly submitted to a mentor in order to receive their input. Are we teaching humility in our medical schools or residency programs?</a:t>
            </a:r>
          </a:p>
          <a:p>
            <a:r>
              <a:rPr lang="en-US" sz="1200" kern="1200" dirty="0" smtClean="0">
                <a:solidFill>
                  <a:schemeClr val="tx1"/>
                </a:solidFill>
                <a:effectLst/>
                <a:latin typeface="+mn-lt"/>
                <a:ea typeface="+mn-ea"/>
                <a:cs typeface="+mn-cs"/>
              </a:rPr>
              <a:t>The third characteristic is that these admired leaders were committed to self-improvement. I recently ran across a study that underscores the paucity of such people. Setting goals is a benchmark for those committed to self-betterment. The study showed that only 20 percent of the population sets goals. Of this 20 percent, only 30 percent actually follow-through on their goals…in real terms, this is only 6 percent of the population. We are in trouble in medical education if the numbers are similar.</a:t>
            </a:r>
          </a:p>
          <a:p>
            <a:r>
              <a:rPr lang="en-US" sz="1200" kern="1200" dirty="0" smtClean="0">
                <a:solidFill>
                  <a:schemeClr val="tx1"/>
                </a:solidFill>
                <a:effectLst/>
                <a:latin typeface="+mn-lt"/>
                <a:ea typeface="+mn-ea"/>
                <a:cs typeface="+mn-cs"/>
              </a:rPr>
              <a:t>The fourth characteristic of admired leaders is honesty. This includes telling the whole truth not just partial truth or incomplete truth.</a:t>
            </a:r>
          </a:p>
          <a:p>
            <a:r>
              <a:rPr lang="en-US" sz="1200" kern="1200" dirty="0" smtClean="0">
                <a:solidFill>
                  <a:schemeClr val="tx1"/>
                </a:solidFill>
                <a:effectLst/>
                <a:latin typeface="+mn-lt"/>
                <a:ea typeface="+mn-ea"/>
                <a:cs typeface="+mn-cs"/>
              </a:rPr>
              <a:t>The fifth characteristic is that they are consistent…they follow through on their vows or commitments, they do not waver when difficulties arise.</a:t>
            </a:r>
          </a:p>
          <a:p>
            <a:r>
              <a:rPr lang="en-US" sz="1200" kern="1200" dirty="0" smtClean="0">
                <a:solidFill>
                  <a:schemeClr val="tx1"/>
                </a:solidFill>
                <a:effectLst/>
                <a:latin typeface="+mn-lt"/>
                <a:ea typeface="+mn-ea"/>
                <a:cs typeface="+mn-cs"/>
              </a:rPr>
              <a:t>The sixth characteristic is that they are competent…they know themselves and what they need to know to succeed. If they don’t know something, they seek out answers.</a:t>
            </a:r>
          </a:p>
          <a:p>
            <a:r>
              <a:rPr lang="en-US" sz="1200" kern="1200" dirty="0" smtClean="0">
                <a:solidFill>
                  <a:schemeClr val="tx1"/>
                </a:solidFill>
                <a:effectLst/>
                <a:latin typeface="+mn-lt"/>
                <a:ea typeface="+mn-ea"/>
                <a:cs typeface="+mn-cs"/>
              </a:rPr>
              <a:t>The seventh characteristic is that they accept responsibility for their actions…they do not seek about whom to blame.</a:t>
            </a:r>
          </a:p>
          <a:p>
            <a:r>
              <a:rPr lang="en-US" sz="1200" kern="1200" dirty="0" smtClean="0">
                <a:solidFill>
                  <a:schemeClr val="tx1"/>
                </a:solidFill>
                <a:effectLst/>
                <a:latin typeface="+mn-lt"/>
                <a:ea typeface="+mn-ea"/>
                <a:cs typeface="+mn-cs"/>
              </a:rPr>
              <a:t>Finally, they are able to communicate well with others…listening and clearly articulating their values.</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25</a:t>
            </a:fld>
            <a:endParaRPr lang="en-US"/>
          </a:p>
        </p:txBody>
      </p:sp>
    </p:spTree>
    <p:extLst>
      <p:ext uri="{BB962C8B-B14F-4D97-AF65-F5344CB8AC3E}">
        <p14:creationId xmlns:p14="http://schemas.microsoft.com/office/powerpoint/2010/main" val="1829877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take a moment to look at the cognitive skills that comprise self-leadership…</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26</a:t>
            </a:fld>
            <a:endParaRPr lang="en-US"/>
          </a:p>
        </p:txBody>
      </p:sp>
    </p:spTree>
    <p:extLst>
      <p:ext uri="{BB962C8B-B14F-4D97-AF65-F5344CB8AC3E}">
        <p14:creationId xmlns:p14="http://schemas.microsoft.com/office/powerpoint/2010/main" val="3230873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Physicians need to be able to break problems into workable parts. Our training programs must include structures that promote this dissection protocol. </a:t>
            </a:r>
          </a:p>
          <a:p>
            <a:r>
              <a:rPr lang="en-US" sz="1200" kern="1200" dirty="0" smtClean="0">
                <a:solidFill>
                  <a:schemeClr val="tx1"/>
                </a:solidFill>
                <a:effectLst/>
                <a:latin typeface="+mn-lt"/>
                <a:ea typeface="+mn-ea"/>
                <a:cs typeface="+mn-cs"/>
              </a:rPr>
              <a:t>Physicians need to seek counsel from others who have demonstrated high levels of competency in a particular area. Is your culture one that is open to inquiry?</a:t>
            </a:r>
          </a:p>
          <a:p>
            <a:r>
              <a:rPr lang="en-US" sz="1200" kern="1200" dirty="0" smtClean="0">
                <a:solidFill>
                  <a:schemeClr val="tx1"/>
                </a:solidFill>
                <a:effectLst/>
                <a:latin typeface="+mn-lt"/>
                <a:ea typeface="+mn-ea"/>
                <a:cs typeface="+mn-cs"/>
              </a:rPr>
              <a:t>Physicians must be able to draw workable and logical conclusions on the basis of the data collected. Again, this requires an open culture of inquiry. </a:t>
            </a:r>
          </a:p>
          <a:p>
            <a:r>
              <a:rPr lang="en-US" sz="1200" kern="1200" dirty="0" smtClean="0">
                <a:solidFill>
                  <a:schemeClr val="tx1"/>
                </a:solidFill>
                <a:effectLst/>
                <a:latin typeface="+mn-lt"/>
                <a:ea typeface="+mn-ea"/>
                <a:cs typeface="+mn-cs"/>
              </a:rPr>
              <a:t>Finally, every physician must be able to explain their actions in a way that others can understand. If they cannot explain it simply, they just don’t fully understand the issue or the solution.</a:t>
            </a:r>
          </a:p>
          <a:p>
            <a:r>
              <a:rPr lang="en-US" sz="1200" kern="1200" dirty="0" smtClean="0">
                <a:solidFill>
                  <a:schemeClr val="tx1"/>
                </a:solidFill>
                <a:effectLst/>
                <a:latin typeface="+mn-lt"/>
                <a:ea typeface="+mn-ea"/>
                <a:cs typeface="+mn-cs"/>
              </a:rPr>
              <a:t>These are skills that can be learned/acquired.</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27</a:t>
            </a:fld>
            <a:endParaRPr lang="en-US"/>
          </a:p>
        </p:txBody>
      </p:sp>
    </p:spTree>
    <p:extLst>
      <p:ext uri="{BB962C8B-B14F-4D97-AF65-F5344CB8AC3E}">
        <p14:creationId xmlns:p14="http://schemas.microsoft.com/office/powerpoint/2010/main" val="2352110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are some practical ways to do this? </a:t>
            </a:r>
          </a:p>
          <a:p>
            <a:r>
              <a:rPr lang="en-US" sz="1200" kern="1200" dirty="0" smtClean="0">
                <a:solidFill>
                  <a:schemeClr val="tx1"/>
                </a:solidFill>
                <a:effectLst/>
                <a:latin typeface="+mn-lt"/>
                <a:ea typeface="+mn-ea"/>
                <a:cs typeface="+mn-cs"/>
              </a:rPr>
              <a:t>First of all, we medical educators need to use case studies of past lapses, or use M&amp;M or QA sessions to call out cognitive mistakes…in a non-threatening way. I was made aware of the value of this when I had a conversation with an attending who wanted to ‘jump’ on a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-year resident for a significant integrity-lapse. I suggested that he do this only if the other residents did not bring up the error. He agreed and found the peer pressure to be a positive learning tool.</a:t>
            </a:r>
          </a:p>
          <a:p>
            <a:r>
              <a:rPr lang="en-US" sz="1200" kern="1200" dirty="0" smtClean="0">
                <a:solidFill>
                  <a:schemeClr val="tx1"/>
                </a:solidFill>
                <a:effectLst/>
                <a:latin typeface="+mn-lt"/>
                <a:ea typeface="+mn-ea"/>
                <a:cs typeface="+mn-cs"/>
              </a:rPr>
              <a:t>Second, we need to have atmospheres of open inquiry…we are, after all, educational programs that must be open to using mistakes as learning tools. We also need to remember that, we medical educators, may have experienced certain things over and over in the past, we must be willing to allow others to experience the same…allowing for learning.</a:t>
            </a:r>
          </a:p>
          <a:p>
            <a:r>
              <a:rPr lang="en-US" sz="1200" kern="1200" dirty="0" smtClean="0">
                <a:solidFill>
                  <a:schemeClr val="tx1"/>
                </a:solidFill>
                <a:effectLst/>
                <a:latin typeface="+mn-lt"/>
                <a:ea typeface="+mn-ea"/>
                <a:cs typeface="+mn-cs"/>
              </a:rPr>
              <a:t>Thirdly, we need to push our students and residents to ask Why? Why are you doing it that way? Or Why could one not do it this way? These types of questions promote open inquiry.</a:t>
            </a:r>
          </a:p>
          <a:p>
            <a:r>
              <a:rPr lang="en-US" sz="1200" kern="1200" dirty="0" smtClean="0">
                <a:solidFill>
                  <a:schemeClr val="tx1"/>
                </a:solidFill>
                <a:effectLst/>
                <a:latin typeface="+mn-lt"/>
                <a:ea typeface="+mn-ea"/>
                <a:cs typeface="+mn-cs"/>
              </a:rPr>
              <a:t>Finally, we need to develop habits that can only come from practice. Malcolm Gladwell, in his book Outliers, discusses this that only after someone repeats something 10,000 times, to they find success. Now, just any kind of practice might throw us off (if it reinforces wrongly), so let’s look at what we mean by Practice.</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28</a:t>
            </a:fld>
            <a:endParaRPr lang="en-US"/>
          </a:p>
        </p:txBody>
      </p:sp>
    </p:spTree>
    <p:extLst>
      <p:ext uri="{BB962C8B-B14F-4D97-AF65-F5344CB8AC3E}">
        <p14:creationId xmlns:p14="http://schemas.microsoft.com/office/powerpoint/2010/main" val="190582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Practice efforts must be designed to specifically improve performance…maybe this requires simulation, in which you control the variables to promote the proper outcomes.</a:t>
            </a:r>
          </a:p>
          <a:p>
            <a:r>
              <a:rPr lang="en-US" sz="1200" kern="1200" dirty="0" smtClean="0">
                <a:solidFill>
                  <a:schemeClr val="tx1"/>
                </a:solidFill>
                <a:effectLst/>
                <a:latin typeface="+mn-lt"/>
                <a:ea typeface="+mn-ea"/>
                <a:cs typeface="+mn-cs"/>
              </a:rPr>
              <a:t>Practice has to be repeated a lot. One or two times is insufficient to bring about habitual practice.</a:t>
            </a:r>
          </a:p>
          <a:p>
            <a:r>
              <a:rPr lang="en-US" sz="1200" kern="1200" dirty="0" smtClean="0">
                <a:solidFill>
                  <a:schemeClr val="tx1"/>
                </a:solidFill>
                <a:effectLst/>
                <a:latin typeface="+mn-lt"/>
                <a:ea typeface="+mn-ea"/>
                <a:cs typeface="+mn-cs"/>
              </a:rPr>
              <a:t>Feedback on practice must be continuously available. We must begin to make feedback our top priority…</a:t>
            </a:r>
          </a:p>
          <a:p>
            <a:r>
              <a:rPr lang="en-US" sz="1200" kern="1200" dirty="0" smtClean="0">
                <a:solidFill>
                  <a:schemeClr val="tx1"/>
                </a:solidFill>
                <a:effectLst/>
                <a:latin typeface="+mn-lt"/>
                <a:ea typeface="+mn-ea"/>
                <a:cs typeface="+mn-cs"/>
              </a:rPr>
              <a:t>Students or residents need to be mentally engaged, for practice is highly demanding. It is not to be a second thought, rather it must be a primary action.</a:t>
            </a:r>
          </a:p>
          <a:p>
            <a:r>
              <a:rPr lang="en-US" sz="1200" kern="1200" dirty="0" smtClean="0">
                <a:solidFill>
                  <a:schemeClr val="tx1"/>
                </a:solidFill>
                <a:effectLst/>
                <a:latin typeface="+mn-lt"/>
                <a:ea typeface="+mn-ea"/>
                <a:cs typeface="+mn-cs"/>
              </a:rPr>
              <a:t>Finally, reminding students or residents that practice isn’t fun all the time…just because it isn’t fun doesn’t lessen its importance.</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29</a:t>
            </a:fld>
            <a:endParaRPr lang="en-US"/>
          </a:p>
        </p:txBody>
      </p:sp>
    </p:spTree>
    <p:extLst>
      <p:ext uri="{BB962C8B-B14F-4D97-AF65-F5344CB8AC3E}">
        <p14:creationId xmlns:p14="http://schemas.microsoft.com/office/powerpoint/2010/main" val="321145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our agenda for today’s session. We will begin with a short definition of professional formation in medical education, why there is such a strong push for it in the community, and why it is important for those of us active in GME.</a:t>
            </a:r>
          </a:p>
          <a:p>
            <a:r>
              <a:rPr lang="en-US" sz="1200" kern="1200" dirty="0" smtClean="0">
                <a:solidFill>
                  <a:schemeClr val="tx1"/>
                </a:solidFill>
                <a:effectLst/>
                <a:latin typeface="+mn-lt"/>
                <a:ea typeface="+mn-ea"/>
                <a:cs typeface="+mn-cs"/>
              </a:rPr>
              <a:t>Next we will discuss self-leadership’s role as the foundational element in professional development and then move along to team leadership and the principles surrounding effective practice.</a:t>
            </a:r>
          </a:p>
          <a:p>
            <a:r>
              <a:rPr lang="en-US" sz="1200" kern="1200" dirty="0" smtClean="0">
                <a:solidFill>
                  <a:schemeClr val="tx1"/>
                </a:solidFill>
                <a:effectLst/>
                <a:latin typeface="+mn-lt"/>
                <a:ea typeface="+mn-ea"/>
                <a:cs typeface="+mn-cs"/>
              </a:rPr>
              <a:t>Finally, we will discuss patient-leadership that ultimately results in excellence in patient care.</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3</a:t>
            </a:fld>
            <a:endParaRPr lang="en-US"/>
          </a:p>
        </p:txBody>
      </p:sp>
    </p:spTree>
    <p:extLst>
      <p:ext uri="{BB962C8B-B14F-4D97-AF65-F5344CB8AC3E}">
        <p14:creationId xmlns:p14="http://schemas.microsoft.com/office/powerpoint/2010/main" val="2102722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take a moment to look at the emotional skills that comprise self-leadership…</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30</a:t>
            </a:fld>
            <a:endParaRPr lang="en-US"/>
          </a:p>
        </p:txBody>
      </p:sp>
    </p:spTree>
    <p:extLst>
      <p:ext uri="{BB962C8B-B14F-4D97-AF65-F5344CB8AC3E}">
        <p14:creationId xmlns:p14="http://schemas.microsoft.com/office/powerpoint/2010/main" val="1123506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foundational as it forms the substance of one’s behaviors…it deals with the deep motivations for why one behaves in the manner they do.</a:t>
            </a:r>
          </a:p>
          <a:p>
            <a:r>
              <a:rPr lang="en-US" sz="1200" kern="1200" dirty="0" smtClean="0">
                <a:solidFill>
                  <a:schemeClr val="tx1"/>
                </a:solidFill>
                <a:effectLst/>
                <a:latin typeface="+mn-lt"/>
                <a:ea typeface="+mn-ea"/>
                <a:cs typeface="+mn-cs"/>
              </a:rPr>
              <a:t>One must know them self through a process of self-assessment – taking feedback from various sources and considering the validity and reality of such feedback.</a:t>
            </a:r>
          </a:p>
          <a:p>
            <a:r>
              <a:rPr lang="en-US" sz="1200" kern="1200" dirty="0" smtClean="0">
                <a:solidFill>
                  <a:schemeClr val="tx1"/>
                </a:solidFill>
                <a:effectLst/>
                <a:latin typeface="+mn-lt"/>
                <a:ea typeface="+mn-ea"/>
                <a:cs typeface="+mn-cs"/>
              </a:rPr>
              <a:t>One cannot lead them self if they are not dedicated to self-betterment – for being better tomorrow than they were today. As I mentioned to you before, few people are committed to self-betterment. So how do we improve the desire for self-betterment within our programs? If the culture is truly one of open inquiry and feedback is prevalent, peer pressure and intrinsic motivators are allowed to flow freely, self-betterment becomes a habit….</a:t>
            </a:r>
          </a:p>
          <a:p>
            <a:r>
              <a:rPr lang="en-US" sz="1200" kern="1200" dirty="0" smtClean="0">
                <a:solidFill>
                  <a:schemeClr val="tx1"/>
                </a:solidFill>
                <a:effectLst/>
                <a:latin typeface="+mn-lt"/>
                <a:ea typeface="+mn-ea"/>
                <a:cs typeface="+mn-cs"/>
              </a:rPr>
              <a:t>One must be able to control oneself…impulse control – not giving into base emotions – people consider how their actions may harm others – being considerate.</a:t>
            </a:r>
          </a:p>
          <a:p>
            <a:r>
              <a:rPr lang="en-US" sz="1200" kern="1200" dirty="0" smtClean="0">
                <a:solidFill>
                  <a:schemeClr val="tx1"/>
                </a:solidFill>
                <a:effectLst/>
                <a:latin typeface="+mn-lt"/>
                <a:ea typeface="+mn-ea"/>
                <a:cs typeface="+mn-cs"/>
              </a:rPr>
              <a:t>Closely tied with this is one considering others as important as they are. People thinking they are better than others is foundational to racial discrimination…this is wholly unacceptable and incompatible with excellent patient care. </a:t>
            </a:r>
          </a:p>
          <a:p>
            <a:r>
              <a:rPr lang="en-US" sz="1200" kern="1200" dirty="0" smtClean="0">
                <a:solidFill>
                  <a:schemeClr val="tx1"/>
                </a:solidFill>
                <a:effectLst/>
                <a:latin typeface="+mn-lt"/>
                <a:ea typeface="+mn-ea"/>
                <a:cs typeface="+mn-cs"/>
              </a:rPr>
              <a:t>Finally, one must have compassion and empathy if they hope to serve others well. We must allow our students and residents to openly demonstrate these character traits without being called unprofessional.</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31</a:t>
            </a:fld>
            <a:endParaRPr lang="en-US"/>
          </a:p>
        </p:txBody>
      </p:sp>
    </p:spTree>
    <p:extLst>
      <p:ext uri="{BB962C8B-B14F-4D97-AF65-F5344CB8AC3E}">
        <p14:creationId xmlns:p14="http://schemas.microsoft.com/office/powerpoint/2010/main" val="3629639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underscore the importance of self-leadership, Maxine </a:t>
            </a:r>
            <a:r>
              <a:rPr lang="en-US" sz="1200" kern="1200" dirty="0" err="1" smtClean="0">
                <a:solidFill>
                  <a:schemeClr val="tx1"/>
                </a:solidFill>
                <a:effectLst/>
                <a:latin typeface="+mn-lt"/>
                <a:ea typeface="+mn-ea"/>
                <a:cs typeface="+mn-cs"/>
              </a:rPr>
              <a:t>Papadakis</a:t>
            </a:r>
            <a:r>
              <a:rPr lang="en-US" sz="1200" kern="1200" dirty="0" smtClean="0">
                <a:solidFill>
                  <a:schemeClr val="tx1"/>
                </a:solidFill>
                <a:effectLst/>
                <a:latin typeface="+mn-lt"/>
                <a:ea typeface="+mn-ea"/>
                <a:cs typeface="+mn-cs"/>
              </a:rPr>
              <a:t> has collated all unprofessional behaviors into 4 categories:</a:t>
            </a:r>
          </a:p>
          <a:p>
            <a:r>
              <a:rPr lang="en-US" sz="1200" kern="1200" dirty="0" smtClean="0">
                <a:solidFill>
                  <a:schemeClr val="tx1"/>
                </a:solidFill>
                <a:effectLst/>
                <a:latin typeface="+mn-lt"/>
                <a:ea typeface="+mn-ea"/>
                <a:cs typeface="+mn-cs"/>
              </a:rPr>
              <a:t>Irresponsibility to patients and duty</a:t>
            </a:r>
          </a:p>
          <a:p>
            <a:r>
              <a:rPr lang="en-US" sz="1200" kern="1200" dirty="0" smtClean="0">
                <a:solidFill>
                  <a:schemeClr val="tx1"/>
                </a:solidFill>
                <a:effectLst/>
                <a:latin typeface="+mn-lt"/>
                <a:ea typeface="+mn-ea"/>
                <a:cs typeface="+mn-cs"/>
              </a:rPr>
              <a:t>Impaired relationships with patients</a:t>
            </a:r>
          </a:p>
          <a:p>
            <a:r>
              <a:rPr lang="en-US" sz="1200" kern="1200" dirty="0" smtClean="0">
                <a:solidFill>
                  <a:schemeClr val="tx1"/>
                </a:solidFill>
                <a:effectLst/>
                <a:latin typeface="+mn-lt"/>
                <a:ea typeface="+mn-ea"/>
                <a:cs typeface="+mn-cs"/>
              </a:rPr>
              <a:t>Impaired team relationships</a:t>
            </a:r>
          </a:p>
          <a:p>
            <a:r>
              <a:rPr lang="en-US" sz="1200" kern="1200" dirty="0" smtClean="0">
                <a:solidFill>
                  <a:schemeClr val="tx1"/>
                </a:solidFill>
                <a:effectLst/>
                <a:latin typeface="+mn-lt"/>
                <a:ea typeface="+mn-ea"/>
                <a:cs typeface="+mn-cs"/>
              </a:rPr>
              <a:t>Finally, a diminished capacity for self-improvement.</a:t>
            </a:r>
          </a:p>
          <a:p>
            <a:r>
              <a:rPr lang="en-US" sz="1200" kern="1200" dirty="0" smtClean="0">
                <a:solidFill>
                  <a:schemeClr val="tx1"/>
                </a:solidFill>
                <a:effectLst/>
                <a:latin typeface="+mn-lt"/>
                <a:ea typeface="+mn-ea"/>
                <a:cs typeface="+mn-cs"/>
              </a:rPr>
              <a:t>Notice how all of these professionalism lapse categories have, as their foundation, a lack of self-leadership in some way.</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32</a:t>
            </a:fld>
            <a:endParaRPr lang="en-US"/>
          </a:p>
        </p:txBody>
      </p:sp>
    </p:spTree>
    <p:extLst>
      <p:ext uri="{BB962C8B-B14F-4D97-AF65-F5344CB8AC3E}">
        <p14:creationId xmlns:p14="http://schemas.microsoft.com/office/powerpoint/2010/main" val="1894617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us now move to team-leadership</a:t>
            </a:r>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33</a:t>
            </a:fld>
            <a:endParaRPr lang="en-US"/>
          </a:p>
        </p:txBody>
      </p:sp>
    </p:spTree>
    <p:extLst>
      <p:ext uri="{BB962C8B-B14F-4D97-AF65-F5344CB8AC3E}">
        <p14:creationId xmlns:p14="http://schemas.microsoft.com/office/powerpoint/2010/main" val="882132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understand that there is a difference between work groups and teams. For way too long, we have seen patient care being done as a work group, a gathering of people working together. The problem is, that has failed us. Today, we work as teams. So let’s look at a few things that teams share:</a:t>
            </a:r>
          </a:p>
          <a:p>
            <a:r>
              <a:rPr lang="en-US" sz="1200" kern="1200" dirty="0" smtClean="0">
                <a:solidFill>
                  <a:schemeClr val="tx1"/>
                </a:solidFill>
                <a:effectLst/>
                <a:latin typeface="+mn-lt"/>
                <a:ea typeface="+mn-ea"/>
                <a:cs typeface="+mn-cs"/>
              </a:rPr>
              <a:t>Collective responsibility…no one person is exempt from sharing responsibility – happened at Cleveland Clinic with the death of an 8 year old girl. Each person was doing their job, but they did not report what they were seeing, since it wasn’t their job…instead this young girl tanked and died. Devastating…but it changed how the Clinic deals with patients…everyone has a place at the table…even parents of the child.</a:t>
            </a:r>
          </a:p>
          <a:p>
            <a:r>
              <a:rPr lang="en-US" sz="1200" kern="1200" dirty="0" smtClean="0">
                <a:solidFill>
                  <a:schemeClr val="tx1"/>
                </a:solidFill>
                <a:effectLst/>
                <a:latin typeface="+mn-lt"/>
                <a:ea typeface="+mn-ea"/>
                <a:cs typeface="+mn-cs"/>
              </a:rPr>
              <a:t>Selflessness – everyone looks out for others.</a:t>
            </a:r>
          </a:p>
          <a:p>
            <a:r>
              <a:rPr lang="en-US" sz="1200" kern="1200" dirty="0" smtClean="0">
                <a:solidFill>
                  <a:schemeClr val="tx1"/>
                </a:solidFill>
                <a:effectLst/>
                <a:latin typeface="+mn-lt"/>
                <a:ea typeface="+mn-ea"/>
                <a:cs typeface="+mn-cs"/>
              </a:rPr>
              <a:t>Shared Sacrifice – closely related to selflessness…all must sacrifice for the good of the team goal.</a:t>
            </a:r>
          </a:p>
          <a:p>
            <a:r>
              <a:rPr lang="en-US" sz="1200" kern="1200" dirty="0" smtClean="0">
                <a:solidFill>
                  <a:schemeClr val="tx1"/>
                </a:solidFill>
                <a:effectLst/>
                <a:latin typeface="+mn-lt"/>
                <a:ea typeface="+mn-ea"/>
                <a:cs typeface="+mn-cs"/>
              </a:rPr>
              <a:t>Common objectives – Everyone works together, not as separate entities</a:t>
            </a:r>
          </a:p>
          <a:p>
            <a:r>
              <a:rPr lang="en-US" sz="1200" kern="1200" dirty="0" smtClean="0">
                <a:solidFill>
                  <a:schemeClr val="tx1"/>
                </a:solidFill>
                <a:effectLst/>
                <a:latin typeface="+mn-lt"/>
                <a:ea typeface="+mn-ea"/>
                <a:cs typeface="+mn-cs"/>
              </a:rPr>
              <a:t>Finally they share common rewards – no one person is to be rewarded over others who helped to get to their goal.</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601835D-DDCA-0F42-A75D-E05D4AE7FC4B}" type="slidenum">
              <a:rPr lang="en-US" smtClean="0"/>
              <a:t>34</a:t>
            </a:fld>
            <a:endParaRPr lang="en-US"/>
          </a:p>
        </p:txBody>
      </p:sp>
    </p:spTree>
    <p:extLst>
      <p:ext uri="{BB962C8B-B14F-4D97-AF65-F5344CB8AC3E}">
        <p14:creationId xmlns:p14="http://schemas.microsoft.com/office/powerpoint/2010/main" val="2940164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Patrick </a:t>
            </a:r>
            <a:r>
              <a:rPr lang="en-US" sz="1200" kern="1200" dirty="0" err="1" smtClean="0">
                <a:solidFill>
                  <a:schemeClr val="tx1"/>
                </a:solidFill>
                <a:effectLst/>
                <a:latin typeface="+mn-lt"/>
                <a:ea typeface="+mn-ea"/>
                <a:cs typeface="+mn-cs"/>
              </a:rPr>
              <a:t>Lencioni</a:t>
            </a:r>
            <a:r>
              <a:rPr lang="en-US" sz="1200" kern="1200" dirty="0" smtClean="0">
                <a:solidFill>
                  <a:schemeClr val="tx1"/>
                </a:solidFill>
                <a:effectLst/>
                <a:latin typeface="+mn-lt"/>
                <a:ea typeface="+mn-ea"/>
                <a:cs typeface="+mn-cs"/>
              </a:rPr>
              <a:t> has written much about team dysfunctions and the principles found in successful teams. The first principle is: Building trust… must have trust in everyone on the team…this happens when all members practice transparency, honesty, and nakedness in asking for forgiveness – notice that this must happen with a group of individuals who, through self-leadership practice, practice honesty, and transparency</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1601835D-DDCA-0F42-A75D-E05D4AE7FC4B}" type="slidenum">
              <a:rPr lang="en-US" smtClean="0"/>
              <a:t>35</a:t>
            </a:fld>
            <a:endParaRPr lang="en-US"/>
          </a:p>
        </p:txBody>
      </p:sp>
    </p:spTree>
    <p:extLst>
      <p:ext uri="{BB962C8B-B14F-4D97-AF65-F5344CB8AC3E}">
        <p14:creationId xmlns:p14="http://schemas.microsoft.com/office/powerpoint/2010/main" val="2940164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principle is: Mastering conflict…conflict is not a bad thing…but fear of conflict is. When there is trust in team members, they feel free to disagree, or agree that someone else has a better idea. Conflict without trust is politics, an attempt to manipulate others in order to win an argument regardless of the truth – conflict continuum – the midpoint between artificial harmony and mean-spirited personal attacks</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1601835D-DDCA-0F42-A75D-E05D4AE7FC4B}" type="slidenum">
              <a:rPr lang="en-US" smtClean="0"/>
              <a:t>36</a:t>
            </a:fld>
            <a:endParaRPr lang="en-US"/>
          </a:p>
        </p:txBody>
      </p:sp>
    </p:spTree>
    <p:extLst>
      <p:ext uri="{BB962C8B-B14F-4D97-AF65-F5344CB8AC3E}">
        <p14:creationId xmlns:p14="http://schemas.microsoft.com/office/powerpoint/2010/main" val="1417967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principle is: Achieving Commitment…Conflict is so important for a team cannot achieve commitment without it. People will not actively commit unless they have been heard – this is not a call for consensus…instead it is about finding commonality and walking out of the room with commitment – not just passive commitment which is dangerous – because without active commitment, the opponent will devise ways to not support the decision. This requires time to assure that everyone is clear of the decision and in agreement that it is the best option now based on known information</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1601835D-DDCA-0F42-A75D-E05D4AE7FC4B}" type="slidenum">
              <a:rPr lang="en-US" smtClean="0"/>
              <a:t>37</a:t>
            </a:fld>
            <a:endParaRPr lang="en-US"/>
          </a:p>
        </p:txBody>
      </p:sp>
    </p:spTree>
    <p:extLst>
      <p:ext uri="{BB962C8B-B14F-4D97-AF65-F5344CB8AC3E}">
        <p14:creationId xmlns:p14="http://schemas.microsoft.com/office/powerpoint/2010/main" val="735956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fourth principle is: Embracing Accountability… peer-to-peer accountability is the most effective method of accountability…however, if the leader is unwilling to do it first, others will balk – no ‘wusses’ here – to hold someone accountable is to care about them enough to risk having them blame you for pointing out their deficiencies. How do we deal with this in a society that says: ‘You can’t judge me?’ – this is why it is so critical that everyone knows the organization’s shared values…all ‘judging’ is based upon a set of ‘agreed-upon’ principles – if no shared values, accountability looks arbitrary. There is a difference between conflict (which is about ideas and issues) and accountability (which is about performance and behavior)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38</a:t>
            </a:fld>
            <a:endParaRPr lang="en-US"/>
          </a:p>
        </p:txBody>
      </p:sp>
    </p:spTree>
    <p:extLst>
      <p:ext uri="{BB962C8B-B14F-4D97-AF65-F5344CB8AC3E}">
        <p14:creationId xmlns:p14="http://schemas.microsoft.com/office/powerpoint/2010/main" val="2163784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fifth principle is: Focusing on results… the greatest challenge to team success is inattention to results. Is the team accomplishing what it intended to do? Again knowing shared values must be clear and imbedded throughout the team</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1601835D-DDCA-0F42-A75D-E05D4AE7FC4B}" type="slidenum">
              <a:rPr lang="en-US" smtClean="0"/>
              <a:t>39</a:t>
            </a:fld>
            <a:endParaRPr lang="en-US"/>
          </a:p>
        </p:txBody>
      </p:sp>
    </p:spTree>
    <p:extLst>
      <p:ext uri="{BB962C8B-B14F-4D97-AF65-F5344CB8AC3E}">
        <p14:creationId xmlns:p14="http://schemas.microsoft.com/office/powerpoint/2010/main" val="136524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POLLING – USING YES OR NO</a:t>
            </a:r>
          </a:p>
          <a:p>
            <a:endParaRPr lang="en-US" baseline="0" dirty="0" smtClean="0"/>
          </a:p>
          <a:p>
            <a:r>
              <a:rPr lang="en-US" sz="1200" kern="1200" dirty="0" smtClean="0">
                <a:solidFill>
                  <a:schemeClr val="tx1"/>
                </a:solidFill>
                <a:effectLst/>
                <a:latin typeface="+mn-lt"/>
                <a:ea typeface="+mn-ea"/>
                <a:cs typeface="+mn-cs"/>
              </a:rPr>
              <a:t>Let us begin with a POLLING Question…It is just a yes/no query:</a:t>
            </a:r>
          </a:p>
          <a:p>
            <a:r>
              <a:rPr lang="en-US" sz="1200" kern="1200" dirty="0" smtClean="0">
                <a:solidFill>
                  <a:schemeClr val="tx1"/>
                </a:solidFill>
                <a:effectLst/>
                <a:latin typeface="+mn-lt"/>
                <a:ea typeface="+mn-ea"/>
                <a:cs typeface="+mn-cs"/>
              </a:rPr>
              <a:t>Are you aware of the ACGME requirements as they relate to professional formation?</a:t>
            </a:r>
          </a:p>
          <a:p>
            <a:r>
              <a:rPr lang="en-US" sz="1200" kern="1200" dirty="0" smtClean="0">
                <a:solidFill>
                  <a:schemeClr val="tx1"/>
                </a:solidFill>
                <a:effectLst/>
                <a:latin typeface="+mn-lt"/>
                <a:ea typeface="+mn-ea"/>
                <a:cs typeface="+mn-cs"/>
              </a:rPr>
              <a:t>Wait for an answer…..</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4</a:t>
            </a:fld>
            <a:endParaRPr lang="en-US"/>
          </a:p>
        </p:txBody>
      </p:sp>
    </p:spTree>
    <p:extLst>
      <p:ext uri="{BB962C8B-B14F-4D97-AF65-F5344CB8AC3E}">
        <p14:creationId xmlns:p14="http://schemas.microsoft.com/office/powerpoint/2010/main" val="2119687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move alone to patient-leadership.</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40</a:t>
            </a:fld>
            <a:endParaRPr lang="en-US"/>
          </a:p>
        </p:txBody>
      </p:sp>
    </p:spTree>
    <p:extLst>
      <p:ext uri="{BB962C8B-B14F-4D97-AF65-F5344CB8AC3E}">
        <p14:creationId xmlns:p14="http://schemas.microsoft.com/office/powerpoint/2010/main" val="1334658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few relationships that are as unique as the physician-patient relationship – probably close to the spouse-spouse relationship, yet they differ in power (one leading with power over the other as compared to balancing the power relationship between two people)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if we look at this relationship as merely a small team relationship, all of </a:t>
            </a:r>
            <a:r>
              <a:rPr lang="en-US" sz="1200" kern="1200" dirty="0" err="1" smtClean="0">
                <a:solidFill>
                  <a:schemeClr val="tx1"/>
                </a:solidFill>
                <a:effectLst/>
                <a:latin typeface="+mn-lt"/>
                <a:ea typeface="+mn-ea"/>
                <a:cs typeface="+mn-cs"/>
              </a:rPr>
              <a:t>Lenconni’s</a:t>
            </a:r>
            <a:r>
              <a:rPr lang="en-US" sz="1200" kern="1200" dirty="0" smtClean="0">
                <a:solidFill>
                  <a:schemeClr val="tx1"/>
                </a:solidFill>
                <a:effectLst/>
                <a:latin typeface="+mn-lt"/>
                <a:ea typeface="+mn-ea"/>
                <a:cs typeface="+mn-cs"/>
              </a:rPr>
              <a:t> rules apply.</a:t>
            </a:r>
          </a:p>
          <a:p>
            <a:pPr lvl="1"/>
            <a:r>
              <a:rPr lang="en-US" sz="1200" kern="1200" dirty="0" smtClean="0">
                <a:solidFill>
                  <a:schemeClr val="tx1"/>
                </a:solidFill>
                <a:effectLst/>
                <a:latin typeface="+mn-lt"/>
                <a:ea typeface="+mn-ea"/>
                <a:cs typeface="+mn-cs"/>
              </a:rPr>
              <a:t>Building Trust</a:t>
            </a:r>
          </a:p>
          <a:p>
            <a:pPr lvl="1"/>
            <a:r>
              <a:rPr lang="en-US" sz="1200" kern="1200" dirty="0" smtClean="0">
                <a:solidFill>
                  <a:schemeClr val="tx1"/>
                </a:solidFill>
                <a:effectLst/>
                <a:latin typeface="+mn-lt"/>
                <a:ea typeface="+mn-ea"/>
                <a:cs typeface="+mn-cs"/>
              </a:rPr>
              <a:t>Mastering Conflict</a:t>
            </a:r>
          </a:p>
          <a:p>
            <a:pPr lvl="1"/>
            <a:r>
              <a:rPr lang="en-US" sz="1200" kern="1200" dirty="0" smtClean="0">
                <a:solidFill>
                  <a:schemeClr val="tx1"/>
                </a:solidFill>
                <a:effectLst/>
                <a:latin typeface="+mn-lt"/>
                <a:ea typeface="+mn-ea"/>
                <a:cs typeface="+mn-cs"/>
              </a:rPr>
              <a:t>Achieving Commitment</a:t>
            </a:r>
          </a:p>
          <a:p>
            <a:pPr lvl="1"/>
            <a:r>
              <a:rPr lang="en-US" sz="1200" kern="1200" dirty="0" smtClean="0">
                <a:solidFill>
                  <a:schemeClr val="tx1"/>
                </a:solidFill>
                <a:effectLst/>
                <a:latin typeface="+mn-lt"/>
                <a:ea typeface="+mn-ea"/>
                <a:cs typeface="+mn-cs"/>
              </a:rPr>
              <a:t>Embracing Accountability</a:t>
            </a:r>
          </a:p>
          <a:p>
            <a:pPr lvl="1"/>
            <a:r>
              <a:rPr lang="en-US" sz="1200" kern="1200" dirty="0" smtClean="0">
                <a:solidFill>
                  <a:schemeClr val="tx1"/>
                </a:solidFill>
                <a:effectLst/>
                <a:latin typeface="+mn-lt"/>
                <a:ea typeface="+mn-ea"/>
                <a:cs typeface="+mn-cs"/>
              </a:rPr>
              <a:t>Focusing on Results</a:t>
            </a:r>
          </a:p>
          <a:p>
            <a:r>
              <a:rPr lang="en-US" sz="1200" kern="1200" dirty="0" smtClean="0">
                <a:solidFill>
                  <a:schemeClr val="tx1"/>
                </a:solidFill>
                <a:effectLst/>
                <a:latin typeface="+mn-lt"/>
                <a:ea typeface="+mn-ea"/>
                <a:cs typeface="+mn-cs"/>
              </a:rPr>
              <a:t>Including the things that teams share:</a:t>
            </a:r>
          </a:p>
          <a:p>
            <a:pPr lvl="0"/>
            <a:r>
              <a:rPr lang="en-US" sz="1200" kern="1200" dirty="0" smtClean="0">
                <a:solidFill>
                  <a:schemeClr val="tx1"/>
                </a:solidFill>
                <a:effectLst/>
                <a:latin typeface="+mn-lt"/>
                <a:ea typeface="+mn-ea"/>
                <a:cs typeface="+mn-cs"/>
              </a:rPr>
              <a:t>Collective responsibility</a:t>
            </a:r>
          </a:p>
          <a:p>
            <a:pPr lvl="0"/>
            <a:r>
              <a:rPr lang="en-US" sz="1200" kern="1200" dirty="0" smtClean="0">
                <a:solidFill>
                  <a:schemeClr val="tx1"/>
                </a:solidFill>
                <a:effectLst/>
                <a:latin typeface="+mn-lt"/>
                <a:ea typeface="+mn-ea"/>
                <a:cs typeface="+mn-cs"/>
              </a:rPr>
              <a:t>Selflessness</a:t>
            </a:r>
          </a:p>
          <a:p>
            <a:pPr lvl="0"/>
            <a:r>
              <a:rPr lang="en-US" sz="1200" kern="1200" dirty="0" smtClean="0">
                <a:solidFill>
                  <a:schemeClr val="tx1"/>
                </a:solidFill>
                <a:effectLst/>
                <a:latin typeface="+mn-lt"/>
                <a:ea typeface="+mn-ea"/>
                <a:cs typeface="+mn-cs"/>
              </a:rPr>
              <a:t>Shared sacrifices</a:t>
            </a:r>
          </a:p>
          <a:p>
            <a:pPr lvl="0"/>
            <a:r>
              <a:rPr lang="en-US" sz="1200" kern="1200" dirty="0" smtClean="0">
                <a:solidFill>
                  <a:schemeClr val="tx1"/>
                </a:solidFill>
                <a:effectLst/>
                <a:latin typeface="+mn-lt"/>
                <a:ea typeface="+mn-ea"/>
                <a:cs typeface="+mn-cs"/>
              </a:rPr>
              <a:t>Common Objectives</a:t>
            </a:r>
          </a:p>
          <a:p>
            <a:pPr lvl="0"/>
            <a:r>
              <a:rPr lang="en-US" sz="1200" kern="1200" dirty="0" smtClean="0">
                <a:solidFill>
                  <a:schemeClr val="tx1"/>
                </a:solidFill>
                <a:effectLst/>
                <a:latin typeface="+mn-lt"/>
                <a:ea typeface="+mn-ea"/>
                <a:cs typeface="+mn-cs"/>
              </a:rPr>
              <a:t>Rewards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might feel as if I have short-changed you by putting as much emphasis on team- and Patient-leadership as I did on self-leadership. Well, the reason is quite simple…if one cannot lead themselves, they cannot ever expect to lead others…it’s just that simple.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41</a:t>
            </a:fld>
            <a:endParaRPr lang="en-US"/>
          </a:p>
        </p:txBody>
      </p:sp>
    </p:spTree>
    <p:extLst>
      <p:ext uri="{BB962C8B-B14F-4D97-AF65-F5344CB8AC3E}">
        <p14:creationId xmlns:p14="http://schemas.microsoft.com/office/powerpoint/2010/main" val="3704822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conclusion:</a:t>
            </a:r>
          </a:p>
          <a:p>
            <a:pPr lvl="0"/>
            <a:r>
              <a:rPr lang="en-US" sz="1200" kern="1200" dirty="0" smtClean="0">
                <a:solidFill>
                  <a:schemeClr val="tx1"/>
                </a:solidFill>
                <a:effectLst/>
                <a:latin typeface="+mn-lt"/>
                <a:ea typeface="+mn-ea"/>
                <a:cs typeface="+mn-cs"/>
              </a:rPr>
              <a:t>If we want highly-effective teams who provide excellent patient care, we need individuals who:</a:t>
            </a:r>
          </a:p>
          <a:p>
            <a:pPr lvl="1"/>
            <a:r>
              <a:rPr lang="en-US" sz="1200" kern="1200" dirty="0" smtClean="0">
                <a:solidFill>
                  <a:schemeClr val="tx1"/>
                </a:solidFill>
                <a:effectLst/>
                <a:latin typeface="+mn-lt"/>
                <a:ea typeface="+mn-ea"/>
                <a:cs typeface="+mn-cs"/>
              </a:rPr>
              <a:t>Are dedicated to self-improvement/betterment</a:t>
            </a:r>
          </a:p>
          <a:p>
            <a:pPr lvl="1"/>
            <a:r>
              <a:rPr lang="en-US" sz="1200" kern="1200" dirty="0" smtClean="0">
                <a:solidFill>
                  <a:schemeClr val="tx1"/>
                </a:solidFill>
                <a:effectLst/>
                <a:latin typeface="+mn-lt"/>
                <a:ea typeface="+mn-ea"/>
                <a:cs typeface="+mn-cs"/>
              </a:rPr>
              <a:t>Seek feedback in their process of self-betterment</a:t>
            </a:r>
          </a:p>
          <a:p>
            <a:pPr lvl="1"/>
            <a:r>
              <a:rPr lang="en-US" sz="1200" kern="1200" dirty="0" smtClean="0">
                <a:solidFill>
                  <a:schemeClr val="tx1"/>
                </a:solidFill>
                <a:effectLst/>
                <a:latin typeface="+mn-lt"/>
                <a:ea typeface="+mn-ea"/>
                <a:cs typeface="+mn-cs"/>
              </a:rPr>
              <a:t>Find ways to integrate feedback into self-improvement processes</a:t>
            </a:r>
          </a:p>
          <a:p>
            <a:pPr lvl="1"/>
            <a:r>
              <a:rPr lang="en-US" sz="1200" kern="1200" dirty="0" smtClean="0">
                <a:solidFill>
                  <a:schemeClr val="tx1"/>
                </a:solidFill>
                <a:effectLst/>
                <a:latin typeface="+mn-lt"/>
                <a:ea typeface="+mn-ea"/>
                <a:cs typeface="+mn-cs"/>
              </a:rPr>
              <a:t>Fosters basic characteristics exemplified by great leaders</a:t>
            </a:r>
          </a:p>
          <a:p>
            <a:pPr lvl="1"/>
            <a:r>
              <a:rPr lang="en-US" sz="1200" kern="1200" dirty="0" smtClean="0">
                <a:solidFill>
                  <a:schemeClr val="tx1"/>
                </a:solidFill>
                <a:effectLst/>
                <a:latin typeface="+mn-lt"/>
                <a:ea typeface="+mn-ea"/>
                <a:cs typeface="+mn-cs"/>
              </a:rPr>
              <a:t>Practices a high capacity for self-improvement – how they think, feel and act</a:t>
            </a:r>
          </a:p>
          <a:p>
            <a:pPr lvl="1"/>
            <a:r>
              <a:rPr lang="en-US" sz="1200" kern="1200" dirty="0" smtClean="0">
                <a:solidFill>
                  <a:schemeClr val="tx1"/>
                </a:solidFill>
                <a:effectLst/>
                <a:latin typeface="+mn-lt"/>
                <a:ea typeface="+mn-ea"/>
                <a:cs typeface="+mn-cs"/>
              </a:rPr>
              <a:t>Are in agreement with the organization’s values and seeks to operate within those standards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42</a:t>
            </a:fld>
            <a:endParaRPr lang="en-US"/>
          </a:p>
        </p:txBody>
      </p:sp>
    </p:spTree>
    <p:extLst>
      <p:ext uri="{BB962C8B-B14F-4D97-AF65-F5344CB8AC3E}">
        <p14:creationId xmlns:p14="http://schemas.microsoft.com/office/powerpoint/2010/main" val="105311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suggestion that I would like to make is to encourage you to do a Q-sort of your organization’s shared virtues.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a one-time assessment that is open to various members of the GME program.</a:t>
            </a:r>
          </a:p>
          <a:p>
            <a:pPr lvl="0"/>
            <a:r>
              <a:rPr lang="en-US" sz="1200" kern="1200" dirty="0" smtClean="0">
                <a:solidFill>
                  <a:schemeClr val="tx1"/>
                </a:solidFill>
                <a:effectLst/>
                <a:latin typeface="+mn-lt"/>
                <a:ea typeface="+mn-ea"/>
                <a:cs typeface="+mn-cs"/>
              </a:rPr>
              <a:t>It ranks virtues</a:t>
            </a:r>
          </a:p>
          <a:p>
            <a:pPr lvl="0"/>
            <a:r>
              <a:rPr lang="en-US" sz="1200" kern="1200" dirty="0" smtClean="0">
                <a:solidFill>
                  <a:schemeClr val="tx1"/>
                </a:solidFill>
                <a:effectLst/>
                <a:latin typeface="+mn-lt"/>
                <a:ea typeface="+mn-ea"/>
                <a:cs typeface="+mn-cs"/>
              </a:rPr>
              <a:t>It identifies agreed-upon virtues.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reason for this is to identify those things by which your organizational members operate. At Duke, the Division of Head &amp; Neck Surgery, agreed that their shared virtues are: </a:t>
            </a:r>
          </a:p>
          <a:p>
            <a:pPr lvl="0"/>
            <a:r>
              <a:rPr lang="en-US" sz="1200" kern="1200" dirty="0" smtClean="0">
                <a:solidFill>
                  <a:schemeClr val="tx1"/>
                </a:solidFill>
                <a:effectLst/>
                <a:latin typeface="+mn-lt"/>
                <a:ea typeface="+mn-ea"/>
                <a:cs typeface="+mn-cs"/>
              </a:rPr>
              <a:t>Integrity</a:t>
            </a:r>
          </a:p>
          <a:p>
            <a:pPr lvl="0"/>
            <a:r>
              <a:rPr lang="en-US" sz="1200" kern="1200" dirty="0" smtClean="0">
                <a:solidFill>
                  <a:schemeClr val="tx1"/>
                </a:solidFill>
                <a:effectLst/>
                <a:latin typeface="+mn-lt"/>
                <a:ea typeface="+mn-ea"/>
                <a:cs typeface="+mn-cs"/>
              </a:rPr>
              <a:t>Initiative</a:t>
            </a:r>
          </a:p>
          <a:p>
            <a:pPr lvl="0"/>
            <a:r>
              <a:rPr lang="en-US" sz="1200" kern="1200" dirty="0" smtClean="0">
                <a:solidFill>
                  <a:schemeClr val="tx1"/>
                </a:solidFill>
                <a:effectLst/>
                <a:latin typeface="+mn-lt"/>
                <a:ea typeface="+mn-ea"/>
                <a:cs typeface="+mn-cs"/>
              </a:rPr>
              <a:t>Accountability</a:t>
            </a:r>
          </a:p>
          <a:p>
            <a:pPr lvl="0"/>
            <a:r>
              <a:rPr lang="en-US" sz="1200" kern="1200" dirty="0" smtClean="0">
                <a:solidFill>
                  <a:schemeClr val="tx1"/>
                </a:solidFill>
                <a:effectLst/>
                <a:latin typeface="+mn-lt"/>
                <a:ea typeface="+mn-ea"/>
                <a:cs typeface="+mn-cs"/>
              </a:rPr>
              <a:t>Self-Discipline</a:t>
            </a:r>
          </a:p>
          <a:p>
            <a:pPr lvl="0"/>
            <a:r>
              <a:rPr lang="en-US" sz="1200" kern="1200" dirty="0" smtClean="0">
                <a:solidFill>
                  <a:schemeClr val="tx1"/>
                </a:solidFill>
                <a:effectLst/>
                <a:latin typeface="+mn-lt"/>
                <a:ea typeface="+mn-ea"/>
                <a:cs typeface="+mn-cs"/>
              </a:rPr>
              <a:t>Compassion</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can you ever hold students/residents accountable if you do not identify those things that you value most? This is an absolute necessity if you hope to be able to get a handle on professional formation in your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43</a:t>
            </a:fld>
            <a:endParaRPr lang="en-US"/>
          </a:p>
        </p:txBody>
      </p:sp>
    </p:spTree>
    <p:extLst>
      <p:ext uri="{BB962C8B-B14F-4D97-AF65-F5344CB8AC3E}">
        <p14:creationId xmlns:p14="http://schemas.microsoft.com/office/powerpoint/2010/main" val="188580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suggestion is to improve your interviewing/on-boarding process. Identifying people who match your stated virtues and values makes your process of professional formation much less complicated. You can use certain elements to gain a better understanding of strengths/weakness of prospective applicants.</a:t>
            </a:r>
          </a:p>
          <a:p>
            <a:pPr lvl="0"/>
            <a:r>
              <a:rPr lang="en-US" sz="1200" kern="1200" dirty="0" smtClean="0">
                <a:solidFill>
                  <a:schemeClr val="tx1"/>
                </a:solidFill>
                <a:effectLst/>
                <a:latin typeface="+mn-lt"/>
                <a:ea typeface="+mn-ea"/>
                <a:cs typeface="+mn-cs"/>
              </a:rPr>
              <a:t>The first element is to use ethical-dilemma scenarios – what would you do if? Or How should this be handled? – these scenarios help you gain a perspective on their cognitive, emotional and leadership intelligence maturity.</a:t>
            </a:r>
          </a:p>
          <a:p>
            <a:pPr lvl="0"/>
            <a:r>
              <a:rPr lang="en-US" sz="1200" kern="1200" dirty="0" smtClean="0">
                <a:solidFill>
                  <a:schemeClr val="tx1"/>
                </a:solidFill>
                <a:effectLst/>
                <a:latin typeface="+mn-lt"/>
                <a:ea typeface="+mn-ea"/>
                <a:cs typeface="+mn-cs"/>
              </a:rPr>
              <a:t>Require applicants to take the Professionalism Quotient Inventory – 360…this assessment tool uncovers blind spots for which prospective applicants may be unaware</a:t>
            </a:r>
          </a:p>
          <a:p>
            <a:pPr lvl="0"/>
            <a:r>
              <a:rPr lang="en-US" sz="1200" kern="1200" dirty="0" smtClean="0">
                <a:solidFill>
                  <a:schemeClr val="tx1"/>
                </a:solidFill>
                <a:effectLst/>
                <a:latin typeface="+mn-lt"/>
                <a:ea typeface="+mn-ea"/>
                <a:cs typeface="+mn-cs"/>
              </a:rPr>
              <a:t>Directed letters of recommendation – these letters ask specific questions of recommenders…ex. How has the applicant handled stress?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44</a:t>
            </a:fld>
            <a:endParaRPr lang="en-US" dirty="0"/>
          </a:p>
        </p:txBody>
      </p:sp>
    </p:spTree>
    <p:extLst>
      <p:ext uri="{BB962C8B-B14F-4D97-AF65-F5344CB8AC3E}">
        <p14:creationId xmlns:p14="http://schemas.microsoft.com/office/powerpoint/2010/main" val="3192088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suggestion is to outline your shared values. I uncovered the importance of doing this when I had a conversation with the Division-head at a prestigious surgical residency program who was frustrated with their applicants. In his mind, they all looked the same: top of their class, highest scores, yet they were missing something…he just couldn’t put his finger on it. I asked him if he had publically expressed what it was he was looking for in his applicants…he said no. This is a problem if we do not share our values (what it is that we hold dearest to us) ahead of time. Some people may not share our values. It would be a disaster finding this out when it is too late.</a:t>
            </a:r>
          </a:p>
          <a:p>
            <a:r>
              <a:rPr lang="en-US" sz="1200" kern="1200" dirty="0" smtClean="0">
                <a:solidFill>
                  <a:schemeClr val="tx1"/>
                </a:solidFill>
                <a:effectLst/>
                <a:latin typeface="+mn-lt"/>
                <a:ea typeface="+mn-ea"/>
                <a:cs typeface="+mn-cs"/>
              </a:rPr>
              <a:t>I suggest identifying, publicizing, and reinforcing shared values constantly…reminding people every day.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45</a:t>
            </a:fld>
            <a:endParaRPr lang="en-US" dirty="0"/>
          </a:p>
        </p:txBody>
      </p:sp>
    </p:spTree>
    <p:extLst>
      <p:ext uri="{BB962C8B-B14F-4D97-AF65-F5344CB8AC3E}">
        <p14:creationId xmlns:p14="http://schemas.microsoft.com/office/powerpoint/2010/main" val="1566495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fourth suggestion is to practice open feedback. </a:t>
            </a:r>
          </a:p>
          <a:p>
            <a:r>
              <a:rPr lang="en-US" sz="1200" kern="1200" dirty="0" smtClean="0">
                <a:solidFill>
                  <a:schemeClr val="tx1"/>
                </a:solidFill>
                <a:effectLst/>
                <a:latin typeface="+mn-lt"/>
                <a:ea typeface="+mn-ea"/>
                <a:cs typeface="+mn-cs"/>
              </a:rPr>
              <a:t>This requires the program to be committed to providing feedback. It must be one of the organization’s highest values.</a:t>
            </a:r>
          </a:p>
          <a:p>
            <a:r>
              <a:rPr lang="en-US" sz="1200" kern="1200" dirty="0" smtClean="0">
                <a:solidFill>
                  <a:schemeClr val="tx1"/>
                </a:solidFill>
                <a:effectLst/>
                <a:latin typeface="+mn-lt"/>
                <a:ea typeface="+mn-ea"/>
                <a:cs typeface="+mn-cs"/>
              </a:rPr>
              <a:t>The program must practice feedback</a:t>
            </a:r>
          </a:p>
          <a:p>
            <a:pPr lvl="0"/>
            <a:r>
              <a:rPr lang="en-US" sz="1200" kern="1200" dirty="0" smtClean="0">
                <a:solidFill>
                  <a:schemeClr val="tx1"/>
                </a:solidFill>
                <a:effectLst/>
                <a:latin typeface="+mn-lt"/>
                <a:ea typeface="+mn-ea"/>
                <a:cs typeface="+mn-cs"/>
              </a:rPr>
              <a:t>Whether it is oral</a:t>
            </a:r>
          </a:p>
          <a:p>
            <a:pPr lvl="0"/>
            <a:r>
              <a:rPr lang="en-US" sz="1200" kern="1200" dirty="0" smtClean="0">
                <a:solidFill>
                  <a:schemeClr val="tx1"/>
                </a:solidFill>
                <a:effectLst/>
                <a:latin typeface="+mn-lt"/>
                <a:ea typeface="+mn-ea"/>
                <a:cs typeface="+mn-cs"/>
              </a:rPr>
              <a:t>Whether it is in formal M&amp;M or QA sessions</a:t>
            </a:r>
          </a:p>
          <a:p>
            <a:pPr lvl="0"/>
            <a:r>
              <a:rPr lang="en-US" sz="1200" kern="1200" dirty="0" smtClean="0">
                <a:solidFill>
                  <a:schemeClr val="tx1"/>
                </a:solidFill>
                <a:effectLst/>
                <a:latin typeface="+mn-lt"/>
                <a:ea typeface="+mn-ea"/>
                <a:cs typeface="+mn-cs"/>
              </a:rPr>
              <a:t>Whether it is formal in a written format</a:t>
            </a:r>
          </a:p>
          <a:p>
            <a:r>
              <a:rPr lang="en-US" sz="1200" kern="1200" dirty="0" smtClean="0">
                <a:solidFill>
                  <a:schemeClr val="tx1"/>
                </a:solidFill>
                <a:effectLst/>
                <a:latin typeface="+mn-lt"/>
                <a:ea typeface="+mn-ea"/>
                <a:cs typeface="+mn-cs"/>
              </a:rPr>
              <a:t>Quality organizations practice feedback</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46</a:t>
            </a:fld>
            <a:endParaRPr lang="en-US" dirty="0"/>
          </a:p>
        </p:txBody>
      </p:sp>
    </p:spTree>
    <p:extLst>
      <p:ext uri="{BB962C8B-B14F-4D97-AF65-F5344CB8AC3E}">
        <p14:creationId xmlns:p14="http://schemas.microsoft.com/office/powerpoint/2010/main" val="3398383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final suggestion is to make a commitment to welcoming conflict within your program. No one likes conflict, but if constructive, it can be extremely valuable.</a:t>
            </a:r>
          </a:p>
          <a:p>
            <a:r>
              <a:rPr lang="en-US" sz="1200" kern="1200" dirty="0" smtClean="0">
                <a:solidFill>
                  <a:schemeClr val="tx1"/>
                </a:solidFill>
                <a:effectLst/>
                <a:latin typeface="+mn-lt"/>
                <a:ea typeface="+mn-ea"/>
                <a:cs typeface="+mn-cs"/>
              </a:rPr>
              <a:t>Here is a radical point that I once read in a book called Crisis &amp; Renewal – David Hurst – who believes that organizations must have crisis in order for them to grow…his radical idea is to create a crisis if one does not exist. This makes the organization stronger when done correctly.</a:t>
            </a:r>
          </a:p>
          <a:p>
            <a:r>
              <a:rPr lang="en-US" sz="1200" kern="1200" dirty="0" smtClean="0">
                <a:solidFill>
                  <a:schemeClr val="tx1"/>
                </a:solidFill>
                <a:effectLst/>
                <a:latin typeface="+mn-lt"/>
                <a:ea typeface="+mn-ea"/>
                <a:cs typeface="+mn-cs"/>
              </a:rPr>
              <a:t>Finally, the organization must make confrontation safe…the organization must agree to a process…going to the person privately, taking someone else along, then discussing this with the collective body…whatever you choose, but it must be clear that you value them as individuals and their growth…and that the process will be fair.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47</a:t>
            </a:fld>
            <a:endParaRPr lang="en-US" dirty="0"/>
          </a:p>
        </p:txBody>
      </p:sp>
    </p:spTree>
    <p:extLst>
      <p:ext uri="{BB962C8B-B14F-4D97-AF65-F5344CB8AC3E}">
        <p14:creationId xmlns:p14="http://schemas.microsoft.com/office/powerpoint/2010/main" val="3245452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hope that this webinar has been of value to you. If you need assistance in implementing</a:t>
            </a:r>
            <a:r>
              <a:rPr lang="en-US" sz="1200" kern="1200" baseline="0" dirty="0" smtClean="0">
                <a:solidFill>
                  <a:schemeClr val="tx1"/>
                </a:solidFill>
                <a:effectLst/>
                <a:latin typeface="+mn-lt"/>
                <a:ea typeface="+mn-ea"/>
                <a:cs typeface="+mn-cs"/>
              </a:rPr>
              <a:t> these actions steps within your organization, I am happy to offer you my assistance. </a:t>
            </a:r>
            <a:r>
              <a:rPr lang="en-US" sz="1200" kern="1200" dirty="0" smtClean="0">
                <a:solidFill>
                  <a:schemeClr val="tx1"/>
                </a:solidFill>
                <a:effectLst/>
                <a:latin typeface="+mn-lt"/>
                <a:ea typeface="+mn-ea"/>
                <a:cs typeface="+mn-cs"/>
              </a:rPr>
              <a:t>Thank you for joining me today. I am honored to be part of the work of Partners in Medical Education.</a:t>
            </a:r>
          </a:p>
          <a:p>
            <a:r>
              <a:rPr lang="en-US" sz="1200" kern="1200" dirty="0" smtClean="0">
                <a:solidFill>
                  <a:schemeClr val="tx1"/>
                </a:solidFill>
                <a:effectLst/>
                <a:latin typeface="+mn-lt"/>
                <a:ea typeface="+mn-ea"/>
                <a:cs typeface="+mn-cs"/>
              </a:rPr>
              <a:t>I’ll be happy to take any questions.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01835D-DDCA-0F42-A75D-E05D4AE7FC4B}" type="slidenum">
              <a:rPr lang="en-US" smtClean="0"/>
              <a:t>48</a:t>
            </a:fld>
            <a:endParaRPr lang="en-US" dirty="0"/>
          </a:p>
        </p:txBody>
      </p:sp>
    </p:spTree>
    <p:extLst>
      <p:ext uri="{BB962C8B-B14F-4D97-AF65-F5344CB8AC3E}">
        <p14:creationId xmlns:p14="http://schemas.microsoft.com/office/powerpoint/2010/main" val="2527856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b="1">
                <a:solidFill>
                  <a:schemeClr val="tx1"/>
                </a:solidFill>
                <a:latin typeface="Comic Sans MS" charset="0"/>
                <a:ea typeface="ＭＳ Ｐゴシック" charset="0"/>
              </a:defRPr>
            </a:lvl1pPr>
            <a:lvl2pPr marL="742078" indent="-285415">
              <a:defRPr sz="2000" b="1">
                <a:solidFill>
                  <a:schemeClr val="tx1"/>
                </a:solidFill>
                <a:latin typeface="Comic Sans MS" charset="0"/>
                <a:ea typeface="ＭＳ Ｐゴシック" charset="0"/>
              </a:defRPr>
            </a:lvl2pPr>
            <a:lvl3pPr marL="1141661" indent="-228333">
              <a:defRPr sz="2000" b="1">
                <a:solidFill>
                  <a:schemeClr val="tx1"/>
                </a:solidFill>
                <a:latin typeface="Comic Sans MS" charset="0"/>
                <a:ea typeface="ＭＳ Ｐゴシック" charset="0"/>
              </a:defRPr>
            </a:lvl3pPr>
            <a:lvl4pPr marL="1598325" indent="-228333">
              <a:defRPr sz="2000" b="1">
                <a:solidFill>
                  <a:schemeClr val="tx1"/>
                </a:solidFill>
                <a:latin typeface="Comic Sans MS" charset="0"/>
                <a:ea typeface="ＭＳ Ｐゴシック" charset="0"/>
              </a:defRPr>
            </a:lvl4pPr>
            <a:lvl5pPr marL="2054987" indent="-228333">
              <a:defRPr sz="2000" b="1">
                <a:solidFill>
                  <a:schemeClr val="tx1"/>
                </a:solidFill>
                <a:latin typeface="Comic Sans MS" charset="0"/>
                <a:ea typeface="ＭＳ Ｐゴシック" charset="0"/>
              </a:defRPr>
            </a:lvl5pPr>
            <a:lvl6pPr marL="2511651" indent="-228333" algn="ctr" eaLnBrk="0" fontAlgn="base" hangingPunct="0">
              <a:spcBef>
                <a:spcPct val="0"/>
              </a:spcBef>
              <a:spcAft>
                <a:spcPct val="0"/>
              </a:spcAft>
              <a:defRPr sz="2000" b="1">
                <a:solidFill>
                  <a:schemeClr val="tx1"/>
                </a:solidFill>
                <a:latin typeface="Comic Sans MS" charset="0"/>
                <a:ea typeface="ＭＳ Ｐゴシック" charset="0"/>
              </a:defRPr>
            </a:lvl6pPr>
            <a:lvl7pPr marL="2968317" indent="-228333" algn="ctr" eaLnBrk="0" fontAlgn="base" hangingPunct="0">
              <a:spcBef>
                <a:spcPct val="0"/>
              </a:spcBef>
              <a:spcAft>
                <a:spcPct val="0"/>
              </a:spcAft>
              <a:defRPr sz="2000" b="1">
                <a:solidFill>
                  <a:schemeClr val="tx1"/>
                </a:solidFill>
                <a:latin typeface="Comic Sans MS" charset="0"/>
                <a:ea typeface="ＭＳ Ｐゴシック" charset="0"/>
              </a:defRPr>
            </a:lvl7pPr>
            <a:lvl8pPr marL="3424981" indent="-228333" algn="ctr" eaLnBrk="0" fontAlgn="base" hangingPunct="0">
              <a:spcBef>
                <a:spcPct val="0"/>
              </a:spcBef>
              <a:spcAft>
                <a:spcPct val="0"/>
              </a:spcAft>
              <a:defRPr sz="2000" b="1">
                <a:solidFill>
                  <a:schemeClr val="tx1"/>
                </a:solidFill>
                <a:latin typeface="Comic Sans MS" charset="0"/>
                <a:ea typeface="ＭＳ Ｐゴシック" charset="0"/>
              </a:defRPr>
            </a:lvl8pPr>
            <a:lvl9pPr marL="3881644" indent="-228333"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fld id="{68FF6551-6882-C24A-AC22-DBB91030D49F}" type="slidenum">
              <a:rPr lang="en-US" sz="1200" b="0">
                <a:latin typeface="Arial" charset="0"/>
                <a:cs typeface="ＭＳ Ｐゴシック" charset="0"/>
              </a:rPr>
              <a:pPr>
                <a:defRPr/>
              </a:pPr>
              <a:t>49</a:t>
            </a:fld>
            <a:endParaRPr lang="en-US" sz="1200" b="0" dirty="0">
              <a:latin typeface="Arial" charset="0"/>
              <a:cs typeface="ＭＳ Ｐゴシック" charset="0"/>
            </a:endParaRPr>
          </a:p>
        </p:txBody>
      </p:sp>
      <p:sp>
        <p:nvSpPr>
          <p:cNvPr id="61443" name="Rectangle 2"/>
          <p:cNvSpPr>
            <a:spLocks noGrp="1" noRot="1" noChangeAspect="1" noChangeArrowheads="1" noTextEdit="1"/>
          </p:cNvSpPr>
          <p:nvPr>
            <p:ph type="sldImg"/>
          </p:nvPr>
        </p:nvSpPr>
        <p:spPr>
          <a:xfrm>
            <a:off x="1181100" y="696913"/>
            <a:ext cx="4641850" cy="3482975"/>
          </a:xfrm>
          <a:ln/>
        </p:spPr>
      </p:sp>
      <p:sp>
        <p:nvSpPr>
          <p:cNvPr id="61444"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cs typeface="+mn-cs"/>
            </a:endParaRPr>
          </a:p>
        </p:txBody>
      </p:sp>
    </p:spTree>
    <p:extLst>
      <p:ext uri="{BB962C8B-B14F-4D97-AF65-F5344CB8AC3E}">
        <p14:creationId xmlns:p14="http://schemas.microsoft.com/office/powerpoint/2010/main" val="89846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 yes or no</a:t>
            </a:r>
          </a:p>
          <a:p>
            <a:endParaRPr lang="en-US" dirty="0" smtClean="0"/>
          </a:p>
          <a:p>
            <a:r>
              <a:rPr lang="en-US" sz="1200" kern="1200" dirty="0" smtClean="0">
                <a:solidFill>
                  <a:schemeClr val="tx1"/>
                </a:solidFill>
                <a:effectLst/>
                <a:latin typeface="+mn-lt"/>
                <a:ea typeface="+mn-ea"/>
                <a:cs typeface="+mn-cs"/>
              </a:rPr>
              <a:t>A follow-up query:</a:t>
            </a:r>
          </a:p>
          <a:p>
            <a:r>
              <a:rPr lang="en-US" sz="1200" kern="1200" dirty="0" smtClean="0">
                <a:solidFill>
                  <a:schemeClr val="tx1"/>
                </a:solidFill>
                <a:effectLst/>
                <a:latin typeface="+mn-lt"/>
                <a:ea typeface="+mn-ea"/>
                <a:cs typeface="+mn-cs"/>
              </a:rPr>
              <a:t>Do you have an institutional plan to meet these standards?</a:t>
            </a:r>
          </a:p>
          <a:p>
            <a:r>
              <a:rPr lang="en-US" sz="1200" kern="1200" dirty="0" smtClean="0">
                <a:solidFill>
                  <a:schemeClr val="tx1"/>
                </a:solidFill>
                <a:effectLst/>
                <a:latin typeface="+mn-lt"/>
                <a:ea typeface="+mn-ea"/>
                <a:cs typeface="+mn-cs"/>
              </a:rPr>
              <a:t>Wait for an answer….</a:t>
            </a:r>
          </a:p>
          <a:p>
            <a:endParaRPr lang="en-US" dirty="0" smtClean="0"/>
          </a:p>
        </p:txBody>
      </p:sp>
      <p:sp>
        <p:nvSpPr>
          <p:cNvPr id="4" name="Slide Number Placeholder 3"/>
          <p:cNvSpPr>
            <a:spLocks noGrp="1"/>
          </p:cNvSpPr>
          <p:nvPr>
            <p:ph type="sldNum" sz="quarter" idx="10"/>
          </p:nvPr>
        </p:nvSpPr>
        <p:spPr/>
        <p:txBody>
          <a:bodyPr/>
          <a:lstStyle/>
          <a:p>
            <a:fld id="{1601835D-DDCA-0F42-A75D-E05D4AE7FC4B}" type="slidenum">
              <a:rPr lang="en-US" smtClean="0"/>
              <a:t>5</a:t>
            </a:fld>
            <a:endParaRPr lang="en-US"/>
          </a:p>
        </p:txBody>
      </p:sp>
    </p:spTree>
    <p:extLst>
      <p:ext uri="{BB962C8B-B14F-4D97-AF65-F5344CB8AC3E}">
        <p14:creationId xmlns:p14="http://schemas.microsoft.com/office/powerpoint/2010/main" val="3968370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000" b="1">
                <a:solidFill>
                  <a:schemeClr val="tx1"/>
                </a:solidFill>
                <a:latin typeface="Comic Sans MS" pitchFamily="66" charset="0"/>
              </a:defRPr>
            </a:lvl1pPr>
            <a:lvl2pPr marL="736156" indent="-283136">
              <a:defRPr sz="2000" b="1">
                <a:solidFill>
                  <a:schemeClr val="tx1"/>
                </a:solidFill>
                <a:latin typeface="Comic Sans MS" pitchFamily="66" charset="0"/>
              </a:defRPr>
            </a:lvl2pPr>
            <a:lvl3pPr marL="1132550" indent="-226510">
              <a:defRPr sz="2000" b="1">
                <a:solidFill>
                  <a:schemeClr val="tx1"/>
                </a:solidFill>
                <a:latin typeface="Comic Sans MS" pitchFamily="66" charset="0"/>
              </a:defRPr>
            </a:lvl3pPr>
            <a:lvl4pPr marL="1585570" indent="-226510">
              <a:defRPr sz="2000" b="1">
                <a:solidFill>
                  <a:schemeClr val="tx1"/>
                </a:solidFill>
                <a:latin typeface="Comic Sans MS" pitchFamily="66" charset="0"/>
              </a:defRPr>
            </a:lvl4pPr>
            <a:lvl5pPr marL="2038590" indent="-226510">
              <a:defRPr sz="2000" b="1">
                <a:solidFill>
                  <a:schemeClr val="tx1"/>
                </a:solidFill>
                <a:latin typeface="Comic Sans MS" pitchFamily="66" charset="0"/>
              </a:defRPr>
            </a:lvl5pPr>
            <a:lvl6pPr marL="2491610" indent="-226510" algn="ctr" eaLnBrk="0" fontAlgn="base" hangingPunct="0">
              <a:spcBef>
                <a:spcPct val="0"/>
              </a:spcBef>
              <a:spcAft>
                <a:spcPct val="0"/>
              </a:spcAft>
              <a:defRPr sz="2000" b="1">
                <a:solidFill>
                  <a:schemeClr val="tx1"/>
                </a:solidFill>
                <a:latin typeface="Comic Sans MS" pitchFamily="66" charset="0"/>
              </a:defRPr>
            </a:lvl6pPr>
            <a:lvl7pPr marL="2944628" indent="-226510" algn="ctr" eaLnBrk="0" fontAlgn="base" hangingPunct="0">
              <a:spcBef>
                <a:spcPct val="0"/>
              </a:spcBef>
              <a:spcAft>
                <a:spcPct val="0"/>
              </a:spcAft>
              <a:defRPr sz="2000" b="1">
                <a:solidFill>
                  <a:schemeClr val="tx1"/>
                </a:solidFill>
                <a:latin typeface="Comic Sans MS" pitchFamily="66" charset="0"/>
              </a:defRPr>
            </a:lvl7pPr>
            <a:lvl8pPr marL="3397649" indent="-226510" algn="ctr" eaLnBrk="0" fontAlgn="base" hangingPunct="0">
              <a:spcBef>
                <a:spcPct val="0"/>
              </a:spcBef>
              <a:spcAft>
                <a:spcPct val="0"/>
              </a:spcAft>
              <a:defRPr sz="2000" b="1">
                <a:solidFill>
                  <a:schemeClr val="tx1"/>
                </a:solidFill>
                <a:latin typeface="Comic Sans MS" pitchFamily="66" charset="0"/>
              </a:defRPr>
            </a:lvl8pPr>
            <a:lvl9pPr marL="3850669" indent="-226510" algn="ctr" eaLnBrk="0" fontAlgn="base" hangingPunct="0">
              <a:spcBef>
                <a:spcPct val="0"/>
              </a:spcBef>
              <a:spcAft>
                <a:spcPct val="0"/>
              </a:spcAft>
              <a:defRPr sz="2000" b="1">
                <a:solidFill>
                  <a:schemeClr val="tx1"/>
                </a:solidFill>
                <a:latin typeface="Comic Sans MS" pitchFamily="66" charset="0"/>
              </a:defRPr>
            </a:lvl9pPr>
          </a:lstStyle>
          <a:p>
            <a:fld id="{A8FF7B1F-E1DF-406F-808D-8EEA69DEE646}" type="slidenum">
              <a:rPr lang="en-US" sz="1200" b="0">
                <a:latin typeface="Arial" charset="0"/>
              </a:rPr>
              <a:pPr/>
              <a:t>50</a:t>
            </a:fld>
            <a:endParaRPr lang="en-US" sz="1200" b="0" dirty="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3293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YES OR NO</a:t>
            </a:r>
          </a:p>
          <a:p>
            <a:endParaRPr lang="en-US" dirty="0" smtClean="0"/>
          </a:p>
          <a:p>
            <a:r>
              <a:rPr lang="en-US" sz="1200" kern="1200" dirty="0" smtClean="0">
                <a:solidFill>
                  <a:schemeClr val="tx1"/>
                </a:solidFill>
                <a:effectLst/>
                <a:latin typeface="+mn-lt"/>
                <a:ea typeface="+mn-ea"/>
                <a:cs typeface="+mn-cs"/>
              </a:rPr>
              <a:t>Finally, are you satisfied that this plan is effective and complete in what it is attempting to assess?</a:t>
            </a:r>
          </a:p>
          <a:p>
            <a:r>
              <a:rPr lang="en-US" sz="1200" kern="1200" dirty="0" smtClean="0">
                <a:solidFill>
                  <a:schemeClr val="tx1"/>
                </a:solidFill>
                <a:effectLst/>
                <a:latin typeface="+mn-lt"/>
                <a:ea typeface="+mn-ea"/>
                <a:cs typeface="+mn-cs"/>
              </a:rPr>
              <a:t>Wait for an answer….</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6</a:t>
            </a:fld>
            <a:endParaRPr lang="en-US"/>
          </a:p>
        </p:txBody>
      </p:sp>
    </p:spTree>
    <p:extLst>
      <p:ext uri="{BB962C8B-B14F-4D97-AF65-F5344CB8AC3E}">
        <p14:creationId xmlns:p14="http://schemas.microsoft.com/office/powerpoint/2010/main" val="39622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kern="1200" dirty="0" smtClean="0">
                <a:solidFill>
                  <a:schemeClr val="tx1"/>
                </a:solidFill>
                <a:effectLst/>
                <a:latin typeface="+mn-lt"/>
                <a:ea typeface="+mn-ea"/>
                <a:cs typeface="+mn-cs"/>
              </a:rPr>
              <a:t>So why am I spending this time focused on professional formation? It is mostly as a result of over-focus on the science of patient care and not on the art…how patient care is delivered.</a:t>
            </a:r>
          </a:p>
          <a:p>
            <a:pPr>
              <a:lnSpc>
                <a:spcPct val="200000"/>
              </a:lnSpc>
            </a:pPr>
            <a:r>
              <a:rPr lang="en-US" sz="1200" kern="1200" dirty="0" smtClean="0">
                <a:solidFill>
                  <a:schemeClr val="tx1"/>
                </a:solidFill>
                <a:effectLst/>
                <a:latin typeface="+mn-lt"/>
                <a:ea typeface="+mn-ea"/>
                <a:cs typeface="+mn-cs"/>
              </a:rPr>
              <a:t>Some of you may think that this is a new focus…but let me assure you that this has been around since the beginning of modern medical education.</a:t>
            </a:r>
          </a:p>
          <a:p>
            <a:pPr>
              <a:lnSpc>
                <a:spcPct val="200000"/>
              </a:lnSpc>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7</a:t>
            </a:fld>
            <a:endParaRPr lang="en-US"/>
          </a:p>
        </p:txBody>
      </p:sp>
    </p:spTree>
    <p:extLst>
      <p:ext uri="{BB962C8B-B14F-4D97-AF65-F5344CB8AC3E}">
        <p14:creationId xmlns:p14="http://schemas.microsoft.com/office/powerpoint/2010/main" val="135780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Professional formation was one of Flexner’s four main goals for improving medical education…however it was overshadowed by the total chaos and lack of scientific integration and basic accreditation standards found in US and Canadian medical schools of the early 20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a:t>
            </a:r>
          </a:p>
          <a:p>
            <a:r>
              <a:rPr lang="en-US" sz="1200" kern="1200" dirty="0" smtClean="0">
                <a:solidFill>
                  <a:schemeClr val="tx1"/>
                </a:solidFill>
                <a:effectLst/>
                <a:latin typeface="+mn-lt"/>
                <a:ea typeface="+mn-ea"/>
                <a:cs typeface="+mn-cs"/>
              </a:rPr>
              <a:t>Fast-forward one hundred years, to 2010 and we find the follow-up report published by the same entity as Flexner’s original report (the Carnegie Foundation for Excellence in Teaching). They put their stamp of approval on Flexner’s four main goals, but got more specific as to what professional formation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should look like…</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8</a:t>
            </a:fld>
            <a:endParaRPr lang="en-US"/>
          </a:p>
        </p:txBody>
      </p:sp>
    </p:spTree>
    <p:extLst>
      <p:ext uri="{BB962C8B-B14F-4D97-AF65-F5344CB8AC3E}">
        <p14:creationId xmlns:p14="http://schemas.microsoft.com/office/powerpoint/2010/main" val="300127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Cooke, Irby, and O’Brien identified 5 areas of focus….apparently, these areas had, in their minds, lacked focus over the last 100 years…</a:t>
            </a:r>
          </a:p>
          <a:p>
            <a:pPr lvl="0"/>
            <a:r>
              <a:rPr lang="en-US" sz="1200" kern="1200" dirty="0" smtClean="0">
                <a:solidFill>
                  <a:schemeClr val="tx1"/>
                </a:solidFill>
                <a:effectLst/>
                <a:latin typeface="+mn-lt"/>
                <a:ea typeface="+mn-ea"/>
                <a:cs typeface="+mn-cs"/>
              </a:rPr>
              <a:t>The promotion of formal ethics instruction – POLLING QUESTION: Do you notice, over the last few years, a paucity of students/residents that have a grasp of basic ethics? – I was approached by a chief resident just a few weeks ago, after I gave a professionalism lecture, asking me what to do when residents just don’t have a clue about what is right or, for that matter, what difference does it make to hold to a standard? This is very important for, as we will discuss a little later, everyone within your institution must agree to a certain set of values/virtues by which its behavior will be assessed. Without a standard, lapses in professionalism will occur incessantly.</a:t>
            </a:r>
          </a:p>
          <a:p>
            <a:pPr lvl="0"/>
            <a:r>
              <a:rPr lang="en-US" sz="1200" kern="1200" dirty="0" smtClean="0">
                <a:solidFill>
                  <a:schemeClr val="tx1"/>
                </a:solidFill>
                <a:effectLst/>
                <a:latin typeface="+mn-lt"/>
                <a:ea typeface="+mn-ea"/>
                <a:cs typeface="+mn-cs"/>
              </a:rPr>
              <a:t>Address the underlying messages in the hidden curriculum – the hidden curriculum opposes formal/established standards (by role models) who, because of certain ways in which they react in the patient setting…by their nature…oppose the standard – Ex. While an EKG technician in a hospital many years ago…I heard two surgeons battling over who was not going to treat an uninsured gunshot victim…I got the impression that not every patient, in their minds is equal…</a:t>
            </a:r>
          </a:p>
          <a:p>
            <a:pPr lvl="0"/>
            <a:r>
              <a:rPr lang="en-US" sz="1200" kern="1200" dirty="0" smtClean="0">
                <a:solidFill>
                  <a:schemeClr val="tx1"/>
                </a:solidFill>
                <a:effectLst/>
                <a:latin typeface="+mn-lt"/>
                <a:ea typeface="+mn-ea"/>
                <a:cs typeface="+mn-cs"/>
              </a:rPr>
              <a:t>Offer feedback on assessment of professionalism – in order to do this, we must have an agreed-upon definition of professionalism…something that the ACGME is unwilling to do….</a:t>
            </a:r>
          </a:p>
          <a:p>
            <a:pPr lvl="0"/>
            <a:r>
              <a:rPr lang="en-US" sz="1200" kern="1200" dirty="0" smtClean="0">
                <a:solidFill>
                  <a:schemeClr val="tx1"/>
                </a:solidFill>
                <a:effectLst/>
                <a:latin typeface="+mn-lt"/>
                <a:ea typeface="+mn-ea"/>
                <a:cs typeface="+mn-cs"/>
              </a:rPr>
              <a:t>Promote positive role models</a:t>
            </a:r>
          </a:p>
          <a:p>
            <a:pPr lvl="0"/>
            <a:r>
              <a:rPr lang="en-US" sz="1200" kern="1200" dirty="0" smtClean="0">
                <a:solidFill>
                  <a:schemeClr val="tx1"/>
                </a:solidFill>
                <a:effectLst/>
                <a:latin typeface="+mn-lt"/>
                <a:ea typeface="+mn-ea"/>
                <a:cs typeface="+mn-cs"/>
              </a:rPr>
              <a:t>Finally, create new cultures of inquiry that are committed to excellence and continuous improvement….let me remind you that your residents, while employees of your hospital, are students…and by nature, students are students…to learn something that they did not know prior to their involvement in your organization…..So we need a balance between service and learning…and an atmosphere of mutual respect and discovery…</a:t>
            </a:r>
          </a:p>
          <a:p>
            <a:endParaRPr lang="en-US" dirty="0"/>
          </a:p>
        </p:txBody>
      </p:sp>
      <p:sp>
        <p:nvSpPr>
          <p:cNvPr id="4" name="Slide Number Placeholder 3"/>
          <p:cNvSpPr>
            <a:spLocks noGrp="1"/>
          </p:cNvSpPr>
          <p:nvPr>
            <p:ph type="sldNum" sz="quarter" idx="10"/>
          </p:nvPr>
        </p:nvSpPr>
        <p:spPr/>
        <p:txBody>
          <a:bodyPr/>
          <a:lstStyle/>
          <a:p>
            <a:fld id="{1601835D-DDCA-0F42-A75D-E05D4AE7FC4B}" type="slidenum">
              <a:rPr lang="en-US" smtClean="0"/>
              <a:t>9</a:t>
            </a:fld>
            <a:endParaRPr lang="en-US"/>
          </a:p>
        </p:txBody>
      </p:sp>
    </p:spTree>
    <p:extLst>
      <p:ext uri="{BB962C8B-B14F-4D97-AF65-F5344CB8AC3E}">
        <p14:creationId xmlns:p14="http://schemas.microsoft.com/office/powerpoint/2010/main" val="122376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grpSp>
      </p:grpSp>
      <p:sp>
        <p:nvSpPr>
          <p:cNvPr id="34835" name="Rectangle 19"/>
          <p:cNvSpPr>
            <a:spLocks noGrp="1" noChangeArrowheads="1"/>
          </p:cNvSpPr>
          <p:nvPr>
            <p:ph type="ctrTitle"/>
          </p:nvPr>
        </p:nvSpPr>
        <p:spPr>
          <a:xfrm>
            <a:off x="2971800" y="1828800"/>
            <a:ext cx="6019800" cy="2209800"/>
          </a:xfrm>
        </p:spPr>
        <p:txBody>
          <a:bodyPr/>
          <a:lstStyle>
            <a:lvl1pPr algn="ctr">
              <a:defRPr sz="4000">
                <a:solidFill>
                  <a:srgbClr val="FFFFFF"/>
                </a:solidFill>
                <a:latin typeface="Arial"/>
                <a:cs typeface="Arial"/>
              </a:defRPr>
            </a:lvl1pPr>
          </a:lstStyle>
          <a:p>
            <a:pPr lvl="0"/>
            <a:r>
              <a:rPr lang="en-US" noProof="0" smtClean="0"/>
              <a:t>Click to edit Master title style</a:t>
            </a:r>
            <a:endParaRPr lang="en-US" noProof="0" dirty="0" smtClean="0"/>
          </a:p>
        </p:txBody>
      </p:sp>
      <p:sp>
        <p:nvSpPr>
          <p:cNvPr id="34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400">
                <a:latin typeface="Arial"/>
                <a:cs typeface="Arial"/>
              </a:defRPr>
            </a:lvl1pPr>
          </a:lstStyle>
          <a:p>
            <a:pPr lvl="0"/>
            <a:r>
              <a:rPr lang="en-US" noProof="0" smtClean="0"/>
              <a:t>Click to edit Master subtitle style</a:t>
            </a:r>
            <a:endParaRPr lang="en-US" noProof="0" dirty="0" smtClean="0"/>
          </a:p>
        </p:txBody>
      </p:sp>
      <p:sp>
        <p:nvSpPr>
          <p:cNvPr id="20" name="Rectangle 18"/>
          <p:cNvSpPr>
            <a:spLocks noGrp="1" noChangeArrowheads="1"/>
          </p:cNvSpPr>
          <p:nvPr>
            <p:ph type="sldNum" sz="quarter" idx="12"/>
          </p:nvPr>
        </p:nvSpPr>
        <p:spPr>
          <a:xfrm>
            <a:off x="6553200" y="6248400"/>
            <a:ext cx="2133600" cy="457200"/>
          </a:xfrm>
        </p:spPr>
        <p:txBody>
          <a:bodyPr/>
          <a:lstStyle>
            <a:lvl1pPr>
              <a:defRPr smtClean="0"/>
            </a:lvl1pPr>
          </a:lstStyle>
          <a:p>
            <a:pPr>
              <a:defRPr/>
            </a:pPr>
            <a:fld id="{BD6729A6-4506-4A3F-80B8-E5B30E214767}" type="slidenum">
              <a:rPr lang="en-US" altLang="en-US"/>
              <a:pPr>
                <a:defRPr/>
              </a:pPr>
              <a:t>‹#›</a:t>
            </a:fld>
            <a:endParaRPr lang="en-US" altLang="en-US" dirty="0"/>
          </a:p>
        </p:txBody>
      </p:sp>
      <p:sp>
        <p:nvSpPr>
          <p:cNvPr id="23"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343435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A3096F12-8E82-4115-80AF-CEF0A45228D9}" type="slidenum">
              <a:rPr lang="en-US" altLang="en-US"/>
              <a:pPr>
                <a:defRPr/>
              </a:pPr>
              <a:t>‹#›</a:t>
            </a:fld>
            <a:endParaRPr lang="en-US" altLang="en-US" dirty="0"/>
          </a:p>
        </p:txBody>
      </p:sp>
      <p:sp>
        <p:nvSpPr>
          <p:cNvPr id="6" name="Rectangle 2"/>
          <p:cNvSpPr>
            <a:spLocks noGrp="1" noChangeArrowheads="1"/>
          </p:cNvSpPr>
          <p:nvPr>
            <p:ph type="ftr" sz="quarter" idx="11"/>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29723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
        <p:nvSpPr>
          <p:cNvPr id="5" name="Rectangle 3"/>
          <p:cNvSpPr>
            <a:spLocks noGrp="1" noChangeArrowheads="1"/>
          </p:cNvSpPr>
          <p:nvPr>
            <p:ph type="sldNum" sz="quarter" idx="11"/>
          </p:nvPr>
        </p:nvSpPr>
        <p:spPr>
          <a:ln/>
        </p:spPr>
        <p:txBody>
          <a:bodyPr/>
          <a:lstStyle>
            <a:lvl1pPr>
              <a:defRPr/>
            </a:lvl1pPr>
          </a:lstStyle>
          <a:p>
            <a:pPr>
              <a:defRPr/>
            </a:pPr>
            <a:fld id="{B82BF866-5C56-4FDE-925D-BE21BF674CF6}" type="slidenum">
              <a:rPr lang="en-US" altLang="en-US"/>
              <a:pPr>
                <a:defRPr/>
              </a:pPr>
              <a:t>‹#›</a:t>
            </a:fld>
            <a:endParaRPr lang="en-US" altLang="en-US" dirty="0"/>
          </a:p>
        </p:txBody>
      </p:sp>
    </p:spTree>
    <p:extLst>
      <p:ext uri="{BB962C8B-B14F-4D97-AF65-F5344CB8AC3E}">
        <p14:creationId xmlns:p14="http://schemas.microsoft.com/office/powerpoint/2010/main" val="1537375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FF91548-A120-4C61-9630-7C46B1B7DA53}" type="slidenum">
              <a:rPr lang="en-US" altLang="en-US"/>
              <a:pPr>
                <a:defRPr/>
              </a:pPr>
              <a:t>‹#›</a:t>
            </a:fld>
            <a:endParaRPr lang="en-US" altLang="en-US" dirty="0"/>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12382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411A0D2-CA7F-4618-89FC-AD60D925B2E7}" type="slidenum">
              <a:rPr lang="en-US" altLang="en-US"/>
              <a:pPr>
                <a:defRPr/>
              </a:pPr>
              <a:t>‹#›</a:t>
            </a:fld>
            <a:endParaRPr lang="en-US" altLang="en-US" dirty="0"/>
          </a:p>
        </p:txBody>
      </p:sp>
      <p:sp>
        <p:nvSpPr>
          <p:cNvPr id="9"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250400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5CF414E-516E-4E04-8BC7-C54E4E678452}" type="slidenum">
              <a:rPr lang="en-US" altLang="en-US"/>
              <a:pPr>
                <a:defRPr/>
              </a:pPr>
              <a:t>‹#›</a:t>
            </a:fld>
            <a:endParaRPr lang="en-US" altLang="en-US" dirty="0"/>
          </a:p>
        </p:txBody>
      </p:sp>
      <p:sp>
        <p:nvSpPr>
          <p:cNvPr id="5"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226280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a:ln/>
        </p:spPr>
        <p:txBody>
          <a:bodyPr/>
          <a:lstStyle>
            <a:lvl1pPr>
              <a:defRPr/>
            </a:lvl1pPr>
          </a:lstStyle>
          <a:p>
            <a:pPr>
              <a:defRPr/>
            </a:pPr>
            <a:fld id="{598A8893-5150-42B7-B962-3D225C648991}" type="slidenum">
              <a:rPr lang="en-US" altLang="en-US"/>
              <a:pPr>
                <a:defRPr/>
              </a:pPr>
              <a:t>‹#›</a:t>
            </a:fld>
            <a:endParaRPr lang="en-US" altLang="en-US" dirty="0"/>
          </a:p>
        </p:txBody>
      </p:sp>
      <p:sp>
        <p:nvSpPr>
          <p:cNvPr id="4"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147951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pPr>
              <a:defRPr/>
            </a:pPr>
            <a:fld id="{ABA49963-987E-4AF2-959B-64D9D7B411D8}" type="slidenum">
              <a:rPr lang="en-US" altLang="en-US"/>
              <a:pPr>
                <a:defRPr/>
              </a:pPr>
              <a:t>‹#›</a:t>
            </a:fld>
            <a:endParaRPr lang="en-US" altLang="en-US" dirty="0"/>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224859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3"/>
          <p:cNvSpPr>
            <a:spLocks noGrp="1" noChangeArrowheads="1"/>
          </p:cNvSpPr>
          <p:nvPr>
            <p:ph type="sldNum" sz="quarter" idx="11"/>
          </p:nvPr>
        </p:nvSpPr>
        <p:spPr>
          <a:ln/>
        </p:spPr>
        <p:txBody>
          <a:bodyPr/>
          <a:lstStyle>
            <a:lvl1pPr>
              <a:defRPr/>
            </a:lvl1pPr>
          </a:lstStyle>
          <a:p>
            <a:pPr>
              <a:defRPr/>
            </a:pPr>
            <a:fld id="{193A987B-1DC4-4535-B6A6-C8A087E9FDAC}" type="slidenum">
              <a:rPr lang="en-US" altLang="en-US"/>
              <a:pPr>
                <a:defRPr/>
              </a:pPr>
              <a:t>‹#›</a:t>
            </a:fld>
            <a:endParaRPr lang="en-US" altLang="en-US" dirty="0"/>
          </a:p>
        </p:txBody>
      </p:sp>
      <p:sp>
        <p:nvSpPr>
          <p:cNvPr id="7" name="Rectangle 2"/>
          <p:cNvSpPr>
            <a:spLocks noGrp="1" noChangeArrowheads="1"/>
          </p:cNvSpPr>
          <p:nvPr>
            <p:ph type="ftr" sz="quarter" idx="10"/>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extLst>
      <p:ext uri="{BB962C8B-B14F-4D97-AF65-F5344CB8AC3E}">
        <p14:creationId xmlns:p14="http://schemas.microsoft.com/office/powerpoint/2010/main" val="2624036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type="sldNum" sz="quarter" idx="4"/>
          </p:nvPr>
        </p:nvSpPr>
        <p:spPr bwMode="auto">
          <a:xfrm>
            <a:off x="67056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atin typeface="Arial Black" pitchFamily="34" charset="0"/>
              </a:defRPr>
            </a:lvl1pPr>
          </a:lstStyle>
          <a:p>
            <a:pPr>
              <a:defRPr/>
            </a:pPr>
            <a:fld id="{A443075E-27A5-4A29-BFF5-49B31BE13E27}" type="slidenum">
              <a:rPr lang="en-US" altLang="en-US"/>
              <a:pPr>
                <a:defRPr/>
              </a:pPr>
              <a:t>‹#›</a:t>
            </a:fld>
            <a:endParaRPr lang="en-US" altLang="en-US" dirty="0"/>
          </a:p>
        </p:txBody>
      </p:sp>
      <p:grpSp>
        <p:nvGrpSpPr>
          <p:cNvPr id="1028" name="Group 4"/>
          <p:cNvGrpSpPr>
            <a:grpSpLocks/>
          </p:cNvGrpSpPr>
          <p:nvPr/>
        </p:nvGrpSpPr>
        <p:grpSpPr bwMode="auto">
          <a:xfrm>
            <a:off x="0" y="0"/>
            <a:ext cx="9144000" cy="546100"/>
            <a:chOff x="0" y="0"/>
            <a:chExt cx="5760" cy="344"/>
          </a:xfrm>
        </p:grpSpPr>
        <p:sp>
          <p:nvSpPr>
            <p:cNvPr id="103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algn="ctr" eaLnBrk="1" hangingPunct="1">
                <a:defRPr/>
              </a:pPr>
              <a:endParaRPr lang="en-US" altLang="en-US" sz="2400" b="0" dirty="0" smtClean="0">
                <a:latin typeface="Times New Roman" pitchFamily="18" charset="0"/>
              </a:endParaRPr>
            </a:p>
          </p:txBody>
        </p:sp>
        <p:sp>
          <p:nvSpPr>
            <p:cNvPr id="103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3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103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103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103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hlink"/>
                </a:solidFill>
                <a:latin typeface="Arial" charset="0"/>
              </a:endParaRPr>
            </a:p>
          </p:txBody>
        </p:sp>
        <p:sp>
          <p:nvSpPr>
            <p:cNvPr id="103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2400" b="0" dirty="0" smtClean="0">
                <a:latin typeface="Times New Roman" pitchFamily="18" charset="0"/>
              </a:endParaRPr>
            </a:p>
          </p:txBody>
        </p:sp>
        <p:sp>
          <p:nvSpPr>
            <p:cNvPr id="103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sp>
          <p:nvSpPr>
            <p:cNvPr id="103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Comic Sans MS" pitchFamily="66" charset="0"/>
                </a:defRPr>
              </a:lvl1pPr>
              <a:lvl2pPr marL="742950" indent="-285750">
                <a:defRPr sz="2000" b="1">
                  <a:solidFill>
                    <a:schemeClr val="tx1"/>
                  </a:solidFill>
                  <a:latin typeface="Comic Sans MS" pitchFamily="66" charset="0"/>
                </a:defRPr>
              </a:lvl2pPr>
              <a:lvl3pPr marL="1143000" indent="-228600">
                <a:defRPr sz="2000" b="1">
                  <a:solidFill>
                    <a:schemeClr val="tx1"/>
                  </a:solidFill>
                  <a:latin typeface="Comic Sans MS" pitchFamily="66" charset="0"/>
                </a:defRPr>
              </a:lvl3pPr>
              <a:lvl4pPr marL="1600200" indent="-228600">
                <a:defRPr sz="2000" b="1">
                  <a:solidFill>
                    <a:schemeClr val="tx1"/>
                  </a:solidFill>
                  <a:latin typeface="Comic Sans MS" pitchFamily="66" charset="0"/>
                </a:defRPr>
              </a:lvl4pPr>
              <a:lvl5pPr marL="2057400" indent="-228600">
                <a:defRPr sz="2000" b="1">
                  <a:solidFill>
                    <a:schemeClr val="tx1"/>
                  </a:solidFill>
                  <a:latin typeface="Comic Sans MS" pitchFamily="66" charset="0"/>
                </a:defRPr>
              </a:lvl5pPr>
              <a:lvl6pPr marL="2514600" indent="-228600" algn="ctr" eaLnBrk="0" fontAlgn="base" hangingPunct="0">
                <a:spcBef>
                  <a:spcPct val="0"/>
                </a:spcBef>
                <a:spcAft>
                  <a:spcPct val="0"/>
                </a:spcAft>
                <a:defRPr sz="2000" b="1">
                  <a:solidFill>
                    <a:schemeClr val="tx1"/>
                  </a:solidFill>
                  <a:latin typeface="Comic Sans MS" pitchFamily="66" charset="0"/>
                </a:defRPr>
              </a:lvl6pPr>
              <a:lvl7pPr marL="2971800" indent="-228600" algn="ctr" eaLnBrk="0" fontAlgn="base" hangingPunct="0">
                <a:spcBef>
                  <a:spcPct val="0"/>
                </a:spcBef>
                <a:spcAft>
                  <a:spcPct val="0"/>
                </a:spcAft>
                <a:defRPr sz="2000" b="1">
                  <a:solidFill>
                    <a:schemeClr val="tx1"/>
                  </a:solidFill>
                  <a:latin typeface="Comic Sans MS" pitchFamily="66" charset="0"/>
                </a:defRPr>
              </a:lvl7pPr>
              <a:lvl8pPr marL="3429000" indent="-228600" algn="ctr" eaLnBrk="0" fontAlgn="base" hangingPunct="0">
                <a:spcBef>
                  <a:spcPct val="0"/>
                </a:spcBef>
                <a:spcAft>
                  <a:spcPct val="0"/>
                </a:spcAft>
                <a:defRPr sz="2000" b="1">
                  <a:solidFill>
                    <a:schemeClr val="tx1"/>
                  </a:solidFill>
                  <a:latin typeface="Comic Sans MS" pitchFamily="66" charset="0"/>
                </a:defRPr>
              </a:lvl8pPr>
              <a:lvl9pPr marL="3886200" indent="-228600" algn="ctr" eaLnBrk="0" fontAlgn="base" hangingPunct="0">
                <a:spcBef>
                  <a:spcPct val="0"/>
                </a:spcBef>
                <a:spcAft>
                  <a:spcPct val="0"/>
                </a:spcAft>
                <a:defRPr sz="2000" b="1">
                  <a:solidFill>
                    <a:schemeClr val="tx1"/>
                  </a:solidFill>
                  <a:latin typeface="Comic Sans MS" pitchFamily="66" charset="0"/>
                </a:defRPr>
              </a:lvl9pPr>
            </a:lstStyle>
            <a:p>
              <a:pPr eaLnBrk="1" hangingPunct="1">
                <a:defRPr/>
              </a:pPr>
              <a:endParaRPr lang="en-US" altLang="en-US" sz="1800" b="0" dirty="0" smtClean="0">
                <a:solidFill>
                  <a:schemeClr val="accent2"/>
                </a:solidFill>
                <a:latin typeface="Arial"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2133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 name="Rectangle 2"/>
          <p:cNvSpPr>
            <a:spLocks noGrp="1" noChangeArrowheads="1"/>
          </p:cNvSpPr>
          <p:nvPr>
            <p:ph type="ftr" sz="quarter" idx="3"/>
          </p:nvPr>
        </p:nvSpPr>
        <p:spPr>
          <a:xfrm>
            <a:off x="2514600" y="6400800"/>
            <a:ext cx="4038600" cy="304800"/>
          </a:xfrm>
          <a:prstGeom prst="rect">
            <a:avLst/>
          </a:prstGeom>
          <a:ln/>
        </p:spPr>
        <p:txBody>
          <a:bodyPr/>
          <a:lstStyle>
            <a:lvl1pPr algn="ctr">
              <a:defRPr sz="1000" b="0">
                <a:latin typeface="Arial"/>
                <a:cs typeface="Arial"/>
              </a:defRPr>
            </a:lvl1pPr>
          </a:lstStyle>
          <a:p>
            <a:pPr>
              <a:defRPr/>
            </a:pPr>
            <a:r>
              <a:rPr lang="en-US" dirty="0" smtClean="0"/>
              <a:t>© 2015 Leadership Solutions - Presented by Partners in Medical Education, Inc.</a:t>
            </a: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15" r:id="rId3"/>
    <p:sldLayoutId id="2147483916" r:id="rId4"/>
    <p:sldLayoutId id="2147483917" r:id="rId5"/>
    <p:sldLayoutId id="2147483918" r:id="rId6"/>
    <p:sldLayoutId id="2147483919" r:id="rId7"/>
    <p:sldLayoutId id="2147483920" r:id="rId8"/>
    <p:sldLayoutId id="2147483921" r:id="rId9"/>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gif"/><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hyperlink" Target="http://www.partnersinmeded.com/"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4" Type="http://schemas.openxmlformats.org/officeDocument/2006/relationships/hyperlink" Target="http://www.partnersinmeded.com/" TargetMode="External"/><Relationship Id="rId5" Type="http://schemas.openxmlformats.org/officeDocument/2006/relationships/image" Target="../media/image28.jpeg"/><Relationship Id="rId6" Type="http://schemas.openxmlformats.org/officeDocument/2006/relationships/hyperlink" Target="mailto:barry@leader-solutions.net"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smtClean="0">
                <a:solidFill>
                  <a:schemeClr val="bg1"/>
                </a:solidFill>
              </a:rPr>
              <a:t/>
            </a:r>
            <a:br>
              <a:rPr lang="en-US" sz="3200" b="1" dirty="0" smtClean="0">
                <a:solidFill>
                  <a:schemeClr val="bg1"/>
                </a:solidFill>
              </a:rPr>
            </a:br>
            <a:r>
              <a:rPr lang="en-US" sz="3200" b="1" dirty="0">
                <a:solidFill>
                  <a:schemeClr val="bg1"/>
                </a:solidFill>
              </a:rPr>
              <a:t/>
            </a:r>
            <a:br>
              <a:rPr lang="en-US" sz="3200" b="1" dirty="0">
                <a:solidFill>
                  <a:schemeClr val="bg1"/>
                </a:solidFill>
              </a:rPr>
            </a:br>
            <a:r>
              <a:rPr lang="en-US" sz="3200" b="1" i="1" dirty="0">
                <a:solidFill>
                  <a:schemeClr val="bg1"/>
                </a:solidFill>
                <a:effectLst>
                  <a:outerShdw blurRad="38100" dist="38100" dir="2700000" algn="tl">
                    <a:srgbClr val="000000">
                      <a:alpha val="43137"/>
                    </a:srgbClr>
                  </a:outerShdw>
                </a:effectLst>
              </a:rPr>
              <a:t>I, We, They –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Self-, Team-, and Patient-Leadership Education in GME</a:t>
            </a:r>
            <a:r>
              <a:rPr lang="en-US" sz="3200" b="1" i="1" dirty="0">
                <a:solidFill>
                  <a:schemeClr val="tx1"/>
                </a:solidFill>
                <a:effectLst>
                  <a:outerShdw blurRad="38100" dist="38100" dir="2700000" algn="tl">
                    <a:srgbClr val="000000">
                      <a:alpha val="43137"/>
                    </a:srgbClr>
                  </a:outerShdw>
                </a:effectLst>
              </a:rPr>
              <a:t/>
            </a:r>
            <a:br>
              <a:rPr lang="en-US" sz="3200" b="1" i="1" dirty="0">
                <a:solidFill>
                  <a:schemeClr val="tx1"/>
                </a:solidFill>
                <a:effectLst>
                  <a:outerShdw blurRad="38100" dist="38100" dir="2700000" algn="tl">
                    <a:srgbClr val="000000">
                      <a:alpha val="43137"/>
                    </a:srgbClr>
                  </a:outerShdw>
                </a:effectLst>
              </a:rPr>
            </a:br>
            <a:r>
              <a:rPr lang="en-US" sz="3200" b="1" dirty="0">
                <a:solidFill>
                  <a:schemeClr val="bg1"/>
                </a:solidFill>
              </a:rPr>
              <a:t/>
            </a:r>
            <a:br>
              <a:rPr lang="en-US" sz="3200" b="1" dirty="0">
                <a:solidFill>
                  <a:schemeClr val="bg1"/>
                </a:solidFill>
              </a:rPr>
            </a:br>
            <a:r>
              <a:rPr lang="en-US" sz="3200" b="1" dirty="0">
                <a:solidFill>
                  <a:schemeClr val="bg1"/>
                </a:solidFill>
              </a:rPr>
              <a:t/>
            </a:r>
            <a:br>
              <a:rPr lang="en-US" sz="3200" b="1" dirty="0">
                <a:solidFill>
                  <a:schemeClr val="bg1"/>
                </a:solidFill>
              </a:rPr>
            </a:br>
            <a:endParaRPr lang="en-US" sz="3200" b="1" dirty="0">
              <a:solidFill>
                <a:schemeClr val="bg1"/>
              </a:solidFill>
            </a:endParaRPr>
          </a:p>
        </p:txBody>
      </p:sp>
      <p:sp>
        <p:nvSpPr>
          <p:cNvPr id="4" name="Subtitle 3"/>
          <p:cNvSpPr txBox="1">
            <a:spLocks/>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2"/>
              </a:buClr>
              <a:buSzPct val="75000"/>
              <a:buFont typeface="Wingdings" pitchFamily="2" charset="2"/>
              <a:buNone/>
              <a:defRPr sz="2400">
                <a:solidFill>
                  <a:schemeClr val="tx1"/>
                </a:solidFill>
                <a:latin typeface="Arial"/>
                <a:ea typeface="+mn-ea"/>
                <a:cs typeface="Arial"/>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000" b="1" dirty="0" smtClean="0"/>
              <a:t>Presented By:</a:t>
            </a:r>
          </a:p>
          <a:p>
            <a:r>
              <a:rPr lang="en-US" sz="2000" dirty="0" smtClean="0"/>
              <a:t>Barry A. Doublestein, DSL</a:t>
            </a:r>
          </a:p>
          <a:p>
            <a:r>
              <a:rPr lang="en-US" sz="1600" b="0" dirty="0" smtClean="0"/>
              <a:t>President – Leadership Solutions</a:t>
            </a:r>
          </a:p>
          <a:p>
            <a:r>
              <a:rPr lang="en-US" sz="2000" dirty="0" smtClean="0"/>
              <a:t>Partners in Medical Education, Inc.</a:t>
            </a:r>
            <a:endParaRPr lang="en-US" sz="2000" dirty="0"/>
          </a:p>
        </p:txBody>
      </p:sp>
    </p:spTree>
    <p:extLst>
      <p:ext uri="{BB962C8B-B14F-4D97-AF65-F5344CB8AC3E}">
        <p14:creationId xmlns:p14="http://schemas.microsoft.com/office/powerpoint/2010/main" val="2420547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33400"/>
            <a:ext cx="8229600" cy="1371600"/>
          </a:xfrm>
          <a:solidFill>
            <a:schemeClr val="bg1"/>
          </a:solidFill>
          <a:effectLst/>
        </p:spPr>
        <p:txBody>
          <a:bodyPr>
            <a:normAutofit fontScale="90000"/>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Huge Push to Focus on Professionalism in Medical Education</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077753"/>
            <a:ext cx="1828800" cy="15882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105" y="2097602"/>
            <a:ext cx="1543374" cy="167278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070639"/>
            <a:ext cx="1554044" cy="1847378"/>
          </a:xfrm>
          <a:prstGeom prst="rect">
            <a:avLst/>
          </a:prstGeom>
        </p:spPr>
      </p:pic>
      <p:sp>
        <p:nvSpPr>
          <p:cNvPr id="11" name="Slide Number Placeholder 4"/>
          <p:cNvSpPr>
            <a:spLocks noGrp="1"/>
          </p:cNvSpPr>
          <p:nvPr>
            <p:ph type="sldNum" sz="quarter" idx="4294967295"/>
          </p:nvPr>
        </p:nvSpPr>
        <p:spPr>
          <a:xfrm>
            <a:off x="6781800" y="6339361"/>
            <a:ext cx="2133600" cy="365125"/>
          </a:xfrm>
          <a:prstGeom prst="rect">
            <a:avLst/>
          </a:prstGeom>
        </p:spPr>
        <p:txBody>
          <a:bodyPr/>
          <a:lstStyle/>
          <a:p>
            <a:fld id="{C4A4E6EA-E978-41CE-8C04-FD43A69585A6}" type="slidenum">
              <a:rPr lang="en-US" smtClean="0"/>
              <a:t>10</a:t>
            </a:fld>
            <a:endParaRPr lang="en-US" dirty="0"/>
          </a:p>
        </p:txBody>
      </p:sp>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6250" y="4297396"/>
            <a:ext cx="2498699" cy="256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8282" y="2236500"/>
            <a:ext cx="1837568" cy="251158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279" y="4693785"/>
            <a:ext cx="2158171" cy="1554615"/>
          </a:xfrm>
          <a:prstGeom prst="rect">
            <a:avLst/>
          </a:prstGeom>
        </p:spPr>
      </p:pic>
      <p:sp>
        <p:nvSpPr>
          <p:cNvPr id="13" name="TextBox 12"/>
          <p:cNvSpPr txBox="1"/>
          <p:nvPr/>
        </p:nvSpPr>
        <p:spPr>
          <a:xfrm>
            <a:off x="3357962" y="2195009"/>
            <a:ext cx="2738037" cy="677108"/>
          </a:xfrm>
          <a:prstGeom prst="rect">
            <a:avLst/>
          </a:prstGeom>
          <a:noFill/>
        </p:spPr>
        <p:txBody>
          <a:bodyPr wrap="square" rtlCol="0">
            <a:spAutoFit/>
          </a:bodyPr>
          <a:lstStyle/>
          <a:p>
            <a:pPr algn="ctr"/>
            <a:r>
              <a:rPr lang="en-US" dirty="0" smtClean="0">
                <a:latin typeface="+mn-lt"/>
              </a:rPr>
              <a:t>Thomas </a:t>
            </a:r>
            <a:r>
              <a:rPr lang="en-US" dirty="0" err="1" smtClean="0">
                <a:latin typeface="+mn-lt"/>
              </a:rPr>
              <a:t>Nasca</a:t>
            </a:r>
            <a:r>
              <a:rPr lang="en-US" dirty="0" smtClean="0">
                <a:latin typeface="+mn-lt"/>
              </a:rPr>
              <a:t>, MD </a:t>
            </a:r>
            <a:r>
              <a:rPr lang="en-US" sz="1800" i="1" dirty="0" smtClean="0">
                <a:latin typeface="+mn-lt"/>
              </a:rPr>
              <a:t>CEO, ACGME</a:t>
            </a:r>
            <a:endParaRPr lang="en-US" sz="1800" i="1" dirty="0">
              <a:latin typeface="+mn-lt"/>
            </a:endParaRPr>
          </a:p>
        </p:txBody>
      </p:sp>
      <p:sp>
        <p:nvSpPr>
          <p:cNvPr id="14" name="TextBox 13"/>
          <p:cNvSpPr txBox="1"/>
          <p:nvPr/>
        </p:nvSpPr>
        <p:spPr>
          <a:xfrm>
            <a:off x="6169330" y="5486400"/>
            <a:ext cx="2738037" cy="954107"/>
          </a:xfrm>
          <a:prstGeom prst="rect">
            <a:avLst/>
          </a:prstGeom>
          <a:noFill/>
        </p:spPr>
        <p:txBody>
          <a:bodyPr wrap="square" rtlCol="0">
            <a:spAutoFit/>
          </a:bodyPr>
          <a:lstStyle/>
          <a:p>
            <a:pPr algn="ctr"/>
            <a:r>
              <a:rPr lang="en-US" dirty="0" smtClean="0">
                <a:latin typeface="+mn-lt"/>
              </a:rPr>
              <a:t>Darrell </a:t>
            </a:r>
            <a:r>
              <a:rPr lang="en-US" dirty="0" err="1" smtClean="0">
                <a:latin typeface="+mn-lt"/>
              </a:rPr>
              <a:t>Kirch</a:t>
            </a:r>
            <a:r>
              <a:rPr lang="en-US" dirty="0" smtClean="0">
                <a:latin typeface="+mn-lt"/>
              </a:rPr>
              <a:t>, MD </a:t>
            </a:r>
            <a:r>
              <a:rPr lang="en-US" sz="1800" i="1" dirty="0" smtClean="0">
                <a:latin typeface="+mn-lt"/>
              </a:rPr>
              <a:t>President &amp; CEO, AAMC</a:t>
            </a:r>
            <a:endParaRPr lang="en-US" sz="1800" i="1" dirty="0">
              <a:latin typeface="+mn-lt"/>
            </a:endParaRPr>
          </a:p>
        </p:txBody>
      </p:sp>
      <p:sp>
        <p:nvSpPr>
          <p:cNvPr id="15"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12996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28800"/>
            <a:ext cx="6019800" cy="2209800"/>
          </a:xfrm>
        </p:spPr>
        <p:txBody>
          <a:bodyPr/>
          <a:lstStyle/>
          <a:p>
            <a:r>
              <a:rPr lang="en-US" sz="4400" b="1" dirty="0">
                <a:solidFill>
                  <a:schemeClr val="bg1"/>
                </a:solidFill>
                <a:effectLst>
                  <a:outerShdw blurRad="38100" dist="38100" dir="2700000" algn="tl">
                    <a:srgbClr val="000000">
                      <a:alpha val="43137"/>
                    </a:srgbClr>
                  </a:outerShdw>
                </a:effectLst>
                <a:latin typeface="Arial" pitchFamily="34" charset="0"/>
                <a:cs typeface="Arial" pitchFamily="34" charset="0"/>
              </a:rPr>
              <a:t>Defining </a:t>
            </a:r>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Professional Formation</a:t>
            </a:r>
            <a:endParaRPr lang="en-US" sz="44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bwMode="auto">
          <a:xfrm>
            <a:off x="1447799" y="4588133"/>
            <a:ext cx="7391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rgbClr val="FFFFFF"/>
                </a:solidFill>
                <a:latin typeface="Arial"/>
                <a:ea typeface="+mj-ea"/>
                <a:cs typeface="Arial"/>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sz="4400" kern="0" dirty="0" smtClean="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rPr>
              <a:t>Narrowing the Focus</a:t>
            </a:r>
            <a:endParaRPr lang="en-US" sz="4400" b="1" kern="0"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endParaRPr>
          </a:p>
          <a:p>
            <a:r>
              <a:rPr lang="en-US" sz="4400" b="1" kern="0"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 </a:t>
            </a:r>
            <a:endParaRPr lang="en-US" sz="4400" b="1" kern="0" baseline="30000" dirty="0">
              <a:solidFill>
                <a:schemeClr val="bg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514600" y="6348090"/>
            <a:ext cx="4035902" cy="420660"/>
          </a:xfrm>
          <a:prstGeom prst="rect">
            <a:avLst/>
          </a:prstGeom>
        </p:spPr>
      </p:pic>
    </p:spTree>
    <p:extLst>
      <p:ext uri="{BB962C8B-B14F-4D97-AF65-F5344CB8AC3E}">
        <p14:creationId xmlns:p14="http://schemas.microsoft.com/office/powerpoint/2010/main" val="2882748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79903" y="3529091"/>
            <a:ext cx="458419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371600"/>
          </a:xfrm>
          <a:solidFill>
            <a:schemeClr val="bg1"/>
          </a:solidFill>
          <a:effectLst/>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Professional Formation</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04800" y="2195591"/>
            <a:ext cx="8458200" cy="2667000"/>
          </a:xfrm>
        </p:spPr>
        <p:txBody>
          <a:bodyPr>
            <a:normAutofit/>
          </a:bodyPr>
          <a:lstStyle/>
          <a:p>
            <a:r>
              <a:rPr lang="en-US" sz="2800" b="1" i="1" dirty="0" smtClean="0">
                <a:effectLst>
                  <a:outerShdw blurRad="38100" dist="38100" dir="2700000" algn="tl">
                    <a:srgbClr val="000000">
                      <a:alpha val="43137"/>
                    </a:srgbClr>
                  </a:outerShdw>
                </a:effectLst>
                <a:latin typeface="Arial" pitchFamily="34" charset="0"/>
                <a:cs typeface="Arial" pitchFamily="34" charset="0"/>
              </a:rPr>
              <a:t>Traits, Traditions, Trappings, and Mores of being a physician</a:t>
            </a:r>
          </a:p>
        </p:txBody>
      </p:sp>
      <p:sp>
        <p:nvSpPr>
          <p:cNvPr id="9" name="Slide Number Placeholder 4"/>
          <p:cNvSpPr>
            <a:spLocks noGrp="1"/>
          </p:cNvSpPr>
          <p:nvPr>
            <p:ph type="sldNum" sz="quarter" idx="4294967295"/>
          </p:nvPr>
        </p:nvSpPr>
        <p:spPr>
          <a:xfrm>
            <a:off x="6781800" y="6339361"/>
            <a:ext cx="2133600" cy="365125"/>
          </a:xfrm>
          <a:prstGeom prst="rect">
            <a:avLst/>
          </a:prstGeom>
        </p:spPr>
        <p:txBody>
          <a:bodyPr/>
          <a:lstStyle/>
          <a:p>
            <a:fld id="{C4A4E6EA-E978-41CE-8C04-FD43A69585A6}" type="slidenum">
              <a:rPr lang="en-US" smtClean="0"/>
              <a:t>12</a:t>
            </a:fld>
            <a:endParaRPr lang="en-US" dirty="0"/>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111966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77544" y="3571189"/>
            <a:ext cx="4188912" cy="276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371600"/>
          </a:xfrm>
          <a:solidFill>
            <a:schemeClr val="bg1"/>
          </a:solidFill>
          <a:effectLst/>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Professional Competency</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04800" y="2195591"/>
            <a:ext cx="8458200" cy="2667000"/>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How these Traits, Traditions, Trappings, and Mores are carried out in the patient/team encounter</a:t>
            </a:r>
          </a:p>
          <a:p>
            <a:r>
              <a:rPr lang="en-US"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Personalized</a:t>
            </a:r>
            <a:endParaRPr lang="en-US" b="1" dirty="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lide Number Placeholder 4"/>
          <p:cNvSpPr>
            <a:spLocks noGrp="1"/>
          </p:cNvSpPr>
          <p:nvPr>
            <p:ph type="sldNum" sz="quarter" idx="4294967295"/>
          </p:nvPr>
        </p:nvSpPr>
        <p:spPr>
          <a:xfrm>
            <a:off x="6781800" y="6339361"/>
            <a:ext cx="2133600" cy="365125"/>
          </a:xfrm>
          <a:prstGeom prst="rect">
            <a:avLst/>
          </a:prstGeom>
        </p:spPr>
        <p:txBody>
          <a:bodyPr/>
          <a:lstStyle/>
          <a:p>
            <a:fld id="{C4A4E6EA-E978-41CE-8C04-FD43A69585A6}" type="slidenum">
              <a:rPr lang="en-US" smtClean="0"/>
              <a:t>13</a:t>
            </a:fld>
            <a:endParaRPr lang="en-US" dirty="0"/>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1889567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9471" y="3025168"/>
            <a:ext cx="4968858" cy="331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371600"/>
          </a:xfrm>
          <a:solidFill>
            <a:schemeClr val="bg1"/>
          </a:solidFill>
          <a:effectLst/>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Professionalism</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42900" y="1992549"/>
            <a:ext cx="8458200" cy="2667000"/>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Adept professionals – </a:t>
            </a:r>
            <a:r>
              <a:rPr lang="en-US"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Think, Feel, </a:t>
            </a:r>
            <a:r>
              <a:rPr lang="en-US" b="1"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and</a:t>
            </a:r>
            <a:r>
              <a:rPr lang="en-US"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 Act </a:t>
            </a:r>
            <a:r>
              <a:rPr lang="en-US" b="1" dirty="0" smtClean="0">
                <a:effectLst>
                  <a:outerShdw blurRad="38100" dist="38100" dir="2700000" algn="tl">
                    <a:srgbClr val="000000">
                      <a:alpha val="43137"/>
                    </a:srgbClr>
                  </a:outerShdw>
                </a:effectLst>
                <a:latin typeface="Arial" pitchFamily="34" charset="0"/>
                <a:cs typeface="Arial" pitchFamily="34" charset="0"/>
              </a:rPr>
              <a:t>in certain ways…</a:t>
            </a:r>
            <a:endParaRPr lang="en-US" b="1" dirty="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Slide Number Placeholder 4"/>
          <p:cNvSpPr>
            <a:spLocks noGrp="1"/>
          </p:cNvSpPr>
          <p:nvPr>
            <p:ph type="sldNum" sz="quarter" idx="4294967295"/>
          </p:nvPr>
        </p:nvSpPr>
        <p:spPr>
          <a:xfrm>
            <a:off x="6781800" y="6339361"/>
            <a:ext cx="2133600" cy="365125"/>
          </a:xfrm>
          <a:prstGeom prst="rect">
            <a:avLst/>
          </a:prstGeom>
        </p:spPr>
        <p:txBody>
          <a:bodyPr/>
          <a:lstStyle/>
          <a:p>
            <a:fld id="{C4A4E6EA-E978-41CE-8C04-FD43A69585A6}" type="slidenum">
              <a:rPr lang="en-US" smtClean="0"/>
              <a:t>14</a:t>
            </a:fld>
            <a:endParaRPr lang="en-US" dirty="0"/>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4156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28800"/>
            <a:ext cx="6019800" cy="2209800"/>
          </a:xfrm>
        </p:spPr>
        <p:txBody>
          <a:bodyPr/>
          <a:lstStyle/>
          <a:p>
            <a:r>
              <a:rPr lang="en-US" sz="4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Why Should This Matter to Us?</a:t>
            </a:r>
            <a:endParaRPr lang="en-US" sz="44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975043" y="6248400"/>
            <a:ext cx="4035902" cy="420660"/>
          </a:xfrm>
          <a:prstGeom prst="rect">
            <a:avLst/>
          </a:prstGeom>
        </p:spPr>
      </p:pic>
    </p:spTree>
    <p:extLst>
      <p:ext uri="{BB962C8B-B14F-4D97-AF65-F5344CB8AC3E}">
        <p14:creationId xmlns:p14="http://schemas.microsoft.com/office/powerpoint/2010/main" val="1795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3096F12-8E82-4115-80AF-CEF0A45228D9}" type="slidenum">
              <a:rPr lang="en-US" altLang="en-US" smtClean="0"/>
              <a:pPr>
                <a:defRPr/>
              </a:pPr>
              <a:t>16</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609" y="1828800"/>
            <a:ext cx="6025817" cy="3862703"/>
          </a:xfrm>
          <a:prstGeom prst="rect">
            <a:avLst/>
          </a:prstGeom>
        </p:spPr>
      </p:pic>
      <p:sp>
        <p:nvSpPr>
          <p:cNvPr id="6" name="TextBox 5"/>
          <p:cNvSpPr txBox="1"/>
          <p:nvPr/>
        </p:nvSpPr>
        <p:spPr>
          <a:xfrm>
            <a:off x="428017" y="751582"/>
            <a:ext cx="8000999"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Miller’s Model of Clinical Competence - Amended</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915374" y="5906947"/>
            <a:ext cx="7026282" cy="230832"/>
          </a:xfrm>
          <a:prstGeom prst="rect">
            <a:avLst/>
          </a:prstGeom>
          <a:noFill/>
        </p:spPr>
        <p:txBody>
          <a:bodyPr wrap="none" rtlCol="0">
            <a:spAutoFit/>
          </a:bodyPr>
          <a:lstStyle/>
          <a:p>
            <a:r>
              <a:rPr lang="en-US" sz="900" b="0" dirty="0" err="1" smtClean="0">
                <a:latin typeface="Arial" panose="020B0604020202020204" pitchFamily="34" charset="0"/>
                <a:cs typeface="Arial" panose="020B0604020202020204" pitchFamily="34" charset="0"/>
              </a:rPr>
              <a:t>Cruess</a:t>
            </a:r>
            <a:r>
              <a:rPr lang="en-US" sz="900" b="0" dirty="0" smtClean="0">
                <a:latin typeface="Arial" panose="020B0604020202020204" pitchFamily="34" charset="0"/>
                <a:cs typeface="Arial" panose="020B0604020202020204" pitchFamily="34" charset="0"/>
              </a:rPr>
              <a:t>, RL, </a:t>
            </a:r>
            <a:r>
              <a:rPr lang="en-US" sz="900" b="0" dirty="0" err="1" smtClean="0">
                <a:latin typeface="Arial" panose="020B0604020202020204" pitchFamily="34" charset="0"/>
                <a:cs typeface="Arial" panose="020B0604020202020204" pitchFamily="34" charset="0"/>
              </a:rPr>
              <a:t>Cruess</a:t>
            </a:r>
            <a:r>
              <a:rPr lang="en-US" sz="900" b="0" dirty="0" smtClean="0">
                <a:latin typeface="Arial" panose="020B0604020202020204" pitchFamily="34" charset="0"/>
                <a:cs typeface="Arial" panose="020B0604020202020204" pitchFamily="34" charset="0"/>
              </a:rPr>
              <a:t>, SR, </a:t>
            </a:r>
            <a:r>
              <a:rPr lang="en-US" sz="900" b="0" dirty="0" err="1" smtClean="0">
                <a:latin typeface="Arial" panose="020B0604020202020204" pitchFamily="34" charset="0"/>
                <a:cs typeface="Arial" panose="020B0604020202020204" pitchFamily="34" charset="0"/>
              </a:rPr>
              <a:t>Steinert</a:t>
            </a:r>
            <a:r>
              <a:rPr lang="en-US" sz="900" b="0" dirty="0" smtClean="0">
                <a:latin typeface="Arial" panose="020B0604020202020204" pitchFamily="34" charset="0"/>
                <a:cs typeface="Arial" panose="020B0604020202020204" pitchFamily="34" charset="0"/>
              </a:rPr>
              <a:t>, Y. </a:t>
            </a:r>
            <a:r>
              <a:rPr lang="en-US" sz="900" b="0" i="1" dirty="0" smtClean="0">
                <a:latin typeface="Arial" panose="020B0604020202020204" pitchFamily="34" charset="0"/>
                <a:cs typeface="Arial" panose="020B0604020202020204" pitchFamily="34" charset="0"/>
              </a:rPr>
              <a:t>Amending Miller’s Pyramid to Include Professional Identity Formation.</a:t>
            </a:r>
            <a:r>
              <a:rPr lang="en-US" sz="900" b="0" dirty="0" smtClean="0">
                <a:latin typeface="Arial" panose="020B0604020202020204" pitchFamily="34" charset="0"/>
                <a:cs typeface="Arial" panose="020B0604020202020204" pitchFamily="34" charset="0"/>
              </a:rPr>
              <a:t> Academic Med. Oct. 2015.</a:t>
            </a:r>
            <a:endParaRPr lang="en-US" sz="900" b="0" dirty="0">
              <a:latin typeface="Arial" panose="020B0604020202020204" pitchFamily="34" charset="0"/>
              <a:cs typeface="Arial" panose="020B0604020202020204" pitchFamily="34" charset="0"/>
            </a:endParaRPr>
          </a:p>
        </p:txBody>
      </p:sp>
      <p:sp>
        <p:nvSpPr>
          <p:cNvPr id="9" name="Rectangle 8"/>
          <p:cNvSpPr/>
          <p:nvPr/>
        </p:nvSpPr>
        <p:spPr bwMode="auto">
          <a:xfrm>
            <a:off x="1524000" y="1795500"/>
            <a:ext cx="5638800" cy="117629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p:txBody>
      </p:sp>
      <p:sp>
        <p:nvSpPr>
          <p:cNvPr id="4" name="TextBox 3"/>
          <p:cNvSpPr txBox="1"/>
          <p:nvPr/>
        </p:nvSpPr>
        <p:spPr>
          <a:xfrm>
            <a:off x="915374" y="2156106"/>
            <a:ext cx="1922321" cy="523220"/>
          </a:xfrm>
          <a:prstGeom prst="rect">
            <a:avLst/>
          </a:prstGeom>
          <a:noFill/>
        </p:spPr>
        <p:txBody>
          <a:bodyPr wrap="none" rtlCol="0">
            <a:spAutoFit/>
          </a:bodyPr>
          <a:lstStyle/>
          <a:p>
            <a:r>
              <a:rPr lang="en-US" sz="2800" dirty="0" smtClean="0">
                <a:solidFill>
                  <a:schemeClr val="tx1">
                    <a:lumMod val="90000"/>
                    <a:lumOff val="10000"/>
                  </a:schemeClr>
                </a:solidFill>
                <a:latin typeface="+mn-lt"/>
              </a:rPr>
              <a:t>Becoming</a:t>
            </a:r>
            <a:endParaRPr lang="en-US" sz="2800" dirty="0">
              <a:solidFill>
                <a:schemeClr val="tx1">
                  <a:lumMod val="90000"/>
                  <a:lumOff val="10000"/>
                </a:schemeClr>
              </a:solidFill>
              <a:latin typeface="+mn-lt"/>
            </a:endParaRPr>
          </a:p>
        </p:txBody>
      </p:sp>
      <p:sp>
        <p:nvSpPr>
          <p:cNvPr id="10" name="Rectangle 9"/>
          <p:cNvSpPr/>
          <p:nvPr/>
        </p:nvSpPr>
        <p:spPr bwMode="auto">
          <a:xfrm>
            <a:off x="1802626" y="1295400"/>
            <a:ext cx="5638800" cy="5001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Comic Sans MS" pitchFamily="66" charset="0"/>
            </a:endParaRPr>
          </a:p>
        </p:txBody>
      </p:sp>
      <p:sp>
        <p:nvSpPr>
          <p:cNvPr id="11"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15856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P spid="4"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371600"/>
          </a:xfrm>
          <a:solidFill>
            <a:schemeClr val="bg1"/>
          </a:solidFill>
          <a:effectLst/>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Patient Safety Issue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533400" y="2209800"/>
            <a:ext cx="8001000" cy="2246769"/>
          </a:xfrm>
          <a:prstGeom prst="rect">
            <a:avLst/>
          </a:prstGeom>
        </p:spPr>
        <p:txBody>
          <a:bodyPr wrap="square">
            <a:spAutoFit/>
          </a:bodyPr>
          <a:lstStyle/>
          <a:p>
            <a:pPr marL="571500" indent="-571500">
              <a:buFont typeface="Arial" pitchFamily="34" charset="0"/>
              <a:buChar char="•"/>
            </a:pP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Professional lapses </a:t>
            </a:r>
            <a:r>
              <a:rPr lang="en-US" sz="2800" b="1" dirty="0" smtClean="0">
                <a:effectLst>
                  <a:outerShdw blurRad="38100" dist="38100" dir="2700000" algn="tl">
                    <a:srgbClr val="000000">
                      <a:alpha val="43137"/>
                    </a:srgbClr>
                  </a:outerShdw>
                </a:effectLst>
                <a:latin typeface="Arial" pitchFamily="34" charset="0"/>
                <a:cs typeface="Arial" pitchFamily="34" charset="0"/>
              </a:rPr>
              <a:t>in medical school or residency programs correlate with lapses later in practice</a:t>
            </a:r>
          </a:p>
          <a:p>
            <a:pPr marL="571500" indent="-571500">
              <a:buFont typeface="Arial" pitchFamily="34" charset="0"/>
              <a:buChar char="•"/>
            </a:pPr>
            <a:endParaRPr lang="en-US" sz="2800" b="1" dirty="0" smtClean="0">
              <a:effectLst>
                <a:outerShdw blurRad="38100" dist="38100" dir="2700000" algn="tl">
                  <a:srgbClr val="000000">
                    <a:alpha val="43137"/>
                  </a:srgbClr>
                </a:outerShdw>
              </a:effectLst>
              <a:latin typeface="Arial" pitchFamily="34" charset="0"/>
              <a:cs typeface="Arial" pitchFamily="34" charset="0"/>
            </a:endParaRPr>
          </a:p>
          <a:p>
            <a:pPr marL="571500" indent="-571500">
              <a:buFont typeface="Arial" pitchFamily="34" charset="0"/>
              <a:buChar char="•"/>
            </a:pP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Earlier </a:t>
            </a:r>
            <a:r>
              <a:rPr lang="en-US" sz="2800" b="1"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intervention</a:t>
            </a: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 mitigates the issues</a:t>
            </a:r>
          </a:p>
        </p:txBody>
      </p:sp>
      <p:sp>
        <p:nvSpPr>
          <p:cNvPr id="3" name="Slide Number Placeholder 2"/>
          <p:cNvSpPr>
            <a:spLocks noGrp="1"/>
          </p:cNvSpPr>
          <p:nvPr>
            <p:ph type="sldNum" sz="quarter" idx="10"/>
          </p:nvPr>
        </p:nvSpPr>
        <p:spPr/>
        <p:txBody>
          <a:bodyPr/>
          <a:lstStyle/>
          <a:p>
            <a:pPr>
              <a:defRPr/>
            </a:pPr>
            <a:fld id="{A3096F12-8E82-4115-80AF-CEF0A45228D9}" type="slidenum">
              <a:rPr lang="en-US" altLang="en-US" smtClean="0"/>
              <a:pPr>
                <a:defRPr/>
              </a:pPr>
              <a:t>17</a:t>
            </a:fld>
            <a:endParaRPr lang="en-US" altLang="en-US"/>
          </a:p>
        </p:txBody>
      </p:sp>
      <p:sp>
        <p:nvSpPr>
          <p:cNvPr id="8" name="TextBox 7"/>
          <p:cNvSpPr txBox="1"/>
          <p:nvPr/>
        </p:nvSpPr>
        <p:spPr>
          <a:xfrm>
            <a:off x="403777" y="5909846"/>
            <a:ext cx="7721665" cy="338554"/>
          </a:xfrm>
          <a:prstGeom prst="rect">
            <a:avLst/>
          </a:prstGeom>
          <a:noFill/>
        </p:spPr>
        <p:txBody>
          <a:bodyPr wrap="square" rtlCol="0">
            <a:spAutoFit/>
          </a:bodyPr>
          <a:lstStyle/>
          <a:p>
            <a:pPr lvl="2"/>
            <a:r>
              <a:rPr lang="en-US" sz="800" b="0" dirty="0" err="1">
                <a:latin typeface="+mn-lt"/>
              </a:rPr>
              <a:t>Papadakis</a:t>
            </a:r>
            <a:r>
              <a:rPr lang="en-US" sz="800" b="0" dirty="0">
                <a:latin typeface="+mn-lt"/>
              </a:rPr>
              <a:t>, M., </a:t>
            </a:r>
            <a:r>
              <a:rPr lang="en-US" sz="800" b="0" dirty="0" err="1">
                <a:latin typeface="+mn-lt"/>
              </a:rPr>
              <a:t>Teherani</a:t>
            </a:r>
            <a:r>
              <a:rPr lang="en-US" sz="800" b="0" dirty="0">
                <a:latin typeface="+mn-lt"/>
              </a:rPr>
              <a:t>, A., </a:t>
            </a:r>
            <a:r>
              <a:rPr lang="en-US" sz="800" b="0" dirty="0" err="1">
                <a:latin typeface="+mn-lt"/>
              </a:rPr>
              <a:t>Banach</a:t>
            </a:r>
            <a:r>
              <a:rPr lang="en-US" sz="800" b="0" dirty="0">
                <a:latin typeface="+mn-lt"/>
              </a:rPr>
              <a:t>, M., </a:t>
            </a:r>
            <a:r>
              <a:rPr lang="en-US" sz="800" b="0" dirty="0" err="1">
                <a:latin typeface="+mn-lt"/>
              </a:rPr>
              <a:t>Knettler</a:t>
            </a:r>
            <a:r>
              <a:rPr lang="en-US" sz="800" b="0" dirty="0">
                <a:latin typeface="+mn-lt"/>
              </a:rPr>
              <a:t>, T., </a:t>
            </a:r>
            <a:r>
              <a:rPr lang="en-US" sz="800" b="0" dirty="0" err="1">
                <a:latin typeface="+mn-lt"/>
              </a:rPr>
              <a:t>Rattner</a:t>
            </a:r>
            <a:r>
              <a:rPr lang="en-US" sz="800" b="0" dirty="0">
                <a:latin typeface="+mn-lt"/>
              </a:rPr>
              <a:t>, S., Stern, D., et al. (2005). </a:t>
            </a:r>
            <a:r>
              <a:rPr lang="en-US" sz="800" b="0" i="1" dirty="0">
                <a:latin typeface="+mn-lt"/>
              </a:rPr>
              <a:t>Disciplinary action by medical boards and prior behavior in medical school</a:t>
            </a:r>
            <a:r>
              <a:rPr lang="en-US" sz="800" b="0" dirty="0">
                <a:latin typeface="+mn-lt"/>
              </a:rPr>
              <a:t>. NEJM, 353(25), 2673-2682.</a:t>
            </a:r>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9329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371600"/>
          </a:xfrm>
          <a:solidFill>
            <a:schemeClr val="bg1"/>
          </a:solidFill>
          <a:effectLst/>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Patient Safety Issue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533400" y="1919777"/>
            <a:ext cx="7462420" cy="1815882"/>
          </a:xfrm>
          <a:prstGeom prst="rect">
            <a:avLst/>
          </a:prstGeom>
        </p:spPr>
        <p:txBody>
          <a:bodyPr wrap="square">
            <a:spAutoFit/>
          </a:bodyPr>
          <a:lstStyle/>
          <a:p>
            <a:pPr marL="571500" indent="-571500">
              <a:buFont typeface="Arial" pitchFamily="34" charset="0"/>
              <a:buChar char="•"/>
            </a:pPr>
            <a:r>
              <a:rPr lang="en-US" sz="2800" b="1" dirty="0" smtClean="0">
                <a:effectLst>
                  <a:outerShdw blurRad="38100" dist="38100" dir="2700000" algn="tl">
                    <a:srgbClr val="000000">
                      <a:alpha val="43137"/>
                    </a:srgbClr>
                  </a:outerShdw>
                </a:effectLst>
                <a:latin typeface="Arial" pitchFamily="34" charset="0"/>
                <a:cs typeface="Arial" pitchFamily="34" charset="0"/>
              </a:rPr>
              <a:t>Patients are more likely to </a:t>
            </a: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comply with physician orders</a:t>
            </a:r>
            <a:r>
              <a:rPr lang="en-US" sz="2800" b="1" dirty="0" smtClean="0">
                <a:effectLst>
                  <a:outerShdw blurRad="38100" dist="38100" dir="2700000" algn="tl">
                    <a:srgbClr val="000000">
                      <a:alpha val="43137"/>
                    </a:srgbClr>
                  </a:outerShdw>
                </a:effectLst>
                <a:latin typeface="Arial" pitchFamily="34" charset="0"/>
                <a:cs typeface="Arial" pitchFamily="34" charset="0"/>
              </a:rPr>
              <a:t> if the physician demonstrates an understanding of patient’s condition</a:t>
            </a:r>
          </a:p>
        </p:txBody>
      </p:sp>
      <p:sp>
        <p:nvSpPr>
          <p:cNvPr id="3" name="Slide Number Placeholder 2"/>
          <p:cNvSpPr>
            <a:spLocks noGrp="1"/>
          </p:cNvSpPr>
          <p:nvPr>
            <p:ph type="sldNum" sz="quarter" idx="10"/>
          </p:nvPr>
        </p:nvSpPr>
        <p:spPr/>
        <p:txBody>
          <a:bodyPr/>
          <a:lstStyle/>
          <a:p>
            <a:pPr>
              <a:defRPr/>
            </a:pPr>
            <a:fld id="{A3096F12-8E82-4115-80AF-CEF0A45228D9}" type="slidenum">
              <a:rPr lang="en-US" altLang="en-US" smtClean="0"/>
              <a:pPr>
                <a:defRPr/>
              </a:pPr>
              <a:t>18</a:t>
            </a:fld>
            <a:endParaRPr lang="en-US" altLang="en-US"/>
          </a:p>
        </p:txBody>
      </p:sp>
      <p:sp>
        <p:nvSpPr>
          <p:cNvPr id="8" name="TextBox 7"/>
          <p:cNvSpPr txBox="1"/>
          <p:nvPr/>
        </p:nvSpPr>
        <p:spPr>
          <a:xfrm>
            <a:off x="0" y="6046637"/>
            <a:ext cx="8206823" cy="215444"/>
          </a:xfrm>
          <a:prstGeom prst="rect">
            <a:avLst/>
          </a:prstGeom>
          <a:noFill/>
        </p:spPr>
        <p:txBody>
          <a:bodyPr wrap="square" rtlCol="0">
            <a:spAutoFit/>
          </a:bodyPr>
          <a:lstStyle/>
          <a:p>
            <a:pPr lvl="2"/>
            <a:r>
              <a:rPr lang="en-US" sz="800" b="0" dirty="0">
                <a:latin typeface="+mn-lt"/>
              </a:rPr>
              <a:t>Kim, SS, </a:t>
            </a:r>
            <a:r>
              <a:rPr lang="en-US" sz="800" b="0" dirty="0" err="1">
                <a:latin typeface="+mn-lt"/>
              </a:rPr>
              <a:t>Kaplowitz</a:t>
            </a:r>
            <a:r>
              <a:rPr lang="en-US" sz="800" b="0" dirty="0">
                <a:latin typeface="+mn-lt"/>
              </a:rPr>
              <a:t>, S., Johnston, MV. </a:t>
            </a:r>
            <a:r>
              <a:rPr lang="en-US" sz="800" b="0" i="1" dirty="0">
                <a:latin typeface="+mn-lt"/>
              </a:rPr>
              <a:t>The effects of physician empathy on patient satisfaction and compliance</a:t>
            </a:r>
            <a:r>
              <a:rPr lang="en-US" sz="800" b="0" dirty="0">
                <a:latin typeface="+mn-lt"/>
              </a:rPr>
              <a:t>. </a:t>
            </a:r>
            <a:r>
              <a:rPr lang="en-US" sz="800" b="0" dirty="0" err="1">
                <a:latin typeface="+mn-lt"/>
              </a:rPr>
              <a:t>Eval</a:t>
            </a:r>
            <a:r>
              <a:rPr lang="en-US" sz="800" b="0" dirty="0">
                <a:latin typeface="+mn-lt"/>
              </a:rPr>
              <a:t> Health Prof., 2004 </a:t>
            </a:r>
            <a:r>
              <a:rPr lang="en-US" sz="800" b="0" dirty="0" smtClean="0">
                <a:latin typeface="+mn-lt"/>
              </a:rPr>
              <a:t>Sep;27(3).</a:t>
            </a:r>
            <a:endParaRPr lang="en-US" sz="800" b="0"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610" y="3874903"/>
            <a:ext cx="3048000" cy="2033016"/>
          </a:xfrm>
          <a:prstGeom prst="rect">
            <a:avLst/>
          </a:prstGeom>
        </p:spPr>
      </p:pic>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32243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371600"/>
          </a:xfrm>
          <a:solidFill>
            <a:schemeClr val="bg1"/>
          </a:solidFill>
          <a:effectLst/>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Patient Safety Issue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381000" y="1729065"/>
            <a:ext cx="8458200" cy="1815882"/>
          </a:xfrm>
          <a:prstGeom prst="rect">
            <a:avLst/>
          </a:prstGeom>
        </p:spPr>
        <p:txBody>
          <a:bodyPr wrap="square">
            <a:spAutoFit/>
          </a:bodyPr>
          <a:lstStyle/>
          <a:p>
            <a:pPr marL="571500" indent="-571500">
              <a:buFont typeface="Arial" pitchFamily="34" charset="0"/>
              <a:buChar char="•"/>
            </a:pPr>
            <a:r>
              <a:rPr lang="en-US" sz="2800" b="1" dirty="0" smtClean="0">
                <a:effectLst>
                  <a:outerShdw blurRad="38100" dist="38100" dir="2700000" algn="tl">
                    <a:srgbClr val="000000">
                      <a:alpha val="43137"/>
                    </a:srgbClr>
                  </a:outerShdw>
                </a:effectLst>
                <a:latin typeface="Arial" pitchFamily="34" charset="0"/>
                <a:cs typeface="Arial" pitchFamily="34" charset="0"/>
              </a:rPr>
              <a:t>Physicians with </a:t>
            </a: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higher levels </a:t>
            </a:r>
            <a:r>
              <a:rPr lang="en-US" sz="2800" b="1" dirty="0" smtClean="0">
                <a:effectLst>
                  <a:outerShdw blurRad="38100" dist="38100" dir="2700000" algn="tl">
                    <a:srgbClr val="000000">
                      <a:alpha val="43137"/>
                    </a:srgbClr>
                  </a:outerShdw>
                </a:effectLst>
                <a:latin typeface="Arial" pitchFamily="34" charset="0"/>
                <a:cs typeface="Arial" pitchFamily="34" charset="0"/>
              </a:rPr>
              <a:t>of Emotional Intelligence experience less </a:t>
            </a: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stress, cynicism, and burnout </a:t>
            </a:r>
            <a:r>
              <a:rPr lang="en-US" sz="2800" b="1" dirty="0" smtClean="0">
                <a:effectLst>
                  <a:outerShdw blurRad="38100" dist="38100" dir="2700000" algn="tl">
                    <a:srgbClr val="000000">
                      <a:alpha val="43137"/>
                    </a:srgbClr>
                  </a:outerShdw>
                </a:effectLst>
                <a:latin typeface="Arial" pitchFamily="34" charset="0"/>
                <a:cs typeface="Arial" pitchFamily="34" charset="0"/>
              </a:rPr>
              <a:t>– things that directly affect patient’s safety.</a:t>
            </a:r>
          </a:p>
        </p:txBody>
      </p:sp>
      <p:sp>
        <p:nvSpPr>
          <p:cNvPr id="3" name="Slide Number Placeholder 2"/>
          <p:cNvSpPr>
            <a:spLocks noGrp="1"/>
          </p:cNvSpPr>
          <p:nvPr>
            <p:ph type="sldNum" sz="quarter" idx="10"/>
          </p:nvPr>
        </p:nvSpPr>
        <p:spPr/>
        <p:txBody>
          <a:bodyPr/>
          <a:lstStyle/>
          <a:p>
            <a:pPr>
              <a:defRPr/>
            </a:pPr>
            <a:fld id="{A3096F12-8E82-4115-80AF-CEF0A45228D9}" type="slidenum">
              <a:rPr lang="en-US" altLang="en-US" smtClean="0"/>
              <a:pPr>
                <a:defRPr/>
              </a:pPr>
              <a:t>19</a:t>
            </a:fld>
            <a:endParaRPr lang="en-US" altLang="en-US"/>
          </a:p>
        </p:txBody>
      </p:sp>
      <p:sp>
        <p:nvSpPr>
          <p:cNvPr id="8" name="TextBox 7"/>
          <p:cNvSpPr txBox="1"/>
          <p:nvPr/>
        </p:nvSpPr>
        <p:spPr>
          <a:xfrm>
            <a:off x="152400" y="5923480"/>
            <a:ext cx="8206823" cy="338554"/>
          </a:xfrm>
          <a:prstGeom prst="rect">
            <a:avLst/>
          </a:prstGeom>
          <a:noFill/>
        </p:spPr>
        <p:txBody>
          <a:bodyPr wrap="square" rtlCol="0">
            <a:spAutoFit/>
          </a:bodyPr>
          <a:lstStyle/>
          <a:p>
            <a:pPr lvl="2"/>
            <a:r>
              <a:rPr lang="en-US" sz="800" b="0" dirty="0" err="1">
                <a:latin typeface="+mn-lt"/>
              </a:rPr>
              <a:t>Gleichgerrcht</a:t>
            </a:r>
            <a:r>
              <a:rPr lang="en-US" sz="800" b="0" dirty="0">
                <a:latin typeface="+mn-lt"/>
              </a:rPr>
              <a:t>, E., </a:t>
            </a:r>
            <a:r>
              <a:rPr lang="en-US" sz="800" b="0" dirty="0" err="1">
                <a:latin typeface="+mn-lt"/>
              </a:rPr>
              <a:t>Decety</a:t>
            </a:r>
            <a:r>
              <a:rPr lang="en-US" sz="800" b="0" dirty="0">
                <a:latin typeface="+mn-lt"/>
              </a:rPr>
              <a:t>, J. </a:t>
            </a:r>
            <a:r>
              <a:rPr lang="en-US" sz="800" b="0" i="1" dirty="0">
                <a:latin typeface="+mn-lt"/>
              </a:rPr>
              <a:t>Empathy in Clinical Practice: How Individual Dispositions, Gender, and Experience Moderate Empathic Concern, Burnout, and Emotional Distress in Physicians</a:t>
            </a:r>
            <a:r>
              <a:rPr lang="en-US" sz="800" b="0" dirty="0">
                <a:latin typeface="+mn-lt"/>
              </a:rPr>
              <a:t>. </a:t>
            </a:r>
            <a:r>
              <a:rPr lang="en-US" sz="800" b="0" dirty="0" err="1">
                <a:latin typeface="+mn-lt"/>
              </a:rPr>
              <a:t>PLoS</a:t>
            </a:r>
            <a:r>
              <a:rPr lang="en-US" sz="800" b="0" dirty="0">
                <a:latin typeface="+mn-lt"/>
              </a:rPr>
              <a:t> One. 2013: 8(4): e61526.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203448"/>
            <a:ext cx="3886200" cy="2587752"/>
          </a:xfrm>
          <a:prstGeom prst="rect">
            <a:avLst/>
          </a:prstGeom>
        </p:spPr>
      </p:pic>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87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800" b="1" dirty="0" smtClean="0"/>
              <a:t>Your Presenter…..</a:t>
            </a:r>
            <a:endParaRPr lang="en-US" sz="3800" b="1" dirty="0"/>
          </a:p>
        </p:txBody>
      </p:sp>
      <p:sp>
        <p:nvSpPr>
          <p:cNvPr id="5" name="Text Placeholder 4"/>
          <p:cNvSpPr>
            <a:spLocks noGrp="1"/>
          </p:cNvSpPr>
          <p:nvPr>
            <p:ph type="body" sz="quarter" idx="3"/>
          </p:nvPr>
        </p:nvSpPr>
        <p:spPr>
          <a:xfrm>
            <a:off x="4344053" y="1550193"/>
            <a:ext cx="4041775" cy="639762"/>
          </a:xfrm>
        </p:spPr>
        <p:txBody>
          <a:bodyPr/>
          <a:lstStyle/>
          <a:p>
            <a:r>
              <a:rPr lang="en-US" dirty="0" smtClean="0"/>
              <a:t>Barry A. Doublestein, DSL</a:t>
            </a:r>
            <a:endParaRPr lang="en-US" dirty="0"/>
          </a:p>
        </p:txBody>
      </p:sp>
      <p:sp>
        <p:nvSpPr>
          <p:cNvPr id="6" name="Content Placeholder 5"/>
          <p:cNvSpPr>
            <a:spLocks noGrp="1"/>
          </p:cNvSpPr>
          <p:nvPr>
            <p:ph sz="quarter" idx="4"/>
          </p:nvPr>
        </p:nvSpPr>
        <p:spPr>
          <a:xfrm>
            <a:off x="3621741" y="2312193"/>
            <a:ext cx="5486400" cy="3951288"/>
          </a:xfrm>
        </p:spPr>
        <p:txBody>
          <a:bodyPr>
            <a:normAutofit/>
          </a:bodyPr>
          <a:lstStyle/>
          <a:p>
            <a:r>
              <a:rPr lang="en-US" sz="2000" dirty="0" smtClean="0"/>
              <a:t>President of Leadership Solutions</a:t>
            </a:r>
          </a:p>
          <a:p>
            <a:r>
              <a:rPr lang="en-US" sz="2000" dirty="0" smtClean="0"/>
              <a:t>President &amp; COO of the Osteopathic Institute of the South since 1989</a:t>
            </a:r>
          </a:p>
          <a:p>
            <a:r>
              <a:rPr lang="en-US" sz="2000" dirty="0" smtClean="0"/>
              <a:t>Passionate about physician-professionalism</a:t>
            </a:r>
          </a:p>
          <a:p>
            <a:r>
              <a:rPr lang="en-US" sz="2000" dirty="0" smtClean="0"/>
              <a:t>Certified AOA Osteopathic Graduate Medical Education Consultant</a:t>
            </a:r>
            <a:endParaRPr lang="en-US" sz="2000" dirty="0"/>
          </a:p>
        </p:txBody>
      </p:sp>
      <p:sp>
        <p:nvSpPr>
          <p:cNvPr id="8" name="Footer Placeholder 7"/>
          <p:cNvSpPr>
            <a:spLocks noGrp="1"/>
          </p:cNvSpPr>
          <p:nvPr>
            <p:ph type="ftr" sz="quarter" idx="10"/>
          </p:nvPr>
        </p:nvSpPr>
        <p:spPr>
          <a:xfrm>
            <a:off x="2552700" y="6385719"/>
            <a:ext cx="4038600" cy="365919"/>
          </a:xfrm>
        </p:spPr>
        <p:txBody>
          <a:bodyPr/>
          <a:lstStyle/>
          <a:p>
            <a:r>
              <a:rPr lang="en-US" dirty="0"/>
              <a:t>© </a:t>
            </a:r>
            <a:r>
              <a:rPr lang="en-US" dirty="0" smtClean="0"/>
              <a:t>2016 </a:t>
            </a:r>
            <a:r>
              <a:rPr lang="en-US" dirty="0"/>
              <a:t>Leadership Solutions</a:t>
            </a:r>
          </a:p>
          <a:p>
            <a:r>
              <a:rPr lang="en-US" dirty="0" smtClean="0"/>
              <a:t>Presented </a:t>
            </a:r>
            <a:r>
              <a:rPr lang="en-US" dirty="0" smtClean="0"/>
              <a:t>by Partners in Medical Education, Inc</a:t>
            </a:r>
            <a:r>
              <a:rPr lang="en-US" dirty="0" smtClean="0"/>
              <a:t>.</a:t>
            </a:r>
            <a:endParaRPr lang="en-US" dirty="0"/>
          </a:p>
        </p:txBody>
      </p:sp>
      <p:sp>
        <p:nvSpPr>
          <p:cNvPr id="9" name="Slide Number Placeholder 8"/>
          <p:cNvSpPr>
            <a:spLocks noGrp="1"/>
          </p:cNvSpPr>
          <p:nvPr>
            <p:ph type="sldNum" sz="quarter" idx="11"/>
          </p:nvPr>
        </p:nvSpPr>
        <p:spPr/>
        <p:txBody>
          <a:bodyPr/>
          <a:lstStyle/>
          <a:p>
            <a:fld id="{5DEB43E6-C11D-40B0-A9F7-306D14ED0C6A}" type="slidenum">
              <a:rPr lang="en-US" smtClean="0"/>
              <a:pPr/>
              <a:t>2</a:t>
            </a:fld>
            <a:endParaRPr lang="en-US"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762000" y="1951037"/>
            <a:ext cx="2679212" cy="3101516"/>
          </a:xfrm>
          <a:prstGeom prst="rect">
            <a:avLst/>
          </a:prstGeom>
        </p:spPr>
      </p:pic>
    </p:spTree>
    <p:extLst>
      <p:ext uri="{BB962C8B-B14F-4D97-AF65-F5344CB8AC3E}">
        <p14:creationId xmlns:p14="http://schemas.microsoft.com/office/powerpoint/2010/main" val="3495442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371600"/>
          </a:xfrm>
          <a:solidFill>
            <a:schemeClr val="bg1"/>
          </a:solidFill>
          <a:effectLst/>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Patient Safety Issue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609600" y="1906621"/>
            <a:ext cx="7462420" cy="1384995"/>
          </a:xfrm>
          <a:prstGeom prst="rect">
            <a:avLst/>
          </a:prstGeom>
        </p:spPr>
        <p:txBody>
          <a:bodyPr wrap="square">
            <a:spAutoFit/>
          </a:bodyPr>
          <a:lstStyle/>
          <a:p>
            <a:pPr marL="571500" indent="-571500">
              <a:buFont typeface="Arial" pitchFamily="34" charset="0"/>
              <a:buChar char="•"/>
            </a:pP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Rudeness</a:t>
            </a:r>
            <a:r>
              <a:rPr lang="en-US" sz="2800" b="1" dirty="0" smtClean="0">
                <a:effectLst>
                  <a:outerShdw blurRad="38100" dist="38100" dir="2700000" algn="tl">
                    <a:srgbClr val="000000">
                      <a:alpha val="43137"/>
                    </a:srgbClr>
                  </a:outerShdw>
                </a:effectLst>
                <a:latin typeface="Arial" pitchFamily="34" charset="0"/>
                <a:cs typeface="Arial" pitchFamily="34" charset="0"/>
              </a:rPr>
              <a:t> by fellow team members cause </a:t>
            </a: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cognition impairment </a:t>
            </a:r>
            <a:r>
              <a:rPr lang="en-US" sz="2800" b="1" dirty="0" smtClean="0">
                <a:effectLst>
                  <a:outerShdw blurRad="38100" dist="38100" dir="2700000" algn="tl">
                    <a:srgbClr val="000000">
                      <a:alpha val="43137"/>
                    </a:srgbClr>
                  </a:outerShdw>
                </a:effectLst>
                <a:latin typeface="Arial" pitchFamily="34" charset="0"/>
                <a:cs typeface="Arial" pitchFamily="34" charset="0"/>
              </a:rPr>
              <a:t>that directly endangers patients.</a:t>
            </a:r>
          </a:p>
        </p:txBody>
      </p:sp>
      <p:sp>
        <p:nvSpPr>
          <p:cNvPr id="3" name="Slide Number Placeholder 2"/>
          <p:cNvSpPr>
            <a:spLocks noGrp="1"/>
          </p:cNvSpPr>
          <p:nvPr>
            <p:ph type="sldNum" sz="quarter" idx="10"/>
          </p:nvPr>
        </p:nvSpPr>
        <p:spPr/>
        <p:txBody>
          <a:bodyPr/>
          <a:lstStyle/>
          <a:p>
            <a:pPr>
              <a:defRPr/>
            </a:pPr>
            <a:fld id="{A3096F12-8E82-4115-80AF-CEF0A45228D9}" type="slidenum">
              <a:rPr lang="en-US" altLang="en-US" smtClean="0"/>
              <a:pPr>
                <a:defRPr/>
              </a:pPr>
              <a:t>20</a:t>
            </a:fld>
            <a:endParaRPr lang="en-US" altLang="en-US"/>
          </a:p>
        </p:txBody>
      </p:sp>
      <p:sp>
        <p:nvSpPr>
          <p:cNvPr id="8" name="TextBox 7"/>
          <p:cNvSpPr txBox="1"/>
          <p:nvPr/>
        </p:nvSpPr>
        <p:spPr>
          <a:xfrm>
            <a:off x="237398" y="5826599"/>
            <a:ext cx="8206823" cy="338554"/>
          </a:xfrm>
          <a:prstGeom prst="rect">
            <a:avLst/>
          </a:prstGeom>
          <a:noFill/>
        </p:spPr>
        <p:txBody>
          <a:bodyPr wrap="square" rtlCol="0">
            <a:spAutoFit/>
          </a:bodyPr>
          <a:lstStyle/>
          <a:p>
            <a:pPr lvl="2"/>
            <a:r>
              <a:rPr lang="en-US" sz="800" b="0" dirty="0" err="1">
                <a:latin typeface="+mn-lt"/>
              </a:rPr>
              <a:t>Riskin</a:t>
            </a:r>
            <a:r>
              <a:rPr lang="en-US" sz="800" b="0" dirty="0">
                <a:latin typeface="+mn-lt"/>
              </a:rPr>
              <a:t>, A., </a:t>
            </a:r>
            <a:r>
              <a:rPr lang="en-US" sz="800" b="0" dirty="0" err="1">
                <a:latin typeface="+mn-lt"/>
              </a:rPr>
              <a:t>Erez</a:t>
            </a:r>
            <a:r>
              <a:rPr lang="en-US" sz="800" b="0" dirty="0">
                <a:latin typeface="+mn-lt"/>
              </a:rPr>
              <a:t>, A., </a:t>
            </a:r>
            <a:r>
              <a:rPr lang="en-US" sz="800" b="0" dirty="0" err="1">
                <a:latin typeface="+mn-lt"/>
              </a:rPr>
              <a:t>Foulk</a:t>
            </a:r>
            <a:r>
              <a:rPr lang="en-US" sz="800" b="0" dirty="0">
                <a:latin typeface="+mn-lt"/>
              </a:rPr>
              <a:t>, TA, </a:t>
            </a:r>
            <a:r>
              <a:rPr lang="en-US" sz="800" b="0" dirty="0" err="1">
                <a:latin typeface="+mn-lt"/>
              </a:rPr>
              <a:t>Kugleman</a:t>
            </a:r>
            <a:r>
              <a:rPr lang="en-US" sz="800" b="0" dirty="0">
                <a:latin typeface="+mn-lt"/>
              </a:rPr>
              <a:t>, A., </a:t>
            </a:r>
            <a:r>
              <a:rPr lang="en-US" sz="800" b="0" dirty="0" err="1">
                <a:latin typeface="+mn-lt"/>
              </a:rPr>
              <a:t>Gover</a:t>
            </a:r>
            <a:r>
              <a:rPr lang="en-US" sz="800" b="0" dirty="0">
                <a:latin typeface="+mn-lt"/>
              </a:rPr>
              <a:t>, A., </a:t>
            </a:r>
            <a:r>
              <a:rPr lang="en-US" sz="800" b="0" dirty="0" err="1">
                <a:latin typeface="+mn-lt"/>
              </a:rPr>
              <a:t>Shoris</a:t>
            </a:r>
            <a:r>
              <a:rPr lang="en-US" sz="800" b="0" dirty="0">
                <a:latin typeface="+mn-lt"/>
              </a:rPr>
              <a:t>, I., </a:t>
            </a:r>
            <a:r>
              <a:rPr lang="en-US" sz="800" b="0" dirty="0" err="1">
                <a:latin typeface="+mn-lt"/>
              </a:rPr>
              <a:t>Riskin</a:t>
            </a:r>
            <a:r>
              <a:rPr lang="en-US" sz="800" b="0" dirty="0">
                <a:latin typeface="+mn-lt"/>
              </a:rPr>
              <a:t>, KS., Bamberger, PA. </a:t>
            </a:r>
            <a:r>
              <a:rPr lang="en-US" sz="800" b="0" i="1" dirty="0">
                <a:latin typeface="+mn-lt"/>
              </a:rPr>
              <a:t>The Impact of Rudeness on Medical Team Performance: A Randomized Trial.</a:t>
            </a:r>
            <a:r>
              <a:rPr lang="en-US" sz="800" b="0" dirty="0">
                <a:latin typeface="+mn-lt"/>
              </a:rPr>
              <a:t> Pediatrics. Sept. 2015 Vol. 136(3).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306" y="3485441"/>
            <a:ext cx="2724150" cy="2121393"/>
          </a:xfrm>
          <a:prstGeom prst="rect">
            <a:avLst/>
          </a:prstGeom>
        </p:spPr>
      </p:pic>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29118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371600"/>
          </a:xfrm>
          <a:solidFill>
            <a:schemeClr val="bg1"/>
          </a:solidFill>
          <a:effectLst/>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Patient-centered Care</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533400" y="2209800"/>
            <a:ext cx="7848600" cy="954107"/>
          </a:xfrm>
          <a:prstGeom prst="rect">
            <a:avLst/>
          </a:prstGeom>
        </p:spPr>
        <p:txBody>
          <a:bodyPr wrap="square">
            <a:spAutoFit/>
          </a:bodyPr>
          <a:lstStyle/>
          <a:p>
            <a:pPr marL="571500" indent="-571500">
              <a:buFont typeface="Arial" pitchFamily="34" charset="0"/>
              <a:buChar char="•"/>
            </a:pPr>
            <a:r>
              <a:rPr lang="en-US" sz="2800" b="1" dirty="0" smtClean="0">
                <a:effectLst>
                  <a:outerShdw blurRad="38100" dist="38100" dir="2700000" algn="tl">
                    <a:srgbClr val="000000">
                      <a:alpha val="43137"/>
                    </a:srgbClr>
                  </a:outerShdw>
                </a:effectLst>
                <a:latin typeface="Arial" pitchFamily="34" charset="0"/>
                <a:cs typeface="Arial" pitchFamily="34" charset="0"/>
              </a:rPr>
              <a:t>Physicians need to be aware of the skills involved in </a:t>
            </a:r>
            <a:r>
              <a:rPr lang="en-US" sz="28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patient-centered medicine</a:t>
            </a:r>
            <a:r>
              <a:rPr lang="en-US" sz="2800" b="1" dirty="0" smtClean="0">
                <a:effectLst>
                  <a:outerShdw blurRad="38100" dist="38100" dir="2700000" algn="tl">
                    <a:srgbClr val="000000">
                      <a:alpha val="43137"/>
                    </a:srgbClr>
                  </a:outerShdw>
                </a:effectLst>
                <a:latin typeface="Arial" pitchFamily="34" charset="0"/>
                <a:cs typeface="Arial" pitchFamily="34" charset="0"/>
              </a:rPr>
              <a:t>.</a:t>
            </a:r>
          </a:p>
        </p:txBody>
      </p:sp>
      <p:sp>
        <p:nvSpPr>
          <p:cNvPr id="3" name="Slide Number Placeholder 2"/>
          <p:cNvSpPr>
            <a:spLocks noGrp="1"/>
          </p:cNvSpPr>
          <p:nvPr>
            <p:ph type="sldNum" sz="quarter" idx="10"/>
          </p:nvPr>
        </p:nvSpPr>
        <p:spPr/>
        <p:txBody>
          <a:bodyPr/>
          <a:lstStyle/>
          <a:p>
            <a:pPr>
              <a:defRPr/>
            </a:pPr>
            <a:fld id="{A3096F12-8E82-4115-80AF-CEF0A45228D9}" type="slidenum">
              <a:rPr lang="en-US" altLang="en-US" smtClean="0"/>
              <a:pPr>
                <a:defRPr/>
              </a:pPr>
              <a:t>21</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3468707"/>
            <a:ext cx="3505200" cy="2625517"/>
          </a:xfrm>
          <a:prstGeom prst="rect">
            <a:avLst/>
          </a:prstGeom>
        </p:spPr>
      </p:pic>
      <p:sp>
        <p:nvSpPr>
          <p:cNvPr id="8"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422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28800"/>
            <a:ext cx="6019800" cy="2209800"/>
          </a:xfrm>
        </p:spPr>
        <p:txBody>
          <a:bodyPr/>
          <a:lstStyle/>
          <a:p>
            <a:r>
              <a:rPr lang="en-US" sz="54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Professional Formation is Individual and Distinct</a:t>
            </a:r>
            <a:r>
              <a:rPr lang="en-US" sz="5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54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975043" y="6248400"/>
            <a:ext cx="4035902" cy="420660"/>
          </a:xfrm>
          <a:prstGeom prst="rect">
            <a:avLst/>
          </a:prstGeom>
        </p:spPr>
      </p:pic>
    </p:spTree>
    <p:extLst>
      <p:ext uri="{BB962C8B-B14F-4D97-AF65-F5344CB8AC3E}">
        <p14:creationId xmlns:p14="http://schemas.microsoft.com/office/powerpoint/2010/main" val="38550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80" y="1981200"/>
            <a:ext cx="7483933" cy="3975056"/>
          </a:xfrm>
          <a:prstGeom prst="rect">
            <a:avLst/>
          </a:prstGeom>
        </p:spPr>
      </p:pic>
      <p:sp>
        <p:nvSpPr>
          <p:cNvPr id="6" name="Slide Number Placeholder 5"/>
          <p:cNvSpPr>
            <a:spLocks noGrp="1"/>
          </p:cNvSpPr>
          <p:nvPr>
            <p:ph type="sldNum" sz="quarter" idx="10"/>
          </p:nvPr>
        </p:nvSpPr>
        <p:spPr/>
        <p:txBody>
          <a:bodyPr/>
          <a:lstStyle/>
          <a:p>
            <a:pPr>
              <a:defRPr/>
            </a:pPr>
            <a:fld id="{A3096F12-8E82-4115-80AF-CEF0A45228D9}" type="slidenum">
              <a:rPr lang="en-US" altLang="en-US" smtClean="0"/>
              <a:pPr>
                <a:defRPr/>
              </a:pPr>
              <a:t>23</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7" name="Title 6"/>
          <p:cNvSpPr>
            <a:spLocks noGrp="1"/>
          </p:cNvSpPr>
          <p:nvPr>
            <p:ph type="title"/>
          </p:nvPr>
        </p:nvSpPr>
        <p:spPr/>
        <p:txBody>
          <a:bodyPr/>
          <a:lstStyle/>
          <a:p>
            <a:r>
              <a:rPr lang="en-US" dirty="0" smtClean="0"/>
              <a:t>Defining Professionalism</a:t>
            </a:r>
            <a:endParaRPr lang="en-US" dirty="0"/>
          </a:p>
        </p:txBody>
      </p:sp>
    </p:spTree>
    <p:extLst>
      <p:ext uri="{BB962C8B-B14F-4D97-AF65-F5344CB8AC3E}">
        <p14:creationId xmlns:p14="http://schemas.microsoft.com/office/powerpoint/2010/main" val="3967759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28800"/>
            <a:ext cx="6019800" cy="2209800"/>
          </a:xfrm>
        </p:spPr>
        <p:txBody>
          <a:bodyPr/>
          <a:lstStyle/>
          <a:p>
            <a:r>
              <a:rPr lang="en-US" sz="60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Self-Leadership</a:t>
            </a:r>
            <a:br>
              <a:rPr lang="en-US" sz="60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n-US" sz="60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a:t>
            </a:r>
            <a:endParaRPr lang="en-US" sz="60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975043" y="6248400"/>
            <a:ext cx="4035902" cy="420660"/>
          </a:xfrm>
          <a:prstGeom prst="rect">
            <a:avLst/>
          </a:prstGeom>
        </p:spPr>
      </p:pic>
    </p:spTree>
    <p:extLst>
      <p:ext uri="{BB962C8B-B14F-4D97-AF65-F5344CB8AC3E}">
        <p14:creationId xmlns:p14="http://schemas.microsoft.com/office/powerpoint/2010/main" val="39239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2147"/>
            <a:ext cx="8077200" cy="4343400"/>
          </a:xfrm>
        </p:spPr>
        <p:txBody>
          <a:bodyPr>
            <a:normAutofit/>
          </a:bodyPr>
          <a:lstStyle/>
          <a:p>
            <a:r>
              <a:rPr lang="en-US" dirty="0" smtClean="0">
                <a:latin typeface="Arial" pitchFamily="34" charset="0"/>
                <a:cs typeface="Arial" pitchFamily="34" charset="0"/>
              </a:rPr>
              <a:t>They have been mentored – Have you been mentored?</a:t>
            </a:r>
          </a:p>
          <a:p>
            <a:r>
              <a:rPr lang="en-US" dirty="0" smtClean="0">
                <a:solidFill>
                  <a:schemeClr val="tx1">
                    <a:lumMod val="90000"/>
                    <a:lumOff val="10000"/>
                  </a:schemeClr>
                </a:solidFill>
                <a:latin typeface="Arial" pitchFamily="34" charset="0"/>
                <a:cs typeface="Arial" pitchFamily="34" charset="0"/>
              </a:rPr>
              <a:t>Humble – submitting to a mentor</a:t>
            </a:r>
          </a:p>
          <a:p>
            <a:r>
              <a:rPr lang="en-US" dirty="0" smtClean="0">
                <a:latin typeface="Arial" pitchFamily="34" charset="0"/>
                <a:cs typeface="Arial" pitchFamily="34" charset="0"/>
              </a:rPr>
              <a:t>Committed to self-improvement</a:t>
            </a:r>
          </a:p>
          <a:p>
            <a:r>
              <a:rPr lang="en-US" dirty="0" smtClean="0">
                <a:solidFill>
                  <a:schemeClr val="tx1">
                    <a:lumMod val="90000"/>
                    <a:lumOff val="10000"/>
                  </a:schemeClr>
                </a:solidFill>
                <a:latin typeface="Arial" pitchFamily="34" charset="0"/>
                <a:cs typeface="Arial" pitchFamily="34" charset="0"/>
              </a:rPr>
              <a:t>Honest</a:t>
            </a:r>
          </a:p>
          <a:p>
            <a:r>
              <a:rPr lang="en-US" dirty="0" smtClean="0">
                <a:latin typeface="Arial" pitchFamily="34" charset="0"/>
                <a:cs typeface="Arial" pitchFamily="34" charset="0"/>
              </a:rPr>
              <a:t>Consistent</a:t>
            </a:r>
          </a:p>
          <a:p>
            <a:r>
              <a:rPr lang="en-US" dirty="0" smtClean="0">
                <a:solidFill>
                  <a:schemeClr val="tx1">
                    <a:lumMod val="90000"/>
                    <a:lumOff val="10000"/>
                  </a:schemeClr>
                </a:solidFill>
                <a:latin typeface="Arial" pitchFamily="34" charset="0"/>
                <a:cs typeface="Arial" pitchFamily="34" charset="0"/>
              </a:rPr>
              <a:t>Competent</a:t>
            </a:r>
          </a:p>
          <a:p>
            <a:r>
              <a:rPr lang="en-US" dirty="0" smtClean="0">
                <a:latin typeface="Arial" pitchFamily="34" charset="0"/>
                <a:cs typeface="Arial" pitchFamily="34" charset="0"/>
              </a:rPr>
              <a:t>Able to accept responsibility</a:t>
            </a:r>
          </a:p>
          <a:p>
            <a:r>
              <a:rPr lang="en-US" dirty="0" smtClean="0">
                <a:solidFill>
                  <a:schemeClr val="tx1">
                    <a:lumMod val="90000"/>
                    <a:lumOff val="10000"/>
                  </a:schemeClr>
                </a:solidFill>
                <a:latin typeface="Arial" pitchFamily="34" charset="0"/>
                <a:cs typeface="Arial" pitchFamily="34" charset="0"/>
              </a:rPr>
              <a:t>Able to communicate</a:t>
            </a:r>
            <a:endParaRPr lang="en-US" dirty="0">
              <a:solidFill>
                <a:schemeClr val="tx1">
                  <a:lumMod val="90000"/>
                  <a:lumOff val="10000"/>
                </a:schemeClr>
              </a:solidFill>
              <a:latin typeface="Arial" pitchFamily="34" charset="0"/>
              <a:cs typeface="Arial" pitchFamily="34" charset="0"/>
            </a:endParaRPr>
          </a:p>
        </p:txBody>
      </p:sp>
      <p:sp>
        <p:nvSpPr>
          <p:cNvPr id="9" name="TextBox 8"/>
          <p:cNvSpPr txBox="1"/>
          <p:nvPr/>
        </p:nvSpPr>
        <p:spPr>
          <a:xfrm>
            <a:off x="838200" y="6012368"/>
            <a:ext cx="7696200" cy="230832"/>
          </a:xfrm>
          <a:prstGeom prst="rect">
            <a:avLst/>
          </a:prstGeom>
          <a:noFill/>
        </p:spPr>
        <p:txBody>
          <a:bodyPr wrap="square" rtlCol="0">
            <a:spAutoFit/>
          </a:bodyPr>
          <a:lstStyle/>
          <a:p>
            <a:pPr algn="ctr"/>
            <a:r>
              <a:rPr lang="en-US" sz="900" dirty="0" smtClean="0">
                <a:latin typeface="Arial" pitchFamily="34" charset="0"/>
                <a:cs typeface="Arial" pitchFamily="34" charset="0"/>
              </a:rPr>
              <a:t>Kouzes, J., Posner, B. (2010). The Truth About Leadership. San Francisco, CA: </a:t>
            </a:r>
            <a:r>
              <a:rPr lang="en-US" sz="900" dirty="0" err="1" smtClean="0">
                <a:latin typeface="Arial" pitchFamily="34" charset="0"/>
                <a:cs typeface="Arial" pitchFamily="34" charset="0"/>
              </a:rPr>
              <a:t>Jossey</a:t>
            </a:r>
            <a:r>
              <a:rPr lang="en-US" sz="900" dirty="0" smtClean="0">
                <a:latin typeface="Arial" pitchFamily="34" charset="0"/>
                <a:cs typeface="Arial" pitchFamily="34" charset="0"/>
              </a:rPr>
              <a:t>-Bass</a:t>
            </a:r>
            <a:endParaRPr lang="en-US" sz="900" dirty="0">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25</a:t>
            </a:fld>
            <a:endParaRPr lang="en-US" altLang="en-US"/>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Characteristics of Admired Leaders</a:t>
            </a:r>
            <a:endParaRPr lang="en-US" dirty="0"/>
          </a:p>
        </p:txBody>
      </p:sp>
    </p:spTree>
    <p:extLst>
      <p:ext uri="{BB962C8B-B14F-4D97-AF65-F5344CB8AC3E}">
        <p14:creationId xmlns:p14="http://schemas.microsoft.com/office/powerpoint/2010/main" val="27320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28800"/>
            <a:ext cx="6019800" cy="2209800"/>
          </a:xfrm>
        </p:spPr>
        <p:txBody>
          <a:bodyPr/>
          <a:lstStyle/>
          <a:p>
            <a:r>
              <a:rPr lang="en-US" sz="60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Cognitive Skills</a:t>
            </a:r>
            <a:endParaRPr lang="en-US" sz="60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975043" y="6248400"/>
            <a:ext cx="4035902" cy="420660"/>
          </a:xfrm>
          <a:prstGeom prst="rect">
            <a:avLst/>
          </a:prstGeom>
        </p:spPr>
      </p:pic>
    </p:spTree>
    <p:extLst>
      <p:ext uri="{BB962C8B-B14F-4D97-AF65-F5344CB8AC3E}">
        <p14:creationId xmlns:p14="http://schemas.microsoft.com/office/powerpoint/2010/main" val="175029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534400" cy="2528853"/>
          </a:xfrm>
        </p:spPr>
        <p:txBody>
          <a:bodyPr>
            <a:normAutofit/>
          </a:bodyPr>
          <a:lstStyle/>
          <a:p>
            <a:r>
              <a:rPr lang="en-US" sz="3200" dirty="0" smtClean="0">
                <a:latin typeface="Arial" pitchFamily="34" charset="0"/>
                <a:cs typeface="Arial" pitchFamily="34" charset="0"/>
              </a:rPr>
              <a:t>Able to break problems into workable parts</a:t>
            </a:r>
          </a:p>
          <a:p>
            <a:r>
              <a:rPr lang="en-US" sz="3200" dirty="0" smtClean="0">
                <a:solidFill>
                  <a:schemeClr val="tx1">
                    <a:lumMod val="90000"/>
                    <a:lumOff val="10000"/>
                  </a:schemeClr>
                </a:solidFill>
                <a:latin typeface="Arial" pitchFamily="34" charset="0"/>
                <a:cs typeface="Arial" pitchFamily="34" charset="0"/>
              </a:rPr>
              <a:t>Seek counsel from competent others</a:t>
            </a:r>
          </a:p>
          <a:p>
            <a:r>
              <a:rPr lang="en-US" sz="3200" dirty="0" smtClean="0">
                <a:latin typeface="Arial" pitchFamily="34" charset="0"/>
                <a:cs typeface="Arial" pitchFamily="34" charset="0"/>
              </a:rPr>
              <a:t>Draw conclusions on basis of gathered data</a:t>
            </a:r>
          </a:p>
          <a:p>
            <a:r>
              <a:rPr lang="en-US" sz="3200" dirty="0" smtClean="0">
                <a:solidFill>
                  <a:schemeClr val="tx1">
                    <a:lumMod val="90000"/>
                    <a:lumOff val="10000"/>
                  </a:schemeClr>
                </a:solidFill>
                <a:latin typeface="Arial" pitchFamily="34" charset="0"/>
                <a:cs typeface="Arial" pitchFamily="34" charset="0"/>
              </a:rPr>
              <a:t>Explain oneself and their actions</a:t>
            </a: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27</a:t>
            </a:fld>
            <a:endParaRPr lang="en-US" altLang="en-US"/>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Cognitive Skills</a:t>
            </a:r>
            <a:endParaRPr lang="en-US" dirty="0"/>
          </a:p>
        </p:txBody>
      </p:sp>
    </p:spTree>
    <p:extLst>
      <p:ext uri="{BB962C8B-B14F-4D97-AF65-F5344CB8AC3E}">
        <p14:creationId xmlns:p14="http://schemas.microsoft.com/office/powerpoint/2010/main" val="13536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10600" cy="3062253"/>
          </a:xfrm>
        </p:spPr>
        <p:txBody>
          <a:bodyPr>
            <a:normAutofit/>
          </a:bodyPr>
          <a:lstStyle/>
          <a:p>
            <a:r>
              <a:rPr lang="en-US" sz="3200" dirty="0" smtClean="0">
                <a:latin typeface="Arial" pitchFamily="34" charset="0"/>
                <a:cs typeface="Arial" pitchFamily="34" charset="0"/>
              </a:rPr>
              <a:t>Case studies – M&amp;M</a:t>
            </a:r>
          </a:p>
          <a:p>
            <a:r>
              <a:rPr lang="en-US" sz="3200" dirty="0" smtClean="0">
                <a:solidFill>
                  <a:schemeClr val="tx1">
                    <a:lumMod val="90000"/>
                    <a:lumOff val="10000"/>
                  </a:schemeClr>
                </a:solidFill>
                <a:latin typeface="Arial" pitchFamily="34" charset="0"/>
                <a:cs typeface="Arial" pitchFamily="34" charset="0"/>
              </a:rPr>
              <a:t>Open atmosphere of inquiry</a:t>
            </a:r>
          </a:p>
          <a:p>
            <a:r>
              <a:rPr lang="en-US" sz="3200" dirty="0" smtClean="0">
                <a:latin typeface="Arial" pitchFamily="34" charset="0"/>
                <a:cs typeface="Arial" pitchFamily="34" charset="0"/>
              </a:rPr>
              <a:t>Considering alternative ways to view problem – asking Why?</a:t>
            </a:r>
          </a:p>
          <a:p>
            <a:r>
              <a:rPr lang="en-US" sz="3200" dirty="0" smtClean="0">
                <a:solidFill>
                  <a:schemeClr val="tx1">
                    <a:lumMod val="90000"/>
                    <a:lumOff val="10000"/>
                  </a:schemeClr>
                </a:solidFill>
                <a:latin typeface="Arial" pitchFamily="34" charset="0"/>
                <a:cs typeface="Arial" pitchFamily="34" charset="0"/>
              </a:rPr>
              <a:t>Make this process habitual through practice</a:t>
            </a: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28</a:t>
            </a:fld>
            <a:endParaRPr lang="en-US" altLang="en-US"/>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How Do We Do This?</a:t>
            </a:r>
            <a:endParaRPr lang="en-US" dirty="0"/>
          </a:p>
        </p:txBody>
      </p:sp>
    </p:spTree>
    <p:extLst>
      <p:ext uri="{BB962C8B-B14F-4D97-AF65-F5344CB8AC3E}">
        <p14:creationId xmlns:p14="http://schemas.microsoft.com/office/powerpoint/2010/main" val="34607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763000" cy="2986053"/>
          </a:xfrm>
        </p:spPr>
        <p:txBody>
          <a:bodyPr>
            <a:normAutofit/>
          </a:bodyPr>
          <a:lstStyle/>
          <a:p>
            <a:r>
              <a:rPr lang="en-US" sz="3200" dirty="0" smtClean="0">
                <a:latin typeface="Arial" pitchFamily="34" charset="0"/>
                <a:cs typeface="Arial" pitchFamily="34" charset="0"/>
              </a:rPr>
              <a:t>Designed to specifically improve performance</a:t>
            </a:r>
          </a:p>
          <a:p>
            <a:r>
              <a:rPr lang="en-US" sz="3200" dirty="0" smtClean="0">
                <a:solidFill>
                  <a:schemeClr val="tx1">
                    <a:lumMod val="90000"/>
                    <a:lumOff val="10000"/>
                  </a:schemeClr>
                </a:solidFill>
                <a:latin typeface="Arial" pitchFamily="34" charset="0"/>
                <a:cs typeface="Arial" pitchFamily="34" charset="0"/>
              </a:rPr>
              <a:t>Has to be repeated a lot</a:t>
            </a:r>
          </a:p>
          <a:p>
            <a:r>
              <a:rPr lang="en-US" sz="3200" dirty="0" smtClean="0">
                <a:latin typeface="Arial" pitchFamily="34" charset="0"/>
                <a:cs typeface="Arial" pitchFamily="34" charset="0"/>
              </a:rPr>
              <a:t>Feedback must be continuously available</a:t>
            </a:r>
          </a:p>
          <a:p>
            <a:r>
              <a:rPr lang="en-US" sz="3200" dirty="0" smtClean="0">
                <a:solidFill>
                  <a:schemeClr val="tx1">
                    <a:lumMod val="90000"/>
                    <a:lumOff val="10000"/>
                  </a:schemeClr>
                </a:solidFill>
                <a:latin typeface="Arial" pitchFamily="34" charset="0"/>
                <a:cs typeface="Arial" pitchFamily="34" charset="0"/>
              </a:rPr>
              <a:t>It is highly demanding mentally</a:t>
            </a:r>
          </a:p>
          <a:p>
            <a:r>
              <a:rPr lang="en-US" sz="3200" dirty="0" smtClean="0">
                <a:solidFill>
                  <a:schemeClr val="bg2">
                    <a:lumMod val="50000"/>
                  </a:schemeClr>
                </a:solidFill>
                <a:latin typeface="Arial" pitchFamily="34" charset="0"/>
                <a:cs typeface="Arial" pitchFamily="34" charset="0"/>
              </a:rPr>
              <a:t>It isn’t that much fun</a:t>
            </a: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29</a:t>
            </a:fld>
            <a:endParaRPr lang="en-US" altLang="en-US"/>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Five Elements of Practice</a:t>
            </a:r>
            <a:endParaRPr lang="en-US" dirty="0"/>
          </a:p>
        </p:txBody>
      </p:sp>
    </p:spTree>
    <p:extLst>
      <p:ext uri="{BB962C8B-B14F-4D97-AF65-F5344CB8AC3E}">
        <p14:creationId xmlns:p14="http://schemas.microsoft.com/office/powerpoint/2010/main" val="20696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3886200"/>
          </a:xfrm>
        </p:spPr>
        <p:txBody>
          <a:bodyPr>
            <a:normAutofit/>
          </a:bodyPr>
          <a:lstStyle/>
          <a:p>
            <a:r>
              <a:rPr lang="en-US" sz="2800" dirty="0" smtClean="0">
                <a:latin typeface="Arial" pitchFamily="34" charset="0"/>
                <a:cs typeface="Arial" pitchFamily="34" charset="0"/>
              </a:rPr>
              <a:t>Defining Professional Formation</a:t>
            </a:r>
          </a:p>
          <a:p>
            <a:r>
              <a:rPr lang="en-US" sz="2800" dirty="0" smtClean="0">
                <a:latin typeface="Arial" pitchFamily="34" charset="0"/>
                <a:cs typeface="Arial" pitchFamily="34" charset="0"/>
              </a:rPr>
              <a:t>Discuss why it is important in GME</a:t>
            </a:r>
            <a:endParaRPr lang="en-US" sz="2800" dirty="0">
              <a:latin typeface="Arial" pitchFamily="34" charset="0"/>
              <a:cs typeface="Arial" pitchFamily="34" charset="0"/>
            </a:endParaRPr>
          </a:p>
          <a:p>
            <a:r>
              <a:rPr lang="en-US" sz="2800" dirty="0" smtClean="0">
                <a:latin typeface="Arial" pitchFamily="34" charset="0"/>
                <a:cs typeface="Arial" pitchFamily="34" charset="0"/>
              </a:rPr>
              <a:t>Discuss self-leadership as the foundational element in Professional Formation</a:t>
            </a:r>
            <a:endParaRPr lang="en-US" sz="2800" dirty="0">
              <a:latin typeface="Arial" pitchFamily="34" charset="0"/>
              <a:cs typeface="Arial" pitchFamily="34" charset="0"/>
            </a:endParaRPr>
          </a:p>
          <a:p>
            <a:r>
              <a:rPr lang="en-US" sz="2800" dirty="0" smtClean="0">
                <a:latin typeface="Arial" pitchFamily="34" charset="0"/>
                <a:cs typeface="Arial" pitchFamily="34" charset="0"/>
              </a:rPr>
              <a:t>Discuss team-leadership and the principles surrounding effective practice</a:t>
            </a:r>
          </a:p>
          <a:p>
            <a:r>
              <a:rPr lang="en-US" sz="2800" dirty="0" smtClean="0">
                <a:latin typeface="Arial" pitchFamily="34" charset="0"/>
                <a:cs typeface="Arial" pitchFamily="34" charset="0"/>
              </a:rPr>
              <a:t>Discuss patient-leadership that results in excellent care</a:t>
            </a: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a:t>
            </a:fld>
            <a:endParaRPr lang="en-US" altLang="en-US"/>
          </a:p>
        </p:txBody>
      </p:sp>
      <p:sp>
        <p:nvSpPr>
          <p:cNvPr id="10" name="Title 9"/>
          <p:cNvSpPr>
            <a:spLocks noGrp="1"/>
          </p:cNvSpPr>
          <p:nvPr>
            <p:ph type="title"/>
          </p:nvPr>
        </p:nvSpPr>
        <p:spPr/>
        <p:txBody>
          <a:bodyPr/>
          <a:lstStyle/>
          <a:p>
            <a:r>
              <a:rPr lang="en-US" dirty="0" smtClean="0"/>
              <a:t>Agenda</a:t>
            </a:r>
            <a:endParaRPr lang="en-US" dirty="0"/>
          </a:p>
        </p:txBody>
      </p:sp>
      <p:sp>
        <p:nvSpPr>
          <p:cNvPr id="7" name="Footer Placeholder 3"/>
          <p:cNvSpPr>
            <a:spLocks noGrp="1"/>
          </p:cNvSpPr>
          <p:nvPr>
            <p:ph type="ftr" sz="quarter" idx="11"/>
          </p:nvPr>
        </p:nvSpPr>
        <p:spPr>
          <a:xfrm>
            <a:off x="2552700" y="6395936"/>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3793841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828800"/>
            <a:ext cx="6019800" cy="2209800"/>
          </a:xfrm>
        </p:spPr>
        <p:txBody>
          <a:bodyPr/>
          <a:lstStyle/>
          <a:p>
            <a:r>
              <a:rPr lang="en-US" sz="60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Emotional Skills</a:t>
            </a:r>
            <a:endParaRPr lang="en-US" sz="6000" b="1" baseline="300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975043" y="6248400"/>
            <a:ext cx="4035902" cy="420660"/>
          </a:xfrm>
          <a:prstGeom prst="rect">
            <a:avLst/>
          </a:prstGeom>
        </p:spPr>
      </p:pic>
    </p:spTree>
    <p:extLst>
      <p:ext uri="{BB962C8B-B14F-4D97-AF65-F5344CB8AC3E}">
        <p14:creationId xmlns:p14="http://schemas.microsoft.com/office/powerpoint/2010/main" val="88397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62147"/>
            <a:ext cx="8534400" cy="4343400"/>
          </a:xfrm>
        </p:spPr>
        <p:txBody>
          <a:bodyPr>
            <a:normAutofit/>
          </a:bodyPr>
          <a:lstStyle/>
          <a:p>
            <a:r>
              <a:rPr lang="en-US" sz="3200" dirty="0" smtClean="0">
                <a:latin typeface="Arial" pitchFamily="34" charset="0"/>
                <a:cs typeface="Arial" pitchFamily="34" charset="0"/>
              </a:rPr>
              <a:t>Foundational element – Why? What is one’s motivation for doing what they are doing?</a:t>
            </a:r>
          </a:p>
          <a:p>
            <a:r>
              <a:rPr lang="en-US" sz="3200" dirty="0" smtClean="0">
                <a:solidFill>
                  <a:schemeClr val="tx1">
                    <a:lumMod val="90000"/>
                    <a:lumOff val="10000"/>
                  </a:schemeClr>
                </a:solidFill>
                <a:latin typeface="Arial" pitchFamily="34" charset="0"/>
                <a:cs typeface="Arial" pitchFamily="34" charset="0"/>
              </a:rPr>
              <a:t>Must know oneself – self-assessment</a:t>
            </a:r>
          </a:p>
          <a:p>
            <a:r>
              <a:rPr lang="en-US" sz="3200" dirty="0" smtClean="0">
                <a:solidFill>
                  <a:schemeClr val="bg2">
                    <a:lumMod val="50000"/>
                  </a:schemeClr>
                </a:solidFill>
                <a:latin typeface="Arial" pitchFamily="34" charset="0"/>
                <a:cs typeface="Arial" pitchFamily="34" charset="0"/>
              </a:rPr>
              <a:t>Must be dedicated to self-betterment</a:t>
            </a:r>
          </a:p>
          <a:p>
            <a:r>
              <a:rPr lang="en-US" sz="3200" dirty="0" smtClean="0">
                <a:solidFill>
                  <a:schemeClr val="tx1">
                    <a:lumMod val="90000"/>
                    <a:lumOff val="10000"/>
                  </a:schemeClr>
                </a:solidFill>
                <a:latin typeface="Arial" pitchFamily="34" charset="0"/>
                <a:cs typeface="Arial" pitchFamily="34" charset="0"/>
              </a:rPr>
              <a:t>Must be able to control oneself</a:t>
            </a:r>
          </a:p>
          <a:p>
            <a:r>
              <a:rPr lang="en-US" sz="3200" dirty="0" smtClean="0">
                <a:solidFill>
                  <a:schemeClr val="bg2">
                    <a:lumMod val="50000"/>
                  </a:schemeClr>
                </a:solidFill>
                <a:latin typeface="Arial" pitchFamily="34" charset="0"/>
                <a:cs typeface="Arial" pitchFamily="34" charset="0"/>
              </a:rPr>
              <a:t>Must consider others as important as they</a:t>
            </a:r>
          </a:p>
          <a:p>
            <a:r>
              <a:rPr lang="en-US" sz="3200" dirty="0" smtClean="0">
                <a:solidFill>
                  <a:schemeClr val="tx1">
                    <a:lumMod val="90000"/>
                    <a:lumOff val="10000"/>
                  </a:schemeClr>
                </a:solidFill>
                <a:latin typeface="Arial" pitchFamily="34" charset="0"/>
                <a:cs typeface="Arial" pitchFamily="34" charset="0"/>
              </a:rPr>
              <a:t>Must have compassion and empathy</a:t>
            </a: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31</a:t>
            </a:fld>
            <a:endParaRPr lang="en-US" altLang="en-US"/>
          </a:p>
        </p:txBody>
      </p:sp>
      <p:sp>
        <p:nvSpPr>
          <p:cNvPr id="10"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Emotional Skills</a:t>
            </a:r>
            <a:endParaRPr lang="en-US" dirty="0"/>
          </a:p>
        </p:txBody>
      </p:sp>
    </p:spTree>
    <p:extLst>
      <p:ext uri="{BB962C8B-B14F-4D97-AF65-F5344CB8AC3E}">
        <p14:creationId xmlns:p14="http://schemas.microsoft.com/office/powerpoint/2010/main" val="8242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41" y="2533635"/>
            <a:ext cx="3216626" cy="2924205"/>
          </a:xfrm>
          <a:prstGeom prst="rect">
            <a:avLst/>
          </a:prstGeom>
        </p:spPr>
      </p:pic>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32</a:t>
            </a:fld>
            <a:endParaRPr lang="en-US" altLang="en-US"/>
          </a:p>
        </p:txBody>
      </p:sp>
      <p:sp>
        <p:nvSpPr>
          <p:cNvPr id="3" name="TextBox 2"/>
          <p:cNvSpPr txBox="1"/>
          <p:nvPr/>
        </p:nvSpPr>
        <p:spPr>
          <a:xfrm>
            <a:off x="4724400" y="2254240"/>
            <a:ext cx="42672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90000"/>
                    <a:lumOff val="10000"/>
                  </a:schemeClr>
                </a:solidFill>
                <a:latin typeface="+mn-lt"/>
              </a:rPr>
              <a:t>Irresponsibility – to patients and duty</a:t>
            </a:r>
          </a:p>
          <a:p>
            <a:pPr marL="342900" indent="-342900">
              <a:buFont typeface="Arial" panose="020B0604020202020204" pitchFamily="34" charset="0"/>
              <a:buChar char="•"/>
            </a:pPr>
            <a:r>
              <a:rPr lang="en-US" sz="2400" dirty="0" smtClean="0">
                <a:latin typeface="+mn-lt"/>
              </a:rPr>
              <a:t>Impaired relationships with patients</a:t>
            </a:r>
          </a:p>
          <a:p>
            <a:pPr marL="342900" indent="-342900">
              <a:buFont typeface="Arial" panose="020B0604020202020204" pitchFamily="34" charset="0"/>
              <a:buChar char="•"/>
            </a:pPr>
            <a:r>
              <a:rPr lang="en-US" sz="2400" dirty="0" smtClean="0">
                <a:solidFill>
                  <a:schemeClr val="tx1">
                    <a:lumMod val="90000"/>
                    <a:lumOff val="10000"/>
                  </a:schemeClr>
                </a:solidFill>
                <a:latin typeface="+mn-lt"/>
              </a:rPr>
              <a:t>Impaired team relationships</a:t>
            </a:r>
          </a:p>
          <a:p>
            <a:pPr marL="342900" indent="-342900">
              <a:buFont typeface="Arial" panose="020B0604020202020204" pitchFamily="34" charset="0"/>
              <a:buChar char="•"/>
            </a:pPr>
            <a:r>
              <a:rPr lang="en-US" sz="2400" dirty="0" smtClean="0">
                <a:latin typeface="+mn-lt"/>
              </a:rPr>
              <a:t>Diminished </a:t>
            </a:r>
            <a:r>
              <a:rPr lang="en-US" sz="2400" dirty="0">
                <a:latin typeface="+mn-lt"/>
              </a:rPr>
              <a:t>capacity for </a:t>
            </a:r>
            <a:r>
              <a:rPr lang="en-US" sz="2400" dirty="0" smtClean="0">
                <a:latin typeface="+mn-lt"/>
              </a:rPr>
              <a:t>self-improvement</a:t>
            </a:r>
            <a:endParaRPr lang="en-US" sz="2400" dirty="0">
              <a:latin typeface="+mn-lt"/>
            </a:endParaRPr>
          </a:p>
        </p:txBody>
      </p:sp>
      <p:sp>
        <p:nvSpPr>
          <p:cNvPr id="7" name="Footer Placeholder 3"/>
          <p:cNvSpPr txBox="1">
            <a:spLocks/>
          </p:cNvSpPr>
          <p:nvPr/>
        </p:nvSpPr>
        <p:spPr>
          <a:xfrm>
            <a:off x="762000" y="5670560"/>
            <a:ext cx="7391400" cy="304800"/>
          </a:xfrm>
          <a:prstGeom prst="rect">
            <a:avLst/>
          </a:prstGeom>
          <a:ln/>
        </p:spPr>
        <p:txBody>
          <a:bodyPr/>
          <a:lstStyle>
            <a:defPPr>
              <a:defRPr lang="en-US"/>
            </a:defPPr>
            <a:lvl1pPr algn="ctr" rtl="0" eaLnBrk="0" fontAlgn="base" hangingPunct="0">
              <a:spcBef>
                <a:spcPct val="0"/>
              </a:spcBef>
              <a:spcAft>
                <a:spcPct val="0"/>
              </a:spcAft>
              <a:defRPr sz="1000" b="0" kern="1200">
                <a:solidFill>
                  <a:schemeClr val="tx1"/>
                </a:solidFill>
                <a:latin typeface="Arial"/>
                <a:ea typeface="+mn-ea"/>
                <a:cs typeface="Arial"/>
              </a:defRPr>
            </a:lvl1pPr>
            <a:lvl2pPr marL="457200" algn="l" rtl="0" eaLnBrk="0" fontAlgn="base" hangingPunct="0">
              <a:spcBef>
                <a:spcPct val="0"/>
              </a:spcBef>
              <a:spcAft>
                <a:spcPct val="0"/>
              </a:spcAft>
              <a:defRPr sz="2000" b="1"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pitchFamily="66" charset="0"/>
                <a:ea typeface="+mn-ea"/>
                <a:cs typeface="+mn-cs"/>
              </a:defRPr>
            </a:lvl5pPr>
            <a:lvl6pPr marL="2286000" algn="l" defTabSz="914400" rtl="0" eaLnBrk="1" latinLnBrk="0" hangingPunct="1">
              <a:defRPr sz="2000" b="1" kern="1200">
                <a:solidFill>
                  <a:schemeClr val="tx1"/>
                </a:solidFill>
                <a:latin typeface="Comic Sans MS" pitchFamily="66" charset="0"/>
                <a:ea typeface="+mn-ea"/>
                <a:cs typeface="+mn-cs"/>
              </a:defRPr>
            </a:lvl6pPr>
            <a:lvl7pPr marL="2743200" algn="l" defTabSz="914400" rtl="0" eaLnBrk="1" latinLnBrk="0" hangingPunct="1">
              <a:defRPr sz="2000" b="1" kern="1200">
                <a:solidFill>
                  <a:schemeClr val="tx1"/>
                </a:solidFill>
                <a:latin typeface="Comic Sans MS" pitchFamily="66" charset="0"/>
                <a:ea typeface="+mn-ea"/>
                <a:cs typeface="+mn-cs"/>
              </a:defRPr>
            </a:lvl7pPr>
            <a:lvl8pPr marL="3200400" algn="l" defTabSz="914400" rtl="0" eaLnBrk="1" latinLnBrk="0" hangingPunct="1">
              <a:defRPr sz="2000" b="1" kern="1200">
                <a:solidFill>
                  <a:schemeClr val="tx1"/>
                </a:solidFill>
                <a:latin typeface="Comic Sans MS" pitchFamily="66" charset="0"/>
                <a:ea typeface="+mn-ea"/>
                <a:cs typeface="+mn-cs"/>
              </a:defRPr>
            </a:lvl8pPr>
            <a:lvl9pPr marL="3657600" algn="l" defTabSz="914400" rtl="0" eaLnBrk="1" latinLnBrk="0" hangingPunct="1">
              <a:defRPr sz="2000" b="1" kern="1200">
                <a:solidFill>
                  <a:schemeClr val="tx1"/>
                </a:solidFill>
                <a:latin typeface="Comic Sans MS" pitchFamily="66" charset="0"/>
                <a:ea typeface="+mn-ea"/>
                <a:cs typeface="+mn-cs"/>
              </a:defRPr>
            </a:lvl9pPr>
          </a:lstStyle>
          <a:p>
            <a:pPr>
              <a:defRPr/>
            </a:pPr>
            <a:r>
              <a:rPr lang="en-US" dirty="0" err="1" smtClean="0"/>
              <a:t>Papadakis</a:t>
            </a:r>
            <a:r>
              <a:rPr lang="en-US" dirty="0" smtClean="0"/>
              <a:t>, M. (2015). Medical Professionalism Best Practices. Alpha Omega Alpha Honor Medical Society. Menlo Park, CA.</a:t>
            </a:r>
          </a:p>
        </p:txBody>
      </p:sp>
      <p:sp>
        <p:nvSpPr>
          <p:cNvPr id="5" name="TextBox 4"/>
          <p:cNvSpPr txBox="1"/>
          <p:nvPr/>
        </p:nvSpPr>
        <p:spPr>
          <a:xfrm>
            <a:off x="848078" y="2027165"/>
            <a:ext cx="2983509" cy="400110"/>
          </a:xfrm>
          <a:prstGeom prst="rect">
            <a:avLst/>
          </a:prstGeom>
          <a:noFill/>
        </p:spPr>
        <p:txBody>
          <a:bodyPr wrap="none" rtlCol="0">
            <a:spAutoFit/>
          </a:bodyPr>
          <a:lstStyle/>
          <a:p>
            <a:r>
              <a:rPr lang="en-US" dirty="0" smtClean="0">
                <a:latin typeface="+mn-lt"/>
              </a:rPr>
              <a:t>Maxine </a:t>
            </a:r>
            <a:r>
              <a:rPr lang="en-US" dirty="0" err="1" smtClean="0">
                <a:latin typeface="+mn-lt"/>
              </a:rPr>
              <a:t>Papadakis</a:t>
            </a:r>
            <a:r>
              <a:rPr lang="en-US" dirty="0" smtClean="0">
                <a:latin typeface="+mn-lt"/>
              </a:rPr>
              <a:t>, MD</a:t>
            </a:r>
            <a:endParaRPr lang="en-US" dirty="0">
              <a:latin typeface="+mn-lt"/>
            </a:endParaRPr>
          </a:p>
        </p:txBody>
      </p:sp>
      <p:sp>
        <p:nvSpPr>
          <p:cNvPr id="10" name="Title 1"/>
          <p:cNvSpPr>
            <a:spLocks noGrp="1"/>
          </p:cNvSpPr>
          <p:nvPr>
            <p:ph type="title"/>
          </p:nvPr>
        </p:nvSpPr>
        <p:spPr>
          <a:xfrm>
            <a:off x="419100" y="457200"/>
            <a:ext cx="8229600" cy="1371600"/>
          </a:xfrm>
          <a:solidFill>
            <a:schemeClr val="bg1"/>
          </a:solidFill>
          <a:effectLst/>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Unprofessional Behaviors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26192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solidFill>
                  <a:schemeClr val="bg1"/>
                </a:solidFill>
                <a:latin typeface="Arial" pitchFamily="34" charset="0"/>
                <a:cs typeface="Arial" pitchFamily="34" charset="0"/>
              </a:rPr>
              <a:t>Team-Leadership</a:t>
            </a:r>
            <a:br>
              <a:rPr lang="en-US" sz="4400" b="1" dirty="0" smtClean="0">
                <a:solidFill>
                  <a:schemeClr val="bg1"/>
                </a:solidFill>
                <a:latin typeface="Arial" pitchFamily="34" charset="0"/>
                <a:cs typeface="Arial" pitchFamily="34" charset="0"/>
              </a:rPr>
            </a:br>
            <a:r>
              <a:rPr lang="en-US" sz="4400" b="1" dirty="0" smtClean="0">
                <a:solidFill>
                  <a:schemeClr val="bg1"/>
                </a:solidFill>
                <a:latin typeface="Arial" pitchFamily="34" charset="0"/>
                <a:cs typeface="Arial" pitchFamily="34" charset="0"/>
              </a:rPr>
              <a:t>“We”</a:t>
            </a:r>
            <a:endParaRPr lang="en-US" sz="4400" b="1" baseline="30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09376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690" y="2069574"/>
            <a:ext cx="7462420" cy="3785652"/>
          </a:xfrm>
          <a:prstGeom prst="rect">
            <a:avLst/>
          </a:prstGeom>
        </p:spPr>
        <p:txBody>
          <a:bodyPr wrap="square">
            <a:spAutoFit/>
          </a:bodyPr>
          <a:lstStyle/>
          <a:p>
            <a:pPr marL="571500" indent="-571500">
              <a:buFont typeface="Arial" pitchFamily="34" charset="0"/>
              <a:buChar char="•"/>
            </a:pPr>
            <a:r>
              <a:rPr lang="en-US" sz="4000" b="0" u="sng" dirty="0" smtClean="0">
                <a:latin typeface="Arial" pitchFamily="34" charset="0"/>
                <a:cs typeface="Arial" pitchFamily="34" charset="0"/>
              </a:rPr>
              <a:t>Teams share</a:t>
            </a:r>
            <a:r>
              <a:rPr lang="en-US" sz="4000" b="0" dirty="0" smtClean="0">
                <a:latin typeface="Arial" pitchFamily="34" charset="0"/>
                <a:cs typeface="Arial" pitchFamily="34" charset="0"/>
              </a:rPr>
              <a:t>:</a:t>
            </a:r>
          </a:p>
          <a:p>
            <a:pPr marL="1028700" lvl="1" indent="-571500">
              <a:buFont typeface="Arial" pitchFamily="34" charset="0"/>
              <a:buChar char="•"/>
            </a:pPr>
            <a:r>
              <a:rPr lang="en-US" sz="4000" b="0" dirty="0" smtClean="0">
                <a:solidFill>
                  <a:schemeClr val="tx1">
                    <a:lumMod val="90000"/>
                    <a:lumOff val="10000"/>
                  </a:schemeClr>
                </a:solidFill>
                <a:latin typeface="Arial" pitchFamily="34" charset="0"/>
                <a:cs typeface="Arial" pitchFamily="34" charset="0"/>
              </a:rPr>
              <a:t>Collective responsibility</a:t>
            </a:r>
          </a:p>
          <a:p>
            <a:pPr marL="1028700" lvl="1" indent="-571500">
              <a:buFont typeface="Arial" pitchFamily="34" charset="0"/>
              <a:buChar char="•"/>
            </a:pPr>
            <a:r>
              <a:rPr lang="en-US" sz="4000" b="0" dirty="0" smtClean="0">
                <a:latin typeface="Arial" pitchFamily="34" charset="0"/>
                <a:cs typeface="Arial" pitchFamily="34" charset="0"/>
              </a:rPr>
              <a:t>Selflessness</a:t>
            </a:r>
          </a:p>
          <a:p>
            <a:pPr marL="1028700" lvl="1" indent="-571500">
              <a:buFont typeface="Arial" pitchFamily="34" charset="0"/>
              <a:buChar char="•"/>
            </a:pPr>
            <a:r>
              <a:rPr lang="en-US" sz="4000" b="0" dirty="0" smtClean="0">
                <a:solidFill>
                  <a:schemeClr val="tx1">
                    <a:lumMod val="90000"/>
                    <a:lumOff val="10000"/>
                  </a:schemeClr>
                </a:solidFill>
                <a:latin typeface="Arial" pitchFamily="34" charset="0"/>
                <a:cs typeface="Arial" pitchFamily="34" charset="0"/>
              </a:rPr>
              <a:t>Shared Sacrifices</a:t>
            </a:r>
          </a:p>
          <a:p>
            <a:pPr marL="1028700" lvl="1" indent="-571500">
              <a:buFont typeface="Arial" pitchFamily="34" charset="0"/>
              <a:buChar char="•"/>
            </a:pPr>
            <a:r>
              <a:rPr lang="en-US" sz="4000" b="0" dirty="0" smtClean="0">
                <a:solidFill>
                  <a:schemeClr val="bg2">
                    <a:lumMod val="50000"/>
                  </a:schemeClr>
                </a:solidFill>
                <a:latin typeface="Arial" pitchFamily="34" charset="0"/>
                <a:cs typeface="Arial" pitchFamily="34" charset="0"/>
              </a:rPr>
              <a:t>Common Objectives</a:t>
            </a:r>
          </a:p>
          <a:p>
            <a:pPr marL="1028700" lvl="1" indent="-571500">
              <a:buFont typeface="Arial" pitchFamily="34" charset="0"/>
              <a:buChar char="•"/>
            </a:pPr>
            <a:r>
              <a:rPr lang="en-US" sz="4000" b="0" dirty="0" smtClean="0">
                <a:solidFill>
                  <a:schemeClr val="tx1">
                    <a:lumMod val="90000"/>
                    <a:lumOff val="10000"/>
                  </a:schemeClr>
                </a:solidFill>
                <a:latin typeface="Arial" pitchFamily="34" charset="0"/>
                <a:cs typeface="Arial" pitchFamily="34" charset="0"/>
              </a:rPr>
              <a:t>Rewards</a:t>
            </a:r>
            <a:endParaRPr lang="en-US" sz="4000" b="0" dirty="0">
              <a:solidFill>
                <a:schemeClr val="tx1">
                  <a:lumMod val="90000"/>
                  <a:lumOff val="10000"/>
                </a:schemeClr>
              </a:solidFill>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34</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Work Group vs. Team</a:t>
            </a:r>
            <a:endParaRPr lang="en-US" dirty="0"/>
          </a:p>
        </p:txBody>
      </p:sp>
    </p:spTree>
    <p:extLst>
      <p:ext uri="{BB962C8B-B14F-4D97-AF65-F5344CB8AC3E}">
        <p14:creationId xmlns:p14="http://schemas.microsoft.com/office/powerpoint/2010/main" val="6685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35</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Team Principles</a:t>
            </a:r>
            <a:endParaRPr lang="en-US" dirty="0"/>
          </a:p>
        </p:txBody>
      </p:sp>
      <p:sp>
        <p:nvSpPr>
          <p:cNvPr id="2" name="Rectangle 1"/>
          <p:cNvSpPr/>
          <p:nvPr/>
        </p:nvSpPr>
        <p:spPr>
          <a:xfrm>
            <a:off x="1379463" y="2967335"/>
            <a:ext cx="6385082" cy="1200329"/>
          </a:xfrm>
          <a:prstGeom prst="rect">
            <a:avLst/>
          </a:prstGeom>
          <a:noFill/>
          <a:scene3d>
            <a:camera prst="isometricOffAxis1Right"/>
            <a:lightRig rig="threePt" dir="t"/>
          </a:scene3d>
        </p:spPr>
        <p:txBody>
          <a:bodyPr wrap="none" lIns="91440" tIns="45720" rIns="91440" bIns="45720">
            <a:spAutoFit/>
          </a:bodyPr>
          <a:lstStyle/>
          <a:p>
            <a:pPr algn="ctr"/>
            <a:r>
              <a:rPr lang="en-US" sz="7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Building Trust</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p:txBody>
      </p:sp>
      <p:sp>
        <p:nvSpPr>
          <p:cNvPr id="3" name="TextBox 2"/>
          <p:cNvSpPr txBox="1"/>
          <p:nvPr/>
        </p:nvSpPr>
        <p:spPr>
          <a:xfrm>
            <a:off x="998316" y="5867400"/>
            <a:ext cx="7071167" cy="230832"/>
          </a:xfrm>
          <a:prstGeom prst="rect">
            <a:avLst/>
          </a:prstGeom>
          <a:noFill/>
        </p:spPr>
        <p:txBody>
          <a:bodyPr wrap="none" rtlCol="0">
            <a:spAutoFit/>
          </a:bodyPr>
          <a:lstStyle/>
          <a:p>
            <a:r>
              <a:rPr lang="en-US" sz="900" b="0" dirty="0" err="1" smtClean="0">
                <a:latin typeface="+mn-lt"/>
              </a:rPr>
              <a:t>Lencioni</a:t>
            </a:r>
            <a:r>
              <a:rPr lang="en-US" sz="900" b="0" dirty="0" smtClean="0">
                <a:latin typeface="+mn-lt"/>
              </a:rPr>
              <a:t>, P. (2012). The Advantage: Why Organizational Health Trumps Everything Else in Business. San Francisco, CA: </a:t>
            </a:r>
            <a:r>
              <a:rPr lang="en-US" sz="900" b="0" dirty="0" err="1" smtClean="0">
                <a:latin typeface="+mn-lt"/>
              </a:rPr>
              <a:t>Jossey</a:t>
            </a:r>
            <a:r>
              <a:rPr lang="en-US" sz="900" b="0" dirty="0" smtClean="0">
                <a:latin typeface="+mn-lt"/>
              </a:rPr>
              <a:t>-Bass.</a:t>
            </a:r>
            <a:endParaRPr lang="en-US" sz="900" b="0" dirty="0">
              <a:latin typeface="+mn-lt"/>
            </a:endParaRPr>
          </a:p>
        </p:txBody>
      </p:sp>
    </p:spTree>
    <p:extLst>
      <p:ext uri="{BB962C8B-B14F-4D97-AF65-F5344CB8AC3E}">
        <p14:creationId xmlns:p14="http://schemas.microsoft.com/office/powerpoint/2010/main" val="25601260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36</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Team Principles</a:t>
            </a:r>
            <a:endParaRPr lang="en-US" dirty="0"/>
          </a:p>
        </p:txBody>
      </p:sp>
      <p:sp>
        <p:nvSpPr>
          <p:cNvPr id="2" name="Rectangle 1"/>
          <p:cNvSpPr/>
          <p:nvPr/>
        </p:nvSpPr>
        <p:spPr>
          <a:xfrm>
            <a:off x="361561" y="2967335"/>
            <a:ext cx="8420896" cy="1200329"/>
          </a:xfrm>
          <a:prstGeom prst="rect">
            <a:avLst/>
          </a:prstGeom>
          <a:noFill/>
          <a:scene3d>
            <a:camera prst="isometricOffAxis2Left"/>
            <a:lightRig rig="threePt" dir="t"/>
          </a:scene3d>
        </p:spPr>
        <p:txBody>
          <a:bodyPr wrap="none" lIns="91440" tIns="45720" rIns="91440" bIns="45720">
            <a:spAutoFit/>
          </a:bodyPr>
          <a:lstStyle/>
          <a:p>
            <a:pPr algn="ctr"/>
            <a:r>
              <a:rPr lang="en-US" sz="7200" b="1" cap="none" spc="0" dirty="0" smtClean="0">
                <a:ln w="9525">
                  <a:solidFill>
                    <a:schemeClr val="bg1"/>
                  </a:solidFill>
                  <a:prstDash val="solid"/>
                </a:ln>
                <a:solidFill>
                  <a:schemeClr val="tx1">
                    <a:lumMod val="90000"/>
                    <a:lumOff val="10000"/>
                  </a:schemeClr>
                </a:solidFill>
                <a:effectLst>
                  <a:outerShdw blurRad="12700" dist="38100" dir="2700000" algn="tl" rotWithShape="0">
                    <a:schemeClr val="bg1">
                      <a:lumMod val="50000"/>
                    </a:schemeClr>
                  </a:outerShdw>
                </a:effectLst>
                <a:latin typeface="+mn-lt"/>
              </a:rPr>
              <a:t>Mastering Conflict</a:t>
            </a:r>
            <a:endParaRPr lang="en-US" sz="7200" b="1" cap="none" spc="0" dirty="0">
              <a:ln w="9525">
                <a:solidFill>
                  <a:schemeClr val="bg1"/>
                </a:solidFill>
                <a:prstDash val="solid"/>
              </a:ln>
              <a:solidFill>
                <a:schemeClr val="tx1">
                  <a:lumMod val="90000"/>
                  <a:lumOff val="10000"/>
                </a:schemeClr>
              </a:solidFill>
              <a:effectLst>
                <a:outerShdw blurRad="12700" dist="38100" dir="2700000" algn="tl" rotWithShape="0">
                  <a:schemeClr val="bg1">
                    <a:lumMod val="50000"/>
                  </a:schemeClr>
                </a:outerShdw>
              </a:effectLst>
              <a:latin typeface="+mn-lt"/>
            </a:endParaRPr>
          </a:p>
        </p:txBody>
      </p:sp>
      <p:sp>
        <p:nvSpPr>
          <p:cNvPr id="6" name="TextBox 5"/>
          <p:cNvSpPr txBox="1"/>
          <p:nvPr/>
        </p:nvSpPr>
        <p:spPr>
          <a:xfrm>
            <a:off x="998316" y="5867400"/>
            <a:ext cx="7071167" cy="230832"/>
          </a:xfrm>
          <a:prstGeom prst="rect">
            <a:avLst/>
          </a:prstGeom>
          <a:noFill/>
        </p:spPr>
        <p:txBody>
          <a:bodyPr wrap="none" rtlCol="0">
            <a:spAutoFit/>
          </a:bodyPr>
          <a:lstStyle/>
          <a:p>
            <a:r>
              <a:rPr lang="en-US" sz="900" b="0" dirty="0" err="1" smtClean="0">
                <a:latin typeface="+mn-lt"/>
              </a:rPr>
              <a:t>Lencioni</a:t>
            </a:r>
            <a:r>
              <a:rPr lang="en-US" sz="900" b="0" dirty="0" smtClean="0">
                <a:latin typeface="+mn-lt"/>
              </a:rPr>
              <a:t>, P. (2012). The Advantage: Why Organizational Health Trumps Everything Else in Business. San Francisco, CA: </a:t>
            </a:r>
            <a:r>
              <a:rPr lang="en-US" sz="900" b="0" dirty="0" err="1" smtClean="0">
                <a:latin typeface="+mn-lt"/>
              </a:rPr>
              <a:t>Jossey</a:t>
            </a:r>
            <a:r>
              <a:rPr lang="en-US" sz="900" b="0" dirty="0" smtClean="0">
                <a:latin typeface="+mn-lt"/>
              </a:rPr>
              <a:t>-Bass.</a:t>
            </a:r>
            <a:endParaRPr lang="en-US" sz="900" b="0" dirty="0">
              <a:latin typeface="+mn-lt"/>
            </a:endParaRPr>
          </a:p>
        </p:txBody>
      </p:sp>
    </p:spTree>
    <p:extLst>
      <p:ext uri="{BB962C8B-B14F-4D97-AF65-F5344CB8AC3E}">
        <p14:creationId xmlns:p14="http://schemas.microsoft.com/office/powerpoint/2010/main" val="2154851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37</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Team Principles</a:t>
            </a:r>
            <a:endParaRPr lang="en-US" dirty="0"/>
          </a:p>
        </p:txBody>
      </p:sp>
      <p:sp>
        <p:nvSpPr>
          <p:cNvPr id="2" name="Rectangle 1"/>
          <p:cNvSpPr/>
          <p:nvPr/>
        </p:nvSpPr>
        <p:spPr>
          <a:xfrm>
            <a:off x="-249181" y="2967335"/>
            <a:ext cx="9642383" cy="1107996"/>
          </a:xfrm>
          <a:prstGeom prst="rect">
            <a:avLst/>
          </a:prstGeom>
          <a:noFill/>
          <a:scene3d>
            <a:camera prst="isometricOffAxis1Right"/>
            <a:lightRig rig="threePt" dir="t"/>
          </a:scene3d>
        </p:spPr>
        <p:txBody>
          <a:bodyPr wrap="none" lIns="91440" tIns="45720" rIns="91440" bIns="45720">
            <a:spAutoFit/>
          </a:bodyPr>
          <a:lstStyle/>
          <a:p>
            <a:pPr algn="ctr"/>
            <a:r>
              <a:rPr lang="en-US" sz="6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Achieving Commitment</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p:txBody>
      </p:sp>
      <p:sp>
        <p:nvSpPr>
          <p:cNvPr id="6" name="TextBox 5"/>
          <p:cNvSpPr txBox="1"/>
          <p:nvPr/>
        </p:nvSpPr>
        <p:spPr>
          <a:xfrm>
            <a:off x="998316" y="5867400"/>
            <a:ext cx="7071167" cy="230832"/>
          </a:xfrm>
          <a:prstGeom prst="rect">
            <a:avLst/>
          </a:prstGeom>
          <a:noFill/>
        </p:spPr>
        <p:txBody>
          <a:bodyPr wrap="none" rtlCol="0">
            <a:spAutoFit/>
          </a:bodyPr>
          <a:lstStyle/>
          <a:p>
            <a:r>
              <a:rPr lang="en-US" sz="900" b="0" dirty="0" err="1" smtClean="0">
                <a:latin typeface="+mn-lt"/>
              </a:rPr>
              <a:t>Lencioni</a:t>
            </a:r>
            <a:r>
              <a:rPr lang="en-US" sz="900" b="0" dirty="0" smtClean="0">
                <a:latin typeface="+mn-lt"/>
              </a:rPr>
              <a:t>, P. (2012). The Advantage: Why Organizational Health Trumps Everything Else in Business. San Francisco, CA: </a:t>
            </a:r>
            <a:r>
              <a:rPr lang="en-US" sz="900" b="0" dirty="0" err="1" smtClean="0">
                <a:latin typeface="+mn-lt"/>
              </a:rPr>
              <a:t>Jossey</a:t>
            </a:r>
            <a:r>
              <a:rPr lang="en-US" sz="900" b="0" dirty="0" smtClean="0">
                <a:latin typeface="+mn-lt"/>
              </a:rPr>
              <a:t>-Bass.</a:t>
            </a:r>
            <a:endParaRPr lang="en-US" sz="900" b="0" dirty="0">
              <a:latin typeface="+mn-lt"/>
            </a:endParaRPr>
          </a:p>
        </p:txBody>
      </p:sp>
    </p:spTree>
    <p:extLst>
      <p:ext uri="{BB962C8B-B14F-4D97-AF65-F5344CB8AC3E}">
        <p14:creationId xmlns:p14="http://schemas.microsoft.com/office/powerpoint/2010/main" val="368325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38</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Team Principles</a:t>
            </a:r>
            <a:endParaRPr lang="en-US" dirty="0"/>
          </a:p>
        </p:txBody>
      </p:sp>
      <p:sp>
        <p:nvSpPr>
          <p:cNvPr id="2" name="Rectangle 1"/>
          <p:cNvSpPr/>
          <p:nvPr/>
        </p:nvSpPr>
        <p:spPr>
          <a:xfrm>
            <a:off x="-250138" y="2967335"/>
            <a:ext cx="9644307" cy="1015663"/>
          </a:xfrm>
          <a:prstGeom prst="rect">
            <a:avLst/>
          </a:prstGeom>
          <a:noFill/>
          <a:scene3d>
            <a:camera prst="isometricOffAxis2Left"/>
            <a:lightRig rig="threePt" dir="t"/>
          </a:scene3d>
        </p:spPr>
        <p:txBody>
          <a:bodyPr wrap="none" lIns="91440" tIns="45720" rIns="91440" bIns="45720">
            <a:spAutoFit/>
          </a:bodyPr>
          <a:lstStyle/>
          <a:p>
            <a:pPr algn="ctr"/>
            <a:r>
              <a:rPr lang="en-US" sz="6000" b="1" cap="none" spc="0" dirty="0" smtClean="0">
                <a:ln w="9525">
                  <a:solidFill>
                    <a:schemeClr val="bg1"/>
                  </a:solidFill>
                  <a:prstDash val="solid"/>
                </a:ln>
                <a:solidFill>
                  <a:schemeClr val="tx1">
                    <a:lumMod val="90000"/>
                    <a:lumOff val="10000"/>
                  </a:schemeClr>
                </a:solidFill>
                <a:effectLst>
                  <a:outerShdw blurRad="12700" dist="38100" dir="2700000" algn="tl" rotWithShape="0">
                    <a:schemeClr val="bg1">
                      <a:lumMod val="50000"/>
                    </a:schemeClr>
                  </a:outerShdw>
                </a:effectLst>
                <a:latin typeface="+mn-lt"/>
              </a:rPr>
              <a:t>Embracing Accountability</a:t>
            </a:r>
            <a:endParaRPr lang="en-US" sz="6000" b="1" cap="none" spc="0" dirty="0">
              <a:ln w="9525">
                <a:solidFill>
                  <a:schemeClr val="bg1"/>
                </a:solidFill>
                <a:prstDash val="solid"/>
              </a:ln>
              <a:solidFill>
                <a:schemeClr val="tx1">
                  <a:lumMod val="90000"/>
                  <a:lumOff val="10000"/>
                </a:schemeClr>
              </a:solidFill>
              <a:effectLst>
                <a:outerShdw blurRad="12700" dist="38100" dir="2700000" algn="tl" rotWithShape="0">
                  <a:schemeClr val="bg1">
                    <a:lumMod val="50000"/>
                  </a:schemeClr>
                </a:outerShdw>
              </a:effectLst>
              <a:latin typeface="+mn-lt"/>
            </a:endParaRPr>
          </a:p>
        </p:txBody>
      </p:sp>
      <p:sp>
        <p:nvSpPr>
          <p:cNvPr id="6" name="TextBox 5"/>
          <p:cNvSpPr txBox="1"/>
          <p:nvPr/>
        </p:nvSpPr>
        <p:spPr>
          <a:xfrm>
            <a:off x="998316" y="5867400"/>
            <a:ext cx="7071167" cy="230832"/>
          </a:xfrm>
          <a:prstGeom prst="rect">
            <a:avLst/>
          </a:prstGeom>
          <a:noFill/>
        </p:spPr>
        <p:txBody>
          <a:bodyPr wrap="none" rtlCol="0">
            <a:spAutoFit/>
          </a:bodyPr>
          <a:lstStyle/>
          <a:p>
            <a:r>
              <a:rPr lang="en-US" sz="900" b="0" dirty="0" err="1" smtClean="0">
                <a:latin typeface="+mn-lt"/>
              </a:rPr>
              <a:t>Lencioni</a:t>
            </a:r>
            <a:r>
              <a:rPr lang="en-US" sz="900" b="0" dirty="0" smtClean="0">
                <a:latin typeface="+mn-lt"/>
              </a:rPr>
              <a:t>, P. (2012). The Advantage: Why Organizational Health Trumps Everything Else in Business. San Francisco, CA: </a:t>
            </a:r>
            <a:r>
              <a:rPr lang="en-US" sz="900" b="0" dirty="0" err="1" smtClean="0">
                <a:latin typeface="+mn-lt"/>
              </a:rPr>
              <a:t>Jossey</a:t>
            </a:r>
            <a:r>
              <a:rPr lang="en-US" sz="900" b="0" dirty="0" smtClean="0">
                <a:latin typeface="+mn-lt"/>
              </a:rPr>
              <a:t>-Bass.</a:t>
            </a:r>
            <a:endParaRPr lang="en-US" sz="900" b="0" dirty="0">
              <a:latin typeface="+mn-lt"/>
            </a:endParaRPr>
          </a:p>
        </p:txBody>
      </p:sp>
    </p:spTree>
    <p:extLst>
      <p:ext uri="{BB962C8B-B14F-4D97-AF65-F5344CB8AC3E}">
        <p14:creationId xmlns:p14="http://schemas.microsoft.com/office/powerpoint/2010/main" val="18295748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39</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Team Principles</a:t>
            </a:r>
            <a:endParaRPr lang="en-US" dirty="0"/>
          </a:p>
        </p:txBody>
      </p:sp>
      <p:sp>
        <p:nvSpPr>
          <p:cNvPr id="2" name="Rectangle 1"/>
          <p:cNvSpPr/>
          <p:nvPr/>
        </p:nvSpPr>
        <p:spPr>
          <a:xfrm>
            <a:off x="-60023" y="2967335"/>
            <a:ext cx="9264075" cy="1200329"/>
          </a:xfrm>
          <a:prstGeom prst="rect">
            <a:avLst/>
          </a:prstGeom>
          <a:noFill/>
          <a:scene3d>
            <a:camera prst="isometricOffAxis1Right"/>
            <a:lightRig rig="threePt" dir="t"/>
          </a:scene3d>
        </p:spPr>
        <p:txBody>
          <a:bodyPr wrap="none" lIns="91440" tIns="45720" rIns="91440" bIns="45720">
            <a:spAutoFit/>
          </a:bodyPr>
          <a:lstStyle/>
          <a:p>
            <a:pPr algn="ctr"/>
            <a:r>
              <a:rPr lang="en-US" sz="7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rPr>
              <a:t>Focusing on Results</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p:txBody>
      </p:sp>
      <p:sp>
        <p:nvSpPr>
          <p:cNvPr id="6" name="TextBox 5"/>
          <p:cNvSpPr txBox="1"/>
          <p:nvPr/>
        </p:nvSpPr>
        <p:spPr>
          <a:xfrm>
            <a:off x="998316" y="5867400"/>
            <a:ext cx="7071167" cy="230832"/>
          </a:xfrm>
          <a:prstGeom prst="rect">
            <a:avLst/>
          </a:prstGeom>
          <a:noFill/>
        </p:spPr>
        <p:txBody>
          <a:bodyPr wrap="none" rtlCol="0">
            <a:spAutoFit/>
          </a:bodyPr>
          <a:lstStyle/>
          <a:p>
            <a:r>
              <a:rPr lang="en-US" sz="900" b="0" dirty="0" err="1" smtClean="0">
                <a:latin typeface="+mn-lt"/>
              </a:rPr>
              <a:t>Lencioni</a:t>
            </a:r>
            <a:r>
              <a:rPr lang="en-US" sz="900" b="0" dirty="0" smtClean="0">
                <a:latin typeface="+mn-lt"/>
              </a:rPr>
              <a:t>, P. (2012). The Advantage: Why Organizational Health Trumps Everything Else in Business. San Francisco, CA: </a:t>
            </a:r>
            <a:r>
              <a:rPr lang="en-US" sz="900" b="0" dirty="0" err="1" smtClean="0">
                <a:latin typeface="+mn-lt"/>
              </a:rPr>
              <a:t>Jossey</a:t>
            </a:r>
            <a:r>
              <a:rPr lang="en-US" sz="900" b="0" dirty="0" smtClean="0">
                <a:latin typeface="+mn-lt"/>
              </a:rPr>
              <a:t>-Bass.</a:t>
            </a:r>
            <a:endParaRPr lang="en-US" sz="900" b="0" dirty="0">
              <a:latin typeface="+mn-lt"/>
            </a:endParaRPr>
          </a:p>
        </p:txBody>
      </p:sp>
    </p:spTree>
    <p:extLst>
      <p:ext uri="{BB962C8B-B14F-4D97-AF65-F5344CB8AC3E}">
        <p14:creationId xmlns:p14="http://schemas.microsoft.com/office/powerpoint/2010/main" val="3778919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9100" y="1295400"/>
            <a:ext cx="8229600" cy="3785652"/>
          </a:xfrm>
          <a:prstGeom prst="rect">
            <a:avLst/>
          </a:prstGeom>
          <a:noFill/>
        </p:spPr>
        <p:txBody>
          <a:bodyPr wrap="square" rtlCol="0">
            <a:spAutoFit/>
          </a:bodyPr>
          <a:lstStyle/>
          <a:p>
            <a:pPr algn="ctr"/>
            <a:r>
              <a:rPr lang="en-US" sz="6000" dirty="0" smtClean="0">
                <a:latin typeface="Arial" pitchFamily="34" charset="0"/>
                <a:cs typeface="Arial" pitchFamily="34" charset="0"/>
              </a:rPr>
              <a:t>Are you aware of the </a:t>
            </a:r>
            <a:r>
              <a:rPr lang="en-US" sz="6000" dirty="0" smtClean="0">
                <a:solidFill>
                  <a:schemeClr val="tx1">
                    <a:lumMod val="90000"/>
                    <a:lumOff val="10000"/>
                  </a:schemeClr>
                </a:solidFill>
                <a:latin typeface="Arial" pitchFamily="34" charset="0"/>
                <a:cs typeface="Arial" pitchFamily="34" charset="0"/>
              </a:rPr>
              <a:t>ACGME requirements </a:t>
            </a:r>
            <a:r>
              <a:rPr lang="en-US" sz="6000" dirty="0" smtClean="0">
                <a:latin typeface="Arial" pitchFamily="34" charset="0"/>
                <a:cs typeface="Arial" pitchFamily="34" charset="0"/>
              </a:rPr>
              <a:t>for professional formation?</a:t>
            </a:r>
            <a:endParaRPr lang="en-US" sz="60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A3096F12-8E82-4115-80AF-CEF0A45228D9}" type="slidenum">
              <a:rPr lang="en-US" altLang="en-US" smtClean="0"/>
              <a:pPr>
                <a:defRPr/>
              </a:pPr>
              <a:t>4</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6158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solidFill>
                  <a:schemeClr val="bg1"/>
                </a:solidFill>
                <a:latin typeface="Arial" pitchFamily="34" charset="0"/>
                <a:cs typeface="Arial" pitchFamily="34" charset="0"/>
              </a:rPr>
              <a:t>Patient-Leadership</a:t>
            </a:r>
            <a:br>
              <a:rPr lang="en-US" sz="4400" b="1" dirty="0" smtClean="0">
                <a:solidFill>
                  <a:schemeClr val="bg1"/>
                </a:solidFill>
                <a:latin typeface="Arial" pitchFamily="34" charset="0"/>
                <a:cs typeface="Arial" pitchFamily="34" charset="0"/>
              </a:rPr>
            </a:br>
            <a:r>
              <a:rPr lang="en-US" sz="4400" b="1" dirty="0" smtClean="0">
                <a:solidFill>
                  <a:schemeClr val="bg1"/>
                </a:solidFill>
                <a:latin typeface="Arial" pitchFamily="34" charset="0"/>
                <a:cs typeface="Arial" pitchFamily="34" charset="0"/>
              </a:rPr>
              <a:t>“They”</a:t>
            </a:r>
            <a:endParaRPr lang="en-US" sz="4400" b="1" baseline="30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54250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690" y="1828800"/>
            <a:ext cx="7462420" cy="3416320"/>
          </a:xfrm>
          <a:prstGeom prst="rect">
            <a:avLst/>
          </a:prstGeom>
        </p:spPr>
        <p:txBody>
          <a:bodyPr wrap="square">
            <a:spAutoFit/>
          </a:bodyPr>
          <a:lstStyle/>
          <a:p>
            <a:pPr marL="571500" indent="-571500">
              <a:buFont typeface="Arial" pitchFamily="34" charset="0"/>
              <a:buChar char="•"/>
            </a:pPr>
            <a:r>
              <a:rPr lang="en-US" sz="3600" b="0" u="sng" dirty="0" smtClean="0">
                <a:latin typeface="Arial" pitchFamily="34" charset="0"/>
                <a:cs typeface="Arial" pitchFamily="34" charset="0"/>
              </a:rPr>
              <a:t>Physicians and Patients share</a:t>
            </a:r>
            <a:r>
              <a:rPr lang="en-US" sz="3600" b="0" dirty="0" smtClean="0">
                <a:latin typeface="Arial" pitchFamily="34" charset="0"/>
                <a:cs typeface="Arial" pitchFamily="34" charset="0"/>
              </a:rPr>
              <a:t>:</a:t>
            </a:r>
          </a:p>
          <a:p>
            <a:pPr marL="1028700" lvl="1"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Collective responsibility</a:t>
            </a:r>
          </a:p>
          <a:p>
            <a:pPr marL="1028700" lvl="1" indent="-571500">
              <a:buFont typeface="Arial" pitchFamily="34" charset="0"/>
              <a:buChar char="•"/>
            </a:pPr>
            <a:r>
              <a:rPr lang="en-US" sz="3600" b="0" dirty="0" smtClean="0">
                <a:latin typeface="Arial" pitchFamily="34" charset="0"/>
                <a:cs typeface="Arial" pitchFamily="34" charset="0"/>
              </a:rPr>
              <a:t>Selflessness</a:t>
            </a:r>
          </a:p>
          <a:p>
            <a:pPr marL="1028700" lvl="1"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Shared Sacrifices</a:t>
            </a:r>
          </a:p>
          <a:p>
            <a:pPr marL="1028700" lvl="1" indent="-571500">
              <a:buFont typeface="Arial" pitchFamily="34" charset="0"/>
              <a:buChar char="•"/>
            </a:pPr>
            <a:r>
              <a:rPr lang="en-US" sz="3600" b="0" dirty="0" smtClean="0">
                <a:solidFill>
                  <a:schemeClr val="bg2">
                    <a:lumMod val="50000"/>
                  </a:schemeClr>
                </a:solidFill>
                <a:latin typeface="Arial" pitchFamily="34" charset="0"/>
                <a:cs typeface="Arial" pitchFamily="34" charset="0"/>
              </a:rPr>
              <a:t>Common Objectives</a:t>
            </a:r>
          </a:p>
          <a:p>
            <a:pPr marL="1028700" lvl="1"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Rewards</a:t>
            </a:r>
            <a:endParaRPr lang="en-US" sz="3600" b="0" dirty="0">
              <a:solidFill>
                <a:schemeClr val="tx1">
                  <a:lumMod val="90000"/>
                  <a:lumOff val="10000"/>
                </a:schemeClr>
              </a:solidFill>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41</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Simplicity</a:t>
            </a:r>
            <a:endParaRPr lang="en-US" dirty="0"/>
          </a:p>
        </p:txBody>
      </p:sp>
    </p:spTree>
    <p:extLst>
      <p:ext uri="{BB962C8B-B14F-4D97-AF65-F5344CB8AC3E}">
        <p14:creationId xmlns:p14="http://schemas.microsoft.com/office/powerpoint/2010/main" val="7096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971800" y="1828800"/>
            <a:ext cx="6019800" cy="2209800"/>
          </a:xfrm>
        </p:spPr>
        <p:txBody>
          <a:bodyPr/>
          <a:lstStyle/>
          <a:p>
            <a:r>
              <a:rPr lang="en-US" sz="4400" b="1" dirty="0" smtClean="0">
                <a:solidFill>
                  <a:schemeClr val="bg1"/>
                </a:solidFill>
                <a:latin typeface="Arial" pitchFamily="34" charset="0"/>
                <a:cs typeface="Arial" pitchFamily="34" charset="0"/>
              </a:rPr>
              <a:t>Take Action</a:t>
            </a:r>
            <a:endParaRPr lang="en-US" sz="4400" b="1" baseline="30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90714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690" y="1828800"/>
            <a:ext cx="7462420" cy="3416320"/>
          </a:xfrm>
          <a:prstGeom prst="rect">
            <a:avLst/>
          </a:prstGeom>
        </p:spPr>
        <p:txBody>
          <a:bodyPr wrap="square">
            <a:spAutoFit/>
          </a:bodyPr>
          <a:lstStyle/>
          <a:p>
            <a:pPr lvl="1"/>
            <a:r>
              <a:rPr lang="en-US" sz="3600" b="0" u="sng" dirty="0" smtClean="0">
                <a:solidFill>
                  <a:schemeClr val="tx1">
                    <a:lumMod val="90000"/>
                    <a:lumOff val="10000"/>
                  </a:schemeClr>
                </a:solidFill>
                <a:latin typeface="Arial" pitchFamily="34" charset="0"/>
                <a:cs typeface="Arial" pitchFamily="34" charset="0"/>
              </a:rPr>
              <a:t>Do a Q-sort – shared virtues</a:t>
            </a:r>
            <a:r>
              <a:rPr lang="en-US" sz="3600" b="0" dirty="0" smtClean="0">
                <a:solidFill>
                  <a:schemeClr val="tx1">
                    <a:lumMod val="90000"/>
                    <a:lumOff val="10000"/>
                  </a:schemeClr>
                </a:solidFill>
                <a:latin typeface="Arial" pitchFamily="34" charset="0"/>
                <a:cs typeface="Arial" pitchFamily="34" charset="0"/>
              </a:rPr>
              <a:t>:</a:t>
            </a:r>
          </a:p>
          <a:p>
            <a:pPr marL="1028700" lvl="1" indent="-571500">
              <a:buFont typeface="Arial" panose="020B0604020202020204" pitchFamily="34" charset="0"/>
              <a:buChar char="•"/>
            </a:pPr>
            <a:r>
              <a:rPr lang="en-US" sz="3600" b="0" dirty="0" smtClean="0">
                <a:solidFill>
                  <a:schemeClr val="bg2">
                    <a:lumMod val="50000"/>
                  </a:schemeClr>
                </a:solidFill>
                <a:latin typeface="Arial" pitchFamily="34" charset="0"/>
                <a:cs typeface="Arial" pitchFamily="34" charset="0"/>
              </a:rPr>
              <a:t>This is a one-time assessment that is open to various members of the GME program</a:t>
            </a:r>
          </a:p>
          <a:p>
            <a:pPr marL="1028700" lvl="1" indent="-571500">
              <a:buFont typeface="Arial" panose="020B0604020202020204" pitchFamily="34" charset="0"/>
              <a:buChar char="•"/>
            </a:pPr>
            <a:r>
              <a:rPr lang="en-US" sz="3600" b="0" dirty="0" smtClean="0">
                <a:solidFill>
                  <a:schemeClr val="tx1">
                    <a:lumMod val="90000"/>
                    <a:lumOff val="10000"/>
                  </a:schemeClr>
                </a:solidFill>
                <a:latin typeface="Arial" pitchFamily="34" charset="0"/>
                <a:cs typeface="Arial" pitchFamily="34" charset="0"/>
              </a:rPr>
              <a:t>It ranks virtues</a:t>
            </a:r>
          </a:p>
          <a:p>
            <a:pPr marL="1028700" lvl="1" indent="-571500">
              <a:buFont typeface="Arial" panose="020B0604020202020204" pitchFamily="34" charset="0"/>
              <a:buChar char="•"/>
            </a:pPr>
            <a:r>
              <a:rPr lang="en-US" sz="3600" b="0" dirty="0" smtClean="0">
                <a:solidFill>
                  <a:schemeClr val="bg2">
                    <a:lumMod val="50000"/>
                  </a:schemeClr>
                </a:solidFill>
                <a:latin typeface="Arial" pitchFamily="34" charset="0"/>
                <a:cs typeface="Arial" pitchFamily="34" charset="0"/>
              </a:rPr>
              <a:t>Identifies agreed-upon virtues</a:t>
            </a: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43</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Take Action</a:t>
            </a:r>
            <a:endParaRPr lang="en-US" dirty="0"/>
          </a:p>
        </p:txBody>
      </p:sp>
    </p:spTree>
    <p:extLst>
      <p:ext uri="{BB962C8B-B14F-4D97-AF65-F5344CB8AC3E}">
        <p14:creationId xmlns:p14="http://schemas.microsoft.com/office/powerpoint/2010/main" val="406190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5824" y="1981200"/>
            <a:ext cx="8382000" cy="3170099"/>
          </a:xfrm>
          <a:prstGeom prst="rect">
            <a:avLst/>
          </a:prstGeom>
        </p:spPr>
        <p:txBody>
          <a:bodyPr wrap="square">
            <a:spAutoFit/>
          </a:bodyPr>
          <a:lstStyle/>
          <a:p>
            <a:pPr lvl="1"/>
            <a:r>
              <a:rPr lang="en-US" sz="3600" b="0" u="sng" dirty="0" smtClean="0">
                <a:latin typeface="Arial" pitchFamily="34" charset="0"/>
                <a:cs typeface="Arial" pitchFamily="34" charset="0"/>
              </a:rPr>
              <a:t>Improve interviewing/on-boarding process</a:t>
            </a:r>
            <a:r>
              <a:rPr lang="en-US" sz="3600" b="0" dirty="0" smtClean="0">
                <a:latin typeface="Arial" pitchFamily="34" charset="0"/>
                <a:cs typeface="Arial" pitchFamily="34" charset="0"/>
              </a:rPr>
              <a:t>:</a:t>
            </a:r>
          </a:p>
          <a:p>
            <a:pPr marL="1028700" lvl="1" indent="-571500">
              <a:buFont typeface="Arial" pitchFamily="34" charset="0"/>
              <a:buChar char="•"/>
            </a:pPr>
            <a:r>
              <a:rPr lang="en-US" sz="3200" b="0" dirty="0" smtClean="0">
                <a:solidFill>
                  <a:schemeClr val="tx1">
                    <a:lumMod val="90000"/>
                    <a:lumOff val="10000"/>
                  </a:schemeClr>
                </a:solidFill>
                <a:latin typeface="Arial" pitchFamily="34" charset="0"/>
                <a:cs typeface="Arial" pitchFamily="34" charset="0"/>
              </a:rPr>
              <a:t>Use of ethical-dilemma scenarios</a:t>
            </a:r>
          </a:p>
          <a:p>
            <a:pPr marL="1028700" lvl="1" indent="-571500">
              <a:buFont typeface="Arial" pitchFamily="34" charset="0"/>
              <a:buChar char="•"/>
            </a:pPr>
            <a:r>
              <a:rPr lang="en-US" sz="3200" b="0" dirty="0" smtClean="0">
                <a:solidFill>
                  <a:schemeClr val="bg2">
                    <a:lumMod val="50000"/>
                  </a:schemeClr>
                </a:solidFill>
                <a:latin typeface="Arial" pitchFamily="34" charset="0"/>
                <a:cs typeface="Arial" pitchFamily="34" charset="0"/>
              </a:rPr>
              <a:t>Require applicants to take the Professionalism Quotient Inventory 360</a:t>
            </a:r>
          </a:p>
          <a:p>
            <a:pPr marL="1028700" lvl="1" indent="-571500">
              <a:buFont typeface="Arial" pitchFamily="34" charset="0"/>
              <a:buChar char="•"/>
            </a:pPr>
            <a:r>
              <a:rPr lang="en-US" sz="3200" b="0" dirty="0" smtClean="0">
                <a:solidFill>
                  <a:schemeClr val="tx1">
                    <a:lumMod val="90000"/>
                    <a:lumOff val="10000"/>
                  </a:schemeClr>
                </a:solidFill>
                <a:latin typeface="Arial" pitchFamily="34" charset="0"/>
                <a:cs typeface="Arial" pitchFamily="34" charset="0"/>
              </a:rPr>
              <a:t>Directed letters of recommendation</a:t>
            </a:r>
            <a:endParaRPr lang="en-US" sz="3200" b="0" dirty="0">
              <a:solidFill>
                <a:schemeClr val="tx1">
                  <a:lumMod val="90000"/>
                  <a:lumOff val="10000"/>
                </a:schemeClr>
              </a:solidFill>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44</a:t>
            </a:fld>
            <a:endParaRPr lang="en-US" altLang="en-US" dirty="0"/>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Take Action</a:t>
            </a:r>
            <a:endParaRPr lang="en-US" dirty="0"/>
          </a:p>
        </p:txBody>
      </p:sp>
    </p:spTree>
    <p:extLst>
      <p:ext uri="{BB962C8B-B14F-4D97-AF65-F5344CB8AC3E}">
        <p14:creationId xmlns:p14="http://schemas.microsoft.com/office/powerpoint/2010/main" val="38870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2845" y="1806476"/>
            <a:ext cx="7198310" cy="2308324"/>
          </a:xfrm>
          <a:prstGeom prst="rect">
            <a:avLst/>
          </a:prstGeom>
        </p:spPr>
        <p:txBody>
          <a:bodyPr wrap="square">
            <a:spAutoFit/>
          </a:bodyPr>
          <a:lstStyle/>
          <a:p>
            <a:pPr lvl="1"/>
            <a:r>
              <a:rPr lang="en-US" sz="3600" b="0" u="sng" dirty="0" smtClean="0">
                <a:solidFill>
                  <a:schemeClr val="tx1">
                    <a:lumMod val="90000"/>
                    <a:lumOff val="10000"/>
                  </a:schemeClr>
                </a:solidFill>
                <a:latin typeface="Arial" pitchFamily="34" charset="0"/>
                <a:cs typeface="Arial" pitchFamily="34" charset="0"/>
              </a:rPr>
              <a:t>Outline shared values</a:t>
            </a:r>
            <a:r>
              <a:rPr lang="en-US" sz="3600" b="0" dirty="0" smtClean="0">
                <a:solidFill>
                  <a:schemeClr val="tx1">
                    <a:lumMod val="90000"/>
                    <a:lumOff val="10000"/>
                  </a:schemeClr>
                </a:solidFill>
                <a:latin typeface="Arial" pitchFamily="34" charset="0"/>
                <a:cs typeface="Arial" pitchFamily="34" charset="0"/>
              </a:rPr>
              <a:t>:</a:t>
            </a:r>
          </a:p>
          <a:p>
            <a:pPr marL="1028700" lvl="1" indent="-571500">
              <a:buFont typeface="Arial" pitchFamily="34" charset="0"/>
              <a:buChar char="•"/>
            </a:pPr>
            <a:r>
              <a:rPr lang="en-US" sz="3600" b="0" dirty="0" smtClean="0">
                <a:solidFill>
                  <a:schemeClr val="bg2">
                    <a:lumMod val="50000"/>
                  </a:schemeClr>
                </a:solidFill>
                <a:latin typeface="Arial" pitchFamily="34" charset="0"/>
                <a:cs typeface="Arial" pitchFamily="34" charset="0"/>
              </a:rPr>
              <a:t>Identify shared values</a:t>
            </a:r>
          </a:p>
          <a:p>
            <a:pPr marL="1028700" lvl="1"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Publicize shared values</a:t>
            </a:r>
          </a:p>
          <a:p>
            <a:pPr marL="1028700" lvl="1" indent="-571500">
              <a:buFont typeface="Arial" pitchFamily="34" charset="0"/>
              <a:buChar char="•"/>
            </a:pPr>
            <a:r>
              <a:rPr lang="en-US" sz="3600" b="0" dirty="0" smtClean="0">
                <a:solidFill>
                  <a:schemeClr val="bg2">
                    <a:lumMod val="50000"/>
                  </a:schemeClr>
                </a:solidFill>
                <a:latin typeface="Arial" pitchFamily="34" charset="0"/>
                <a:cs typeface="Arial" pitchFamily="34" charset="0"/>
              </a:rPr>
              <a:t>Reinforce shared values</a:t>
            </a:r>
            <a:endParaRPr lang="en-US" sz="3600" b="0" dirty="0">
              <a:solidFill>
                <a:schemeClr val="bg2">
                  <a:lumMod val="50000"/>
                </a:schemeClr>
              </a:solidFill>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45</a:t>
            </a:fld>
            <a:endParaRPr lang="en-US" altLang="en-US" dirty="0"/>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Take Action</a:t>
            </a:r>
            <a:endParaRPr lang="en-US" dirty="0"/>
          </a:p>
        </p:txBody>
      </p:sp>
    </p:spTree>
    <p:extLst>
      <p:ext uri="{BB962C8B-B14F-4D97-AF65-F5344CB8AC3E}">
        <p14:creationId xmlns:p14="http://schemas.microsoft.com/office/powerpoint/2010/main" val="79579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690" y="1828800"/>
            <a:ext cx="7462420" cy="3970318"/>
          </a:xfrm>
          <a:prstGeom prst="rect">
            <a:avLst/>
          </a:prstGeom>
        </p:spPr>
        <p:txBody>
          <a:bodyPr wrap="square">
            <a:spAutoFit/>
          </a:bodyPr>
          <a:lstStyle/>
          <a:p>
            <a:pPr lvl="1"/>
            <a:r>
              <a:rPr lang="en-US" sz="3600" b="0" u="sng" dirty="0" smtClean="0">
                <a:solidFill>
                  <a:schemeClr val="bg2">
                    <a:lumMod val="50000"/>
                  </a:schemeClr>
                </a:solidFill>
                <a:latin typeface="Arial" pitchFamily="34" charset="0"/>
                <a:cs typeface="Arial" pitchFamily="34" charset="0"/>
              </a:rPr>
              <a:t>Practice open feedback</a:t>
            </a:r>
            <a:r>
              <a:rPr lang="en-US" sz="3600" b="0" dirty="0" smtClean="0">
                <a:solidFill>
                  <a:schemeClr val="bg2">
                    <a:lumMod val="50000"/>
                  </a:schemeClr>
                </a:solidFill>
                <a:latin typeface="Arial" pitchFamily="34" charset="0"/>
                <a:cs typeface="Arial" pitchFamily="34" charset="0"/>
              </a:rPr>
              <a:t>:</a:t>
            </a:r>
          </a:p>
          <a:p>
            <a:pPr marL="1028700" lvl="1"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Program commitment to providing feedback</a:t>
            </a:r>
          </a:p>
          <a:p>
            <a:pPr marL="1028700" lvl="1" indent="-571500">
              <a:buFont typeface="Arial" pitchFamily="34" charset="0"/>
              <a:buChar char="•"/>
            </a:pPr>
            <a:r>
              <a:rPr lang="en-US" sz="3600" b="0" dirty="0" smtClean="0">
                <a:solidFill>
                  <a:schemeClr val="bg2">
                    <a:lumMod val="50000"/>
                  </a:schemeClr>
                </a:solidFill>
                <a:latin typeface="Arial" pitchFamily="34" charset="0"/>
                <a:cs typeface="Arial" pitchFamily="34" charset="0"/>
              </a:rPr>
              <a:t>Practice feedback</a:t>
            </a:r>
          </a:p>
          <a:p>
            <a:pPr marL="1485900" lvl="2"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Oral</a:t>
            </a:r>
          </a:p>
          <a:p>
            <a:pPr marL="1485900" lvl="2" indent="-571500">
              <a:buFont typeface="Arial" pitchFamily="34" charset="0"/>
              <a:buChar char="•"/>
            </a:pPr>
            <a:r>
              <a:rPr lang="en-US" sz="3600" b="0" dirty="0" smtClean="0">
                <a:solidFill>
                  <a:schemeClr val="bg2">
                    <a:lumMod val="50000"/>
                  </a:schemeClr>
                </a:solidFill>
                <a:latin typeface="Arial" pitchFamily="34" charset="0"/>
                <a:cs typeface="Arial" pitchFamily="34" charset="0"/>
              </a:rPr>
              <a:t>M&amp;M</a:t>
            </a:r>
          </a:p>
          <a:p>
            <a:pPr marL="1485900" lvl="2" indent="-571500">
              <a:buFont typeface="Arial" pitchFamily="34" charset="0"/>
              <a:buChar char="•"/>
            </a:pPr>
            <a:r>
              <a:rPr lang="en-US" sz="3600" b="0" dirty="0" smtClean="0">
                <a:solidFill>
                  <a:schemeClr val="tx1">
                    <a:lumMod val="90000"/>
                    <a:lumOff val="10000"/>
                  </a:schemeClr>
                </a:solidFill>
                <a:latin typeface="Arial" pitchFamily="34" charset="0"/>
                <a:cs typeface="Arial" pitchFamily="34" charset="0"/>
              </a:rPr>
              <a:t>Formal -- written</a:t>
            </a:r>
            <a:endParaRPr lang="en-US" sz="3600" b="0" dirty="0">
              <a:solidFill>
                <a:schemeClr val="tx1">
                  <a:lumMod val="90000"/>
                  <a:lumOff val="10000"/>
                </a:schemeClr>
              </a:solidFill>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46</a:t>
            </a:fld>
            <a:endParaRPr lang="en-US" altLang="en-US" dirty="0"/>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Take Action</a:t>
            </a:r>
            <a:endParaRPr lang="en-US" dirty="0"/>
          </a:p>
        </p:txBody>
      </p:sp>
    </p:spTree>
    <p:extLst>
      <p:ext uri="{BB962C8B-B14F-4D97-AF65-F5344CB8AC3E}">
        <p14:creationId xmlns:p14="http://schemas.microsoft.com/office/powerpoint/2010/main" val="241759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81200"/>
            <a:ext cx="8686800" cy="3416320"/>
          </a:xfrm>
          <a:prstGeom prst="rect">
            <a:avLst/>
          </a:prstGeom>
        </p:spPr>
        <p:txBody>
          <a:bodyPr wrap="square">
            <a:spAutoFit/>
          </a:bodyPr>
          <a:lstStyle/>
          <a:p>
            <a:pPr lvl="1"/>
            <a:r>
              <a:rPr lang="en-US" sz="3600" b="0" u="sng" dirty="0" smtClean="0">
                <a:solidFill>
                  <a:schemeClr val="tx1">
                    <a:lumMod val="90000"/>
                    <a:lumOff val="10000"/>
                  </a:schemeClr>
                </a:solidFill>
                <a:latin typeface="Arial" pitchFamily="34" charset="0"/>
                <a:cs typeface="Arial" pitchFamily="34" charset="0"/>
              </a:rPr>
              <a:t>Welcome conflict</a:t>
            </a:r>
            <a:r>
              <a:rPr lang="en-US" sz="3600" b="0" dirty="0" smtClean="0">
                <a:solidFill>
                  <a:schemeClr val="tx1">
                    <a:lumMod val="90000"/>
                    <a:lumOff val="10000"/>
                  </a:schemeClr>
                </a:solidFill>
                <a:latin typeface="Arial" pitchFamily="34" charset="0"/>
                <a:cs typeface="Arial" pitchFamily="34" charset="0"/>
              </a:rPr>
              <a:t>:</a:t>
            </a:r>
          </a:p>
          <a:p>
            <a:pPr marL="1028700" lvl="1" indent="-571500">
              <a:buFont typeface="Arial" panose="020B0604020202020204" pitchFamily="34" charset="0"/>
              <a:buChar char="•"/>
            </a:pPr>
            <a:r>
              <a:rPr lang="en-US" sz="3600" b="0" dirty="0" smtClean="0">
                <a:solidFill>
                  <a:schemeClr val="bg2">
                    <a:lumMod val="50000"/>
                  </a:schemeClr>
                </a:solidFill>
                <a:latin typeface="Arial" pitchFamily="34" charset="0"/>
                <a:cs typeface="Arial" pitchFamily="34" charset="0"/>
              </a:rPr>
              <a:t>Encourage open/constructive conflict</a:t>
            </a:r>
          </a:p>
          <a:p>
            <a:pPr marL="1028700" lvl="1" indent="-571500">
              <a:buFont typeface="Arial" panose="020B0604020202020204" pitchFamily="34" charset="0"/>
              <a:buChar char="•"/>
            </a:pPr>
            <a:r>
              <a:rPr lang="en-US" sz="3600" b="0" dirty="0" smtClean="0">
                <a:solidFill>
                  <a:schemeClr val="tx1">
                    <a:lumMod val="90000"/>
                    <a:lumOff val="10000"/>
                  </a:schemeClr>
                </a:solidFill>
                <a:latin typeface="Arial" pitchFamily="34" charset="0"/>
                <a:cs typeface="Arial" pitchFamily="34" charset="0"/>
              </a:rPr>
              <a:t>Radical: create it if it does not happen naturally</a:t>
            </a:r>
          </a:p>
          <a:p>
            <a:pPr marL="1028700" lvl="1" indent="-571500">
              <a:buFont typeface="Arial" panose="020B0604020202020204" pitchFamily="34" charset="0"/>
              <a:buChar char="•"/>
            </a:pPr>
            <a:r>
              <a:rPr lang="en-US" sz="3600" b="0" dirty="0" smtClean="0">
                <a:solidFill>
                  <a:schemeClr val="bg2">
                    <a:lumMod val="50000"/>
                  </a:schemeClr>
                </a:solidFill>
                <a:latin typeface="Arial" pitchFamily="34" charset="0"/>
                <a:cs typeface="Arial" pitchFamily="34" charset="0"/>
              </a:rPr>
              <a:t>Commit to ‘appropriate method’ of confrontation</a:t>
            </a:r>
            <a:endParaRPr lang="en-US" sz="3600" b="0" dirty="0">
              <a:solidFill>
                <a:schemeClr val="bg2">
                  <a:lumMod val="50000"/>
                </a:schemeClr>
              </a:solidFill>
              <a:latin typeface="Arial" pitchFamily="34" charset="0"/>
              <a:cs typeface="Arial" pitchFamily="34" charset="0"/>
            </a:endParaRPr>
          </a:p>
        </p:txBody>
      </p:sp>
      <p:sp>
        <p:nvSpPr>
          <p:cNvPr id="8" name="Slide Number Placeholder 7"/>
          <p:cNvSpPr>
            <a:spLocks noGrp="1"/>
          </p:cNvSpPr>
          <p:nvPr>
            <p:ph type="sldNum" sz="quarter" idx="10"/>
          </p:nvPr>
        </p:nvSpPr>
        <p:spPr/>
        <p:txBody>
          <a:bodyPr/>
          <a:lstStyle/>
          <a:p>
            <a:pPr>
              <a:defRPr/>
            </a:pPr>
            <a:fld id="{A3096F12-8E82-4115-80AF-CEF0A45228D9}" type="slidenum">
              <a:rPr lang="en-US" altLang="en-US" smtClean="0"/>
              <a:pPr>
                <a:defRPr/>
              </a:pPr>
              <a:t>47</a:t>
            </a:fld>
            <a:endParaRPr lang="en-US" altLang="en-US" dirty="0"/>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11" name="Title 10"/>
          <p:cNvSpPr>
            <a:spLocks noGrp="1"/>
          </p:cNvSpPr>
          <p:nvPr>
            <p:ph type="title"/>
          </p:nvPr>
        </p:nvSpPr>
        <p:spPr/>
        <p:txBody>
          <a:bodyPr/>
          <a:lstStyle/>
          <a:p>
            <a:r>
              <a:rPr lang="en-US" dirty="0" smtClean="0"/>
              <a:t>Take Action</a:t>
            </a:r>
            <a:endParaRPr lang="en-US" dirty="0"/>
          </a:p>
        </p:txBody>
      </p:sp>
    </p:spTree>
    <p:extLst>
      <p:ext uri="{BB962C8B-B14F-4D97-AF65-F5344CB8AC3E}">
        <p14:creationId xmlns:p14="http://schemas.microsoft.com/office/powerpoint/2010/main" val="39863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971800" y="1828800"/>
            <a:ext cx="6019800" cy="2209800"/>
          </a:xfrm>
        </p:spPr>
        <p:txBody>
          <a:bodyPr/>
          <a:lstStyle/>
          <a:p>
            <a:r>
              <a:rPr lang="en-US" sz="4400" b="1" dirty="0" smtClean="0">
                <a:solidFill>
                  <a:schemeClr val="bg1"/>
                </a:solidFill>
                <a:latin typeface="Arial" pitchFamily="34" charset="0"/>
                <a:cs typeface="Arial" pitchFamily="34" charset="0"/>
              </a:rPr>
              <a:t>Questions?</a:t>
            </a:r>
            <a:endParaRPr lang="en-US" sz="4400" b="1" baseline="30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02960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txBox="1">
            <a:spLocks noChangeArrowheads="1"/>
          </p:cNvSpPr>
          <p:nvPr/>
        </p:nvSpPr>
        <p:spPr bwMode="auto">
          <a:xfrm>
            <a:off x="304800" y="855663"/>
            <a:ext cx="4319588"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sz="1600" dirty="0">
              <a:solidFill>
                <a:srgbClr val="00A600"/>
              </a:solidFill>
              <a:latin typeface="Arial" charset="0"/>
              <a:cs typeface="Arial" charset="0"/>
            </a:endParaRPr>
          </a:p>
          <a:p>
            <a:pPr algn="ctr">
              <a:lnSpc>
                <a:spcPct val="80000"/>
              </a:lnSpc>
              <a:spcBef>
                <a:spcPct val="20000"/>
              </a:spcBef>
              <a:buClr>
                <a:schemeClr val="bg2"/>
              </a:buClr>
              <a:buSzPct val="75000"/>
            </a:pPr>
            <a:endParaRPr lang="en-US" sz="1200" b="0" dirty="0" smtClean="0">
              <a:latin typeface="Arial" charset="0"/>
              <a:cs typeface="Arial" charset="0"/>
            </a:endParaRPr>
          </a:p>
          <a:p>
            <a:pPr algn="ctr">
              <a:lnSpc>
                <a:spcPct val="80000"/>
              </a:lnSpc>
              <a:spcBef>
                <a:spcPct val="20000"/>
              </a:spcBef>
              <a:buClr>
                <a:schemeClr val="bg2"/>
              </a:buClr>
              <a:buSzPct val="75000"/>
            </a:pPr>
            <a:endParaRPr lang="en-US" sz="1200" b="0" dirty="0" smtClean="0">
              <a:latin typeface="Arial" charset="0"/>
              <a:cs typeface="Arial" charset="0"/>
            </a:endParaRPr>
          </a:p>
          <a:p>
            <a:pPr algn="ctr"/>
            <a:r>
              <a:rPr lang="en-US" altLang="en-US" sz="1400" dirty="0">
                <a:latin typeface="Arial" charset="0"/>
              </a:rPr>
              <a:t>Refining the Annual Program Evaluation</a:t>
            </a:r>
          </a:p>
          <a:p>
            <a:pPr algn="ctr"/>
            <a:r>
              <a:rPr lang="en-US" altLang="en-US" sz="1400" dirty="0">
                <a:latin typeface="Arial" charset="0"/>
              </a:rPr>
              <a:t>for Self-Study Visits</a:t>
            </a:r>
          </a:p>
          <a:p>
            <a:pPr algn="ctr">
              <a:lnSpc>
                <a:spcPct val="80000"/>
              </a:lnSpc>
              <a:buFont typeface="Wingdings" charset="2"/>
              <a:buNone/>
            </a:pPr>
            <a:r>
              <a:rPr lang="en-US" altLang="en-US" sz="1400" dirty="0">
                <a:latin typeface="Arial" charset="0"/>
              </a:rPr>
              <a:t> </a:t>
            </a:r>
            <a:r>
              <a:rPr lang="en-US" altLang="en-US" sz="1400" b="0" dirty="0">
                <a:latin typeface="Arial" charset="0"/>
              </a:rPr>
              <a:t>Wednesday, March 2, 2016</a:t>
            </a:r>
          </a:p>
          <a:p>
            <a:pPr algn="ctr">
              <a:lnSpc>
                <a:spcPct val="80000"/>
              </a:lnSpc>
              <a:buFont typeface="Wingdings" charset="2"/>
              <a:buNone/>
            </a:pPr>
            <a:r>
              <a:rPr lang="en-US" altLang="en-US" sz="1400" b="0" dirty="0">
                <a:latin typeface="Arial" charset="0"/>
              </a:rPr>
              <a:t>12:00pm – 1:00pm EST</a:t>
            </a:r>
          </a:p>
          <a:p>
            <a:pPr algn="ctr">
              <a:lnSpc>
                <a:spcPct val="80000"/>
              </a:lnSpc>
              <a:buFont typeface="Wingdings" charset="2"/>
              <a:buNone/>
            </a:pPr>
            <a:endParaRPr lang="en-US" altLang="en-US" sz="1400" b="0" dirty="0">
              <a:latin typeface="Arial" charset="0"/>
            </a:endParaRPr>
          </a:p>
          <a:p>
            <a:pPr algn="ctr"/>
            <a:r>
              <a:rPr lang="en-US" altLang="en-US" sz="1400" dirty="0">
                <a:latin typeface="Arial" charset="0"/>
              </a:rPr>
              <a:t>“Ask Partners” – Spring Freebie</a:t>
            </a:r>
          </a:p>
          <a:p>
            <a:pPr algn="ctr">
              <a:lnSpc>
                <a:spcPct val="80000"/>
              </a:lnSpc>
              <a:buNone/>
            </a:pPr>
            <a:r>
              <a:rPr lang="en-US" altLang="en-US" sz="1400" dirty="0">
                <a:latin typeface="Arial" charset="0"/>
              </a:rPr>
              <a:t> </a:t>
            </a:r>
            <a:r>
              <a:rPr lang="en-US" altLang="en-US" sz="1400" b="0" dirty="0">
                <a:latin typeface="Arial" charset="0"/>
              </a:rPr>
              <a:t>Thursday, March 24, 2016</a:t>
            </a:r>
          </a:p>
          <a:p>
            <a:pPr algn="ctr">
              <a:lnSpc>
                <a:spcPct val="80000"/>
              </a:lnSpc>
              <a:buNone/>
            </a:pPr>
            <a:r>
              <a:rPr lang="en-US" altLang="en-US" sz="1400" b="0" dirty="0">
                <a:latin typeface="Arial" charset="0"/>
              </a:rPr>
              <a:t>12:00pm – 1:00pm EST</a:t>
            </a:r>
          </a:p>
          <a:p>
            <a:pPr algn="ctr">
              <a:lnSpc>
                <a:spcPct val="80000"/>
              </a:lnSpc>
              <a:buNone/>
            </a:pPr>
            <a:endParaRPr lang="en-US" altLang="en-US" sz="1400" b="0" dirty="0">
              <a:latin typeface="Arial" charset="0"/>
            </a:endParaRPr>
          </a:p>
          <a:p>
            <a:pPr algn="ctr"/>
            <a:r>
              <a:rPr lang="en-US" altLang="en-US" sz="1400" dirty="0">
                <a:latin typeface="Arial" charset="0"/>
              </a:rPr>
              <a:t>Self-Study: Who, What, Why &amp; How?</a:t>
            </a:r>
          </a:p>
          <a:p>
            <a:pPr algn="ctr">
              <a:lnSpc>
                <a:spcPct val="80000"/>
              </a:lnSpc>
              <a:buNone/>
            </a:pPr>
            <a:r>
              <a:rPr lang="en-US" altLang="en-US" sz="1400" dirty="0">
                <a:latin typeface="Arial" charset="0"/>
              </a:rPr>
              <a:t> </a:t>
            </a:r>
            <a:r>
              <a:rPr lang="en-US" altLang="en-US" sz="1400" b="0" dirty="0">
                <a:latin typeface="Arial" charset="0"/>
              </a:rPr>
              <a:t>Tuesday, April 12, 2016</a:t>
            </a:r>
          </a:p>
          <a:p>
            <a:pPr algn="ctr">
              <a:lnSpc>
                <a:spcPct val="80000"/>
              </a:lnSpc>
              <a:buNone/>
            </a:pPr>
            <a:r>
              <a:rPr lang="en-US" altLang="en-US" sz="1400" b="0" dirty="0">
                <a:latin typeface="Arial" charset="0"/>
              </a:rPr>
              <a:t>12:00pm – 1:00pm </a:t>
            </a:r>
            <a:r>
              <a:rPr lang="en-US" altLang="en-US" sz="1400" b="0" dirty="0" smtClean="0">
                <a:latin typeface="Arial" charset="0"/>
              </a:rPr>
              <a:t>EST</a:t>
            </a:r>
          </a:p>
          <a:p>
            <a:pPr algn="ctr">
              <a:lnSpc>
                <a:spcPct val="80000"/>
              </a:lnSpc>
              <a:buNone/>
            </a:pPr>
            <a:endParaRPr lang="en-US" altLang="en-US" sz="1400" b="0" dirty="0">
              <a:latin typeface="Arial" charset="0"/>
            </a:endParaRPr>
          </a:p>
          <a:p>
            <a:pPr algn="ctr">
              <a:lnSpc>
                <a:spcPct val="80000"/>
              </a:lnSpc>
              <a:buNone/>
            </a:pPr>
            <a:r>
              <a:rPr lang="en-US" sz="1400" dirty="0">
                <a:latin typeface="+mn-lt"/>
              </a:rPr>
              <a:t>GME Check-up: </a:t>
            </a:r>
            <a:endParaRPr lang="en-US" sz="1400" dirty="0" smtClean="0">
              <a:latin typeface="+mn-lt"/>
            </a:endParaRPr>
          </a:p>
          <a:p>
            <a:pPr algn="ctr">
              <a:lnSpc>
                <a:spcPct val="80000"/>
              </a:lnSpc>
              <a:buNone/>
            </a:pPr>
            <a:r>
              <a:rPr lang="en-US" sz="1400" dirty="0" smtClean="0">
                <a:latin typeface="+mn-lt"/>
              </a:rPr>
              <a:t>Is </a:t>
            </a:r>
            <a:r>
              <a:rPr lang="en-US" sz="1400" dirty="0">
                <a:latin typeface="+mn-lt"/>
              </a:rPr>
              <a:t>Your GMEC Meeting Its New Responsibilities</a:t>
            </a:r>
            <a:endParaRPr lang="en-US" altLang="en-US" sz="1400" b="0" dirty="0">
              <a:latin typeface="+mn-lt"/>
            </a:endParaRPr>
          </a:p>
          <a:p>
            <a:pPr algn="ctr">
              <a:lnSpc>
                <a:spcPct val="80000"/>
              </a:lnSpc>
              <a:buNone/>
            </a:pPr>
            <a:r>
              <a:rPr lang="en-US" altLang="en-US" sz="1600" b="0" dirty="0">
                <a:latin typeface="Arial" charset="0"/>
              </a:rPr>
              <a:t>Thursday, </a:t>
            </a:r>
            <a:r>
              <a:rPr lang="en-US" altLang="en-US" sz="1600" b="0" dirty="0" smtClean="0">
                <a:latin typeface="Arial" charset="0"/>
              </a:rPr>
              <a:t>April 21, </a:t>
            </a:r>
            <a:r>
              <a:rPr lang="en-US" altLang="en-US" sz="1600" b="0" dirty="0">
                <a:latin typeface="Arial" charset="0"/>
              </a:rPr>
              <a:t>2016</a:t>
            </a:r>
          </a:p>
          <a:p>
            <a:pPr algn="ctr">
              <a:lnSpc>
                <a:spcPct val="80000"/>
              </a:lnSpc>
              <a:buNone/>
            </a:pPr>
            <a:r>
              <a:rPr lang="en-US" altLang="en-US" sz="1600" b="0" dirty="0">
                <a:latin typeface="Arial" charset="0"/>
              </a:rPr>
              <a:t>12:00pm – 1:00pm EST</a:t>
            </a:r>
          </a:p>
          <a:p>
            <a:pPr algn="ctr">
              <a:lnSpc>
                <a:spcPct val="80000"/>
              </a:lnSpc>
              <a:buFont typeface="Wingdings" charset="2"/>
              <a:buNone/>
            </a:pP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500" dirty="0" smtClean="0">
                <a:latin typeface="Arial" charset="0"/>
                <a:hlinkClick r:id="rId3"/>
              </a:rPr>
              <a:t>www.PartnersInMedEd.com</a:t>
            </a:r>
            <a:endParaRPr lang="en-US" altLang="en-US" sz="1500" dirty="0" smtClean="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smtClean="0">
                <a:latin typeface="Arial" charset="0"/>
              </a:rPr>
              <a:t>Partners</a:t>
            </a:r>
            <a:r>
              <a:rPr lang="en-US" altLang="en-US" sz="1800" baseline="30000" dirty="0" smtClean="0">
                <a:latin typeface="Arial" charset="0"/>
              </a:rPr>
              <a:t>®</a:t>
            </a:r>
            <a:r>
              <a:rPr lang="en-US" altLang="en-US" sz="1800" dirty="0" smtClean="0">
                <a:latin typeface="Arial" charset="0"/>
              </a:rPr>
              <a:t> Snippets</a:t>
            </a:r>
            <a:endParaRPr lang="en-US" sz="1600" dirty="0">
              <a:latin typeface="Arial" charset="0"/>
              <a:cs typeface="Arial" charset="0"/>
            </a:endParaRPr>
          </a:p>
        </p:txBody>
      </p:sp>
      <p:sp>
        <p:nvSpPr>
          <p:cNvPr id="130050" name="Rectangle 3"/>
          <p:cNvSpPr txBox="1">
            <a:spLocks noChangeArrowheads="1"/>
          </p:cNvSpPr>
          <p:nvPr/>
        </p:nvSpPr>
        <p:spPr bwMode="auto">
          <a:xfrm>
            <a:off x="4953000" y="828675"/>
            <a:ext cx="40386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Self-Study Visits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Introduction to GME for </a:t>
            </a: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New Program Coordinators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Milestones &amp; CCCs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Financing – The Basics</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Single Accreditation System</a:t>
            </a: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The IOM Report</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Institutional Requirements: What’s New?</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30051" name="TextBox 1"/>
          <p:cNvSpPr txBox="1">
            <a:spLocks noChangeArrowheads="1"/>
          </p:cNvSpPr>
          <p:nvPr/>
        </p:nvSpPr>
        <p:spPr bwMode="auto">
          <a:xfrm>
            <a:off x="2257425" y="490538"/>
            <a:ext cx="477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r>
              <a:rPr lang="en-US" sz="2800" dirty="0">
                <a:latin typeface="Arial" charset="0"/>
              </a:rPr>
              <a:t>Partners’ Online Education</a:t>
            </a:r>
          </a:p>
        </p:txBody>
      </p:sp>
      <p:sp>
        <p:nvSpPr>
          <p:cNvPr id="130053" name="Rectangle 3"/>
          <p:cNvSpPr>
            <a:spLocks noChangeArrowheads="1"/>
          </p:cNvSpPr>
          <p:nvPr/>
        </p:nvSpPr>
        <p:spPr bwMode="auto">
          <a:xfrm>
            <a:off x="4811132" y="533400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t>
            </a:r>
            <a:r>
              <a:rPr lang="en-US" sz="1400" i="1" dirty="0" smtClean="0"/>
              <a:t>&amp; money</a:t>
            </a:r>
            <a:r>
              <a:rPr lang="en-US" sz="1400" i="1" dirty="0"/>
              <a:t>!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30054" name="Picture 4" descr="Media-Play-02-25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lendar-Date-25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990600"/>
            <a:ext cx="685800" cy="685800"/>
          </a:xfrm>
          <a:prstGeom prst="rect">
            <a:avLst/>
          </a:prstGeom>
        </p:spPr>
      </p:pic>
      <p:pic>
        <p:nvPicPr>
          <p:cNvPr id="3" name="Picture 2" descr="InstCustomIconLar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24800" y="5638800"/>
            <a:ext cx="457200" cy="457200"/>
          </a:xfrm>
          <a:prstGeom prst="rect">
            <a:avLst/>
          </a:prstGeom>
        </p:spPr>
      </p:pic>
      <p:pic>
        <p:nvPicPr>
          <p:cNvPr id="5" name="Picture 4" descr="InstIconLar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58200" y="5791200"/>
            <a:ext cx="457200" cy="457200"/>
          </a:xfrm>
          <a:prstGeom prst="rect">
            <a:avLst/>
          </a:prstGeom>
        </p:spPr>
      </p:pic>
      <p:pic>
        <p:nvPicPr>
          <p:cNvPr id="6" name="Picture 5" descr="InstPlusIconLarg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305800" y="5257800"/>
            <a:ext cx="457200" cy="457200"/>
          </a:xfrm>
          <a:prstGeom prst="rect">
            <a:avLst/>
          </a:prstGeom>
        </p:spPr>
      </p:pic>
      <p:sp>
        <p:nvSpPr>
          <p:cNvPr id="16" name="Slide Number Placeholder 4"/>
          <p:cNvSpPr>
            <a:spLocks noGrp="1"/>
          </p:cNvSpPr>
          <p:nvPr>
            <p:ph type="sldNum" sz="quarter" idx="10"/>
          </p:nvPr>
        </p:nvSpPr>
        <p:spPr>
          <a:xfrm>
            <a:off x="6705600" y="6248400"/>
            <a:ext cx="2133600" cy="457200"/>
          </a:xfrm>
        </p:spPr>
        <p:txBody>
          <a:bodyPr/>
          <a:lstStyle/>
          <a:p>
            <a:fld id="{5DEB43E6-C11D-40B0-A9F7-306D14ED0C6A}" type="slidenum">
              <a:rPr lang="en-US" smtClean="0"/>
              <a:pPr/>
              <a:t>49</a:t>
            </a:fld>
            <a:endParaRPr lang="en-US" dirty="0"/>
          </a:p>
        </p:txBody>
      </p:sp>
      <p:sp>
        <p:nvSpPr>
          <p:cNvPr id="13"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574" y="58674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0097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2016 Leadership Solutions</a:t>
            </a:r>
          </a:p>
          <a:p>
            <a:pPr>
              <a:defRPr/>
            </a:pPr>
            <a:r>
              <a:rPr lang="en-US" dirty="0" smtClean="0"/>
              <a:t>Presented by Partners in Medical Education, Inc.</a:t>
            </a:r>
          </a:p>
        </p:txBody>
      </p:sp>
      <p:sp>
        <p:nvSpPr>
          <p:cNvPr id="7" name="TextBox 6"/>
          <p:cNvSpPr txBox="1"/>
          <p:nvPr/>
        </p:nvSpPr>
        <p:spPr>
          <a:xfrm>
            <a:off x="152400" y="1905000"/>
            <a:ext cx="8751676" cy="2308324"/>
          </a:xfrm>
          <a:prstGeom prst="rect">
            <a:avLst/>
          </a:prstGeom>
          <a:noFill/>
          <a:effectLst/>
          <a:scene3d>
            <a:camera prst="orthographicFront"/>
            <a:lightRig rig="threePt" dir="t"/>
          </a:scene3d>
          <a:sp3d>
            <a:bevelT/>
          </a:sp3d>
        </p:spPr>
        <p:txBody>
          <a:bodyPr wrap="square" rtlCol="0">
            <a:spAutoFit/>
          </a:bodyPr>
          <a:lstStyle/>
          <a:p>
            <a:pPr algn="ctr"/>
            <a:r>
              <a:rPr lang="en-US" sz="4800" dirty="0" smtClean="0">
                <a:latin typeface="Arial" pitchFamily="34" charset="0"/>
                <a:cs typeface="Arial" pitchFamily="34" charset="0"/>
              </a:rPr>
              <a:t>Do you have an </a:t>
            </a:r>
            <a:r>
              <a:rPr lang="en-US" sz="4800" dirty="0" smtClean="0">
                <a:solidFill>
                  <a:schemeClr val="tx1">
                    <a:lumMod val="90000"/>
                    <a:lumOff val="10000"/>
                  </a:schemeClr>
                </a:solidFill>
                <a:latin typeface="Arial" pitchFamily="34" charset="0"/>
                <a:cs typeface="Arial" pitchFamily="34" charset="0"/>
              </a:rPr>
              <a:t>institutional plan</a:t>
            </a:r>
            <a:r>
              <a:rPr lang="en-US" sz="4800" dirty="0" smtClean="0">
                <a:latin typeface="Arial" pitchFamily="34" charset="0"/>
                <a:cs typeface="Arial" pitchFamily="34" charset="0"/>
              </a:rPr>
              <a:t> to meet these standards?</a:t>
            </a:r>
            <a:endParaRPr lang="en-US" sz="4800" dirty="0">
              <a:latin typeface="Arial" pitchFamily="34" charset="0"/>
              <a:cs typeface="Arial" pitchFamily="34" charset="0"/>
            </a:endParaRPr>
          </a:p>
        </p:txBody>
      </p:sp>
      <p:sp>
        <p:nvSpPr>
          <p:cNvPr id="6" name="Slide Number Placeholder 5"/>
          <p:cNvSpPr>
            <a:spLocks noGrp="1"/>
          </p:cNvSpPr>
          <p:nvPr>
            <p:ph type="sldNum" sz="quarter" idx="10"/>
          </p:nvPr>
        </p:nvSpPr>
        <p:spPr/>
        <p:txBody>
          <a:bodyPr/>
          <a:lstStyle/>
          <a:p>
            <a:pPr>
              <a:defRPr/>
            </a:pPr>
            <a:fld id="{A3096F12-8E82-4115-80AF-CEF0A45228D9}" type="slidenum">
              <a:rPr lang="en-US" altLang="en-US" smtClean="0"/>
              <a:pPr>
                <a:defRPr/>
              </a:pPr>
              <a:t>5</a:t>
            </a:fld>
            <a:endParaRPr lang="en-US" altLang="en-US"/>
          </a:p>
        </p:txBody>
      </p:sp>
    </p:spTree>
    <p:extLst>
      <p:ext uri="{BB962C8B-B14F-4D97-AF65-F5344CB8AC3E}">
        <p14:creationId xmlns:p14="http://schemas.microsoft.com/office/powerpoint/2010/main" val="1666675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533400" y="1934369"/>
            <a:ext cx="8001000" cy="2133600"/>
          </a:xfrm>
        </p:spPr>
        <p:txBody>
          <a:bodyPr/>
          <a:lstStyle/>
          <a:p>
            <a:pPr algn="ctr" eaLnBrk="1" hangingPunct="1">
              <a:lnSpc>
                <a:spcPct val="80000"/>
              </a:lnSpc>
              <a:buFont typeface="Wingdings" pitchFamily="2" charset="2"/>
              <a:buNone/>
            </a:pPr>
            <a:r>
              <a:rPr lang="en-US" sz="1800" dirty="0" smtClean="0"/>
              <a:t>    </a:t>
            </a:r>
            <a:r>
              <a:rPr lang="en-US" b="1" dirty="0" smtClean="0"/>
              <a:t>Partners in Medical Education, Inc. provides comprehensive consulting services to the GME community.  For more information, contact us at:</a:t>
            </a:r>
          </a:p>
          <a:p>
            <a:pPr algn="ctr" eaLnBrk="1" hangingPunct="1">
              <a:lnSpc>
                <a:spcPct val="80000"/>
              </a:lnSpc>
              <a:buFont typeface="Wingdings" pitchFamily="2" charset="2"/>
              <a:buNone/>
            </a:pPr>
            <a:endParaRPr lang="en-US" sz="1800" dirty="0" smtClean="0"/>
          </a:p>
          <a:p>
            <a:pPr algn="ctr" eaLnBrk="1" hangingPunct="1">
              <a:lnSpc>
                <a:spcPct val="80000"/>
              </a:lnSpc>
              <a:buFont typeface="Wingdings" pitchFamily="2" charset="2"/>
              <a:buNone/>
            </a:pPr>
            <a:r>
              <a:rPr lang="en-US" sz="2000" b="1" dirty="0" smtClean="0"/>
              <a:t>724-864-7320</a:t>
            </a:r>
          </a:p>
          <a:p>
            <a:pPr algn="ctr" eaLnBrk="1" hangingPunct="1">
              <a:lnSpc>
                <a:spcPct val="80000"/>
              </a:lnSpc>
              <a:buFont typeface="Wingdings" pitchFamily="2" charset="2"/>
              <a:buNone/>
            </a:pPr>
            <a:r>
              <a:rPr lang="en-US" sz="2000" b="1" dirty="0" smtClean="0">
                <a:hlinkClick r:id="rId3"/>
              </a:rPr>
              <a:t>Info@PartnersinMedEd.com</a:t>
            </a:r>
            <a:endParaRPr lang="en-US" sz="2000" b="1" dirty="0" smtClean="0"/>
          </a:p>
          <a:p>
            <a:pPr algn="ctr" eaLnBrk="1" hangingPunct="1">
              <a:lnSpc>
                <a:spcPct val="80000"/>
              </a:lnSpc>
              <a:buFont typeface="Wingdings" pitchFamily="2" charset="2"/>
              <a:buNone/>
            </a:pPr>
            <a:r>
              <a:rPr lang="en-US" sz="2000" b="1" dirty="0" smtClean="0">
                <a:hlinkClick r:id="rId4"/>
              </a:rPr>
              <a:t>www.PartnersInMedEd.com</a:t>
            </a:r>
            <a:endParaRPr lang="en-US" sz="2000" b="1" dirty="0" smtClean="0"/>
          </a:p>
          <a:p>
            <a:pPr algn="ctr" eaLnBrk="1" hangingPunct="1">
              <a:lnSpc>
                <a:spcPct val="80000"/>
              </a:lnSpc>
              <a:buFont typeface="Wingdings" pitchFamily="2" charset="2"/>
              <a:buNone/>
            </a:pPr>
            <a:endParaRPr lang="en-US" sz="2000" b="1" dirty="0"/>
          </a:p>
          <a:p>
            <a:pPr algn="ctr" eaLnBrk="1" hangingPunct="1">
              <a:lnSpc>
                <a:spcPct val="80000"/>
              </a:lnSpc>
              <a:buFont typeface="Wingdings" pitchFamily="2" charset="2"/>
              <a:buNone/>
            </a:pPr>
            <a:endParaRPr lang="en-US" sz="2000" b="1" dirty="0" smtClean="0"/>
          </a:p>
          <a:p>
            <a:pPr eaLnBrk="1" hangingPunct="1">
              <a:lnSpc>
                <a:spcPct val="80000"/>
              </a:lnSpc>
              <a:buFont typeface="Wingdings" pitchFamily="2" charset="2"/>
              <a:buNone/>
            </a:pPr>
            <a:endParaRPr lang="en-US" sz="2800" dirty="0" smtClean="0"/>
          </a:p>
        </p:txBody>
      </p:sp>
      <p:pic>
        <p:nvPicPr>
          <p:cNvPr id="27653" name="Picture 6" descr="C:\Users\Pamala\AppData\Local\Microsoft\Windows\Temporary Internet Files\Content.Outlook\ML79IV1G\PME_logo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656432"/>
            <a:ext cx="31242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p:cNvSpPr>
            <a:spLocks noGrp="1"/>
          </p:cNvSpPr>
          <p:nvPr>
            <p:ph type="sldNum" sz="quarter" idx="10"/>
          </p:nvPr>
        </p:nvSpPr>
        <p:spPr>
          <a:xfrm>
            <a:off x="6705600" y="6248400"/>
            <a:ext cx="2133600" cy="457200"/>
          </a:xfrm>
        </p:spPr>
        <p:txBody>
          <a:bodyPr/>
          <a:lstStyle/>
          <a:p>
            <a:fld id="{5DEB43E6-C11D-40B0-A9F7-306D14ED0C6A}" type="slidenum">
              <a:rPr lang="en-US" smtClean="0"/>
              <a:pPr/>
              <a:t>50</a:t>
            </a:fld>
            <a:endParaRPr lang="en-US" dirty="0"/>
          </a:p>
        </p:txBody>
      </p:sp>
      <p:sp>
        <p:nvSpPr>
          <p:cNvPr id="6"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
        <p:nvSpPr>
          <p:cNvPr id="7" name="Content Placeholder 2"/>
          <p:cNvSpPr txBox="1">
            <a:spLocks/>
          </p:cNvSpPr>
          <p:nvPr/>
        </p:nvSpPr>
        <p:spPr bwMode="auto">
          <a:xfrm>
            <a:off x="419100" y="4330689"/>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Arial"/>
                <a:ea typeface="+mn-ea"/>
                <a:cs typeface="Arial"/>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Arial"/>
                <a:cs typeface="Arial"/>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1800">
                <a:solidFill>
                  <a:schemeClr val="tx1"/>
                </a:solidFill>
                <a:latin typeface="Arial"/>
                <a:cs typeface="Arial"/>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600">
                <a:solidFill>
                  <a:schemeClr val="tx1"/>
                </a:solidFill>
                <a:latin typeface="Arial"/>
                <a:cs typeface="Arial"/>
              </a:defRPr>
            </a:lvl4pPr>
            <a:lvl5pPr marL="2057400" indent="-228600" algn="l" rtl="0" eaLnBrk="1" fontAlgn="base" hangingPunct="1">
              <a:spcBef>
                <a:spcPct val="20000"/>
              </a:spcBef>
              <a:spcAft>
                <a:spcPct val="0"/>
              </a:spcAft>
              <a:buClr>
                <a:schemeClr val="bg2"/>
              </a:buClr>
              <a:buFont typeface="Wingdings" pitchFamily="2" charset="2"/>
              <a:buChar char="§"/>
              <a:defRPr sz="1400">
                <a:solidFill>
                  <a:schemeClr val="tx1"/>
                </a:solidFill>
                <a:latin typeface="Arial"/>
                <a:cs typeface="Arial"/>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a:buFont typeface="Wingdings" pitchFamily="2" charset="2"/>
              <a:buNone/>
            </a:pPr>
            <a:r>
              <a:rPr lang="en-US" sz="1800" b="0" i="1" dirty="0" smtClean="0">
                <a:latin typeface="Arial" pitchFamily="34" charset="0"/>
                <a:cs typeface="Arial" pitchFamily="34" charset="0"/>
              </a:rPr>
              <a:t>Presented by:</a:t>
            </a:r>
          </a:p>
          <a:p>
            <a:pPr marL="0" indent="0" algn="ctr">
              <a:buFont typeface="Wingdings" pitchFamily="2" charset="2"/>
              <a:buNone/>
            </a:pPr>
            <a:r>
              <a:rPr lang="en-US" sz="2000" dirty="0" smtClean="0">
                <a:latin typeface="Arial" pitchFamily="34" charset="0"/>
                <a:cs typeface="Arial" pitchFamily="34" charset="0"/>
              </a:rPr>
              <a:t>Barry A. Doublestein, DSL, President </a:t>
            </a:r>
          </a:p>
          <a:p>
            <a:pPr marL="0" indent="0" algn="ctr">
              <a:buFont typeface="Wingdings" pitchFamily="2" charset="2"/>
              <a:buNone/>
            </a:pPr>
            <a:r>
              <a:rPr lang="en-US" sz="2000" b="0" dirty="0" smtClean="0">
                <a:latin typeface="Arial" pitchFamily="34" charset="0"/>
                <a:cs typeface="Arial" pitchFamily="34" charset="0"/>
              </a:rPr>
              <a:t>Leadership Solutions</a:t>
            </a:r>
          </a:p>
          <a:p>
            <a:pPr marL="0" indent="0" algn="ctr">
              <a:buFont typeface="Wingdings" pitchFamily="2" charset="2"/>
              <a:buNone/>
            </a:pPr>
            <a:r>
              <a:rPr lang="en-US" sz="1700" b="0" dirty="0" smtClean="0">
                <a:latin typeface="Arial" pitchFamily="34" charset="0"/>
                <a:cs typeface="Arial" pitchFamily="34" charset="0"/>
              </a:rPr>
              <a:t>5303 Holly Brooke Lane, Loganville, GA 30052</a:t>
            </a:r>
          </a:p>
          <a:p>
            <a:pPr marL="0" indent="0" algn="ctr">
              <a:buFont typeface="Wingdings" pitchFamily="2" charset="2"/>
              <a:buNone/>
            </a:pPr>
            <a:r>
              <a:rPr lang="en-US" sz="1700" b="0" dirty="0" smtClean="0">
                <a:latin typeface="Arial" pitchFamily="34" charset="0"/>
                <a:cs typeface="Arial" pitchFamily="34" charset="0"/>
                <a:hlinkClick r:id="rId6"/>
              </a:rPr>
              <a:t>barry@leader-solutions.net</a:t>
            </a:r>
            <a:r>
              <a:rPr lang="en-US" sz="1700" b="0" dirty="0" smtClean="0">
                <a:latin typeface="Arial" pitchFamily="34" charset="0"/>
                <a:cs typeface="Arial" pitchFamily="34" charset="0"/>
              </a:rPr>
              <a:t>  |  (678) 894-0051</a:t>
            </a:r>
          </a:p>
          <a:p>
            <a:pPr marL="0" indent="0" algn="ctr">
              <a:buFont typeface="Wingdings" pitchFamily="2" charset="2"/>
              <a:buNone/>
            </a:pPr>
            <a:endParaRPr lang="en-US" sz="1800" b="0" dirty="0"/>
          </a:p>
        </p:txBody>
      </p:sp>
    </p:spTree>
    <p:extLst>
      <p:ext uri="{BB962C8B-B14F-4D97-AF65-F5344CB8AC3E}">
        <p14:creationId xmlns:p14="http://schemas.microsoft.com/office/powerpoint/2010/main" val="404665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661" y="1676400"/>
            <a:ext cx="7736478" cy="3046988"/>
          </a:xfrm>
          <a:prstGeom prst="rect">
            <a:avLst/>
          </a:prstGeom>
          <a:noFill/>
          <a:effectLst/>
          <a:scene3d>
            <a:camera prst="orthographicFront"/>
            <a:lightRig rig="threePt" dir="t"/>
          </a:scene3d>
          <a:sp3d>
            <a:bevelT/>
          </a:sp3d>
        </p:spPr>
        <p:txBody>
          <a:bodyPr wrap="square" rtlCol="0">
            <a:spAutoFit/>
          </a:bodyPr>
          <a:lstStyle/>
          <a:p>
            <a:pPr algn="ctr"/>
            <a:r>
              <a:rPr lang="en-US" sz="4800" dirty="0" smtClean="0">
                <a:latin typeface="Arial" pitchFamily="34" charset="0"/>
                <a:cs typeface="Arial" pitchFamily="34" charset="0"/>
              </a:rPr>
              <a:t>Are you satisfied that this plan is </a:t>
            </a:r>
            <a:r>
              <a:rPr lang="en-US" sz="4800" dirty="0" smtClean="0">
                <a:solidFill>
                  <a:schemeClr val="tx1">
                    <a:lumMod val="90000"/>
                    <a:lumOff val="10000"/>
                  </a:schemeClr>
                </a:solidFill>
                <a:latin typeface="Arial" pitchFamily="34" charset="0"/>
                <a:cs typeface="Arial" pitchFamily="34" charset="0"/>
              </a:rPr>
              <a:t>effective and complete</a:t>
            </a:r>
            <a:r>
              <a:rPr lang="en-US" sz="4800" dirty="0" smtClean="0">
                <a:latin typeface="Arial" pitchFamily="34" charset="0"/>
                <a:cs typeface="Arial" pitchFamily="34" charset="0"/>
              </a:rPr>
              <a:t> in what it is attempting to assess?</a:t>
            </a:r>
            <a:endParaRPr lang="en-US" sz="4800" dirty="0">
              <a:latin typeface="Arial" pitchFamily="34" charset="0"/>
              <a:cs typeface="Arial" pitchFamily="34" charset="0"/>
            </a:endParaRPr>
          </a:p>
        </p:txBody>
      </p:sp>
      <p:sp>
        <p:nvSpPr>
          <p:cNvPr id="6" name="Slide Number Placeholder 5"/>
          <p:cNvSpPr>
            <a:spLocks noGrp="1"/>
          </p:cNvSpPr>
          <p:nvPr>
            <p:ph type="sldNum" sz="quarter" idx="10"/>
          </p:nvPr>
        </p:nvSpPr>
        <p:spPr/>
        <p:txBody>
          <a:bodyPr/>
          <a:lstStyle/>
          <a:p>
            <a:pPr>
              <a:defRPr/>
            </a:pPr>
            <a:fld id="{A3096F12-8E82-4115-80AF-CEF0A45228D9}" type="slidenum">
              <a:rPr lang="en-US" altLang="en-US" smtClean="0"/>
              <a:pPr>
                <a:defRPr/>
              </a:pPr>
              <a:t>6</a:t>
            </a:fld>
            <a:endParaRPr lang="en-US" altLang="en-US"/>
          </a:p>
        </p:txBody>
      </p:sp>
      <p:sp>
        <p:nvSpPr>
          <p:cNvPr id="9"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3332278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0" y="2524110"/>
            <a:ext cx="5867400" cy="1323439"/>
          </a:xfrm>
          <a:prstGeom prst="rect">
            <a:avLst/>
          </a:prstGeom>
          <a:noFill/>
        </p:spPr>
        <p:txBody>
          <a:bodyPr wrap="square" rtlCol="0">
            <a:spAutoFit/>
          </a:bodyPr>
          <a:lstStyle/>
          <a:p>
            <a:pPr algn="ctr"/>
            <a:r>
              <a:rPr lang="en-US" sz="4000" dirty="0" smtClean="0">
                <a:solidFill>
                  <a:schemeClr val="bg1"/>
                </a:solidFill>
                <a:latin typeface="Arial" pitchFamily="34" charset="0"/>
                <a:cs typeface="Arial" pitchFamily="34" charset="0"/>
              </a:rPr>
              <a:t>Why Profession Formation?</a:t>
            </a:r>
            <a:endParaRPr lang="en-US" sz="4000" baseline="30000" dirty="0" smtClean="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819400" y="6324600"/>
            <a:ext cx="4035902" cy="420660"/>
          </a:xfrm>
          <a:prstGeom prst="rect">
            <a:avLst/>
          </a:prstGeom>
        </p:spPr>
      </p:pic>
    </p:spTree>
    <p:extLst>
      <p:ext uri="{BB962C8B-B14F-4D97-AF65-F5344CB8AC3E}">
        <p14:creationId xmlns:p14="http://schemas.microsoft.com/office/powerpoint/2010/main" val="2505730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0600" y="4918910"/>
            <a:ext cx="1727415" cy="159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6427" y="609600"/>
            <a:ext cx="8229600" cy="1371600"/>
          </a:xfrm>
          <a:solidFill>
            <a:schemeClr val="bg1"/>
          </a:solidFill>
          <a:effectLst/>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Medical Education Goals</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57139" y="2155372"/>
            <a:ext cx="4249783" cy="4267200"/>
          </a:xfrm>
        </p:spPr>
        <p:txBody>
          <a:bodyPr>
            <a:normAutofit/>
          </a:bodyPr>
          <a:lstStyle/>
          <a:p>
            <a:pPr marL="0" indent="0">
              <a:buNone/>
            </a:pPr>
            <a:r>
              <a:rPr lang="en-US" sz="2500" b="1" u="sng" dirty="0" smtClean="0">
                <a:effectLst>
                  <a:outerShdw blurRad="38100" dist="38100" dir="2700000" algn="tl">
                    <a:srgbClr val="000000">
                      <a:alpha val="43137"/>
                    </a:srgbClr>
                  </a:outerShdw>
                </a:effectLst>
                <a:latin typeface="Arial" pitchFamily="34" charset="0"/>
                <a:cs typeface="Arial" pitchFamily="34" charset="0"/>
              </a:rPr>
              <a:t>Flexner -- 1910</a:t>
            </a:r>
            <a:r>
              <a:rPr lang="en-US" sz="2500" b="1" dirty="0" smtClean="0">
                <a:effectLst>
                  <a:outerShdw blurRad="38100" dist="38100" dir="2700000" algn="tl">
                    <a:srgbClr val="000000">
                      <a:alpha val="43137"/>
                    </a:srgbClr>
                  </a:outerShdw>
                </a:effectLst>
                <a:latin typeface="Arial" pitchFamily="34" charset="0"/>
                <a:cs typeface="Arial" pitchFamily="34" charset="0"/>
              </a:rPr>
              <a:t>:</a:t>
            </a:r>
          </a:p>
          <a:p>
            <a:pPr>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itchFamily="34" charset="0"/>
                <a:cs typeface="Arial" pitchFamily="34" charset="0"/>
              </a:rPr>
              <a:t>Standardization</a:t>
            </a:r>
          </a:p>
          <a:p>
            <a:pPr>
              <a:buFont typeface="Wingdings" panose="05000000000000000000" pitchFamily="2" charset="2"/>
              <a:buChar char="§"/>
            </a:pPr>
            <a:r>
              <a:rPr lang="en-US"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Integration</a:t>
            </a:r>
          </a:p>
          <a:p>
            <a:pPr>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itchFamily="34" charset="0"/>
                <a:cs typeface="Arial" pitchFamily="34" charset="0"/>
              </a:rPr>
              <a:t>Habits of inquiry and improvement</a:t>
            </a:r>
          </a:p>
          <a:p>
            <a:pPr>
              <a:buFont typeface="Wingdings" panose="05000000000000000000" pitchFamily="2" charset="2"/>
              <a:buChar char="§"/>
            </a:pPr>
            <a:r>
              <a:rPr lang="en-US"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Professional formation</a:t>
            </a:r>
          </a:p>
        </p:txBody>
      </p:sp>
      <p:sp>
        <p:nvSpPr>
          <p:cNvPr id="8" name="Content Placeholder 2"/>
          <p:cNvSpPr txBox="1">
            <a:spLocks/>
          </p:cNvSpPr>
          <p:nvPr/>
        </p:nvSpPr>
        <p:spPr>
          <a:xfrm>
            <a:off x="4490048" y="2153170"/>
            <a:ext cx="3730957"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b="1" u="sng" dirty="0" smtClean="0">
                <a:effectLst>
                  <a:outerShdw blurRad="38100" dist="38100" dir="2700000" algn="tl">
                    <a:srgbClr val="000000">
                      <a:alpha val="43137"/>
                    </a:srgbClr>
                  </a:outerShdw>
                </a:effectLst>
                <a:latin typeface="Arial" pitchFamily="34" charset="0"/>
                <a:cs typeface="Arial" pitchFamily="34" charset="0"/>
              </a:rPr>
              <a:t>Flexner 2 -- 2010</a:t>
            </a: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Standardization and individualization</a:t>
            </a:r>
          </a:p>
          <a:p>
            <a:pPr>
              <a:buFont typeface="Wingdings" panose="05000000000000000000" pitchFamily="2" charset="2"/>
              <a:buChar char="§"/>
            </a:pPr>
            <a:r>
              <a:rPr lang="en-US" sz="24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Integration</a:t>
            </a:r>
          </a:p>
          <a:p>
            <a:pPr>
              <a:buFont typeface="Wingdings" panose="05000000000000000000" pitchFamily="2" charset="2"/>
              <a:buChar char="§"/>
            </a:pPr>
            <a:r>
              <a:rPr lang="en-US" sz="2400" b="1" dirty="0" smtClean="0">
                <a:effectLst>
                  <a:outerShdw blurRad="38100" dist="38100" dir="2700000" algn="tl">
                    <a:srgbClr val="000000">
                      <a:alpha val="43137"/>
                    </a:srgbClr>
                  </a:outerShdw>
                </a:effectLst>
                <a:latin typeface="Arial" pitchFamily="34" charset="0"/>
                <a:cs typeface="Arial" pitchFamily="34" charset="0"/>
              </a:rPr>
              <a:t>Habits of inquiry and improvement</a:t>
            </a:r>
          </a:p>
          <a:p>
            <a:pPr>
              <a:buFont typeface="Wingdings" panose="05000000000000000000" pitchFamily="2" charset="2"/>
              <a:buChar char="§"/>
            </a:pPr>
            <a:r>
              <a:rPr lang="en-US" sz="2400" b="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Professional formation</a:t>
            </a:r>
          </a:p>
        </p:txBody>
      </p:sp>
      <p:sp>
        <p:nvSpPr>
          <p:cNvPr id="9" name="Slide Number Placeholder 3"/>
          <p:cNvSpPr>
            <a:spLocks noGrp="1"/>
          </p:cNvSpPr>
          <p:nvPr>
            <p:ph type="sldNum" sz="quarter" idx="4294967295"/>
          </p:nvPr>
        </p:nvSpPr>
        <p:spPr>
          <a:xfrm>
            <a:off x="6858000" y="6347094"/>
            <a:ext cx="2133600" cy="365125"/>
          </a:xfrm>
          <a:prstGeom prst="rect">
            <a:avLst/>
          </a:prstGeom>
        </p:spPr>
        <p:txBody>
          <a:bodyPr/>
          <a:lstStyle/>
          <a:p>
            <a:fld id="{C4A4E6EA-E978-41CE-8C04-FD43A69585A6}" type="slidenum">
              <a:rPr lang="en-US" smtClean="0"/>
              <a:pPr/>
              <a:t>8</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73" y="4479402"/>
            <a:ext cx="1516746" cy="2206578"/>
          </a:xfrm>
          <a:prstGeom prst="rect">
            <a:avLst/>
          </a:prstGeom>
        </p:spPr>
      </p:pic>
      <p:sp>
        <p:nvSpPr>
          <p:cNvPr id="11"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6222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64685" y="3283131"/>
            <a:ext cx="3526915" cy="235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1905000"/>
            <a:ext cx="5638800" cy="5029200"/>
          </a:xfrm>
        </p:spPr>
        <p:txBody>
          <a:bodyPr>
            <a:normAutofit/>
          </a:bodyPr>
          <a:lstStyle/>
          <a:p>
            <a:pPr marL="0" indent="0">
              <a:buNone/>
            </a:pPr>
            <a:r>
              <a:rPr lang="en-US" sz="2500" b="1" u="sng" dirty="0" smtClean="0">
                <a:effectLst>
                  <a:outerShdw blurRad="38100" dist="38100" dir="2700000" algn="tl">
                    <a:srgbClr val="000000">
                      <a:alpha val="43137"/>
                    </a:srgbClr>
                  </a:outerShdw>
                </a:effectLst>
                <a:latin typeface="Arial" pitchFamily="34" charset="0"/>
                <a:cs typeface="Arial" pitchFamily="34" charset="0"/>
              </a:rPr>
              <a:t>Professional formation</a:t>
            </a:r>
            <a:r>
              <a:rPr lang="en-US" sz="2500" b="1" dirty="0" smtClean="0">
                <a:effectLst>
                  <a:outerShdw blurRad="38100" dist="38100" dir="2700000" algn="tl">
                    <a:srgbClr val="000000">
                      <a:alpha val="43137"/>
                    </a:srgbClr>
                  </a:outerShdw>
                </a:effectLst>
                <a:latin typeface="Arial" pitchFamily="34" charset="0"/>
                <a:cs typeface="Arial" pitchFamily="34" charset="0"/>
              </a:rPr>
              <a:t>:</a:t>
            </a:r>
          </a:p>
          <a:p>
            <a:r>
              <a:rPr lang="en-US" sz="2000" b="1" i="1" dirty="0" smtClean="0">
                <a:effectLst>
                  <a:outerShdw blurRad="38100" dist="38100" dir="2700000" algn="tl">
                    <a:srgbClr val="000000">
                      <a:alpha val="43137"/>
                    </a:srgbClr>
                  </a:outerShdw>
                </a:effectLst>
                <a:latin typeface="Arial" pitchFamily="34" charset="0"/>
                <a:cs typeface="Arial" pitchFamily="34" charset="0"/>
              </a:rPr>
              <a:t>Promote formal ethics instruction</a:t>
            </a:r>
          </a:p>
          <a:p>
            <a:r>
              <a:rPr lang="en-US" sz="2000" b="1" i="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Address the underlying messages expressed in the hidden curriculum</a:t>
            </a:r>
          </a:p>
          <a:p>
            <a:r>
              <a:rPr lang="en-US" sz="2000" b="1" i="1" dirty="0" smtClean="0">
                <a:effectLst>
                  <a:outerShdw blurRad="38100" dist="38100" dir="2700000" algn="tl">
                    <a:srgbClr val="000000">
                      <a:alpha val="43137"/>
                    </a:srgbClr>
                  </a:outerShdw>
                </a:effectLst>
                <a:latin typeface="Arial" pitchFamily="34" charset="0"/>
                <a:cs typeface="Arial" pitchFamily="34" charset="0"/>
              </a:rPr>
              <a:t>Offer feedback on assessment of professionalism</a:t>
            </a:r>
          </a:p>
          <a:p>
            <a:r>
              <a:rPr lang="en-US" sz="2000" b="1" i="1" dirty="0" smtClean="0">
                <a:solidFill>
                  <a:schemeClr val="tx1">
                    <a:lumMod val="90000"/>
                    <a:lumOff val="10000"/>
                  </a:schemeClr>
                </a:solidFill>
                <a:effectLst>
                  <a:outerShdw blurRad="38100" dist="38100" dir="2700000" algn="tl">
                    <a:srgbClr val="000000">
                      <a:alpha val="43137"/>
                    </a:srgbClr>
                  </a:outerShdw>
                </a:effectLst>
                <a:latin typeface="Arial" pitchFamily="34" charset="0"/>
                <a:cs typeface="Arial" pitchFamily="34" charset="0"/>
              </a:rPr>
              <a:t>Promote positive role models</a:t>
            </a:r>
          </a:p>
          <a:p>
            <a:r>
              <a:rPr lang="en-US" sz="2000" b="1" i="1" dirty="0" smtClean="0">
                <a:effectLst>
                  <a:outerShdw blurRad="38100" dist="38100" dir="2700000" algn="tl">
                    <a:srgbClr val="000000">
                      <a:alpha val="43137"/>
                    </a:srgbClr>
                  </a:outerShdw>
                </a:effectLst>
                <a:latin typeface="Arial" pitchFamily="34" charset="0"/>
                <a:cs typeface="Arial" pitchFamily="34" charset="0"/>
              </a:rPr>
              <a:t>Create collaborative learning environments committed to excellence and continuous improvement</a:t>
            </a:r>
          </a:p>
        </p:txBody>
      </p:sp>
      <p:sp>
        <p:nvSpPr>
          <p:cNvPr id="9" name="Slide Number Placeholder 3"/>
          <p:cNvSpPr>
            <a:spLocks noGrp="1"/>
          </p:cNvSpPr>
          <p:nvPr>
            <p:ph type="sldNum" sz="quarter" idx="4294967295"/>
          </p:nvPr>
        </p:nvSpPr>
        <p:spPr>
          <a:xfrm>
            <a:off x="6858000" y="6347094"/>
            <a:ext cx="2133600" cy="365125"/>
          </a:xfrm>
          <a:prstGeom prst="rect">
            <a:avLst/>
          </a:prstGeom>
        </p:spPr>
        <p:txBody>
          <a:bodyPr/>
          <a:lstStyle/>
          <a:p>
            <a:fld id="{C4A4E6EA-E978-41CE-8C04-FD43A69585A6}" type="slidenum">
              <a:rPr lang="en-US" smtClean="0"/>
              <a:pPr/>
              <a:t>9</a:t>
            </a:fld>
            <a:endParaRPr lang="en-US" dirty="0"/>
          </a:p>
        </p:txBody>
      </p:sp>
      <p:sp>
        <p:nvSpPr>
          <p:cNvPr id="10" name="TextBox 9"/>
          <p:cNvSpPr txBox="1"/>
          <p:nvPr/>
        </p:nvSpPr>
        <p:spPr>
          <a:xfrm>
            <a:off x="609600" y="5961727"/>
            <a:ext cx="7620000" cy="338554"/>
          </a:xfrm>
          <a:prstGeom prst="rect">
            <a:avLst/>
          </a:prstGeom>
          <a:noFill/>
        </p:spPr>
        <p:txBody>
          <a:bodyPr wrap="square" rtlCol="0">
            <a:spAutoFit/>
          </a:bodyPr>
          <a:lstStyle/>
          <a:p>
            <a:pPr lvl="2"/>
            <a:r>
              <a:rPr lang="en-US" sz="800" dirty="0" smtClean="0">
                <a:latin typeface="+mn-lt"/>
              </a:rPr>
              <a:t>Cooke, </a:t>
            </a:r>
            <a:r>
              <a:rPr lang="en-US" sz="800" dirty="0">
                <a:latin typeface="+mn-lt"/>
              </a:rPr>
              <a:t>M., </a:t>
            </a:r>
            <a:r>
              <a:rPr lang="en-US" sz="800" dirty="0" smtClean="0">
                <a:latin typeface="+mn-lt"/>
              </a:rPr>
              <a:t>Irby, D., O’Brien, BC. </a:t>
            </a:r>
            <a:r>
              <a:rPr lang="en-US" sz="800" dirty="0">
                <a:latin typeface="+mn-lt"/>
              </a:rPr>
              <a:t>(</a:t>
            </a:r>
            <a:r>
              <a:rPr lang="en-US" sz="800" dirty="0" smtClean="0">
                <a:latin typeface="+mn-lt"/>
              </a:rPr>
              <a:t>2010). </a:t>
            </a:r>
            <a:r>
              <a:rPr lang="en-US" sz="800" i="1" dirty="0" smtClean="0">
                <a:latin typeface="+mn-lt"/>
              </a:rPr>
              <a:t>Educating Physicians: A Call for Reform of Medical School and Residency</a:t>
            </a:r>
            <a:r>
              <a:rPr lang="en-US" sz="800" dirty="0" smtClean="0">
                <a:latin typeface="+mn-lt"/>
              </a:rPr>
              <a:t>. Carnegie Foundation for the Advancement of Teaching.</a:t>
            </a:r>
            <a:endParaRPr lang="en-US" sz="800" dirty="0">
              <a:latin typeface="+mn-lt"/>
            </a:endParaRPr>
          </a:p>
        </p:txBody>
      </p:sp>
      <p:sp>
        <p:nvSpPr>
          <p:cNvPr id="11" name="Title 1"/>
          <p:cNvSpPr>
            <a:spLocks noGrp="1"/>
          </p:cNvSpPr>
          <p:nvPr>
            <p:ph type="title"/>
          </p:nvPr>
        </p:nvSpPr>
        <p:spPr>
          <a:solidFill>
            <a:schemeClr val="bg1"/>
          </a:solidFill>
          <a:effectLst/>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Medical Education Goals</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Footer Placeholder 3"/>
          <p:cNvSpPr>
            <a:spLocks noGrp="1"/>
          </p:cNvSpPr>
          <p:nvPr>
            <p:ph type="ftr" sz="quarter" idx="11"/>
          </p:nvPr>
        </p:nvSpPr>
        <p:spPr>
          <a:xfrm>
            <a:off x="2514600" y="6400800"/>
            <a:ext cx="4038600" cy="304800"/>
          </a:xfrm>
        </p:spPr>
        <p:txBody>
          <a:bodyPr/>
          <a:lstStyle/>
          <a:p>
            <a:pPr>
              <a:defRPr/>
            </a:pPr>
            <a:r>
              <a:rPr lang="en-US" dirty="0" smtClean="0"/>
              <a:t>© 2016 Leadership Solutions</a:t>
            </a:r>
          </a:p>
          <a:p>
            <a:pPr>
              <a:defRPr/>
            </a:pPr>
            <a:r>
              <a:rPr lang="en-US" dirty="0" smtClean="0"/>
              <a:t>Presented by Partners in Medical Education, Inc.</a:t>
            </a:r>
          </a:p>
        </p:txBody>
      </p:sp>
    </p:spTree>
    <p:extLst>
      <p:ext uri="{BB962C8B-B14F-4D97-AF65-F5344CB8AC3E}">
        <p14:creationId xmlns:p14="http://schemas.microsoft.com/office/powerpoint/2010/main" val="32272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MESlidesTheme (2)">
  <a:themeElements>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PMESlidesTheme (2)</Template>
  <TotalTime>15001</TotalTime>
  <Words>6423</Words>
  <Application>Microsoft Macintosh PowerPoint</Application>
  <PresentationFormat>On-screen Show (4:3)</PresentationFormat>
  <Paragraphs>574</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 Black</vt:lpstr>
      <vt:lpstr>Calibri</vt:lpstr>
      <vt:lpstr>Comic Sans MS</vt:lpstr>
      <vt:lpstr>ＭＳ Ｐゴシック</vt:lpstr>
      <vt:lpstr>Times New Roman</vt:lpstr>
      <vt:lpstr>Wingdings</vt:lpstr>
      <vt:lpstr>PMESlidesTheme (2)</vt:lpstr>
      <vt:lpstr>  I, We, They –  Self-, Team-, and Patient-Leadership Education in GME   </vt:lpstr>
      <vt:lpstr>Your Presenter…..</vt:lpstr>
      <vt:lpstr>Agenda</vt:lpstr>
      <vt:lpstr>PowerPoint Presentation</vt:lpstr>
      <vt:lpstr>PowerPoint Presentation</vt:lpstr>
      <vt:lpstr>PowerPoint Presentation</vt:lpstr>
      <vt:lpstr>PowerPoint Presentation</vt:lpstr>
      <vt:lpstr>Medical Education Goals</vt:lpstr>
      <vt:lpstr>Medical Education Goals</vt:lpstr>
      <vt:lpstr>Huge Push to Focus on Professionalism in Medical Education</vt:lpstr>
      <vt:lpstr>Defining Professional Formation</vt:lpstr>
      <vt:lpstr>Professional Formation</vt:lpstr>
      <vt:lpstr>Professional Competency</vt:lpstr>
      <vt:lpstr>Professionalism</vt:lpstr>
      <vt:lpstr>Why Should This Matter to Us?</vt:lpstr>
      <vt:lpstr>PowerPoint Presentation</vt:lpstr>
      <vt:lpstr>Patient Safety Issue</vt:lpstr>
      <vt:lpstr>Patient Safety Issue</vt:lpstr>
      <vt:lpstr>Patient Safety Issue</vt:lpstr>
      <vt:lpstr>Patient Safety Issue</vt:lpstr>
      <vt:lpstr>Patient-centered Care</vt:lpstr>
      <vt:lpstr>Professional Formation is Individual and Distinct </vt:lpstr>
      <vt:lpstr>Defining Professionalism</vt:lpstr>
      <vt:lpstr>Self-Leadership “I”</vt:lpstr>
      <vt:lpstr>Characteristics of Admired Leaders</vt:lpstr>
      <vt:lpstr>Cognitive Skills</vt:lpstr>
      <vt:lpstr>Cognitive Skills</vt:lpstr>
      <vt:lpstr>How Do We Do This?</vt:lpstr>
      <vt:lpstr>Five Elements of Practice</vt:lpstr>
      <vt:lpstr>Emotional Skills</vt:lpstr>
      <vt:lpstr>Emotional Skills</vt:lpstr>
      <vt:lpstr>Unprofessional Behaviors</vt:lpstr>
      <vt:lpstr>Team-Leadership “We”</vt:lpstr>
      <vt:lpstr>Work Group vs. Team</vt:lpstr>
      <vt:lpstr>Team Principles</vt:lpstr>
      <vt:lpstr>Team Principles</vt:lpstr>
      <vt:lpstr>Team Principles</vt:lpstr>
      <vt:lpstr>Team Principles</vt:lpstr>
      <vt:lpstr>Team Principles</vt:lpstr>
      <vt:lpstr>Patient-Leadership “They”</vt:lpstr>
      <vt:lpstr>Simplicity</vt:lpstr>
      <vt:lpstr>Take Action</vt:lpstr>
      <vt:lpstr>Take Action</vt:lpstr>
      <vt:lpstr>Take Action</vt:lpstr>
      <vt:lpstr>Take Action</vt:lpstr>
      <vt:lpstr>Take Action</vt:lpstr>
      <vt:lpstr>Take Action</vt:lpstr>
      <vt:lpstr>Questions?</vt:lpstr>
      <vt:lpstr>PowerPoint Presentation</vt:lpstr>
      <vt:lpstr>PowerPoint Presentation</vt:lpstr>
    </vt:vector>
  </TitlesOfParts>
  <Company>Partners in Medical Education,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 Couch</dc:creator>
  <cp:lastModifiedBy>Microsoft Office User</cp:lastModifiedBy>
  <cp:revision>296</cp:revision>
  <cp:lastPrinted>2016-02-16T14:58:50Z</cp:lastPrinted>
  <dcterms:created xsi:type="dcterms:W3CDTF">2014-08-14T18:51:58Z</dcterms:created>
  <dcterms:modified xsi:type="dcterms:W3CDTF">2016-02-16T18:40:52Z</dcterms:modified>
</cp:coreProperties>
</file>