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&amp;ehk=2Hhh6cXSTs0CmKwyhDAE8Q&amp;r=0&amp;pid=OfficeInsert" ContentType="image/pn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handoutMasterIdLst>
    <p:handoutMasterId r:id="rId30"/>
  </p:handoutMasterIdLst>
  <p:sldIdLst>
    <p:sldId id="256" r:id="rId2"/>
    <p:sldId id="283" r:id="rId3"/>
    <p:sldId id="279" r:id="rId4"/>
    <p:sldId id="286" r:id="rId5"/>
    <p:sldId id="287" r:id="rId6"/>
    <p:sldId id="264" r:id="rId7"/>
    <p:sldId id="257" r:id="rId8"/>
    <p:sldId id="258" r:id="rId9"/>
    <p:sldId id="261" r:id="rId10"/>
    <p:sldId id="262" r:id="rId11"/>
    <p:sldId id="270" r:id="rId12"/>
    <p:sldId id="266" r:id="rId13"/>
    <p:sldId id="267" r:id="rId14"/>
    <p:sldId id="268" r:id="rId15"/>
    <p:sldId id="269" r:id="rId16"/>
    <p:sldId id="277" r:id="rId17"/>
    <p:sldId id="278" r:id="rId18"/>
    <p:sldId id="288" r:id="rId19"/>
    <p:sldId id="280" r:id="rId20"/>
    <p:sldId id="271" r:id="rId21"/>
    <p:sldId id="273" r:id="rId22"/>
    <p:sldId id="282" r:id="rId23"/>
    <p:sldId id="274" r:id="rId24"/>
    <p:sldId id="260" r:id="rId25"/>
    <p:sldId id="281" r:id="rId26"/>
    <p:sldId id="284" r:id="rId27"/>
    <p:sldId id="285" r:id="rId28"/>
  </p:sldIdLst>
  <p:sldSz cx="9144000" cy="6858000" type="screen4x3"/>
  <p:notesSz cx="7102475" cy="9388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69" autoAdjust="0"/>
    <p:restoredTop sz="92771" autoAdjust="0"/>
  </p:normalViewPr>
  <p:slideViewPr>
    <p:cSldViewPr snapToGrid="0">
      <p:cViewPr>
        <p:scale>
          <a:sx n="114" d="100"/>
          <a:sy n="114" d="100"/>
        </p:scale>
        <p:origin x="9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FCB932-4D14-4985-8A2D-0A26FAC4F045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SchemeForSuggestions" csCatId="other"/>
      <dgm:spPr/>
      <dgm:t>
        <a:bodyPr/>
        <a:lstStyle/>
        <a:p>
          <a:endParaRPr lang="en-US"/>
        </a:p>
      </dgm:t>
    </dgm:pt>
    <dgm:pt modelId="{B05326D9-AAB6-43F9-8A81-535B55F8BB99}">
      <dgm:prSet/>
      <dgm:spPr/>
      <dgm:t>
        <a:bodyPr/>
        <a:lstStyle/>
        <a:p>
          <a:r>
            <a:rPr lang="en-US" dirty="0"/>
            <a:t>“Jumping directly from starting the project to carrying out the work.”</a:t>
          </a:r>
        </a:p>
      </dgm:t>
    </dgm:pt>
    <dgm:pt modelId="{A80FAA41-9B90-4F44-8011-4CF418CEC42D}" type="parTrans" cxnId="{05B802CD-F04A-4415-B4A2-8C0BDAB78C31}">
      <dgm:prSet/>
      <dgm:spPr/>
      <dgm:t>
        <a:bodyPr/>
        <a:lstStyle/>
        <a:p>
          <a:endParaRPr lang="en-US"/>
        </a:p>
      </dgm:t>
    </dgm:pt>
    <dgm:pt modelId="{1EE9BA2F-A6ED-4347-B7FB-8406DB69D182}" type="sibTrans" cxnId="{05B802CD-F04A-4415-B4A2-8C0BDAB78C31}">
      <dgm:prSet phldrT="01" phldr="0"/>
      <dgm:spPr/>
      <dgm:t>
        <a:bodyPr/>
        <a:lstStyle/>
        <a:p>
          <a:r>
            <a:rPr lang="en-US" dirty="0"/>
            <a:t>01</a:t>
          </a:r>
        </a:p>
      </dgm:t>
    </dgm:pt>
    <dgm:pt modelId="{FA01DE08-E029-4574-ADF7-ED15D8D3BC55}">
      <dgm:prSet/>
      <dgm:spPr/>
      <dgm:t>
        <a:bodyPr/>
        <a:lstStyle/>
        <a:p>
          <a:r>
            <a:rPr lang="en-US" dirty="0"/>
            <a:t>“Failing to prepare in the carrying out stage.”</a:t>
          </a:r>
        </a:p>
      </dgm:t>
    </dgm:pt>
    <dgm:pt modelId="{C65814F8-4CF6-4753-9CA3-73299C241FA5}" type="parTrans" cxnId="{20D7EC40-3833-43CA-A216-E3BAF3320120}">
      <dgm:prSet/>
      <dgm:spPr/>
      <dgm:t>
        <a:bodyPr/>
        <a:lstStyle/>
        <a:p>
          <a:endParaRPr lang="en-US"/>
        </a:p>
      </dgm:t>
    </dgm:pt>
    <dgm:pt modelId="{AF169E7D-1B93-409A-AF5D-11D32326126C}" type="sibTrans" cxnId="{20D7EC40-3833-43CA-A216-E3BAF3320120}">
      <dgm:prSet phldrT="02" phldr="0"/>
      <dgm:spPr/>
      <dgm:t>
        <a:bodyPr/>
        <a:lstStyle/>
        <a:p>
          <a:r>
            <a:rPr lang="en-US" dirty="0"/>
            <a:t>02</a:t>
          </a:r>
        </a:p>
      </dgm:t>
    </dgm:pt>
    <dgm:pt modelId="{932E0A64-6EEA-4A08-9266-211740F02979}">
      <dgm:prSet/>
      <dgm:spPr/>
      <dgm:t>
        <a:bodyPr/>
        <a:lstStyle/>
        <a:p>
          <a:r>
            <a:rPr lang="en-US" dirty="0"/>
            <a:t>“Jumping right into the work when you join the project in the carrying out the work stage.”</a:t>
          </a:r>
        </a:p>
      </dgm:t>
    </dgm:pt>
    <dgm:pt modelId="{5C2351E2-C51A-439C-BA54-1F423CA0E56F}" type="parTrans" cxnId="{1545FC99-53F5-47B8-BB7B-4C77ACA2D75E}">
      <dgm:prSet/>
      <dgm:spPr/>
      <dgm:t>
        <a:bodyPr/>
        <a:lstStyle/>
        <a:p>
          <a:endParaRPr lang="en-US"/>
        </a:p>
      </dgm:t>
    </dgm:pt>
    <dgm:pt modelId="{32396B41-83F4-4AC1-8F54-6B4D186625F1}" type="sibTrans" cxnId="{1545FC99-53F5-47B8-BB7B-4C77ACA2D75E}">
      <dgm:prSet phldrT="03" phldr="0"/>
      <dgm:spPr/>
      <dgm:t>
        <a:bodyPr/>
        <a:lstStyle/>
        <a:p>
          <a:r>
            <a:rPr lang="en-US" dirty="0"/>
            <a:t>03</a:t>
          </a:r>
        </a:p>
      </dgm:t>
    </dgm:pt>
    <dgm:pt modelId="{ED7C0951-9F25-4D1A-9E6F-52D0C4CB7CF2}">
      <dgm:prSet/>
      <dgm:spPr/>
      <dgm:t>
        <a:bodyPr/>
        <a:lstStyle/>
        <a:p>
          <a:r>
            <a:rPr lang="en-US" dirty="0"/>
            <a:t>“Only partially completing the closing stage.”</a:t>
          </a:r>
        </a:p>
      </dgm:t>
    </dgm:pt>
    <dgm:pt modelId="{1532BBCD-FE9A-4292-8942-27200D89E55B}" type="parTrans" cxnId="{1CCB1C7C-3645-4C65-82D9-7AB49AEB4B7E}">
      <dgm:prSet/>
      <dgm:spPr/>
      <dgm:t>
        <a:bodyPr/>
        <a:lstStyle/>
        <a:p>
          <a:endParaRPr lang="en-US"/>
        </a:p>
      </dgm:t>
    </dgm:pt>
    <dgm:pt modelId="{9D051B52-5847-446E-BCFB-CBEEFA1C1245}" type="sibTrans" cxnId="{1CCB1C7C-3645-4C65-82D9-7AB49AEB4B7E}">
      <dgm:prSet phldrT="04" phldr="0"/>
      <dgm:spPr/>
      <dgm:t>
        <a:bodyPr/>
        <a:lstStyle/>
        <a:p>
          <a:r>
            <a:rPr lang="en-US" dirty="0"/>
            <a:t>04</a:t>
          </a:r>
        </a:p>
      </dgm:t>
    </dgm:pt>
    <dgm:pt modelId="{180339B9-1A67-4A3F-8FE4-F6013CB309A6}" type="pres">
      <dgm:prSet presAssocID="{D8FCB932-4D14-4985-8A2D-0A26FAC4F045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12D69C-D1DB-4BE5-A07E-256DB9BC5F47}" type="pres">
      <dgm:prSet presAssocID="{B05326D9-AAB6-43F9-8A81-535B55F8BB99}" presName="compositeNode" presStyleCnt="0">
        <dgm:presLayoutVars>
          <dgm:bulletEnabled val="1"/>
        </dgm:presLayoutVars>
      </dgm:prSet>
      <dgm:spPr/>
    </dgm:pt>
    <dgm:pt modelId="{E885C867-CC73-4DCE-BC6D-A8DF3CADB009}" type="pres">
      <dgm:prSet presAssocID="{B05326D9-AAB6-43F9-8A81-535B55F8BB99}" presName="bgRect" presStyleLbl="alignNode1" presStyleIdx="0" presStyleCnt="4"/>
      <dgm:spPr/>
      <dgm:t>
        <a:bodyPr/>
        <a:lstStyle/>
        <a:p>
          <a:endParaRPr lang="en-US"/>
        </a:p>
      </dgm:t>
    </dgm:pt>
    <dgm:pt modelId="{AE97BBC0-22C4-49CD-B95E-3FE4C1E9264E}" type="pres">
      <dgm:prSet presAssocID="{1EE9BA2F-A6ED-4347-B7FB-8406DB69D182}" presName="sibTransNodeRect" presStyleLbl="align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CE5072-98B3-4DCB-8D3F-C1F2CB202C37}" type="pres">
      <dgm:prSet presAssocID="{B05326D9-AAB6-43F9-8A81-535B55F8BB99}" presName="nodeRect" presStyleLbl="align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8AF023-CFCF-4702-B0C8-689FF47F9A08}" type="pres">
      <dgm:prSet presAssocID="{1EE9BA2F-A6ED-4347-B7FB-8406DB69D182}" presName="sibTrans" presStyleCnt="0"/>
      <dgm:spPr/>
    </dgm:pt>
    <dgm:pt modelId="{DC3CF5E1-F760-490A-B4B4-6542099C6209}" type="pres">
      <dgm:prSet presAssocID="{FA01DE08-E029-4574-ADF7-ED15D8D3BC55}" presName="compositeNode" presStyleCnt="0">
        <dgm:presLayoutVars>
          <dgm:bulletEnabled val="1"/>
        </dgm:presLayoutVars>
      </dgm:prSet>
      <dgm:spPr/>
    </dgm:pt>
    <dgm:pt modelId="{0449FBCA-2AC5-44EF-BB16-33AA3FD7470B}" type="pres">
      <dgm:prSet presAssocID="{FA01DE08-E029-4574-ADF7-ED15D8D3BC55}" presName="bgRect" presStyleLbl="alignNode1" presStyleIdx="1" presStyleCnt="4"/>
      <dgm:spPr/>
      <dgm:t>
        <a:bodyPr/>
        <a:lstStyle/>
        <a:p>
          <a:endParaRPr lang="en-US"/>
        </a:p>
      </dgm:t>
    </dgm:pt>
    <dgm:pt modelId="{BE716F6D-7141-45AC-B4C6-FCF1DF8E1033}" type="pres">
      <dgm:prSet presAssocID="{AF169E7D-1B93-409A-AF5D-11D32326126C}" presName="sibTransNodeRect" presStyleLbl="align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CE6AEA-EB64-4DAB-99FE-A2282C1753ED}" type="pres">
      <dgm:prSet presAssocID="{FA01DE08-E029-4574-ADF7-ED15D8D3BC55}" presName="nodeRect" presStyleLbl="alig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BC615A-F6A3-441A-AF08-A047A4BDA308}" type="pres">
      <dgm:prSet presAssocID="{AF169E7D-1B93-409A-AF5D-11D32326126C}" presName="sibTrans" presStyleCnt="0"/>
      <dgm:spPr/>
    </dgm:pt>
    <dgm:pt modelId="{7B0F9572-83EC-422C-BA1A-D870772D70FF}" type="pres">
      <dgm:prSet presAssocID="{932E0A64-6EEA-4A08-9266-211740F02979}" presName="compositeNode" presStyleCnt="0">
        <dgm:presLayoutVars>
          <dgm:bulletEnabled val="1"/>
        </dgm:presLayoutVars>
      </dgm:prSet>
      <dgm:spPr/>
    </dgm:pt>
    <dgm:pt modelId="{317C5308-92E8-4D37-A310-0BE84DD6BA85}" type="pres">
      <dgm:prSet presAssocID="{932E0A64-6EEA-4A08-9266-211740F02979}" presName="bgRect" presStyleLbl="alignNode1" presStyleIdx="2" presStyleCnt="4"/>
      <dgm:spPr/>
      <dgm:t>
        <a:bodyPr/>
        <a:lstStyle/>
        <a:p>
          <a:endParaRPr lang="en-US"/>
        </a:p>
      </dgm:t>
    </dgm:pt>
    <dgm:pt modelId="{EF07C6B3-AE00-48B1-BBFF-EFB9D1E4E4F7}" type="pres">
      <dgm:prSet presAssocID="{32396B41-83F4-4AC1-8F54-6B4D186625F1}" presName="sibTransNodeRect" presStyleLbl="align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9C1866-A335-445D-9224-7BEBB60312F3}" type="pres">
      <dgm:prSet presAssocID="{932E0A64-6EEA-4A08-9266-211740F02979}" presName="nodeRect" presStyleLbl="alig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8E002D-CE75-4C21-94EB-07FAD3B7E9F9}" type="pres">
      <dgm:prSet presAssocID="{32396B41-83F4-4AC1-8F54-6B4D186625F1}" presName="sibTrans" presStyleCnt="0"/>
      <dgm:spPr/>
    </dgm:pt>
    <dgm:pt modelId="{392DA6FB-4A82-42FC-9A1C-7553E65BD99B}" type="pres">
      <dgm:prSet presAssocID="{ED7C0951-9F25-4D1A-9E6F-52D0C4CB7CF2}" presName="compositeNode" presStyleCnt="0">
        <dgm:presLayoutVars>
          <dgm:bulletEnabled val="1"/>
        </dgm:presLayoutVars>
      </dgm:prSet>
      <dgm:spPr/>
    </dgm:pt>
    <dgm:pt modelId="{5312FA92-F9F4-4CB5-81BF-E174BC8E62D3}" type="pres">
      <dgm:prSet presAssocID="{ED7C0951-9F25-4D1A-9E6F-52D0C4CB7CF2}" presName="bgRect" presStyleLbl="alignNode1" presStyleIdx="3" presStyleCnt="4"/>
      <dgm:spPr/>
      <dgm:t>
        <a:bodyPr/>
        <a:lstStyle/>
        <a:p>
          <a:endParaRPr lang="en-US"/>
        </a:p>
      </dgm:t>
    </dgm:pt>
    <dgm:pt modelId="{317FBC32-4802-49D1-A67E-14BF50D1F1B5}" type="pres">
      <dgm:prSet presAssocID="{9D051B52-5847-446E-BCFB-CBEEFA1C1245}" presName="sibTransNodeRect" presStyleLbl="align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F52E75-C6A5-4F04-AC9C-34CEEC81B1E2}" type="pres">
      <dgm:prSet presAssocID="{ED7C0951-9F25-4D1A-9E6F-52D0C4CB7CF2}" presName="nodeRect" presStyleLbl="alig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B802CD-F04A-4415-B4A2-8C0BDAB78C31}" srcId="{D8FCB932-4D14-4985-8A2D-0A26FAC4F045}" destId="{B05326D9-AAB6-43F9-8A81-535B55F8BB99}" srcOrd="0" destOrd="0" parTransId="{A80FAA41-9B90-4F44-8011-4CF418CEC42D}" sibTransId="{1EE9BA2F-A6ED-4347-B7FB-8406DB69D182}"/>
    <dgm:cxn modelId="{4990402E-F178-4ED2-8C30-7542CC82A6D4}" type="presOf" srcId="{FA01DE08-E029-4574-ADF7-ED15D8D3BC55}" destId="{19CE6AEA-EB64-4DAB-99FE-A2282C1753ED}" srcOrd="1" destOrd="0" presId="urn:microsoft.com/office/officeart/2016/7/layout/LinearBlockProcessNumbered"/>
    <dgm:cxn modelId="{A1160A85-DC1C-4088-B25B-1DB404C8260A}" type="presOf" srcId="{B05326D9-AAB6-43F9-8A81-535B55F8BB99}" destId="{D5CE5072-98B3-4DCB-8D3F-C1F2CB202C37}" srcOrd="1" destOrd="0" presId="urn:microsoft.com/office/officeart/2016/7/layout/LinearBlockProcessNumbered"/>
    <dgm:cxn modelId="{1545FC99-53F5-47B8-BB7B-4C77ACA2D75E}" srcId="{D8FCB932-4D14-4985-8A2D-0A26FAC4F045}" destId="{932E0A64-6EEA-4A08-9266-211740F02979}" srcOrd="2" destOrd="0" parTransId="{5C2351E2-C51A-439C-BA54-1F423CA0E56F}" sibTransId="{32396B41-83F4-4AC1-8F54-6B4D186625F1}"/>
    <dgm:cxn modelId="{4A4E06C1-3A3C-4095-A5D1-DB52430ADB9A}" type="presOf" srcId="{AF169E7D-1B93-409A-AF5D-11D32326126C}" destId="{BE716F6D-7141-45AC-B4C6-FCF1DF8E1033}" srcOrd="0" destOrd="0" presId="urn:microsoft.com/office/officeart/2016/7/layout/LinearBlockProcessNumbered"/>
    <dgm:cxn modelId="{49446AEA-C7C9-44B0-B8B3-4C387332D5C5}" type="presOf" srcId="{9D051B52-5847-446E-BCFB-CBEEFA1C1245}" destId="{317FBC32-4802-49D1-A67E-14BF50D1F1B5}" srcOrd="0" destOrd="0" presId="urn:microsoft.com/office/officeart/2016/7/layout/LinearBlockProcessNumbered"/>
    <dgm:cxn modelId="{20D7EC40-3833-43CA-A216-E3BAF3320120}" srcId="{D8FCB932-4D14-4985-8A2D-0A26FAC4F045}" destId="{FA01DE08-E029-4574-ADF7-ED15D8D3BC55}" srcOrd="1" destOrd="0" parTransId="{C65814F8-4CF6-4753-9CA3-73299C241FA5}" sibTransId="{AF169E7D-1B93-409A-AF5D-11D32326126C}"/>
    <dgm:cxn modelId="{1413E19D-1782-477C-A355-2A01930B1A20}" type="presOf" srcId="{D8FCB932-4D14-4985-8A2D-0A26FAC4F045}" destId="{180339B9-1A67-4A3F-8FE4-F6013CB309A6}" srcOrd="0" destOrd="0" presId="urn:microsoft.com/office/officeart/2016/7/layout/LinearBlockProcessNumbered"/>
    <dgm:cxn modelId="{2C6D9A62-2A8A-47D0-A9E5-1191B6B6A2F8}" type="presOf" srcId="{FA01DE08-E029-4574-ADF7-ED15D8D3BC55}" destId="{0449FBCA-2AC5-44EF-BB16-33AA3FD7470B}" srcOrd="0" destOrd="0" presId="urn:microsoft.com/office/officeart/2016/7/layout/LinearBlockProcessNumbered"/>
    <dgm:cxn modelId="{31385860-1F52-486D-A179-DB8E39C4D425}" type="presOf" srcId="{ED7C0951-9F25-4D1A-9E6F-52D0C4CB7CF2}" destId="{5312FA92-F9F4-4CB5-81BF-E174BC8E62D3}" srcOrd="0" destOrd="0" presId="urn:microsoft.com/office/officeart/2016/7/layout/LinearBlockProcessNumbered"/>
    <dgm:cxn modelId="{A4376C72-8075-466A-90E9-6EA4AAD3BBC5}" type="presOf" srcId="{932E0A64-6EEA-4A08-9266-211740F02979}" destId="{ED9C1866-A335-445D-9224-7BEBB60312F3}" srcOrd="1" destOrd="0" presId="urn:microsoft.com/office/officeart/2016/7/layout/LinearBlockProcessNumbered"/>
    <dgm:cxn modelId="{E301DF39-9DD7-4265-BF2B-C8DEAF6D3F6D}" type="presOf" srcId="{ED7C0951-9F25-4D1A-9E6F-52D0C4CB7CF2}" destId="{B4F52E75-C6A5-4F04-AC9C-34CEEC81B1E2}" srcOrd="1" destOrd="0" presId="urn:microsoft.com/office/officeart/2016/7/layout/LinearBlockProcessNumbered"/>
    <dgm:cxn modelId="{D89704A5-A97D-4DE9-A020-56EE797E36A6}" type="presOf" srcId="{932E0A64-6EEA-4A08-9266-211740F02979}" destId="{317C5308-92E8-4D37-A310-0BE84DD6BA85}" srcOrd="0" destOrd="0" presId="urn:microsoft.com/office/officeart/2016/7/layout/LinearBlockProcessNumbered"/>
    <dgm:cxn modelId="{51B859E8-841F-4132-9DC8-CDCE3A9B0A18}" type="presOf" srcId="{1EE9BA2F-A6ED-4347-B7FB-8406DB69D182}" destId="{AE97BBC0-22C4-49CD-B95E-3FE4C1E9264E}" srcOrd="0" destOrd="0" presId="urn:microsoft.com/office/officeart/2016/7/layout/LinearBlockProcessNumbered"/>
    <dgm:cxn modelId="{0C556425-EFE6-4BE2-9781-D7B8BC96F81C}" type="presOf" srcId="{B05326D9-AAB6-43F9-8A81-535B55F8BB99}" destId="{E885C867-CC73-4DCE-BC6D-A8DF3CADB009}" srcOrd="0" destOrd="0" presId="urn:microsoft.com/office/officeart/2016/7/layout/LinearBlockProcessNumbered"/>
    <dgm:cxn modelId="{5667F439-430B-4812-ADBC-C5B8E4339DD4}" type="presOf" srcId="{32396B41-83F4-4AC1-8F54-6B4D186625F1}" destId="{EF07C6B3-AE00-48B1-BBFF-EFB9D1E4E4F7}" srcOrd="0" destOrd="0" presId="urn:microsoft.com/office/officeart/2016/7/layout/LinearBlockProcessNumbered"/>
    <dgm:cxn modelId="{1CCB1C7C-3645-4C65-82D9-7AB49AEB4B7E}" srcId="{D8FCB932-4D14-4985-8A2D-0A26FAC4F045}" destId="{ED7C0951-9F25-4D1A-9E6F-52D0C4CB7CF2}" srcOrd="3" destOrd="0" parTransId="{1532BBCD-FE9A-4292-8942-27200D89E55B}" sibTransId="{9D051B52-5847-446E-BCFB-CBEEFA1C1245}"/>
    <dgm:cxn modelId="{B9F4A0A0-CD56-4D2B-9046-D50E191AC950}" type="presParOf" srcId="{180339B9-1A67-4A3F-8FE4-F6013CB309A6}" destId="{DA12D69C-D1DB-4BE5-A07E-256DB9BC5F47}" srcOrd="0" destOrd="0" presId="urn:microsoft.com/office/officeart/2016/7/layout/LinearBlockProcessNumbered"/>
    <dgm:cxn modelId="{987FF652-6EB1-4A43-A73E-AFABEE8C007E}" type="presParOf" srcId="{DA12D69C-D1DB-4BE5-A07E-256DB9BC5F47}" destId="{E885C867-CC73-4DCE-BC6D-A8DF3CADB009}" srcOrd="0" destOrd="0" presId="urn:microsoft.com/office/officeart/2016/7/layout/LinearBlockProcessNumbered"/>
    <dgm:cxn modelId="{A99F7801-25E9-4B7D-B0C3-9F3DF2E793D6}" type="presParOf" srcId="{DA12D69C-D1DB-4BE5-A07E-256DB9BC5F47}" destId="{AE97BBC0-22C4-49CD-B95E-3FE4C1E9264E}" srcOrd="1" destOrd="0" presId="urn:microsoft.com/office/officeart/2016/7/layout/LinearBlockProcessNumbered"/>
    <dgm:cxn modelId="{99EB180A-A534-49E4-9FDF-D68605B710DC}" type="presParOf" srcId="{DA12D69C-D1DB-4BE5-A07E-256DB9BC5F47}" destId="{D5CE5072-98B3-4DCB-8D3F-C1F2CB202C37}" srcOrd="2" destOrd="0" presId="urn:microsoft.com/office/officeart/2016/7/layout/LinearBlockProcessNumbered"/>
    <dgm:cxn modelId="{31E2387D-2656-4E28-923A-77FCBB49B92A}" type="presParOf" srcId="{180339B9-1A67-4A3F-8FE4-F6013CB309A6}" destId="{ED8AF023-CFCF-4702-B0C8-689FF47F9A08}" srcOrd="1" destOrd="0" presId="urn:microsoft.com/office/officeart/2016/7/layout/LinearBlockProcessNumbered"/>
    <dgm:cxn modelId="{A1FB014A-12E2-4740-8286-1147F088EF81}" type="presParOf" srcId="{180339B9-1A67-4A3F-8FE4-F6013CB309A6}" destId="{DC3CF5E1-F760-490A-B4B4-6542099C6209}" srcOrd="2" destOrd="0" presId="urn:microsoft.com/office/officeart/2016/7/layout/LinearBlockProcessNumbered"/>
    <dgm:cxn modelId="{7695F035-48D2-44DF-9276-757BA632F0AA}" type="presParOf" srcId="{DC3CF5E1-F760-490A-B4B4-6542099C6209}" destId="{0449FBCA-2AC5-44EF-BB16-33AA3FD7470B}" srcOrd="0" destOrd="0" presId="urn:microsoft.com/office/officeart/2016/7/layout/LinearBlockProcessNumbered"/>
    <dgm:cxn modelId="{7BD61B12-1DFE-4E84-AC9B-DCB080C7F311}" type="presParOf" srcId="{DC3CF5E1-F760-490A-B4B4-6542099C6209}" destId="{BE716F6D-7141-45AC-B4C6-FCF1DF8E1033}" srcOrd="1" destOrd="0" presId="urn:microsoft.com/office/officeart/2016/7/layout/LinearBlockProcessNumbered"/>
    <dgm:cxn modelId="{7034F9C6-DDC0-4AFE-BA68-C98B83820EA3}" type="presParOf" srcId="{DC3CF5E1-F760-490A-B4B4-6542099C6209}" destId="{19CE6AEA-EB64-4DAB-99FE-A2282C1753ED}" srcOrd="2" destOrd="0" presId="urn:microsoft.com/office/officeart/2016/7/layout/LinearBlockProcessNumbered"/>
    <dgm:cxn modelId="{2E71802A-428A-40CD-BCD5-F9219B7900DC}" type="presParOf" srcId="{180339B9-1A67-4A3F-8FE4-F6013CB309A6}" destId="{8ABC615A-F6A3-441A-AF08-A047A4BDA308}" srcOrd="3" destOrd="0" presId="urn:microsoft.com/office/officeart/2016/7/layout/LinearBlockProcessNumbered"/>
    <dgm:cxn modelId="{91A6642C-0F5E-404B-9D64-6E95B403A093}" type="presParOf" srcId="{180339B9-1A67-4A3F-8FE4-F6013CB309A6}" destId="{7B0F9572-83EC-422C-BA1A-D870772D70FF}" srcOrd="4" destOrd="0" presId="urn:microsoft.com/office/officeart/2016/7/layout/LinearBlockProcessNumbered"/>
    <dgm:cxn modelId="{358EA32B-B7E0-434F-81F8-57F056FC7B00}" type="presParOf" srcId="{7B0F9572-83EC-422C-BA1A-D870772D70FF}" destId="{317C5308-92E8-4D37-A310-0BE84DD6BA85}" srcOrd="0" destOrd="0" presId="urn:microsoft.com/office/officeart/2016/7/layout/LinearBlockProcessNumbered"/>
    <dgm:cxn modelId="{F6843F63-9672-427E-87FB-9A352DCF4924}" type="presParOf" srcId="{7B0F9572-83EC-422C-BA1A-D870772D70FF}" destId="{EF07C6B3-AE00-48B1-BBFF-EFB9D1E4E4F7}" srcOrd="1" destOrd="0" presId="urn:microsoft.com/office/officeart/2016/7/layout/LinearBlockProcessNumbered"/>
    <dgm:cxn modelId="{600A5036-CA83-4CAB-81D9-A28349D12DB9}" type="presParOf" srcId="{7B0F9572-83EC-422C-BA1A-D870772D70FF}" destId="{ED9C1866-A335-445D-9224-7BEBB60312F3}" srcOrd="2" destOrd="0" presId="urn:microsoft.com/office/officeart/2016/7/layout/LinearBlockProcessNumbered"/>
    <dgm:cxn modelId="{B594A3FE-2EA5-4FDD-A127-FCEC572AF8C1}" type="presParOf" srcId="{180339B9-1A67-4A3F-8FE4-F6013CB309A6}" destId="{B78E002D-CE75-4C21-94EB-07FAD3B7E9F9}" srcOrd="5" destOrd="0" presId="urn:microsoft.com/office/officeart/2016/7/layout/LinearBlockProcessNumbered"/>
    <dgm:cxn modelId="{82F4F2AB-DACB-4952-AC92-32787DFE852A}" type="presParOf" srcId="{180339B9-1A67-4A3F-8FE4-F6013CB309A6}" destId="{392DA6FB-4A82-42FC-9A1C-7553E65BD99B}" srcOrd="6" destOrd="0" presId="urn:microsoft.com/office/officeart/2016/7/layout/LinearBlockProcessNumbered"/>
    <dgm:cxn modelId="{1863A1D6-6088-4592-8B1A-833E86BF83D8}" type="presParOf" srcId="{392DA6FB-4A82-42FC-9A1C-7553E65BD99B}" destId="{5312FA92-F9F4-4CB5-81BF-E174BC8E62D3}" srcOrd="0" destOrd="0" presId="urn:microsoft.com/office/officeart/2016/7/layout/LinearBlockProcessNumbered"/>
    <dgm:cxn modelId="{368C44C4-6FB5-419C-84FD-ED326C039257}" type="presParOf" srcId="{392DA6FB-4A82-42FC-9A1C-7553E65BD99B}" destId="{317FBC32-4802-49D1-A67E-14BF50D1F1B5}" srcOrd="1" destOrd="0" presId="urn:microsoft.com/office/officeart/2016/7/layout/LinearBlockProcessNumbered"/>
    <dgm:cxn modelId="{6E9746E8-147F-49F6-9C44-C0F38FA13FF0}" type="presParOf" srcId="{392DA6FB-4A82-42FC-9A1C-7553E65BD99B}" destId="{B4F52E75-C6A5-4F04-AC9C-34CEEC81B1E2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477F16-9AFA-409B-B0F1-2181C47758EE}" type="doc">
      <dgm:prSet loTypeId="urn:diagrams.loki3.com/VaryingWidthList" loCatId="list" qsTypeId="urn:microsoft.com/office/officeart/2005/8/quickstyle/simple1" qsCatId="simple" csTypeId="urn:microsoft.com/office/officeart/2005/8/colors/colorful5" csCatId="colorful" phldr="1"/>
      <dgm:spPr/>
    </dgm:pt>
    <dgm:pt modelId="{7638FC19-4899-48A8-AF7F-9D6AC0C216D0}">
      <dgm:prSet custT="1"/>
      <dgm:spPr/>
      <dgm:t>
        <a:bodyPr/>
        <a:lstStyle/>
        <a:p>
          <a:r>
            <a:rPr lang="en-US" sz="3200" dirty="0"/>
            <a:t>Additional assignments</a:t>
          </a:r>
        </a:p>
      </dgm:t>
    </dgm:pt>
    <dgm:pt modelId="{B820BE19-B0AE-45AE-854F-8A1394857421}" type="parTrans" cxnId="{6AA8F9E3-A7C1-4992-ACE4-58C3F14F638B}">
      <dgm:prSet/>
      <dgm:spPr/>
      <dgm:t>
        <a:bodyPr/>
        <a:lstStyle/>
        <a:p>
          <a:endParaRPr lang="en-US"/>
        </a:p>
      </dgm:t>
    </dgm:pt>
    <dgm:pt modelId="{703E5DFD-CCAC-43F0-A8FE-FA2BF1BCC913}" type="sibTrans" cxnId="{6AA8F9E3-A7C1-4992-ACE4-58C3F14F638B}">
      <dgm:prSet/>
      <dgm:spPr/>
      <dgm:t>
        <a:bodyPr/>
        <a:lstStyle/>
        <a:p>
          <a:endParaRPr lang="en-US"/>
        </a:p>
      </dgm:t>
    </dgm:pt>
    <dgm:pt modelId="{04856CD2-08ED-4CFE-AC32-2B3FB35CCCEA}">
      <dgm:prSet custT="1"/>
      <dgm:spPr/>
      <dgm:t>
        <a:bodyPr/>
        <a:lstStyle/>
        <a:p>
          <a:r>
            <a:rPr lang="en-US" sz="3200" dirty="0"/>
            <a:t>New people on new teams</a:t>
          </a:r>
        </a:p>
      </dgm:t>
    </dgm:pt>
    <dgm:pt modelId="{53454BD0-67B4-44D4-8482-1743BB623191}" type="parTrans" cxnId="{16EF9A54-44B3-4FB8-8C94-F15684FE4A25}">
      <dgm:prSet/>
      <dgm:spPr/>
      <dgm:t>
        <a:bodyPr/>
        <a:lstStyle/>
        <a:p>
          <a:endParaRPr lang="en-US"/>
        </a:p>
      </dgm:t>
    </dgm:pt>
    <dgm:pt modelId="{6DB8AEE0-3FD0-47F8-BBF0-1C40AFAD9AE9}" type="sibTrans" cxnId="{16EF9A54-44B3-4FB8-8C94-F15684FE4A25}">
      <dgm:prSet/>
      <dgm:spPr/>
      <dgm:t>
        <a:bodyPr/>
        <a:lstStyle/>
        <a:p>
          <a:endParaRPr lang="en-US"/>
        </a:p>
      </dgm:t>
    </dgm:pt>
    <dgm:pt modelId="{6CA66A47-6FB0-461A-9DE6-58A9D2C54D1A}">
      <dgm:prSet custT="1"/>
      <dgm:spPr/>
      <dgm:t>
        <a:bodyPr/>
        <a:lstStyle/>
        <a:p>
          <a:r>
            <a:rPr lang="en-US" sz="3200" dirty="0"/>
            <a:t>No direct authority</a:t>
          </a:r>
        </a:p>
      </dgm:t>
    </dgm:pt>
    <dgm:pt modelId="{EC6BDEE4-1391-4421-A858-9E6006F04949}" type="parTrans" cxnId="{A8F4831D-A281-4BB0-8702-71C960BDE5A8}">
      <dgm:prSet/>
      <dgm:spPr/>
      <dgm:t>
        <a:bodyPr/>
        <a:lstStyle/>
        <a:p>
          <a:endParaRPr lang="en-US"/>
        </a:p>
      </dgm:t>
    </dgm:pt>
    <dgm:pt modelId="{1F8D6AE1-012C-485A-805D-4B317C35B2A7}" type="sibTrans" cxnId="{A8F4831D-A281-4BB0-8702-71C960BDE5A8}">
      <dgm:prSet/>
      <dgm:spPr/>
      <dgm:t>
        <a:bodyPr/>
        <a:lstStyle/>
        <a:p>
          <a:endParaRPr lang="en-US"/>
        </a:p>
      </dgm:t>
    </dgm:pt>
    <dgm:pt modelId="{3C2DF722-BB86-4836-81F4-FBB6CF0B0724}" type="pres">
      <dgm:prSet presAssocID="{4A477F16-9AFA-409B-B0F1-2181C47758EE}" presName="Name0" presStyleCnt="0">
        <dgm:presLayoutVars>
          <dgm:resizeHandles/>
        </dgm:presLayoutVars>
      </dgm:prSet>
      <dgm:spPr/>
    </dgm:pt>
    <dgm:pt modelId="{98600B4A-3F21-459C-BCDC-410942B54A6D}" type="pres">
      <dgm:prSet presAssocID="{7638FC19-4899-48A8-AF7F-9D6AC0C216D0}" presName="text" presStyleLbl="node1" presStyleIdx="0" presStyleCnt="3" custScaleX="20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AF745-030C-4E66-9177-49E618568BD6}" type="pres">
      <dgm:prSet presAssocID="{703E5DFD-CCAC-43F0-A8FE-FA2BF1BCC913}" presName="space" presStyleCnt="0"/>
      <dgm:spPr/>
    </dgm:pt>
    <dgm:pt modelId="{04760509-59B9-416F-AFB0-191231BA38FD}" type="pres">
      <dgm:prSet presAssocID="{04856CD2-08ED-4CFE-AC32-2B3FB35CCCEA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C94013-F5DC-4A3C-8006-D2101720405C}" type="pres">
      <dgm:prSet presAssocID="{6DB8AEE0-3FD0-47F8-BBF0-1C40AFAD9AE9}" presName="space" presStyleCnt="0"/>
      <dgm:spPr/>
    </dgm:pt>
    <dgm:pt modelId="{09803920-8BAC-4A23-9E9F-C3012822E91B}" type="pres">
      <dgm:prSet presAssocID="{6CA66A47-6FB0-461A-9DE6-58A9D2C54D1A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B146AD-C2A2-479A-8060-4A4A79189EA1}" type="presOf" srcId="{7638FC19-4899-48A8-AF7F-9D6AC0C216D0}" destId="{98600B4A-3F21-459C-BCDC-410942B54A6D}" srcOrd="0" destOrd="0" presId="urn:diagrams.loki3.com/VaryingWidthList"/>
    <dgm:cxn modelId="{2BB34F1A-42C6-4168-88E7-9FBE34E3E7BE}" type="presOf" srcId="{04856CD2-08ED-4CFE-AC32-2B3FB35CCCEA}" destId="{04760509-59B9-416F-AFB0-191231BA38FD}" srcOrd="0" destOrd="0" presId="urn:diagrams.loki3.com/VaryingWidthList"/>
    <dgm:cxn modelId="{B5D82090-0985-4DE1-B97F-6D63296E0AFA}" type="presOf" srcId="{4A477F16-9AFA-409B-B0F1-2181C47758EE}" destId="{3C2DF722-BB86-4836-81F4-FBB6CF0B0724}" srcOrd="0" destOrd="0" presId="urn:diagrams.loki3.com/VaryingWidthList"/>
    <dgm:cxn modelId="{16EF9A54-44B3-4FB8-8C94-F15684FE4A25}" srcId="{4A477F16-9AFA-409B-B0F1-2181C47758EE}" destId="{04856CD2-08ED-4CFE-AC32-2B3FB35CCCEA}" srcOrd="1" destOrd="0" parTransId="{53454BD0-67B4-44D4-8482-1743BB623191}" sibTransId="{6DB8AEE0-3FD0-47F8-BBF0-1C40AFAD9AE9}"/>
    <dgm:cxn modelId="{A8F4831D-A281-4BB0-8702-71C960BDE5A8}" srcId="{4A477F16-9AFA-409B-B0F1-2181C47758EE}" destId="{6CA66A47-6FB0-461A-9DE6-58A9D2C54D1A}" srcOrd="2" destOrd="0" parTransId="{EC6BDEE4-1391-4421-A858-9E6006F04949}" sibTransId="{1F8D6AE1-012C-485A-805D-4B317C35B2A7}"/>
    <dgm:cxn modelId="{47AAE8B3-58A1-4952-9D75-1F06CE71DD51}" type="presOf" srcId="{6CA66A47-6FB0-461A-9DE6-58A9D2C54D1A}" destId="{09803920-8BAC-4A23-9E9F-C3012822E91B}" srcOrd="0" destOrd="0" presId="urn:diagrams.loki3.com/VaryingWidthList"/>
    <dgm:cxn modelId="{6AA8F9E3-A7C1-4992-ACE4-58C3F14F638B}" srcId="{4A477F16-9AFA-409B-B0F1-2181C47758EE}" destId="{7638FC19-4899-48A8-AF7F-9D6AC0C216D0}" srcOrd="0" destOrd="0" parTransId="{B820BE19-B0AE-45AE-854F-8A1394857421}" sibTransId="{703E5DFD-CCAC-43F0-A8FE-FA2BF1BCC913}"/>
    <dgm:cxn modelId="{AE30FEF6-AF15-4105-81C6-AC8DA245DC0C}" type="presParOf" srcId="{3C2DF722-BB86-4836-81F4-FBB6CF0B0724}" destId="{98600B4A-3F21-459C-BCDC-410942B54A6D}" srcOrd="0" destOrd="0" presId="urn:diagrams.loki3.com/VaryingWidthList"/>
    <dgm:cxn modelId="{EC2A4A37-A202-465A-B829-4DBF35D3AA59}" type="presParOf" srcId="{3C2DF722-BB86-4836-81F4-FBB6CF0B0724}" destId="{F86AF745-030C-4E66-9177-49E618568BD6}" srcOrd="1" destOrd="0" presId="urn:diagrams.loki3.com/VaryingWidthList"/>
    <dgm:cxn modelId="{15A3C9E2-D4A4-46FF-A157-6592FBEC1254}" type="presParOf" srcId="{3C2DF722-BB86-4836-81F4-FBB6CF0B0724}" destId="{04760509-59B9-416F-AFB0-191231BA38FD}" srcOrd="2" destOrd="0" presId="urn:diagrams.loki3.com/VaryingWidthList"/>
    <dgm:cxn modelId="{CC948CF9-B73D-4A67-924F-8FFB94F77B16}" type="presParOf" srcId="{3C2DF722-BB86-4836-81F4-FBB6CF0B0724}" destId="{46C94013-F5DC-4A3C-8006-D2101720405C}" srcOrd="3" destOrd="0" presId="urn:diagrams.loki3.com/VaryingWidthList"/>
    <dgm:cxn modelId="{3A32C6D3-53BE-4F12-8561-F7CA3AD8269C}" type="presParOf" srcId="{3C2DF722-BB86-4836-81F4-FBB6CF0B0724}" destId="{09803920-8BAC-4A23-9E9F-C3012822E91B}" srcOrd="4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AD225E-E1E6-4C51-8CFD-9A61B6EF4160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DE920880-AD06-44CF-AC9A-FB26F6F1DA20}">
      <dgm:prSet phldrT="[Text]"/>
      <dgm:spPr/>
      <dgm:t>
        <a:bodyPr/>
        <a:lstStyle/>
        <a:p>
          <a:r>
            <a:rPr lang="en-US" dirty="0"/>
            <a:t>Don’t feel part of the team</a:t>
          </a:r>
        </a:p>
      </dgm:t>
    </dgm:pt>
    <dgm:pt modelId="{E9C6416A-48EF-4AAE-9D19-FF4FBC1F1115}" type="parTrans" cxnId="{A2C736D5-C957-4196-8158-05909D7D9B6C}">
      <dgm:prSet/>
      <dgm:spPr/>
      <dgm:t>
        <a:bodyPr/>
        <a:lstStyle/>
        <a:p>
          <a:endParaRPr lang="en-US"/>
        </a:p>
      </dgm:t>
    </dgm:pt>
    <dgm:pt modelId="{04573188-EA2E-4313-B653-58E7434A0A97}" type="sibTrans" cxnId="{A2C736D5-C957-4196-8158-05909D7D9B6C}">
      <dgm:prSet/>
      <dgm:spPr/>
      <dgm:t>
        <a:bodyPr/>
        <a:lstStyle/>
        <a:p>
          <a:endParaRPr lang="en-US"/>
        </a:p>
      </dgm:t>
    </dgm:pt>
    <dgm:pt modelId="{C66CC794-7E65-4711-A018-FDA3B7CCC01C}">
      <dgm:prSet phldrT="[Text]"/>
      <dgm:spPr/>
      <dgm:t>
        <a:bodyPr/>
        <a:lstStyle/>
        <a:p>
          <a:r>
            <a:rPr lang="en-US" dirty="0"/>
            <a:t>Don’t contribute</a:t>
          </a:r>
        </a:p>
      </dgm:t>
    </dgm:pt>
    <dgm:pt modelId="{EABA08E8-410A-43C1-AEFF-9FB963916460}" type="parTrans" cxnId="{DDD227A4-C0F4-440D-B773-062A54681CAF}">
      <dgm:prSet/>
      <dgm:spPr/>
      <dgm:t>
        <a:bodyPr/>
        <a:lstStyle/>
        <a:p>
          <a:endParaRPr lang="en-US"/>
        </a:p>
      </dgm:t>
    </dgm:pt>
    <dgm:pt modelId="{1CC9D607-5FCA-454C-B3FA-26BA00C2F731}" type="sibTrans" cxnId="{DDD227A4-C0F4-440D-B773-062A54681CAF}">
      <dgm:prSet/>
      <dgm:spPr/>
      <dgm:t>
        <a:bodyPr/>
        <a:lstStyle/>
        <a:p>
          <a:endParaRPr lang="en-US"/>
        </a:p>
      </dgm:t>
    </dgm:pt>
    <dgm:pt modelId="{398581CC-C999-4D71-ADB1-67B7AB724B0D}">
      <dgm:prSet phldrT="[Text]"/>
      <dgm:spPr/>
      <dgm:t>
        <a:bodyPr/>
        <a:lstStyle/>
        <a:p>
          <a:r>
            <a:rPr lang="en-US" dirty="0"/>
            <a:t>Wait for instructions</a:t>
          </a:r>
        </a:p>
      </dgm:t>
    </dgm:pt>
    <dgm:pt modelId="{BAC20A58-D56F-42D3-A0A1-39CB7B3C4182}" type="parTrans" cxnId="{4F861590-83E4-407C-869E-5E0375FB28E4}">
      <dgm:prSet/>
      <dgm:spPr/>
      <dgm:t>
        <a:bodyPr/>
        <a:lstStyle/>
        <a:p>
          <a:endParaRPr lang="en-US"/>
        </a:p>
      </dgm:t>
    </dgm:pt>
    <dgm:pt modelId="{44308FA2-02C6-423D-9A8D-10018ED36B26}" type="sibTrans" cxnId="{4F861590-83E4-407C-869E-5E0375FB28E4}">
      <dgm:prSet/>
      <dgm:spPr/>
      <dgm:t>
        <a:bodyPr/>
        <a:lstStyle/>
        <a:p>
          <a:endParaRPr lang="en-US"/>
        </a:p>
      </dgm:t>
    </dgm:pt>
    <dgm:pt modelId="{2F9C40E5-FEA0-49D8-A3AC-D70F721EF7B7}">
      <dgm:prSet phldrT="[Text]"/>
      <dgm:spPr/>
      <dgm:t>
        <a:bodyPr/>
        <a:lstStyle/>
        <a:p>
          <a:r>
            <a:rPr lang="en-US" dirty="0"/>
            <a:t>Work is “directive”</a:t>
          </a:r>
        </a:p>
      </dgm:t>
    </dgm:pt>
    <dgm:pt modelId="{90EB5F63-032D-4FEA-8BFE-83021A27AE09}" type="parTrans" cxnId="{CD33380F-5C61-4C8C-B0C1-BBE407E92410}">
      <dgm:prSet/>
      <dgm:spPr/>
      <dgm:t>
        <a:bodyPr/>
        <a:lstStyle/>
        <a:p>
          <a:endParaRPr lang="en-US"/>
        </a:p>
      </dgm:t>
    </dgm:pt>
    <dgm:pt modelId="{9FE121B8-C44F-45B5-BCCF-9B701A55FE4E}" type="sibTrans" cxnId="{CD33380F-5C61-4C8C-B0C1-BBE407E92410}">
      <dgm:prSet/>
      <dgm:spPr/>
      <dgm:t>
        <a:bodyPr/>
        <a:lstStyle/>
        <a:p>
          <a:endParaRPr lang="en-US"/>
        </a:p>
      </dgm:t>
    </dgm:pt>
    <dgm:pt modelId="{4E4D668B-85EE-4F32-961A-B2FC22AC4112}">
      <dgm:prSet phldrT="[Text]"/>
      <dgm:spPr/>
      <dgm:t>
        <a:bodyPr/>
        <a:lstStyle/>
        <a:p>
          <a:r>
            <a:rPr lang="en-US" dirty="0"/>
            <a:t>Don’t “buy in”</a:t>
          </a:r>
        </a:p>
      </dgm:t>
    </dgm:pt>
    <dgm:pt modelId="{6481FF3C-FB39-49BA-A819-31D79D73CD0E}" type="parTrans" cxnId="{B921655D-35C0-4A8E-AB09-B755F378258C}">
      <dgm:prSet/>
      <dgm:spPr/>
      <dgm:t>
        <a:bodyPr/>
        <a:lstStyle/>
        <a:p>
          <a:endParaRPr lang="en-US"/>
        </a:p>
      </dgm:t>
    </dgm:pt>
    <dgm:pt modelId="{A51FE5D8-84A2-422B-ABE5-1315B316DD56}" type="sibTrans" cxnId="{B921655D-35C0-4A8E-AB09-B755F378258C}">
      <dgm:prSet/>
      <dgm:spPr/>
      <dgm:t>
        <a:bodyPr/>
        <a:lstStyle/>
        <a:p>
          <a:endParaRPr lang="en-US"/>
        </a:p>
      </dgm:t>
    </dgm:pt>
    <dgm:pt modelId="{51DC6247-FB35-476B-A274-0B0E776A0A99}">
      <dgm:prSet phldrT="[Text]"/>
      <dgm:spPr>
        <a:ln w="57150">
          <a:solidFill>
            <a:schemeClr val="tx1"/>
          </a:solidFill>
        </a:ln>
      </dgm:spPr>
      <dgm:t>
        <a:bodyPr/>
        <a:lstStyle/>
        <a:p>
          <a:r>
            <a:rPr lang="en-US" dirty="0"/>
            <a:t>Missing “Valuable” Insights &amp; Inputs</a:t>
          </a:r>
        </a:p>
      </dgm:t>
    </dgm:pt>
    <dgm:pt modelId="{589F584A-CBFF-4F0A-9DC9-C6DCBED200EC}" type="parTrans" cxnId="{63FAC63F-BC24-4567-B16C-1231FC28569F}">
      <dgm:prSet/>
      <dgm:spPr/>
      <dgm:t>
        <a:bodyPr/>
        <a:lstStyle/>
        <a:p>
          <a:endParaRPr lang="en-US"/>
        </a:p>
      </dgm:t>
    </dgm:pt>
    <dgm:pt modelId="{EC708534-538B-419F-9396-9365B37B515E}" type="sibTrans" cxnId="{63FAC63F-BC24-4567-B16C-1231FC28569F}">
      <dgm:prSet/>
      <dgm:spPr/>
      <dgm:t>
        <a:bodyPr/>
        <a:lstStyle/>
        <a:p>
          <a:endParaRPr lang="en-US"/>
        </a:p>
      </dgm:t>
    </dgm:pt>
    <dgm:pt modelId="{106852F1-8AC1-459C-9B56-FBF976FFA8B3}" type="pres">
      <dgm:prSet presAssocID="{0AAD225E-E1E6-4C51-8CFD-9A61B6EF4160}" presName="CompostProcess" presStyleCnt="0">
        <dgm:presLayoutVars>
          <dgm:dir/>
          <dgm:resizeHandles val="exact"/>
        </dgm:presLayoutVars>
      </dgm:prSet>
      <dgm:spPr/>
    </dgm:pt>
    <dgm:pt modelId="{84012EA6-69E1-4030-B52F-7DCC6ACA74EB}" type="pres">
      <dgm:prSet presAssocID="{0AAD225E-E1E6-4C51-8CFD-9A61B6EF4160}" presName="arrow" presStyleLbl="bgShp" presStyleIdx="0" presStyleCnt="1"/>
      <dgm:spPr/>
    </dgm:pt>
    <dgm:pt modelId="{CAC2743B-5452-44C1-80DF-B207382153A7}" type="pres">
      <dgm:prSet presAssocID="{0AAD225E-E1E6-4C51-8CFD-9A61B6EF4160}" presName="linearProcess" presStyleCnt="0"/>
      <dgm:spPr/>
    </dgm:pt>
    <dgm:pt modelId="{73D7CD8D-84D7-468E-8E84-CDAD6A92AC48}" type="pres">
      <dgm:prSet presAssocID="{DE920880-AD06-44CF-AC9A-FB26F6F1DA20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A2747A-B1EE-414F-85F7-729D2C7FF8A4}" type="pres">
      <dgm:prSet presAssocID="{04573188-EA2E-4313-B653-58E7434A0A97}" presName="sibTrans" presStyleCnt="0"/>
      <dgm:spPr/>
    </dgm:pt>
    <dgm:pt modelId="{0704A786-39B8-42D5-9898-10D34E69CA43}" type="pres">
      <dgm:prSet presAssocID="{C66CC794-7E65-4711-A018-FDA3B7CCC01C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D6F14C-D2C3-477F-BD57-3CF391803A72}" type="pres">
      <dgm:prSet presAssocID="{1CC9D607-5FCA-454C-B3FA-26BA00C2F731}" presName="sibTrans" presStyleCnt="0"/>
      <dgm:spPr/>
    </dgm:pt>
    <dgm:pt modelId="{EB7EA5CC-12C9-4E1C-BFB5-CDA3A9BC7299}" type="pres">
      <dgm:prSet presAssocID="{398581CC-C999-4D71-ADB1-67B7AB724B0D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7B47E9-BB1B-4CEE-B06D-89BF914B4381}" type="pres">
      <dgm:prSet presAssocID="{44308FA2-02C6-423D-9A8D-10018ED36B26}" presName="sibTrans" presStyleCnt="0"/>
      <dgm:spPr/>
    </dgm:pt>
    <dgm:pt modelId="{FB758DF7-FF91-4553-94FA-C8F027AEEC21}" type="pres">
      <dgm:prSet presAssocID="{2F9C40E5-FEA0-49D8-A3AC-D70F721EF7B7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ED2A08-6528-44A6-9A3C-2606635AE79A}" type="pres">
      <dgm:prSet presAssocID="{9FE121B8-C44F-45B5-BCCF-9B701A55FE4E}" presName="sibTrans" presStyleCnt="0"/>
      <dgm:spPr/>
    </dgm:pt>
    <dgm:pt modelId="{22D45702-2890-4C54-ABC0-71D072552A9E}" type="pres">
      <dgm:prSet presAssocID="{4E4D668B-85EE-4F32-961A-B2FC22AC4112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F4AA66-5AFC-4301-A407-805EC735F733}" type="pres">
      <dgm:prSet presAssocID="{A51FE5D8-84A2-422B-ABE5-1315B316DD56}" presName="sibTrans" presStyleCnt="0"/>
      <dgm:spPr/>
    </dgm:pt>
    <dgm:pt modelId="{C592C2EC-2CF4-4F17-A747-12E5155EB59D}" type="pres">
      <dgm:prSet presAssocID="{51DC6247-FB35-476B-A274-0B0E776A0A99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33380F-5C61-4C8C-B0C1-BBE407E92410}" srcId="{0AAD225E-E1E6-4C51-8CFD-9A61B6EF4160}" destId="{2F9C40E5-FEA0-49D8-A3AC-D70F721EF7B7}" srcOrd="3" destOrd="0" parTransId="{90EB5F63-032D-4FEA-8BFE-83021A27AE09}" sibTransId="{9FE121B8-C44F-45B5-BCCF-9B701A55FE4E}"/>
    <dgm:cxn modelId="{705B67A8-B06A-4B35-B14E-18DF1C4DA26B}" type="presOf" srcId="{0AAD225E-E1E6-4C51-8CFD-9A61B6EF4160}" destId="{106852F1-8AC1-459C-9B56-FBF976FFA8B3}" srcOrd="0" destOrd="0" presId="urn:microsoft.com/office/officeart/2005/8/layout/hProcess9"/>
    <dgm:cxn modelId="{4F861590-83E4-407C-869E-5E0375FB28E4}" srcId="{0AAD225E-E1E6-4C51-8CFD-9A61B6EF4160}" destId="{398581CC-C999-4D71-ADB1-67B7AB724B0D}" srcOrd="2" destOrd="0" parTransId="{BAC20A58-D56F-42D3-A0A1-39CB7B3C4182}" sibTransId="{44308FA2-02C6-423D-9A8D-10018ED36B26}"/>
    <dgm:cxn modelId="{B921655D-35C0-4A8E-AB09-B755F378258C}" srcId="{0AAD225E-E1E6-4C51-8CFD-9A61B6EF4160}" destId="{4E4D668B-85EE-4F32-961A-B2FC22AC4112}" srcOrd="4" destOrd="0" parTransId="{6481FF3C-FB39-49BA-A819-31D79D73CD0E}" sibTransId="{A51FE5D8-84A2-422B-ABE5-1315B316DD56}"/>
    <dgm:cxn modelId="{E0175F87-5733-4D21-9F56-7803F1A574FC}" type="presOf" srcId="{398581CC-C999-4D71-ADB1-67B7AB724B0D}" destId="{EB7EA5CC-12C9-4E1C-BFB5-CDA3A9BC7299}" srcOrd="0" destOrd="0" presId="urn:microsoft.com/office/officeart/2005/8/layout/hProcess9"/>
    <dgm:cxn modelId="{8DC4CEB2-8912-46C4-968B-965F3C655957}" type="presOf" srcId="{2F9C40E5-FEA0-49D8-A3AC-D70F721EF7B7}" destId="{FB758DF7-FF91-4553-94FA-C8F027AEEC21}" srcOrd="0" destOrd="0" presId="urn:microsoft.com/office/officeart/2005/8/layout/hProcess9"/>
    <dgm:cxn modelId="{C986E1FB-773C-4727-9175-2AF788BE6547}" type="presOf" srcId="{C66CC794-7E65-4711-A018-FDA3B7CCC01C}" destId="{0704A786-39B8-42D5-9898-10D34E69CA43}" srcOrd="0" destOrd="0" presId="urn:microsoft.com/office/officeart/2005/8/layout/hProcess9"/>
    <dgm:cxn modelId="{DDD227A4-C0F4-440D-B773-062A54681CAF}" srcId="{0AAD225E-E1E6-4C51-8CFD-9A61B6EF4160}" destId="{C66CC794-7E65-4711-A018-FDA3B7CCC01C}" srcOrd="1" destOrd="0" parTransId="{EABA08E8-410A-43C1-AEFF-9FB963916460}" sibTransId="{1CC9D607-5FCA-454C-B3FA-26BA00C2F731}"/>
    <dgm:cxn modelId="{4320A7C3-8A8B-477A-B705-FF2FBC0D06F8}" type="presOf" srcId="{4E4D668B-85EE-4F32-961A-B2FC22AC4112}" destId="{22D45702-2890-4C54-ABC0-71D072552A9E}" srcOrd="0" destOrd="0" presId="urn:microsoft.com/office/officeart/2005/8/layout/hProcess9"/>
    <dgm:cxn modelId="{0AB89A3E-569A-40FE-9EE0-9A51901C2670}" type="presOf" srcId="{DE920880-AD06-44CF-AC9A-FB26F6F1DA20}" destId="{73D7CD8D-84D7-468E-8E84-CDAD6A92AC48}" srcOrd="0" destOrd="0" presId="urn:microsoft.com/office/officeart/2005/8/layout/hProcess9"/>
    <dgm:cxn modelId="{A2C736D5-C957-4196-8158-05909D7D9B6C}" srcId="{0AAD225E-E1E6-4C51-8CFD-9A61B6EF4160}" destId="{DE920880-AD06-44CF-AC9A-FB26F6F1DA20}" srcOrd="0" destOrd="0" parTransId="{E9C6416A-48EF-4AAE-9D19-FF4FBC1F1115}" sibTransId="{04573188-EA2E-4313-B653-58E7434A0A97}"/>
    <dgm:cxn modelId="{7A674F63-BAE4-436E-B386-B773BC453621}" type="presOf" srcId="{51DC6247-FB35-476B-A274-0B0E776A0A99}" destId="{C592C2EC-2CF4-4F17-A747-12E5155EB59D}" srcOrd="0" destOrd="0" presId="urn:microsoft.com/office/officeart/2005/8/layout/hProcess9"/>
    <dgm:cxn modelId="{63FAC63F-BC24-4567-B16C-1231FC28569F}" srcId="{0AAD225E-E1E6-4C51-8CFD-9A61B6EF4160}" destId="{51DC6247-FB35-476B-A274-0B0E776A0A99}" srcOrd="5" destOrd="0" parTransId="{589F584A-CBFF-4F0A-9DC9-C6DCBED200EC}" sibTransId="{EC708534-538B-419F-9396-9365B37B515E}"/>
    <dgm:cxn modelId="{7143BCCD-DE7D-4765-8375-247BDC39908C}" type="presParOf" srcId="{106852F1-8AC1-459C-9B56-FBF976FFA8B3}" destId="{84012EA6-69E1-4030-B52F-7DCC6ACA74EB}" srcOrd="0" destOrd="0" presId="urn:microsoft.com/office/officeart/2005/8/layout/hProcess9"/>
    <dgm:cxn modelId="{3EE9209F-9B4D-41B3-BB39-2FB714028442}" type="presParOf" srcId="{106852F1-8AC1-459C-9B56-FBF976FFA8B3}" destId="{CAC2743B-5452-44C1-80DF-B207382153A7}" srcOrd="1" destOrd="0" presId="urn:microsoft.com/office/officeart/2005/8/layout/hProcess9"/>
    <dgm:cxn modelId="{BB3FDD64-5CEA-44DD-BF34-BA04EFCDB25B}" type="presParOf" srcId="{CAC2743B-5452-44C1-80DF-B207382153A7}" destId="{73D7CD8D-84D7-468E-8E84-CDAD6A92AC48}" srcOrd="0" destOrd="0" presId="urn:microsoft.com/office/officeart/2005/8/layout/hProcess9"/>
    <dgm:cxn modelId="{9AC9493E-D618-4FF3-B218-F3D290A51052}" type="presParOf" srcId="{CAC2743B-5452-44C1-80DF-B207382153A7}" destId="{79A2747A-B1EE-414F-85F7-729D2C7FF8A4}" srcOrd="1" destOrd="0" presId="urn:microsoft.com/office/officeart/2005/8/layout/hProcess9"/>
    <dgm:cxn modelId="{C1501F10-A870-45D1-AAAC-0195343ACFBD}" type="presParOf" srcId="{CAC2743B-5452-44C1-80DF-B207382153A7}" destId="{0704A786-39B8-42D5-9898-10D34E69CA43}" srcOrd="2" destOrd="0" presId="urn:microsoft.com/office/officeart/2005/8/layout/hProcess9"/>
    <dgm:cxn modelId="{276E60AE-7219-40C9-9C59-991717CA79DA}" type="presParOf" srcId="{CAC2743B-5452-44C1-80DF-B207382153A7}" destId="{60D6F14C-D2C3-477F-BD57-3CF391803A72}" srcOrd="3" destOrd="0" presId="urn:microsoft.com/office/officeart/2005/8/layout/hProcess9"/>
    <dgm:cxn modelId="{28EAFA29-2F23-4F89-A933-97EEFBACAA2F}" type="presParOf" srcId="{CAC2743B-5452-44C1-80DF-B207382153A7}" destId="{EB7EA5CC-12C9-4E1C-BFB5-CDA3A9BC7299}" srcOrd="4" destOrd="0" presId="urn:microsoft.com/office/officeart/2005/8/layout/hProcess9"/>
    <dgm:cxn modelId="{3AAB0DFC-A094-45B6-9C3B-C8AE4FC0E6B0}" type="presParOf" srcId="{CAC2743B-5452-44C1-80DF-B207382153A7}" destId="{5F7B47E9-BB1B-4CEE-B06D-89BF914B4381}" srcOrd="5" destOrd="0" presId="urn:microsoft.com/office/officeart/2005/8/layout/hProcess9"/>
    <dgm:cxn modelId="{8BEB1971-0F0E-4F8E-A3FA-F2F131109AF0}" type="presParOf" srcId="{CAC2743B-5452-44C1-80DF-B207382153A7}" destId="{FB758DF7-FF91-4553-94FA-C8F027AEEC21}" srcOrd="6" destOrd="0" presId="urn:microsoft.com/office/officeart/2005/8/layout/hProcess9"/>
    <dgm:cxn modelId="{B9E063AE-59C3-45D0-96D8-68BF836E966F}" type="presParOf" srcId="{CAC2743B-5452-44C1-80DF-B207382153A7}" destId="{30ED2A08-6528-44A6-9A3C-2606635AE79A}" srcOrd="7" destOrd="0" presId="urn:microsoft.com/office/officeart/2005/8/layout/hProcess9"/>
    <dgm:cxn modelId="{C88E9885-A4F6-41E8-AB46-66B9CB03C1A9}" type="presParOf" srcId="{CAC2743B-5452-44C1-80DF-B207382153A7}" destId="{22D45702-2890-4C54-ABC0-71D072552A9E}" srcOrd="8" destOrd="0" presId="urn:microsoft.com/office/officeart/2005/8/layout/hProcess9"/>
    <dgm:cxn modelId="{ED9E3A70-460E-4749-8C9E-9C5EDE315AAB}" type="presParOf" srcId="{CAC2743B-5452-44C1-80DF-B207382153A7}" destId="{63F4AA66-5AFC-4301-A407-805EC735F733}" srcOrd="9" destOrd="0" presId="urn:microsoft.com/office/officeart/2005/8/layout/hProcess9"/>
    <dgm:cxn modelId="{3D53E690-E80C-4E7E-B1FE-A6F3DC5DA3C9}" type="presParOf" srcId="{CAC2743B-5452-44C1-80DF-B207382153A7}" destId="{C592C2EC-2CF4-4F17-A747-12E5155EB59D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A0AA67-3F24-4519-8ACA-14B4DCF52792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461A18B-B5BA-4EBE-A06E-AA0D85576579}">
      <dgm:prSet phldrT="[Text]" custT="1"/>
      <dgm:spPr/>
      <dgm:t>
        <a:bodyPr/>
        <a:lstStyle/>
        <a:p>
          <a:r>
            <a:rPr lang="en-US" sz="2000" dirty="0"/>
            <a:t>Use videoconferencing software (Zoom, gotomeeting)</a:t>
          </a:r>
        </a:p>
      </dgm:t>
    </dgm:pt>
    <dgm:pt modelId="{F1BE153B-DB1E-49C5-AD8A-9965C3310B73}" type="parTrans" cxnId="{FAA6F659-7C57-401B-A6C5-4C7068798E89}">
      <dgm:prSet/>
      <dgm:spPr/>
      <dgm:t>
        <a:bodyPr/>
        <a:lstStyle/>
        <a:p>
          <a:endParaRPr lang="en-US"/>
        </a:p>
      </dgm:t>
    </dgm:pt>
    <dgm:pt modelId="{41C954E3-EE1D-4663-BB1B-79EE06095D0A}" type="sibTrans" cxnId="{FAA6F659-7C57-401B-A6C5-4C7068798E89}">
      <dgm:prSet/>
      <dgm:spPr/>
      <dgm:t>
        <a:bodyPr/>
        <a:lstStyle/>
        <a:p>
          <a:endParaRPr lang="en-US"/>
        </a:p>
      </dgm:t>
    </dgm:pt>
    <dgm:pt modelId="{A207E574-EAF5-4F20-B6A0-88F288034B3F}">
      <dgm:prSet phldrT="[Text]" custT="1"/>
      <dgm:spPr/>
      <dgm:t>
        <a:bodyPr/>
        <a:lstStyle/>
        <a:p>
          <a:r>
            <a:rPr lang="en-US" sz="2000" dirty="0"/>
            <a:t>Incorporate opportunities for “two-way” collaborations for input</a:t>
          </a:r>
        </a:p>
      </dgm:t>
    </dgm:pt>
    <dgm:pt modelId="{9A3C7EDB-CF25-416F-B1C7-43FA5AD1F8B5}" type="parTrans" cxnId="{8E94A934-7E9F-45A0-BD23-0DC83FFA0696}">
      <dgm:prSet/>
      <dgm:spPr/>
      <dgm:t>
        <a:bodyPr/>
        <a:lstStyle/>
        <a:p>
          <a:endParaRPr lang="en-US"/>
        </a:p>
      </dgm:t>
    </dgm:pt>
    <dgm:pt modelId="{D1E9FB39-BFF3-4B7F-A4A3-25175FA03F66}" type="sibTrans" cxnId="{8E94A934-7E9F-45A0-BD23-0DC83FFA0696}">
      <dgm:prSet/>
      <dgm:spPr/>
      <dgm:t>
        <a:bodyPr/>
        <a:lstStyle/>
        <a:p>
          <a:endParaRPr lang="en-US"/>
        </a:p>
      </dgm:t>
    </dgm:pt>
    <dgm:pt modelId="{D3D7B8C2-E256-4F8A-B1A6-16F42A780B91}">
      <dgm:prSet phldrT="[Text]" custT="1"/>
      <dgm:spPr/>
      <dgm:t>
        <a:bodyPr/>
        <a:lstStyle/>
        <a:p>
          <a:r>
            <a:rPr lang="en-US" sz="2000" dirty="0"/>
            <a:t>Face to face meetings: budget time and money</a:t>
          </a:r>
        </a:p>
      </dgm:t>
    </dgm:pt>
    <dgm:pt modelId="{B6867D0A-87A9-4D1F-B06E-CCF5EEB54251}" type="parTrans" cxnId="{07676EC4-E52E-4DBD-8D9B-FA21CBBC3FE3}">
      <dgm:prSet/>
      <dgm:spPr/>
      <dgm:t>
        <a:bodyPr/>
        <a:lstStyle/>
        <a:p>
          <a:endParaRPr lang="en-US"/>
        </a:p>
      </dgm:t>
    </dgm:pt>
    <dgm:pt modelId="{A17C9838-C06E-4DF0-BE44-F3F81036C1E6}" type="sibTrans" cxnId="{07676EC4-E52E-4DBD-8D9B-FA21CBBC3FE3}">
      <dgm:prSet/>
      <dgm:spPr/>
      <dgm:t>
        <a:bodyPr/>
        <a:lstStyle/>
        <a:p>
          <a:endParaRPr lang="en-US"/>
        </a:p>
      </dgm:t>
    </dgm:pt>
    <dgm:pt modelId="{B3460FDA-B3F2-4E7A-B4F9-7F6897DD7515}" type="pres">
      <dgm:prSet presAssocID="{B6A0AA67-3F24-4519-8ACA-14B4DCF5279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131057-7FBD-445A-B8B7-3CC63FC5A89A}" type="pres">
      <dgm:prSet presAssocID="{B461A18B-B5BA-4EBE-A06E-AA0D85576579}" presName="parentLin" presStyleCnt="0"/>
      <dgm:spPr/>
    </dgm:pt>
    <dgm:pt modelId="{98B9DE55-F7A0-4FA7-884A-22679641D742}" type="pres">
      <dgm:prSet presAssocID="{B461A18B-B5BA-4EBE-A06E-AA0D85576579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58D8C1E3-04CA-473E-970C-26F0B28F0A9F}" type="pres">
      <dgm:prSet presAssocID="{B461A18B-B5BA-4EBE-A06E-AA0D8557657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FF5BF5-81F2-437F-97F7-024809FEE3DC}" type="pres">
      <dgm:prSet presAssocID="{B461A18B-B5BA-4EBE-A06E-AA0D85576579}" presName="negativeSpace" presStyleCnt="0"/>
      <dgm:spPr/>
    </dgm:pt>
    <dgm:pt modelId="{FD33F513-590B-453C-A776-E8CDD2497B00}" type="pres">
      <dgm:prSet presAssocID="{B461A18B-B5BA-4EBE-A06E-AA0D85576579}" presName="childText" presStyleLbl="conFgAcc1" presStyleIdx="0" presStyleCnt="3">
        <dgm:presLayoutVars>
          <dgm:bulletEnabled val="1"/>
        </dgm:presLayoutVars>
      </dgm:prSet>
      <dgm:spPr/>
    </dgm:pt>
    <dgm:pt modelId="{7290F3D4-8774-425F-81A4-70B3E8F74D6E}" type="pres">
      <dgm:prSet presAssocID="{41C954E3-EE1D-4663-BB1B-79EE06095D0A}" presName="spaceBetweenRectangles" presStyleCnt="0"/>
      <dgm:spPr/>
    </dgm:pt>
    <dgm:pt modelId="{2F8FEA03-C6D1-45D8-80C8-EC2B7B529021}" type="pres">
      <dgm:prSet presAssocID="{A207E574-EAF5-4F20-B6A0-88F288034B3F}" presName="parentLin" presStyleCnt="0"/>
      <dgm:spPr/>
    </dgm:pt>
    <dgm:pt modelId="{C6B959E6-F095-45C7-949B-E3895E0CBAEA}" type="pres">
      <dgm:prSet presAssocID="{A207E574-EAF5-4F20-B6A0-88F288034B3F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37EE9B6B-C5CB-4BF5-94F8-28EB2C6EED2E}" type="pres">
      <dgm:prSet presAssocID="{A207E574-EAF5-4F20-B6A0-88F288034B3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C42CE8-DF34-45A4-9865-4458F924F080}" type="pres">
      <dgm:prSet presAssocID="{A207E574-EAF5-4F20-B6A0-88F288034B3F}" presName="negativeSpace" presStyleCnt="0"/>
      <dgm:spPr/>
    </dgm:pt>
    <dgm:pt modelId="{60A2AA82-BB3A-4D7D-8368-A0037E710DCC}" type="pres">
      <dgm:prSet presAssocID="{A207E574-EAF5-4F20-B6A0-88F288034B3F}" presName="childText" presStyleLbl="conFgAcc1" presStyleIdx="1" presStyleCnt="3">
        <dgm:presLayoutVars>
          <dgm:bulletEnabled val="1"/>
        </dgm:presLayoutVars>
      </dgm:prSet>
      <dgm:spPr/>
    </dgm:pt>
    <dgm:pt modelId="{639F13DE-69C2-4B88-B095-C247EDB3F036}" type="pres">
      <dgm:prSet presAssocID="{D1E9FB39-BFF3-4B7F-A4A3-25175FA03F66}" presName="spaceBetweenRectangles" presStyleCnt="0"/>
      <dgm:spPr/>
    </dgm:pt>
    <dgm:pt modelId="{B5C93B2F-7536-460F-8EEE-5D28EDC71F6D}" type="pres">
      <dgm:prSet presAssocID="{D3D7B8C2-E256-4F8A-B1A6-16F42A780B91}" presName="parentLin" presStyleCnt="0"/>
      <dgm:spPr/>
    </dgm:pt>
    <dgm:pt modelId="{2D206B18-A85D-4A01-BEA5-B6BE6D642621}" type="pres">
      <dgm:prSet presAssocID="{D3D7B8C2-E256-4F8A-B1A6-16F42A780B9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70BF1E5E-AC18-4B79-9A44-F8F834714BB4}" type="pres">
      <dgm:prSet presAssocID="{D3D7B8C2-E256-4F8A-B1A6-16F42A780B9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0B0AC7-1164-4168-B7C6-73394D5B7CDE}" type="pres">
      <dgm:prSet presAssocID="{D3D7B8C2-E256-4F8A-B1A6-16F42A780B91}" presName="negativeSpace" presStyleCnt="0"/>
      <dgm:spPr/>
    </dgm:pt>
    <dgm:pt modelId="{7E602BA8-329C-4CB1-BB34-BA2B55C747A9}" type="pres">
      <dgm:prSet presAssocID="{D3D7B8C2-E256-4F8A-B1A6-16F42A780B9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33FCC7F-F2C6-4A65-B8B9-2F366F03854A}" type="presOf" srcId="{A207E574-EAF5-4F20-B6A0-88F288034B3F}" destId="{C6B959E6-F095-45C7-949B-E3895E0CBAEA}" srcOrd="0" destOrd="0" presId="urn:microsoft.com/office/officeart/2005/8/layout/list1"/>
    <dgm:cxn modelId="{F804B3C1-525B-4803-BCB6-81A315690B68}" type="presOf" srcId="{A207E574-EAF5-4F20-B6A0-88F288034B3F}" destId="{37EE9B6B-C5CB-4BF5-94F8-28EB2C6EED2E}" srcOrd="1" destOrd="0" presId="urn:microsoft.com/office/officeart/2005/8/layout/list1"/>
    <dgm:cxn modelId="{FAA6F659-7C57-401B-A6C5-4C7068798E89}" srcId="{B6A0AA67-3F24-4519-8ACA-14B4DCF52792}" destId="{B461A18B-B5BA-4EBE-A06E-AA0D85576579}" srcOrd="0" destOrd="0" parTransId="{F1BE153B-DB1E-49C5-AD8A-9965C3310B73}" sibTransId="{41C954E3-EE1D-4663-BB1B-79EE06095D0A}"/>
    <dgm:cxn modelId="{005D3ECE-4F76-4285-8767-86C631A51EB6}" type="presOf" srcId="{B461A18B-B5BA-4EBE-A06E-AA0D85576579}" destId="{98B9DE55-F7A0-4FA7-884A-22679641D742}" srcOrd="0" destOrd="0" presId="urn:microsoft.com/office/officeart/2005/8/layout/list1"/>
    <dgm:cxn modelId="{8E94A934-7E9F-45A0-BD23-0DC83FFA0696}" srcId="{B6A0AA67-3F24-4519-8ACA-14B4DCF52792}" destId="{A207E574-EAF5-4F20-B6A0-88F288034B3F}" srcOrd="1" destOrd="0" parTransId="{9A3C7EDB-CF25-416F-B1C7-43FA5AD1F8B5}" sibTransId="{D1E9FB39-BFF3-4B7F-A4A3-25175FA03F66}"/>
    <dgm:cxn modelId="{07676EC4-E52E-4DBD-8D9B-FA21CBBC3FE3}" srcId="{B6A0AA67-3F24-4519-8ACA-14B4DCF52792}" destId="{D3D7B8C2-E256-4F8A-B1A6-16F42A780B91}" srcOrd="2" destOrd="0" parTransId="{B6867D0A-87A9-4D1F-B06E-CCF5EEB54251}" sibTransId="{A17C9838-C06E-4DF0-BE44-F3F81036C1E6}"/>
    <dgm:cxn modelId="{2F9673D2-BBDB-46AD-A9E6-C990A654F6E7}" type="presOf" srcId="{B461A18B-B5BA-4EBE-A06E-AA0D85576579}" destId="{58D8C1E3-04CA-473E-970C-26F0B28F0A9F}" srcOrd="1" destOrd="0" presId="urn:microsoft.com/office/officeart/2005/8/layout/list1"/>
    <dgm:cxn modelId="{27B2334F-73B1-4007-9F09-74EBF5520372}" type="presOf" srcId="{D3D7B8C2-E256-4F8A-B1A6-16F42A780B91}" destId="{2D206B18-A85D-4A01-BEA5-B6BE6D642621}" srcOrd="0" destOrd="0" presId="urn:microsoft.com/office/officeart/2005/8/layout/list1"/>
    <dgm:cxn modelId="{5459E2CE-A46B-4198-A585-D8F6571A7B49}" type="presOf" srcId="{D3D7B8C2-E256-4F8A-B1A6-16F42A780B91}" destId="{70BF1E5E-AC18-4B79-9A44-F8F834714BB4}" srcOrd="1" destOrd="0" presId="urn:microsoft.com/office/officeart/2005/8/layout/list1"/>
    <dgm:cxn modelId="{C88C677F-EB54-425B-90FC-4374BCB5029E}" type="presOf" srcId="{B6A0AA67-3F24-4519-8ACA-14B4DCF52792}" destId="{B3460FDA-B3F2-4E7A-B4F9-7F6897DD7515}" srcOrd="0" destOrd="0" presId="urn:microsoft.com/office/officeart/2005/8/layout/list1"/>
    <dgm:cxn modelId="{9D959B79-626A-47FE-9EB3-371A29C25C0E}" type="presParOf" srcId="{B3460FDA-B3F2-4E7A-B4F9-7F6897DD7515}" destId="{20131057-7FBD-445A-B8B7-3CC63FC5A89A}" srcOrd="0" destOrd="0" presId="urn:microsoft.com/office/officeart/2005/8/layout/list1"/>
    <dgm:cxn modelId="{1F4C8B8E-D05A-4122-B149-E0D239AD8588}" type="presParOf" srcId="{20131057-7FBD-445A-B8B7-3CC63FC5A89A}" destId="{98B9DE55-F7A0-4FA7-884A-22679641D742}" srcOrd="0" destOrd="0" presId="urn:microsoft.com/office/officeart/2005/8/layout/list1"/>
    <dgm:cxn modelId="{08AE5610-5208-4FB4-8F32-7B41F19B955A}" type="presParOf" srcId="{20131057-7FBD-445A-B8B7-3CC63FC5A89A}" destId="{58D8C1E3-04CA-473E-970C-26F0B28F0A9F}" srcOrd="1" destOrd="0" presId="urn:microsoft.com/office/officeart/2005/8/layout/list1"/>
    <dgm:cxn modelId="{37C6336C-8E72-40E4-85BD-FCA75324FA38}" type="presParOf" srcId="{B3460FDA-B3F2-4E7A-B4F9-7F6897DD7515}" destId="{2BFF5BF5-81F2-437F-97F7-024809FEE3DC}" srcOrd="1" destOrd="0" presId="urn:microsoft.com/office/officeart/2005/8/layout/list1"/>
    <dgm:cxn modelId="{68A14566-6522-4D32-9A1D-3292698E741B}" type="presParOf" srcId="{B3460FDA-B3F2-4E7A-B4F9-7F6897DD7515}" destId="{FD33F513-590B-453C-A776-E8CDD2497B00}" srcOrd="2" destOrd="0" presId="urn:microsoft.com/office/officeart/2005/8/layout/list1"/>
    <dgm:cxn modelId="{35C49A1D-EE32-4FCB-91C0-486F29B164B2}" type="presParOf" srcId="{B3460FDA-B3F2-4E7A-B4F9-7F6897DD7515}" destId="{7290F3D4-8774-425F-81A4-70B3E8F74D6E}" srcOrd="3" destOrd="0" presId="urn:microsoft.com/office/officeart/2005/8/layout/list1"/>
    <dgm:cxn modelId="{24C4C899-141E-4BEE-85A1-D056032D563A}" type="presParOf" srcId="{B3460FDA-B3F2-4E7A-B4F9-7F6897DD7515}" destId="{2F8FEA03-C6D1-45D8-80C8-EC2B7B529021}" srcOrd="4" destOrd="0" presId="urn:microsoft.com/office/officeart/2005/8/layout/list1"/>
    <dgm:cxn modelId="{EAB502EF-7258-4DBB-B575-DB5B6FD4F237}" type="presParOf" srcId="{2F8FEA03-C6D1-45D8-80C8-EC2B7B529021}" destId="{C6B959E6-F095-45C7-949B-E3895E0CBAEA}" srcOrd="0" destOrd="0" presId="urn:microsoft.com/office/officeart/2005/8/layout/list1"/>
    <dgm:cxn modelId="{63924696-911F-4DB9-8B29-747B342CBDC3}" type="presParOf" srcId="{2F8FEA03-C6D1-45D8-80C8-EC2B7B529021}" destId="{37EE9B6B-C5CB-4BF5-94F8-28EB2C6EED2E}" srcOrd="1" destOrd="0" presId="urn:microsoft.com/office/officeart/2005/8/layout/list1"/>
    <dgm:cxn modelId="{0C4303D2-C6E3-4596-9495-AF714B02C744}" type="presParOf" srcId="{B3460FDA-B3F2-4E7A-B4F9-7F6897DD7515}" destId="{98C42CE8-DF34-45A4-9865-4458F924F080}" srcOrd="5" destOrd="0" presId="urn:microsoft.com/office/officeart/2005/8/layout/list1"/>
    <dgm:cxn modelId="{CE761844-2EA8-4ED4-8280-5F19D9DC90E0}" type="presParOf" srcId="{B3460FDA-B3F2-4E7A-B4F9-7F6897DD7515}" destId="{60A2AA82-BB3A-4D7D-8368-A0037E710DCC}" srcOrd="6" destOrd="0" presId="urn:microsoft.com/office/officeart/2005/8/layout/list1"/>
    <dgm:cxn modelId="{66792F21-086E-43E1-A432-8ACD4ABCD622}" type="presParOf" srcId="{B3460FDA-B3F2-4E7A-B4F9-7F6897DD7515}" destId="{639F13DE-69C2-4B88-B095-C247EDB3F036}" srcOrd="7" destOrd="0" presId="urn:microsoft.com/office/officeart/2005/8/layout/list1"/>
    <dgm:cxn modelId="{475C822B-336E-4828-BE35-35BCDFA63F47}" type="presParOf" srcId="{B3460FDA-B3F2-4E7A-B4F9-7F6897DD7515}" destId="{B5C93B2F-7536-460F-8EEE-5D28EDC71F6D}" srcOrd="8" destOrd="0" presId="urn:microsoft.com/office/officeart/2005/8/layout/list1"/>
    <dgm:cxn modelId="{37D84DB6-F20A-4F42-9020-DE259278B6FA}" type="presParOf" srcId="{B5C93B2F-7536-460F-8EEE-5D28EDC71F6D}" destId="{2D206B18-A85D-4A01-BEA5-B6BE6D642621}" srcOrd="0" destOrd="0" presId="urn:microsoft.com/office/officeart/2005/8/layout/list1"/>
    <dgm:cxn modelId="{B29837A4-6D26-495D-BF9D-DFCDC15D8440}" type="presParOf" srcId="{B5C93B2F-7536-460F-8EEE-5D28EDC71F6D}" destId="{70BF1E5E-AC18-4B79-9A44-F8F834714BB4}" srcOrd="1" destOrd="0" presId="urn:microsoft.com/office/officeart/2005/8/layout/list1"/>
    <dgm:cxn modelId="{5AA9B001-7595-436E-BF41-04467A86DFE9}" type="presParOf" srcId="{B3460FDA-B3F2-4E7A-B4F9-7F6897DD7515}" destId="{B30B0AC7-1164-4168-B7C6-73394D5B7CDE}" srcOrd="9" destOrd="0" presId="urn:microsoft.com/office/officeart/2005/8/layout/list1"/>
    <dgm:cxn modelId="{5EC51A12-6F4A-4249-9D8D-354A80058ABF}" type="presParOf" srcId="{B3460FDA-B3F2-4E7A-B4F9-7F6897DD7515}" destId="{7E602BA8-329C-4CB1-BB34-BA2B55C747A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85C867-CC73-4DCE-BC6D-A8DF3CADB009}">
      <dsp:nvSpPr>
        <dsp:cNvPr id="0" name=""/>
        <dsp:cNvSpPr/>
      </dsp:nvSpPr>
      <dsp:spPr>
        <a:xfrm>
          <a:off x="162" y="744425"/>
          <a:ext cx="1965898" cy="23590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187" tIns="0" rIns="194187" bIns="33020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“Jumping directly from starting the project to carrying out the work.”</a:t>
          </a:r>
        </a:p>
      </dsp:txBody>
      <dsp:txXfrm>
        <a:off x="162" y="1688056"/>
        <a:ext cx="1965898" cy="1415447"/>
      </dsp:txXfrm>
    </dsp:sp>
    <dsp:sp modelId="{AE97BBC0-22C4-49CD-B95E-3FE4C1E9264E}">
      <dsp:nvSpPr>
        <dsp:cNvPr id="0" name=""/>
        <dsp:cNvSpPr/>
      </dsp:nvSpPr>
      <dsp:spPr>
        <a:xfrm>
          <a:off x="162" y="744425"/>
          <a:ext cx="1965898" cy="94363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187" tIns="165100" rIns="194187" bIns="16510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/>
            <a:t>01</a:t>
          </a:r>
        </a:p>
      </dsp:txBody>
      <dsp:txXfrm>
        <a:off x="162" y="744425"/>
        <a:ext cx="1965898" cy="943631"/>
      </dsp:txXfrm>
    </dsp:sp>
    <dsp:sp modelId="{0449FBCA-2AC5-44EF-BB16-33AA3FD7470B}">
      <dsp:nvSpPr>
        <dsp:cNvPr id="0" name=""/>
        <dsp:cNvSpPr/>
      </dsp:nvSpPr>
      <dsp:spPr>
        <a:xfrm>
          <a:off x="2123333" y="744425"/>
          <a:ext cx="1965898" cy="23590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187" tIns="0" rIns="194187" bIns="33020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“Failing to prepare in the carrying out stage.”</a:t>
          </a:r>
        </a:p>
      </dsp:txBody>
      <dsp:txXfrm>
        <a:off x="2123333" y="1688056"/>
        <a:ext cx="1965898" cy="1415447"/>
      </dsp:txXfrm>
    </dsp:sp>
    <dsp:sp modelId="{BE716F6D-7141-45AC-B4C6-FCF1DF8E1033}">
      <dsp:nvSpPr>
        <dsp:cNvPr id="0" name=""/>
        <dsp:cNvSpPr/>
      </dsp:nvSpPr>
      <dsp:spPr>
        <a:xfrm>
          <a:off x="2123333" y="744425"/>
          <a:ext cx="1965898" cy="94363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187" tIns="165100" rIns="194187" bIns="16510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/>
            <a:t>02</a:t>
          </a:r>
        </a:p>
      </dsp:txBody>
      <dsp:txXfrm>
        <a:off x="2123333" y="744425"/>
        <a:ext cx="1965898" cy="943631"/>
      </dsp:txXfrm>
    </dsp:sp>
    <dsp:sp modelId="{317C5308-92E8-4D37-A310-0BE84DD6BA85}">
      <dsp:nvSpPr>
        <dsp:cNvPr id="0" name=""/>
        <dsp:cNvSpPr/>
      </dsp:nvSpPr>
      <dsp:spPr>
        <a:xfrm>
          <a:off x="4246503" y="744425"/>
          <a:ext cx="1965898" cy="23590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187" tIns="0" rIns="194187" bIns="33020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“Jumping right into the work when you join the project in the carrying out the work stage.”</a:t>
          </a:r>
        </a:p>
      </dsp:txBody>
      <dsp:txXfrm>
        <a:off x="4246503" y="1688056"/>
        <a:ext cx="1965898" cy="1415447"/>
      </dsp:txXfrm>
    </dsp:sp>
    <dsp:sp modelId="{EF07C6B3-AE00-48B1-BBFF-EFB9D1E4E4F7}">
      <dsp:nvSpPr>
        <dsp:cNvPr id="0" name=""/>
        <dsp:cNvSpPr/>
      </dsp:nvSpPr>
      <dsp:spPr>
        <a:xfrm>
          <a:off x="4246503" y="744425"/>
          <a:ext cx="1965898" cy="94363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187" tIns="165100" rIns="194187" bIns="16510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/>
            <a:t>03</a:t>
          </a:r>
        </a:p>
      </dsp:txBody>
      <dsp:txXfrm>
        <a:off x="4246503" y="744425"/>
        <a:ext cx="1965898" cy="943631"/>
      </dsp:txXfrm>
    </dsp:sp>
    <dsp:sp modelId="{5312FA92-F9F4-4CB5-81BF-E174BC8E62D3}">
      <dsp:nvSpPr>
        <dsp:cNvPr id="0" name=""/>
        <dsp:cNvSpPr/>
      </dsp:nvSpPr>
      <dsp:spPr>
        <a:xfrm>
          <a:off x="6369674" y="744425"/>
          <a:ext cx="1965898" cy="23590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187" tIns="0" rIns="194187" bIns="33020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“Only partially completing the closing stage.”</a:t>
          </a:r>
        </a:p>
      </dsp:txBody>
      <dsp:txXfrm>
        <a:off x="6369674" y="1688056"/>
        <a:ext cx="1965898" cy="1415447"/>
      </dsp:txXfrm>
    </dsp:sp>
    <dsp:sp modelId="{317FBC32-4802-49D1-A67E-14BF50D1F1B5}">
      <dsp:nvSpPr>
        <dsp:cNvPr id="0" name=""/>
        <dsp:cNvSpPr/>
      </dsp:nvSpPr>
      <dsp:spPr>
        <a:xfrm>
          <a:off x="6369674" y="744425"/>
          <a:ext cx="1965898" cy="94363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187" tIns="165100" rIns="194187" bIns="16510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/>
            <a:t>04</a:t>
          </a:r>
        </a:p>
      </dsp:txBody>
      <dsp:txXfrm>
        <a:off x="6369674" y="744425"/>
        <a:ext cx="1965898" cy="9436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600B4A-3F21-459C-BCDC-410942B54A6D}">
      <dsp:nvSpPr>
        <dsp:cNvPr id="0" name=""/>
        <dsp:cNvSpPr/>
      </dsp:nvSpPr>
      <dsp:spPr>
        <a:xfrm>
          <a:off x="0" y="1876"/>
          <a:ext cx="3795069" cy="123845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Additional assignments</a:t>
          </a:r>
        </a:p>
      </dsp:txBody>
      <dsp:txXfrm>
        <a:off x="0" y="1876"/>
        <a:ext cx="3795069" cy="1238451"/>
      </dsp:txXfrm>
    </dsp:sp>
    <dsp:sp modelId="{04760509-59B9-416F-AFB0-191231BA38FD}">
      <dsp:nvSpPr>
        <dsp:cNvPr id="0" name=""/>
        <dsp:cNvSpPr/>
      </dsp:nvSpPr>
      <dsp:spPr>
        <a:xfrm>
          <a:off x="547534" y="1302250"/>
          <a:ext cx="2700000" cy="1238451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New people on new teams</a:t>
          </a:r>
        </a:p>
      </dsp:txBody>
      <dsp:txXfrm>
        <a:off x="547534" y="1302250"/>
        <a:ext cx="2700000" cy="1238451"/>
      </dsp:txXfrm>
    </dsp:sp>
    <dsp:sp modelId="{09803920-8BAC-4A23-9E9F-C3012822E91B}">
      <dsp:nvSpPr>
        <dsp:cNvPr id="0" name=""/>
        <dsp:cNvSpPr/>
      </dsp:nvSpPr>
      <dsp:spPr>
        <a:xfrm>
          <a:off x="997534" y="2602624"/>
          <a:ext cx="1800000" cy="1238451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No direct authority</a:t>
          </a:r>
        </a:p>
      </dsp:txBody>
      <dsp:txXfrm>
        <a:off x="997534" y="2602624"/>
        <a:ext cx="1800000" cy="12384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012EA6-69E1-4030-B52F-7DCC6ACA74EB}">
      <dsp:nvSpPr>
        <dsp:cNvPr id="0" name=""/>
        <dsp:cNvSpPr/>
      </dsp:nvSpPr>
      <dsp:spPr>
        <a:xfrm>
          <a:off x="601465" y="0"/>
          <a:ext cx="6816604" cy="4546600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D7CD8D-84D7-468E-8E84-CDAD6A92AC48}">
      <dsp:nvSpPr>
        <dsp:cNvPr id="0" name=""/>
        <dsp:cNvSpPr/>
      </dsp:nvSpPr>
      <dsp:spPr>
        <a:xfrm>
          <a:off x="2202" y="1363980"/>
          <a:ext cx="1282420" cy="18186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Don’t feel part of the team</a:t>
          </a:r>
        </a:p>
      </dsp:txBody>
      <dsp:txXfrm>
        <a:off x="64805" y="1426583"/>
        <a:ext cx="1157214" cy="1693434"/>
      </dsp:txXfrm>
    </dsp:sp>
    <dsp:sp modelId="{0704A786-39B8-42D5-9898-10D34E69CA43}">
      <dsp:nvSpPr>
        <dsp:cNvPr id="0" name=""/>
        <dsp:cNvSpPr/>
      </dsp:nvSpPr>
      <dsp:spPr>
        <a:xfrm>
          <a:off x="1348744" y="1363980"/>
          <a:ext cx="1282420" cy="1818640"/>
        </a:xfrm>
        <a:prstGeom prst="roundRect">
          <a:avLst/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Don’t contribute</a:t>
          </a:r>
        </a:p>
      </dsp:txBody>
      <dsp:txXfrm>
        <a:off x="1411347" y="1426583"/>
        <a:ext cx="1157214" cy="1693434"/>
      </dsp:txXfrm>
    </dsp:sp>
    <dsp:sp modelId="{EB7EA5CC-12C9-4E1C-BFB5-CDA3A9BC7299}">
      <dsp:nvSpPr>
        <dsp:cNvPr id="0" name=""/>
        <dsp:cNvSpPr/>
      </dsp:nvSpPr>
      <dsp:spPr>
        <a:xfrm>
          <a:off x="2695286" y="1363980"/>
          <a:ext cx="1282420" cy="1818640"/>
        </a:xfrm>
        <a:prstGeom prst="roundRect">
          <a:avLst/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Wait for instructions</a:t>
          </a:r>
        </a:p>
      </dsp:txBody>
      <dsp:txXfrm>
        <a:off x="2757889" y="1426583"/>
        <a:ext cx="1157214" cy="1693434"/>
      </dsp:txXfrm>
    </dsp:sp>
    <dsp:sp modelId="{FB758DF7-FF91-4553-94FA-C8F027AEEC21}">
      <dsp:nvSpPr>
        <dsp:cNvPr id="0" name=""/>
        <dsp:cNvSpPr/>
      </dsp:nvSpPr>
      <dsp:spPr>
        <a:xfrm>
          <a:off x="4041828" y="1363980"/>
          <a:ext cx="1282420" cy="1818640"/>
        </a:xfrm>
        <a:prstGeom prst="roundRect">
          <a:avLst/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Work is “directive”</a:t>
          </a:r>
        </a:p>
      </dsp:txBody>
      <dsp:txXfrm>
        <a:off x="4104431" y="1426583"/>
        <a:ext cx="1157214" cy="1693434"/>
      </dsp:txXfrm>
    </dsp:sp>
    <dsp:sp modelId="{22D45702-2890-4C54-ABC0-71D072552A9E}">
      <dsp:nvSpPr>
        <dsp:cNvPr id="0" name=""/>
        <dsp:cNvSpPr/>
      </dsp:nvSpPr>
      <dsp:spPr>
        <a:xfrm>
          <a:off x="5388369" y="1363980"/>
          <a:ext cx="1282420" cy="1818640"/>
        </a:xfrm>
        <a:prstGeom prst="roundRect">
          <a:avLst/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Don’t “buy in”</a:t>
          </a:r>
        </a:p>
      </dsp:txBody>
      <dsp:txXfrm>
        <a:off x="5450972" y="1426583"/>
        <a:ext cx="1157214" cy="1693434"/>
      </dsp:txXfrm>
    </dsp:sp>
    <dsp:sp modelId="{C592C2EC-2CF4-4F17-A747-12E5155EB59D}">
      <dsp:nvSpPr>
        <dsp:cNvPr id="0" name=""/>
        <dsp:cNvSpPr/>
      </dsp:nvSpPr>
      <dsp:spPr>
        <a:xfrm>
          <a:off x="6734911" y="1363980"/>
          <a:ext cx="1282420" cy="1818640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571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Missing “Valuable” Insights &amp; Inputs</a:t>
          </a:r>
        </a:p>
      </dsp:txBody>
      <dsp:txXfrm>
        <a:off x="6797514" y="1426583"/>
        <a:ext cx="1157214" cy="16934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33F513-590B-453C-A776-E8CDD2497B00}">
      <dsp:nvSpPr>
        <dsp:cNvPr id="0" name=""/>
        <dsp:cNvSpPr/>
      </dsp:nvSpPr>
      <dsp:spPr>
        <a:xfrm>
          <a:off x="0" y="464019"/>
          <a:ext cx="6977449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D8C1E3-04CA-473E-970C-26F0B28F0A9F}">
      <dsp:nvSpPr>
        <dsp:cNvPr id="0" name=""/>
        <dsp:cNvSpPr/>
      </dsp:nvSpPr>
      <dsp:spPr>
        <a:xfrm>
          <a:off x="348872" y="6459"/>
          <a:ext cx="4884214" cy="9151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612" tIns="0" rIns="18461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Use videoconferencing software (Zoom, gotomeeting)</a:t>
          </a:r>
        </a:p>
      </dsp:txBody>
      <dsp:txXfrm>
        <a:off x="393544" y="51131"/>
        <a:ext cx="4794870" cy="825776"/>
      </dsp:txXfrm>
    </dsp:sp>
    <dsp:sp modelId="{60A2AA82-BB3A-4D7D-8368-A0037E710DCC}">
      <dsp:nvSpPr>
        <dsp:cNvPr id="0" name=""/>
        <dsp:cNvSpPr/>
      </dsp:nvSpPr>
      <dsp:spPr>
        <a:xfrm>
          <a:off x="0" y="1870179"/>
          <a:ext cx="6977449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EE9B6B-C5CB-4BF5-94F8-28EB2C6EED2E}">
      <dsp:nvSpPr>
        <dsp:cNvPr id="0" name=""/>
        <dsp:cNvSpPr/>
      </dsp:nvSpPr>
      <dsp:spPr>
        <a:xfrm>
          <a:off x="348872" y="1412619"/>
          <a:ext cx="4884214" cy="915120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612" tIns="0" rIns="18461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Incorporate opportunities for “two-way” collaborations for input</a:t>
          </a:r>
        </a:p>
      </dsp:txBody>
      <dsp:txXfrm>
        <a:off x="393544" y="1457291"/>
        <a:ext cx="4794870" cy="825776"/>
      </dsp:txXfrm>
    </dsp:sp>
    <dsp:sp modelId="{7E602BA8-329C-4CB1-BB34-BA2B55C747A9}">
      <dsp:nvSpPr>
        <dsp:cNvPr id="0" name=""/>
        <dsp:cNvSpPr/>
      </dsp:nvSpPr>
      <dsp:spPr>
        <a:xfrm>
          <a:off x="0" y="3276340"/>
          <a:ext cx="6977449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F1E5E-AC18-4B79-9A44-F8F834714BB4}">
      <dsp:nvSpPr>
        <dsp:cNvPr id="0" name=""/>
        <dsp:cNvSpPr/>
      </dsp:nvSpPr>
      <dsp:spPr>
        <a:xfrm>
          <a:off x="348872" y="2818780"/>
          <a:ext cx="4884214" cy="915120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612" tIns="0" rIns="18461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Face to face meetings: budget time and money</a:t>
          </a:r>
        </a:p>
      </dsp:txBody>
      <dsp:txXfrm>
        <a:off x="393544" y="2863452"/>
        <a:ext cx="4794870" cy="825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30C58877-3483-4EDE-9336-48101F5B2CA1}" type="datetimeFigureOut">
              <a:rPr lang="en-US" smtClean="0"/>
              <a:t>5/1/17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FD2961CB-FBF4-4FF9-8661-ADF1958599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9299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52571C9C-2D59-4956-B7DA-49DB0CD695C5}" type="datetimeFigureOut">
              <a:rPr lang="en-US" smtClean="0"/>
              <a:t>5/1/17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729F2B88-7797-4E63-A210-185F1BC9C4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62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55027" indent="-290394"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61579" indent="-232316"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26211" indent="-232316"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90844" indent="-232316"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55475" indent="-232316" algn="ct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3020106" indent="-232316" algn="ct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84739" indent="-232316" algn="ct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949370" indent="-232316" algn="ct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0" dirty="0">
                <a:solidFill>
                  <a:srgbClr val="000000"/>
                </a:solidFill>
                <a:latin typeface="Arial" charset="0"/>
              </a:rPr>
              <a:t>Partners in Medical Education, Inc.</a:t>
            </a:r>
          </a:p>
        </p:txBody>
      </p:sp>
      <p:sp>
        <p:nvSpPr>
          <p:cNvPr id="35843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55027" indent="-290394"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61579" indent="-232316"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26211" indent="-232316"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90844" indent="-232316"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55475" indent="-232316" algn="ct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3020106" indent="-232316" algn="ct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84739" indent="-232316" algn="ct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949370" indent="-232316" algn="ct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901BF835-EE3D-654F-B17A-2E09673C58FC}" type="slidenum">
              <a:rPr lang="en-US" sz="1200" b="0">
                <a:solidFill>
                  <a:srgbClr val="000000"/>
                </a:solidFill>
                <a:latin typeface="Arial" charset="0"/>
              </a:rPr>
              <a:pPr>
                <a:defRPr/>
              </a:pPr>
              <a:t>2</a:t>
            </a:fld>
            <a:endParaRPr lang="en-US" sz="1200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9176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8275" y="1173163"/>
            <a:ext cx="4225925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F2B88-7797-4E63-A210-185F1BC9C43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1992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8275" y="1173163"/>
            <a:ext cx="4225925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F2B88-7797-4E63-A210-185F1BC9C43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9785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8275" y="1173163"/>
            <a:ext cx="4225925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F2B88-7797-4E63-A210-185F1BC9C43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8330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F2B88-7797-4E63-A210-185F1BC9C43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3814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F2B88-7797-4E63-A210-185F1BC9C431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5801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F2B88-7797-4E63-A210-185F1BC9C431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1714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8275" y="1173163"/>
            <a:ext cx="4225925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0177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6609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450975" y="639763"/>
            <a:ext cx="4268788" cy="3201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16989" y="4055019"/>
            <a:ext cx="5735898" cy="3841720"/>
          </a:xfrm>
          <a:prstGeom prst="rect">
            <a:avLst/>
          </a:prstGeom>
        </p:spPr>
        <p:txBody>
          <a:bodyPr lIns="93198" tIns="93198" rIns="93198" bIns="93198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2600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F2B88-7797-4E63-A210-185F1BC9C43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552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F2B88-7797-4E63-A210-185F1BC9C43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280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8275" y="1173163"/>
            <a:ext cx="4225925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690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8275" y="1173163"/>
            <a:ext cx="4225925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573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8275" y="1173163"/>
            <a:ext cx="4225925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230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8275" y="1173163"/>
            <a:ext cx="4225925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6679" indent="-176679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F2B88-7797-4E63-A210-185F1BC9C43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982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8275" y="1173163"/>
            <a:ext cx="4225925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F2B88-7797-4E63-A210-185F1BC9C43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86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8275" y="1173163"/>
            <a:ext cx="4225925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F2B88-7797-4E63-A210-185F1BC9C43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23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2304" y="1423942"/>
            <a:ext cx="5263034" cy="2387600"/>
          </a:xfrm>
        </p:spPr>
        <p:txBody>
          <a:bodyPr anchor="ctr">
            <a:normAutofit/>
          </a:bodyPr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605" y="4495801"/>
            <a:ext cx="7245398" cy="1116242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E30CCB-6109-414A-8C61-012F23E241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076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E30CCB-6109-414A-8C61-012F23E241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184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E30CCB-6109-414A-8C61-012F23E241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014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950">
                <a:latin typeface="Arial" charset="0"/>
                <a:ea typeface="Arial" charset="0"/>
                <a:cs typeface="Arial" charset="0"/>
              </a:defRPr>
            </a:lvl1pPr>
            <a:lvl2pPr>
              <a:defRPr sz="1650">
                <a:latin typeface="Arial" charset="0"/>
                <a:ea typeface="Arial" charset="0"/>
                <a:cs typeface="Arial" charset="0"/>
              </a:defRPr>
            </a:lvl2pPr>
            <a:lvl3pPr>
              <a:defRPr sz="1350">
                <a:latin typeface="Arial" charset="0"/>
                <a:ea typeface="Arial" charset="0"/>
                <a:cs typeface="Arial" charset="0"/>
              </a:defRPr>
            </a:lvl3pPr>
            <a:lvl4pPr>
              <a:defRPr sz="1050">
                <a:latin typeface="Arial" charset="0"/>
                <a:ea typeface="Arial" charset="0"/>
                <a:cs typeface="Arial" charset="0"/>
              </a:defRPr>
            </a:lvl4pPr>
            <a:lvl5pPr>
              <a:defRPr sz="9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750"/>
            </a:lvl1pPr>
          </a:lstStyle>
          <a:p>
            <a:fld id="{60E30CCB-6109-414A-8C61-012F23E241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421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171" y="2081896"/>
            <a:ext cx="6115049" cy="2429491"/>
          </a:xfrm>
        </p:spPr>
        <p:txBody>
          <a:bodyPr anchor="ctr">
            <a:normAutofit/>
          </a:bodyPr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2170" y="4511387"/>
            <a:ext cx="6115049" cy="514325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E30CCB-6109-414A-8C61-012F23E241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633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sz="1950">
                <a:latin typeface="Arial" charset="0"/>
                <a:ea typeface="Arial" charset="0"/>
                <a:cs typeface="Arial" charset="0"/>
              </a:defRPr>
            </a:lvl1pPr>
            <a:lvl2pPr>
              <a:defRPr sz="1650">
                <a:latin typeface="Arial" charset="0"/>
                <a:ea typeface="Arial" charset="0"/>
                <a:cs typeface="Arial" charset="0"/>
              </a:defRPr>
            </a:lvl2pPr>
            <a:lvl3pPr>
              <a:defRPr sz="1350">
                <a:latin typeface="Arial" charset="0"/>
                <a:ea typeface="Arial" charset="0"/>
                <a:cs typeface="Arial" charset="0"/>
              </a:defRPr>
            </a:lvl3pPr>
            <a:lvl4pPr>
              <a:defRPr sz="1050">
                <a:latin typeface="Arial" charset="0"/>
                <a:ea typeface="Arial" charset="0"/>
                <a:cs typeface="Arial" charset="0"/>
              </a:defRPr>
            </a:lvl4pPr>
            <a:lvl5pPr>
              <a:defRPr sz="9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sz="1950">
                <a:latin typeface="Arial" charset="0"/>
                <a:ea typeface="Arial" charset="0"/>
                <a:cs typeface="Arial" charset="0"/>
              </a:defRPr>
            </a:lvl1pPr>
            <a:lvl2pPr>
              <a:defRPr sz="1650">
                <a:latin typeface="Arial" charset="0"/>
                <a:ea typeface="Arial" charset="0"/>
                <a:cs typeface="Arial" charset="0"/>
              </a:defRPr>
            </a:lvl2pPr>
            <a:lvl3pPr>
              <a:defRPr sz="1350">
                <a:latin typeface="Arial" charset="0"/>
                <a:ea typeface="Arial" charset="0"/>
                <a:cs typeface="Arial" charset="0"/>
              </a:defRPr>
            </a:lvl3pPr>
            <a:lvl4pPr>
              <a:defRPr sz="1050">
                <a:latin typeface="Arial" charset="0"/>
                <a:ea typeface="Arial" charset="0"/>
                <a:cs typeface="Arial" charset="0"/>
              </a:defRPr>
            </a:lvl4pPr>
            <a:lvl5pPr>
              <a:defRPr sz="9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E30CCB-6109-414A-8C61-012F23E241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893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 sz="1950">
                <a:latin typeface="Arial" charset="0"/>
                <a:ea typeface="Arial" charset="0"/>
                <a:cs typeface="Arial" charset="0"/>
              </a:defRPr>
            </a:lvl1pPr>
            <a:lvl2pPr>
              <a:defRPr sz="1650">
                <a:latin typeface="Arial" charset="0"/>
                <a:ea typeface="Arial" charset="0"/>
                <a:cs typeface="Arial" charset="0"/>
              </a:defRPr>
            </a:lvl2pPr>
            <a:lvl3pPr>
              <a:defRPr sz="1350">
                <a:latin typeface="Arial" charset="0"/>
                <a:ea typeface="Arial" charset="0"/>
                <a:cs typeface="Arial" charset="0"/>
              </a:defRPr>
            </a:lvl3pPr>
            <a:lvl4pPr>
              <a:defRPr sz="1050">
                <a:latin typeface="Arial" charset="0"/>
                <a:ea typeface="Arial" charset="0"/>
                <a:cs typeface="Arial" charset="0"/>
              </a:defRPr>
            </a:lvl4pPr>
            <a:lvl5pPr>
              <a:defRPr sz="9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>
            <a:lvl1pPr>
              <a:defRPr sz="1950">
                <a:latin typeface="Arial" charset="0"/>
                <a:ea typeface="Arial" charset="0"/>
                <a:cs typeface="Arial" charset="0"/>
              </a:defRPr>
            </a:lvl1pPr>
            <a:lvl2pPr>
              <a:defRPr sz="1650">
                <a:latin typeface="Arial" charset="0"/>
                <a:ea typeface="Arial" charset="0"/>
                <a:cs typeface="Arial" charset="0"/>
              </a:defRPr>
            </a:lvl2pPr>
            <a:lvl3pPr>
              <a:defRPr sz="1350">
                <a:latin typeface="Arial" charset="0"/>
                <a:ea typeface="Arial" charset="0"/>
                <a:cs typeface="Arial" charset="0"/>
              </a:defRPr>
            </a:lvl3pPr>
            <a:lvl4pPr>
              <a:defRPr sz="1050">
                <a:latin typeface="Arial" charset="0"/>
                <a:ea typeface="Arial" charset="0"/>
                <a:cs typeface="Arial" charset="0"/>
              </a:defRPr>
            </a:lvl4pPr>
            <a:lvl5pPr>
              <a:defRPr sz="9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989345" y="246468"/>
            <a:ext cx="65260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E30CCB-6109-414A-8C61-012F23E241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681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E30CCB-6109-414A-8C61-012F23E241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559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E30CCB-6109-414A-8C61-012F23E241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388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1950">
                <a:latin typeface="Arial" charset="0"/>
                <a:ea typeface="Arial" charset="0"/>
                <a:cs typeface="Arial" charset="0"/>
              </a:defRPr>
            </a:lvl1pPr>
            <a:lvl2pPr>
              <a:defRPr sz="1650">
                <a:latin typeface="Arial" charset="0"/>
                <a:ea typeface="Arial" charset="0"/>
                <a:cs typeface="Arial" charset="0"/>
              </a:defRPr>
            </a:lvl2pPr>
            <a:lvl3pPr>
              <a:defRPr sz="1350">
                <a:latin typeface="Arial" charset="0"/>
                <a:ea typeface="Arial" charset="0"/>
                <a:cs typeface="Arial" charset="0"/>
              </a:defRPr>
            </a:lvl3pPr>
            <a:lvl4pPr>
              <a:defRPr sz="1050">
                <a:latin typeface="Arial" charset="0"/>
                <a:ea typeface="Arial" charset="0"/>
                <a:cs typeface="Arial" charset="0"/>
              </a:defRPr>
            </a:lvl4pPr>
            <a:lvl5pPr>
              <a:defRPr sz="900">
                <a:latin typeface="Arial" charset="0"/>
                <a:ea typeface="Arial" charset="0"/>
                <a:cs typeface="Arial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E30CCB-6109-414A-8C61-012F23E241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83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400"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E30CCB-6109-414A-8C61-012F23E241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702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9345" y="246468"/>
            <a:ext cx="65260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38060"/>
            <a:ext cx="7886700" cy="4438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33133"/>
            <a:ext cx="2057400" cy="365125"/>
          </a:xfrm>
          <a:prstGeom prst="rect">
            <a:avLst/>
          </a:prstGeom>
        </p:spPr>
        <p:txBody>
          <a:bodyPr anchor="ctr"/>
          <a:lstStyle>
            <a:lvl1pPr algn="r">
              <a:defRPr sz="750"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E30CCB-6109-414A-8C61-012F23E2417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643313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40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625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&amp;ehk=2Hhh6cXSTs0CmKwyhDAE8Q&amp;r=0&amp;pid=OfficeInsert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Relationship Id="rId3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hyperlink" Target="http://www.partnersinmeded.com/" TargetMode="External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tori@partnersinmeded.com" TargetMode="External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info@PartnersInMedEd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&amp;ehk=2Hhh6cXSTs0CmKwyhDAE8Q&amp;r=0&amp;pid=OfficeInsert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400" dirty="0"/>
              <a:t>Leading a Project Management Team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Heather Peters, M.Ed, Ph.D</a:t>
            </a:r>
          </a:p>
          <a:p>
            <a:r>
              <a:rPr lang="en-US" sz="2400" dirty="0"/>
              <a:t>GME Specialist</a:t>
            </a:r>
          </a:p>
        </p:txBody>
      </p:sp>
    </p:spTree>
    <p:extLst>
      <p:ext uri="{BB962C8B-B14F-4D97-AF65-F5344CB8AC3E}">
        <p14:creationId xmlns:p14="http://schemas.microsoft.com/office/powerpoint/2010/main" val="557112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oduct Detail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22473" y="2366899"/>
            <a:ext cx="3123074" cy="3123074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68580" tIns="34290" rIns="68580" bIns="34290" rtlCol="0" anchor="ctr">
            <a:normAutofit/>
          </a:bodyPr>
          <a:lstStyle/>
          <a:p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 you have what it takes to be an effective project manager?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8649" y="1951892"/>
            <a:ext cx="4917385" cy="3921370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 lnSpcReduction="10000"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Are you more concerned about being everyone’s friend or getting a job done right?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Do you prefer to do technical work or manage other people doing technical work?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Do you think the best way to get a tough job done is to do it yourself?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Do you prefer your work to be predictable or constantly changing?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Do you prefer to spend your time developing ideas rather than explaining those ideas to other people?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Do you handle crises well?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Do you prefer to work by yourself or with others?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Do you think you shouldn’t have to monitor people after they’ve promised to do a task for you?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Do you believe that people should be self-motivated to perform their jobs?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Are you comfortable dealing with people at all organizational levels?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28950" y="6433132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2017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57950" y="6433133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62215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024" y="808892"/>
            <a:ext cx="4783327" cy="5384670"/>
          </a:xfrm>
        </p:spPr>
        <p:txBody>
          <a:bodyPr anchor="ctr"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accent5"/>
                </a:solidFill>
              </a:rPr>
              <a:t>Determining</a:t>
            </a:r>
            <a:r>
              <a:rPr lang="en-US" sz="1600" dirty="0"/>
              <a:t> objectives, schedules, and resource budgets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accent5"/>
                </a:solidFill>
              </a:rPr>
              <a:t>Ensuring</a:t>
            </a:r>
            <a:r>
              <a:rPr lang="en-US" sz="1600" dirty="0"/>
              <a:t> you have a clear, feasible project plan to reach your performance targets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accent5"/>
                </a:solidFill>
              </a:rPr>
              <a:t>Identifying</a:t>
            </a:r>
            <a:r>
              <a:rPr lang="en-US" sz="1600" dirty="0"/>
              <a:t> and managing project risks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accent5"/>
                </a:solidFill>
              </a:rPr>
              <a:t>Creating</a:t>
            </a:r>
            <a:r>
              <a:rPr lang="en-US" sz="1600" dirty="0"/>
              <a:t> and sustaining a well-organized, focused and committed team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accent5"/>
                </a:solidFill>
              </a:rPr>
              <a:t>Selecting</a:t>
            </a:r>
            <a:r>
              <a:rPr lang="en-US" sz="1600" dirty="0"/>
              <a:t> or creating your team’s operating practices and procedures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accent5"/>
                </a:solidFill>
              </a:rPr>
              <a:t>Monitoring</a:t>
            </a:r>
            <a:r>
              <a:rPr lang="en-US" sz="1600" dirty="0"/>
              <a:t> performance against plans and dealing with any problems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accent5"/>
                </a:solidFill>
              </a:rPr>
              <a:t>Resolving</a:t>
            </a:r>
            <a:r>
              <a:rPr lang="en-US" sz="1600" dirty="0"/>
              <a:t> priority, work approach, or interpersonal conflicts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accent5"/>
                </a:solidFill>
              </a:rPr>
              <a:t>Identifying</a:t>
            </a:r>
            <a:r>
              <a:rPr lang="en-US" sz="1600" dirty="0"/>
              <a:t> and facilitating the resolution of project issues and problems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accent5"/>
                </a:solidFill>
              </a:rPr>
              <a:t>Controlling</a:t>
            </a:r>
            <a:r>
              <a:rPr lang="en-US" sz="1600" dirty="0"/>
              <a:t> project changes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accent5"/>
                </a:solidFill>
              </a:rPr>
              <a:t>Reporting</a:t>
            </a:r>
            <a:r>
              <a:rPr lang="en-US" sz="1600" dirty="0"/>
              <a:t> on project activities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accent5"/>
                </a:solidFill>
              </a:rPr>
              <a:t>Keeping</a:t>
            </a:r>
            <a:r>
              <a:rPr lang="en-US" sz="1600" dirty="0"/>
              <a:t> stakeholders informed and committed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accent5"/>
                </a:solidFill>
              </a:rPr>
              <a:t>Accomplishing</a:t>
            </a:r>
            <a:r>
              <a:rPr lang="en-US" sz="1600" dirty="0"/>
              <a:t> objectives within time and budget targets</a:t>
            </a:r>
          </a:p>
          <a:p>
            <a:pPr marL="0" indent="0">
              <a:lnSpc>
                <a:spcPct val="70000"/>
              </a:lnSpc>
              <a:buNone/>
            </a:pPr>
            <a:endParaRPr lang="en-US" sz="1275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80159"/>
            <a:ext cx="2620772" cy="2763242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5"/>
                </a:solidFill>
              </a:rPr>
              <a:t>The project manager’s duties</a:t>
            </a:r>
          </a:p>
        </p:txBody>
      </p:sp>
      <p:pic>
        <p:nvPicPr>
          <p:cNvPr id="4" name="irc_mi" descr="http://us.cdn3.123rf.com/168nwm/anatolymas/anatolymas1204/anatolymas120400010/13254889-3d-small-person--builder-in-the-helmet-with-a-shovel-and-bricks-3d-image-isolated-white-backgroun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37" y="3553232"/>
            <a:ext cx="2681287" cy="26403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28950" y="6433132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2017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57950" y="6433133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41586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9913" y="437569"/>
            <a:ext cx="6199622" cy="1101480"/>
          </a:xfrm>
        </p:spPr>
        <p:txBody>
          <a:bodyPr vert="horz" lIns="68580" tIns="34290" rIns="68580" bIns="34290" rtlCol="0" anchor="t">
            <a:no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Chapter 4: Excuses for NOT Following a Structured Project-Management Approach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32022" y="2063751"/>
            <a:ext cx="4718431" cy="384468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Excuse #1: </a:t>
            </a:r>
            <a:r>
              <a:rPr lang="en-US" sz="1600" b="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Our projects are all crises; we have no time to plan</a:t>
            </a:r>
          </a:p>
          <a:p>
            <a:pPr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Response: </a:t>
            </a:r>
            <a:r>
              <a:rPr lang="en-US" sz="1600" b="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In a crisis, you have limited time and resources to address the critical issues, and you definitely can’t afford to make mistakes so planning is essential.</a:t>
            </a:r>
          </a:p>
          <a:p>
            <a:pPr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b="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  <a:p>
            <a:pPr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Excuse #2:</a:t>
            </a:r>
            <a:r>
              <a:rPr lang="en-US" sz="1600" b="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 Structured project management is only for large projects</a:t>
            </a:r>
          </a:p>
          <a:p>
            <a:pPr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Response: </a:t>
            </a:r>
            <a:r>
              <a:rPr lang="en-US" sz="1600" b="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No matter what size the project, the information you need to perform it is the same.</a:t>
            </a:r>
          </a:p>
          <a:p>
            <a:pPr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b="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  <a:p>
            <a:pPr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Excuse #3:</a:t>
            </a:r>
            <a:r>
              <a:rPr lang="en-US" sz="1600" b="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 These projects require creativity and new development. They can’t be predicted with any certainty.</a:t>
            </a:r>
          </a:p>
          <a:p>
            <a:pPr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Response:</a:t>
            </a:r>
            <a:r>
              <a:rPr lang="en-US" sz="1600" b="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 Some projects are more predictable than others. </a:t>
            </a:r>
          </a:p>
        </p:txBody>
      </p:sp>
      <p:pic>
        <p:nvPicPr>
          <p:cNvPr id="4" name="Picture 3" descr="http://ipad.iwalls.org/wp-content/uploads/2010/11/man-at-work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96" y="2822108"/>
            <a:ext cx="2514600" cy="232796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28950" y="6433132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ysClr val="windowText" lastClr="000000"/>
                </a:solidFill>
              </a:rPr>
              <a:t>Presented by Partners in Medical Education, Inc. 2017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57950" y="6433133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solidFill>
                  <a:schemeClr val="bg1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287870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298220"/>
              </p:ext>
            </p:extLst>
          </p:nvPr>
        </p:nvGraphicFramePr>
        <p:xfrm>
          <a:off x="432708" y="1850741"/>
          <a:ext cx="8335736" cy="3847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390441"/>
            <a:ext cx="7886700" cy="994172"/>
          </a:xfrm>
        </p:spPr>
        <p:txBody>
          <a:bodyPr>
            <a:normAutofit/>
          </a:bodyPr>
          <a:lstStyle/>
          <a:p>
            <a:r>
              <a:rPr lang="en-US" sz="3200" dirty="0"/>
              <a:t>Avoiding “Shortcuts”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28950" y="6433132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57950" y="6433133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984054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/>
          <p:cNvSpPr/>
          <p:nvPr/>
        </p:nvSpPr>
        <p:spPr>
          <a:xfrm>
            <a:off x="4090084" y="0"/>
            <a:ext cx="6722076" cy="6351373"/>
          </a:xfrm>
          <a:prstGeom prst="parallelogram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6779" y="3328892"/>
            <a:ext cx="3908808" cy="4126698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OTHER POTENTIAL CHALLENGES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1526641"/>
              </p:ext>
            </p:extLst>
          </p:nvPr>
        </p:nvGraphicFramePr>
        <p:xfrm>
          <a:off x="875785" y="1915296"/>
          <a:ext cx="3795069" cy="3842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28950" y="6433132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2017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57950" y="6433133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027312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9977" y="424869"/>
            <a:ext cx="7034023" cy="980162"/>
          </a:xfr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en-US" sz="3200" kern="1200" dirty="0">
                <a:latin typeface="+mj-lt"/>
                <a:ea typeface="+mj-ea"/>
                <a:cs typeface="+mj-cs"/>
              </a:rPr>
              <a:t>Chapter 5: Holding people accountable – even when they don’t report to you…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580158"/>
            <a:ext cx="8058151" cy="485297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marL="34290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ByTheButterfly"/>
              </a:rPr>
              <a:t>Find out who has direct authority over the person and bring that supervisor into the process</a:t>
            </a:r>
          </a:p>
          <a:p>
            <a:pPr marL="34290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ByTheButterfly"/>
              </a:rPr>
              <a:t>Put it in writing</a:t>
            </a:r>
          </a:p>
          <a:p>
            <a:pPr marL="34290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ByTheButterfly"/>
              </a:rPr>
              <a:t>Be specific</a:t>
            </a:r>
          </a:p>
          <a:p>
            <a:pPr marL="34290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ByTheButterfly"/>
              </a:rPr>
              <a:t>Follow up</a:t>
            </a:r>
          </a:p>
          <a:p>
            <a:pPr marL="34290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ByTheButterfly"/>
              </a:rPr>
              <a:t>Make the person accountable to the team</a:t>
            </a:r>
          </a:p>
          <a:p>
            <a:pPr marL="34290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ByTheButterfly"/>
              </a:rPr>
              <a:t>Get commitment</a:t>
            </a:r>
          </a:p>
          <a:p>
            <a:pPr marL="34290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ByTheButterfly"/>
              </a:rPr>
              <a:t>Create a sense of urgency and importance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28950" y="6433132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57950" y="6433133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541184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345" y="246468"/>
            <a:ext cx="6808666" cy="1325563"/>
          </a:xfrm>
        </p:spPr>
        <p:txBody>
          <a:bodyPr>
            <a:normAutofit/>
          </a:bodyPr>
          <a:lstStyle/>
          <a:p>
            <a:r>
              <a:rPr lang="en-US" sz="3200" dirty="0"/>
              <a:t>Leading Teams in the 21</a:t>
            </a:r>
            <a:r>
              <a:rPr lang="en-US" sz="3200" baseline="30000" dirty="0"/>
              <a:t>st</a:t>
            </a:r>
            <a:r>
              <a:rPr lang="en-US" sz="3200" dirty="0"/>
              <a:t> Century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98985118"/>
              </p:ext>
            </p:extLst>
          </p:nvPr>
        </p:nvGraphicFramePr>
        <p:xfrm>
          <a:off x="667265" y="1397000"/>
          <a:ext cx="8019535" cy="454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28950" y="6433132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2017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57950" y="6433133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699041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7053" y="255691"/>
            <a:ext cx="6956947" cy="1325563"/>
          </a:xfrm>
        </p:spPr>
        <p:txBody>
          <a:bodyPr>
            <a:normAutofit/>
          </a:bodyPr>
          <a:lstStyle/>
          <a:p>
            <a:r>
              <a:rPr lang="en-US" sz="3200" dirty="0"/>
              <a:t>Tips for Remote Teams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4564676"/>
              </p:ext>
            </p:extLst>
          </p:nvPr>
        </p:nvGraphicFramePr>
        <p:xfrm>
          <a:off x="1165653" y="1843880"/>
          <a:ext cx="697744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28950" y="6433132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57950" y="6433133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83304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Final Chapter…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387090"/>
            <a:ext cx="3657600" cy="188823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28950" y="6433132"/>
            <a:ext cx="3086100" cy="365125"/>
          </a:xfrm>
        </p:spPr>
        <p:txBody>
          <a:bodyPr/>
          <a:lstStyle/>
          <a:p>
            <a:r>
              <a:rPr lang="en-US" dirty="0"/>
              <a:t>Presented by Partners in Medical Education, Inc. 2017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457950" y="6433133"/>
            <a:ext cx="2057400" cy="365125"/>
          </a:xfrm>
        </p:spPr>
        <p:txBody>
          <a:bodyPr/>
          <a:lstStyle/>
          <a:p>
            <a:r>
              <a:rPr lang="en-US" dirty="0" smtClean="0"/>
              <a:t>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888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Management </a:t>
            </a:r>
            <a:br>
              <a:rPr lang="en-US" dirty="0"/>
            </a:br>
            <a:r>
              <a:rPr lang="en-US" dirty="0"/>
              <a:t>Resources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Achieving Competence as a Project Leader</a:t>
            </a:r>
          </a:p>
        </p:txBody>
      </p:sp>
      <p:pic>
        <p:nvPicPr>
          <p:cNvPr id="5" name="Picture 4" descr="Meeting Clipart | Free Stock Photo | 3D bar graph meeting | # 95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2282"/>
            <a:ext cx="3253429" cy="3253429"/>
          </a:xfrm>
          <a:prstGeom prst="rect">
            <a:avLst/>
          </a:prstGeom>
        </p:spPr>
      </p:pic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28950" y="6433132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2017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57950" y="6433133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19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6864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Presented by Partners in Medical Education, Inc. 2017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073A0A-C37C-6546-844A-15AEA3E0B35D}" type="slidenum">
              <a:rPr lang="en-US" smtClean="0"/>
              <a:t>2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733800" y="1752600"/>
            <a:ext cx="4724400" cy="39087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336600"/>
                </a:solidFill>
                <a:latin typeface="Arial" charset="0"/>
                <a:ea typeface="Arial" charset="0"/>
                <a:cs typeface="Arial" charset="0"/>
              </a:rPr>
              <a:t>Heather Peters, M.Ed, Ph.D</a:t>
            </a:r>
          </a:p>
          <a:p>
            <a:pPr>
              <a:defRPr/>
            </a:pPr>
            <a:r>
              <a:rPr lang="en-US" sz="2000" dirty="0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rPr>
              <a:t>GME Consultant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1600" b="0" dirty="0">
                <a:latin typeface="Arial" charset="0"/>
                <a:ea typeface="Arial" charset="0"/>
                <a:cs typeface="Arial" charset="0"/>
              </a:rPr>
              <a:t>DIO &amp; GME Specialist</a:t>
            </a:r>
          </a:p>
          <a:p>
            <a:pPr marL="342900" indent="-342900">
              <a:buFont typeface="Arial"/>
              <a:buChar char="•"/>
            </a:pPr>
            <a:endParaRPr lang="en-US" sz="1600" b="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1600" b="0" dirty="0">
                <a:latin typeface="Arial" charset="0"/>
                <a:ea typeface="Arial" charset="0"/>
                <a:cs typeface="Arial" charset="0"/>
              </a:rPr>
              <a:t>Seasoned speaker at ACGME &amp; sub-specialty national meetings</a:t>
            </a:r>
          </a:p>
          <a:p>
            <a:pPr marL="342900" indent="-342900">
              <a:buFont typeface="Arial"/>
              <a:buChar char="•"/>
            </a:pPr>
            <a:endParaRPr lang="en-US" sz="1600" b="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1600" b="0" dirty="0">
                <a:latin typeface="Arial" charset="0"/>
                <a:ea typeface="Arial" charset="0"/>
                <a:cs typeface="Arial" charset="0"/>
              </a:rPr>
              <a:t>Institutional and Program accreditation experience</a:t>
            </a:r>
          </a:p>
          <a:p>
            <a:pPr marL="342900" indent="-342900">
              <a:buFont typeface="Arial"/>
              <a:buChar char="•"/>
            </a:pPr>
            <a:endParaRPr lang="en-US" sz="1600" b="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1600" b="0" dirty="0">
                <a:latin typeface="Arial" charset="0"/>
                <a:ea typeface="Arial" charset="0"/>
                <a:cs typeface="Arial" charset="0"/>
              </a:rPr>
              <a:t>3 decades in education; Masters of Education in curriculum &amp; evaluations, PhD concentration in secondary education &amp; adult learning theories</a:t>
            </a:r>
            <a:endParaRPr lang="en-US" sz="1600" b="0" dirty="0">
              <a:solidFill>
                <a:srgbClr val="0033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 descr="unnamed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0" t="17851" r="26758" b="28518"/>
          <a:stretch/>
        </p:blipFill>
        <p:spPr>
          <a:xfrm>
            <a:off x="838200" y="1981200"/>
            <a:ext cx="2369358" cy="3200400"/>
          </a:xfrm>
          <a:prstGeom prst="rect">
            <a:avLst/>
          </a:prstGeom>
        </p:spPr>
      </p:pic>
      <p:sp>
        <p:nvSpPr>
          <p:cNvPr id="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Introducing Your Presenter…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62758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There are videos…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" t="11042"/>
          <a:stretch/>
        </p:blipFill>
        <p:spPr>
          <a:xfrm>
            <a:off x="889687" y="1865868"/>
            <a:ext cx="7471540" cy="37382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5427" y="5697859"/>
            <a:ext cx="37019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latin typeface="+mn-lt"/>
              </a:rPr>
              <a:t>projectmanager.com/resources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28950" y="6433132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2017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57950" y="6433133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20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40431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There are blogs…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8" t="25844" r="14459" b="15750"/>
          <a:stretch/>
        </p:blipFill>
        <p:spPr>
          <a:xfrm>
            <a:off x="1346886" y="2150074"/>
            <a:ext cx="6647935" cy="3002693"/>
          </a:xfrm>
          <a:prstGeom prst="rect">
            <a:avLst/>
          </a:prstGeom>
        </p:spPr>
      </p:pic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28950" y="6433132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2017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57950" y="6433133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21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585721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And there are books…</a:t>
            </a:r>
          </a:p>
        </p:txBody>
      </p:sp>
      <p:pic>
        <p:nvPicPr>
          <p:cNvPr id="3" name="Picture 2" descr="Product Detail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20038" y="2160617"/>
            <a:ext cx="3294186" cy="3294186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roduct Detai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815" y="2160617"/>
            <a:ext cx="3294186" cy="329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28950" y="6433132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2017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57950" y="6433133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22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339983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And if you are really serious, there is certification…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2" r="46351" b="64541"/>
          <a:stretch/>
        </p:blipFill>
        <p:spPr>
          <a:xfrm>
            <a:off x="1235675" y="4062649"/>
            <a:ext cx="4905632" cy="16310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695" y="1594729"/>
            <a:ext cx="5552043" cy="14400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58" t="26085" r="2433" b="33055"/>
          <a:stretch/>
        </p:blipFill>
        <p:spPr>
          <a:xfrm>
            <a:off x="5487945" y="3012325"/>
            <a:ext cx="3027406" cy="2100648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28950" y="6433132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2017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57950" y="6433133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23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77609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4778" y="253161"/>
            <a:ext cx="6526006" cy="1325563"/>
          </a:xfrm>
        </p:spPr>
        <p:txBody>
          <a:bodyPr>
            <a:normAutofit/>
          </a:bodyPr>
          <a:lstStyle/>
          <a:p>
            <a:r>
              <a:rPr lang="en-US" sz="3200" dirty="0"/>
              <a:t>Best Practices for Project Management</a:t>
            </a:r>
          </a:p>
        </p:txBody>
      </p:sp>
      <p:grpSp>
        <p:nvGrpSpPr>
          <p:cNvPr id="3" name="Group 44"/>
          <p:cNvGrpSpPr/>
          <p:nvPr/>
        </p:nvGrpSpPr>
        <p:grpSpPr>
          <a:xfrm>
            <a:off x="283889" y="1861594"/>
            <a:ext cx="1576107" cy="1846283"/>
            <a:chOff x="749300" y="1783745"/>
            <a:chExt cx="2363367" cy="2768493"/>
          </a:xfrm>
        </p:grpSpPr>
        <p:sp>
          <p:nvSpPr>
            <p:cNvPr id="4" name="Oval 3"/>
            <p:cNvSpPr/>
            <p:nvPr/>
          </p:nvSpPr>
          <p:spPr>
            <a:xfrm rot="2438237">
              <a:off x="1893467" y="2609926"/>
              <a:ext cx="1219200" cy="1942312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21000"/>
                  </a:schemeClr>
                </a:gs>
                <a:gs pos="100000">
                  <a:sysClr val="window" lastClr="FFFFFF">
                    <a:alpha val="0"/>
                    <a:lumMod val="10000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514487">
                <a:defRPr/>
              </a:pPr>
              <a:endParaRPr lang="en-US" sz="1013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grpSp>
          <p:nvGrpSpPr>
            <p:cNvPr id="5" name="Group 90"/>
            <p:cNvGrpSpPr/>
            <p:nvPr/>
          </p:nvGrpSpPr>
          <p:grpSpPr>
            <a:xfrm>
              <a:off x="749300" y="1783745"/>
              <a:ext cx="2341660" cy="2356455"/>
              <a:chOff x="749300" y="1783745"/>
              <a:chExt cx="2341660" cy="2356455"/>
            </a:xfrm>
          </p:grpSpPr>
          <p:sp>
            <p:nvSpPr>
              <p:cNvPr id="6" name="Freeform 64"/>
              <p:cNvSpPr>
                <a:spLocks/>
              </p:cNvSpPr>
              <p:nvPr/>
            </p:nvSpPr>
            <p:spPr bwMode="auto">
              <a:xfrm>
                <a:off x="749300" y="1784350"/>
                <a:ext cx="2339975" cy="23558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4" y="0"/>
                  </a:cxn>
                  <a:cxn ang="0">
                    <a:pos x="1474" y="77"/>
                  </a:cxn>
                  <a:cxn ang="0">
                    <a:pos x="1473" y="107"/>
                  </a:cxn>
                  <a:cxn ang="0">
                    <a:pos x="1473" y="394"/>
                  </a:cxn>
                  <a:cxn ang="0">
                    <a:pos x="1472" y="441"/>
                  </a:cxn>
                  <a:cxn ang="0">
                    <a:pos x="1472" y="486"/>
                  </a:cxn>
                  <a:cxn ang="0">
                    <a:pos x="1471" y="530"/>
                  </a:cxn>
                  <a:cxn ang="0">
                    <a:pos x="1469" y="571"/>
                  </a:cxn>
                  <a:cxn ang="0">
                    <a:pos x="1466" y="610"/>
                  </a:cxn>
                  <a:cxn ang="0">
                    <a:pos x="1462" y="645"/>
                  </a:cxn>
                  <a:cxn ang="0">
                    <a:pos x="1456" y="677"/>
                  </a:cxn>
                  <a:cxn ang="0">
                    <a:pos x="1449" y="704"/>
                  </a:cxn>
                  <a:cxn ang="0">
                    <a:pos x="1440" y="726"/>
                  </a:cxn>
                  <a:cxn ang="0">
                    <a:pos x="1429" y="752"/>
                  </a:cxn>
                  <a:cxn ang="0">
                    <a:pos x="1415" y="781"/>
                  </a:cxn>
                  <a:cxn ang="0">
                    <a:pos x="1399" y="811"/>
                  </a:cxn>
                  <a:cxn ang="0">
                    <a:pos x="1380" y="843"/>
                  </a:cxn>
                  <a:cxn ang="0">
                    <a:pos x="1360" y="877"/>
                  </a:cxn>
                  <a:cxn ang="0">
                    <a:pos x="1338" y="911"/>
                  </a:cxn>
                  <a:cxn ang="0">
                    <a:pos x="1314" y="948"/>
                  </a:cxn>
                  <a:cxn ang="0">
                    <a:pos x="1289" y="984"/>
                  </a:cxn>
                  <a:cxn ang="0">
                    <a:pos x="1263" y="1021"/>
                  </a:cxn>
                  <a:cxn ang="0">
                    <a:pos x="1236" y="1058"/>
                  </a:cxn>
                  <a:cxn ang="0">
                    <a:pos x="1209" y="1094"/>
                  </a:cxn>
                  <a:cxn ang="0">
                    <a:pos x="1182" y="1131"/>
                  </a:cxn>
                  <a:cxn ang="0">
                    <a:pos x="1155" y="1166"/>
                  </a:cxn>
                  <a:cxn ang="0">
                    <a:pos x="1128" y="1202"/>
                  </a:cxn>
                  <a:cxn ang="0">
                    <a:pos x="1076" y="1269"/>
                  </a:cxn>
                  <a:cxn ang="0">
                    <a:pos x="1051" y="1300"/>
                  </a:cxn>
                  <a:cxn ang="0">
                    <a:pos x="1028" y="1330"/>
                  </a:cxn>
                  <a:cxn ang="0">
                    <a:pos x="1005" y="1357"/>
                  </a:cxn>
                  <a:cxn ang="0">
                    <a:pos x="985" y="1382"/>
                  </a:cxn>
                  <a:cxn ang="0">
                    <a:pos x="967" y="1404"/>
                  </a:cxn>
                  <a:cxn ang="0">
                    <a:pos x="950" y="1424"/>
                  </a:cxn>
                  <a:cxn ang="0">
                    <a:pos x="936" y="1441"/>
                  </a:cxn>
                  <a:cxn ang="0">
                    <a:pos x="925" y="1454"/>
                  </a:cxn>
                  <a:cxn ang="0">
                    <a:pos x="917" y="1464"/>
                  </a:cxn>
                  <a:cxn ang="0">
                    <a:pos x="912" y="1470"/>
                  </a:cxn>
                  <a:cxn ang="0">
                    <a:pos x="910" y="1472"/>
                  </a:cxn>
                  <a:cxn ang="0">
                    <a:pos x="911" y="1470"/>
                  </a:cxn>
                  <a:cxn ang="0">
                    <a:pos x="902" y="1477"/>
                  </a:cxn>
                  <a:cxn ang="0">
                    <a:pos x="895" y="1481"/>
                  </a:cxn>
                  <a:cxn ang="0">
                    <a:pos x="890" y="1483"/>
                  </a:cxn>
                  <a:cxn ang="0">
                    <a:pos x="888" y="1484"/>
                  </a:cxn>
                  <a:cxn ang="0">
                    <a:pos x="0" y="1484"/>
                  </a:cxn>
                  <a:cxn ang="0">
                    <a:pos x="0" y="0"/>
                  </a:cxn>
                </a:cxnLst>
                <a:rect l="0" t="0" r="r" b="b"/>
                <a:pathLst>
                  <a:path w="1474" h="1484">
                    <a:moveTo>
                      <a:pt x="0" y="0"/>
                    </a:moveTo>
                    <a:lnTo>
                      <a:pt x="1474" y="0"/>
                    </a:lnTo>
                    <a:lnTo>
                      <a:pt x="1474" y="77"/>
                    </a:lnTo>
                    <a:lnTo>
                      <a:pt x="1473" y="107"/>
                    </a:lnTo>
                    <a:lnTo>
                      <a:pt x="1473" y="394"/>
                    </a:lnTo>
                    <a:lnTo>
                      <a:pt x="1472" y="441"/>
                    </a:lnTo>
                    <a:lnTo>
                      <a:pt x="1472" y="486"/>
                    </a:lnTo>
                    <a:lnTo>
                      <a:pt x="1471" y="530"/>
                    </a:lnTo>
                    <a:lnTo>
                      <a:pt x="1469" y="571"/>
                    </a:lnTo>
                    <a:lnTo>
                      <a:pt x="1466" y="610"/>
                    </a:lnTo>
                    <a:lnTo>
                      <a:pt x="1462" y="645"/>
                    </a:lnTo>
                    <a:lnTo>
                      <a:pt x="1456" y="677"/>
                    </a:lnTo>
                    <a:lnTo>
                      <a:pt x="1449" y="704"/>
                    </a:lnTo>
                    <a:lnTo>
                      <a:pt x="1440" y="726"/>
                    </a:lnTo>
                    <a:lnTo>
                      <a:pt x="1429" y="752"/>
                    </a:lnTo>
                    <a:lnTo>
                      <a:pt x="1415" y="781"/>
                    </a:lnTo>
                    <a:lnTo>
                      <a:pt x="1399" y="811"/>
                    </a:lnTo>
                    <a:lnTo>
                      <a:pt x="1380" y="843"/>
                    </a:lnTo>
                    <a:lnTo>
                      <a:pt x="1360" y="877"/>
                    </a:lnTo>
                    <a:lnTo>
                      <a:pt x="1338" y="911"/>
                    </a:lnTo>
                    <a:lnTo>
                      <a:pt x="1314" y="948"/>
                    </a:lnTo>
                    <a:lnTo>
                      <a:pt x="1289" y="984"/>
                    </a:lnTo>
                    <a:lnTo>
                      <a:pt x="1263" y="1021"/>
                    </a:lnTo>
                    <a:lnTo>
                      <a:pt x="1236" y="1058"/>
                    </a:lnTo>
                    <a:lnTo>
                      <a:pt x="1209" y="1094"/>
                    </a:lnTo>
                    <a:lnTo>
                      <a:pt x="1182" y="1131"/>
                    </a:lnTo>
                    <a:lnTo>
                      <a:pt x="1155" y="1166"/>
                    </a:lnTo>
                    <a:lnTo>
                      <a:pt x="1128" y="1202"/>
                    </a:lnTo>
                    <a:lnTo>
                      <a:pt x="1076" y="1269"/>
                    </a:lnTo>
                    <a:lnTo>
                      <a:pt x="1051" y="1300"/>
                    </a:lnTo>
                    <a:lnTo>
                      <a:pt x="1028" y="1330"/>
                    </a:lnTo>
                    <a:lnTo>
                      <a:pt x="1005" y="1357"/>
                    </a:lnTo>
                    <a:lnTo>
                      <a:pt x="985" y="1382"/>
                    </a:lnTo>
                    <a:lnTo>
                      <a:pt x="967" y="1404"/>
                    </a:lnTo>
                    <a:lnTo>
                      <a:pt x="950" y="1424"/>
                    </a:lnTo>
                    <a:lnTo>
                      <a:pt x="936" y="1441"/>
                    </a:lnTo>
                    <a:lnTo>
                      <a:pt x="925" y="1454"/>
                    </a:lnTo>
                    <a:lnTo>
                      <a:pt x="917" y="1464"/>
                    </a:lnTo>
                    <a:lnTo>
                      <a:pt x="912" y="1470"/>
                    </a:lnTo>
                    <a:lnTo>
                      <a:pt x="910" y="1472"/>
                    </a:lnTo>
                    <a:lnTo>
                      <a:pt x="911" y="1470"/>
                    </a:lnTo>
                    <a:lnTo>
                      <a:pt x="902" y="1477"/>
                    </a:lnTo>
                    <a:lnTo>
                      <a:pt x="895" y="1481"/>
                    </a:lnTo>
                    <a:lnTo>
                      <a:pt x="890" y="1483"/>
                    </a:lnTo>
                    <a:lnTo>
                      <a:pt x="888" y="1484"/>
                    </a:lnTo>
                    <a:lnTo>
                      <a:pt x="0" y="14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317500" dist="304800" dir="2340000" sx="90000" sy="90000" algn="tl" rotWithShape="0">
                  <a:prstClr val="black">
                    <a:alpha val="29000"/>
                  </a:prstClr>
                </a:outerShdw>
              </a:effectLst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500" dirty="0"/>
              </a:p>
            </p:txBody>
          </p:sp>
          <p:sp>
            <p:nvSpPr>
              <p:cNvPr id="7" name="Freeform 65"/>
              <p:cNvSpPr>
                <a:spLocks/>
              </p:cNvSpPr>
              <p:nvPr/>
            </p:nvSpPr>
            <p:spPr bwMode="auto">
              <a:xfrm>
                <a:off x="2166938" y="2936875"/>
                <a:ext cx="868363" cy="1184275"/>
              </a:xfrm>
              <a:custGeom>
                <a:avLst/>
                <a:gdLst/>
                <a:ahLst/>
                <a:cxnLst>
                  <a:cxn ang="0">
                    <a:pos x="536" y="26"/>
                  </a:cxn>
                  <a:cxn ang="0">
                    <a:pos x="506" y="85"/>
                  </a:cxn>
                  <a:cxn ang="0">
                    <a:pos x="467" y="151"/>
                  </a:cxn>
                  <a:cxn ang="0">
                    <a:pos x="421" y="222"/>
                  </a:cxn>
                  <a:cxn ang="0">
                    <a:pos x="370" y="295"/>
                  </a:cxn>
                  <a:cxn ang="0">
                    <a:pos x="316" y="368"/>
                  </a:cxn>
                  <a:cxn ang="0">
                    <a:pos x="262" y="440"/>
                  </a:cxn>
                  <a:cxn ang="0">
                    <a:pos x="183" y="543"/>
                  </a:cxn>
                  <a:cxn ang="0">
                    <a:pos x="135" y="604"/>
                  </a:cxn>
                  <a:cxn ang="0">
                    <a:pos x="92" y="656"/>
                  </a:cxn>
                  <a:cxn ang="0">
                    <a:pos x="57" y="698"/>
                  </a:cxn>
                  <a:cxn ang="0">
                    <a:pos x="32" y="728"/>
                  </a:cxn>
                  <a:cxn ang="0">
                    <a:pos x="19" y="744"/>
                  </a:cxn>
                  <a:cxn ang="0">
                    <a:pos x="18" y="744"/>
                  </a:cxn>
                  <a:cxn ang="0">
                    <a:pos x="29" y="726"/>
                  </a:cxn>
                  <a:cxn ang="0">
                    <a:pos x="34" y="696"/>
                  </a:cxn>
                  <a:cxn ang="0">
                    <a:pos x="33" y="663"/>
                  </a:cxn>
                  <a:cxn ang="0">
                    <a:pos x="28" y="627"/>
                  </a:cxn>
                  <a:cxn ang="0">
                    <a:pos x="21" y="583"/>
                  </a:cxn>
                  <a:cxn ang="0">
                    <a:pos x="13" y="537"/>
                  </a:cxn>
                  <a:cxn ang="0">
                    <a:pos x="7" y="497"/>
                  </a:cxn>
                  <a:cxn ang="0">
                    <a:pos x="2" y="467"/>
                  </a:cxn>
                  <a:cxn ang="0">
                    <a:pos x="0" y="456"/>
                  </a:cxn>
                  <a:cxn ang="0">
                    <a:pos x="9" y="451"/>
                  </a:cxn>
                  <a:cxn ang="0">
                    <a:pos x="36" y="436"/>
                  </a:cxn>
                  <a:cxn ang="0">
                    <a:pos x="76" y="413"/>
                  </a:cxn>
                  <a:cxn ang="0">
                    <a:pos x="126" y="382"/>
                  </a:cxn>
                  <a:cxn ang="0">
                    <a:pos x="184" y="344"/>
                  </a:cxn>
                  <a:cxn ang="0">
                    <a:pos x="246" y="301"/>
                  </a:cxn>
                  <a:cxn ang="0">
                    <a:pos x="342" y="228"/>
                  </a:cxn>
                  <a:cxn ang="0">
                    <a:pos x="405" y="174"/>
                  </a:cxn>
                  <a:cxn ang="0">
                    <a:pos x="460" y="119"/>
                  </a:cxn>
                  <a:cxn ang="0">
                    <a:pos x="508" y="62"/>
                  </a:cxn>
                  <a:cxn ang="0">
                    <a:pos x="547" y="0"/>
                  </a:cxn>
                </a:cxnLst>
                <a:rect l="0" t="0" r="r" b="b"/>
                <a:pathLst>
                  <a:path w="547" h="746">
                    <a:moveTo>
                      <a:pt x="547" y="0"/>
                    </a:moveTo>
                    <a:lnTo>
                      <a:pt x="536" y="26"/>
                    </a:lnTo>
                    <a:lnTo>
                      <a:pt x="522" y="55"/>
                    </a:lnTo>
                    <a:lnTo>
                      <a:pt x="506" y="85"/>
                    </a:lnTo>
                    <a:lnTo>
                      <a:pt x="487" y="117"/>
                    </a:lnTo>
                    <a:lnTo>
                      <a:pt x="467" y="151"/>
                    </a:lnTo>
                    <a:lnTo>
                      <a:pt x="445" y="185"/>
                    </a:lnTo>
                    <a:lnTo>
                      <a:pt x="421" y="222"/>
                    </a:lnTo>
                    <a:lnTo>
                      <a:pt x="396" y="258"/>
                    </a:lnTo>
                    <a:lnTo>
                      <a:pt x="370" y="295"/>
                    </a:lnTo>
                    <a:lnTo>
                      <a:pt x="343" y="332"/>
                    </a:lnTo>
                    <a:lnTo>
                      <a:pt x="316" y="368"/>
                    </a:lnTo>
                    <a:lnTo>
                      <a:pt x="289" y="405"/>
                    </a:lnTo>
                    <a:lnTo>
                      <a:pt x="262" y="440"/>
                    </a:lnTo>
                    <a:lnTo>
                      <a:pt x="235" y="476"/>
                    </a:lnTo>
                    <a:lnTo>
                      <a:pt x="183" y="543"/>
                    </a:lnTo>
                    <a:lnTo>
                      <a:pt x="158" y="574"/>
                    </a:lnTo>
                    <a:lnTo>
                      <a:pt x="135" y="604"/>
                    </a:lnTo>
                    <a:lnTo>
                      <a:pt x="112" y="631"/>
                    </a:lnTo>
                    <a:lnTo>
                      <a:pt x="92" y="656"/>
                    </a:lnTo>
                    <a:lnTo>
                      <a:pt x="74" y="678"/>
                    </a:lnTo>
                    <a:lnTo>
                      <a:pt x="57" y="698"/>
                    </a:lnTo>
                    <a:lnTo>
                      <a:pt x="43" y="715"/>
                    </a:lnTo>
                    <a:lnTo>
                      <a:pt x="32" y="728"/>
                    </a:lnTo>
                    <a:lnTo>
                      <a:pt x="24" y="738"/>
                    </a:lnTo>
                    <a:lnTo>
                      <a:pt x="19" y="744"/>
                    </a:lnTo>
                    <a:lnTo>
                      <a:pt x="17" y="746"/>
                    </a:lnTo>
                    <a:lnTo>
                      <a:pt x="18" y="744"/>
                    </a:lnTo>
                    <a:lnTo>
                      <a:pt x="24" y="736"/>
                    </a:lnTo>
                    <a:lnTo>
                      <a:pt x="29" y="726"/>
                    </a:lnTo>
                    <a:lnTo>
                      <a:pt x="33" y="712"/>
                    </a:lnTo>
                    <a:lnTo>
                      <a:pt x="34" y="696"/>
                    </a:lnTo>
                    <a:lnTo>
                      <a:pt x="34" y="676"/>
                    </a:lnTo>
                    <a:lnTo>
                      <a:pt x="33" y="663"/>
                    </a:lnTo>
                    <a:lnTo>
                      <a:pt x="31" y="646"/>
                    </a:lnTo>
                    <a:lnTo>
                      <a:pt x="28" y="627"/>
                    </a:lnTo>
                    <a:lnTo>
                      <a:pt x="25" y="605"/>
                    </a:lnTo>
                    <a:lnTo>
                      <a:pt x="21" y="583"/>
                    </a:lnTo>
                    <a:lnTo>
                      <a:pt x="18" y="560"/>
                    </a:lnTo>
                    <a:lnTo>
                      <a:pt x="13" y="537"/>
                    </a:lnTo>
                    <a:lnTo>
                      <a:pt x="10" y="516"/>
                    </a:lnTo>
                    <a:lnTo>
                      <a:pt x="7" y="497"/>
                    </a:lnTo>
                    <a:lnTo>
                      <a:pt x="4" y="480"/>
                    </a:lnTo>
                    <a:lnTo>
                      <a:pt x="2" y="467"/>
                    </a:lnTo>
                    <a:lnTo>
                      <a:pt x="0" y="459"/>
                    </a:lnTo>
                    <a:lnTo>
                      <a:pt x="0" y="456"/>
                    </a:lnTo>
                    <a:lnTo>
                      <a:pt x="2" y="455"/>
                    </a:lnTo>
                    <a:lnTo>
                      <a:pt x="9" y="451"/>
                    </a:lnTo>
                    <a:lnTo>
                      <a:pt x="21" y="445"/>
                    </a:lnTo>
                    <a:lnTo>
                      <a:pt x="36" y="436"/>
                    </a:lnTo>
                    <a:lnTo>
                      <a:pt x="54" y="426"/>
                    </a:lnTo>
                    <a:lnTo>
                      <a:pt x="76" y="413"/>
                    </a:lnTo>
                    <a:lnTo>
                      <a:pt x="100" y="398"/>
                    </a:lnTo>
                    <a:lnTo>
                      <a:pt x="126" y="382"/>
                    </a:lnTo>
                    <a:lnTo>
                      <a:pt x="154" y="364"/>
                    </a:lnTo>
                    <a:lnTo>
                      <a:pt x="184" y="344"/>
                    </a:lnTo>
                    <a:lnTo>
                      <a:pt x="214" y="323"/>
                    </a:lnTo>
                    <a:lnTo>
                      <a:pt x="246" y="301"/>
                    </a:lnTo>
                    <a:lnTo>
                      <a:pt x="278" y="278"/>
                    </a:lnTo>
                    <a:lnTo>
                      <a:pt x="342" y="228"/>
                    </a:lnTo>
                    <a:lnTo>
                      <a:pt x="373" y="201"/>
                    </a:lnTo>
                    <a:lnTo>
                      <a:pt x="405" y="174"/>
                    </a:lnTo>
                    <a:lnTo>
                      <a:pt x="433" y="147"/>
                    </a:lnTo>
                    <a:lnTo>
                      <a:pt x="460" y="119"/>
                    </a:lnTo>
                    <a:lnTo>
                      <a:pt x="485" y="91"/>
                    </a:lnTo>
                    <a:lnTo>
                      <a:pt x="508" y="62"/>
                    </a:lnTo>
                    <a:lnTo>
                      <a:pt x="527" y="34"/>
                    </a:lnTo>
                    <a:lnTo>
                      <a:pt x="547" y="0"/>
                    </a:lnTo>
                    <a:close/>
                  </a:path>
                </a:pathLst>
              </a:custGeom>
              <a:gradFill flip="none" rotWithShape="1">
                <a:gsLst>
                  <a:gs pos="49000">
                    <a:schemeClr val="bg1">
                      <a:lumMod val="85000"/>
                    </a:schemeClr>
                  </a:gs>
                  <a:gs pos="66000">
                    <a:schemeClr val="bg1"/>
                  </a:gs>
                </a:gsLst>
                <a:lin ang="13200000" scaled="0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500" dirty="0"/>
              </a:p>
            </p:txBody>
          </p:sp>
          <p:grpSp>
            <p:nvGrpSpPr>
              <p:cNvPr id="8" name="Group 85"/>
              <p:cNvGrpSpPr/>
              <p:nvPr/>
            </p:nvGrpSpPr>
            <p:grpSpPr>
              <a:xfrm>
                <a:off x="749509" y="1783745"/>
                <a:ext cx="2341451" cy="2355117"/>
                <a:chOff x="3578673" y="2063750"/>
                <a:chExt cx="1631950" cy="1641475"/>
              </a:xfrm>
            </p:grpSpPr>
            <p:sp>
              <p:nvSpPr>
                <p:cNvPr id="9" name="Freeform 15"/>
                <p:cNvSpPr>
                  <a:spLocks/>
                </p:cNvSpPr>
                <p:nvPr/>
              </p:nvSpPr>
              <p:spPr bwMode="auto">
                <a:xfrm>
                  <a:off x="3578673" y="2063750"/>
                  <a:ext cx="1631950" cy="16414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28" y="0"/>
                    </a:cxn>
                    <a:cxn ang="0">
                      <a:pos x="1028" y="54"/>
                    </a:cxn>
                    <a:cxn ang="0">
                      <a:pos x="1027" y="75"/>
                    </a:cxn>
                    <a:cxn ang="0">
                      <a:pos x="1027" y="276"/>
                    </a:cxn>
                    <a:cxn ang="0">
                      <a:pos x="1026" y="308"/>
                    </a:cxn>
                    <a:cxn ang="0">
                      <a:pos x="1026" y="340"/>
                    </a:cxn>
                    <a:cxn ang="0">
                      <a:pos x="1026" y="370"/>
                    </a:cxn>
                    <a:cxn ang="0">
                      <a:pos x="1024" y="399"/>
                    </a:cxn>
                    <a:cxn ang="0">
                      <a:pos x="1022" y="427"/>
                    </a:cxn>
                    <a:cxn ang="0">
                      <a:pos x="1019" y="451"/>
                    </a:cxn>
                    <a:cxn ang="0">
                      <a:pos x="1015" y="473"/>
                    </a:cxn>
                    <a:cxn ang="0">
                      <a:pos x="1010" y="492"/>
                    </a:cxn>
                    <a:cxn ang="0">
                      <a:pos x="1004" y="507"/>
                    </a:cxn>
                    <a:cxn ang="0">
                      <a:pos x="990" y="531"/>
                    </a:cxn>
                    <a:cxn ang="0">
                      <a:pos x="977" y="551"/>
                    </a:cxn>
                    <a:cxn ang="0">
                      <a:pos x="961" y="571"/>
                    </a:cxn>
                    <a:cxn ang="0">
                      <a:pos x="943" y="591"/>
                    </a:cxn>
                    <a:cxn ang="0">
                      <a:pos x="924" y="610"/>
                    </a:cxn>
                    <a:cxn ang="0">
                      <a:pos x="904" y="629"/>
                    </a:cxn>
                    <a:cxn ang="0">
                      <a:pos x="883" y="648"/>
                    </a:cxn>
                    <a:cxn ang="0">
                      <a:pos x="861" y="666"/>
                    </a:cxn>
                    <a:cxn ang="0">
                      <a:pos x="816" y="701"/>
                    </a:cxn>
                    <a:cxn ang="0">
                      <a:pos x="794" y="718"/>
                    </a:cxn>
                    <a:cxn ang="0">
                      <a:pos x="771" y="733"/>
                    </a:cxn>
                    <a:cxn ang="0">
                      <a:pos x="750" y="748"/>
                    </a:cxn>
                    <a:cxn ang="0">
                      <a:pos x="729" y="762"/>
                    </a:cxn>
                    <a:cxn ang="0">
                      <a:pos x="710" y="774"/>
                    </a:cxn>
                    <a:cxn ang="0">
                      <a:pos x="692" y="786"/>
                    </a:cxn>
                    <a:cxn ang="0">
                      <a:pos x="675" y="796"/>
                    </a:cxn>
                    <a:cxn ang="0">
                      <a:pos x="659" y="805"/>
                    </a:cxn>
                    <a:cxn ang="0">
                      <a:pos x="647" y="812"/>
                    </a:cxn>
                    <a:cxn ang="0">
                      <a:pos x="636" y="819"/>
                    </a:cxn>
                    <a:cxn ang="0">
                      <a:pos x="628" y="823"/>
                    </a:cxn>
                    <a:cxn ang="0">
                      <a:pos x="624" y="826"/>
                    </a:cxn>
                    <a:cxn ang="0">
                      <a:pos x="622" y="826"/>
                    </a:cxn>
                    <a:cxn ang="0">
                      <a:pos x="622" y="828"/>
                    </a:cxn>
                    <a:cxn ang="0">
                      <a:pos x="624" y="834"/>
                    </a:cxn>
                    <a:cxn ang="0">
                      <a:pos x="625" y="843"/>
                    </a:cxn>
                    <a:cxn ang="0">
                      <a:pos x="627" y="854"/>
                    </a:cxn>
                    <a:cxn ang="0">
                      <a:pos x="629" y="868"/>
                    </a:cxn>
                    <a:cxn ang="0">
                      <a:pos x="631" y="882"/>
                    </a:cxn>
                    <a:cxn ang="0">
                      <a:pos x="634" y="898"/>
                    </a:cxn>
                    <a:cxn ang="0">
                      <a:pos x="636" y="915"/>
                    </a:cxn>
                    <a:cxn ang="0">
                      <a:pos x="639" y="930"/>
                    </a:cxn>
                    <a:cxn ang="0">
                      <a:pos x="641" y="945"/>
                    </a:cxn>
                    <a:cxn ang="0">
                      <a:pos x="643" y="959"/>
                    </a:cxn>
                    <a:cxn ang="0">
                      <a:pos x="645" y="971"/>
                    </a:cxn>
                    <a:cxn ang="0">
                      <a:pos x="645" y="980"/>
                    </a:cxn>
                    <a:cxn ang="0">
                      <a:pos x="645" y="993"/>
                    </a:cxn>
                    <a:cxn ang="0">
                      <a:pos x="645" y="1004"/>
                    </a:cxn>
                    <a:cxn ang="0">
                      <a:pos x="642" y="1013"/>
                    </a:cxn>
                    <a:cxn ang="0">
                      <a:pos x="639" y="1020"/>
                    </a:cxn>
                    <a:cxn ang="0">
                      <a:pos x="635" y="1026"/>
                    </a:cxn>
                    <a:cxn ang="0">
                      <a:pos x="635" y="1025"/>
                    </a:cxn>
                    <a:cxn ang="0">
                      <a:pos x="630" y="1030"/>
                    </a:cxn>
                    <a:cxn ang="0">
                      <a:pos x="625" y="1033"/>
                    </a:cxn>
                    <a:cxn ang="0">
                      <a:pos x="621" y="1034"/>
                    </a:cxn>
                    <a:cxn ang="0">
                      <a:pos x="0" y="103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028" h="1034">
                      <a:moveTo>
                        <a:pt x="0" y="0"/>
                      </a:moveTo>
                      <a:lnTo>
                        <a:pt x="1028" y="0"/>
                      </a:lnTo>
                      <a:lnTo>
                        <a:pt x="1028" y="54"/>
                      </a:lnTo>
                      <a:lnTo>
                        <a:pt x="1027" y="75"/>
                      </a:lnTo>
                      <a:lnTo>
                        <a:pt x="1027" y="276"/>
                      </a:lnTo>
                      <a:lnTo>
                        <a:pt x="1026" y="308"/>
                      </a:lnTo>
                      <a:lnTo>
                        <a:pt x="1026" y="340"/>
                      </a:lnTo>
                      <a:lnTo>
                        <a:pt x="1026" y="370"/>
                      </a:lnTo>
                      <a:lnTo>
                        <a:pt x="1024" y="399"/>
                      </a:lnTo>
                      <a:lnTo>
                        <a:pt x="1022" y="427"/>
                      </a:lnTo>
                      <a:lnTo>
                        <a:pt x="1019" y="451"/>
                      </a:lnTo>
                      <a:lnTo>
                        <a:pt x="1015" y="473"/>
                      </a:lnTo>
                      <a:lnTo>
                        <a:pt x="1010" y="492"/>
                      </a:lnTo>
                      <a:lnTo>
                        <a:pt x="1004" y="507"/>
                      </a:lnTo>
                      <a:lnTo>
                        <a:pt x="990" y="531"/>
                      </a:lnTo>
                      <a:lnTo>
                        <a:pt x="977" y="551"/>
                      </a:lnTo>
                      <a:lnTo>
                        <a:pt x="961" y="571"/>
                      </a:lnTo>
                      <a:lnTo>
                        <a:pt x="943" y="591"/>
                      </a:lnTo>
                      <a:lnTo>
                        <a:pt x="924" y="610"/>
                      </a:lnTo>
                      <a:lnTo>
                        <a:pt x="904" y="629"/>
                      </a:lnTo>
                      <a:lnTo>
                        <a:pt x="883" y="648"/>
                      </a:lnTo>
                      <a:lnTo>
                        <a:pt x="861" y="666"/>
                      </a:lnTo>
                      <a:lnTo>
                        <a:pt x="816" y="701"/>
                      </a:lnTo>
                      <a:lnTo>
                        <a:pt x="794" y="718"/>
                      </a:lnTo>
                      <a:lnTo>
                        <a:pt x="771" y="733"/>
                      </a:lnTo>
                      <a:lnTo>
                        <a:pt x="750" y="748"/>
                      </a:lnTo>
                      <a:lnTo>
                        <a:pt x="729" y="762"/>
                      </a:lnTo>
                      <a:lnTo>
                        <a:pt x="710" y="774"/>
                      </a:lnTo>
                      <a:lnTo>
                        <a:pt x="692" y="786"/>
                      </a:lnTo>
                      <a:lnTo>
                        <a:pt x="675" y="796"/>
                      </a:lnTo>
                      <a:lnTo>
                        <a:pt x="659" y="805"/>
                      </a:lnTo>
                      <a:lnTo>
                        <a:pt x="647" y="812"/>
                      </a:lnTo>
                      <a:lnTo>
                        <a:pt x="636" y="819"/>
                      </a:lnTo>
                      <a:lnTo>
                        <a:pt x="628" y="823"/>
                      </a:lnTo>
                      <a:lnTo>
                        <a:pt x="624" y="826"/>
                      </a:lnTo>
                      <a:lnTo>
                        <a:pt x="622" y="826"/>
                      </a:lnTo>
                      <a:lnTo>
                        <a:pt x="622" y="828"/>
                      </a:lnTo>
                      <a:lnTo>
                        <a:pt x="624" y="834"/>
                      </a:lnTo>
                      <a:lnTo>
                        <a:pt x="625" y="843"/>
                      </a:lnTo>
                      <a:lnTo>
                        <a:pt x="627" y="854"/>
                      </a:lnTo>
                      <a:lnTo>
                        <a:pt x="629" y="868"/>
                      </a:lnTo>
                      <a:lnTo>
                        <a:pt x="631" y="882"/>
                      </a:lnTo>
                      <a:lnTo>
                        <a:pt x="634" y="898"/>
                      </a:lnTo>
                      <a:lnTo>
                        <a:pt x="636" y="915"/>
                      </a:lnTo>
                      <a:lnTo>
                        <a:pt x="639" y="930"/>
                      </a:lnTo>
                      <a:lnTo>
                        <a:pt x="641" y="945"/>
                      </a:lnTo>
                      <a:lnTo>
                        <a:pt x="643" y="959"/>
                      </a:lnTo>
                      <a:lnTo>
                        <a:pt x="645" y="971"/>
                      </a:lnTo>
                      <a:lnTo>
                        <a:pt x="645" y="980"/>
                      </a:lnTo>
                      <a:lnTo>
                        <a:pt x="645" y="993"/>
                      </a:lnTo>
                      <a:lnTo>
                        <a:pt x="645" y="1004"/>
                      </a:lnTo>
                      <a:lnTo>
                        <a:pt x="642" y="1013"/>
                      </a:lnTo>
                      <a:lnTo>
                        <a:pt x="639" y="1020"/>
                      </a:lnTo>
                      <a:lnTo>
                        <a:pt x="635" y="1026"/>
                      </a:lnTo>
                      <a:lnTo>
                        <a:pt x="635" y="1025"/>
                      </a:lnTo>
                      <a:lnTo>
                        <a:pt x="630" y="1030"/>
                      </a:lnTo>
                      <a:lnTo>
                        <a:pt x="625" y="1033"/>
                      </a:lnTo>
                      <a:lnTo>
                        <a:pt x="621" y="1034"/>
                      </a:lnTo>
                      <a:lnTo>
                        <a:pt x="0" y="103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51449" tIns="25724" rIns="51449" bIns="25724" numCol="1" anchor="ctr" anchorCtr="1" compatLnSpc="1">
                  <a:prstTxWarp prst="textNoShape">
                    <a:avLst/>
                  </a:prstTxWarp>
                </a:bodyPr>
                <a:lstStyle/>
                <a:p>
                  <a:r>
                    <a:rPr lang="en-US" sz="1500" dirty="0">
                      <a:solidFill>
                        <a:schemeClr val="bg1"/>
                      </a:solidFill>
                      <a:latin typeface="ByTheButterfly" pitchFamily="2" charset="0"/>
                      <a:ea typeface="ByTheButterfly" pitchFamily="2" charset="0"/>
                    </a:rPr>
                    <a:t>Communicate with all project stakeholders</a:t>
                  </a:r>
                </a:p>
                <a:p>
                  <a:r>
                    <a:rPr lang="en-US" sz="1500" dirty="0">
                      <a:solidFill>
                        <a:schemeClr val="bg1"/>
                      </a:solidFill>
                      <a:latin typeface="ByTheButterfly" pitchFamily="2" charset="0"/>
                      <a:ea typeface="ByTheButterfly" pitchFamily="2" charset="0"/>
                    </a:rPr>
                    <a:t>from day 1 </a:t>
                  </a:r>
                </a:p>
              </p:txBody>
            </p:sp>
            <p:sp>
              <p:nvSpPr>
                <p:cNvPr id="10" name="Freeform 16"/>
                <p:cNvSpPr>
                  <a:spLocks/>
                </p:cNvSpPr>
                <p:nvPr/>
              </p:nvSpPr>
              <p:spPr bwMode="auto">
                <a:xfrm>
                  <a:off x="4564809" y="2868502"/>
                  <a:ext cx="606425" cy="823913"/>
                </a:xfrm>
                <a:custGeom>
                  <a:avLst/>
                  <a:gdLst/>
                  <a:ahLst/>
                  <a:cxnLst>
                    <a:cxn ang="0">
                      <a:pos x="373" y="21"/>
                    </a:cxn>
                    <a:cxn ang="0">
                      <a:pos x="348" y="70"/>
                    </a:cxn>
                    <a:cxn ang="0">
                      <a:pos x="315" y="124"/>
                    </a:cxn>
                    <a:cxn ang="0">
                      <a:pos x="276" y="180"/>
                    </a:cxn>
                    <a:cxn ang="0">
                      <a:pos x="216" y="265"/>
                    </a:cxn>
                    <a:cxn ang="0">
                      <a:pos x="179" y="314"/>
                    </a:cxn>
                    <a:cxn ang="0">
                      <a:pos x="142" y="361"/>
                    </a:cxn>
                    <a:cxn ang="0">
                      <a:pos x="108" y="403"/>
                    </a:cxn>
                    <a:cxn ang="0">
                      <a:pos x="77" y="442"/>
                    </a:cxn>
                    <a:cxn ang="0">
                      <a:pos x="51" y="473"/>
                    </a:cxn>
                    <a:cxn ang="0">
                      <a:pos x="31" y="498"/>
                    </a:cxn>
                    <a:cxn ang="0">
                      <a:pos x="18" y="513"/>
                    </a:cxn>
                    <a:cxn ang="0">
                      <a:pos x="13" y="519"/>
                    </a:cxn>
                    <a:cxn ang="0">
                      <a:pos x="20" y="506"/>
                    </a:cxn>
                    <a:cxn ang="0">
                      <a:pos x="23" y="486"/>
                    </a:cxn>
                    <a:cxn ang="0">
                      <a:pos x="23" y="464"/>
                    </a:cxn>
                    <a:cxn ang="0">
                      <a:pos x="19" y="438"/>
                    </a:cxn>
                    <a:cxn ang="0">
                      <a:pos x="14" y="408"/>
                    </a:cxn>
                    <a:cxn ang="0">
                      <a:pos x="9" y="375"/>
                    </a:cxn>
                    <a:cxn ang="0">
                      <a:pos x="5" y="347"/>
                    </a:cxn>
                    <a:cxn ang="0">
                      <a:pos x="2" y="327"/>
                    </a:cxn>
                    <a:cxn ang="0">
                      <a:pos x="0" y="319"/>
                    </a:cxn>
                    <a:cxn ang="0">
                      <a:pos x="6" y="316"/>
                    </a:cxn>
                    <a:cxn ang="0">
                      <a:pos x="25" y="305"/>
                    </a:cxn>
                    <a:cxn ang="0">
                      <a:pos x="53" y="289"/>
                    </a:cxn>
                    <a:cxn ang="0">
                      <a:pos x="88" y="267"/>
                    </a:cxn>
                    <a:cxn ang="0">
                      <a:pos x="128" y="241"/>
                    </a:cxn>
                    <a:cxn ang="0">
                      <a:pos x="172" y="211"/>
                    </a:cxn>
                    <a:cxn ang="0">
                      <a:pos x="239" y="159"/>
                    </a:cxn>
                    <a:cxn ang="0">
                      <a:pos x="282" y="122"/>
                    </a:cxn>
                    <a:cxn ang="0">
                      <a:pos x="321" y="84"/>
                    </a:cxn>
                    <a:cxn ang="0">
                      <a:pos x="355" y="44"/>
                    </a:cxn>
                    <a:cxn ang="0">
                      <a:pos x="382" y="0"/>
                    </a:cxn>
                  </a:cxnLst>
                  <a:rect l="0" t="0" r="r" b="b"/>
                  <a:pathLst>
                    <a:path w="382" h="519">
                      <a:moveTo>
                        <a:pt x="382" y="0"/>
                      </a:moveTo>
                      <a:lnTo>
                        <a:pt x="373" y="21"/>
                      </a:lnTo>
                      <a:lnTo>
                        <a:pt x="361" y="45"/>
                      </a:lnTo>
                      <a:lnTo>
                        <a:pt x="348" y="70"/>
                      </a:lnTo>
                      <a:lnTo>
                        <a:pt x="332" y="96"/>
                      </a:lnTo>
                      <a:lnTo>
                        <a:pt x="315" y="124"/>
                      </a:lnTo>
                      <a:lnTo>
                        <a:pt x="296" y="152"/>
                      </a:lnTo>
                      <a:lnTo>
                        <a:pt x="276" y="180"/>
                      </a:lnTo>
                      <a:lnTo>
                        <a:pt x="234" y="239"/>
                      </a:lnTo>
                      <a:lnTo>
                        <a:pt x="216" y="265"/>
                      </a:lnTo>
                      <a:lnTo>
                        <a:pt x="197" y="289"/>
                      </a:lnTo>
                      <a:lnTo>
                        <a:pt x="179" y="314"/>
                      </a:lnTo>
                      <a:lnTo>
                        <a:pt x="160" y="337"/>
                      </a:lnTo>
                      <a:lnTo>
                        <a:pt x="142" y="361"/>
                      </a:lnTo>
                      <a:lnTo>
                        <a:pt x="125" y="382"/>
                      </a:lnTo>
                      <a:lnTo>
                        <a:pt x="108" y="403"/>
                      </a:lnTo>
                      <a:lnTo>
                        <a:pt x="92" y="424"/>
                      </a:lnTo>
                      <a:lnTo>
                        <a:pt x="77" y="442"/>
                      </a:lnTo>
                      <a:lnTo>
                        <a:pt x="64" y="459"/>
                      </a:lnTo>
                      <a:lnTo>
                        <a:pt x="51" y="473"/>
                      </a:lnTo>
                      <a:lnTo>
                        <a:pt x="40" y="487"/>
                      </a:lnTo>
                      <a:lnTo>
                        <a:pt x="31" y="498"/>
                      </a:lnTo>
                      <a:lnTo>
                        <a:pt x="24" y="507"/>
                      </a:lnTo>
                      <a:lnTo>
                        <a:pt x="18" y="513"/>
                      </a:lnTo>
                      <a:lnTo>
                        <a:pt x="15" y="518"/>
                      </a:lnTo>
                      <a:lnTo>
                        <a:pt x="13" y="519"/>
                      </a:lnTo>
                      <a:lnTo>
                        <a:pt x="17" y="513"/>
                      </a:lnTo>
                      <a:lnTo>
                        <a:pt x="20" y="506"/>
                      </a:lnTo>
                      <a:lnTo>
                        <a:pt x="23" y="497"/>
                      </a:lnTo>
                      <a:lnTo>
                        <a:pt x="23" y="486"/>
                      </a:lnTo>
                      <a:lnTo>
                        <a:pt x="23" y="473"/>
                      </a:lnTo>
                      <a:lnTo>
                        <a:pt x="23" y="464"/>
                      </a:lnTo>
                      <a:lnTo>
                        <a:pt x="21" y="452"/>
                      </a:lnTo>
                      <a:lnTo>
                        <a:pt x="19" y="438"/>
                      </a:lnTo>
                      <a:lnTo>
                        <a:pt x="17" y="423"/>
                      </a:lnTo>
                      <a:lnTo>
                        <a:pt x="14" y="408"/>
                      </a:lnTo>
                      <a:lnTo>
                        <a:pt x="12" y="391"/>
                      </a:lnTo>
                      <a:lnTo>
                        <a:pt x="9" y="375"/>
                      </a:lnTo>
                      <a:lnTo>
                        <a:pt x="7" y="361"/>
                      </a:lnTo>
                      <a:lnTo>
                        <a:pt x="5" y="347"/>
                      </a:lnTo>
                      <a:lnTo>
                        <a:pt x="3" y="336"/>
                      </a:lnTo>
                      <a:lnTo>
                        <a:pt x="2" y="327"/>
                      </a:lnTo>
                      <a:lnTo>
                        <a:pt x="0" y="321"/>
                      </a:lnTo>
                      <a:lnTo>
                        <a:pt x="0" y="319"/>
                      </a:lnTo>
                      <a:lnTo>
                        <a:pt x="2" y="319"/>
                      </a:lnTo>
                      <a:lnTo>
                        <a:pt x="6" y="316"/>
                      </a:lnTo>
                      <a:lnTo>
                        <a:pt x="14" y="312"/>
                      </a:lnTo>
                      <a:lnTo>
                        <a:pt x="25" y="305"/>
                      </a:lnTo>
                      <a:lnTo>
                        <a:pt x="37" y="298"/>
                      </a:lnTo>
                      <a:lnTo>
                        <a:pt x="53" y="289"/>
                      </a:lnTo>
                      <a:lnTo>
                        <a:pt x="70" y="279"/>
                      </a:lnTo>
                      <a:lnTo>
                        <a:pt x="88" y="267"/>
                      </a:lnTo>
                      <a:lnTo>
                        <a:pt x="107" y="255"/>
                      </a:lnTo>
                      <a:lnTo>
                        <a:pt x="128" y="241"/>
                      </a:lnTo>
                      <a:lnTo>
                        <a:pt x="149" y="226"/>
                      </a:lnTo>
                      <a:lnTo>
                        <a:pt x="172" y="211"/>
                      </a:lnTo>
                      <a:lnTo>
                        <a:pt x="194" y="194"/>
                      </a:lnTo>
                      <a:lnTo>
                        <a:pt x="239" y="159"/>
                      </a:lnTo>
                      <a:lnTo>
                        <a:pt x="261" y="141"/>
                      </a:lnTo>
                      <a:lnTo>
                        <a:pt x="282" y="122"/>
                      </a:lnTo>
                      <a:lnTo>
                        <a:pt x="302" y="103"/>
                      </a:lnTo>
                      <a:lnTo>
                        <a:pt x="321" y="84"/>
                      </a:lnTo>
                      <a:lnTo>
                        <a:pt x="339" y="64"/>
                      </a:lnTo>
                      <a:lnTo>
                        <a:pt x="355" y="44"/>
                      </a:lnTo>
                      <a:lnTo>
                        <a:pt x="368" y="24"/>
                      </a:lnTo>
                      <a:lnTo>
                        <a:pt x="382" y="0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5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500" dirty="0"/>
                </a:p>
              </p:txBody>
            </p:sp>
          </p:grpSp>
        </p:grpSp>
      </p:grpSp>
      <p:sp>
        <p:nvSpPr>
          <p:cNvPr id="42" name="Oval 41"/>
          <p:cNvSpPr/>
          <p:nvPr/>
        </p:nvSpPr>
        <p:spPr>
          <a:xfrm rot="2438237">
            <a:off x="8126014" y="2355286"/>
            <a:ext cx="813074" cy="1295309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21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514487">
              <a:defRPr/>
            </a:pPr>
            <a:endParaRPr lang="en-US" sz="1013" kern="0" dirty="0">
              <a:solidFill>
                <a:sysClr val="window" lastClr="FFFFFF"/>
              </a:solidFill>
              <a:latin typeface="Calibri"/>
            </a:endParaRPr>
          </a:p>
        </p:txBody>
      </p:sp>
      <p:grpSp>
        <p:nvGrpSpPr>
          <p:cNvPr id="43" name="Group 90"/>
          <p:cNvGrpSpPr/>
          <p:nvPr/>
        </p:nvGrpSpPr>
        <p:grpSpPr>
          <a:xfrm>
            <a:off x="7350277" y="1842424"/>
            <a:ext cx="1561631" cy="1571498"/>
            <a:chOff x="749300" y="1783745"/>
            <a:chExt cx="2341660" cy="2356455"/>
          </a:xfrm>
        </p:grpSpPr>
        <p:sp>
          <p:nvSpPr>
            <p:cNvPr id="44" name="Freeform 64"/>
            <p:cNvSpPr>
              <a:spLocks/>
            </p:cNvSpPr>
            <p:nvPr/>
          </p:nvSpPr>
          <p:spPr bwMode="auto">
            <a:xfrm>
              <a:off x="749300" y="1784350"/>
              <a:ext cx="2339975" cy="23558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74" y="0"/>
                </a:cxn>
                <a:cxn ang="0">
                  <a:pos x="1474" y="77"/>
                </a:cxn>
                <a:cxn ang="0">
                  <a:pos x="1473" y="107"/>
                </a:cxn>
                <a:cxn ang="0">
                  <a:pos x="1473" y="394"/>
                </a:cxn>
                <a:cxn ang="0">
                  <a:pos x="1472" y="441"/>
                </a:cxn>
                <a:cxn ang="0">
                  <a:pos x="1472" y="486"/>
                </a:cxn>
                <a:cxn ang="0">
                  <a:pos x="1471" y="530"/>
                </a:cxn>
                <a:cxn ang="0">
                  <a:pos x="1469" y="571"/>
                </a:cxn>
                <a:cxn ang="0">
                  <a:pos x="1466" y="610"/>
                </a:cxn>
                <a:cxn ang="0">
                  <a:pos x="1462" y="645"/>
                </a:cxn>
                <a:cxn ang="0">
                  <a:pos x="1456" y="677"/>
                </a:cxn>
                <a:cxn ang="0">
                  <a:pos x="1449" y="704"/>
                </a:cxn>
                <a:cxn ang="0">
                  <a:pos x="1440" y="726"/>
                </a:cxn>
                <a:cxn ang="0">
                  <a:pos x="1429" y="752"/>
                </a:cxn>
                <a:cxn ang="0">
                  <a:pos x="1415" y="781"/>
                </a:cxn>
                <a:cxn ang="0">
                  <a:pos x="1399" y="811"/>
                </a:cxn>
                <a:cxn ang="0">
                  <a:pos x="1380" y="843"/>
                </a:cxn>
                <a:cxn ang="0">
                  <a:pos x="1360" y="877"/>
                </a:cxn>
                <a:cxn ang="0">
                  <a:pos x="1338" y="911"/>
                </a:cxn>
                <a:cxn ang="0">
                  <a:pos x="1314" y="948"/>
                </a:cxn>
                <a:cxn ang="0">
                  <a:pos x="1289" y="984"/>
                </a:cxn>
                <a:cxn ang="0">
                  <a:pos x="1263" y="1021"/>
                </a:cxn>
                <a:cxn ang="0">
                  <a:pos x="1236" y="1058"/>
                </a:cxn>
                <a:cxn ang="0">
                  <a:pos x="1209" y="1094"/>
                </a:cxn>
                <a:cxn ang="0">
                  <a:pos x="1182" y="1131"/>
                </a:cxn>
                <a:cxn ang="0">
                  <a:pos x="1155" y="1166"/>
                </a:cxn>
                <a:cxn ang="0">
                  <a:pos x="1128" y="1202"/>
                </a:cxn>
                <a:cxn ang="0">
                  <a:pos x="1076" y="1269"/>
                </a:cxn>
                <a:cxn ang="0">
                  <a:pos x="1051" y="1300"/>
                </a:cxn>
                <a:cxn ang="0">
                  <a:pos x="1028" y="1330"/>
                </a:cxn>
                <a:cxn ang="0">
                  <a:pos x="1005" y="1357"/>
                </a:cxn>
                <a:cxn ang="0">
                  <a:pos x="985" y="1382"/>
                </a:cxn>
                <a:cxn ang="0">
                  <a:pos x="967" y="1404"/>
                </a:cxn>
                <a:cxn ang="0">
                  <a:pos x="950" y="1424"/>
                </a:cxn>
                <a:cxn ang="0">
                  <a:pos x="936" y="1441"/>
                </a:cxn>
                <a:cxn ang="0">
                  <a:pos x="925" y="1454"/>
                </a:cxn>
                <a:cxn ang="0">
                  <a:pos x="917" y="1464"/>
                </a:cxn>
                <a:cxn ang="0">
                  <a:pos x="912" y="1470"/>
                </a:cxn>
                <a:cxn ang="0">
                  <a:pos x="910" y="1472"/>
                </a:cxn>
                <a:cxn ang="0">
                  <a:pos x="911" y="1470"/>
                </a:cxn>
                <a:cxn ang="0">
                  <a:pos x="902" y="1477"/>
                </a:cxn>
                <a:cxn ang="0">
                  <a:pos x="895" y="1481"/>
                </a:cxn>
                <a:cxn ang="0">
                  <a:pos x="890" y="1483"/>
                </a:cxn>
                <a:cxn ang="0">
                  <a:pos x="888" y="1484"/>
                </a:cxn>
                <a:cxn ang="0">
                  <a:pos x="0" y="1484"/>
                </a:cxn>
                <a:cxn ang="0">
                  <a:pos x="0" y="0"/>
                </a:cxn>
              </a:cxnLst>
              <a:rect l="0" t="0" r="r" b="b"/>
              <a:pathLst>
                <a:path w="1474" h="1484">
                  <a:moveTo>
                    <a:pt x="0" y="0"/>
                  </a:moveTo>
                  <a:lnTo>
                    <a:pt x="1474" y="0"/>
                  </a:lnTo>
                  <a:lnTo>
                    <a:pt x="1474" y="77"/>
                  </a:lnTo>
                  <a:lnTo>
                    <a:pt x="1473" y="107"/>
                  </a:lnTo>
                  <a:lnTo>
                    <a:pt x="1473" y="394"/>
                  </a:lnTo>
                  <a:lnTo>
                    <a:pt x="1472" y="441"/>
                  </a:lnTo>
                  <a:lnTo>
                    <a:pt x="1472" y="486"/>
                  </a:lnTo>
                  <a:lnTo>
                    <a:pt x="1471" y="530"/>
                  </a:lnTo>
                  <a:lnTo>
                    <a:pt x="1469" y="571"/>
                  </a:lnTo>
                  <a:lnTo>
                    <a:pt x="1466" y="610"/>
                  </a:lnTo>
                  <a:lnTo>
                    <a:pt x="1462" y="645"/>
                  </a:lnTo>
                  <a:lnTo>
                    <a:pt x="1456" y="677"/>
                  </a:lnTo>
                  <a:lnTo>
                    <a:pt x="1449" y="704"/>
                  </a:lnTo>
                  <a:lnTo>
                    <a:pt x="1440" y="726"/>
                  </a:lnTo>
                  <a:lnTo>
                    <a:pt x="1429" y="752"/>
                  </a:lnTo>
                  <a:lnTo>
                    <a:pt x="1415" y="781"/>
                  </a:lnTo>
                  <a:lnTo>
                    <a:pt x="1399" y="811"/>
                  </a:lnTo>
                  <a:lnTo>
                    <a:pt x="1380" y="843"/>
                  </a:lnTo>
                  <a:lnTo>
                    <a:pt x="1360" y="877"/>
                  </a:lnTo>
                  <a:lnTo>
                    <a:pt x="1338" y="911"/>
                  </a:lnTo>
                  <a:lnTo>
                    <a:pt x="1314" y="948"/>
                  </a:lnTo>
                  <a:lnTo>
                    <a:pt x="1289" y="984"/>
                  </a:lnTo>
                  <a:lnTo>
                    <a:pt x="1263" y="1021"/>
                  </a:lnTo>
                  <a:lnTo>
                    <a:pt x="1236" y="1058"/>
                  </a:lnTo>
                  <a:lnTo>
                    <a:pt x="1209" y="1094"/>
                  </a:lnTo>
                  <a:lnTo>
                    <a:pt x="1182" y="1131"/>
                  </a:lnTo>
                  <a:lnTo>
                    <a:pt x="1155" y="1166"/>
                  </a:lnTo>
                  <a:lnTo>
                    <a:pt x="1128" y="1202"/>
                  </a:lnTo>
                  <a:lnTo>
                    <a:pt x="1076" y="1269"/>
                  </a:lnTo>
                  <a:lnTo>
                    <a:pt x="1051" y="1300"/>
                  </a:lnTo>
                  <a:lnTo>
                    <a:pt x="1028" y="1330"/>
                  </a:lnTo>
                  <a:lnTo>
                    <a:pt x="1005" y="1357"/>
                  </a:lnTo>
                  <a:lnTo>
                    <a:pt x="985" y="1382"/>
                  </a:lnTo>
                  <a:lnTo>
                    <a:pt x="967" y="1404"/>
                  </a:lnTo>
                  <a:lnTo>
                    <a:pt x="950" y="1424"/>
                  </a:lnTo>
                  <a:lnTo>
                    <a:pt x="936" y="1441"/>
                  </a:lnTo>
                  <a:lnTo>
                    <a:pt x="925" y="1454"/>
                  </a:lnTo>
                  <a:lnTo>
                    <a:pt x="917" y="1464"/>
                  </a:lnTo>
                  <a:lnTo>
                    <a:pt x="912" y="1470"/>
                  </a:lnTo>
                  <a:lnTo>
                    <a:pt x="910" y="1472"/>
                  </a:lnTo>
                  <a:lnTo>
                    <a:pt x="911" y="1470"/>
                  </a:lnTo>
                  <a:lnTo>
                    <a:pt x="902" y="1477"/>
                  </a:lnTo>
                  <a:lnTo>
                    <a:pt x="895" y="1481"/>
                  </a:lnTo>
                  <a:lnTo>
                    <a:pt x="890" y="1483"/>
                  </a:lnTo>
                  <a:lnTo>
                    <a:pt x="888" y="1484"/>
                  </a:lnTo>
                  <a:lnTo>
                    <a:pt x="0" y="14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317500" dist="304800" dir="2340000" sx="90000" sy="90000" algn="tl" rotWithShape="0">
                <a:prstClr val="black">
                  <a:alpha val="29000"/>
                </a:prstClr>
              </a:outerShdw>
            </a:effectLst>
          </p:spPr>
          <p:txBody>
            <a:bodyPr vert="horz" wrap="square" lIns="51449" tIns="25724" rIns="51449" bIns="25724" numCol="1" anchor="t" anchorCtr="0" compatLnSpc="1">
              <a:prstTxWarp prst="textNoShape">
                <a:avLst/>
              </a:prstTxWarp>
            </a:bodyPr>
            <a:lstStyle/>
            <a:p>
              <a:endParaRPr lang="en-US" sz="1500" dirty="0"/>
            </a:p>
          </p:txBody>
        </p:sp>
        <p:sp>
          <p:nvSpPr>
            <p:cNvPr id="45" name="Freeform 65"/>
            <p:cNvSpPr>
              <a:spLocks/>
            </p:cNvSpPr>
            <p:nvPr/>
          </p:nvSpPr>
          <p:spPr bwMode="auto">
            <a:xfrm>
              <a:off x="2166938" y="2936875"/>
              <a:ext cx="868363" cy="1184275"/>
            </a:xfrm>
            <a:custGeom>
              <a:avLst/>
              <a:gdLst/>
              <a:ahLst/>
              <a:cxnLst>
                <a:cxn ang="0">
                  <a:pos x="536" y="26"/>
                </a:cxn>
                <a:cxn ang="0">
                  <a:pos x="506" y="85"/>
                </a:cxn>
                <a:cxn ang="0">
                  <a:pos x="467" y="151"/>
                </a:cxn>
                <a:cxn ang="0">
                  <a:pos x="421" y="222"/>
                </a:cxn>
                <a:cxn ang="0">
                  <a:pos x="370" y="295"/>
                </a:cxn>
                <a:cxn ang="0">
                  <a:pos x="316" y="368"/>
                </a:cxn>
                <a:cxn ang="0">
                  <a:pos x="262" y="440"/>
                </a:cxn>
                <a:cxn ang="0">
                  <a:pos x="183" y="543"/>
                </a:cxn>
                <a:cxn ang="0">
                  <a:pos x="135" y="604"/>
                </a:cxn>
                <a:cxn ang="0">
                  <a:pos x="92" y="656"/>
                </a:cxn>
                <a:cxn ang="0">
                  <a:pos x="57" y="698"/>
                </a:cxn>
                <a:cxn ang="0">
                  <a:pos x="32" y="728"/>
                </a:cxn>
                <a:cxn ang="0">
                  <a:pos x="19" y="744"/>
                </a:cxn>
                <a:cxn ang="0">
                  <a:pos x="18" y="744"/>
                </a:cxn>
                <a:cxn ang="0">
                  <a:pos x="29" y="726"/>
                </a:cxn>
                <a:cxn ang="0">
                  <a:pos x="34" y="696"/>
                </a:cxn>
                <a:cxn ang="0">
                  <a:pos x="33" y="663"/>
                </a:cxn>
                <a:cxn ang="0">
                  <a:pos x="28" y="627"/>
                </a:cxn>
                <a:cxn ang="0">
                  <a:pos x="21" y="583"/>
                </a:cxn>
                <a:cxn ang="0">
                  <a:pos x="13" y="537"/>
                </a:cxn>
                <a:cxn ang="0">
                  <a:pos x="7" y="497"/>
                </a:cxn>
                <a:cxn ang="0">
                  <a:pos x="2" y="467"/>
                </a:cxn>
                <a:cxn ang="0">
                  <a:pos x="0" y="456"/>
                </a:cxn>
                <a:cxn ang="0">
                  <a:pos x="9" y="451"/>
                </a:cxn>
                <a:cxn ang="0">
                  <a:pos x="36" y="436"/>
                </a:cxn>
                <a:cxn ang="0">
                  <a:pos x="76" y="413"/>
                </a:cxn>
                <a:cxn ang="0">
                  <a:pos x="126" y="382"/>
                </a:cxn>
                <a:cxn ang="0">
                  <a:pos x="184" y="344"/>
                </a:cxn>
                <a:cxn ang="0">
                  <a:pos x="246" y="301"/>
                </a:cxn>
                <a:cxn ang="0">
                  <a:pos x="342" y="228"/>
                </a:cxn>
                <a:cxn ang="0">
                  <a:pos x="405" y="174"/>
                </a:cxn>
                <a:cxn ang="0">
                  <a:pos x="460" y="119"/>
                </a:cxn>
                <a:cxn ang="0">
                  <a:pos x="508" y="62"/>
                </a:cxn>
                <a:cxn ang="0">
                  <a:pos x="547" y="0"/>
                </a:cxn>
              </a:cxnLst>
              <a:rect l="0" t="0" r="r" b="b"/>
              <a:pathLst>
                <a:path w="547" h="746">
                  <a:moveTo>
                    <a:pt x="547" y="0"/>
                  </a:moveTo>
                  <a:lnTo>
                    <a:pt x="536" y="26"/>
                  </a:lnTo>
                  <a:lnTo>
                    <a:pt x="522" y="55"/>
                  </a:lnTo>
                  <a:lnTo>
                    <a:pt x="506" y="85"/>
                  </a:lnTo>
                  <a:lnTo>
                    <a:pt x="487" y="117"/>
                  </a:lnTo>
                  <a:lnTo>
                    <a:pt x="467" y="151"/>
                  </a:lnTo>
                  <a:lnTo>
                    <a:pt x="445" y="185"/>
                  </a:lnTo>
                  <a:lnTo>
                    <a:pt x="421" y="222"/>
                  </a:lnTo>
                  <a:lnTo>
                    <a:pt x="396" y="258"/>
                  </a:lnTo>
                  <a:lnTo>
                    <a:pt x="370" y="295"/>
                  </a:lnTo>
                  <a:lnTo>
                    <a:pt x="343" y="332"/>
                  </a:lnTo>
                  <a:lnTo>
                    <a:pt x="316" y="368"/>
                  </a:lnTo>
                  <a:lnTo>
                    <a:pt x="289" y="405"/>
                  </a:lnTo>
                  <a:lnTo>
                    <a:pt x="262" y="440"/>
                  </a:lnTo>
                  <a:lnTo>
                    <a:pt x="235" y="476"/>
                  </a:lnTo>
                  <a:lnTo>
                    <a:pt x="183" y="543"/>
                  </a:lnTo>
                  <a:lnTo>
                    <a:pt x="158" y="574"/>
                  </a:lnTo>
                  <a:lnTo>
                    <a:pt x="135" y="604"/>
                  </a:lnTo>
                  <a:lnTo>
                    <a:pt x="112" y="631"/>
                  </a:lnTo>
                  <a:lnTo>
                    <a:pt x="92" y="656"/>
                  </a:lnTo>
                  <a:lnTo>
                    <a:pt x="74" y="678"/>
                  </a:lnTo>
                  <a:lnTo>
                    <a:pt x="57" y="698"/>
                  </a:lnTo>
                  <a:lnTo>
                    <a:pt x="43" y="715"/>
                  </a:lnTo>
                  <a:lnTo>
                    <a:pt x="32" y="728"/>
                  </a:lnTo>
                  <a:lnTo>
                    <a:pt x="24" y="738"/>
                  </a:lnTo>
                  <a:lnTo>
                    <a:pt x="19" y="744"/>
                  </a:lnTo>
                  <a:lnTo>
                    <a:pt x="17" y="746"/>
                  </a:lnTo>
                  <a:lnTo>
                    <a:pt x="18" y="744"/>
                  </a:lnTo>
                  <a:lnTo>
                    <a:pt x="24" y="736"/>
                  </a:lnTo>
                  <a:lnTo>
                    <a:pt x="29" y="726"/>
                  </a:lnTo>
                  <a:lnTo>
                    <a:pt x="33" y="712"/>
                  </a:lnTo>
                  <a:lnTo>
                    <a:pt x="34" y="696"/>
                  </a:lnTo>
                  <a:lnTo>
                    <a:pt x="34" y="676"/>
                  </a:lnTo>
                  <a:lnTo>
                    <a:pt x="33" y="663"/>
                  </a:lnTo>
                  <a:lnTo>
                    <a:pt x="31" y="646"/>
                  </a:lnTo>
                  <a:lnTo>
                    <a:pt x="28" y="627"/>
                  </a:lnTo>
                  <a:lnTo>
                    <a:pt x="25" y="605"/>
                  </a:lnTo>
                  <a:lnTo>
                    <a:pt x="21" y="583"/>
                  </a:lnTo>
                  <a:lnTo>
                    <a:pt x="18" y="560"/>
                  </a:lnTo>
                  <a:lnTo>
                    <a:pt x="13" y="537"/>
                  </a:lnTo>
                  <a:lnTo>
                    <a:pt x="10" y="516"/>
                  </a:lnTo>
                  <a:lnTo>
                    <a:pt x="7" y="497"/>
                  </a:lnTo>
                  <a:lnTo>
                    <a:pt x="4" y="480"/>
                  </a:lnTo>
                  <a:lnTo>
                    <a:pt x="2" y="467"/>
                  </a:lnTo>
                  <a:lnTo>
                    <a:pt x="0" y="459"/>
                  </a:lnTo>
                  <a:lnTo>
                    <a:pt x="0" y="456"/>
                  </a:lnTo>
                  <a:lnTo>
                    <a:pt x="2" y="455"/>
                  </a:lnTo>
                  <a:lnTo>
                    <a:pt x="9" y="451"/>
                  </a:lnTo>
                  <a:lnTo>
                    <a:pt x="21" y="445"/>
                  </a:lnTo>
                  <a:lnTo>
                    <a:pt x="36" y="436"/>
                  </a:lnTo>
                  <a:lnTo>
                    <a:pt x="54" y="426"/>
                  </a:lnTo>
                  <a:lnTo>
                    <a:pt x="76" y="413"/>
                  </a:lnTo>
                  <a:lnTo>
                    <a:pt x="100" y="398"/>
                  </a:lnTo>
                  <a:lnTo>
                    <a:pt x="126" y="382"/>
                  </a:lnTo>
                  <a:lnTo>
                    <a:pt x="154" y="364"/>
                  </a:lnTo>
                  <a:lnTo>
                    <a:pt x="184" y="344"/>
                  </a:lnTo>
                  <a:lnTo>
                    <a:pt x="214" y="323"/>
                  </a:lnTo>
                  <a:lnTo>
                    <a:pt x="246" y="301"/>
                  </a:lnTo>
                  <a:lnTo>
                    <a:pt x="278" y="278"/>
                  </a:lnTo>
                  <a:lnTo>
                    <a:pt x="342" y="228"/>
                  </a:lnTo>
                  <a:lnTo>
                    <a:pt x="373" y="201"/>
                  </a:lnTo>
                  <a:lnTo>
                    <a:pt x="405" y="174"/>
                  </a:lnTo>
                  <a:lnTo>
                    <a:pt x="433" y="147"/>
                  </a:lnTo>
                  <a:lnTo>
                    <a:pt x="460" y="119"/>
                  </a:lnTo>
                  <a:lnTo>
                    <a:pt x="485" y="91"/>
                  </a:lnTo>
                  <a:lnTo>
                    <a:pt x="508" y="62"/>
                  </a:lnTo>
                  <a:lnTo>
                    <a:pt x="527" y="34"/>
                  </a:lnTo>
                  <a:lnTo>
                    <a:pt x="547" y="0"/>
                  </a:lnTo>
                  <a:close/>
                </a:path>
              </a:pathLst>
            </a:custGeom>
            <a:gradFill flip="none" rotWithShape="1">
              <a:gsLst>
                <a:gs pos="49000">
                  <a:schemeClr val="bg1">
                    <a:lumMod val="85000"/>
                  </a:schemeClr>
                </a:gs>
                <a:gs pos="66000">
                  <a:schemeClr val="bg1"/>
                </a:gs>
              </a:gsLst>
              <a:lin ang="13200000" scaled="0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9" tIns="25724" rIns="51449" bIns="25724" numCol="1" anchor="t" anchorCtr="0" compatLnSpc="1">
              <a:prstTxWarp prst="textNoShape">
                <a:avLst/>
              </a:prstTxWarp>
            </a:bodyPr>
            <a:lstStyle/>
            <a:p>
              <a:endParaRPr lang="en-US" sz="1500" dirty="0"/>
            </a:p>
          </p:txBody>
        </p:sp>
        <p:grpSp>
          <p:nvGrpSpPr>
            <p:cNvPr id="46" name="Group 85"/>
            <p:cNvGrpSpPr/>
            <p:nvPr/>
          </p:nvGrpSpPr>
          <p:grpSpPr>
            <a:xfrm>
              <a:off x="749509" y="1783745"/>
              <a:ext cx="2341451" cy="2355117"/>
              <a:chOff x="3578674" y="2063750"/>
              <a:chExt cx="1631950" cy="1641475"/>
            </a:xfrm>
          </p:grpSpPr>
          <p:sp>
            <p:nvSpPr>
              <p:cNvPr id="47" name="Freeform 15"/>
              <p:cNvSpPr>
                <a:spLocks/>
              </p:cNvSpPr>
              <p:nvPr/>
            </p:nvSpPr>
            <p:spPr bwMode="auto">
              <a:xfrm>
                <a:off x="3578674" y="2063750"/>
                <a:ext cx="1631950" cy="16414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28" y="0"/>
                  </a:cxn>
                  <a:cxn ang="0">
                    <a:pos x="1028" y="54"/>
                  </a:cxn>
                  <a:cxn ang="0">
                    <a:pos x="1027" y="75"/>
                  </a:cxn>
                  <a:cxn ang="0">
                    <a:pos x="1027" y="276"/>
                  </a:cxn>
                  <a:cxn ang="0">
                    <a:pos x="1026" y="308"/>
                  </a:cxn>
                  <a:cxn ang="0">
                    <a:pos x="1026" y="340"/>
                  </a:cxn>
                  <a:cxn ang="0">
                    <a:pos x="1026" y="370"/>
                  </a:cxn>
                  <a:cxn ang="0">
                    <a:pos x="1024" y="399"/>
                  </a:cxn>
                  <a:cxn ang="0">
                    <a:pos x="1022" y="427"/>
                  </a:cxn>
                  <a:cxn ang="0">
                    <a:pos x="1019" y="451"/>
                  </a:cxn>
                  <a:cxn ang="0">
                    <a:pos x="1015" y="473"/>
                  </a:cxn>
                  <a:cxn ang="0">
                    <a:pos x="1010" y="492"/>
                  </a:cxn>
                  <a:cxn ang="0">
                    <a:pos x="1004" y="507"/>
                  </a:cxn>
                  <a:cxn ang="0">
                    <a:pos x="990" y="531"/>
                  </a:cxn>
                  <a:cxn ang="0">
                    <a:pos x="977" y="551"/>
                  </a:cxn>
                  <a:cxn ang="0">
                    <a:pos x="961" y="571"/>
                  </a:cxn>
                  <a:cxn ang="0">
                    <a:pos x="943" y="591"/>
                  </a:cxn>
                  <a:cxn ang="0">
                    <a:pos x="924" y="610"/>
                  </a:cxn>
                  <a:cxn ang="0">
                    <a:pos x="904" y="629"/>
                  </a:cxn>
                  <a:cxn ang="0">
                    <a:pos x="883" y="648"/>
                  </a:cxn>
                  <a:cxn ang="0">
                    <a:pos x="861" y="666"/>
                  </a:cxn>
                  <a:cxn ang="0">
                    <a:pos x="816" y="701"/>
                  </a:cxn>
                  <a:cxn ang="0">
                    <a:pos x="794" y="718"/>
                  </a:cxn>
                  <a:cxn ang="0">
                    <a:pos x="771" y="733"/>
                  </a:cxn>
                  <a:cxn ang="0">
                    <a:pos x="750" y="748"/>
                  </a:cxn>
                  <a:cxn ang="0">
                    <a:pos x="729" y="762"/>
                  </a:cxn>
                  <a:cxn ang="0">
                    <a:pos x="710" y="774"/>
                  </a:cxn>
                  <a:cxn ang="0">
                    <a:pos x="692" y="786"/>
                  </a:cxn>
                  <a:cxn ang="0">
                    <a:pos x="675" y="796"/>
                  </a:cxn>
                  <a:cxn ang="0">
                    <a:pos x="659" y="805"/>
                  </a:cxn>
                  <a:cxn ang="0">
                    <a:pos x="647" y="812"/>
                  </a:cxn>
                  <a:cxn ang="0">
                    <a:pos x="636" y="819"/>
                  </a:cxn>
                  <a:cxn ang="0">
                    <a:pos x="628" y="823"/>
                  </a:cxn>
                  <a:cxn ang="0">
                    <a:pos x="624" y="826"/>
                  </a:cxn>
                  <a:cxn ang="0">
                    <a:pos x="622" y="826"/>
                  </a:cxn>
                  <a:cxn ang="0">
                    <a:pos x="622" y="828"/>
                  </a:cxn>
                  <a:cxn ang="0">
                    <a:pos x="624" y="834"/>
                  </a:cxn>
                  <a:cxn ang="0">
                    <a:pos x="625" y="843"/>
                  </a:cxn>
                  <a:cxn ang="0">
                    <a:pos x="627" y="854"/>
                  </a:cxn>
                  <a:cxn ang="0">
                    <a:pos x="629" y="868"/>
                  </a:cxn>
                  <a:cxn ang="0">
                    <a:pos x="631" y="882"/>
                  </a:cxn>
                  <a:cxn ang="0">
                    <a:pos x="634" y="898"/>
                  </a:cxn>
                  <a:cxn ang="0">
                    <a:pos x="636" y="915"/>
                  </a:cxn>
                  <a:cxn ang="0">
                    <a:pos x="639" y="930"/>
                  </a:cxn>
                  <a:cxn ang="0">
                    <a:pos x="641" y="945"/>
                  </a:cxn>
                  <a:cxn ang="0">
                    <a:pos x="643" y="959"/>
                  </a:cxn>
                  <a:cxn ang="0">
                    <a:pos x="645" y="971"/>
                  </a:cxn>
                  <a:cxn ang="0">
                    <a:pos x="645" y="980"/>
                  </a:cxn>
                  <a:cxn ang="0">
                    <a:pos x="645" y="993"/>
                  </a:cxn>
                  <a:cxn ang="0">
                    <a:pos x="645" y="1004"/>
                  </a:cxn>
                  <a:cxn ang="0">
                    <a:pos x="642" y="1013"/>
                  </a:cxn>
                  <a:cxn ang="0">
                    <a:pos x="639" y="1020"/>
                  </a:cxn>
                  <a:cxn ang="0">
                    <a:pos x="635" y="1026"/>
                  </a:cxn>
                  <a:cxn ang="0">
                    <a:pos x="635" y="1025"/>
                  </a:cxn>
                  <a:cxn ang="0">
                    <a:pos x="630" y="1030"/>
                  </a:cxn>
                  <a:cxn ang="0">
                    <a:pos x="625" y="1033"/>
                  </a:cxn>
                  <a:cxn ang="0">
                    <a:pos x="621" y="1034"/>
                  </a:cxn>
                  <a:cxn ang="0">
                    <a:pos x="0" y="1034"/>
                  </a:cxn>
                  <a:cxn ang="0">
                    <a:pos x="0" y="0"/>
                  </a:cxn>
                </a:cxnLst>
                <a:rect l="0" t="0" r="r" b="b"/>
                <a:pathLst>
                  <a:path w="1028" h="1034">
                    <a:moveTo>
                      <a:pt x="0" y="0"/>
                    </a:moveTo>
                    <a:lnTo>
                      <a:pt x="1028" y="0"/>
                    </a:lnTo>
                    <a:lnTo>
                      <a:pt x="1028" y="54"/>
                    </a:lnTo>
                    <a:lnTo>
                      <a:pt x="1027" y="75"/>
                    </a:lnTo>
                    <a:lnTo>
                      <a:pt x="1027" y="276"/>
                    </a:lnTo>
                    <a:lnTo>
                      <a:pt x="1026" y="308"/>
                    </a:lnTo>
                    <a:lnTo>
                      <a:pt x="1026" y="340"/>
                    </a:lnTo>
                    <a:lnTo>
                      <a:pt x="1026" y="370"/>
                    </a:lnTo>
                    <a:lnTo>
                      <a:pt x="1024" y="399"/>
                    </a:lnTo>
                    <a:lnTo>
                      <a:pt x="1022" y="427"/>
                    </a:lnTo>
                    <a:lnTo>
                      <a:pt x="1019" y="451"/>
                    </a:lnTo>
                    <a:lnTo>
                      <a:pt x="1015" y="473"/>
                    </a:lnTo>
                    <a:lnTo>
                      <a:pt x="1010" y="492"/>
                    </a:lnTo>
                    <a:lnTo>
                      <a:pt x="1004" y="507"/>
                    </a:lnTo>
                    <a:lnTo>
                      <a:pt x="990" y="531"/>
                    </a:lnTo>
                    <a:lnTo>
                      <a:pt x="977" y="551"/>
                    </a:lnTo>
                    <a:lnTo>
                      <a:pt x="961" y="571"/>
                    </a:lnTo>
                    <a:lnTo>
                      <a:pt x="943" y="591"/>
                    </a:lnTo>
                    <a:lnTo>
                      <a:pt x="924" y="610"/>
                    </a:lnTo>
                    <a:lnTo>
                      <a:pt x="904" y="629"/>
                    </a:lnTo>
                    <a:lnTo>
                      <a:pt x="883" y="648"/>
                    </a:lnTo>
                    <a:lnTo>
                      <a:pt x="861" y="666"/>
                    </a:lnTo>
                    <a:lnTo>
                      <a:pt x="816" y="701"/>
                    </a:lnTo>
                    <a:lnTo>
                      <a:pt x="794" y="718"/>
                    </a:lnTo>
                    <a:lnTo>
                      <a:pt x="771" y="733"/>
                    </a:lnTo>
                    <a:lnTo>
                      <a:pt x="750" y="748"/>
                    </a:lnTo>
                    <a:lnTo>
                      <a:pt x="729" y="762"/>
                    </a:lnTo>
                    <a:lnTo>
                      <a:pt x="710" y="774"/>
                    </a:lnTo>
                    <a:lnTo>
                      <a:pt x="692" y="786"/>
                    </a:lnTo>
                    <a:lnTo>
                      <a:pt x="675" y="796"/>
                    </a:lnTo>
                    <a:lnTo>
                      <a:pt x="659" y="805"/>
                    </a:lnTo>
                    <a:lnTo>
                      <a:pt x="647" y="812"/>
                    </a:lnTo>
                    <a:lnTo>
                      <a:pt x="636" y="819"/>
                    </a:lnTo>
                    <a:lnTo>
                      <a:pt x="628" y="823"/>
                    </a:lnTo>
                    <a:lnTo>
                      <a:pt x="624" y="826"/>
                    </a:lnTo>
                    <a:lnTo>
                      <a:pt x="622" y="826"/>
                    </a:lnTo>
                    <a:lnTo>
                      <a:pt x="622" y="828"/>
                    </a:lnTo>
                    <a:lnTo>
                      <a:pt x="624" y="834"/>
                    </a:lnTo>
                    <a:lnTo>
                      <a:pt x="625" y="843"/>
                    </a:lnTo>
                    <a:lnTo>
                      <a:pt x="627" y="854"/>
                    </a:lnTo>
                    <a:lnTo>
                      <a:pt x="629" y="868"/>
                    </a:lnTo>
                    <a:lnTo>
                      <a:pt x="631" y="882"/>
                    </a:lnTo>
                    <a:lnTo>
                      <a:pt x="634" y="898"/>
                    </a:lnTo>
                    <a:lnTo>
                      <a:pt x="636" y="915"/>
                    </a:lnTo>
                    <a:lnTo>
                      <a:pt x="639" y="930"/>
                    </a:lnTo>
                    <a:lnTo>
                      <a:pt x="641" y="945"/>
                    </a:lnTo>
                    <a:lnTo>
                      <a:pt x="643" y="959"/>
                    </a:lnTo>
                    <a:lnTo>
                      <a:pt x="645" y="971"/>
                    </a:lnTo>
                    <a:lnTo>
                      <a:pt x="645" y="980"/>
                    </a:lnTo>
                    <a:lnTo>
                      <a:pt x="645" y="993"/>
                    </a:lnTo>
                    <a:lnTo>
                      <a:pt x="645" y="1004"/>
                    </a:lnTo>
                    <a:lnTo>
                      <a:pt x="642" y="1013"/>
                    </a:lnTo>
                    <a:lnTo>
                      <a:pt x="639" y="1020"/>
                    </a:lnTo>
                    <a:lnTo>
                      <a:pt x="635" y="1026"/>
                    </a:lnTo>
                    <a:lnTo>
                      <a:pt x="635" y="1025"/>
                    </a:lnTo>
                    <a:lnTo>
                      <a:pt x="630" y="1030"/>
                    </a:lnTo>
                    <a:lnTo>
                      <a:pt x="625" y="1033"/>
                    </a:lnTo>
                    <a:lnTo>
                      <a:pt x="621" y="1034"/>
                    </a:lnTo>
                    <a:lnTo>
                      <a:pt x="0" y="10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51449" tIns="25724" rIns="51449" bIns="25724" numCol="1" anchor="ctr" anchorCtr="1" compatLnSpc="1">
                <a:prstTxWarp prst="textNoShape">
                  <a:avLst/>
                </a:prstTxWarp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  <a:latin typeface="ByTheButterfly" pitchFamily="2" charset="0"/>
                    <a:ea typeface="ByTheButterfly" pitchFamily="2" charset="0"/>
                  </a:rPr>
                  <a:t>Create a detailed work plan &amp; model it off of previous similar projects </a:t>
                </a:r>
              </a:p>
              <a:p>
                <a:r>
                  <a:rPr lang="en-US" sz="1400" dirty="0">
                    <a:solidFill>
                      <a:schemeClr val="bg1"/>
                    </a:solidFill>
                    <a:latin typeface="ByTheButterfly" pitchFamily="2" charset="0"/>
                    <a:ea typeface="ByTheButterfly" pitchFamily="2" charset="0"/>
                  </a:rPr>
                  <a:t>(if possible)</a:t>
                </a:r>
              </a:p>
            </p:txBody>
          </p:sp>
          <p:sp>
            <p:nvSpPr>
              <p:cNvPr id="48" name="Freeform 16"/>
              <p:cNvSpPr>
                <a:spLocks/>
              </p:cNvSpPr>
              <p:nvPr/>
            </p:nvSpPr>
            <p:spPr bwMode="auto">
              <a:xfrm>
                <a:off x="4564809" y="2868502"/>
                <a:ext cx="606425" cy="823913"/>
              </a:xfrm>
              <a:custGeom>
                <a:avLst/>
                <a:gdLst/>
                <a:ahLst/>
                <a:cxnLst>
                  <a:cxn ang="0">
                    <a:pos x="373" y="21"/>
                  </a:cxn>
                  <a:cxn ang="0">
                    <a:pos x="348" y="70"/>
                  </a:cxn>
                  <a:cxn ang="0">
                    <a:pos x="315" y="124"/>
                  </a:cxn>
                  <a:cxn ang="0">
                    <a:pos x="276" y="180"/>
                  </a:cxn>
                  <a:cxn ang="0">
                    <a:pos x="216" y="265"/>
                  </a:cxn>
                  <a:cxn ang="0">
                    <a:pos x="179" y="314"/>
                  </a:cxn>
                  <a:cxn ang="0">
                    <a:pos x="142" y="361"/>
                  </a:cxn>
                  <a:cxn ang="0">
                    <a:pos x="108" y="403"/>
                  </a:cxn>
                  <a:cxn ang="0">
                    <a:pos x="77" y="442"/>
                  </a:cxn>
                  <a:cxn ang="0">
                    <a:pos x="51" y="473"/>
                  </a:cxn>
                  <a:cxn ang="0">
                    <a:pos x="31" y="498"/>
                  </a:cxn>
                  <a:cxn ang="0">
                    <a:pos x="18" y="513"/>
                  </a:cxn>
                  <a:cxn ang="0">
                    <a:pos x="13" y="519"/>
                  </a:cxn>
                  <a:cxn ang="0">
                    <a:pos x="20" y="506"/>
                  </a:cxn>
                  <a:cxn ang="0">
                    <a:pos x="23" y="486"/>
                  </a:cxn>
                  <a:cxn ang="0">
                    <a:pos x="23" y="464"/>
                  </a:cxn>
                  <a:cxn ang="0">
                    <a:pos x="19" y="438"/>
                  </a:cxn>
                  <a:cxn ang="0">
                    <a:pos x="14" y="408"/>
                  </a:cxn>
                  <a:cxn ang="0">
                    <a:pos x="9" y="375"/>
                  </a:cxn>
                  <a:cxn ang="0">
                    <a:pos x="5" y="347"/>
                  </a:cxn>
                  <a:cxn ang="0">
                    <a:pos x="2" y="327"/>
                  </a:cxn>
                  <a:cxn ang="0">
                    <a:pos x="0" y="319"/>
                  </a:cxn>
                  <a:cxn ang="0">
                    <a:pos x="6" y="316"/>
                  </a:cxn>
                  <a:cxn ang="0">
                    <a:pos x="25" y="305"/>
                  </a:cxn>
                  <a:cxn ang="0">
                    <a:pos x="53" y="289"/>
                  </a:cxn>
                  <a:cxn ang="0">
                    <a:pos x="88" y="267"/>
                  </a:cxn>
                  <a:cxn ang="0">
                    <a:pos x="128" y="241"/>
                  </a:cxn>
                  <a:cxn ang="0">
                    <a:pos x="172" y="211"/>
                  </a:cxn>
                  <a:cxn ang="0">
                    <a:pos x="239" y="159"/>
                  </a:cxn>
                  <a:cxn ang="0">
                    <a:pos x="282" y="122"/>
                  </a:cxn>
                  <a:cxn ang="0">
                    <a:pos x="321" y="84"/>
                  </a:cxn>
                  <a:cxn ang="0">
                    <a:pos x="355" y="44"/>
                  </a:cxn>
                  <a:cxn ang="0">
                    <a:pos x="382" y="0"/>
                  </a:cxn>
                </a:cxnLst>
                <a:rect l="0" t="0" r="r" b="b"/>
                <a:pathLst>
                  <a:path w="382" h="519">
                    <a:moveTo>
                      <a:pt x="382" y="0"/>
                    </a:moveTo>
                    <a:lnTo>
                      <a:pt x="373" y="21"/>
                    </a:lnTo>
                    <a:lnTo>
                      <a:pt x="361" y="45"/>
                    </a:lnTo>
                    <a:lnTo>
                      <a:pt x="348" y="70"/>
                    </a:lnTo>
                    <a:lnTo>
                      <a:pt x="332" y="96"/>
                    </a:lnTo>
                    <a:lnTo>
                      <a:pt x="315" y="124"/>
                    </a:lnTo>
                    <a:lnTo>
                      <a:pt x="296" y="152"/>
                    </a:lnTo>
                    <a:lnTo>
                      <a:pt x="276" y="180"/>
                    </a:lnTo>
                    <a:lnTo>
                      <a:pt x="234" y="239"/>
                    </a:lnTo>
                    <a:lnTo>
                      <a:pt x="216" y="265"/>
                    </a:lnTo>
                    <a:lnTo>
                      <a:pt x="197" y="289"/>
                    </a:lnTo>
                    <a:lnTo>
                      <a:pt x="179" y="314"/>
                    </a:lnTo>
                    <a:lnTo>
                      <a:pt x="160" y="337"/>
                    </a:lnTo>
                    <a:lnTo>
                      <a:pt x="142" y="361"/>
                    </a:lnTo>
                    <a:lnTo>
                      <a:pt x="125" y="382"/>
                    </a:lnTo>
                    <a:lnTo>
                      <a:pt x="108" y="403"/>
                    </a:lnTo>
                    <a:lnTo>
                      <a:pt x="92" y="424"/>
                    </a:lnTo>
                    <a:lnTo>
                      <a:pt x="77" y="442"/>
                    </a:lnTo>
                    <a:lnTo>
                      <a:pt x="64" y="459"/>
                    </a:lnTo>
                    <a:lnTo>
                      <a:pt x="51" y="473"/>
                    </a:lnTo>
                    <a:lnTo>
                      <a:pt x="40" y="487"/>
                    </a:lnTo>
                    <a:lnTo>
                      <a:pt x="31" y="498"/>
                    </a:lnTo>
                    <a:lnTo>
                      <a:pt x="24" y="507"/>
                    </a:lnTo>
                    <a:lnTo>
                      <a:pt x="18" y="513"/>
                    </a:lnTo>
                    <a:lnTo>
                      <a:pt x="15" y="518"/>
                    </a:lnTo>
                    <a:lnTo>
                      <a:pt x="13" y="519"/>
                    </a:lnTo>
                    <a:lnTo>
                      <a:pt x="17" y="513"/>
                    </a:lnTo>
                    <a:lnTo>
                      <a:pt x="20" y="506"/>
                    </a:lnTo>
                    <a:lnTo>
                      <a:pt x="23" y="497"/>
                    </a:lnTo>
                    <a:lnTo>
                      <a:pt x="23" y="486"/>
                    </a:lnTo>
                    <a:lnTo>
                      <a:pt x="23" y="473"/>
                    </a:lnTo>
                    <a:lnTo>
                      <a:pt x="23" y="464"/>
                    </a:lnTo>
                    <a:lnTo>
                      <a:pt x="21" y="452"/>
                    </a:lnTo>
                    <a:lnTo>
                      <a:pt x="19" y="438"/>
                    </a:lnTo>
                    <a:lnTo>
                      <a:pt x="17" y="423"/>
                    </a:lnTo>
                    <a:lnTo>
                      <a:pt x="14" y="408"/>
                    </a:lnTo>
                    <a:lnTo>
                      <a:pt x="12" y="391"/>
                    </a:lnTo>
                    <a:lnTo>
                      <a:pt x="9" y="375"/>
                    </a:lnTo>
                    <a:lnTo>
                      <a:pt x="7" y="361"/>
                    </a:lnTo>
                    <a:lnTo>
                      <a:pt x="5" y="347"/>
                    </a:lnTo>
                    <a:lnTo>
                      <a:pt x="3" y="336"/>
                    </a:lnTo>
                    <a:lnTo>
                      <a:pt x="2" y="327"/>
                    </a:lnTo>
                    <a:lnTo>
                      <a:pt x="0" y="321"/>
                    </a:lnTo>
                    <a:lnTo>
                      <a:pt x="0" y="319"/>
                    </a:lnTo>
                    <a:lnTo>
                      <a:pt x="2" y="319"/>
                    </a:lnTo>
                    <a:lnTo>
                      <a:pt x="6" y="316"/>
                    </a:lnTo>
                    <a:lnTo>
                      <a:pt x="14" y="312"/>
                    </a:lnTo>
                    <a:lnTo>
                      <a:pt x="25" y="305"/>
                    </a:lnTo>
                    <a:lnTo>
                      <a:pt x="37" y="298"/>
                    </a:lnTo>
                    <a:lnTo>
                      <a:pt x="53" y="289"/>
                    </a:lnTo>
                    <a:lnTo>
                      <a:pt x="70" y="279"/>
                    </a:lnTo>
                    <a:lnTo>
                      <a:pt x="88" y="267"/>
                    </a:lnTo>
                    <a:lnTo>
                      <a:pt x="107" y="255"/>
                    </a:lnTo>
                    <a:lnTo>
                      <a:pt x="128" y="241"/>
                    </a:lnTo>
                    <a:lnTo>
                      <a:pt x="149" y="226"/>
                    </a:lnTo>
                    <a:lnTo>
                      <a:pt x="172" y="211"/>
                    </a:lnTo>
                    <a:lnTo>
                      <a:pt x="194" y="194"/>
                    </a:lnTo>
                    <a:lnTo>
                      <a:pt x="239" y="159"/>
                    </a:lnTo>
                    <a:lnTo>
                      <a:pt x="261" y="141"/>
                    </a:lnTo>
                    <a:lnTo>
                      <a:pt x="282" y="122"/>
                    </a:lnTo>
                    <a:lnTo>
                      <a:pt x="302" y="103"/>
                    </a:lnTo>
                    <a:lnTo>
                      <a:pt x="321" y="84"/>
                    </a:lnTo>
                    <a:lnTo>
                      <a:pt x="339" y="64"/>
                    </a:lnTo>
                    <a:lnTo>
                      <a:pt x="355" y="44"/>
                    </a:lnTo>
                    <a:lnTo>
                      <a:pt x="368" y="24"/>
                    </a:lnTo>
                    <a:lnTo>
                      <a:pt x="382" y="0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  <a:alpha val="5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500" dirty="0"/>
              </a:p>
            </p:txBody>
          </p:sp>
        </p:grpSp>
      </p:grpSp>
      <p:grpSp>
        <p:nvGrpSpPr>
          <p:cNvPr id="49" name="Group 93"/>
          <p:cNvGrpSpPr/>
          <p:nvPr/>
        </p:nvGrpSpPr>
        <p:grpSpPr>
          <a:xfrm>
            <a:off x="2068975" y="1861595"/>
            <a:ext cx="1570037" cy="1590122"/>
            <a:chOff x="4037012" y="3184808"/>
            <a:chExt cx="2354263" cy="2384384"/>
          </a:xfrm>
          <a:solidFill>
            <a:srgbClr val="FF0000"/>
          </a:solidFill>
        </p:grpSpPr>
        <p:grpSp>
          <p:nvGrpSpPr>
            <p:cNvPr id="50" name="Group 92"/>
            <p:cNvGrpSpPr/>
            <p:nvPr/>
          </p:nvGrpSpPr>
          <p:grpSpPr>
            <a:xfrm>
              <a:off x="4037012" y="3200400"/>
              <a:ext cx="2354263" cy="2355850"/>
              <a:chOff x="4037012" y="3200400"/>
              <a:chExt cx="2354263" cy="2355850"/>
            </a:xfrm>
            <a:grpFill/>
          </p:grpSpPr>
          <p:sp>
            <p:nvSpPr>
              <p:cNvPr id="52" name="Rectangle 66"/>
              <p:cNvSpPr>
                <a:spLocks noChangeArrowheads="1"/>
              </p:cNvSpPr>
              <p:nvPr/>
            </p:nvSpPr>
            <p:spPr bwMode="auto">
              <a:xfrm>
                <a:off x="4037012" y="3200400"/>
                <a:ext cx="2354263" cy="2355850"/>
              </a:xfrm>
              <a:custGeom>
                <a:avLst/>
                <a:gdLst>
                  <a:gd name="connsiteX0" fmla="*/ 0 w 2354263"/>
                  <a:gd name="connsiteY0" fmla="*/ 0 h 2355850"/>
                  <a:gd name="connsiteX1" fmla="*/ 2354263 w 2354263"/>
                  <a:gd name="connsiteY1" fmla="*/ 0 h 2355850"/>
                  <a:gd name="connsiteX2" fmla="*/ 2354263 w 2354263"/>
                  <a:gd name="connsiteY2" fmla="*/ 2355850 h 2355850"/>
                  <a:gd name="connsiteX3" fmla="*/ 0 w 2354263"/>
                  <a:gd name="connsiteY3" fmla="*/ 2355850 h 2355850"/>
                  <a:gd name="connsiteX4" fmla="*/ 0 w 2354263"/>
                  <a:gd name="connsiteY4" fmla="*/ 0 h 2355850"/>
                  <a:gd name="connsiteX0" fmla="*/ 0 w 2354263"/>
                  <a:gd name="connsiteY0" fmla="*/ 0 h 2355850"/>
                  <a:gd name="connsiteX1" fmla="*/ 2354263 w 2354263"/>
                  <a:gd name="connsiteY1" fmla="*/ 0 h 2355850"/>
                  <a:gd name="connsiteX2" fmla="*/ 2354263 w 2354263"/>
                  <a:gd name="connsiteY2" fmla="*/ 2355850 h 2355850"/>
                  <a:gd name="connsiteX3" fmla="*/ 14726 w 2354263"/>
                  <a:gd name="connsiteY3" fmla="*/ 2279650 h 2355850"/>
                  <a:gd name="connsiteX4" fmla="*/ 0 w 2354263"/>
                  <a:gd name="connsiteY4" fmla="*/ 0 h 2355850"/>
                  <a:gd name="connsiteX0" fmla="*/ 0 w 2354263"/>
                  <a:gd name="connsiteY0" fmla="*/ 0 h 2355850"/>
                  <a:gd name="connsiteX1" fmla="*/ 2234982 w 2354263"/>
                  <a:gd name="connsiteY1" fmla="*/ 7883 h 2355850"/>
                  <a:gd name="connsiteX2" fmla="*/ 2354263 w 2354263"/>
                  <a:gd name="connsiteY2" fmla="*/ 2355850 h 2355850"/>
                  <a:gd name="connsiteX3" fmla="*/ 14726 w 2354263"/>
                  <a:gd name="connsiteY3" fmla="*/ 2279650 h 2355850"/>
                  <a:gd name="connsiteX4" fmla="*/ 0 w 2354263"/>
                  <a:gd name="connsiteY4" fmla="*/ 0 h 2355850"/>
                  <a:gd name="connsiteX0" fmla="*/ 0 w 2354263"/>
                  <a:gd name="connsiteY0" fmla="*/ 0 h 2355850"/>
                  <a:gd name="connsiteX1" fmla="*/ 2234982 w 2354263"/>
                  <a:gd name="connsiteY1" fmla="*/ 7883 h 2355850"/>
                  <a:gd name="connsiteX2" fmla="*/ 2354263 w 2354263"/>
                  <a:gd name="connsiteY2" fmla="*/ 2355850 h 2355850"/>
                  <a:gd name="connsiteX3" fmla="*/ 14726 w 2354263"/>
                  <a:gd name="connsiteY3" fmla="*/ 2279650 h 2355850"/>
                  <a:gd name="connsiteX4" fmla="*/ 0 w 2354263"/>
                  <a:gd name="connsiteY4" fmla="*/ 0 h 2355850"/>
                  <a:gd name="connsiteX0" fmla="*/ 0 w 2354263"/>
                  <a:gd name="connsiteY0" fmla="*/ 0 h 2355850"/>
                  <a:gd name="connsiteX1" fmla="*/ 2234982 w 2354263"/>
                  <a:gd name="connsiteY1" fmla="*/ 7883 h 2355850"/>
                  <a:gd name="connsiteX2" fmla="*/ 2354263 w 2354263"/>
                  <a:gd name="connsiteY2" fmla="*/ 2355850 h 2355850"/>
                  <a:gd name="connsiteX3" fmla="*/ 13686 w 2354263"/>
                  <a:gd name="connsiteY3" fmla="*/ 2227098 h 2355850"/>
                  <a:gd name="connsiteX4" fmla="*/ 0 w 2354263"/>
                  <a:gd name="connsiteY4" fmla="*/ 0 h 2355850"/>
                  <a:gd name="connsiteX0" fmla="*/ 0 w 2354263"/>
                  <a:gd name="connsiteY0" fmla="*/ 0 h 2355850"/>
                  <a:gd name="connsiteX1" fmla="*/ 2144604 w 2354263"/>
                  <a:gd name="connsiteY1" fmla="*/ 2628 h 2355850"/>
                  <a:gd name="connsiteX2" fmla="*/ 2354263 w 2354263"/>
                  <a:gd name="connsiteY2" fmla="*/ 2355850 h 2355850"/>
                  <a:gd name="connsiteX3" fmla="*/ 13686 w 2354263"/>
                  <a:gd name="connsiteY3" fmla="*/ 2227098 h 2355850"/>
                  <a:gd name="connsiteX4" fmla="*/ 0 w 2354263"/>
                  <a:gd name="connsiteY4" fmla="*/ 0 h 2355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4263" h="2355850">
                    <a:moveTo>
                      <a:pt x="0" y="0"/>
                    </a:moveTo>
                    <a:lnTo>
                      <a:pt x="2144604" y="2628"/>
                    </a:lnTo>
                    <a:lnTo>
                      <a:pt x="2354263" y="2355850"/>
                    </a:lnTo>
                    <a:lnTo>
                      <a:pt x="13686" y="2227098"/>
                    </a:lnTo>
                    <a:cubicBezTo>
                      <a:pt x="8777" y="1467215"/>
                      <a:pt x="4909" y="759883"/>
                      <a:pt x="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miter lim="800000"/>
                <a:headEnd/>
                <a:tailEnd/>
              </a:ln>
              <a:effectLst>
                <a:outerShdw blurRad="254000" dist="190500" dir="3180000" sx="96000" sy="96000" algn="tl" rotWithShape="0">
                  <a:prstClr val="black">
                    <a:alpha val="39000"/>
                  </a:prstClr>
                </a:outerShdw>
              </a:effectLst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500" dirty="0"/>
              </a:p>
            </p:txBody>
          </p:sp>
          <p:sp>
            <p:nvSpPr>
              <p:cNvPr id="53" name="Rectangle 66"/>
              <p:cNvSpPr>
                <a:spLocks noChangeArrowheads="1"/>
              </p:cNvSpPr>
              <p:nvPr/>
            </p:nvSpPr>
            <p:spPr bwMode="auto">
              <a:xfrm>
                <a:off x="4037012" y="3200400"/>
                <a:ext cx="2354263" cy="235585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500" dirty="0"/>
              </a:p>
            </p:txBody>
          </p:sp>
        </p:grpSp>
        <p:sp>
          <p:nvSpPr>
            <p:cNvPr id="51" name="Rectangle 77"/>
            <p:cNvSpPr>
              <a:spLocks noChangeArrowheads="1"/>
            </p:cNvSpPr>
            <p:nvPr/>
          </p:nvSpPr>
          <p:spPr bwMode="auto">
            <a:xfrm>
              <a:off x="4037829" y="3184808"/>
              <a:ext cx="2353041" cy="2384384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51449" tIns="25724" rIns="51449" bIns="25724" numCol="1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500" dirty="0">
                  <a:solidFill>
                    <a:schemeClr val="bg1"/>
                  </a:solidFill>
                  <a:latin typeface="ByTheButterfly" pitchFamily="2" charset="0"/>
                  <a:ea typeface="ByTheButterfly" pitchFamily="2" charset="0"/>
                </a:rPr>
                <a:t>Create a risk response team as the first line of defense when problems occur</a:t>
              </a:r>
            </a:p>
          </p:txBody>
        </p:sp>
      </p:grpSp>
      <p:sp>
        <p:nvSpPr>
          <p:cNvPr id="61" name="Oval 60"/>
          <p:cNvSpPr/>
          <p:nvPr/>
        </p:nvSpPr>
        <p:spPr>
          <a:xfrm rot="2438237">
            <a:off x="8121631" y="4182836"/>
            <a:ext cx="789152" cy="1295283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21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514487">
              <a:defRPr/>
            </a:pPr>
            <a:endParaRPr lang="en-US" sz="1013" kern="0" dirty="0">
              <a:solidFill>
                <a:sysClr val="window" lastClr="FFFFFF"/>
              </a:solidFill>
              <a:latin typeface="Calibri"/>
            </a:endParaRPr>
          </a:p>
        </p:txBody>
      </p:sp>
      <p:grpSp>
        <p:nvGrpSpPr>
          <p:cNvPr id="62" name="Group 90"/>
          <p:cNvGrpSpPr/>
          <p:nvPr/>
        </p:nvGrpSpPr>
        <p:grpSpPr>
          <a:xfrm>
            <a:off x="7381048" y="3631876"/>
            <a:ext cx="1515686" cy="1571465"/>
            <a:chOff x="749300" y="1783745"/>
            <a:chExt cx="2341660" cy="2356455"/>
          </a:xfrm>
        </p:grpSpPr>
        <p:sp>
          <p:nvSpPr>
            <p:cNvPr id="63" name="Freeform 64"/>
            <p:cNvSpPr>
              <a:spLocks/>
            </p:cNvSpPr>
            <p:nvPr/>
          </p:nvSpPr>
          <p:spPr bwMode="auto">
            <a:xfrm>
              <a:off x="749300" y="1784350"/>
              <a:ext cx="2339975" cy="23558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74" y="0"/>
                </a:cxn>
                <a:cxn ang="0">
                  <a:pos x="1474" y="77"/>
                </a:cxn>
                <a:cxn ang="0">
                  <a:pos x="1473" y="107"/>
                </a:cxn>
                <a:cxn ang="0">
                  <a:pos x="1473" y="394"/>
                </a:cxn>
                <a:cxn ang="0">
                  <a:pos x="1472" y="441"/>
                </a:cxn>
                <a:cxn ang="0">
                  <a:pos x="1472" y="486"/>
                </a:cxn>
                <a:cxn ang="0">
                  <a:pos x="1471" y="530"/>
                </a:cxn>
                <a:cxn ang="0">
                  <a:pos x="1469" y="571"/>
                </a:cxn>
                <a:cxn ang="0">
                  <a:pos x="1466" y="610"/>
                </a:cxn>
                <a:cxn ang="0">
                  <a:pos x="1462" y="645"/>
                </a:cxn>
                <a:cxn ang="0">
                  <a:pos x="1456" y="677"/>
                </a:cxn>
                <a:cxn ang="0">
                  <a:pos x="1449" y="704"/>
                </a:cxn>
                <a:cxn ang="0">
                  <a:pos x="1440" y="726"/>
                </a:cxn>
                <a:cxn ang="0">
                  <a:pos x="1429" y="752"/>
                </a:cxn>
                <a:cxn ang="0">
                  <a:pos x="1415" y="781"/>
                </a:cxn>
                <a:cxn ang="0">
                  <a:pos x="1399" y="811"/>
                </a:cxn>
                <a:cxn ang="0">
                  <a:pos x="1380" y="843"/>
                </a:cxn>
                <a:cxn ang="0">
                  <a:pos x="1360" y="877"/>
                </a:cxn>
                <a:cxn ang="0">
                  <a:pos x="1338" y="911"/>
                </a:cxn>
                <a:cxn ang="0">
                  <a:pos x="1314" y="948"/>
                </a:cxn>
                <a:cxn ang="0">
                  <a:pos x="1289" y="984"/>
                </a:cxn>
                <a:cxn ang="0">
                  <a:pos x="1263" y="1021"/>
                </a:cxn>
                <a:cxn ang="0">
                  <a:pos x="1236" y="1058"/>
                </a:cxn>
                <a:cxn ang="0">
                  <a:pos x="1209" y="1094"/>
                </a:cxn>
                <a:cxn ang="0">
                  <a:pos x="1182" y="1131"/>
                </a:cxn>
                <a:cxn ang="0">
                  <a:pos x="1155" y="1166"/>
                </a:cxn>
                <a:cxn ang="0">
                  <a:pos x="1128" y="1202"/>
                </a:cxn>
                <a:cxn ang="0">
                  <a:pos x="1076" y="1269"/>
                </a:cxn>
                <a:cxn ang="0">
                  <a:pos x="1051" y="1300"/>
                </a:cxn>
                <a:cxn ang="0">
                  <a:pos x="1028" y="1330"/>
                </a:cxn>
                <a:cxn ang="0">
                  <a:pos x="1005" y="1357"/>
                </a:cxn>
                <a:cxn ang="0">
                  <a:pos x="985" y="1382"/>
                </a:cxn>
                <a:cxn ang="0">
                  <a:pos x="967" y="1404"/>
                </a:cxn>
                <a:cxn ang="0">
                  <a:pos x="950" y="1424"/>
                </a:cxn>
                <a:cxn ang="0">
                  <a:pos x="936" y="1441"/>
                </a:cxn>
                <a:cxn ang="0">
                  <a:pos x="925" y="1454"/>
                </a:cxn>
                <a:cxn ang="0">
                  <a:pos x="917" y="1464"/>
                </a:cxn>
                <a:cxn ang="0">
                  <a:pos x="912" y="1470"/>
                </a:cxn>
                <a:cxn ang="0">
                  <a:pos x="910" y="1472"/>
                </a:cxn>
                <a:cxn ang="0">
                  <a:pos x="911" y="1470"/>
                </a:cxn>
                <a:cxn ang="0">
                  <a:pos x="902" y="1477"/>
                </a:cxn>
                <a:cxn ang="0">
                  <a:pos x="895" y="1481"/>
                </a:cxn>
                <a:cxn ang="0">
                  <a:pos x="890" y="1483"/>
                </a:cxn>
                <a:cxn ang="0">
                  <a:pos x="888" y="1484"/>
                </a:cxn>
                <a:cxn ang="0">
                  <a:pos x="0" y="1484"/>
                </a:cxn>
                <a:cxn ang="0">
                  <a:pos x="0" y="0"/>
                </a:cxn>
              </a:cxnLst>
              <a:rect l="0" t="0" r="r" b="b"/>
              <a:pathLst>
                <a:path w="1474" h="1484">
                  <a:moveTo>
                    <a:pt x="0" y="0"/>
                  </a:moveTo>
                  <a:lnTo>
                    <a:pt x="1474" y="0"/>
                  </a:lnTo>
                  <a:lnTo>
                    <a:pt x="1474" y="77"/>
                  </a:lnTo>
                  <a:lnTo>
                    <a:pt x="1473" y="107"/>
                  </a:lnTo>
                  <a:lnTo>
                    <a:pt x="1473" y="394"/>
                  </a:lnTo>
                  <a:lnTo>
                    <a:pt x="1472" y="441"/>
                  </a:lnTo>
                  <a:lnTo>
                    <a:pt x="1472" y="486"/>
                  </a:lnTo>
                  <a:lnTo>
                    <a:pt x="1471" y="530"/>
                  </a:lnTo>
                  <a:lnTo>
                    <a:pt x="1469" y="571"/>
                  </a:lnTo>
                  <a:lnTo>
                    <a:pt x="1466" y="610"/>
                  </a:lnTo>
                  <a:lnTo>
                    <a:pt x="1462" y="645"/>
                  </a:lnTo>
                  <a:lnTo>
                    <a:pt x="1456" y="677"/>
                  </a:lnTo>
                  <a:lnTo>
                    <a:pt x="1449" y="704"/>
                  </a:lnTo>
                  <a:lnTo>
                    <a:pt x="1440" y="726"/>
                  </a:lnTo>
                  <a:lnTo>
                    <a:pt x="1429" y="752"/>
                  </a:lnTo>
                  <a:lnTo>
                    <a:pt x="1415" y="781"/>
                  </a:lnTo>
                  <a:lnTo>
                    <a:pt x="1399" y="811"/>
                  </a:lnTo>
                  <a:lnTo>
                    <a:pt x="1380" y="843"/>
                  </a:lnTo>
                  <a:lnTo>
                    <a:pt x="1360" y="877"/>
                  </a:lnTo>
                  <a:lnTo>
                    <a:pt x="1338" y="911"/>
                  </a:lnTo>
                  <a:lnTo>
                    <a:pt x="1314" y="948"/>
                  </a:lnTo>
                  <a:lnTo>
                    <a:pt x="1289" y="984"/>
                  </a:lnTo>
                  <a:lnTo>
                    <a:pt x="1263" y="1021"/>
                  </a:lnTo>
                  <a:lnTo>
                    <a:pt x="1236" y="1058"/>
                  </a:lnTo>
                  <a:lnTo>
                    <a:pt x="1209" y="1094"/>
                  </a:lnTo>
                  <a:lnTo>
                    <a:pt x="1182" y="1131"/>
                  </a:lnTo>
                  <a:lnTo>
                    <a:pt x="1155" y="1166"/>
                  </a:lnTo>
                  <a:lnTo>
                    <a:pt x="1128" y="1202"/>
                  </a:lnTo>
                  <a:lnTo>
                    <a:pt x="1076" y="1269"/>
                  </a:lnTo>
                  <a:lnTo>
                    <a:pt x="1051" y="1300"/>
                  </a:lnTo>
                  <a:lnTo>
                    <a:pt x="1028" y="1330"/>
                  </a:lnTo>
                  <a:lnTo>
                    <a:pt x="1005" y="1357"/>
                  </a:lnTo>
                  <a:lnTo>
                    <a:pt x="985" y="1382"/>
                  </a:lnTo>
                  <a:lnTo>
                    <a:pt x="967" y="1404"/>
                  </a:lnTo>
                  <a:lnTo>
                    <a:pt x="950" y="1424"/>
                  </a:lnTo>
                  <a:lnTo>
                    <a:pt x="936" y="1441"/>
                  </a:lnTo>
                  <a:lnTo>
                    <a:pt x="925" y="1454"/>
                  </a:lnTo>
                  <a:lnTo>
                    <a:pt x="917" y="1464"/>
                  </a:lnTo>
                  <a:lnTo>
                    <a:pt x="912" y="1470"/>
                  </a:lnTo>
                  <a:lnTo>
                    <a:pt x="910" y="1472"/>
                  </a:lnTo>
                  <a:lnTo>
                    <a:pt x="911" y="1470"/>
                  </a:lnTo>
                  <a:lnTo>
                    <a:pt x="902" y="1477"/>
                  </a:lnTo>
                  <a:lnTo>
                    <a:pt x="895" y="1481"/>
                  </a:lnTo>
                  <a:lnTo>
                    <a:pt x="890" y="1483"/>
                  </a:lnTo>
                  <a:lnTo>
                    <a:pt x="888" y="1484"/>
                  </a:lnTo>
                  <a:lnTo>
                    <a:pt x="0" y="14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317500" dist="304800" dir="2340000" sx="90000" sy="90000" algn="tl" rotWithShape="0">
                <a:prstClr val="black">
                  <a:alpha val="29000"/>
                </a:prstClr>
              </a:outerShdw>
            </a:effectLst>
          </p:spPr>
          <p:txBody>
            <a:bodyPr vert="horz" wrap="square" lIns="51449" tIns="25724" rIns="51449" bIns="25724" numCol="1" anchor="t" anchorCtr="0" compatLnSpc="1">
              <a:prstTxWarp prst="textNoShape">
                <a:avLst/>
              </a:prstTxWarp>
            </a:bodyPr>
            <a:lstStyle/>
            <a:p>
              <a:endParaRPr lang="en-US" sz="1500" dirty="0"/>
            </a:p>
          </p:txBody>
        </p:sp>
        <p:sp>
          <p:nvSpPr>
            <p:cNvPr id="64" name="Freeform 65"/>
            <p:cNvSpPr>
              <a:spLocks/>
            </p:cNvSpPr>
            <p:nvPr/>
          </p:nvSpPr>
          <p:spPr bwMode="auto">
            <a:xfrm>
              <a:off x="2166938" y="2936875"/>
              <a:ext cx="868363" cy="1184275"/>
            </a:xfrm>
            <a:custGeom>
              <a:avLst/>
              <a:gdLst/>
              <a:ahLst/>
              <a:cxnLst>
                <a:cxn ang="0">
                  <a:pos x="536" y="26"/>
                </a:cxn>
                <a:cxn ang="0">
                  <a:pos x="506" y="85"/>
                </a:cxn>
                <a:cxn ang="0">
                  <a:pos x="467" y="151"/>
                </a:cxn>
                <a:cxn ang="0">
                  <a:pos x="421" y="222"/>
                </a:cxn>
                <a:cxn ang="0">
                  <a:pos x="370" y="295"/>
                </a:cxn>
                <a:cxn ang="0">
                  <a:pos x="316" y="368"/>
                </a:cxn>
                <a:cxn ang="0">
                  <a:pos x="262" y="440"/>
                </a:cxn>
                <a:cxn ang="0">
                  <a:pos x="183" y="543"/>
                </a:cxn>
                <a:cxn ang="0">
                  <a:pos x="135" y="604"/>
                </a:cxn>
                <a:cxn ang="0">
                  <a:pos x="92" y="656"/>
                </a:cxn>
                <a:cxn ang="0">
                  <a:pos x="57" y="698"/>
                </a:cxn>
                <a:cxn ang="0">
                  <a:pos x="32" y="728"/>
                </a:cxn>
                <a:cxn ang="0">
                  <a:pos x="19" y="744"/>
                </a:cxn>
                <a:cxn ang="0">
                  <a:pos x="18" y="744"/>
                </a:cxn>
                <a:cxn ang="0">
                  <a:pos x="29" y="726"/>
                </a:cxn>
                <a:cxn ang="0">
                  <a:pos x="34" y="696"/>
                </a:cxn>
                <a:cxn ang="0">
                  <a:pos x="33" y="663"/>
                </a:cxn>
                <a:cxn ang="0">
                  <a:pos x="28" y="627"/>
                </a:cxn>
                <a:cxn ang="0">
                  <a:pos x="21" y="583"/>
                </a:cxn>
                <a:cxn ang="0">
                  <a:pos x="13" y="537"/>
                </a:cxn>
                <a:cxn ang="0">
                  <a:pos x="7" y="497"/>
                </a:cxn>
                <a:cxn ang="0">
                  <a:pos x="2" y="467"/>
                </a:cxn>
                <a:cxn ang="0">
                  <a:pos x="0" y="456"/>
                </a:cxn>
                <a:cxn ang="0">
                  <a:pos x="9" y="451"/>
                </a:cxn>
                <a:cxn ang="0">
                  <a:pos x="36" y="436"/>
                </a:cxn>
                <a:cxn ang="0">
                  <a:pos x="76" y="413"/>
                </a:cxn>
                <a:cxn ang="0">
                  <a:pos x="126" y="382"/>
                </a:cxn>
                <a:cxn ang="0">
                  <a:pos x="184" y="344"/>
                </a:cxn>
                <a:cxn ang="0">
                  <a:pos x="246" y="301"/>
                </a:cxn>
                <a:cxn ang="0">
                  <a:pos x="342" y="228"/>
                </a:cxn>
                <a:cxn ang="0">
                  <a:pos x="405" y="174"/>
                </a:cxn>
                <a:cxn ang="0">
                  <a:pos x="460" y="119"/>
                </a:cxn>
                <a:cxn ang="0">
                  <a:pos x="508" y="62"/>
                </a:cxn>
                <a:cxn ang="0">
                  <a:pos x="547" y="0"/>
                </a:cxn>
              </a:cxnLst>
              <a:rect l="0" t="0" r="r" b="b"/>
              <a:pathLst>
                <a:path w="547" h="746">
                  <a:moveTo>
                    <a:pt x="547" y="0"/>
                  </a:moveTo>
                  <a:lnTo>
                    <a:pt x="536" y="26"/>
                  </a:lnTo>
                  <a:lnTo>
                    <a:pt x="522" y="55"/>
                  </a:lnTo>
                  <a:lnTo>
                    <a:pt x="506" y="85"/>
                  </a:lnTo>
                  <a:lnTo>
                    <a:pt x="487" y="117"/>
                  </a:lnTo>
                  <a:lnTo>
                    <a:pt x="467" y="151"/>
                  </a:lnTo>
                  <a:lnTo>
                    <a:pt x="445" y="185"/>
                  </a:lnTo>
                  <a:lnTo>
                    <a:pt x="421" y="222"/>
                  </a:lnTo>
                  <a:lnTo>
                    <a:pt x="396" y="258"/>
                  </a:lnTo>
                  <a:lnTo>
                    <a:pt x="370" y="295"/>
                  </a:lnTo>
                  <a:lnTo>
                    <a:pt x="343" y="332"/>
                  </a:lnTo>
                  <a:lnTo>
                    <a:pt x="316" y="368"/>
                  </a:lnTo>
                  <a:lnTo>
                    <a:pt x="289" y="405"/>
                  </a:lnTo>
                  <a:lnTo>
                    <a:pt x="262" y="440"/>
                  </a:lnTo>
                  <a:lnTo>
                    <a:pt x="235" y="476"/>
                  </a:lnTo>
                  <a:lnTo>
                    <a:pt x="183" y="543"/>
                  </a:lnTo>
                  <a:lnTo>
                    <a:pt x="158" y="574"/>
                  </a:lnTo>
                  <a:lnTo>
                    <a:pt x="135" y="604"/>
                  </a:lnTo>
                  <a:lnTo>
                    <a:pt x="112" y="631"/>
                  </a:lnTo>
                  <a:lnTo>
                    <a:pt x="92" y="656"/>
                  </a:lnTo>
                  <a:lnTo>
                    <a:pt x="74" y="678"/>
                  </a:lnTo>
                  <a:lnTo>
                    <a:pt x="57" y="698"/>
                  </a:lnTo>
                  <a:lnTo>
                    <a:pt x="43" y="715"/>
                  </a:lnTo>
                  <a:lnTo>
                    <a:pt x="32" y="728"/>
                  </a:lnTo>
                  <a:lnTo>
                    <a:pt x="24" y="738"/>
                  </a:lnTo>
                  <a:lnTo>
                    <a:pt x="19" y="744"/>
                  </a:lnTo>
                  <a:lnTo>
                    <a:pt x="17" y="746"/>
                  </a:lnTo>
                  <a:lnTo>
                    <a:pt x="18" y="744"/>
                  </a:lnTo>
                  <a:lnTo>
                    <a:pt x="24" y="736"/>
                  </a:lnTo>
                  <a:lnTo>
                    <a:pt x="29" y="726"/>
                  </a:lnTo>
                  <a:lnTo>
                    <a:pt x="33" y="712"/>
                  </a:lnTo>
                  <a:lnTo>
                    <a:pt x="34" y="696"/>
                  </a:lnTo>
                  <a:lnTo>
                    <a:pt x="34" y="676"/>
                  </a:lnTo>
                  <a:lnTo>
                    <a:pt x="33" y="663"/>
                  </a:lnTo>
                  <a:lnTo>
                    <a:pt x="31" y="646"/>
                  </a:lnTo>
                  <a:lnTo>
                    <a:pt x="28" y="627"/>
                  </a:lnTo>
                  <a:lnTo>
                    <a:pt x="25" y="605"/>
                  </a:lnTo>
                  <a:lnTo>
                    <a:pt x="21" y="583"/>
                  </a:lnTo>
                  <a:lnTo>
                    <a:pt x="18" y="560"/>
                  </a:lnTo>
                  <a:lnTo>
                    <a:pt x="13" y="537"/>
                  </a:lnTo>
                  <a:lnTo>
                    <a:pt x="10" y="516"/>
                  </a:lnTo>
                  <a:lnTo>
                    <a:pt x="7" y="497"/>
                  </a:lnTo>
                  <a:lnTo>
                    <a:pt x="4" y="480"/>
                  </a:lnTo>
                  <a:lnTo>
                    <a:pt x="2" y="467"/>
                  </a:lnTo>
                  <a:lnTo>
                    <a:pt x="0" y="459"/>
                  </a:lnTo>
                  <a:lnTo>
                    <a:pt x="0" y="456"/>
                  </a:lnTo>
                  <a:lnTo>
                    <a:pt x="2" y="455"/>
                  </a:lnTo>
                  <a:lnTo>
                    <a:pt x="9" y="451"/>
                  </a:lnTo>
                  <a:lnTo>
                    <a:pt x="21" y="445"/>
                  </a:lnTo>
                  <a:lnTo>
                    <a:pt x="36" y="436"/>
                  </a:lnTo>
                  <a:lnTo>
                    <a:pt x="54" y="426"/>
                  </a:lnTo>
                  <a:lnTo>
                    <a:pt x="76" y="413"/>
                  </a:lnTo>
                  <a:lnTo>
                    <a:pt x="100" y="398"/>
                  </a:lnTo>
                  <a:lnTo>
                    <a:pt x="126" y="382"/>
                  </a:lnTo>
                  <a:lnTo>
                    <a:pt x="154" y="364"/>
                  </a:lnTo>
                  <a:lnTo>
                    <a:pt x="184" y="344"/>
                  </a:lnTo>
                  <a:lnTo>
                    <a:pt x="214" y="323"/>
                  </a:lnTo>
                  <a:lnTo>
                    <a:pt x="246" y="301"/>
                  </a:lnTo>
                  <a:lnTo>
                    <a:pt x="278" y="278"/>
                  </a:lnTo>
                  <a:lnTo>
                    <a:pt x="342" y="228"/>
                  </a:lnTo>
                  <a:lnTo>
                    <a:pt x="373" y="201"/>
                  </a:lnTo>
                  <a:lnTo>
                    <a:pt x="405" y="174"/>
                  </a:lnTo>
                  <a:lnTo>
                    <a:pt x="433" y="147"/>
                  </a:lnTo>
                  <a:lnTo>
                    <a:pt x="460" y="119"/>
                  </a:lnTo>
                  <a:lnTo>
                    <a:pt x="485" y="91"/>
                  </a:lnTo>
                  <a:lnTo>
                    <a:pt x="508" y="62"/>
                  </a:lnTo>
                  <a:lnTo>
                    <a:pt x="527" y="34"/>
                  </a:lnTo>
                  <a:lnTo>
                    <a:pt x="547" y="0"/>
                  </a:lnTo>
                  <a:close/>
                </a:path>
              </a:pathLst>
            </a:custGeom>
            <a:gradFill flip="none" rotWithShape="1">
              <a:gsLst>
                <a:gs pos="49000">
                  <a:schemeClr val="bg1">
                    <a:lumMod val="85000"/>
                  </a:schemeClr>
                </a:gs>
                <a:gs pos="66000">
                  <a:schemeClr val="bg1"/>
                </a:gs>
              </a:gsLst>
              <a:lin ang="13200000" scaled="0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9" tIns="25724" rIns="51449" bIns="25724" numCol="1" anchor="t" anchorCtr="0" compatLnSpc="1">
              <a:prstTxWarp prst="textNoShape">
                <a:avLst/>
              </a:prstTxWarp>
            </a:bodyPr>
            <a:lstStyle/>
            <a:p>
              <a:endParaRPr lang="en-US" sz="1500" dirty="0"/>
            </a:p>
          </p:txBody>
        </p:sp>
        <p:grpSp>
          <p:nvGrpSpPr>
            <p:cNvPr id="65" name="Group 85"/>
            <p:cNvGrpSpPr/>
            <p:nvPr/>
          </p:nvGrpSpPr>
          <p:grpSpPr>
            <a:xfrm>
              <a:off x="749509" y="1783745"/>
              <a:ext cx="2341451" cy="2355117"/>
              <a:chOff x="3578673" y="2063750"/>
              <a:chExt cx="1631950" cy="1641475"/>
            </a:xfrm>
          </p:grpSpPr>
          <p:sp>
            <p:nvSpPr>
              <p:cNvPr id="66" name="Freeform 15"/>
              <p:cNvSpPr>
                <a:spLocks/>
              </p:cNvSpPr>
              <p:nvPr/>
            </p:nvSpPr>
            <p:spPr bwMode="auto">
              <a:xfrm>
                <a:off x="3578673" y="2063750"/>
                <a:ext cx="1631950" cy="16414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28" y="0"/>
                  </a:cxn>
                  <a:cxn ang="0">
                    <a:pos x="1028" y="54"/>
                  </a:cxn>
                  <a:cxn ang="0">
                    <a:pos x="1027" y="75"/>
                  </a:cxn>
                  <a:cxn ang="0">
                    <a:pos x="1027" y="276"/>
                  </a:cxn>
                  <a:cxn ang="0">
                    <a:pos x="1026" y="308"/>
                  </a:cxn>
                  <a:cxn ang="0">
                    <a:pos x="1026" y="340"/>
                  </a:cxn>
                  <a:cxn ang="0">
                    <a:pos x="1026" y="370"/>
                  </a:cxn>
                  <a:cxn ang="0">
                    <a:pos x="1024" y="399"/>
                  </a:cxn>
                  <a:cxn ang="0">
                    <a:pos x="1022" y="427"/>
                  </a:cxn>
                  <a:cxn ang="0">
                    <a:pos x="1019" y="451"/>
                  </a:cxn>
                  <a:cxn ang="0">
                    <a:pos x="1015" y="473"/>
                  </a:cxn>
                  <a:cxn ang="0">
                    <a:pos x="1010" y="492"/>
                  </a:cxn>
                  <a:cxn ang="0">
                    <a:pos x="1004" y="507"/>
                  </a:cxn>
                  <a:cxn ang="0">
                    <a:pos x="990" y="531"/>
                  </a:cxn>
                  <a:cxn ang="0">
                    <a:pos x="977" y="551"/>
                  </a:cxn>
                  <a:cxn ang="0">
                    <a:pos x="961" y="571"/>
                  </a:cxn>
                  <a:cxn ang="0">
                    <a:pos x="943" y="591"/>
                  </a:cxn>
                  <a:cxn ang="0">
                    <a:pos x="924" y="610"/>
                  </a:cxn>
                  <a:cxn ang="0">
                    <a:pos x="904" y="629"/>
                  </a:cxn>
                  <a:cxn ang="0">
                    <a:pos x="883" y="648"/>
                  </a:cxn>
                  <a:cxn ang="0">
                    <a:pos x="861" y="666"/>
                  </a:cxn>
                  <a:cxn ang="0">
                    <a:pos x="816" y="701"/>
                  </a:cxn>
                  <a:cxn ang="0">
                    <a:pos x="794" y="718"/>
                  </a:cxn>
                  <a:cxn ang="0">
                    <a:pos x="771" y="733"/>
                  </a:cxn>
                  <a:cxn ang="0">
                    <a:pos x="750" y="748"/>
                  </a:cxn>
                  <a:cxn ang="0">
                    <a:pos x="729" y="762"/>
                  </a:cxn>
                  <a:cxn ang="0">
                    <a:pos x="710" y="774"/>
                  </a:cxn>
                  <a:cxn ang="0">
                    <a:pos x="692" y="786"/>
                  </a:cxn>
                  <a:cxn ang="0">
                    <a:pos x="675" y="796"/>
                  </a:cxn>
                  <a:cxn ang="0">
                    <a:pos x="659" y="805"/>
                  </a:cxn>
                  <a:cxn ang="0">
                    <a:pos x="647" y="812"/>
                  </a:cxn>
                  <a:cxn ang="0">
                    <a:pos x="636" y="819"/>
                  </a:cxn>
                  <a:cxn ang="0">
                    <a:pos x="628" y="823"/>
                  </a:cxn>
                  <a:cxn ang="0">
                    <a:pos x="624" y="826"/>
                  </a:cxn>
                  <a:cxn ang="0">
                    <a:pos x="622" y="826"/>
                  </a:cxn>
                  <a:cxn ang="0">
                    <a:pos x="622" y="828"/>
                  </a:cxn>
                  <a:cxn ang="0">
                    <a:pos x="624" y="834"/>
                  </a:cxn>
                  <a:cxn ang="0">
                    <a:pos x="625" y="843"/>
                  </a:cxn>
                  <a:cxn ang="0">
                    <a:pos x="627" y="854"/>
                  </a:cxn>
                  <a:cxn ang="0">
                    <a:pos x="629" y="868"/>
                  </a:cxn>
                  <a:cxn ang="0">
                    <a:pos x="631" y="882"/>
                  </a:cxn>
                  <a:cxn ang="0">
                    <a:pos x="634" y="898"/>
                  </a:cxn>
                  <a:cxn ang="0">
                    <a:pos x="636" y="915"/>
                  </a:cxn>
                  <a:cxn ang="0">
                    <a:pos x="639" y="930"/>
                  </a:cxn>
                  <a:cxn ang="0">
                    <a:pos x="641" y="945"/>
                  </a:cxn>
                  <a:cxn ang="0">
                    <a:pos x="643" y="959"/>
                  </a:cxn>
                  <a:cxn ang="0">
                    <a:pos x="645" y="971"/>
                  </a:cxn>
                  <a:cxn ang="0">
                    <a:pos x="645" y="980"/>
                  </a:cxn>
                  <a:cxn ang="0">
                    <a:pos x="645" y="993"/>
                  </a:cxn>
                  <a:cxn ang="0">
                    <a:pos x="645" y="1004"/>
                  </a:cxn>
                  <a:cxn ang="0">
                    <a:pos x="642" y="1013"/>
                  </a:cxn>
                  <a:cxn ang="0">
                    <a:pos x="639" y="1020"/>
                  </a:cxn>
                  <a:cxn ang="0">
                    <a:pos x="635" y="1026"/>
                  </a:cxn>
                  <a:cxn ang="0">
                    <a:pos x="635" y="1025"/>
                  </a:cxn>
                  <a:cxn ang="0">
                    <a:pos x="630" y="1030"/>
                  </a:cxn>
                  <a:cxn ang="0">
                    <a:pos x="625" y="1033"/>
                  </a:cxn>
                  <a:cxn ang="0">
                    <a:pos x="621" y="1034"/>
                  </a:cxn>
                  <a:cxn ang="0">
                    <a:pos x="0" y="1034"/>
                  </a:cxn>
                  <a:cxn ang="0">
                    <a:pos x="0" y="0"/>
                  </a:cxn>
                </a:cxnLst>
                <a:rect l="0" t="0" r="r" b="b"/>
                <a:pathLst>
                  <a:path w="1028" h="1034">
                    <a:moveTo>
                      <a:pt x="0" y="0"/>
                    </a:moveTo>
                    <a:lnTo>
                      <a:pt x="1028" y="0"/>
                    </a:lnTo>
                    <a:lnTo>
                      <a:pt x="1028" y="54"/>
                    </a:lnTo>
                    <a:lnTo>
                      <a:pt x="1027" y="75"/>
                    </a:lnTo>
                    <a:lnTo>
                      <a:pt x="1027" y="276"/>
                    </a:lnTo>
                    <a:lnTo>
                      <a:pt x="1026" y="308"/>
                    </a:lnTo>
                    <a:lnTo>
                      <a:pt x="1026" y="340"/>
                    </a:lnTo>
                    <a:lnTo>
                      <a:pt x="1026" y="370"/>
                    </a:lnTo>
                    <a:lnTo>
                      <a:pt x="1024" y="399"/>
                    </a:lnTo>
                    <a:lnTo>
                      <a:pt x="1022" y="427"/>
                    </a:lnTo>
                    <a:lnTo>
                      <a:pt x="1019" y="451"/>
                    </a:lnTo>
                    <a:lnTo>
                      <a:pt x="1015" y="473"/>
                    </a:lnTo>
                    <a:lnTo>
                      <a:pt x="1010" y="492"/>
                    </a:lnTo>
                    <a:lnTo>
                      <a:pt x="1004" y="507"/>
                    </a:lnTo>
                    <a:lnTo>
                      <a:pt x="990" y="531"/>
                    </a:lnTo>
                    <a:lnTo>
                      <a:pt x="977" y="551"/>
                    </a:lnTo>
                    <a:lnTo>
                      <a:pt x="961" y="571"/>
                    </a:lnTo>
                    <a:lnTo>
                      <a:pt x="943" y="591"/>
                    </a:lnTo>
                    <a:lnTo>
                      <a:pt x="924" y="610"/>
                    </a:lnTo>
                    <a:lnTo>
                      <a:pt x="904" y="629"/>
                    </a:lnTo>
                    <a:lnTo>
                      <a:pt x="883" y="648"/>
                    </a:lnTo>
                    <a:lnTo>
                      <a:pt x="861" y="666"/>
                    </a:lnTo>
                    <a:lnTo>
                      <a:pt x="816" y="701"/>
                    </a:lnTo>
                    <a:lnTo>
                      <a:pt x="794" y="718"/>
                    </a:lnTo>
                    <a:lnTo>
                      <a:pt x="771" y="733"/>
                    </a:lnTo>
                    <a:lnTo>
                      <a:pt x="750" y="748"/>
                    </a:lnTo>
                    <a:lnTo>
                      <a:pt x="729" y="762"/>
                    </a:lnTo>
                    <a:lnTo>
                      <a:pt x="710" y="774"/>
                    </a:lnTo>
                    <a:lnTo>
                      <a:pt x="692" y="786"/>
                    </a:lnTo>
                    <a:lnTo>
                      <a:pt x="675" y="796"/>
                    </a:lnTo>
                    <a:lnTo>
                      <a:pt x="659" y="805"/>
                    </a:lnTo>
                    <a:lnTo>
                      <a:pt x="647" y="812"/>
                    </a:lnTo>
                    <a:lnTo>
                      <a:pt x="636" y="819"/>
                    </a:lnTo>
                    <a:lnTo>
                      <a:pt x="628" y="823"/>
                    </a:lnTo>
                    <a:lnTo>
                      <a:pt x="624" y="826"/>
                    </a:lnTo>
                    <a:lnTo>
                      <a:pt x="622" y="826"/>
                    </a:lnTo>
                    <a:lnTo>
                      <a:pt x="622" y="828"/>
                    </a:lnTo>
                    <a:lnTo>
                      <a:pt x="624" y="834"/>
                    </a:lnTo>
                    <a:lnTo>
                      <a:pt x="625" y="843"/>
                    </a:lnTo>
                    <a:lnTo>
                      <a:pt x="627" y="854"/>
                    </a:lnTo>
                    <a:lnTo>
                      <a:pt x="629" y="868"/>
                    </a:lnTo>
                    <a:lnTo>
                      <a:pt x="631" y="882"/>
                    </a:lnTo>
                    <a:lnTo>
                      <a:pt x="634" y="898"/>
                    </a:lnTo>
                    <a:lnTo>
                      <a:pt x="636" y="915"/>
                    </a:lnTo>
                    <a:lnTo>
                      <a:pt x="639" y="930"/>
                    </a:lnTo>
                    <a:lnTo>
                      <a:pt x="641" y="945"/>
                    </a:lnTo>
                    <a:lnTo>
                      <a:pt x="643" y="959"/>
                    </a:lnTo>
                    <a:lnTo>
                      <a:pt x="645" y="971"/>
                    </a:lnTo>
                    <a:lnTo>
                      <a:pt x="645" y="980"/>
                    </a:lnTo>
                    <a:lnTo>
                      <a:pt x="645" y="993"/>
                    </a:lnTo>
                    <a:lnTo>
                      <a:pt x="645" y="1004"/>
                    </a:lnTo>
                    <a:lnTo>
                      <a:pt x="642" y="1013"/>
                    </a:lnTo>
                    <a:lnTo>
                      <a:pt x="639" y="1020"/>
                    </a:lnTo>
                    <a:lnTo>
                      <a:pt x="635" y="1026"/>
                    </a:lnTo>
                    <a:lnTo>
                      <a:pt x="635" y="1025"/>
                    </a:lnTo>
                    <a:lnTo>
                      <a:pt x="630" y="1030"/>
                    </a:lnTo>
                    <a:lnTo>
                      <a:pt x="625" y="1033"/>
                    </a:lnTo>
                    <a:lnTo>
                      <a:pt x="621" y="1034"/>
                    </a:lnTo>
                    <a:lnTo>
                      <a:pt x="0" y="10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51449" tIns="25724" rIns="51449" bIns="25724" numCol="1" anchor="ctr" anchorCtr="1" compatLnSpc="1">
                <a:prstTxWarp prst="textNoShape">
                  <a:avLst/>
                </a:prstTxWarp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  <a:latin typeface="ByTheButterfly" pitchFamily="2" charset="0"/>
                    <a:ea typeface="ByTheButterfly" pitchFamily="2" charset="0"/>
                  </a:rPr>
                  <a:t>Hold a meeting after the project ends to discuss lessons learned &amp; ways to </a:t>
                </a:r>
              </a:p>
              <a:p>
                <a:r>
                  <a:rPr lang="en-US" sz="1200" dirty="0">
                    <a:solidFill>
                      <a:schemeClr val="bg1"/>
                    </a:solidFill>
                    <a:latin typeface="ByTheButterfly" pitchFamily="2" charset="0"/>
                    <a:ea typeface="ByTheButterfly" pitchFamily="2" charset="0"/>
                  </a:rPr>
                  <a:t>improve </a:t>
                </a:r>
              </a:p>
              <a:p>
                <a:r>
                  <a:rPr lang="en-US" sz="1200" dirty="0">
                    <a:solidFill>
                      <a:schemeClr val="bg1"/>
                    </a:solidFill>
                    <a:latin typeface="ByTheButterfly" pitchFamily="2" charset="0"/>
                    <a:ea typeface="ByTheButterfly" pitchFamily="2" charset="0"/>
                  </a:rPr>
                  <a:t>for next </a:t>
                </a:r>
              </a:p>
              <a:p>
                <a:r>
                  <a:rPr lang="en-US" sz="1200" dirty="0">
                    <a:solidFill>
                      <a:schemeClr val="bg1"/>
                    </a:solidFill>
                    <a:latin typeface="ByTheButterfly" pitchFamily="2" charset="0"/>
                    <a:ea typeface="ByTheButterfly" pitchFamily="2" charset="0"/>
                  </a:rPr>
                  <a:t>time</a:t>
                </a:r>
              </a:p>
            </p:txBody>
          </p:sp>
          <p:sp>
            <p:nvSpPr>
              <p:cNvPr id="67" name="Freeform 16"/>
              <p:cNvSpPr>
                <a:spLocks/>
              </p:cNvSpPr>
              <p:nvPr/>
            </p:nvSpPr>
            <p:spPr bwMode="auto">
              <a:xfrm>
                <a:off x="4564809" y="2868502"/>
                <a:ext cx="606425" cy="823913"/>
              </a:xfrm>
              <a:custGeom>
                <a:avLst/>
                <a:gdLst/>
                <a:ahLst/>
                <a:cxnLst>
                  <a:cxn ang="0">
                    <a:pos x="373" y="21"/>
                  </a:cxn>
                  <a:cxn ang="0">
                    <a:pos x="348" y="70"/>
                  </a:cxn>
                  <a:cxn ang="0">
                    <a:pos x="315" y="124"/>
                  </a:cxn>
                  <a:cxn ang="0">
                    <a:pos x="276" y="180"/>
                  </a:cxn>
                  <a:cxn ang="0">
                    <a:pos x="216" y="265"/>
                  </a:cxn>
                  <a:cxn ang="0">
                    <a:pos x="179" y="314"/>
                  </a:cxn>
                  <a:cxn ang="0">
                    <a:pos x="142" y="361"/>
                  </a:cxn>
                  <a:cxn ang="0">
                    <a:pos x="108" y="403"/>
                  </a:cxn>
                  <a:cxn ang="0">
                    <a:pos x="77" y="442"/>
                  </a:cxn>
                  <a:cxn ang="0">
                    <a:pos x="51" y="473"/>
                  </a:cxn>
                  <a:cxn ang="0">
                    <a:pos x="31" y="498"/>
                  </a:cxn>
                  <a:cxn ang="0">
                    <a:pos x="18" y="513"/>
                  </a:cxn>
                  <a:cxn ang="0">
                    <a:pos x="13" y="519"/>
                  </a:cxn>
                  <a:cxn ang="0">
                    <a:pos x="20" y="506"/>
                  </a:cxn>
                  <a:cxn ang="0">
                    <a:pos x="23" y="486"/>
                  </a:cxn>
                  <a:cxn ang="0">
                    <a:pos x="23" y="464"/>
                  </a:cxn>
                  <a:cxn ang="0">
                    <a:pos x="19" y="438"/>
                  </a:cxn>
                  <a:cxn ang="0">
                    <a:pos x="14" y="408"/>
                  </a:cxn>
                  <a:cxn ang="0">
                    <a:pos x="9" y="375"/>
                  </a:cxn>
                  <a:cxn ang="0">
                    <a:pos x="5" y="347"/>
                  </a:cxn>
                  <a:cxn ang="0">
                    <a:pos x="2" y="327"/>
                  </a:cxn>
                  <a:cxn ang="0">
                    <a:pos x="0" y="319"/>
                  </a:cxn>
                  <a:cxn ang="0">
                    <a:pos x="6" y="316"/>
                  </a:cxn>
                  <a:cxn ang="0">
                    <a:pos x="25" y="305"/>
                  </a:cxn>
                  <a:cxn ang="0">
                    <a:pos x="53" y="289"/>
                  </a:cxn>
                  <a:cxn ang="0">
                    <a:pos x="88" y="267"/>
                  </a:cxn>
                  <a:cxn ang="0">
                    <a:pos x="128" y="241"/>
                  </a:cxn>
                  <a:cxn ang="0">
                    <a:pos x="172" y="211"/>
                  </a:cxn>
                  <a:cxn ang="0">
                    <a:pos x="239" y="159"/>
                  </a:cxn>
                  <a:cxn ang="0">
                    <a:pos x="282" y="122"/>
                  </a:cxn>
                  <a:cxn ang="0">
                    <a:pos x="321" y="84"/>
                  </a:cxn>
                  <a:cxn ang="0">
                    <a:pos x="355" y="44"/>
                  </a:cxn>
                  <a:cxn ang="0">
                    <a:pos x="382" y="0"/>
                  </a:cxn>
                </a:cxnLst>
                <a:rect l="0" t="0" r="r" b="b"/>
                <a:pathLst>
                  <a:path w="382" h="519">
                    <a:moveTo>
                      <a:pt x="382" y="0"/>
                    </a:moveTo>
                    <a:lnTo>
                      <a:pt x="373" y="21"/>
                    </a:lnTo>
                    <a:lnTo>
                      <a:pt x="361" y="45"/>
                    </a:lnTo>
                    <a:lnTo>
                      <a:pt x="348" y="70"/>
                    </a:lnTo>
                    <a:lnTo>
                      <a:pt x="332" y="96"/>
                    </a:lnTo>
                    <a:lnTo>
                      <a:pt x="315" y="124"/>
                    </a:lnTo>
                    <a:lnTo>
                      <a:pt x="296" y="152"/>
                    </a:lnTo>
                    <a:lnTo>
                      <a:pt x="276" y="180"/>
                    </a:lnTo>
                    <a:lnTo>
                      <a:pt x="234" y="239"/>
                    </a:lnTo>
                    <a:lnTo>
                      <a:pt x="216" y="265"/>
                    </a:lnTo>
                    <a:lnTo>
                      <a:pt x="197" y="289"/>
                    </a:lnTo>
                    <a:lnTo>
                      <a:pt x="179" y="314"/>
                    </a:lnTo>
                    <a:lnTo>
                      <a:pt x="160" y="337"/>
                    </a:lnTo>
                    <a:lnTo>
                      <a:pt x="142" y="361"/>
                    </a:lnTo>
                    <a:lnTo>
                      <a:pt x="125" y="382"/>
                    </a:lnTo>
                    <a:lnTo>
                      <a:pt x="108" y="403"/>
                    </a:lnTo>
                    <a:lnTo>
                      <a:pt x="92" y="424"/>
                    </a:lnTo>
                    <a:lnTo>
                      <a:pt x="77" y="442"/>
                    </a:lnTo>
                    <a:lnTo>
                      <a:pt x="64" y="459"/>
                    </a:lnTo>
                    <a:lnTo>
                      <a:pt x="51" y="473"/>
                    </a:lnTo>
                    <a:lnTo>
                      <a:pt x="40" y="487"/>
                    </a:lnTo>
                    <a:lnTo>
                      <a:pt x="31" y="498"/>
                    </a:lnTo>
                    <a:lnTo>
                      <a:pt x="24" y="507"/>
                    </a:lnTo>
                    <a:lnTo>
                      <a:pt x="18" y="513"/>
                    </a:lnTo>
                    <a:lnTo>
                      <a:pt x="15" y="518"/>
                    </a:lnTo>
                    <a:lnTo>
                      <a:pt x="13" y="519"/>
                    </a:lnTo>
                    <a:lnTo>
                      <a:pt x="17" y="513"/>
                    </a:lnTo>
                    <a:lnTo>
                      <a:pt x="20" y="506"/>
                    </a:lnTo>
                    <a:lnTo>
                      <a:pt x="23" y="497"/>
                    </a:lnTo>
                    <a:lnTo>
                      <a:pt x="23" y="486"/>
                    </a:lnTo>
                    <a:lnTo>
                      <a:pt x="23" y="473"/>
                    </a:lnTo>
                    <a:lnTo>
                      <a:pt x="23" y="464"/>
                    </a:lnTo>
                    <a:lnTo>
                      <a:pt x="21" y="452"/>
                    </a:lnTo>
                    <a:lnTo>
                      <a:pt x="19" y="438"/>
                    </a:lnTo>
                    <a:lnTo>
                      <a:pt x="17" y="423"/>
                    </a:lnTo>
                    <a:lnTo>
                      <a:pt x="14" y="408"/>
                    </a:lnTo>
                    <a:lnTo>
                      <a:pt x="12" y="391"/>
                    </a:lnTo>
                    <a:lnTo>
                      <a:pt x="9" y="375"/>
                    </a:lnTo>
                    <a:lnTo>
                      <a:pt x="7" y="361"/>
                    </a:lnTo>
                    <a:lnTo>
                      <a:pt x="5" y="347"/>
                    </a:lnTo>
                    <a:lnTo>
                      <a:pt x="3" y="336"/>
                    </a:lnTo>
                    <a:lnTo>
                      <a:pt x="2" y="327"/>
                    </a:lnTo>
                    <a:lnTo>
                      <a:pt x="0" y="321"/>
                    </a:lnTo>
                    <a:lnTo>
                      <a:pt x="0" y="319"/>
                    </a:lnTo>
                    <a:lnTo>
                      <a:pt x="2" y="319"/>
                    </a:lnTo>
                    <a:lnTo>
                      <a:pt x="6" y="316"/>
                    </a:lnTo>
                    <a:lnTo>
                      <a:pt x="14" y="312"/>
                    </a:lnTo>
                    <a:lnTo>
                      <a:pt x="25" y="305"/>
                    </a:lnTo>
                    <a:lnTo>
                      <a:pt x="37" y="298"/>
                    </a:lnTo>
                    <a:lnTo>
                      <a:pt x="53" y="289"/>
                    </a:lnTo>
                    <a:lnTo>
                      <a:pt x="70" y="279"/>
                    </a:lnTo>
                    <a:lnTo>
                      <a:pt x="88" y="267"/>
                    </a:lnTo>
                    <a:lnTo>
                      <a:pt x="107" y="255"/>
                    </a:lnTo>
                    <a:lnTo>
                      <a:pt x="128" y="241"/>
                    </a:lnTo>
                    <a:lnTo>
                      <a:pt x="149" y="226"/>
                    </a:lnTo>
                    <a:lnTo>
                      <a:pt x="172" y="211"/>
                    </a:lnTo>
                    <a:lnTo>
                      <a:pt x="194" y="194"/>
                    </a:lnTo>
                    <a:lnTo>
                      <a:pt x="239" y="159"/>
                    </a:lnTo>
                    <a:lnTo>
                      <a:pt x="261" y="141"/>
                    </a:lnTo>
                    <a:lnTo>
                      <a:pt x="282" y="122"/>
                    </a:lnTo>
                    <a:lnTo>
                      <a:pt x="302" y="103"/>
                    </a:lnTo>
                    <a:lnTo>
                      <a:pt x="321" y="84"/>
                    </a:lnTo>
                    <a:lnTo>
                      <a:pt x="339" y="64"/>
                    </a:lnTo>
                    <a:lnTo>
                      <a:pt x="355" y="44"/>
                    </a:lnTo>
                    <a:lnTo>
                      <a:pt x="368" y="24"/>
                    </a:lnTo>
                    <a:lnTo>
                      <a:pt x="382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  <a:alpha val="5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500" dirty="0"/>
              </a:p>
            </p:txBody>
          </p:sp>
        </p:grpSp>
      </p:grpSp>
      <p:grpSp>
        <p:nvGrpSpPr>
          <p:cNvPr id="69" name="Group 92"/>
          <p:cNvGrpSpPr/>
          <p:nvPr/>
        </p:nvGrpSpPr>
        <p:grpSpPr>
          <a:xfrm>
            <a:off x="3886201" y="1868459"/>
            <a:ext cx="1523845" cy="1571060"/>
            <a:chOff x="4037012" y="3200400"/>
            <a:chExt cx="2354263" cy="2355850"/>
          </a:xfrm>
        </p:grpSpPr>
        <p:sp>
          <p:nvSpPr>
            <p:cNvPr id="71" name="Rectangle 66"/>
            <p:cNvSpPr>
              <a:spLocks noChangeArrowheads="1"/>
            </p:cNvSpPr>
            <p:nvPr/>
          </p:nvSpPr>
          <p:spPr bwMode="auto">
            <a:xfrm>
              <a:off x="4037012" y="3200400"/>
              <a:ext cx="2354263" cy="2355850"/>
            </a:xfrm>
            <a:custGeom>
              <a:avLst/>
              <a:gdLst>
                <a:gd name="connsiteX0" fmla="*/ 0 w 2354263"/>
                <a:gd name="connsiteY0" fmla="*/ 0 h 2355850"/>
                <a:gd name="connsiteX1" fmla="*/ 2354263 w 2354263"/>
                <a:gd name="connsiteY1" fmla="*/ 0 h 2355850"/>
                <a:gd name="connsiteX2" fmla="*/ 2354263 w 2354263"/>
                <a:gd name="connsiteY2" fmla="*/ 2355850 h 2355850"/>
                <a:gd name="connsiteX3" fmla="*/ 0 w 2354263"/>
                <a:gd name="connsiteY3" fmla="*/ 2355850 h 2355850"/>
                <a:gd name="connsiteX4" fmla="*/ 0 w 2354263"/>
                <a:gd name="connsiteY4" fmla="*/ 0 h 2355850"/>
                <a:gd name="connsiteX0" fmla="*/ 0 w 2354263"/>
                <a:gd name="connsiteY0" fmla="*/ 0 h 2355850"/>
                <a:gd name="connsiteX1" fmla="*/ 2354263 w 2354263"/>
                <a:gd name="connsiteY1" fmla="*/ 0 h 2355850"/>
                <a:gd name="connsiteX2" fmla="*/ 2354263 w 2354263"/>
                <a:gd name="connsiteY2" fmla="*/ 2355850 h 2355850"/>
                <a:gd name="connsiteX3" fmla="*/ 14726 w 2354263"/>
                <a:gd name="connsiteY3" fmla="*/ 2279650 h 2355850"/>
                <a:gd name="connsiteX4" fmla="*/ 0 w 2354263"/>
                <a:gd name="connsiteY4" fmla="*/ 0 h 2355850"/>
                <a:gd name="connsiteX0" fmla="*/ 0 w 2354263"/>
                <a:gd name="connsiteY0" fmla="*/ 0 h 2355850"/>
                <a:gd name="connsiteX1" fmla="*/ 2234982 w 2354263"/>
                <a:gd name="connsiteY1" fmla="*/ 7883 h 2355850"/>
                <a:gd name="connsiteX2" fmla="*/ 2354263 w 2354263"/>
                <a:gd name="connsiteY2" fmla="*/ 2355850 h 2355850"/>
                <a:gd name="connsiteX3" fmla="*/ 14726 w 2354263"/>
                <a:gd name="connsiteY3" fmla="*/ 2279650 h 2355850"/>
                <a:gd name="connsiteX4" fmla="*/ 0 w 2354263"/>
                <a:gd name="connsiteY4" fmla="*/ 0 h 2355850"/>
                <a:gd name="connsiteX0" fmla="*/ 0 w 2354263"/>
                <a:gd name="connsiteY0" fmla="*/ 0 h 2355850"/>
                <a:gd name="connsiteX1" fmla="*/ 2234982 w 2354263"/>
                <a:gd name="connsiteY1" fmla="*/ 7883 h 2355850"/>
                <a:gd name="connsiteX2" fmla="*/ 2354263 w 2354263"/>
                <a:gd name="connsiteY2" fmla="*/ 2355850 h 2355850"/>
                <a:gd name="connsiteX3" fmla="*/ 14726 w 2354263"/>
                <a:gd name="connsiteY3" fmla="*/ 2279650 h 2355850"/>
                <a:gd name="connsiteX4" fmla="*/ 0 w 2354263"/>
                <a:gd name="connsiteY4" fmla="*/ 0 h 2355850"/>
                <a:gd name="connsiteX0" fmla="*/ 0 w 2354263"/>
                <a:gd name="connsiteY0" fmla="*/ 0 h 2355850"/>
                <a:gd name="connsiteX1" fmla="*/ 2234982 w 2354263"/>
                <a:gd name="connsiteY1" fmla="*/ 7883 h 2355850"/>
                <a:gd name="connsiteX2" fmla="*/ 2354263 w 2354263"/>
                <a:gd name="connsiteY2" fmla="*/ 2355850 h 2355850"/>
                <a:gd name="connsiteX3" fmla="*/ 13686 w 2354263"/>
                <a:gd name="connsiteY3" fmla="*/ 2227098 h 2355850"/>
                <a:gd name="connsiteX4" fmla="*/ 0 w 2354263"/>
                <a:gd name="connsiteY4" fmla="*/ 0 h 2355850"/>
                <a:gd name="connsiteX0" fmla="*/ 0 w 2354263"/>
                <a:gd name="connsiteY0" fmla="*/ 0 h 2355850"/>
                <a:gd name="connsiteX1" fmla="*/ 2144604 w 2354263"/>
                <a:gd name="connsiteY1" fmla="*/ 2628 h 2355850"/>
                <a:gd name="connsiteX2" fmla="*/ 2354263 w 2354263"/>
                <a:gd name="connsiteY2" fmla="*/ 2355850 h 2355850"/>
                <a:gd name="connsiteX3" fmla="*/ 13686 w 2354263"/>
                <a:gd name="connsiteY3" fmla="*/ 2227098 h 2355850"/>
                <a:gd name="connsiteX4" fmla="*/ 0 w 2354263"/>
                <a:gd name="connsiteY4" fmla="*/ 0 h 235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263" h="2355850">
                  <a:moveTo>
                    <a:pt x="0" y="0"/>
                  </a:moveTo>
                  <a:lnTo>
                    <a:pt x="2144604" y="2628"/>
                  </a:lnTo>
                  <a:lnTo>
                    <a:pt x="2354263" y="2355850"/>
                  </a:lnTo>
                  <a:lnTo>
                    <a:pt x="13686" y="2227098"/>
                  </a:lnTo>
                  <a:cubicBezTo>
                    <a:pt x="8777" y="1467215"/>
                    <a:pt x="4909" y="75988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  <a:effectLst>
              <a:outerShdw blurRad="254000" dist="190500" dir="3180000" sx="96000" sy="96000" algn="tl" rotWithShape="0">
                <a:prstClr val="black">
                  <a:alpha val="39000"/>
                </a:prstClr>
              </a:outerShdw>
            </a:effectLst>
          </p:spPr>
          <p:txBody>
            <a:bodyPr vert="horz" wrap="square" lIns="51449" tIns="25724" rIns="51449" bIns="25724" numCol="1" anchor="t" anchorCtr="0" compatLnSpc="1">
              <a:prstTxWarp prst="textNoShape">
                <a:avLst/>
              </a:prstTxWarp>
            </a:bodyPr>
            <a:lstStyle/>
            <a:p>
              <a:endParaRPr lang="en-US" sz="1500" dirty="0"/>
            </a:p>
          </p:txBody>
        </p:sp>
        <p:sp>
          <p:nvSpPr>
            <p:cNvPr id="72" name="Rectangle 66"/>
            <p:cNvSpPr>
              <a:spLocks noChangeArrowheads="1"/>
            </p:cNvSpPr>
            <p:nvPr/>
          </p:nvSpPr>
          <p:spPr bwMode="auto">
            <a:xfrm>
              <a:off x="4037012" y="3200400"/>
              <a:ext cx="2354263" cy="235585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51449" tIns="25724" rIns="51449" bIns="25724" numCol="1" anchor="t" anchorCtr="0" compatLnSpc="1">
              <a:prstTxWarp prst="textNoShape">
                <a:avLst/>
              </a:prstTxWarp>
            </a:bodyPr>
            <a:lstStyle/>
            <a:p>
              <a:endParaRPr lang="en-US" sz="1500" dirty="0"/>
            </a:p>
          </p:txBody>
        </p:sp>
      </p:grpSp>
      <p:sp>
        <p:nvSpPr>
          <p:cNvPr id="70" name="Rectangle 77"/>
          <p:cNvSpPr>
            <a:spLocks noChangeArrowheads="1"/>
          </p:cNvSpPr>
          <p:nvPr/>
        </p:nvSpPr>
        <p:spPr bwMode="auto">
          <a:xfrm>
            <a:off x="3886728" y="1858061"/>
            <a:ext cx="1523054" cy="1590089"/>
          </a:xfrm>
          <a:prstGeom prst="rect">
            <a:avLst/>
          </a:prstGeom>
          <a:solidFill>
            <a:srgbClr val="92D050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51449" tIns="25724" rIns="51449" bIns="25724" numCol="1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ByTheButterfly" pitchFamily="2" charset="0"/>
                <a:ea typeface="ByTheButterfly" pitchFamily="2" charset="0"/>
              </a:rPr>
              <a:t>Always hold a project kick-off meeting &amp; include everyone</a:t>
            </a:r>
          </a:p>
        </p:txBody>
      </p:sp>
      <p:sp>
        <p:nvSpPr>
          <p:cNvPr id="80" name="Oval 79"/>
          <p:cNvSpPr/>
          <p:nvPr/>
        </p:nvSpPr>
        <p:spPr>
          <a:xfrm rot="8361763" flipV="1">
            <a:off x="265764" y="4132685"/>
            <a:ext cx="789152" cy="1295283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21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514487">
              <a:defRPr/>
            </a:pPr>
            <a:endParaRPr lang="en-US" sz="1013" kern="0" dirty="0">
              <a:solidFill>
                <a:sysClr val="window" lastClr="FFFFFF"/>
              </a:solidFill>
              <a:latin typeface="Calibri"/>
            </a:endParaRPr>
          </a:p>
        </p:txBody>
      </p:sp>
      <p:grpSp>
        <p:nvGrpSpPr>
          <p:cNvPr id="81" name="Group 90"/>
          <p:cNvGrpSpPr/>
          <p:nvPr/>
        </p:nvGrpSpPr>
        <p:grpSpPr>
          <a:xfrm rot="10800000" flipV="1">
            <a:off x="292144" y="3619838"/>
            <a:ext cx="1515688" cy="1571465"/>
            <a:chOff x="749300" y="1783745"/>
            <a:chExt cx="2341660" cy="2356455"/>
          </a:xfrm>
        </p:grpSpPr>
        <p:sp>
          <p:nvSpPr>
            <p:cNvPr id="82" name="Freeform 64"/>
            <p:cNvSpPr>
              <a:spLocks/>
            </p:cNvSpPr>
            <p:nvPr/>
          </p:nvSpPr>
          <p:spPr bwMode="auto">
            <a:xfrm>
              <a:off x="749300" y="1784350"/>
              <a:ext cx="2339975" cy="23558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74" y="0"/>
                </a:cxn>
                <a:cxn ang="0">
                  <a:pos x="1474" y="77"/>
                </a:cxn>
                <a:cxn ang="0">
                  <a:pos x="1473" y="107"/>
                </a:cxn>
                <a:cxn ang="0">
                  <a:pos x="1473" y="394"/>
                </a:cxn>
                <a:cxn ang="0">
                  <a:pos x="1472" y="441"/>
                </a:cxn>
                <a:cxn ang="0">
                  <a:pos x="1472" y="486"/>
                </a:cxn>
                <a:cxn ang="0">
                  <a:pos x="1471" y="530"/>
                </a:cxn>
                <a:cxn ang="0">
                  <a:pos x="1469" y="571"/>
                </a:cxn>
                <a:cxn ang="0">
                  <a:pos x="1466" y="610"/>
                </a:cxn>
                <a:cxn ang="0">
                  <a:pos x="1462" y="645"/>
                </a:cxn>
                <a:cxn ang="0">
                  <a:pos x="1456" y="677"/>
                </a:cxn>
                <a:cxn ang="0">
                  <a:pos x="1449" y="704"/>
                </a:cxn>
                <a:cxn ang="0">
                  <a:pos x="1440" y="726"/>
                </a:cxn>
                <a:cxn ang="0">
                  <a:pos x="1429" y="752"/>
                </a:cxn>
                <a:cxn ang="0">
                  <a:pos x="1415" y="781"/>
                </a:cxn>
                <a:cxn ang="0">
                  <a:pos x="1399" y="811"/>
                </a:cxn>
                <a:cxn ang="0">
                  <a:pos x="1380" y="843"/>
                </a:cxn>
                <a:cxn ang="0">
                  <a:pos x="1360" y="877"/>
                </a:cxn>
                <a:cxn ang="0">
                  <a:pos x="1338" y="911"/>
                </a:cxn>
                <a:cxn ang="0">
                  <a:pos x="1314" y="948"/>
                </a:cxn>
                <a:cxn ang="0">
                  <a:pos x="1289" y="984"/>
                </a:cxn>
                <a:cxn ang="0">
                  <a:pos x="1263" y="1021"/>
                </a:cxn>
                <a:cxn ang="0">
                  <a:pos x="1236" y="1058"/>
                </a:cxn>
                <a:cxn ang="0">
                  <a:pos x="1209" y="1094"/>
                </a:cxn>
                <a:cxn ang="0">
                  <a:pos x="1182" y="1131"/>
                </a:cxn>
                <a:cxn ang="0">
                  <a:pos x="1155" y="1166"/>
                </a:cxn>
                <a:cxn ang="0">
                  <a:pos x="1128" y="1202"/>
                </a:cxn>
                <a:cxn ang="0">
                  <a:pos x="1076" y="1269"/>
                </a:cxn>
                <a:cxn ang="0">
                  <a:pos x="1051" y="1300"/>
                </a:cxn>
                <a:cxn ang="0">
                  <a:pos x="1028" y="1330"/>
                </a:cxn>
                <a:cxn ang="0">
                  <a:pos x="1005" y="1357"/>
                </a:cxn>
                <a:cxn ang="0">
                  <a:pos x="985" y="1382"/>
                </a:cxn>
                <a:cxn ang="0">
                  <a:pos x="967" y="1404"/>
                </a:cxn>
                <a:cxn ang="0">
                  <a:pos x="950" y="1424"/>
                </a:cxn>
                <a:cxn ang="0">
                  <a:pos x="936" y="1441"/>
                </a:cxn>
                <a:cxn ang="0">
                  <a:pos x="925" y="1454"/>
                </a:cxn>
                <a:cxn ang="0">
                  <a:pos x="917" y="1464"/>
                </a:cxn>
                <a:cxn ang="0">
                  <a:pos x="912" y="1470"/>
                </a:cxn>
                <a:cxn ang="0">
                  <a:pos x="910" y="1472"/>
                </a:cxn>
                <a:cxn ang="0">
                  <a:pos x="911" y="1470"/>
                </a:cxn>
                <a:cxn ang="0">
                  <a:pos x="902" y="1477"/>
                </a:cxn>
                <a:cxn ang="0">
                  <a:pos x="895" y="1481"/>
                </a:cxn>
                <a:cxn ang="0">
                  <a:pos x="890" y="1483"/>
                </a:cxn>
                <a:cxn ang="0">
                  <a:pos x="888" y="1484"/>
                </a:cxn>
                <a:cxn ang="0">
                  <a:pos x="0" y="1484"/>
                </a:cxn>
                <a:cxn ang="0">
                  <a:pos x="0" y="0"/>
                </a:cxn>
              </a:cxnLst>
              <a:rect l="0" t="0" r="r" b="b"/>
              <a:pathLst>
                <a:path w="1474" h="1484">
                  <a:moveTo>
                    <a:pt x="0" y="0"/>
                  </a:moveTo>
                  <a:lnTo>
                    <a:pt x="1474" y="0"/>
                  </a:lnTo>
                  <a:lnTo>
                    <a:pt x="1474" y="77"/>
                  </a:lnTo>
                  <a:lnTo>
                    <a:pt x="1473" y="107"/>
                  </a:lnTo>
                  <a:lnTo>
                    <a:pt x="1473" y="394"/>
                  </a:lnTo>
                  <a:lnTo>
                    <a:pt x="1472" y="441"/>
                  </a:lnTo>
                  <a:lnTo>
                    <a:pt x="1472" y="486"/>
                  </a:lnTo>
                  <a:lnTo>
                    <a:pt x="1471" y="530"/>
                  </a:lnTo>
                  <a:lnTo>
                    <a:pt x="1469" y="571"/>
                  </a:lnTo>
                  <a:lnTo>
                    <a:pt x="1466" y="610"/>
                  </a:lnTo>
                  <a:lnTo>
                    <a:pt x="1462" y="645"/>
                  </a:lnTo>
                  <a:lnTo>
                    <a:pt x="1456" y="677"/>
                  </a:lnTo>
                  <a:lnTo>
                    <a:pt x="1449" y="704"/>
                  </a:lnTo>
                  <a:lnTo>
                    <a:pt x="1440" y="726"/>
                  </a:lnTo>
                  <a:lnTo>
                    <a:pt x="1429" y="752"/>
                  </a:lnTo>
                  <a:lnTo>
                    <a:pt x="1415" y="781"/>
                  </a:lnTo>
                  <a:lnTo>
                    <a:pt x="1399" y="811"/>
                  </a:lnTo>
                  <a:lnTo>
                    <a:pt x="1380" y="843"/>
                  </a:lnTo>
                  <a:lnTo>
                    <a:pt x="1360" y="877"/>
                  </a:lnTo>
                  <a:lnTo>
                    <a:pt x="1338" y="911"/>
                  </a:lnTo>
                  <a:lnTo>
                    <a:pt x="1314" y="948"/>
                  </a:lnTo>
                  <a:lnTo>
                    <a:pt x="1289" y="984"/>
                  </a:lnTo>
                  <a:lnTo>
                    <a:pt x="1263" y="1021"/>
                  </a:lnTo>
                  <a:lnTo>
                    <a:pt x="1236" y="1058"/>
                  </a:lnTo>
                  <a:lnTo>
                    <a:pt x="1209" y="1094"/>
                  </a:lnTo>
                  <a:lnTo>
                    <a:pt x="1182" y="1131"/>
                  </a:lnTo>
                  <a:lnTo>
                    <a:pt x="1155" y="1166"/>
                  </a:lnTo>
                  <a:lnTo>
                    <a:pt x="1128" y="1202"/>
                  </a:lnTo>
                  <a:lnTo>
                    <a:pt x="1076" y="1269"/>
                  </a:lnTo>
                  <a:lnTo>
                    <a:pt x="1051" y="1300"/>
                  </a:lnTo>
                  <a:lnTo>
                    <a:pt x="1028" y="1330"/>
                  </a:lnTo>
                  <a:lnTo>
                    <a:pt x="1005" y="1357"/>
                  </a:lnTo>
                  <a:lnTo>
                    <a:pt x="985" y="1382"/>
                  </a:lnTo>
                  <a:lnTo>
                    <a:pt x="967" y="1404"/>
                  </a:lnTo>
                  <a:lnTo>
                    <a:pt x="950" y="1424"/>
                  </a:lnTo>
                  <a:lnTo>
                    <a:pt x="936" y="1441"/>
                  </a:lnTo>
                  <a:lnTo>
                    <a:pt x="925" y="1454"/>
                  </a:lnTo>
                  <a:lnTo>
                    <a:pt x="917" y="1464"/>
                  </a:lnTo>
                  <a:lnTo>
                    <a:pt x="912" y="1470"/>
                  </a:lnTo>
                  <a:lnTo>
                    <a:pt x="910" y="1472"/>
                  </a:lnTo>
                  <a:lnTo>
                    <a:pt x="911" y="1470"/>
                  </a:lnTo>
                  <a:lnTo>
                    <a:pt x="902" y="1477"/>
                  </a:lnTo>
                  <a:lnTo>
                    <a:pt x="895" y="1481"/>
                  </a:lnTo>
                  <a:lnTo>
                    <a:pt x="890" y="1483"/>
                  </a:lnTo>
                  <a:lnTo>
                    <a:pt x="888" y="1484"/>
                  </a:lnTo>
                  <a:lnTo>
                    <a:pt x="0" y="14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317500" dist="304800" dir="2340000" sx="90000" sy="90000" algn="tl" rotWithShape="0">
                <a:prstClr val="black">
                  <a:alpha val="29000"/>
                </a:prstClr>
              </a:outerShdw>
            </a:effectLst>
          </p:spPr>
          <p:txBody>
            <a:bodyPr vert="horz" wrap="square" lIns="51449" tIns="25724" rIns="51449" bIns="25724" numCol="1" anchor="t" anchorCtr="0" compatLnSpc="1">
              <a:prstTxWarp prst="textNoShape">
                <a:avLst/>
              </a:prstTxWarp>
            </a:bodyPr>
            <a:lstStyle/>
            <a:p>
              <a:endParaRPr lang="en-US" sz="1500" dirty="0"/>
            </a:p>
          </p:txBody>
        </p:sp>
        <p:sp>
          <p:nvSpPr>
            <p:cNvPr id="83" name="Freeform 65"/>
            <p:cNvSpPr>
              <a:spLocks/>
            </p:cNvSpPr>
            <p:nvPr/>
          </p:nvSpPr>
          <p:spPr bwMode="auto">
            <a:xfrm>
              <a:off x="2166938" y="2936875"/>
              <a:ext cx="868363" cy="1184275"/>
            </a:xfrm>
            <a:custGeom>
              <a:avLst/>
              <a:gdLst/>
              <a:ahLst/>
              <a:cxnLst>
                <a:cxn ang="0">
                  <a:pos x="536" y="26"/>
                </a:cxn>
                <a:cxn ang="0">
                  <a:pos x="506" y="85"/>
                </a:cxn>
                <a:cxn ang="0">
                  <a:pos x="467" y="151"/>
                </a:cxn>
                <a:cxn ang="0">
                  <a:pos x="421" y="222"/>
                </a:cxn>
                <a:cxn ang="0">
                  <a:pos x="370" y="295"/>
                </a:cxn>
                <a:cxn ang="0">
                  <a:pos x="316" y="368"/>
                </a:cxn>
                <a:cxn ang="0">
                  <a:pos x="262" y="440"/>
                </a:cxn>
                <a:cxn ang="0">
                  <a:pos x="183" y="543"/>
                </a:cxn>
                <a:cxn ang="0">
                  <a:pos x="135" y="604"/>
                </a:cxn>
                <a:cxn ang="0">
                  <a:pos x="92" y="656"/>
                </a:cxn>
                <a:cxn ang="0">
                  <a:pos x="57" y="698"/>
                </a:cxn>
                <a:cxn ang="0">
                  <a:pos x="32" y="728"/>
                </a:cxn>
                <a:cxn ang="0">
                  <a:pos x="19" y="744"/>
                </a:cxn>
                <a:cxn ang="0">
                  <a:pos x="18" y="744"/>
                </a:cxn>
                <a:cxn ang="0">
                  <a:pos x="29" y="726"/>
                </a:cxn>
                <a:cxn ang="0">
                  <a:pos x="34" y="696"/>
                </a:cxn>
                <a:cxn ang="0">
                  <a:pos x="33" y="663"/>
                </a:cxn>
                <a:cxn ang="0">
                  <a:pos x="28" y="627"/>
                </a:cxn>
                <a:cxn ang="0">
                  <a:pos x="21" y="583"/>
                </a:cxn>
                <a:cxn ang="0">
                  <a:pos x="13" y="537"/>
                </a:cxn>
                <a:cxn ang="0">
                  <a:pos x="7" y="497"/>
                </a:cxn>
                <a:cxn ang="0">
                  <a:pos x="2" y="467"/>
                </a:cxn>
                <a:cxn ang="0">
                  <a:pos x="0" y="456"/>
                </a:cxn>
                <a:cxn ang="0">
                  <a:pos x="9" y="451"/>
                </a:cxn>
                <a:cxn ang="0">
                  <a:pos x="36" y="436"/>
                </a:cxn>
                <a:cxn ang="0">
                  <a:pos x="76" y="413"/>
                </a:cxn>
                <a:cxn ang="0">
                  <a:pos x="126" y="382"/>
                </a:cxn>
                <a:cxn ang="0">
                  <a:pos x="184" y="344"/>
                </a:cxn>
                <a:cxn ang="0">
                  <a:pos x="246" y="301"/>
                </a:cxn>
                <a:cxn ang="0">
                  <a:pos x="342" y="228"/>
                </a:cxn>
                <a:cxn ang="0">
                  <a:pos x="405" y="174"/>
                </a:cxn>
                <a:cxn ang="0">
                  <a:pos x="460" y="119"/>
                </a:cxn>
                <a:cxn ang="0">
                  <a:pos x="508" y="62"/>
                </a:cxn>
                <a:cxn ang="0">
                  <a:pos x="547" y="0"/>
                </a:cxn>
              </a:cxnLst>
              <a:rect l="0" t="0" r="r" b="b"/>
              <a:pathLst>
                <a:path w="547" h="746">
                  <a:moveTo>
                    <a:pt x="547" y="0"/>
                  </a:moveTo>
                  <a:lnTo>
                    <a:pt x="536" y="26"/>
                  </a:lnTo>
                  <a:lnTo>
                    <a:pt x="522" y="55"/>
                  </a:lnTo>
                  <a:lnTo>
                    <a:pt x="506" y="85"/>
                  </a:lnTo>
                  <a:lnTo>
                    <a:pt x="487" y="117"/>
                  </a:lnTo>
                  <a:lnTo>
                    <a:pt x="467" y="151"/>
                  </a:lnTo>
                  <a:lnTo>
                    <a:pt x="445" y="185"/>
                  </a:lnTo>
                  <a:lnTo>
                    <a:pt x="421" y="222"/>
                  </a:lnTo>
                  <a:lnTo>
                    <a:pt x="396" y="258"/>
                  </a:lnTo>
                  <a:lnTo>
                    <a:pt x="370" y="295"/>
                  </a:lnTo>
                  <a:lnTo>
                    <a:pt x="343" y="332"/>
                  </a:lnTo>
                  <a:lnTo>
                    <a:pt x="316" y="368"/>
                  </a:lnTo>
                  <a:lnTo>
                    <a:pt x="289" y="405"/>
                  </a:lnTo>
                  <a:lnTo>
                    <a:pt x="262" y="440"/>
                  </a:lnTo>
                  <a:lnTo>
                    <a:pt x="235" y="476"/>
                  </a:lnTo>
                  <a:lnTo>
                    <a:pt x="183" y="543"/>
                  </a:lnTo>
                  <a:lnTo>
                    <a:pt x="158" y="574"/>
                  </a:lnTo>
                  <a:lnTo>
                    <a:pt x="135" y="604"/>
                  </a:lnTo>
                  <a:lnTo>
                    <a:pt x="112" y="631"/>
                  </a:lnTo>
                  <a:lnTo>
                    <a:pt x="92" y="656"/>
                  </a:lnTo>
                  <a:lnTo>
                    <a:pt x="74" y="678"/>
                  </a:lnTo>
                  <a:lnTo>
                    <a:pt x="57" y="698"/>
                  </a:lnTo>
                  <a:lnTo>
                    <a:pt x="43" y="715"/>
                  </a:lnTo>
                  <a:lnTo>
                    <a:pt x="32" y="728"/>
                  </a:lnTo>
                  <a:lnTo>
                    <a:pt x="24" y="738"/>
                  </a:lnTo>
                  <a:lnTo>
                    <a:pt x="19" y="744"/>
                  </a:lnTo>
                  <a:lnTo>
                    <a:pt x="17" y="746"/>
                  </a:lnTo>
                  <a:lnTo>
                    <a:pt x="18" y="744"/>
                  </a:lnTo>
                  <a:lnTo>
                    <a:pt x="24" y="736"/>
                  </a:lnTo>
                  <a:lnTo>
                    <a:pt x="29" y="726"/>
                  </a:lnTo>
                  <a:lnTo>
                    <a:pt x="33" y="712"/>
                  </a:lnTo>
                  <a:lnTo>
                    <a:pt x="34" y="696"/>
                  </a:lnTo>
                  <a:lnTo>
                    <a:pt x="34" y="676"/>
                  </a:lnTo>
                  <a:lnTo>
                    <a:pt x="33" y="663"/>
                  </a:lnTo>
                  <a:lnTo>
                    <a:pt x="31" y="646"/>
                  </a:lnTo>
                  <a:lnTo>
                    <a:pt x="28" y="627"/>
                  </a:lnTo>
                  <a:lnTo>
                    <a:pt x="25" y="605"/>
                  </a:lnTo>
                  <a:lnTo>
                    <a:pt x="21" y="583"/>
                  </a:lnTo>
                  <a:lnTo>
                    <a:pt x="18" y="560"/>
                  </a:lnTo>
                  <a:lnTo>
                    <a:pt x="13" y="537"/>
                  </a:lnTo>
                  <a:lnTo>
                    <a:pt x="10" y="516"/>
                  </a:lnTo>
                  <a:lnTo>
                    <a:pt x="7" y="497"/>
                  </a:lnTo>
                  <a:lnTo>
                    <a:pt x="4" y="480"/>
                  </a:lnTo>
                  <a:lnTo>
                    <a:pt x="2" y="467"/>
                  </a:lnTo>
                  <a:lnTo>
                    <a:pt x="0" y="459"/>
                  </a:lnTo>
                  <a:lnTo>
                    <a:pt x="0" y="456"/>
                  </a:lnTo>
                  <a:lnTo>
                    <a:pt x="2" y="455"/>
                  </a:lnTo>
                  <a:lnTo>
                    <a:pt x="9" y="451"/>
                  </a:lnTo>
                  <a:lnTo>
                    <a:pt x="21" y="445"/>
                  </a:lnTo>
                  <a:lnTo>
                    <a:pt x="36" y="436"/>
                  </a:lnTo>
                  <a:lnTo>
                    <a:pt x="54" y="426"/>
                  </a:lnTo>
                  <a:lnTo>
                    <a:pt x="76" y="413"/>
                  </a:lnTo>
                  <a:lnTo>
                    <a:pt x="100" y="398"/>
                  </a:lnTo>
                  <a:lnTo>
                    <a:pt x="126" y="382"/>
                  </a:lnTo>
                  <a:lnTo>
                    <a:pt x="154" y="364"/>
                  </a:lnTo>
                  <a:lnTo>
                    <a:pt x="184" y="344"/>
                  </a:lnTo>
                  <a:lnTo>
                    <a:pt x="214" y="323"/>
                  </a:lnTo>
                  <a:lnTo>
                    <a:pt x="246" y="301"/>
                  </a:lnTo>
                  <a:lnTo>
                    <a:pt x="278" y="278"/>
                  </a:lnTo>
                  <a:lnTo>
                    <a:pt x="342" y="228"/>
                  </a:lnTo>
                  <a:lnTo>
                    <a:pt x="373" y="201"/>
                  </a:lnTo>
                  <a:lnTo>
                    <a:pt x="405" y="174"/>
                  </a:lnTo>
                  <a:lnTo>
                    <a:pt x="433" y="147"/>
                  </a:lnTo>
                  <a:lnTo>
                    <a:pt x="460" y="119"/>
                  </a:lnTo>
                  <a:lnTo>
                    <a:pt x="485" y="91"/>
                  </a:lnTo>
                  <a:lnTo>
                    <a:pt x="508" y="62"/>
                  </a:lnTo>
                  <a:lnTo>
                    <a:pt x="527" y="34"/>
                  </a:lnTo>
                  <a:lnTo>
                    <a:pt x="547" y="0"/>
                  </a:lnTo>
                  <a:close/>
                </a:path>
              </a:pathLst>
            </a:custGeom>
            <a:gradFill flip="none" rotWithShape="1">
              <a:gsLst>
                <a:gs pos="49000">
                  <a:schemeClr val="bg1">
                    <a:lumMod val="85000"/>
                  </a:schemeClr>
                </a:gs>
                <a:gs pos="66000">
                  <a:schemeClr val="bg1"/>
                </a:gs>
              </a:gsLst>
              <a:lin ang="13200000" scaled="0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9" tIns="25724" rIns="51449" bIns="25724" numCol="1" anchor="t" anchorCtr="0" compatLnSpc="1">
              <a:prstTxWarp prst="textNoShape">
                <a:avLst/>
              </a:prstTxWarp>
            </a:bodyPr>
            <a:lstStyle/>
            <a:p>
              <a:endParaRPr lang="en-US" sz="1500" dirty="0"/>
            </a:p>
          </p:txBody>
        </p:sp>
        <p:grpSp>
          <p:nvGrpSpPr>
            <p:cNvPr id="84" name="Group 85"/>
            <p:cNvGrpSpPr/>
            <p:nvPr/>
          </p:nvGrpSpPr>
          <p:grpSpPr>
            <a:xfrm>
              <a:off x="749509" y="1783745"/>
              <a:ext cx="2341451" cy="2355117"/>
              <a:chOff x="3578673" y="2063750"/>
              <a:chExt cx="1631950" cy="1641475"/>
            </a:xfrm>
          </p:grpSpPr>
          <p:sp>
            <p:nvSpPr>
              <p:cNvPr id="85" name="Freeform 15"/>
              <p:cNvSpPr>
                <a:spLocks/>
              </p:cNvSpPr>
              <p:nvPr/>
            </p:nvSpPr>
            <p:spPr bwMode="auto">
              <a:xfrm>
                <a:off x="3578673" y="2063750"/>
                <a:ext cx="1631950" cy="16414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28" y="0"/>
                  </a:cxn>
                  <a:cxn ang="0">
                    <a:pos x="1028" y="54"/>
                  </a:cxn>
                  <a:cxn ang="0">
                    <a:pos x="1027" y="75"/>
                  </a:cxn>
                  <a:cxn ang="0">
                    <a:pos x="1027" y="276"/>
                  </a:cxn>
                  <a:cxn ang="0">
                    <a:pos x="1026" y="308"/>
                  </a:cxn>
                  <a:cxn ang="0">
                    <a:pos x="1026" y="340"/>
                  </a:cxn>
                  <a:cxn ang="0">
                    <a:pos x="1026" y="370"/>
                  </a:cxn>
                  <a:cxn ang="0">
                    <a:pos x="1024" y="399"/>
                  </a:cxn>
                  <a:cxn ang="0">
                    <a:pos x="1022" y="427"/>
                  </a:cxn>
                  <a:cxn ang="0">
                    <a:pos x="1019" y="451"/>
                  </a:cxn>
                  <a:cxn ang="0">
                    <a:pos x="1015" y="473"/>
                  </a:cxn>
                  <a:cxn ang="0">
                    <a:pos x="1010" y="492"/>
                  </a:cxn>
                  <a:cxn ang="0">
                    <a:pos x="1004" y="507"/>
                  </a:cxn>
                  <a:cxn ang="0">
                    <a:pos x="990" y="531"/>
                  </a:cxn>
                  <a:cxn ang="0">
                    <a:pos x="977" y="551"/>
                  </a:cxn>
                  <a:cxn ang="0">
                    <a:pos x="961" y="571"/>
                  </a:cxn>
                  <a:cxn ang="0">
                    <a:pos x="943" y="591"/>
                  </a:cxn>
                  <a:cxn ang="0">
                    <a:pos x="924" y="610"/>
                  </a:cxn>
                  <a:cxn ang="0">
                    <a:pos x="904" y="629"/>
                  </a:cxn>
                  <a:cxn ang="0">
                    <a:pos x="883" y="648"/>
                  </a:cxn>
                  <a:cxn ang="0">
                    <a:pos x="861" y="666"/>
                  </a:cxn>
                  <a:cxn ang="0">
                    <a:pos x="816" y="701"/>
                  </a:cxn>
                  <a:cxn ang="0">
                    <a:pos x="794" y="718"/>
                  </a:cxn>
                  <a:cxn ang="0">
                    <a:pos x="771" y="733"/>
                  </a:cxn>
                  <a:cxn ang="0">
                    <a:pos x="750" y="748"/>
                  </a:cxn>
                  <a:cxn ang="0">
                    <a:pos x="729" y="762"/>
                  </a:cxn>
                  <a:cxn ang="0">
                    <a:pos x="710" y="774"/>
                  </a:cxn>
                  <a:cxn ang="0">
                    <a:pos x="692" y="786"/>
                  </a:cxn>
                  <a:cxn ang="0">
                    <a:pos x="675" y="796"/>
                  </a:cxn>
                  <a:cxn ang="0">
                    <a:pos x="659" y="805"/>
                  </a:cxn>
                  <a:cxn ang="0">
                    <a:pos x="647" y="812"/>
                  </a:cxn>
                  <a:cxn ang="0">
                    <a:pos x="636" y="819"/>
                  </a:cxn>
                  <a:cxn ang="0">
                    <a:pos x="628" y="823"/>
                  </a:cxn>
                  <a:cxn ang="0">
                    <a:pos x="624" y="826"/>
                  </a:cxn>
                  <a:cxn ang="0">
                    <a:pos x="622" y="826"/>
                  </a:cxn>
                  <a:cxn ang="0">
                    <a:pos x="622" y="828"/>
                  </a:cxn>
                  <a:cxn ang="0">
                    <a:pos x="624" y="834"/>
                  </a:cxn>
                  <a:cxn ang="0">
                    <a:pos x="625" y="843"/>
                  </a:cxn>
                  <a:cxn ang="0">
                    <a:pos x="627" y="854"/>
                  </a:cxn>
                  <a:cxn ang="0">
                    <a:pos x="629" y="868"/>
                  </a:cxn>
                  <a:cxn ang="0">
                    <a:pos x="631" y="882"/>
                  </a:cxn>
                  <a:cxn ang="0">
                    <a:pos x="634" y="898"/>
                  </a:cxn>
                  <a:cxn ang="0">
                    <a:pos x="636" y="915"/>
                  </a:cxn>
                  <a:cxn ang="0">
                    <a:pos x="639" y="930"/>
                  </a:cxn>
                  <a:cxn ang="0">
                    <a:pos x="641" y="945"/>
                  </a:cxn>
                  <a:cxn ang="0">
                    <a:pos x="643" y="959"/>
                  </a:cxn>
                  <a:cxn ang="0">
                    <a:pos x="645" y="971"/>
                  </a:cxn>
                  <a:cxn ang="0">
                    <a:pos x="645" y="980"/>
                  </a:cxn>
                  <a:cxn ang="0">
                    <a:pos x="645" y="993"/>
                  </a:cxn>
                  <a:cxn ang="0">
                    <a:pos x="645" y="1004"/>
                  </a:cxn>
                  <a:cxn ang="0">
                    <a:pos x="642" y="1013"/>
                  </a:cxn>
                  <a:cxn ang="0">
                    <a:pos x="639" y="1020"/>
                  </a:cxn>
                  <a:cxn ang="0">
                    <a:pos x="635" y="1026"/>
                  </a:cxn>
                  <a:cxn ang="0">
                    <a:pos x="635" y="1025"/>
                  </a:cxn>
                  <a:cxn ang="0">
                    <a:pos x="630" y="1030"/>
                  </a:cxn>
                  <a:cxn ang="0">
                    <a:pos x="625" y="1033"/>
                  </a:cxn>
                  <a:cxn ang="0">
                    <a:pos x="621" y="1034"/>
                  </a:cxn>
                  <a:cxn ang="0">
                    <a:pos x="0" y="1034"/>
                  </a:cxn>
                  <a:cxn ang="0">
                    <a:pos x="0" y="0"/>
                  </a:cxn>
                </a:cxnLst>
                <a:rect l="0" t="0" r="r" b="b"/>
                <a:pathLst>
                  <a:path w="1028" h="1034">
                    <a:moveTo>
                      <a:pt x="0" y="0"/>
                    </a:moveTo>
                    <a:lnTo>
                      <a:pt x="1028" y="0"/>
                    </a:lnTo>
                    <a:lnTo>
                      <a:pt x="1028" y="54"/>
                    </a:lnTo>
                    <a:lnTo>
                      <a:pt x="1027" y="75"/>
                    </a:lnTo>
                    <a:lnTo>
                      <a:pt x="1027" y="276"/>
                    </a:lnTo>
                    <a:lnTo>
                      <a:pt x="1026" y="308"/>
                    </a:lnTo>
                    <a:lnTo>
                      <a:pt x="1026" y="340"/>
                    </a:lnTo>
                    <a:lnTo>
                      <a:pt x="1026" y="370"/>
                    </a:lnTo>
                    <a:lnTo>
                      <a:pt x="1024" y="399"/>
                    </a:lnTo>
                    <a:lnTo>
                      <a:pt x="1022" y="427"/>
                    </a:lnTo>
                    <a:lnTo>
                      <a:pt x="1019" y="451"/>
                    </a:lnTo>
                    <a:lnTo>
                      <a:pt x="1015" y="473"/>
                    </a:lnTo>
                    <a:lnTo>
                      <a:pt x="1010" y="492"/>
                    </a:lnTo>
                    <a:lnTo>
                      <a:pt x="1004" y="507"/>
                    </a:lnTo>
                    <a:lnTo>
                      <a:pt x="990" y="531"/>
                    </a:lnTo>
                    <a:lnTo>
                      <a:pt x="977" y="551"/>
                    </a:lnTo>
                    <a:lnTo>
                      <a:pt x="961" y="571"/>
                    </a:lnTo>
                    <a:lnTo>
                      <a:pt x="943" y="591"/>
                    </a:lnTo>
                    <a:lnTo>
                      <a:pt x="924" y="610"/>
                    </a:lnTo>
                    <a:lnTo>
                      <a:pt x="904" y="629"/>
                    </a:lnTo>
                    <a:lnTo>
                      <a:pt x="883" y="648"/>
                    </a:lnTo>
                    <a:lnTo>
                      <a:pt x="861" y="666"/>
                    </a:lnTo>
                    <a:lnTo>
                      <a:pt x="816" y="701"/>
                    </a:lnTo>
                    <a:lnTo>
                      <a:pt x="794" y="718"/>
                    </a:lnTo>
                    <a:lnTo>
                      <a:pt x="771" y="733"/>
                    </a:lnTo>
                    <a:lnTo>
                      <a:pt x="750" y="748"/>
                    </a:lnTo>
                    <a:lnTo>
                      <a:pt x="729" y="762"/>
                    </a:lnTo>
                    <a:lnTo>
                      <a:pt x="710" y="774"/>
                    </a:lnTo>
                    <a:lnTo>
                      <a:pt x="692" y="786"/>
                    </a:lnTo>
                    <a:lnTo>
                      <a:pt x="675" y="796"/>
                    </a:lnTo>
                    <a:lnTo>
                      <a:pt x="659" y="805"/>
                    </a:lnTo>
                    <a:lnTo>
                      <a:pt x="647" y="812"/>
                    </a:lnTo>
                    <a:lnTo>
                      <a:pt x="636" y="819"/>
                    </a:lnTo>
                    <a:lnTo>
                      <a:pt x="628" y="823"/>
                    </a:lnTo>
                    <a:lnTo>
                      <a:pt x="624" y="826"/>
                    </a:lnTo>
                    <a:lnTo>
                      <a:pt x="622" y="826"/>
                    </a:lnTo>
                    <a:lnTo>
                      <a:pt x="622" y="828"/>
                    </a:lnTo>
                    <a:lnTo>
                      <a:pt x="624" y="834"/>
                    </a:lnTo>
                    <a:lnTo>
                      <a:pt x="625" y="843"/>
                    </a:lnTo>
                    <a:lnTo>
                      <a:pt x="627" y="854"/>
                    </a:lnTo>
                    <a:lnTo>
                      <a:pt x="629" y="868"/>
                    </a:lnTo>
                    <a:lnTo>
                      <a:pt x="631" y="882"/>
                    </a:lnTo>
                    <a:lnTo>
                      <a:pt x="634" y="898"/>
                    </a:lnTo>
                    <a:lnTo>
                      <a:pt x="636" y="915"/>
                    </a:lnTo>
                    <a:lnTo>
                      <a:pt x="639" y="930"/>
                    </a:lnTo>
                    <a:lnTo>
                      <a:pt x="641" y="945"/>
                    </a:lnTo>
                    <a:lnTo>
                      <a:pt x="643" y="959"/>
                    </a:lnTo>
                    <a:lnTo>
                      <a:pt x="645" y="971"/>
                    </a:lnTo>
                    <a:lnTo>
                      <a:pt x="645" y="980"/>
                    </a:lnTo>
                    <a:lnTo>
                      <a:pt x="645" y="993"/>
                    </a:lnTo>
                    <a:lnTo>
                      <a:pt x="645" y="1004"/>
                    </a:lnTo>
                    <a:lnTo>
                      <a:pt x="642" y="1013"/>
                    </a:lnTo>
                    <a:lnTo>
                      <a:pt x="639" y="1020"/>
                    </a:lnTo>
                    <a:lnTo>
                      <a:pt x="635" y="1026"/>
                    </a:lnTo>
                    <a:lnTo>
                      <a:pt x="635" y="1025"/>
                    </a:lnTo>
                    <a:lnTo>
                      <a:pt x="630" y="1030"/>
                    </a:lnTo>
                    <a:lnTo>
                      <a:pt x="625" y="1033"/>
                    </a:lnTo>
                    <a:lnTo>
                      <a:pt x="621" y="1034"/>
                    </a:lnTo>
                    <a:lnTo>
                      <a:pt x="0" y="10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51449" tIns="25724" rIns="51449" bIns="25724" numCol="1" anchor="ctr" anchorCtr="1" compatLnSpc="1">
                <a:prstTxWarp prst="textNoShape">
                  <a:avLst/>
                </a:prstTxWarp>
              </a:bodyPr>
              <a:lstStyle/>
              <a:p>
                <a:pPr algn="r"/>
                <a:r>
                  <a:rPr lang="en-US" sz="1500" dirty="0">
                    <a:solidFill>
                      <a:schemeClr val="bg1"/>
                    </a:solidFill>
                    <a:latin typeface="ByTheButterfly" pitchFamily="2" charset="0"/>
                    <a:ea typeface="ByTheButterfly" pitchFamily="2" charset="0"/>
                  </a:rPr>
                  <a:t>Document everything: steps, bottlenecks, changes </a:t>
                </a:r>
              </a:p>
              <a:p>
                <a:pPr algn="r"/>
                <a:r>
                  <a:rPr lang="en-US" sz="1500" dirty="0">
                    <a:solidFill>
                      <a:schemeClr val="bg1"/>
                    </a:solidFill>
                    <a:latin typeface="ByTheButterfly" pitchFamily="2" charset="0"/>
                    <a:ea typeface="ByTheButterfly" pitchFamily="2" charset="0"/>
                  </a:rPr>
                  <a:t>in scope, </a:t>
                </a:r>
              </a:p>
              <a:p>
                <a:pPr algn="r"/>
                <a:r>
                  <a:rPr lang="en-US" sz="1500" dirty="0">
                    <a:solidFill>
                      <a:schemeClr val="bg1"/>
                    </a:solidFill>
                    <a:latin typeface="ByTheButterfly" pitchFamily="2" charset="0"/>
                    <a:ea typeface="ByTheButterfly" pitchFamily="2" charset="0"/>
                  </a:rPr>
                  <a:t>etc.</a:t>
                </a:r>
              </a:p>
            </p:txBody>
          </p:sp>
          <p:sp>
            <p:nvSpPr>
              <p:cNvPr id="86" name="Freeform 16"/>
              <p:cNvSpPr>
                <a:spLocks/>
              </p:cNvSpPr>
              <p:nvPr/>
            </p:nvSpPr>
            <p:spPr bwMode="auto">
              <a:xfrm>
                <a:off x="4564809" y="2868502"/>
                <a:ext cx="606425" cy="823913"/>
              </a:xfrm>
              <a:custGeom>
                <a:avLst/>
                <a:gdLst/>
                <a:ahLst/>
                <a:cxnLst>
                  <a:cxn ang="0">
                    <a:pos x="373" y="21"/>
                  </a:cxn>
                  <a:cxn ang="0">
                    <a:pos x="348" y="70"/>
                  </a:cxn>
                  <a:cxn ang="0">
                    <a:pos x="315" y="124"/>
                  </a:cxn>
                  <a:cxn ang="0">
                    <a:pos x="276" y="180"/>
                  </a:cxn>
                  <a:cxn ang="0">
                    <a:pos x="216" y="265"/>
                  </a:cxn>
                  <a:cxn ang="0">
                    <a:pos x="179" y="314"/>
                  </a:cxn>
                  <a:cxn ang="0">
                    <a:pos x="142" y="361"/>
                  </a:cxn>
                  <a:cxn ang="0">
                    <a:pos x="108" y="403"/>
                  </a:cxn>
                  <a:cxn ang="0">
                    <a:pos x="77" y="442"/>
                  </a:cxn>
                  <a:cxn ang="0">
                    <a:pos x="51" y="473"/>
                  </a:cxn>
                  <a:cxn ang="0">
                    <a:pos x="31" y="498"/>
                  </a:cxn>
                  <a:cxn ang="0">
                    <a:pos x="18" y="513"/>
                  </a:cxn>
                  <a:cxn ang="0">
                    <a:pos x="13" y="519"/>
                  </a:cxn>
                  <a:cxn ang="0">
                    <a:pos x="20" y="506"/>
                  </a:cxn>
                  <a:cxn ang="0">
                    <a:pos x="23" y="486"/>
                  </a:cxn>
                  <a:cxn ang="0">
                    <a:pos x="23" y="464"/>
                  </a:cxn>
                  <a:cxn ang="0">
                    <a:pos x="19" y="438"/>
                  </a:cxn>
                  <a:cxn ang="0">
                    <a:pos x="14" y="408"/>
                  </a:cxn>
                  <a:cxn ang="0">
                    <a:pos x="9" y="375"/>
                  </a:cxn>
                  <a:cxn ang="0">
                    <a:pos x="5" y="347"/>
                  </a:cxn>
                  <a:cxn ang="0">
                    <a:pos x="2" y="327"/>
                  </a:cxn>
                  <a:cxn ang="0">
                    <a:pos x="0" y="319"/>
                  </a:cxn>
                  <a:cxn ang="0">
                    <a:pos x="6" y="316"/>
                  </a:cxn>
                  <a:cxn ang="0">
                    <a:pos x="25" y="305"/>
                  </a:cxn>
                  <a:cxn ang="0">
                    <a:pos x="53" y="289"/>
                  </a:cxn>
                  <a:cxn ang="0">
                    <a:pos x="88" y="267"/>
                  </a:cxn>
                  <a:cxn ang="0">
                    <a:pos x="128" y="241"/>
                  </a:cxn>
                  <a:cxn ang="0">
                    <a:pos x="172" y="211"/>
                  </a:cxn>
                  <a:cxn ang="0">
                    <a:pos x="239" y="159"/>
                  </a:cxn>
                  <a:cxn ang="0">
                    <a:pos x="282" y="122"/>
                  </a:cxn>
                  <a:cxn ang="0">
                    <a:pos x="321" y="84"/>
                  </a:cxn>
                  <a:cxn ang="0">
                    <a:pos x="355" y="44"/>
                  </a:cxn>
                  <a:cxn ang="0">
                    <a:pos x="382" y="0"/>
                  </a:cxn>
                </a:cxnLst>
                <a:rect l="0" t="0" r="r" b="b"/>
                <a:pathLst>
                  <a:path w="382" h="519">
                    <a:moveTo>
                      <a:pt x="382" y="0"/>
                    </a:moveTo>
                    <a:lnTo>
                      <a:pt x="373" y="21"/>
                    </a:lnTo>
                    <a:lnTo>
                      <a:pt x="361" y="45"/>
                    </a:lnTo>
                    <a:lnTo>
                      <a:pt x="348" y="70"/>
                    </a:lnTo>
                    <a:lnTo>
                      <a:pt x="332" y="96"/>
                    </a:lnTo>
                    <a:lnTo>
                      <a:pt x="315" y="124"/>
                    </a:lnTo>
                    <a:lnTo>
                      <a:pt x="296" y="152"/>
                    </a:lnTo>
                    <a:lnTo>
                      <a:pt x="276" y="180"/>
                    </a:lnTo>
                    <a:lnTo>
                      <a:pt x="234" y="239"/>
                    </a:lnTo>
                    <a:lnTo>
                      <a:pt x="216" y="265"/>
                    </a:lnTo>
                    <a:lnTo>
                      <a:pt x="197" y="289"/>
                    </a:lnTo>
                    <a:lnTo>
                      <a:pt x="179" y="314"/>
                    </a:lnTo>
                    <a:lnTo>
                      <a:pt x="160" y="337"/>
                    </a:lnTo>
                    <a:lnTo>
                      <a:pt x="142" y="361"/>
                    </a:lnTo>
                    <a:lnTo>
                      <a:pt x="125" y="382"/>
                    </a:lnTo>
                    <a:lnTo>
                      <a:pt x="108" y="403"/>
                    </a:lnTo>
                    <a:lnTo>
                      <a:pt x="92" y="424"/>
                    </a:lnTo>
                    <a:lnTo>
                      <a:pt x="77" y="442"/>
                    </a:lnTo>
                    <a:lnTo>
                      <a:pt x="64" y="459"/>
                    </a:lnTo>
                    <a:lnTo>
                      <a:pt x="51" y="473"/>
                    </a:lnTo>
                    <a:lnTo>
                      <a:pt x="40" y="487"/>
                    </a:lnTo>
                    <a:lnTo>
                      <a:pt x="31" y="498"/>
                    </a:lnTo>
                    <a:lnTo>
                      <a:pt x="24" y="507"/>
                    </a:lnTo>
                    <a:lnTo>
                      <a:pt x="18" y="513"/>
                    </a:lnTo>
                    <a:lnTo>
                      <a:pt x="15" y="518"/>
                    </a:lnTo>
                    <a:lnTo>
                      <a:pt x="13" y="519"/>
                    </a:lnTo>
                    <a:lnTo>
                      <a:pt x="17" y="513"/>
                    </a:lnTo>
                    <a:lnTo>
                      <a:pt x="20" y="506"/>
                    </a:lnTo>
                    <a:lnTo>
                      <a:pt x="23" y="497"/>
                    </a:lnTo>
                    <a:lnTo>
                      <a:pt x="23" y="486"/>
                    </a:lnTo>
                    <a:lnTo>
                      <a:pt x="23" y="473"/>
                    </a:lnTo>
                    <a:lnTo>
                      <a:pt x="23" y="464"/>
                    </a:lnTo>
                    <a:lnTo>
                      <a:pt x="21" y="452"/>
                    </a:lnTo>
                    <a:lnTo>
                      <a:pt x="19" y="438"/>
                    </a:lnTo>
                    <a:lnTo>
                      <a:pt x="17" y="423"/>
                    </a:lnTo>
                    <a:lnTo>
                      <a:pt x="14" y="408"/>
                    </a:lnTo>
                    <a:lnTo>
                      <a:pt x="12" y="391"/>
                    </a:lnTo>
                    <a:lnTo>
                      <a:pt x="9" y="375"/>
                    </a:lnTo>
                    <a:lnTo>
                      <a:pt x="7" y="361"/>
                    </a:lnTo>
                    <a:lnTo>
                      <a:pt x="5" y="347"/>
                    </a:lnTo>
                    <a:lnTo>
                      <a:pt x="3" y="336"/>
                    </a:lnTo>
                    <a:lnTo>
                      <a:pt x="2" y="327"/>
                    </a:lnTo>
                    <a:lnTo>
                      <a:pt x="0" y="321"/>
                    </a:lnTo>
                    <a:lnTo>
                      <a:pt x="0" y="319"/>
                    </a:lnTo>
                    <a:lnTo>
                      <a:pt x="2" y="319"/>
                    </a:lnTo>
                    <a:lnTo>
                      <a:pt x="6" y="316"/>
                    </a:lnTo>
                    <a:lnTo>
                      <a:pt x="14" y="312"/>
                    </a:lnTo>
                    <a:lnTo>
                      <a:pt x="25" y="305"/>
                    </a:lnTo>
                    <a:lnTo>
                      <a:pt x="37" y="298"/>
                    </a:lnTo>
                    <a:lnTo>
                      <a:pt x="53" y="289"/>
                    </a:lnTo>
                    <a:lnTo>
                      <a:pt x="70" y="279"/>
                    </a:lnTo>
                    <a:lnTo>
                      <a:pt x="88" y="267"/>
                    </a:lnTo>
                    <a:lnTo>
                      <a:pt x="107" y="255"/>
                    </a:lnTo>
                    <a:lnTo>
                      <a:pt x="128" y="241"/>
                    </a:lnTo>
                    <a:lnTo>
                      <a:pt x="149" y="226"/>
                    </a:lnTo>
                    <a:lnTo>
                      <a:pt x="172" y="211"/>
                    </a:lnTo>
                    <a:lnTo>
                      <a:pt x="194" y="194"/>
                    </a:lnTo>
                    <a:lnTo>
                      <a:pt x="239" y="159"/>
                    </a:lnTo>
                    <a:lnTo>
                      <a:pt x="261" y="141"/>
                    </a:lnTo>
                    <a:lnTo>
                      <a:pt x="282" y="122"/>
                    </a:lnTo>
                    <a:lnTo>
                      <a:pt x="302" y="103"/>
                    </a:lnTo>
                    <a:lnTo>
                      <a:pt x="321" y="84"/>
                    </a:lnTo>
                    <a:lnTo>
                      <a:pt x="339" y="64"/>
                    </a:lnTo>
                    <a:lnTo>
                      <a:pt x="355" y="44"/>
                    </a:lnTo>
                    <a:lnTo>
                      <a:pt x="368" y="24"/>
                    </a:lnTo>
                    <a:lnTo>
                      <a:pt x="382" y="0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  <a:alpha val="5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500" dirty="0"/>
              </a:p>
            </p:txBody>
          </p:sp>
        </p:grpSp>
      </p:grpSp>
      <p:grpSp>
        <p:nvGrpSpPr>
          <p:cNvPr id="88" name="Group 92"/>
          <p:cNvGrpSpPr/>
          <p:nvPr/>
        </p:nvGrpSpPr>
        <p:grpSpPr>
          <a:xfrm>
            <a:off x="5614720" y="1852824"/>
            <a:ext cx="1523845" cy="1571060"/>
            <a:chOff x="4037012" y="3200400"/>
            <a:chExt cx="2354263" cy="2355850"/>
          </a:xfrm>
        </p:grpSpPr>
        <p:sp>
          <p:nvSpPr>
            <p:cNvPr id="90" name="Rectangle 66"/>
            <p:cNvSpPr>
              <a:spLocks noChangeArrowheads="1"/>
            </p:cNvSpPr>
            <p:nvPr/>
          </p:nvSpPr>
          <p:spPr bwMode="auto">
            <a:xfrm>
              <a:off x="4037012" y="3200400"/>
              <a:ext cx="2354263" cy="2355850"/>
            </a:xfrm>
            <a:custGeom>
              <a:avLst/>
              <a:gdLst>
                <a:gd name="connsiteX0" fmla="*/ 0 w 2354263"/>
                <a:gd name="connsiteY0" fmla="*/ 0 h 2355850"/>
                <a:gd name="connsiteX1" fmla="*/ 2354263 w 2354263"/>
                <a:gd name="connsiteY1" fmla="*/ 0 h 2355850"/>
                <a:gd name="connsiteX2" fmla="*/ 2354263 w 2354263"/>
                <a:gd name="connsiteY2" fmla="*/ 2355850 h 2355850"/>
                <a:gd name="connsiteX3" fmla="*/ 0 w 2354263"/>
                <a:gd name="connsiteY3" fmla="*/ 2355850 h 2355850"/>
                <a:gd name="connsiteX4" fmla="*/ 0 w 2354263"/>
                <a:gd name="connsiteY4" fmla="*/ 0 h 2355850"/>
                <a:gd name="connsiteX0" fmla="*/ 0 w 2354263"/>
                <a:gd name="connsiteY0" fmla="*/ 0 h 2355850"/>
                <a:gd name="connsiteX1" fmla="*/ 2354263 w 2354263"/>
                <a:gd name="connsiteY1" fmla="*/ 0 h 2355850"/>
                <a:gd name="connsiteX2" fmla="*/ 2354263 w 2354263"/>
                <a:gd name="connsiteY2" fmla="*/ 2355850 h 2355850"/>
                <a:gd name="connsiteX3" fmla="*/ 14726 w 2354263"/>
                <a:gd name="connsiteY3" fmla="*/ 2279650 h 2355850"/>
                <a:gd name="connsiteX4" fmla="*/ 0 w 2354263"/>
                <a:gd name="connsiteY4" fmla="*/ 0 h 2355850"/>
                <a:gd name="connsiteX0" fmla="*/ 0 w 2354263"/>
                <a:gd name="connsiteY0" fmla="*/ 0 h 2355850"/>
                <a:gd name="connsiteX1" fmla="*/ 2234982 w 2354263"/>
                <a:gd name="connsiteY1" fmla="*/ 7883 h 2355850"/>
                <a:gd name="connsiteX2" fmla="*/ 2354263 w 2354263"/>
                <a:gd name="connsiteY2" fmla="*/ 2355850 h 2355850"/>
                <a:gd name="connsiteX3" fmla="*/ 14726 w 2354263"/>
                <a:gd name="connsiteY3" fmla="*/ 2279650 h 2355850"/>
                <a:gd name="connsiteX4" fmla="*/ 0 w 2354263"/>
                <a:gd name="connsiteY4" fmla="*/ 0 h 2355850"/>
                <a:gd name="connsiteX0" fmla="*/ 0 w 2354263"/>
                <a:gd name="connsiteY0" fmla="*/ 0 h 2355850"/>
                <a:gd name="connsiteX1" fmla="*/ 2234982 w 2354263"/>
                <a:gd name="connsiteY1" fmla="*/ 7883 h 2355850"/>
                <a:gd name="connsiteX2" fmla="*/ 2354263 w 2354263"/>
                <a:gd name="connsiteY2" fmla="*/ 2355850 h 2355850"/>
                <a:gd name="connsiteX3" fmla="*/ 14726 w 2354263"/>
                <a:gd name="connsiteY3" fmla="*/ 2279650 h 2355850"/>
                <a:gd name="connsiteX4" fmla="*/ 0 w 2354263"/>
                <a:gd name="connsiteY4" fmla="*/ 0 h 2355850"/>
                <a:gd name="connsiteX0" fmla="*/ 0 w 2354263"/>
                <a:gd name="connsiteY0" fmla="*/ 0 h 2355850"/>
                <a:gd name="connsiteX1" fmla="*/ 2234982 w 2354263"/>
                <a:gd name="connsiteY1" fmla="*/ 7883 h 2355850"/>
                <a:gd name="connsiteX2" fmla="*/ 2354263 w 2354263"/>
                <a:gd name="connsiteY2" fmla="*/ 2355850 h 2355850"/>
                <a:gd name="connsiteX3" fmla="*/ 13686 w 2354263"/>
                <a:gd name="connsiteY3" fmla="*/ 2227098 h 2355850"/>
                <a:gd name="connsiteX4" fmla="*/ 0 w 2354263"/>
                <a:gd name="connsiteY4" fmla="*/ 0 h 2355850"/>
                <a:gd name="connsiteX0" fmla="*/ 0 w 2354263"/>
                <a:gd name="connsiteY0" fmla="*/ 0 h 2355850"/>
                <a:gd name="connsiteX1" fmla="*/ 2144604 w 2354263"/>
                <a:gd name="connsiteY1" fmla="*/ 2628 h 2355850"/>
                <a:gd name="connsiteX2" fmla="*/ 2354263 w 2354263"/>
                <a:gd name="connsiteY2" fmla="*/ 2355850 h 2355850"/>
                <a:gd name="connsiteX3" fmla="*/ 13686 w 2354263"/>
                <a:gd name="connsiteY3" fmla="*/ 2227098 h 2355850"/>
                <a:gd name="connsiteX4" fmla="*/ 0 w 2354263"/>
                <a:gd name="connsiteY4" fmla="*/ 0 h 235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263" h="2355850">
                  <a:moveTo>
                    <a:pt x="0" y="0"/>
                  </a:moveTo>
                  <a:lnTo>
                    <a:pt x="2144604" y="2628"/>
                  </a:lnTo>
                  <a:lnTo>
                    <a:pt x="2354263" y="2355850"/>
                  </a:lnTo>
                  <a:lnTo>
                    <a:pt x="13686" y="2227098"/>
                  </a:lnTo>
                  <a:cubicBezTo>
                    <a:pt x="8777" y="1467215"/>
                    <a:pt x="4909" y="75988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  <a:effectLst>
              <a:outerShdw blurRad="254000" dist="190500" dir="3180000" sx="96000" sy="96000" algn="tl" rotWithShape="0">
                <a:prstClr val="black">
                  <a:alpha val="39000"/>
                </a:prstClr>
              </a:outerShdw>
            </a:effectLst>
          </p:spPr>
          <p:txBody>
            <a:bodyPr vert="horz" wrap="square" lIns="51449" tIns="25724" rIns="51449" bIns="25724" numCol="1" anchor="t" anchorCtr="0" compatLnSpc="1">
              <a:prstTxWarp prst="textNoShape">
                <a:avLst/>
              </a:prstTxWarp>
            </a:bodyPr>
            <a:lstStyle/>
            <a:p>
              <a:endParaRPr lang="en-US" sz="1500" dirty="0"/>
            </a:p>
          </p:txBody>
        </p:sp>
        <p:sp>
          <p:nvSpPr>
            <p:cNvPr id="91" name="Rectangle 66"/>
            <p:cNvSpPr>
              <a:spLocks noChangeArrowheads="1"/>
            </p:cNvSpPr>
            <p:nvPr/>
          </p:nvSpPr>
          <p:spPr bwMode="auto">
            <a:xfrm>
              <a:off x="4037012" y="3200400"/>
              <a:ext cx="2354263" cy="235585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51449" tIns="25724" rIns="51449" bIns="25724" numCol="1" anchor="t" anchorCtr="0" compatLnSpc="1">
              <a:prstTxWarp prst="textNoShape">
                <a:avLst/>
              </a:prstTxWarp>
            </a:bodyPr>
            <a:lstStyle/>
            <a:p>
              <a:endParaRPr lang="en-US" sz="1500" dirty="0"/>
            </a:p>
          </p:txBody>
        </p:sp>
      </p:grpSp>
      <p:sp>
        <p:nvSpPr>
          <p:cNvPr id="89" name="Rectangle 77"/>
          <p:cNvSpPr>
            <a:spLocks noChangeArrowheads="1"/>
          </p:cNvSpPr>
          <p:nvPr/>
        </p:nvSpPr>
        <p:spPr bwMode="auto">
          <a:xfrm>
            <a:off x="5615247" y="1842426"/>
            <a:ext cx="1523054" cy="1590089"/>
          </a:xfrm>
          <a:prstGeom prst="rect">
            <a:avLst/>
          </a:prstGeom>
          <a:solidFill>
            <a:schemeClr val="accent4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51449" tIns="25724" rIns="51449" bIns="25724" numCol="1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ByTheButterfly" pitchFamily="2" charset="0"/>
                <a:ea typeface="ByTheButterfly" pitchFamily="2" charset="0"/>
              </a:rPr>
              <a:t>Start your project with a detailed work definition document – and make all stakeholders sign in agreement</a:t>
            </a:r>
          </a:p>
        </p:txBody>
      </p:sp>
      <p:grpSp>
        <p:nvGrpSpPr>
          <p:cNvPr id="93" name="Group 92"/>
          <p:cNvGrpSpPr/>
          <p:nvPr/>
        </p:nvGrpSpPr>
        <p:grpSpPr>
          <a:xfrm>
            <a:off x="2068975" y="3623218"/>
            <a:ext cx="1570037" cy="1571093"/>
            <a:chOff x="4037012" y="3200400"/>
            <a:chExt cx="2354263" cy="2355850"/>
          </a:xfrm>
        </p:grpSpPr>
        <p:sp>
          <p:nvSpPr>
            <p:cNvPr id="95" name="Rectangle 66"/>
            <p:cNvSpPr>
              <a:spLocks noChangeArrowheads="1"/>
            </p:cNvSpPr>
            <p:nvPr/>
          </p:nvSpPr>
          <p:spPr bwMode="auto">
            <a:xfrm>
              <a:off x="4037012" y="3200400"/>
              <a:ext cx="2354263" cy="2355850"/>
            </a:xfrm>
            <a:custGeom>
              <a:avLst/>
              <a:gdLst>
                <a:gd name="connsiteX0" fmla="*/ 0 w 2354263"/>
                <a:gd name="connsiteY0" fmla="*/ 0 h 2355850"/>
                <a:gd name="connsiteX1" fmla="*/ 2354263 w 2354263"/>
                <a:gd name="connsiteY1" fmla="*/ 0 h 2355850"/>
                <a:gd name="connsiteX2" fmla="*/ 2354263 w 2354263"/>
                <a:gd name="connsiteY2" fmla="*/ 2355850 h 2355850"/>
                <a:gd name="connsiteX3" fmla="*/ 0 w 2354263"/>
                <a:gd name="connsiteY3" fmla="*/ 2355850 h 2355850"/>
                <a:gd name="connsiteX4" fmla="*/ 0 w 2354263"/>
                <a:gd name="connsiteY4" fmla="*/ 0 h 2355850"/>
                <a:gd name="connsiteX0" fmla="*/ 0 w 2354263"/>
                <a:gd name="connsiteY0" fmla="*/ 0 h 2355850"/>
                <a:gd name="connsiteX1" fmla="*/ 2354263 w 2354263"/>
                <a:gd name="connsiteY1" fmla="*/ 0 h 2355850"/>
                <a:gd name="connsiteX2" fmla="*/ 2354263 w 2354263"/>
                <a:gd name="connsiteY2" fmla="*/ 2355850 h 2355850"/>
                <a:gd name="connsiteX3" fmla="*/ 14726 w 2354263"/>
                <a:gd name="connsiteY3" fmla="*/ 2279650 h 2355850"/>
                <a:gd name="connsiteX4" fmla="*/ 0 w 2354263"/>
                <a:gd name="connsiteY4" fmla="*/ 0 h 2355850"/>
                <a:gd name="connsiteX0" fmla="*/ 0 w 2354263"/>
                <a:gd name="connsiteY0" fmla="*/ 0 h 2355850"/>
                <a:gd name="connsiteX1" fmla="*/ 2234982 w 2354263"/>
                <a:gd name="connsiteY1" fmla="*/ 7883 h 2355850"/>
                <a:gd name="connsiteX2" fmla="*/ 2354263 w 2354263"/>
                <a:gd name="connsiteY2" fmla="*/ 2355850 h 2355850"/>
                <a:gd name="connsiteX3" fmla="*/ 14726 w 2354263"/>
                <a:gd name="connsiteY3" fmla="*/ 2279650 h 2355850"/>
                <a:gd name="connsiteX4" fmla="*/ 0 w 2354263"/>
                <a:gd name="connsiteY4" fmla="*/ 0 h 2355850"/>
                <a:gd name="connsiteX0" fmla="*/ 0 w 2354263"/>
                <a:gd name="connsiteY0" fmla="*/ 0 h 2355850"/>
                <a:gd name="connsiteX1" fmla="*/ 2234982 w 2354263"/>
                <a:gd name="connsiteY1" fmla="*/ 7883 h 2355850"/>
                <a:gd name="connsiteX2" fmla="*/ 2354263 w 2354263"/>
                <a:gd name="connsiteY2" fmla="*/ 2355850 h 2355850"/>
                <a:gd name="connsiteX3" fmla="*/ 14726 w 2354263"/>
                <a:gd name="connsiteY3" fmla="*/ 2279650 h 2355850"/>
                <a:gd name="connsiteX4" fmla="*/ 0 w 2354263"/>
                <a:gd name="connsiteY4" fmla="*/ 0 h 2355850"/>
                <a:gd name="connsiteX0" fmla="*/ 0 w 2354263"/>
                <a:gd name="connsiteY0" fmla="*/ 0 h 2355850"/>
                <a:gd name="connsiteX1" fmla="*/ 2234982 w 2354263"/>
                <a:gd name="connsiteY1" fmla="*/ 7883 h 2355850"/>
                <a:gd name="connsiteX2" fmla="*/ 2354263 w 2354263"/>
                <a:gd name="connsiteY2" fmla="*/ 2355850 h 2355850"/>
                <a:gd name="connsiteX3" fmla="*/ 13686 w 2354263"/>
                <a:gd name="connsiteY3" fmla="*/ 2227098 h 2355850"/>
                <a:gd name="connsiteX4" fmla="*/ 0 w 2354263"/>
                <a:gd name="connsiteY4" fmla="*/ 0 h 2355850"/>
                <a:gd name="connsiteX0" fmla="*/ 0 w 2354263"/>
                <a:gd name="connsiteY0" fmla="*/ 0 h 2355850"/>
                <a:gd name="connsiteX1" fmla="*/ 2144604 w 2354263"/>
                <a:gd name="connsiteY1" fmla="*/ 2628 h 2355850"/>
                <a:gd name="connsiteX2" fmla="*/ 2354263 w 2354263"/>
                <a:gd name="connsiteY2" fmla="*/ 2355850 h 2355850"/>
                <a:gd name="connsiteX3" fmla="*/ 13686 w 2354263"/>
                <a:gd name="connsiteY3" fmla="*/ 2227098 h 2355850"/>
                <a:gd name="connsiteX4" fmla="*/ 0 w 2354263"/>
                <a:gd name="connsiteY4" fmla="*/ 0 h 235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263" h="2355850">
                  <a:moveTo>
                    <a:pt x="0" y="0"/>
                  </a:moveTo>
                  <a:lnTo>
                    <a:pt x="2144604" y="2628"/>
                  </a:lnTo>
                  <a:lnTo>
                    <a:pt x="2354263" y="2355850"/>
                  </a:lnTo>
                  <a:lnTo>
                    <a:pt x="13686" y="2227098"/>
                  </a:lnTo>
                  <a:cubicBezTo>
                    <a:pt x="8777" y="1467215"/>
                    <a:pt x="4909" y="75988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  <a:effectLst>
              <a:outerShdw blurRad="254000" dist="190500" dir="3180000" sx="96000" sy="96000" algn="tl" rotWithShape="0">
                <a:prstClr val="black">
                  <a:alpha val="39000"/>
                </a:prstClr>
              </a:outerShdw>
            </a:effectLst>
          </p:spPr>
          <p:txBody>
            <a:bodyPr vert="horz" wrap="square" lIns="51449" tIns="25724" rIns="51449" bIns="25724" numCol="1" anchor="t" anchorCtr="0" compatLnSpc="1">
              <a:prstTxWarp prst="textNoShape">
                <a:avLst/>
              </a:prstTxWarp>
            </a:bodyPr>
            <a:lstStyle/>
            <a:p>
              <a:endParaRPr lang="en-US" sz="1500" dirty="0"/>
            </a:p>
          </p:txBody>
        </p:sp>
        <p:sp>
          <p:nvSpPr>
            <p:cNvPr id="96" name="Rectangle 66"/>
            <p:cNvSpPr>
              <a:spLocks noChangeArrowheads="1"/>
            </p:cNvSpPr>
            <p:nvPr/>
          </p:nvSpPr>
          <p:spPr bwMode="auto">
            <a:xfrm>
              <a:off x="4037012" y="3200400"/>
              <a:ext cx="2354263" cy="235585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51449" tIns="25724" rIns="51449" bIns="25724" numCol="1" anchor="t" anchorCtr="0" compatLnSpc="1">
              <a:prstTxWarp prst="textNoShape">
                <a:avLst/>
              </a:prstTxWarp>
            </a:bodyPr>
            <a:lstStyle/>
            <a:p>
              <a:endParaRPr lang="en-US" sz="1500" dirty="0"/>
            </a:p>
          </p:txBody>
        </p:sp>
      </p:grpSp>
      <p:sp>
        <p:nvSpPr>
          <p:cNvPr id="94" name="Rectangle 77"/>
          <p:cNvSpPr>
            <a:spLocks noChangeArrowheads="1"/>
          </p:cNvSpPr>
          <p:nvPr/>
        </p:nvSpPr>
        <p:spPr bwMode="auto">
          <a:xfrm>
            <a:off x="2069521" y="3612820"/>
            <a:ext cx="1569221" cy="1590122"/>
          </a:xfrm>
          <a:prstGeom prst="rect">
            <a:avLst/>
          </a:prstGeom>
          <a:solidFill>
            <a:schemeClr val="accent4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51449" tIns="25724" rIns="51449" bIns="25724" numCol="1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ByTheButterfly" pitchFamily="2" charset="0"/>
                <a:ea typeface="ByTheButterfly" pitchFamily="2" charset="0"/>
              </a:rPr>
              <a:t>Ask the team for feedback on your management methods &amp; what you can do better to help them</a:t>
            </a:r>
          </a:p>
        </p:txBody>
      </p:sp>
      <p:grpSp>
        <p:nvGrpSpPr>
          <p:cNvPr id="98" name="Group 97"/>
          <p:cNvGrpSpPr/>
          <p:nvPr/>
        </p:nvGrpSpPr>
        <p:grpSpPr>
          <a:xfrm>
            <a:off x="3936260" y="3623218"/>
            <a:ext cx="1570037" cy="1571093"/>
            <a:chOff x="4037012" y="3200400"/>
            <a:chExt cx="2354263" cy="2355850"/>
          </a:xfrm>
        </p:grpSpPr>
        <p:sp>
          <p:nvSpPr>
            <p:cNvPr id="100" name="Rectangle 66"/>
            <p:cNvSpPr>
              <a:spLocks noChangeArrowheads="1"/>
            </p:cNvSpPr>
            <p:nvPr/>
          </p:nvSpPr>
          <p:spPr bwMode="auto">
            <a:xfrm>
              <a:off x="4037012" y="3200400"/>
              <a:ext cx="2354263" cy="2355850"/>
            </a:xfrm>
            <a:custGeom>
              <a:avLst/>
              <a:gdLst>
                <a:gd name="connsiteX0" fmla="*/ 0 w 2354263"/>
                <a:gd name="connsiteY0" fmla="*/ 0 h 2355850"/>
                <a:gd name="connsiteX1" fmla="*/ 2354263 w 2354263"/>
                <a:gd name="connsiteY1" fmla="*/ 0 h 2355850"/>
                <a:gd name="connsiteX2" fmla="*/ 2354263 w 2354263"/>
                <a:gd name="connsiteY2" fmla="*/ 2355850 h 2355850"/>
                <a:gd name="connsiteX3" fmla="*/ 0 w 2354263"/>
                <a:gd name="connsiteY3" fmla="*/ 2355850 h 2355850"/>
                <a:gd name="connsiteX4" fmla="*/ 0 w 2354263"/>
                <a:gd name="connsiteY4" fmla="*/ 0 h 2355850"/>
                <a:gd name="connsiteX0" fmla="*/ 0 w 2354263"/>
                <a:gd name="connsiteY0" fmla="*/ 0 h 2355850"/>
                <a:gd name="connsiteX1" fmla="*/ 2354263 w 2354263"/>
                <a:gd name="connsiteY1" fmla="*/ 0 h 2355850"/>
                <a:gd name="connsiteX2" fmla="*/ 2354263 w 2354263"/>
                <a:gd name="connsiteY2" fmla="*/ 2355850 h 2355850"/>
                <a:gd name="connsiteX3" fmla="*/ 14726 w 2354263"/>
                <a:gd name="connsiteY3" fmla="*/ 2279650 h 2355850"/>
                <a:gd name="connsiteX4" fmla="*/ 0 w 2354263"/>
                <a:gd name="connsiteY4" fmla="*/ 0 h 2355850"/>
                <a:gd name="connsiteX0" fmla="*/ 0 w 2354263"/>
                <a:gd name="connsiteY0" fmla="*/ 0 h 2355850"/>
                <a:gd name="connsiteX1" fmla="*/ 2234982 w 2354263"/>
                <a:gd name="connsiteY1" fmla="*/ 7883 h 2355850"/>
                <a:gd name="connsiteX2" fmla="*/ 2354263 w 2354263"/>
                <a:gd name="connsiteY2" fmla="*/ 2355850 h 2355850"/>
                <a:gd name="connsiteX3" fmla="*/ 14726 w 2354263"/>
                <a:gd name="connsiteY3" fmla="*/ 2279650 h 2355850"/>
                <a:gd name="connsiteX4" fmla="*/ 0 w 2354263"/>
                <a:gd name="connsiteY4" fmla="*/ 0 h 2355850"/>
                <a:gd name="connsiteX0" fmla="*/ 0 w 2354263"/>
                <a:gd name="connsiteY0" fmla="*/ 0 h 2355850"/>
                <a:gd name="connsiteX1" fmla="*/ 2234982 w 2354263"/>
                <a:gd name="connsiteY1" fmla="*/ 7883 h 2355850"/>
                <a:gd name="connsiteX2" fmla="*/ 2354263 w 2354263"/>
                <a:gd name="connsiteY2" fmla="*/ 2355850 h 2355850"/>
                <a:gd name="connsiteX3" fmla="*/ 14726 w 2354263"/>
                <a:gd name="connsiteY3" fmla="*/ 2279650 h 2355850"/>
                <a:gd name="connsiteX4" fmla="*/ 0 w 2354263"/>
                <a:gd name="connsiteY4" fmla="*/ 0 h 2355850"/>
                <a:gd name="connsiteX0" fmla="*/ 0 w 2354263"/>
                <a:gd name="connsiteY0" fmla="*/ 0 h 2355850"/>
                <a:gd name="connsiteX1" fmla="*/ 2234982 w 2354263"/>
                <a:gd name="connsiteY1" fmla="*/ 7883 h 2355850"/>
                <a:gd name="connsiteX2" fmla="*/ 2354263 w 2354263"/>
                <a:gd name="connsiteY2" fmla="*/ 2355850 h 2355850"/>
                <a:gd name="connsiteX3" fmla="*/ 13686 w 2354263"/>
                <a:gd name="connsiteY3" fmla="*/ 2227098 h 2355850"/>
                <a:gd name="connsiteX4" fmla="*/ 0 w 2354263"/>
                <a:gd name="connsiteY4" fmla="*/ 0 h 2355850"/>
                <a:gd name="connsiteX0" fmla="*/ 0 w 2354263"/>
                <a:gd name="connsiteY0" fmla="*/ 0 h 2355850"/>
                <a:gd name="connsiteX1" fmla="*/ 2144604 w 2354263"/>
                <a:gd name="connsiteY1" fmla="*/ 2628 h 2355850"/>
                <a:gd name="connsiteX2" fmla="*/ 2354263 w 2354263"/>
                <a:gd name="connsiteY2" fmla="*/ 2355850 h 2355850"/>
                <a:gd name="connsiteX3" fmla="*/ 13686 w 2354263"/>
                <a:gd name="connsiteY3" fmla="*/ 2227098 h 2355850"/>
                <a:gd name="connsiteX4" fmla="*/ 0 w 2354263"/>
                <a:gd name="connsiteY4" fmla="*/ 0 h 235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263" h="2355850">
                  <a:moveTo>
                    <a:pt x="0" y="0"/>
                  </a:moveTo>
                  <a:lnTo>
                    <a:pt x="2144604" y="2628"/>
                  </a:lnTo>
                  <a:lnTo>
                    <a:pt x="2354263" y="2355850"/>
                  </a:lnTo>
                  <a:lnTo>
                    <a:pt x="13686" y="2227098"/>
                  </a:lnTo>
                  <a:cubicBezTo>
                    <a:pt x="8777" y="1467215"/>
                    <a:pt x="4909" y="75988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  <a:effectLst>
              <a:outerShdw blurRad="254000" dist="190500" dir="3180000" sx="96000" sy="96000" algn="tl" rotWithShape="0">
                <a:prstClr val="black">
                  <a:alpha val="39000"/>
                </a:prstClr>
              </a:outerShdw>
            </a:effectLst>
          </p:spPr>
          <p:txBody>
            <a:bodyPr vert="horz" wrap="square" lIns="51449" tIns="25724" rIns="51449" bIns="25724" numCol="1" anchor="t" anchorCtr="0" compatLnSpc="1">
              <a:prstTxWarp prst="textNoShape">
                <a:avLst/>
              </a:prstTxWarp>
            </a:bodyPr>
            <a:lstStyle/>
            <a:p>
              <a:endParaRPr lang="en-US" sz="1500" dirty="0"/>
            </a:p>
          </p:txBody>
        </p:sp>
        <p:sp>
          <p:nvSpPr>
            <p:cNvPr id="101" name="Rectangle 66"/>
            <p:cNvSpPr>
              <a:spLocks noChangeArrowheads="1"/>
            </p:cNvSpPr>
            <p:nvPr/>
          </p:nvSpPr>
          <p:spPr bwMode="auto">
            <a:xfrm>
              <a:off x="4037012" y="3200400"/>
              <a:ext cx="2354263" cy="235585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51449" tIns="25724" rIns="51449" bIns="25724" numCol="1" anchor="t" anchorCtr="0" compatLnSpc="1">
              <a:prstTxWarp prst="textNoShape">
                <a:avLst/>
              </a:prstTxWarp>
            </a:bodyPr>
            <a:lstStyle/>
            <a:p>
              <a:endParaRPr lang="en-US" sz="1500" dirty="0"/>
            </a:p>
          </p:txBody>
        </p:sp>
      </p:grpSp>
      <p:sp>
        <p:nvSpPr>
          <p:cNvPr id="99" name="Rectangle 77"/>
          <p:cNvSpPr>
            <a:spLocks noChangeArrowheads="1"/>
          </p:cNvSpPr>
          <p:nvPr/>
        </p:nvSpPr>
        <p:spPr bwMode="auto">
          <a:xfrm>
            <a:off x="3917178" y="3631876"/>
            <a:ext cx="1569222" cy="1590122"/>
          </a:xfrm>
          <a:prstGeom prst="rect">
            <a:avLst/>
          </a:prstGeom>
          <a:solidFill>
            <a:srgbClr val="FF0000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51449" tIns="25724" rIns="51449" bIns="25724" numCol="1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ByTheButterfly" pitchFamily="2" charset="0"/>
                <a:ea typeface="ByTheButterfly" pitchFamily="2" charset="0"/>
              </a:rPr>
              <a:t>When stakeholders come to you with new project requests, show them how the change will affect your project timeline or budget</a:t>
            </a:r>
          </a:p>
        </p:txBody>
      </p:sp>
      <p:sp>
        <p:nvSpPr>
          <p:cNvPr id="110" name="Rectangle 77"/>
          <p:cNvSpPr>
            <a:spLocks noChangeArrowheads="1"/>
          </p:cNvSpPr>
          <p:nvPr/>
        </p:nvSpPr>
        <p:spPr bwMode="auto">
          <a:xfrm>
            <a:off x="5626902" y="3625174"/>
            <a:ext cx="1569221" cy="1590122"/>
          </a:xfrm>
          <a:prstGeom prst="rect">
            <a:avLst/>
          </a:prstGeom>
          <a:solidFill>
            <a:srgbClr val="92D050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51449" tIns="25724" rIns="51449" bIns="25724" numCol="1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ByTheButterfly" pitchFamily="2" charset="0"/>
                <a:ea typeface="ByTheButterfly" pitchFamily="2" charset="0"/>
              </a:rPr>
              <a:t>If scope changes due to new requests, have everyone sign a new agreement document</a:t>
            </a:r>
          </a:p>
        </p:txBody>
      </p:sp>
      <p:sp>
        <p:nvSpPr>
          <p:cNvPr id="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28950" y="6433132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2017</a:t>
            </a:r>
          </a:p>
        </p:txBody>
      </p:sp>
      <p:sp>
        <p:nvSpPr>
          <p:cNvPr id="5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57950" y="6433133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24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0634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  <p:pic>
        <p:nvPicPr>
          <p:cNvPr id="6" name="Picture 5" descr="external image question-mark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975" y="1004801"/>
            <a:ext cx="497205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9822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126073" y="10045"/>
            <a:ext cx="4038600" cy="4629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8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i="1" dirty="0">
                <a:latin typeface="Arial" charset="0"/>
                <a:cs typeface="Arial" charset="0"/>
              </a:rPr>
              <a:t>   </a:t>
            </a: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On-Demand Webinars</a:t>
            </a:r>
            <a:b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</a:br>
            <a:r>
              <a:rPr lang="en-US" sz="1400" dirty="0">
                <a:latin typeface="Arial" charset="0"/>
                <a:cs typeface="Arial" charset="0"/>
              </a:rPr>
              <a:t/>
            </a:r>
            <a:br>
              <a:rPr lang="en-US" sz="1400" dirty="0">
                <a:latin typeface="Arial" charset="0"/>
                <a:cs typeface="Arial" charset="0"/>
              </a:rPr>
            </a:br>
            <a:endParaRPr lang="en-US" sz="1400" dirty="0"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400" dirty="0">
                <a:solidFill>
                  <a:srgbClr val="0070C0"/>
                </a:solidFill>
                <a:latin typeface="Arial" charset="0"/>
                <a:cs typeface="Arial" charset="0"/>
              </a:rPr>
              <a:t>Initial ACGME Accreditation? </a:t>
            </a:r>
            <a:br>
              <a:rPr lang="en-US" sz="14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400" dirty="0">
                <a:solidFill>
                  <a:srgbClr val="0070C0"/>
                </a:solidFill>
                <a:latin typeface="Arial" charset="0"/>
                <a:cs typeface="Arial" charset="0"/>
              </a:rPr>
              <a:t>Now What?</a:t>
            </a: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sz="14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400" dirty="0">
                <a:solidFill>
                  <a:srgbClr val="0070C0"/>
                </a:solidFill>
                <a:latin typeface="Arial" charset="0"/>
                <a:cs typeface="Arial" charset="0"/>
              </a:rPr>
              <a:t>ABC’s of Remediation</a:t>
            </a:r>
            <a:br>
              <a:rPr lang="en-US" sz="14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endParaRPr lang="en-US" sz="14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    The Stress Free Recipe:</a:t>
            </a: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 Dealing with Burnout</a:t>
            </a: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The Forgotten SI: </a:t>
            </a:r>
            <a:b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Single-Sponsor Institutions</a:t>
            </a: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Medical Knowledge, Patient Care, </a:t>
            </a: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Now What?</a:t>
            </a: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Ask Partners – Spring Freebie </a:t>
            </a: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altLang="ja-JP" sz="1500" dirty="0">
                <a:solidFill>
                  <a:srgbClr val="0070C0"/>
                </a:solidFill>
                <a:latin typeface="Arial" charset="0"/>
                <a:cs typeface="Arial" charset="0"/>
              </a:rPr>
              <a:t>Dissecting the ICE Bundle</a:t>
            </a: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charset="0"/>
              <a:buChar char="•"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660112" y="5293080"/>
            <a:ext cx="3037468" cy="87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Contact us today to learn </a:t>
            </a:r>
          </a:p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how our Educational Passports can save you time &amp; money! </a:t>
            </a:r>
          </a:p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724-864-7320</a:t>
            </a:r>
          </a:p>
        </p:txBody>
      </p:sp>
      <p:pic>
        <p:nvPicPr>
          <p:cNvPr id="10" name="Picture 9" descr="Media-Play-02-256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197" y="398857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alendar-Date-256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964" y="398857"/>
            <a:ext cx="685800" cy="685800"/>
          </a:xfrm>
          <a:prstGeom prst="rect">
            <a:avLst/>
          </a:prstGeom>
        </p:spPr>
      </p:pic>
      <p:pic>
        <p:nvPicPr>
          <p:cNvPr id="12" name="Picture 11" descr="InstCustomIconLarge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85587" y="5436019"/>
            <a:ext cx="457200" cy="457200"/>
          </a:xfrm>
          <a:prstGeom prst="rect">
            <a:avLst/>
          </a:prstGeom>
        </p:spPr>
      </p:pic>
      <p:pic>
        <p:nvPicPr>
          <p:cNvPr id="13" name="Picture 12" descr="InstIconLarge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23769" y="5668275"/>
            <a:ext cx="457200" cy="457200"/>
          </a:xfrm>
          <a:prstGeom prst="rect">
            <a:avLst/>
          </a:prstGeom>
        </p:spPr>
      </p:pic>
      <p:pic>
        <p:nvPicPr>
          <p:cNvPr id="14" name="Picture 13" descr="InstPlusIconLarge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42787" y="5126595"/>
            <a:ext cx="457200" cy="457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57" y="5258194"/>
            <a:ext cx="7921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hape 79"/>
          <p:cNvSpPr txBox="1">
            <a:spLocks noGrp="1"/>
          </p:cNvSpPr>
          <p:nvPr>
            <p:ph type="sldNum" idx="4294967295"/>
          </p:nvPr>
        </p:nvSpPr>
        <p:spPr>
          <a:xfrm>
            <a:off x="6457950" y="643313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 smtClean="0">
                <a:solidFill>
                  <a:schemeClr val="dk1"/>
                </a:solidFill>
                <a:sym typeface="Arial"/>
              </a:rPr>
              <a:t>26</a:t>
            </a:r>
            <a:endParaRPr lang="en-US" sz="1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2017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168400" y="0"/>
            <a:ext cx="4467256" cy="573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i="1" dirty="0"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  Upcoming Live Webinars</a:t>
            </a:r>
            <a:r>
              <a:rPr lang="en-US" altLang="en-US" sz="1200" b="0" dirty="0"/>
              <a:t/>
            </a:r>
            <a:br>
              <a:rPr lang="en-US" altLang="en-US" sz="1200" b="0" dirty="0"/>
            </a:b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/>
            </a:r>
            <a:b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dirty="0">
                <a:solidFill>
                  <a:prstClr val="black"/>
                </a:solidFill>
                <a:ea typeface=""/>
                <a:cs typeface=""/>
              </a:rPr>
              <a:t> </a:t>
            </a:r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What do they do up there</a:t>
            </a:r>
            <a:b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 in the GME office?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/>
            </a:r>
            <a:b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Tuesday, May 23, 2017</a:t>
            </a:r>
          </a:p>
          <a:p>
            <a:pPr algn="ctr"/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12:00pm – 1:00pm EST </a:t>
            </a:r>
            <a:r>
              <a:rPr lang="en-US" altLang="en-US" sz="1600" b="0" dirty="0">
                <a:solidFill>
                  <a:prstClr val="black"/>
                </a:solidFill>
                <a:ea typeface=""/>
                <a:cs typeface=""/>
              </a:rPr>
              <a:t/>
            </a:r>
            <a:br>
              <a:rPr lang="en-US" altLang="en-US" sz="1600" b="0" dirty="0">
                <a:solidFill>
                  <a:prstClr val="black"/>
                </a:solidFill>
                <a:ea typeface=""/>
                <a:cs typeface=""/>
              </a:rPr>
            </a:br>
            <a:endParaRPr lang="en-US" altLang="en-US" sz="1600" b="0" dirty="0">
              <a:solidFill>
                <a:prstClr val="black"/>
              </a:solidFill>
              <a:ea typeface=""/>
              <a:cs typeface="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Breaking Bad News to Residents: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 A five-stage process for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giving Instructive Feedback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/>
            </a:r>
            <a:b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Tuesday, May 30, 2017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12:00pm – 1:00pm EST </a:t>
            </a:r>
            <a:b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/>
            </a:r>
            <a:b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AOA to ACGME – </a:t>
            </a:r>
            <a:b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What are you waiting for?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en-US" sz="160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Thursday, June 15, 2017</a:t>
            </a:r>
          </a:p>
          <a:p>
            <a:pPr algn="ctr"/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12:00pm – 1:00pm EST</a:t>
            </a:r>
            <a:r>
              <a:rPr lang="en-US" altLang="en-US" sz="1600" b="0" dirty="0">
                <a:solidFill>
                  <a:prstClr val="black"/>
                </a:solidFill>
                <a:ea typeface=""/>
                <a:cs typeface=""/>
              </a:rPr>
              <a:t/>
            </a:r>
            <a:br>
              <a:rPr lang="en-US" altLang="en-US" sz="1600" b="0" dirty="0">
                <a:solidFill>
                  <a:prstClr val="black"/>
                </a:solidFill>
                <a:ea typeface=""/>
                <a:cs typeface="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/>
            </a:r>
            <a:b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endParaRPr lang="en-US" altLang="en-US" sz="1500" dirty="0">
              <a:latin typeface="+mn-lt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r>
              <a:rPr lang="en-US" altLang="en-US" sz="1500" dirty="0">
                <a:latin typeface="Arial" charset="0"/>
                <a:hlinkClick r:id="rId10"/>
              </a:rPr>
              <a:t>www.PartnersInMedEd.com</a:t>
            </a:r>
            <a:endParaRPr lang="en-US" altLang="en-US" sz="150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r>
              <a:rPr lang="en-US" altLang="en-US" sz="1800" dirty="0">
                <a:latin typeface="Arial" charset="0"/>
              </a:rPr>
              <a:t>Partners</a:t>
            </a:r>
            <a:r>
              <a:rPr lang="en-US" altLang="en-US" sz="1800" baseline="30000" dirty="0">
                <a:latin typeface="Arial" charset="0"/>
              </a:rPr>
              <a:t>®</a:t>
            </a:r>
            <a:r>
              <a:rPr lang="en-US" altLang="en-US" sz="1800" dirty="0">
                <a:latin typeface="Arial" charset="0"/>
              </a:rPr>
              <a:t> Snippets</a:t>
            </a:r>
            <a:endParaRPr lang="en-US" sz="1600" dirty="0">
              <a:latin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7818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984250" y="2565400"/>
            <a:ext cx="7531100" cy="3327400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/>
              <a:t>    </a:t>
            </a:r>
            <a:r>
              <a:rPr lang="en-US" sz="2000" dirty="0"/>
              <a:t>Partners in Medical Education, Inc. provides comprehensive consulting services to the GME community.  </a:t>
            </a:r>
          </a:p>
          <a:p>
            <a:pPr algn="ctr">
              <a:lnSpc>
                <a:spcPct val="80000"/>
              </a:lnSpc>
              <a:buNone/>
              <a:defRPr/>
            </a:pPr>
            <a:endParaRPr lang="en-US" sz="2000" dirty="0">
              <a:solidFill>
                <a:srgbClr val="336600"/>
              </a:solidFill>
              <a:latin typeface="Lucida Bright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/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000" b="1" dirty="0"/>
              <a:t>Partners in Medical Education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000" dirty="0"/>
              <a:t>724-864-7320  |  </a:t>
            </a:r>
            <a:r>
              <a:rPr lang="en-US" sz="2000" dirty="0">
                <a:solidFill>
                  <a:srgbClr val="FF0000"/>
                </a:solidFill>
                <a:hlinkClick r:id="rId2"/>
              </a:rPr>
              <a:t>info@PartnersInMedEd.com</a:t>
            </a:r>
            <a:endParaRPr lang="en-US" sz="2000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/>
          </a:p>
          <a:p>
            <a:pPr marL="0" indent="0" algn="ctr">
              <a:buNone/>
              <a:defRPr/>
            </a:pPr>
            <a:r>
              <a:rPr lang="en-US" sz="2000" b="1" dirty="0">
                <a:latin typeface="+mn-lt"/>
              </a:rPr>
              <a:t>Heather Peters, M.Ed, Ph.D</a:t>
            </a:r>
          </a:p>
          <a:p>
            <a:pPr marL="0" indent="0" algn="ctr">
              <a:buNone/>
              <a:defRPr/>
            </a:pPr>
            <a:endParaRPr lang="en-US" sz="2000" dirty="0">
              <a:latin typeface="+mn-lt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000" dirty="0">
                <a:latin typeface="+mn-lt"/>
              </a:rPr>
              <a:t> </a:t>
            </a:r>
            <a:r>
              <a:rPr lang="en-US" sz="2100" dirty="0">
                <a:hlinkClick r:id="rId3"/>
              </a:rPr>
              <a:t>heather@partnersinmeded.com</a:t>
            </a:r>
            <a:endParaRPr lang="en-US" sz="2100" dirty="0"/>
          </a:p>
          <a:p>
            <a:pPr marL="0" indent="0">
              <a:buNone/>
            </a:pPr>
            <a:endParaRPr lang="en-US" sz="1800" b="1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/>
              <a:t>www.PartnersInMedEd.com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b="1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925" y="484910"/>
            <a:ext cx="3768064" cy="15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hape 79"/>
          <p:cNvSpPr txBox="1">
            <a:spLocks noGrp="1"/>
          </p:cNvSpPr>
          <p:nvPr>
            <p:ph type="sldNum" idx="4294967295"/>
          </p:nvPr>
        </p:nvSpPr>
        <p:spPr>
          <a:xfrm>
            <a:off x="6457950" y="643313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 smtClean="0">
                <a:solidFill>
                  <a:schemeClr val="dk1"/>
                </a:solidFill>
                <a:sym typeface="Arial"/>
              </a:rPr>
              <a:t>27</a:t>
            </a:r>
            <a:endParaRPr lang="en-US" sz="1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2017</a:t>
            </a:r>
          </a:p>
        </p:txBody>
      </p:sp>
    </p:spTree>
    <p:extLst>
      <p:ext uri="{BB962C8B-B14F-4D97-AF65-F5344CB8AC3E}">
        <p14:creationId xmlns:p14="http://schemas.microsoft.com/office/powerpoint/2010/main" val="567808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1" y="2248013"/>
            <a:ext cx="7886700" cy="4438905"/>
          </a:xfrm>
        </p:spPr>
        <p:txBody>
          <a:bodyPr/>
          <a:lstStyle/>
          <a:p>
            <a:r>
              <a:rPr lang="en-US" dirty="0"/>
              <a:t>Review basic concepts of project management</a:t>
            </a:r>
          </a:p>
          <a:p>
            <a:r>
              <a:rPr lang="en-US" dirty="0"/>
              <a:t>Discuss the responsibilities of the effective project team leader</a:t>
            </a:r>
          </a:p>
          <a:p>
            <a:r>
              <a:rPr lang="en-US" dirty="0"/>
              <a:t>Delve into an understanding of the specific characteristics needed to be a project team leader in the 21</a:t>
            </a:r>
            <a:r>
              <a:rPr lang="en-US" baseline="30000" dirty="0"/>
              <a:t>st</a:t>
            </a:r>
            <a:r>
              <a:rPr lang="en-US" dirty="0"/>
              <a:t> century</a:t>
            </a:r>
          </a:p>
          <a:p>
            <a:r>
              <a:rPr lang="en-US" dirty="0"/>
              <a:t>Compile a list of resources to further project management and leadership competencies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44766" y="262815"/>
            <a:ext cx="6526006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Webinar Goals</a:t>
            </a:r>
          </a:p>
        </p:txBody>
      </p:sp>
      <p:pic>
        <p:nvPicPr>
          <p:cNvPr id="4" name="irc_mi" descr="http://heartofthematterseminars.files.wordpress.com/2010/04/goals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772" y="4146550"/>
            <a:ext cx="3870278" cy="20113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28950" y="6433132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2017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57950" y="6433133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09261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Sandra Ho – a novice project leader, a program coordinator for an internal medicine residency program</a:t>
            </a:r>
          </a:p>
          <a:p>
            <a:r>
              <a:rPr lang="en-US" dirty="0"/>
              <a:t>Lisa Jimenez – a certified project management leader with a decade of experience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Our Story of </a:t>
            </a:r>
            <a:br>
              <a:rPr lang="en-US" dirty="0"/>
            </a:br>
            <a:r>
              <a:rPr lang="en-US" dirty="0"/>
              <a:t>Project Management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387090"/>
            <a:ext cx="3657600" cy="1888236"/>
          </a:xfrm>
          <a:prstGeom prst="rect">
            <a:avLst/>
          </a:prstGeom>
        </p:spPr>
      </p:pic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28950" y="6433132"/>
            <a:ext cx="3086100" cy="365125"/>
          </a:xfrm>
        </p:spPr>
        <p:txBody>
          <a:bodyPr/>
          <a:lstStyle/>
          <a:p>
            <a:r>
              <a:rPr lang="en-US" dirty="0"/>
              <a:t>Presented by Partners in Medical Education, Inc. 2017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457950" y="6433132"/>
            <a:ext cx="2057400" cy="365125"/>
          </a:xfrm>
        </p:spPr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787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Dr. Albert Terry (Faculty Member)</a:t>
            </a:r>
          </a:p>
          <a:p>
            <a:r>
              <a:rPr lang="en-US" dirty="0"/>
              <a:t>Dr. Tina Scott (Resident)</a:t>
            </a:r>
          </a:p>
          <a:p>
            <a:r>
              <a:rPr lang="en-US" dirty="0"/>
              <a:t>Dr. Trinh Thao (Resident)</a:t>
            </a:r>
          </a:p>
          <a:p>
            <a:r>
              <a:rPr lang="en-US" dirty="0"/>
              <a:t>Dr. Carlos Jimenez (APD)</a:t>
            </a:r>
          </a:p>
          <a:p>
            <a:endParaRPr lang="en-US" dirty="0"/>
          </a:p>
          <a:p>
            <a:r>
              <a:rPr lang="en-US" dirty="0"/>
              <a:t>Other stakeholders:</a:t>
            </a:r>
          </a:p>
          <a:p>
            <a:pPr lvl="1"/>
            <a:r>
              <a:rPr lang="en-US" dirty="0"/>
              <a:t>Mark Singh, MLIS (Medical Librarian)</a:t>
            </a:r>
          </a:p>
          <a:p>
            <a:pPr lvl="1"/>
            <a:r>
              <a:rPr lang="en-US" dirty="0"/>
              <a:t>Kris Hernandez, MBA (Finance Department)</a:t>
            </a:r>
          </a:p>
          <a:p>
            <a:pPr lvl="1"/>
            <a:r>
              <a:rPr lang="en-US" dirty="0"/>
              <a:t>Dr. Nancy Grier (CMO)</a:t>
            </a:r>
          </a:p>
          <a:p>
            <a:pPr lvl="1"/>
            <a:r>
              <a:rPr lang="en-US" dirty="0"/>
              <a:t>Dr. Max Greaves (Research Director)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1: Forming the Team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28950" y="6433132"/>
            <a:ext cx="3086100" cy="365125"/>
          </a:xfrm>
        </p:spPr>
        <p:txBody>
          <a:bodyPr/>
          <a:lstStyle/>
          <a:p>
            <a:r>
              <a:rPr lang="en-US" dirty="0"/>
              <a:t>Presented by Partners in Medical Education, Inc. 2017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457950" y="6433133"/>
            <a:ext cx="2057400" cy="365125"/>
          </a:xfrm>
        </p:spPr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959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://getinstantpayments.com/3dpeople/images/3d-male-character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0" r="43423" b="1"/>
          <a:stretch/>
        </p:blipFill>
        <p:spPr bwMode="auto">
          <a:xfrm>
            <a:off x="1074668" y="2133831"/>
            <a:ext cx="2365514" cy="3359427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2455" y="2599182"/>
            <a:ext cx="4629150" cy="289407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1800" dirty="0"/>
              <a:t>Formal vs Informal Authority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Formal comes from a </a:t>
            </a:r>
            <a:r>
              <a:rPr lang="en-US" b="1" dirty="0"/>
              <a:t>title or position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Informal comes from the </a:t>
            </a:r>
            <a:r>
              <a:rPr lang="en-US" b="1" dirty="0"/>
              <a:t>character and capabilities of a leader</a:t>
            </a:r>
          </a:p>
          <a:p>
            <a:pPr lvl="1"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sz="1800" dirty="0"/>
              <a:t>Four foundational behaviors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Demonstrate respect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Listen first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Clarify expectations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Practice accountability</a:t>
            </a:r>
          </a:p>
          <a:p>
            <a:pPr>
              <a:lnSpc>
                <a:spcPct val="80000"/>
              </a:lnSpc>
            </a:pP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57425" y="227456"/>
            <a:ext cx="4629150" cy="1371600"/>
          </a:xfrm>
        </p:spPr>
        <p:txBody>
          <a:bodyPr>
            <a:normAutofit/>
          </a:bodyPr>
          <a:lstStyle/>
          <a:p>
            <a:r>
              <a:rPr lang="en-US" sz="3200" dirty="0"/>
              <a:t>Leading people…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02455" y="5624513"/>
            <a:ext cx="3707395" cy="27384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alpha val="80000"/>
                  </a:schemeClr>
                </a:solidFill>
              </a:rPr>
              <a:t>Presented by Partners in Medical Education, Inc.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611701" y="5624513"/>
            <a:ext cx="903649" cy="273844"/>
          </a:xfrm>
        </p:spPr>
        <p:txBody>
          <a:bodyPr>
            <a:normAutofit/>
          </a:bodyPr>
          <a:lstStyle/>
          <a:p>
            <a:pPr>
              <a:defRPr/>
            </a:pPr>
            <a:fld id="{6AD68910-38FE-C240-95D4-C063CA8D3DE6}" type="slidenum">
              <a:rPr lang="en-US" altLang="en-US">
                <a:solidFill>
                  <a:schemeClr val="bg1">
                    <a:alpha val="80000"/>
                  </a:schemeClr>
                </a:solidFill>
              </a:rPr>
              <a:pPr>
                <a:defRPr/>
              </a:pPr>
              <a:t>6</a:t>
            </a:fld>
            <a:endParaRPr lang="en-US" altLang="en-US" dirty="0">
              <a:solidFill>
                <a:schemeClr val="bg1">
                  <a:alpha val="80000"/>
                </a:schemeClr>
              </a:solidFill>
            </a:endParaRP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3028950" y="643313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00" b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Presented by Partners in Medical Education, Inc. 2017</a:t>
            </a:r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6457950" y="6433133"/>
            <a:ext cx="2057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75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 smtClean="0"/>
              <a:t>6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32754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0793" y="4023494"/>
            <a:ext cx="9141619" cy="2000250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5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11527" y="339021"/>
            <a:ext cx="5871116" cy="1185763"/>
          </a:xfrm>
        </p:spPr>
        <p:txBody>
          <a:bodyPr>
            <a:noAutofit/>
          </a:bodyPr>
          <a:lstStyle/>
          <a:p>
            <a:r>
              <a:rPr lang="en-IN" sz="3200" dirty="0"/>
              <a:t>Four Foundational Behaviors or Project Management</a:t>
            </a:r>
            <a:endParaRPr lang="en-US" sz="3200" dirty="0"/>
          </a:p>
        </p:txBody>
      </p:sp>
      <p:sp>
        <p:nvSpPr>
          <p:cNvPr id="25" name="Oval 24"/>
          <p:cNvSpPr/>
          <p:nvPr/>
        </p:nvSpPr>
        <p:spPr>
          <a:xfrm>
            <a:off x="2596536" y="5320695"/>
            <a:ext cx="3950928" cy="222855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0"/>
                  <a:alpha val="26000"/>
                </a:schemeClr>
              </a:gs>
              <a:gs pos="70000">
                <a:schemeClr val="bg1">
                  <a:alpha val="0"/>
                  <a:lumMod val="0"/>
                  <a:lumOff val="10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endParaRPr lang="en-US" sz="1350" kern="0" dirty="0">
              <a:solidFill>
                <a:sysClr val="window" lastClr="FFFFFF"/>
              </a:solidFill>
              <a:latin typeface="Calibri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219992" y="1813020"/>
            <a:ext cx="2704017" cy="3412763"/>
            <a:chOff x="3697288" y="414338"/>
            <a:chExt cx="4784725" cy="6038850"/>
          </a:xfrm>
          <a:scene3d>
            <a:camera prst="orthographicFront"/>
            <a:lightRig rig="threePt" dir="t"/>
          </a:scene3d>
        </p:grpSpPr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6154738" y="414338"/>
              <a:ext cx="2327275" cy="4789488"/>
            </a:xfrm>
            <a:custGeom>
              <a:avLst/>
              <a:gdLst>
                <a:gd name="T0" fmla="*/ 510 w 1466"/>
                <a:gd name="T1" fmla="*/ 10 h 3017"/>
                <a:gd name="T2" fmla="*/ 594 w 1466"/>
                <a:gd name="T3" fmla="*/ 75 h 3017"/>
                <a:gd name="T4" fmla="*/ 660 w 1466"/>
                <a:gd name="T5" fmla="*/ 191 h 3017"/>
                <a:gd name="T6" fmla="*/ 703 w 1466"/>
                <a:gd name="T7" fmla="*/ 351 h 3017"/>
                <a:gd name="T8" fmla="*/ 716 w 1466"/>
                <a:gd name="T9" fmla="*/ 545 h 3017"/>
                <a:gd name="T10" fmla="*/ 694 w 1466"/>
                <a:gd name="T11" fmla="*/ 753 h 3017"/>
                <a:gd name="T12" fmla="*/ 634 w 1466"/>
                <a:gd name="T13" fmla="*/ 925 h 3017"/>
                <a:gd name="T14" fmla="*/ 550 w 1466"/>
                <a:gd name="T15" fmla="*/ 1070 h 3017"/>
                <a:gd name="T16" fmla="*/ 466 w 1466"/>
                <a:gd name="T17" fmla="*/ 1192 h 3017"/>
                <a:gd name="T18" fmla="*/ 399 w 1466"/>
                <a:gd name="T19" fmla="*/ 1297 h 3017"/>
                <a:gd name="T20" fmla="*/ 370 w 1466"/>
                <a:gd name="T21" fmla="*/ 1389 h 3017"/>
                <a:gd name="T22" fmla="*/ 397 w 1466"/>
                <a:gd name="T23" fmla="*/ 1465 h 3017"/>
                <a:gd name="T24" fmla="*/ 462 w 1466"/>
                <a:gd name="T25" fmla="*/ 1506 h 3017"/>
                <a:gd name="T26" fmla="*/ 557 w 1466"/>
                <a:gd name="T27" fmla="*/ 1523 h 3017"/>
                <a:gd name="T28" fmla="*/ 674 w 1466"/>
                <a:gd name="T29" fmla="*/ 1525 h 3017"/>
                <a:gd name="T30" fmla="*/ 806 w 1466"/>
                <a:gd name="T31" fmla="*/ 1520 h 3017"/>
                <a:gd name="T32" fmla="*/ 944 w 1466"/>
                <a:gd name="T33" fmla="*/ 1520 h 3017"/>
                <a:gd name="T34" fmla="*/ 1083 w 1466"/>
                <a:gd name="T35" fmla="*/ 1532 h 3017"/>
                <a:gd name="T36" fmla="*/ 1216 w 1466"/>
                <a:gd name="T37" fmla="*/ 1569 h 3017"/>
                <a:gd name="T38" fmla="*/ 1331 w 1466"/>
                <a:gd name="T39" fmla="*/ 1647 h 3017"/>
                <a:gd name="T40" fmla="*/ 1413 w 1466"/>
                <a:gd name="T41" fmla="*/ 1756 h 3017"/>
                <a:gd name="T42" fmla="*/ 1458 w 1466"/>
                <a:gd name="T43" fmla="*/ 1883 h 3017"/>
                <a:gd name="T44" fmla="*/ 1464 w 1466"/>
                <a:gd name="T45" fmla="*/ 2016 h 3017"/>
                <a:gd name="T46" fmla="*/ 1427 w 1466"/>
                <a:gd name="T47" fmla="*/ 2143 h 3017"/>
                <a:gd name="T48" fmla="*/ 1346 w 1466"/>
                <a:gd name="T49" fmla="*/ 2249 h 3017"/>
                <a:gd name="T50" fmla="*/ 1361 w 1466"/>
                <a:gd name="T51" fmla="*/ 2264 h 3017"/>
                <a:gd name="T52" fmla="*/ 1395 w 1466"/>
                <a:gd name="T53" fmla="*/ 2309 h 3017"/>
                <a:gd name="T54" fmla="*/ 1428 w 1466"/>
                <a:gd name="T55" fmla="*/ 2385 h 3017"/>
                <a:gd name="T56" fmla="*/ 1447 w 1466"/>
                <a:gd name="T57" fmla="*/ 2495 h 3017"/>
                <a:gd name="T58" fmla="*/ 1438 w 1466"/>
                <a:gd name="T59" fmla="*/ 2599 h 3017"/>
                <a:gd name="T60" fmla="*/ 896 w 1466"/>
                <a:gd name="T61" fmla="*/ 2690 h 3017"/>
                <a:gd name="T62" fmla="*/ 936 w 1466"/>
                <a:gd name="T63" fmla="*/ 2767 h 3017"/>
                <a:gd name="T64" fmla="*/ 941 w 1466"/>
                <a:gd name="T65" fmla="*/ 2849 h 3017"/>
                <a:gd name="T66" fmla="*/ 906 w 1466"/>
                <a:gd name="T67" fmla="*/ 2933 h 3017"/>
                <a:gd name="T68" fmla="*/ 855 w 1466"/>
                <a:gd name="T69" fmla="*/ 2983 h 3017"/>
                <a:gd name="T70" fmla="*/ 775 w 1466"/>
                <a:gd name="T71" fmla="*/ 3014 h 3017"/>
                <a:gd name="T72" fmla="*/ 675 w 1466"/>
                <a:gd name="T73" fmla="*/ 3004 h 3017"/>
                <a:gd name="T74" fmla="*/ 592 w 1466"/>
                <a:gd name="T75" fmla="*/ 2946 h 3017"/>
                <a:gd name="T76" fmla="*/ 549 w 1466"/>
                <a:gd name="T77" fmla="*/ 2854 h 3017"/>
                <a:gd name="T78" fmla="*/ 556 w 1466"/>
                <a:gd name="T79" fmla="*/ 2752 h 3017"/>
                <a:gd name="T80" fmla="*/ 613 w 1466"/>
                <a:gd name="T81" fmla="*/ 2669 h 3017"/>
                <a:gd name="T82" fmla="*/ 0 w 1466"/>
                <a:gd name="T83" fmla="*/ 2599 h 3017"/>
                <a:gd name="T84" fmla="*/ 67 w 1466"/>
                <a:gd name="T85" fmla="*/ 2123 h 3017"/>
                <a:gd name="T86" fmla="*/ 140 w 1466"/>
                <a:gd name="T87" fmla="*/ 2132 h 3017"/>
                <a:gd name="T88" fmla="*/ 257 w 1466"/>
                <a:gd name="T89" fmla="*/ 2106 h 3017"/>
                <a:gd name="T90" fmla="*/ 350 w 1466"/>
                <a:gd name="T91" fmla="*/ 2035 h 3017"/>
                <a:gd name="T92" fmla="*/ 406 w 1466"/>
                <a:gd name="T93" fmla="*/ 1932 h 3017"/>
                <a:gd name="T94" fmla="*/ 415 w 1466"/>
                <a:gd name="T95" fmla="*/ 1817 h 3017"/>
                <a:gd name="T96" fmla="*/ 383 w 1466"/>
                <a:gd name="T97" fmla="*/ 1720 h 3017"/>
                <a:gd name="T98" fmla="*/ 300 w 1466"/>
                <a:gd name="T99" fmla="*/ 1627 h 3017"/>
                <a:gd name="T100" fmla="*/ 183 w 1466"/>
                <a:gd name="T101" fmla="*/ 1578 h 3017"/>
                <a:gd name="T102" fmla="*/ 101 w 1466"/>
                <a:gd name="T103" fmla="*/ 1578 h 3017"/>
                <a:gd name="T104" fmla="*/ 0 w 1466"/>
                <a:gd name="T105" fmla="*/ 1613 h 3017"/>
                <a:gd name="T106" fmla="*/ 82 w 1466"/>
                <a:gd name="T107" fmla="*/ 659 h 3017"/>
                <a:gd name="T108" fmla="*/ 172 w 1466"/>
                <a:gd name="T109" fmla="*/ 440 h 3017"/>
                <a:gd name="T110" fmla="*/ 213 w 1466"/>
                <a:gd name="T111" fmla="*/ 247 h 3017"/>
                <a:gd name="T112" fmla="*/ 255 w 1466"/>
                <a:gd name="T113" fmla="*/ 119 h 3017"/>
                <a:gd name="T114" fmla="*/ 315 w 1466"/>
                <a:gd name="T115" fmla="*/ 41 h 3017"/>
                <a:gd name="T116" fmla="*/ 406 w 1466"/>
                <a:gd name="T117" fmla="*/ 4 h 3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66" h="3017">
                  <a:moveTo>
                    <a:pt x="447" y="0"/>
                  </a:moveTo>
                  <a:lnTo>
                    <a:pt x="479" y="1"/>
                  </a:lnTo>
                  <a:lnTo>
                    <a:pt x="510" y="10"/>
                  </a:lnTo>
                  <a:lnTo>
                    <a:pt x="540" y="25"/>
                  </a:lnTo>
                  <a:lnTo>
                    <a:pt x="568" y="47"/>
                  </a:lnTo>
                  <a:lnTo>
                    <a:pt x="594" y="75"/>
                  </a:lnTo>
                  <a:lnTo>
                    <a:pt x="619" y="108"/>
                  </a:lnTo>
                  <a:lnTo>
                    <a:pt x="641" y="148"/>
                  </a:lnTo>
                  <a:lnTo>
                    <a:pt x="660" y="191"/>
                  </a:lnTo>
                  <a:lnTo>
                    <a:pt x="678" y="240"/>
                  </a:lnTo>
                  <a:lnTo>
                    <a:pt x="693" y="293"/>
                  </a:lnTo>
                  <a:lnTo>
                    <a:pt x="703" y="351"/>
                  </a:lnTo>
                  <a:lnTo>
                    <a:pt x="711" y="412"/>
                  </a:lnTo>
                  <a:lnTo>
                    <a:pt x="716" y="477"/>
                  </a:lnTo>
                  <a:lnTo>
                    <a:pt x="716" y="545"/>
                  </a:lnTo>
                  <a:lnTo>
                    <a:pt x="712" y="615"/>
                  </a:lnTo>
                  <a:lnTo>
                    <a:pt x="705" y="688"/>
                  </a:lnTo>
                  <a:lnTo>
                    <a:pt x="694" y="753"/>
                  </a:lnTo>
                  <a:lnTo>
                    <a:pt x="678" y="813"/>
                  </a:lnTo>
                  <a:lnTo>
                    <a:pt x="657" y="870"/>
                  </a:lnTo>
                  <a:lnTo>
                    <a:pt x="634" y="925"/>
                  </a:lnTo>
                  <a:lnTo>
                    <a:pt x="607" y="975"/>
                  </a:lnTo>
                  <a:lnTo>
                    <a:pt x="579" y="1024"/>
                  </a:lnTo>
                  <a:lnTo>
                    <a:pt x="550" y="1070"/>
                  </a:lnTo>
                  <a:lnTo>
                    <a:pt x="522" y="1113"/>
                  </a:lnTo>
                  <a:lnTo>
                    <a:pt x="493" y="1154"/>
                  </a:lnTo>
                  <a:lnTo>
                    <a:pt x="466" y="1192"/>
                  </a:lnTo>
                  <a:lnTo>
                    <a:pt x="441" y="1229"/>
                  </a:lnTo>
                  <a:lnTo>
                    <a:pt x="418" y="1264"/>
                  </a:lnTo>
                  <a:lnTo>
                    <a:pt x="399" y="1297"/>
                  </a:lnTo>
                  <a:lnTo>
                    <a:pt x="384" y="1329"/>
                  </a:lnTo>
                  <a:lnTo>
                    <a:pt x="375" y="1359"/>
                  </a:lnTo>
                  <a:lnTo>
                    <a:pt x="370" y="1389"/>
                  </a:lnTo>
                  <a:lnTo>
                    <a:pt x="373" y="1416"/>
                  </a:lnTo>
                  <a:lnTo>
                    <a:pt x="383" y="1444"/>
                  </a:lnTo>
                  <a:lnTo>
                    <a:pt x="397" y="1465"/>
                  </a:lnTo>
                  <a:lnTo>
                    <a:pt x="414" y="1482"/>
                  </a:lnTo>
                  <a:lnTo>
                    <a:pt x="436" y="1496"/>
                  </a:lnTo>
                  <a:lnTo>
                    <a:pt x="462" y="1506"/>
                  </a:lnTo>
                  <a:lnTo>
                    <a:pt x="490" y="1515"/>
                  </a:lnTo>
                  <a:lnTo>
                    <a:pt x="523" y="1519"/>
                  </a:lnTo>
                  <a:lnTo>
                    <a:pt x="557" y="1523"/>
                  </a:lnTo>
                  <a:lnTo>
                    <a:pt x="594" y="1525"/>
                  </a:lnTo>
                  <a:lnTo>
                    <a:pt x="634" y="1525"/>
                  </a:lnTo>
                  <a:lnTo>
                    <a:pt x="674" y="1525"/>
                  </a:lnTo>
                  <a:lnTo>
                    <a:pt x="717" y="1524"/>
                  </a:lnTo>
                  <a:lnTo>
                    <a:pt x="761" y="1521"/>
                  </a:lnTo>
                  <a:lnTo>
                    <a:pt x="806" y="1520"/>
                  </a:lnTo>
                  <a:lnTo>
                    <a:pt x="852" y="1519"/>
                  </a:lnTo>
                  <a:lnTo>
                    <a:pt x="898" y="1519"/>
                  </a:lnTo>
                  <a:lnTo>
                    <a:pt x="944" y="1520"/>
                  </a:lnTo>
                  <a:lnTo>
                    <a:pt x="992" y="1521"/>
                  </a:lnTo>
                  <a:lnTo>
                    <a:pt x="1037" y="1526"/>
                  </a:lnTo>
                  <a:lnTo>
                    <a:pt x="1083" y="1532"/>
                  </a:lnTo>
                  <a:lnTo>
                    <a:pt x="1127" y="1541"/>
                  </a:lnTo>
                  <a:lnTo>
                    <a:pt x="1171" y="1551"/>
                  </a:lnTo>
                  <a:lnTo>
                    <a:pt x="1216" y="1569"/>
                  </a:lnTo>
                  <a:lnTo>
                    <a:pt x="1258" y="1591"/>
                  </a:lnTo>
                  <a:lnTo>
                    <a:pt x="1297" y="1617"/>
                  </a:lnTo>
                  <a:lnTo>
                    <a:pt x="1331" y="1647"/>
                  </a:lnTo>
                  <a:lnTo>
                    <a:pt x="1362" y="1681"/>
                  </a:lnTo>
                  <a:lnTo>
                    <a:pt x="1390" y="1717"/>
                  </a:lnTo>
                  <a:lnTo>
                    <a:pt x="1413" y="1756"/>
                  </a:lnTo>
                  <a:lnTo>
                    <a:pt x="1432" y="1796"/>
                  </a:lnTo>
                  <a:lnTo>
                    <a:pt x="1447" y="1839"/>
                  </a:lnTo>
                  <a:lnTo>
                    <a:pt x="1458" y="1883"/>
                  </a:lnTo>
                  <a:lnTo>
                    <a:pt x="1464" y="1927"/>
                  </a:lnTo>
                  <a:lnTo>
                    <a:pt x="1466" y="1972"/>
                  </a:lnTo>
                  <a:lnTo>
                    <a:pt x="1464" y="2016"/>
                  </a:lnTo>
                  <a:lnTo>
                    <a:pt x="1456" y="2059"/>
                  </a:lnTo>
                  <a:lnTo>
                    <a:pt x="1444" y="2101"/>
                  </a:lnTo>
                  <a:lnTo>
                    <a:pt x="1427" y="2143"/>
                  </a:lnTo>
                  <a:lnTo>
                    <a:pt x="1405" y="2181"/>
                  </a:lnTo>
                  <a:lnTo>
                    <a:pt x="1379" y="2217"/>
                  </a:lnTo>
                  <a:lnTo>
                    <a:pt x="1346" y="2249"/>
                  </a:lnTo>
                  <a:lnTo>
                    <a:pt x="1349" y="2251"/>
                  </a:lnTo>
                  <a:lnTo>
                    <a:pt x="1353" y="2256"/>
                  </a:lnTo>
                  <a:lnTo>
                    <a:pt x="1361" y="2264"/>
                  </a:lnTo>
                  <a:lnTo>
                    <a:pt x="1372" y="2275"/>
                  </a:lnTo>
                  <a:lnTo>
                    <a:pt x="1382" y="2290"/>
                  </a:lnTo>
                  <a:lnTo>
                    <a:pt x="1395" y="2309"/>
                  </a:lnTo>
                  <a:lnTo>
                    <a:pt x="1406" y="2331"/>
                  </a:lnTo>
                  <a:lnTo>
                    <a:pt x="1418" y="2356"/>
                  </a:lnTo>
                  <a:lnTo>
                    <a:pt x="1428" y="2385"/>
                  </a:lnTo>
                  <a:lnTo>
                    <a:pt x="1438" y="2419"/>
                  </a:lnTo>
                  <a:lnTo>
                    <a:pt x="1443" y="2454"/>
                  </a:lnTo>
                  <a:lnTo>
                    <a:pt x="1447" y="2495"/>
                  </a:lnTo>
                  <a:lnTo>
                    <a:pt x="1446" y="2539"/>
                  </a:lnTo>
                  <a:lnTo>
                    <a:pt x="1443" y="2570"/>
                  </a:lnTo>
                  <a:lnTo>
                    <a:pt x="1438" y="2599"/>
                  </a:lnTo>
                  <a:lnTo>
                    <a:pt x="795" y="2599"/>
                  </a:lnTo>
                  <a:lnTo>
                    <a:pt x="875" y="2669"/>
                  </a:lnTo>
                  <a:lnTo>
                    <a:pt x="896" y="2690"/>
                  </a:lnTo>
                  <a:lnTo>
                    <a:pt x="913" y="2714"/>
                  </a:lnTo>
                  <a:lnTo>
                    <a:pt x="927" y="2740"/>
                  </a:lnTo>
                  <a:lnTo>
                    <a:pt x="936" y="2767"/>
                  </a:lnTo>
                  <a:lnTo>
                    <a:pt x="942" y="2796"/>
                  </a:lnTo>
                  <a:lnTo>
                    <a:pt x="943" y="2817"/>
                  </a:lnTo>
                  <a:lnTo>
                    <a:pt x="941" y="2849"/>
                  </a:lnTo>
                  <a:lnTo>
                    <a:pt x="934" y="2879"/>
                  </a:lnTo>
                  <a:lnTo>
                    <a:pt x="921" y="2907"/>
                  </a:lnTo>
                  <a:lnTo>
                    <a:pt x="906" y="2933"/>
                  </a:lnTo>
                  <a:lnTo>
                    <a:pt x="885" y="2958"/>
                  </a:lnTo>
                  <a:lnTo>
                    <a:pt x="878" y="2965"/>
                  </a:lnTo>
                  <a:lnTo>
                    <a:pt x="855" y="2983"/>
                  </a:lnTo>
                  <a:lnTo>
                    <a:pt x="830" y="2997"/>
                  </a:lnTo>
                  <a:lnTo>
                    <a:pt x="802" y="3009"/>
                  </a:lnTo>
                  <a:lnTo>
                    <a:pt x="775" y="3014"/>
                  </a:lnTo>
                  <a:lnTo>
                    <a:pt x="745" y="3017"/>
                  </a:lnTo>
                  <a:lnTo>
                    <a:pt x="709" y="3013"/>
                  </a:lnTo>
                  <a:lnTo>
                    <a:pt x="675" y="3004"/>
                  </a:lnTo>
                  <a:lnTo>
                    <a:pt x="644" y="2990"/>
                  </a:lnTo>
                  <a:lnTo>
                    <a:pt x="616" y="2970"/>
                  </a:lnTo>
                  <a:lnTo>
                    <a:pt x="592" y="2946"/>
                  </a:lnTo>
                  <a:lnTo>
                    <a:pt x="572" y="2918"/>
                  </a:lnTo>
                  <a:lnTo>
                    <a:pt x="559" y="2887"/>
                  </a:lnTo>
                  <a:lnTo>
                    <a:pt x="549" y="2854"/>
                  </a:lnTo>
                  <a:lnTo>
                    <a:pt x="546" y="2819"/>
                  </a:lnTo>
                  <a:lnTo>
                    <a:pt x="548" y="2786"/>
                  </a:lnTo>
                  <a:lnTo>
                    <a:pt x="556" y="2752"/>
                  </a:lnTo>
                  <a:lnTo>
                    <a:pt x="570" y="2722"/>
                  </a:lnTo>
                  <a:lnTo>
                    <a:pt x="589" y="2694"/>
                  </a:lnTo>
                  <a:lnTo>
                    <a:pt x="613" y="2669"/>
                  </a:lnTo>
                  <a:lnTo>
                    <a:pt x="626" y="2658"/>
                  </a:lnTo>
                  <a:lnTo>
                    <a:pt x="626" y="2599"/>
                  </a:lnTo>
                  <a:lnTo>
                    <a:pt x="0" y="2599"/>
                  </a:lnTo>
                  <a:lnTo>
                    <a:pt x="0" y="2095"/>
                  </a:lnTo>
                  <a:lnTo>
                    <a:pt x="32" y="2111"/>
                  </a:lnTo>
                  <a:lnTo>
                    <a:pt x="67" y="2123"/>
                  </a:lnTo>
                  <a:lnTo>
                    <a:pt x="102" y="2130"/>
                  </a:lnTo>
                  <a:lnTo>
                    <a:pt x="139" y="2132"/>
                  </a:lnTo>
                  <a:lnTo>
                    <a:pt x="140" y="2132"/>
                  </a:lnTo>
                  <a:lnTo>
                    <a:pt x="181" y="2129"/>
                  </a:lnTo>
                  <a:lnTo>
                    <a:pt x="220" y="2121"/>
                  </a:lnTo>
                  <a:lnTo>
                    <a:pt x="257" y="2106"/>
                  </a:lnTo>
                  <a:lnTo>
                    <a:pt x="292" y="2087"/>
                  </a:lnTo>
                  <a:lnTo>
                    <a:pt x="323" y="2063"/>
                  </a:lnTo>
                  <a:lnTo>
                    <a:pt x="350" y="2035"/>
                  </a:lnTo>
                  <a:lnTo>
                    <a:pt x="374" y="2004"/>
                  </a:lnTo>
                  <a:lnTo>
                    <a:pt x="392" y="1971"/>
                  </a:lnTo>
                  <a:lnTo>
                    <a:pt x="406" y="1932"/>
                  </a:lnTo>
                  <a:lnTo>
                    <a:pt x="414" y="1893"/>
                  </a:lnTo>
                  <a:lnTo>
                    <a:pt x="418" y="1853"/>
                  </a:lnTo>
                  <a:lnTo>
                    <a:pt x="415" y="1817"/>
                  </a:lnTo>
                  <a:lnTo>
                    <a:pt x="408" y="1784"/>
                  </a:lnTo>
                  <a:lnTo>
                    <a:pt x="398" y="1750"/>
                  </a:lnTo>
                  <a:lnTo>
                    <a:pt x="383" y="1720"/>
                  </a:lnTo>
                  <a:lnTo>
                    <a:pt x="360" y="1684"/>
                  </a:lnTo>
                  <a:lnTo>
                    <a:pt x="332" y="1653"/>
                  </a:lnTo>
                  <a:lnTo>
                    <a:pt x="300" y="1627"/>
                  </a:lnTo>
                  <a:lnTo>
                    <a:pt x="264" y="1605"/>
                  </a:lnTo>
                  <a:lnTo>
                    <a:pt x="225" y="1588"/>
                  </a:lnTo>
                  <a:lnTo>
                    <a:pt x="183" y="1578"/>
                  </a:lnTo>
                  <a:lnTo>
                    <a:pt x="139" y="1575"/>
                  </a:lnTo>
                  <a:lnTo>
                    <a:pt x="138" y="1575"/>
                  </a:lnTo>
                  <a:lnTo>
                    <a:pt x="101" y="1578"/>
                  </a:lnTo>
                  <a:lnTo>
                    <a:pt x="65" y="1585"/>
                  </a:lnTo>
                  <a:lnTo>
                    <a:pt x="32" y="1597"/>
                  </a:lnTo>
                  <a:lnTo>
                    <a:pt x="0" y="1613"/>
                  </a:lnTo>
                  <a:lnTo>
                    <a:pt x="0" y="791"/>
                  </a:lnTo>
                  <a:lnTo>
                    <a:pt x="42" y="727"/>
                  </a:lnTo>
                  <a:lnTo>
                    <a:pt x="82" y="659"/>
                  </a:lnTo>
                  <a:lnTo>
                    <a:pt x="116" y="589"/>
                  </a:lnTo>
                  <a:lnTo>
                    <a:pt x="147" y="515"/>
                  </a:lnTo>
                  <a:lnTo>
                    <a:pt x="172" y="440"/>
                  </a:lnTo>
                  <a:lnTo>
                    <a:pt x="189" y="363"/>
                  </a:lnTo>
                  <a:lnTo>
                    <a:pt x="202" y="301"/>
                  </a:lnTo>
                  <a:lnTo>
                    <a:pt x="213" y="247"/>
                  </a:lnTo>
                  <a:lnTo>
                    <a:pt x="226" y="198"/>
                  </a:lnTo>
                  <a:lnTo>
                    <a:pt x="240" y="156"/>
                  </a:lnTo>
                  <a:lnTo>
                    <a:pt x="255" y="119"/>
                  </a:lnTo>
                  <a:lnTo>
                    <a:pt x="272" y="89"/>
                  </a:lnTo>
                  <a:lnTo>
                    <a:pt x="292" y="62"/>
                  </a:lnTo>
                  <a:lnTo>
                    <a:pt x="315" y="41"/>
                  </a:lnTo>
                  <a:lnTo>
                    <a:pt x="341" y="25"/>
                  </a:lnTo>
                  <a:lnTo>
                    <a:pt x="371" y="12"/>
                  </a:lnTo>
                  <a:lnTo>
                    <a:pt x="406" y="4"/>
                  </a:lnTo>
                  <a:lnTo>
                    <a:pt x="447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2">
                    <a:lumMod val="65000"/>
                  </a:schemeClr>
                </a:gs>
                <a:gs pos="0">
                  <a:schemeClr val="accent2">
                    <a:lumMod val="96000"/>
                  </a:schemeClr>
                </a:gs>
              </a:gsLst>
              <a:lin ang="13500000" scaled="1"/>
              <a:tileRect/>
            </a:gradFill>
            <a:ln w="38100">
              <a:solidFill>
                <a:schemeClr val="accent2"/>
              </a:solidFill>
              <a:prstDash val="solid"/>
              <a:round/>
              <a:headEnd/>
              <a:tailEnd/>
            </a:ln>
            <a:sp3d prstMaterial="matte">
              <a:bevelB w="0" h="2540000"/>
            </a:sp3d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500" dirty="0"/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3697288" y="4002088"/>
              <a:ext cx="2328863" cy="2451100"/>
            </a:xfrm>
            <a:custGeom>
              <a:avLst/>
              <a:gdLst>
                <a:gd name="T0" fmla="*/ 722 w 1467"/>
                <a:gd name="T1" fmla="*/ 0 h 1544"/>
                <a:gd name="T2" fmla="*/ 791 w 1467"/>
                <a:gd name="T3" fmla="*/ 13 h 1544"/>
                <a:gd name="T4" fmla="*/ 850 w 1467"/>
                <a:gd name="T5" fmla="*/ 47 h 1544"/>
                <a:gd name="T6" fmla="*/ 894 w 1467"/>
                <a:gd name="T7" fmla="*/ 99 h 1544"/>
                <a:gd name="T8" fmla="*/ 917 w 1467"/>
                <a:gd name="T9" fmla="*/ 162 h 1544"/>
                <a:gd name="T10" fmla="*/ 918 w 1467"/>
                <a:gd name="T11" fmla="*/ 231 h 1544"/>
                <a:gd name="T12" fmla="*/ 896 w 1467"/>
                <a:gd name="T13" fmla="*/ 295 h 1544"/>
                <a:gd name="T14" fmla="*/ 853 w 1467"/>
                <a:gd name="T15" fmla="*/ 347 h 1544"/>
                <a:gd name="T16" fmla="*/ 841 w 1467"/>
                <a:gd name="T17" fmla="*/ 418 h 1544"/>
                <a:gd name="T18" fmla="*/ 1467 w 1467"/>
                <a:gd name="T19" fmla="*/ 922 h 1544"/>
                <a:gd name="T20" fmla="*/ 1400 w 1467"/>
                <a:gd name="T21" fmla="*/ 894 h 1544"/>
                <a:gd name="T22" fmla="*/ 1327 w 1467"/>
                <a:gd name="T23" fmla="*/ 885 h 1544"/>
                <a:gd name="T24" fmla="*/ 1285 w 1467"/>
                <a:gd name="T25" fmla="*/ 888 h 1544"/>
                <a:gd name="T26" fmla="*/ 1209 w 1467"/>
                <a:gd name="T27" fmla="*/ 911 h 1544"/>
                <a:gd name="T28" fmla="*/ 1143 w 1467"/>
                <a:gd name="T29" fmla="*/ 954 h 1544"/>
                <a:gd name="T30" fmla="*/ 1092 w 1467"/>
                <a:gd name="T31" fmla="*/ 1013 h 1544"/>
                <a:gd name="T32" fmla="*/ 1060 w 1467"/>
                <a:gd name="T33" fmla="*/ 1084 h 1544"/>
                <a:gd name="T34" fmla="*/ 1049 w 1467"/>
                <a:gd name="T35" fmla="*/ 1164 h 1544"/>
                <a:gd name="T36" fmla="*/ 1064 w 1467"/>
                <a:gd name="T37" fmla="*/ 1252 h 1544"/>
                <a:gd name="T38" fmla="*/ 1103 w 1467"/>
                <a:gd name="T39" fmla="*/ 1328 h 1544"/>
                <a:gd name="T40" fmla="*/ 1163 w 1467"/>
                <a:gd name="T41" fmla="*/ 1388 h 1544"/>
                <a:gd name="T42" fmla="*/ 1239 w 1467"/>
                <a:gd name="T43" fmla="*/ 1427 h 1544"/>
                <a:gd name="T44" fmla="*/ 1327 w 1467"/>
                <a:gd name="T45" fmla="*/ 1442 h 1544"/>
                <a:gd name="T46" fmla="*/ 1365 w 1467"/>
                <a:gd name="T47" fmla="*/ 1439 h 1544"/>
                <a:gd name="T48" fmla="*/ 1434 w 1467"/>
                <a:gd name="T49" fmla="*/ 1420 h 1544"/>
                <a:gd name="T50" fmla="*/ 1467 w 1467"/>
                <a:gd name="T51" fmla="*/ 1544 h 1544"/>
                <a:gd name="T52" fmla="*/ 1418 w 1467"/>
                <a:gd name="T53" fmla="*/ 1544 h 1544"/>
                <a:gd name="T54" fmla="*/ 1290 w 1467"/>
                <a:gd name="T55" fmla="*/ 1542 h 1544"/>
                <a:gd name="T56" fmla="*/ 1179 w 1467"/>
                <a:gd name="T57" fmla="*/ 1537 h 1544"/>
                <a:gd name="T58" fmla="*/ 1087 w 1467"/>
                <a:gd name="T59" fmla="*/ 1530 h 1544"/>
                <a:gd name="T60" fmla="*/ 1017 w 1467"/>
                <a:gd name="T61" fmla="*/ 1522 h 1544"/>
                <a:gd name="T62" fmla="*/ 974 w 1467"/>
                <a:gd name="T63" fmla="*/ 1517 h 1544"/>
                <a:gd name="T64" fmla="*/ 958 w 1467"/>
                <a:gd name="T65" fmla="*/ 1515 h 1544"/>
                <a:gd name="T66" fmla="*/ 945 w 1467"/>
                <a:gd name="T67" fmla="*/ 1511 h 1544"/>
                <a:gd name="T68" fmla="*/ 910 w 1467"/>
                <a:gd name="T69" fmla="*/ 1500 h 1544"/>
                <a:gd name="T70" fmla="*/ 861 w 1467"/>
                <a:gd name="T71" fmla="*/ 1481 h 1544"/>
                <a:gd name="T72" fmla="*/ 808 w 1467"/>
                <a:gd name="T73" fmla="*/ 1453 h 1544"/>
                <a:gd name="T74" fmla="*/ 758 w 1467"/>
                <a:gd name="T75" fmla="*/ 1417 h 1544"/>
                <a:gd name="T76" fmla="*/ 717 w 1467"/>
                <a:gd name="T77" fmla="*/ 1372 h 1544"/>
                <a:gd name="T78" fmla="*/ 0 w 1467"/>
                <a:gd name="T79" fmla="*/ 1319 h 1544"/>
                <a:gd name="T80" fmla="*/ 671 w 1467"/>
                <a:gd name="T81" fmla="*/ 418 h 1544"/>
                <a:gd name="T82" fmla="*/ 568 w 1467"/>
                <a:gd name="T83" fmla="*/ 324 h 1544"/>
                <a:gd name="T84" fmla="*/ 535 w 1467"/>
                <a:gd name="T85" fmla="*/ 266 h 1544"/>
                <a:gd name="T86" fmla="*/ 523 w 1467"/>
                <a:gd name="T87" fmla="*/ 200 h 1544"/>
                <a:gd name="T88" fmla="*/ 536 w 1467"/>
                <a:gd name="T89" fmla="*/ 131 h 1544"/>
                <a:gd name="T90" fmla="*/ 569 w 1467"/>
                <a:gd name="T91" fmla="*/ 72 h 1544"/>
                <a:gd name="T92" fmla="*/ 621 w 1467"/>
                <a:gd name="T93" fmla="*/ 28 h 1544"/>
                <a:gd name="T94" fmla="*/ 686 w 1467"/>
                <a:gd name="T95" fmla="*/ 4 h 1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67" h="1544">
                  <a:moveTo>
                    <a:pt x="722" y="0"/>
                  </a:moveTo>
                  <a:lnTo>
                    <a:pt x="722" y="0"/>
                  </a:lnTo>
                  <a:lnTo>
                    <a:pt x="758" y="4"/>
                  </a:lnTo>
                  <a:lnTo>
                    <a:pt x="791" y="13"/>
                  </a:lnTo>
                  <a:lnTo>
                    <a:pt x="822" y="27"/>
                  </a:lnTo>
                  <a:lnTo>
                    <a:pt x="850" y="47"/>
                  </a:lnTo>
                  <a:lnTo>
                    <a:pt x="873" y="71"/>
                  </a:lnTo>
                  <a:lnTo>
                    <a:pt x="894" y="99"/>
                  </a:lnTo>
                  <a:lnTo>
                    <a:pt x="908" y="129"/>
                  </a:lnTo>
                  <a:lnTo>
                    <a:pt x="917" y="162"/>
                  </a:lnTo>
                  <a:lnTo>
                    <a:pt x="920" y="198"/>
                  </a:lnTo>
                  <a:lnTo>
                    <a:pt x="918" y="231"/>
                  </a:lnTo>
                  <a:lnTo>
                    <a:pt x="910" y="265"/>
                  </a:lnTo>
                  <a:lnTo>
                    <a:pt x="896" y="295"/>
                  </a:lnTo>
                  <a:lnTo>
                    <a:pt x="878" y="322"/>
                  </a:lnTo>
                  <a:lnTo>
                    <a:pt x="853" y="347"/>
                  </a:lnTo>
                  <a:lnTo>
                    <a:pt x="841" y="359"/>
                  </a:lnTo>
                  <a:lnTo>
                    <a:pt x="841" y="418"/>
                  </a:lnTo>
                  <a:lnTo>
                    <a:pt x="1467" y="418"/>
                  </a:lnTo>
                  <a:lnTo>
                    <a:pt x="1467" y="922"/>
                  </a:lnTo>
                  <a:lnTo>
                    <a:pt x="1434" y="906"/>
                  </a:lnTo>
                  <a:lnTo>
                    <a:pt x="1400" y="894"/>
                  </a:lnTo>
                  <a:lnTo>
                    <a:pt x="1364" y="887"/>
                  </a:lnTo>
                  <a:lnTo>
                    <a:pt x="1327" y="885"/>
                  </a:lnTo>
                  <a:lnTo>
                    <a:pt x="1326" y="885"/>
                  </a:lnTo>
                  <a:lnTo>
                    <a:pt x="1285" y="888"/>
                  </a:lnTo>
                  <a:lnTo>
                    <a:pt x="1246" y="896"/>
                  </a:lnTo>
                  <a:lnTo>
                    <a:pt x="1209" y="911"/>
                  </a:lnTo>
                  <a:lnTo>
                    <a:pt x="1174" y="930"/>
                  </a:lnTo>
                  <a:lnTo>
                    <a:pt x="1143" y="954"/>
                  </a:lnTo>
                  <a:lnTo>
                    <a:pt x="1117" y="982"/>
                  </a:lnTo>
                  <a:lnTo>
                    <a:pt x="1092" y="1013"/>
                  </a:lnTo>
                  <a:lnTo>
                    <a:pt x="1074" y="1046"/>
                  </a:lnTo>
                  <a:lnTo>
                    <a:pt x="1060" y="1084"/>
                  </a:lnTo>
                  <a:lnTo>
                    <a:pt x="1052" y="1124"/>
                  </a:lnTo>
                  <a:lnTo>
                    <a:pt x="1049" y="1164"/>
                  </a:lnTo>
                  <a:lnTo>
                    <a:pt x="1052" y="1209"/>
                  </a:lnTo>
                  <a:lnTo>
                    <a:pt x="1064" y="1252"/>
                  </a:lnTo>
                  <a:lnTo>
                    <a:pt x="1080" y="1292"/>
                  </a:lnTo>
                  <a:lnTo>
                    <a:pt x="1103" y="1328"/>
                  </a:lnTo>
                  <a:lnTo>
                    <a:pt x="1131" y="1360"/>
                  </a:lnTo>
                  <a:lnTo>
                    <a:pt x="1163" y="1388"/>
                  </a:lnTo>
                  <a:lnTo>
                    <a:pt x="1200" y="1411"/>
                  </a:lnTo>
                  <a:lnTo>
                    <a:pt x="1239" y="1427"/>
                  </a:lnTo>
                  <a:lnTo>
                    <a:pt x="1282" y="1438"/>
                  </a:lnTo>
                  <a:lnTo>
                    <a:pt x="1327" y="1442"/>
                  </a:lnTo>
                  <a:lnTo>
                    <a:pt x="1328" y="1442"/>
                  </a:lnTo>
                  <a:lnTo>
                    <a:pt x="1365" y="1439"/>
                  </a:lnTo>
                  <a:lnTo>
                    <a:pt x="1401" y="1432"/>
                  </a:lnTo>
                  <a:lnTo>
                    <a:pt x="1434" y="1420"/>
                  </a:lnTo>
                  <a:lnTo>
                    <a:pt x="1467" y="1404"/>
                  </a:lnTo>
                  <a:lnTo>
                    <a:pt x="1467" y="1544"/>
                  </a:lnTo>
                  <a:lnTo>
                    <a:pt x="1440" y="1544"/>
                  </a:lnTo>
                  <a:lnTo>
                    <a:pt x="1418" y="1544"/>
                  </a:lnTo>
                  <a:lnTo>
                    <a:pt x="1352" y="1544"/>
                  </a:lnTo>
                  <a:lnTo>
                    <a:pt x="1290" y="1542"/>
                  </a:lnTo>
                  <a:lnTo>
                    <a:pt x="1232" y="1539"/>
                  </a:lnTo>
                  <a:lnTo>
                    <a:pt x="1179" y="1537"/>
                  </a:lnTo>
                  <a:lnTo>
                    <a:pt x="1131" y="1534"/>
                  </a:lnTo>
                  <a:lnTo>
                    <a:pt x="1087" y="1530"/>
                  </a:lnTo>
                  <a:lnTo>
                    <a:pt x="1049" y="1526"/>
                  </a:lnTo>
                  <a:lnTo>
                    <a:pt x="1017" y="1522"/>
                  </a:lnTo>
                  <a:lnTo>
                    <a:pt x="992" y="1520"/>
                  </a:lnTo>
                  <a:lnTo>
                    <a:pt x="974" y="1517"/>
                  </a:lnTo>
                  <a:lnTo>
                    <a:pt x="962" y="1515"/>
                  </a:lnTo>
                  <a:lnTo>
                    <a:pt x="958" y="1515"/>
                  </a:lnTo>
                  <a:lnTo>
                    <a:pt x="955" y="1514"/>
                  </a:lnTo>
                  <a:lnTo>
                    <a:pt x="945" y="1511"/>
                  </a:lnTo>
                  <a:lnTo>
                    <a:pt x="930" y="1506"/>
                  </a:lnTo>
                  <a:lnTo>
                    <a:pt x="910" y="1500"/>
                  </a:lnTo>
                  <a:lnTo>
                    <a:pt x="887" y="1491"/>
                  </a:lnTo>
                  <a:lnTo>
                    <a:pt x="861" y="1481"/>
                  </a:lnTo>
                  <a:lnTo>
                    <a:pt x="835" y="1468"/>
                  </a:lnTo>
                  <a:lnTo>
                    <a:pt x="808" y="1453"/>
                  </a:lnTo>
                  <a:lnTo>
                    <a:pt x="782" y="1437"/>
                  </a:lnTo>
                  <a:lnTo>
                    <a:pt x="758" y="1417"/>
                  </a:lnTo>
                  <a:lnTo>
                    <a:pt x="736" y="1395"/>
                  </a:lnTo>
                  <a:lnTo>
                    <a:pt x="717" y="1372"/>
                  </a:lnTo>
                  <a:lnTo>
                    <a:pt x="703" y="1345"/>
                  </a:lnTo>
                  <a:lnTo>
                    <a:pt x="0" y="1319"/>
                  </a:lnTo>
                  <a:lnTo>
                    <a:pt x="2" y="418"/>
                  </a:lnTo>
                  <a:lnTo>
                    <a:pt x="671" y="418"/>
                  </a:lnTo>
                  <a:lnTo>
                    <a:pt x="591" y="348"/>
                  </a:lnTo>
                  <a:lnTo>
                    <a:pt x="568" y="324"/>
                  </a:lnTo>
                  <a:lnTo>
                    <a:pt x="548" y="296"/>
                  </a:lnTo>
                  <a:lnTo>
                    <a:pt x="535" y="266"/>
                  </a:lnTo>
                  <a:lnTo>
                    <a:pt x="527" y="234"/>
                  </a:lnTo>
                  <a:lnTo>
                    <a:pt x="523" y="200"/>
                  </a:lnTo>
                  <a:lnTo>
                    <a:pt x="527" y="164"/>
                  </a:lnTo>
                  <a:lnTo>
                    <a:pt x="536" y="131"/>
                  </a:lnTo>
                  <a:lnTo>
                    <a:pt x="550" y="100"/>
                  </a:lnTo>
                  <a:lnTo>
                    <a:pt x="569" y="72"/>
                  </a:lnTo>
                  <a:lnTo>
                    <a:pt x="594" y="48"/>
                  </a:lnTo>
                  <a:lnTo>
                    <a:pt x="621" y="28"/>
                  </a:lnTo>
                  <a:lnTo>
                    <a:pt x="652" y="13"/>
                  </a:lnTo>
                  <a:lnTo>
                    <a:pt x="686" y="4"/>
                  </a:lnTo>
                  <a:lnTo>
                    <a:pt x="72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4">
                    <a:lumMod val="90000"/>
                  </a:schemeClr>
                </a:gs>
                <a:gs pos="0">
                  <a:schemeClr val="accent4">
                    <a:lumMod val="67000"/>
                    <a:lumOff val="33000"/>
                  </a:schemeClr>
                </a:gs>
              </a:gsLst>
              <a:lin ang="10800000" scaled="1"/>
              <a:tileRect/>
            </a:gradFill>
            <a:ln w="28575">
              <a:solidFill>
                <a:schemeClr val="accent4"/>
              </a:solidFill>
              <a:prstDash val="solid"/>
              <a:round/>
              <a:headEnd/>
              <a:tailEnd/>
            </a:ln>
            <a:sp3d prstMaterial="matte">
              <a:bevelB w="0" h="2540000"/>
            </a:sp3d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500" dirty="0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3700463" y="1825626"/>
              <a:ext cx="2990850" cy="2714625"/>
            </a:xfrm>
            <a:custGeom>
              <a:avLst/>
              <a:gdLst>
                <a:gd name="T0" fmla="*/ 1465 w 1884"/>
                <a:gd name="T1" fmla="*/ 914 h 1710"/>
                <a:gd name="T2" fmla="*/ 1542 w 1884"/>
                <a:gd name="T3" fmla="*/ 826 h 1710"/>
                <a:gd name="T4" fmla="*/ 1573 w 1884"/>
                <a:gd name="T5" fmla="*/ 800 h 1710"/>
                <a:gd name="T6" fmla="*/ 1625 w 1884"/>
                <a:gd name="T7" fmla="*/ 774 h 1710"/>
                <a:gd name="T8" fmla="*/ 1684 w 1884"/>
                <a:gd name="T9" fmla="*/ 766 h 1710"/>
                <a:gd name="T10" fmla="*/ 1721 w 1884"/>
                <a:gd name="T11" fmla="*/ 770 h 1710"/>
                <a:gd name="T12" fmla="*/ 1787 w 1884"/>
                <a:gd name="T13" fmla="*/ 794 h 1710"/>
                <a:gd name="T14" fmla="*/ 1839 w 1884"/>
                <a:gd name="T15" fmla="*/ 839 h 1710"/>
                <a:gd name="T16" fmla="*/ 1872 w 1884"/>
                <a:gd name="T17" fmla="*/ 899 h 1710"/>
                <a:gd name="T18" fmla="*/ 1884 w 1884"/>
                <a:gd name="T19" fmla="*/ 964 h 1710"/>
                <a:gd name="T20" fmla="*/ 1877 w 1884"/>
                <a:gd name="T21" fmla="*/ 1013 h 1710"/>
                <a:gd name="T22" fmla="*/ 1865 w 1884"/>
                <a:gd name="T23" fmla="*/ 1046 h 1710"/>
                <a:gd name="T24" fmla="*/ 1831 w 1884"/>
                <a:gd name="T25" fmla="*/ 1099 h 1710"/>
                <a:gd name="T26" fmla="*/ 1780 w 1884"/>
                <a:gd name="T27" fmla="*/ 1138 h 1710"/>
                <a:gd name="T28" fmla="*/ 1719 w 1884"/>
                <a:gd name="T29" fmla="*/ 1160 h 1710"/>
                <a:gd name="T30" fmla="*/ 1685 w 1884"/>
                <a:gd name="T31" fmla="*/ 1164 h 1710"/>
                <a:gd name="T32" fmla="*/ 1626 w 1884"/>
                <a:gd name="T33" fmla="*/ 1154 h 1710"/>
                <a:gd name="T34" fmla="*/ 1574 w 1884"/>
                <a:gd name="T35" fmla="*/ 1129 h 1710"/>
                <a:gd name="T36" fmla="*/ 1543 w 1884"/>
                <a:gd name="T37" fmla="*/ 1105 h 1710"/>
                <a:gd name="T38" fmla="*/ 1525 w 1884"/>
                <a:gd name="T39" fmla="*/ 1083 h 1710"/>
                <a:gd name="T40" fmla="*/ 1465 w 1884"/>
                <a:gd name="T41" fmla="*/ 1710 h 1710"/>
                <a:gd name="T42" fmla="*/ 977 w 1884"/>
                <a:gd name="T43" fmla="*/ 1676 h 1710"/>
                <a:gd name="T44" fmla="*/ 997 w 1884"/>
                <a:gd name="T45" fmla="*/ 1606 h 1710"/>
                <a:gd name="T46" fmla="*/ 995 w 1884"/>
                <a:gd name="T47" fmla="*/ 1524 h 1710"/>
                <a:gd name="T48" fmla="*/ 967 w 1884"/>
                <a:gd name="T49" fmla="*/ 1442 h 1710"/>
                <a:gd name="T50" fmla="*/ 916 w 1884"/>
                <a:gd name="T51" fmla="*/ 1373 h 1710"/>
                <a:gd name="T52" fmla="*/ 848 w 1884"/>
                <a:gd name="T53" fmla="*/ 1322 h 1710"/>
                <a:gd name="T54" fmla="*/ 765 w 1884"/>
                <a:gd name="T55" fmla="*/ 1295 h 1710"/>
                <a:gd name="T56" fmla="*/ 719 w 1884"/>
                <a:gd name="T57" fmla="*/ 1292 h 1710"/>
                <a:gd name="T58" fmla="*/ 639 w 1884"/>
                <a:gd name="T59" fmla="*/ 1303 h 1710"/>
                <a:gd name="T60" fmla="*/ 567 w 1884"/>
                <a:gd name="T61" fmla="*/ 1337 h 1710"/>
                <a:gd name="T62" fmla="*/ 510 w 1884"/>
                <a:gd name="T63" fmla="*/ 1388 h 1710"/>
                <a:gd name="T64" fmla="*/ 467 w 1884"/>
                <a:gd name="T65" fmla="*/ 1453 h 1710"/>
                <a:gd name="T66" fmla="*/ 444 w 1884"/>
                <a:gd name="T67" fmla="*/ 1530 h 1710"/>
                <a:gd name="T68" fmla="*/ 444 w 1884"/>
                <a:gd name="T69" fmla="*/ 1607 h 1710"/>
                <a:gd name="T70" fmla="*/ 463 w 1884"/>
                <a:gd name="T71" fmla="*/ 1677 h 1710"/>
                <a:gd name="T72" fmla="*/ 0 w 1884"/>
                <a:gd name="T73" fmla="*/ 1710 h 1710"/>
                <a:gd name="T74" fmla="*/ 698 w 1884"/>
                <a:gd name="T75" fmla="*/ 1079 h 1710"/>
                <a:gd name="T76" fmla="*/ 699 w 1884"/>
                <a:gd name="T77" fmla="*/ 1075 h 1710"/>
                <a:gd name="T78" fmla="*/ 705 w 1884"/>
                <a:gd name="T79" fmla="*/ 1062 h 1710"/>
                <a:gd name="T80" fmla="*/ 716 w 1884"/>
                <a:gd name="T81" fmla="*/ 1039 h 1710"/>
                <a:gd name="T82" fmla="*/ 736 w 1884"/>
                <a:gd name="T83" fmla="*/ 1002 h 1710"/>
                <a:gd name="T84" fmla="*/ 762 w 1884"/>
                <a:gd name="T85" fmla="*/ 952 h 1710"/>
                <a:gd name="T86" fmla="*/ 799 w 1884"/>
                <a:gd name="T87" fmla="*/ 885 h 1710"/>
                <a:gd name="T88" fmla="*/ 848 w 1884"/>
                <a:gd name="T89" fmla="*/ 801 h 1710"/>
                <a:gd name="T90" fmla="*/ 910 w 1884"/>
                <a:gd name="T91" fmla="*/ 691 h 1710"/>
                <a:gd name="T92" fmla="*/ 980 w 1884"/>
                <a:gd name="T93" fmla="*/ 572 h 1710"/>
                <a:gd name="T94" fmla="*/ 1056 w 1884"/>
                <a:gd name="T95" fmla="*/ 451 h 1710"/>
                <a:gd name="T96" fmla="*/ 1136 w 1884"/>
                <a:gd name="T97" fmla="*/ 335 h 1710"/>
                <a:gd name="T98" fmla="*/ 1216 w 1884"/>
                <a:gd name="T99" fmla="*/ 230 h 1710"/>
                <a:gd name="T100" fmla="*/ 1300 w 1884"/>
                <a:gd name="T101" fmla="*/ 145 h 1710"/>
                <a:gd name="T102" fmla="*/ 1383 w 1884"/>
                <a:gd name="T103" fmla="*/ 79 h 1710"/>
                <a:gd name="T104" fmla="*/ 1465 w 1884"/>
                <a:gd name="T105" fmla="*/ 0 h 1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84" h="1710">
                  <a:moveTo>
                    <a:pt x="1465" y="0"/>
                  </a:moveTo>
                  <a:lnTo>
                    <a:pt x="1465" y="914"/>
                  </a:lnTo>
                  <a:lnTo>
                    <a:pt x="1535" y="835"/>
                  </a:lnTo>
                  <a:lnTo>
                    <a:pt x="1542" y="826"/>
                  </a:lnTo>
                  <a:lnTo>
                    <a:pt x="1550" y="818"/>
                  </a:lnTo>
                  <a:lnTo>
                    <a:pt x="1573" y="800"/>
                  </a:lnTo>
                  <a:lnTo>
                    <a:pt x="1599" y="786"/>
                  </a:lnTo>
                  <a:lnTo>
                    <a:pt x="1625" y="774"/>
                  </a:lnTo>
                  <a:lnTo>
                    <a:pt x="1654" y="769"/>
                  </a:lnTo>
                  <a:lnTo>
                    <a:pt x="1684" y="766"/>
                  </a:lnTo>
                  <a:lnTo>
                    <a:pt x="1685" y="766"/>
                  </a:lnTo>
                  <a:lnTo>
                    <a:pt x="1721" y="770"/>
                  </a:lnTo>
                  <a:lnTo>
                    <a:pt x="1755" y="779"/>
                  </a:lnTo>
                  <a:lnTo>
                    <a:pt x="1787" y="794"/>
                  </a:lnTo>
                  <a:lnTo>
                    <a:pt x="1815" y="815"/>
                  </a:lnTo>
                  <a:lnTo>
                    <a:pt x="1839" y="839"/>
                  </a:lnTo>
                  <a:lnTo>
                    <a:pt x="1859" y="868"/>
                  </a:lnTo>
                  <a:lnTo>
                    <a:pt x="1872" y="899"/>
                  </a:lnTo>
                  <a:lnTo>
                    <a:pt x="1882" y="934"/>
                  </a:lnTo>
                  <a:lnTo>
                    <a:pt x="1884" y="964"/>
                  </a:lnTo>
                  <a:lnTo>
                    <a:pt x="1882" y="994"/>
                  </a:lnTo>
                  <a:lnTo>
                    <a:pt x="1877" y="1013"/>
                  </a:lnTo>
                  <a:lnTo>
                    <a:pt x="1871" y="1032"/>
                  </a:lnTo>
                  <a:lnTo>
                    <a:pt x="1865" y="1046"/>
                  </a:lnTo>
                  <a:lnTo>
                    <a:pt x="1850" y="1075"/>
                  </a:lnTo>
                  <a:lnTo>
                    <a:pt x="1831" y="1099"/>
                  </a:lnTo>
                  <a:lnTo>
                    <a:pt x="1808" y="1121"/>
                  </a:lnTo>
                  <a:lnTo>
                    <a:pt x="1780" y="1138"/>
                  </a:lnTo>
                  <a:lnTo>
                    <a:pt x="1751" y="1152"/>
                  </a:lnTo>
                  <a:lnTo>
                    <a:pt x="1719" y="1160"/>
                  </a:lnTo>
                  <a:lnTo>
                    <a:pt x="1685" y="1164"/>
                  </a:lnTo>
                  <a:lnTo>
                    <a:pt x="1685" y="1164"/>
                  </a:lnTo>
                  <a:lnTo>
                    <a:pt x="1655" y="1161"/>
                  </a:lnTo>
                  <a:lnTo>
                    <a:pt x="1626" y="1154"/>
                  </a:lnTo>
                  <a:lnTo>
                    <a:pt x="1600" y="1144"/>
                  </a:lnTo>
                  <a:lnTo>
                    <a:pt x="1574" y="1129"/>
                  </a:lnTo>
                  <a:lnTo>
                    <a:pt x="1550" y="1112"/>
                  </a:lnTo>
                  <a:lnTo>
                    <a:pt x="1543" y="1105"/>
                  </a:lnTo>
                  <a:lnTo>
                    <a:pt x="1536" y="1097"/>
                  </a:lnTo>
                  <a:lnTo>
                    <a:pt x="1525" y="1083"/>
                  </a:lnTo>
                  <a:lnTo>
                    <a:pt x="1465" y="1083"/>
                  </a:lnTo>
                  <a:lnTo>
                    <a:pt x="1465" y="1710"/>
                  </a:lnTo>
                  <a:lnTo>
                    <a:pt x="961" y="1710"/>
                  </a:lnTo>
                  <a:lnTo>
                    <a:pt x="977" y="1676"/>
                  </a:lnTo>
                  <a:lnTo>
                    <a:pt x="989" y="1642"/>
                  </a:lnTo>
                  <a:lnTo>
                    <a:pt x="997" y="1606"/>
                  </a:lnTo>
                  <a:lnTo>
                    <a:pt x="999" y="1569"/>
                  </a:lnTo>
                  <a:lnTo>
                    <a:pt x="995" y="1524"/>
                  </a:lnTo>
                  <a:lnTo>
                    <a:pt x="984" y="1481"/>
                  </a:lnTo>
                  <a:lnTo>
                    <a:pt x="967" y="1442"/>
                  </a:lnTo>
                  <a:lnTo>
                    <a:pt x="945" y="1405"/>
                  </a:lnTo>
                  <a:lnTo>
                    <a:pt x="916" y="1373"/>
                  </a:lnTo>
                  <a:lnTo>
                    <a:pt x="884" y="1345"/>
                  </a:lnTo>
                  <a:lnTo>
                    <a:pt x="848" y="1322"/>
                  </a:lnTo>
                  <a:lnTo>
                    <a:pt x="807" y="1306"/>
                  </a:lnTo>
                  <a:lnTo>
                    <a:pt x="765" y="1295"/>
                  </a:lnTo>
                  <a:lnTo>
                    <a:pt x="720" y="1292"/>
                  </a:lnTo>
                  <a:lnTo>
                    <a:pt x="719" y="1292"/>
                  </a:lnTo>
                  <a:lnTo>
                    <a:pt x="678" y="1294"/>
                  </a:lnTo>
                  <a:lnTo>
                    <a:pt x="639" y="1303"/>
                  </a:lnTo>
                  <a:lnTo>
                    <a:pt x="602" y="1317"/>
                  </a:lnTo>
                  <a:lnTo>
                    <a:pt x="567" y="1337"/>
                  </a:lnTo>
                  <a:lnTo>
                    <a:pt x="536" y="1360"/>
                  </a:lnTo>
                  <a:lnTo>
                    <a:pt x="510" y="1388"/>
                  </a:lnTo>
                  <a:lnTo>
                    <a:pt x="485" y="1419"/>
                  </a:lnTo>
                  <a:lnTo>
                    <a:pt x="467" y="1453"/>
                  </a:lnTo>
                  <a:lnTo>
                    <a:pt x="453" y="1490"/>
                  </a:lnTo>
                  <a:lnTo>
                    <a:pt x="444" y="1530"/>
                  </a:lnTo>
                  <a:lnTo>
                    <a:pt x="441" y="1571"/>
                  </a:lnTo>
                  <a:lnTo>
                    <a:pt x="444" y="1607"/>
                  </a:lnTo>
                  <a:lnTo>
                    <a:pt x="451" y="1643"/>
                  </a:lnTo>
                  <a:lnTo>
                    <a:pt x="463" y="1677"/>
                  </a:lnTo>
                  <a:lnTo>
                    <a:pt x="478" y="1710"/>
                  </a:lnTo>
                  <a:lnTo>
                    <a:pt x="0" y="1710"/>
                  </a:lnTo>
                  <a:lnTo>
                    <a:pt x="2" y="1079"/>
                  </a:lnTo>
                  <a:lnTo>
                    <a:pt x="698" y="1079"/>
                  </a:lnTo>
                  <a:lnTo>
                    <a:pt x="698" y="1078"/>
                  </a:lnTo>
                  <a:lnTo>
                    <a:pt x="699" y="1075"/>
                  </a:lnTo>
                  <a:lnTo>
                    <a:pt x="701" y="1070"/>
                  </a:lnTo>
                  <a:lnTo>
                    <a:pt x="705" y="1062"/>
                  </a:lnTo>
                  <a:lnTo>
                    <a:pt x="710" y="1052"/>
                  </a:lnTo>
                  <a:lnTo>
                    <a:pt x="716" y="1039"/>
                  </a:lnTo>
                  <a:lnTo>
                    <a:pt x="725" y="1022"/>
                  </a:lnTo>
                  <a:lnTo>
                    <a:pt x="736" y="1002"/>
                  </a:lnTo>
                  <a:lnTo>
                    <a:pt x="747" y="979"/>
                  </a:lnTo>
                  <a:lnTo>
                    <a:pt x="762" y="952"/>
                  </a:lnTo>
                  <a:lnTo>
                    <a:pt x="780" y="921"/>
                  </a:lnTo>
                  <a:lnTo>
                    <a:pt x="799" y="885"/>
                  </a:lnTo>
                  <a:lnTo>
                    <a:pt x="823" y="845"/>
                  </a:lnTo>
                  <a:lnTo>
                    <a:pt x="848" y="801"/>
                  </a:lnTo>
                  <a:lnTo>
                    <a:pt x="878" y="748"/>
                  </a:lnTo>
                  <a:lnTo>
                    <a:pt x="910" y="691"/>
                  </a:lnTo>
                  <a:lnTo>
                    <a:pt x="944" y="634"/>
                  </a:lnTo>
                  <a:lnTo>
                    <a:pt x="980" y="572"/>
                  </a:lnTo>
                  <a:lnTo>
                    <a:pt x="1017" y="512"/>
                  </a:lnTo>
                  <a:lnTo>
                    <a:pt x="1056" y="451"/>
                  </a:lnTo>
                  <a:lnTo>
                    <a:pt x="1095" y="392"/>
                  </a:lnTo>
                  <a:lnTo>
                    <a:pt x="1136" y="335"/>
                  </a:lnTo>
                  <a:lnTo>
                    <a:pt x="1176" y="280"/>
                  </a:lnTo>
                  <a:lnTo>
                    <a:pt x="1216" y="230"/>
                  </a:lnTo>
                  <a:lnTo>
                    <a:pt x="1258" y="185"/>
                  </a:lnTo>
                  <a:lnTo>
                    <a:pt x="1300" y="145"/>
                  </a:lnTo>
                  <a:lnTo>
                    <a:pt x="1340" y="113"/>
                  </a:lnTo>
                  <a:lnTo>
                    <a:pt x="1383" y="79"/>
                  </a:lnTo>
                  <a:lnTo>
                    <a:pt x="1424" y="42"/>
                  </a:lnTo>
                  <a:lnTo>
                    <a:pt x="14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92000"/>
                  </a:schemeClr>
                </a:gs>
                <a:gs pos="100000">
                  <a:schemeClr val="accent1">
                    <a:lumMod val="49000"/>
                  </a:schemeClr>
                </a:gs>
              </a:gsLst>
              <a:lin ang="13500000" scaled="1"/>
              <a:tileRect/>
            </a:gradFill>
            <a:ln w="38100">
              <a:solidFill>
                <a:schemeClr val="accent1"/>
              </a:solidFill>
              <a:prstDash val="solid"/>
              <a:round/>
              <a:headEnd/>
              <a:tailEnd/>
            </a:ln>
            <a:sp3d prstMaterial="matte">
              <a:bevelB w="0" h="2540000"/>
            </a:sp3d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500" dirty="0"/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5487988" y="4665663"/>
              <a:ext cx="2905125" cy="1785938"/>
            </a:xfrm>
            <a:custGeom>
              <a:avLst/>
              <a:gdLst>
                <a:gd name="T0" fmla="*/ 907 w 1830"/>
                <a:gd name="T1" fmla="*/ 34 h 1125"/>
                <a:gd name="T2" fmla="*/ 885 w 1830"/>
                <a:gd name="T3" fmla="*/ 141 h 1125"/>
                <a:gd name="T4" fmla="*/ 891 w 1830"/>
                <a:gd name="T5" fmla="*/ 197 h 1125"/>
                <a:gd name="T6" fmla="*/ 944 w 1830"/>
                <a:gd name="T7" fmla="*/ 311 h 1125"/>
                <a:gd name="T8" fmla="*/ 1040 w 1830"/>
                <a:gd name="T9" fmla="*/ 389 h 1125"/>
                <a:gd name="T10" fmla="*/ 1165 w 1830"/>
                <a:gd name="T11" fmla="*/ 418 h 1125"/>
                <a:gd name="T12" fmla="*/ 1206 w 1830"/>
                <a:gd name="T13" fmla="*/ 416 h 1125"/>
                <a:gd name="T14" fmla="*/ 1273 w 1830"/>
                <a:gd name="T15" fmla="*/ 396 h 1125"/>
                <a:gd name="T16" fmla="*/ 1362 w 1830"/>
                <a:gd name="T17" fmla="*/ 336 h 1125"/>
                <a:gd name="T18" fmla="*/ 1420 w 1830"/>
                <a:gd name="T19" fmla="*/ 252 h 1125"/>
                <a:gd name="T20" fmla="*/ 1442 w 1830"/>
                <a:gd name="T21" fmla="*/ 167 h 1125"/>
                <a:gd name="T22" fmla="*/ 1434 w 1830"/>
                <a:gd name="T23" fmla="*/ 67 h 1125"/>
                <a:gd name="T24" fmla="*/ 1830 w 1830"/>
                <a:gd name="T25" fmla="*/ 0 h 1125"/>
                <a:gd name="T26" fmla="*/ 1780 w 1830"/>
                <a:gd name="T27" fmla="*/ 78 h 1125"/>
                <a:gd name="T28" fmla="*/ 1730 w 1830"/>
                <a:gd name="T29" fmla="*/ 127 h 1125"/>
                <a:gd name="T30" fmla="*/ 1702 w 1830"/>
                <a:gd name="T31" fmla="*/ 149 h 1125"/>
                <a:gd name="T32" fmla="*/ 1706 w 1830"/>
                <a:gd name="T33" fmla="*/ 161 h 1125"/>
                <a:gd name="T34" fmla="*/ 1732 w 1830"/>
                <a:gd name="T35" fmla="*/ 210 h 1125"/>
                <a:gd name="T36" fmla="*/ 1759 w 1830"/>
                <a:gd name="T37" fmla="*/ 294 h 1125"/>
                <a:gd name="T38" fmla="*/ 1766 w 1830"/>
                <a:gd name="T39" fmla="*/ 402 h 1125"/>
                <a:gd name="T40" fmla="*/ 1741 w 1830"/>
                <a:gd name="T41" fmla="*/ 490 h 1125"/>
                <a:gd name="T42" fmla="*/ 1692 w 1830"/>
                <a:gd name="T43" fmla="*/ 560 h 1125"/>
                <a:gd name="T44" fmla="*/ 1639 w 1830"/>
                <a:gd name="T45" fmla="*/ 611 h 1125"/>
                <a:gd name="T46" fmla="*/ 1600 w 1830"/>
                <a:gd name="T47" fmla="*/ 640 h 1125"/>
                <a:gd name="T48" fmla="*/ 1593 w 1830"/>
                <a:gd name="T49" fmla="*/ 648 h 1125"/>
                <a:gd name="T50" fmla="*/ 1613 w 1830"/>
                <a:gd name="T51" fmla="*/ 682 h 1125"/>
                <a:gd name="T52" fmla="*/ 1638 w 1830"/>
                <a:gd name="T53" fmla="*/ 746 h 1125"/>
                <a:gd name="T54" fmla="*/ 1644 w 1830"/>
                <a:gd name="T55" fmla="*/ 837 h 1125"/>
                <a:gd name="T56" fmla="*/ 1610 w 1830"/>
                <a:gd name="T57" fmla="*/ 946 h 1125"/>
                <a:gd name="T58" fmla="*/ 1542 w 1830"/>
                <a:gd name="T59" fmla="*/ 1039 h 1125"/>
                <a:gd name="T60" fmla="*/ 1447 w 1830"/>
                <a:gd name="T61" fmla="*/ 1098 h 1125"/>
                <a:gd name="T62" fmla="*/ 1359 w 1830"/>
                <a:gd name="T63" fmla="*/ 1111 h 1125"/>
                <a:gd name="T64" fmla="*/ 1270 w 1830"/>
                <a:gd name="T65" fmla="*/ 1112 h 1125"/>
                <a:gd name="T66" fmla="*/ 1128 w 1830"/>
                <a:gd name="T67" fmla="*/ 1114 h 1125"/>
                <a:gd name="T68" fmla="*/ 952 w 1830"/>
                <a:gd name="T69" fmla="*/ 1117 h 1125"/>
                <a:gd name="T70" fmla="*/ 763 w 1830"/>
                <a:gd name="T71" fmla="*/ 1120 h 1125"/>
                <a:gd name="T72" fmla="*/ 578 w 1830"/>
                <a:gd name="T73" fmla="*/ 1123 h 1125"/>
                <a:gd name="T74" fmla="*/ 420 w 1830"/>
                <a:gd name="T75" fmla="*/ 1125 h 1125"/>
                <a:gd name="T76" fmla="*/ 342 w 1830"/>
                <a:gd name="T77" fmla="*/ 884 h 1125"/>
                <a:gd name="T78" fmla="*/ 286 w 1830"/>
                <a:gd name="T79" fmla="*/ 924 h 1125"/>
                <a:gd name="T80" fmla="*/ 200 w 1830"/>
                <a:gd name="T81" fmla="*/ 944 h 1125"/>
                <a:gd name="T82" fmla="*/ 131 w 1830"/>
                <a:gd name="T83" fmla="*/ 932 h 1125"/>
                <a:gd name="T84" fmla="*/ 48 w 1830"/>
                <a:gd name="T85" fmla="*/ 873 h 1125"/>
                <a:gd name="T86" fmla="*/ 4 w 1830"/>
                <a:gd name="T87" fmla="*/ 782 h 1125"/>
                <a:gd name="T88" fmla="*/ 13 w 1830"/>
                <a:gd name="T89" fmla="*/ 677 h 1125"/>
                <a:gd name="T90" fmla="*/ 71 w 1830"/>
                <a:gd name="T91" fmla="*/ 594 h 1125"/>
                <a:gd name="T92" fmla="*/ 163 w 1830"/>
                <a:gd name="T93" fmla="*/ 550 h 1125"/>
                <a:gd name="T94" fmla="*/ 234 w 1830"/>
                <a:gd name="T95" fmla="*/ 550 h 1125"/>
                <a:gd name="T96" fmla="*/ 324 w 1830"/>
                <a:gd name="T97" fmla="*/ 590 h 1125"/>
                <a:gd name="T98" fmla="*/ 420 w 1830"/>
                <a:gd name="T99" fmla="*/ 627 h 1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30" h="1125">
                  <a:moveTo>
                    <a:pt x="420" y="0"/>
                  </a:moveTo>
                  <a:lnTo>
                    <a:pt x="923" y="0"/>
                  </a:lnTo>
                  <a:lnTo>
                    <a:pt x="907" y="34"/>
                  </a:lnTo>
                  <a:lnTo>
                    <a:pt x="895" y="68"/>
                  </a:lnTo>
                  <a:lnTo>
                    <a:pt x="887" y="104"/>
                  </a:lnTo>
                  <a:lnTo>
                    <a:pt x="885" y="141"/>
                  </a:lnTo>
                  <a:lnTo>
                    <a:pt x="887" y="169"/>
                  </a:lnTo>
                  <a:lnTo>
                    <a:pt x="891" y="195"/>
                  </a:lnTo>
                  <a:lnTo>
                    <a:pt x="891" y="197"/>
                  </a:lnTo>
                  <a:lnTo>
                    <a:pt x="903" y="238"/>
                  </a:lnTo>
                  <a:lnTo>
                    <a:pt x="921" y="276"/>
                  </a:lnTo>
                  <a:lnTo>
                    <a:pt x="944" y="311"/>
                  </a:lnTo>
                  <a:lnTo>
                    <a:pt x="972" y="342"/>
                  </a:lnTo>
                  <a:lnTo>
                    <a:pt x="1004" y="367"/>
                  </a:lnTo>
                  <a:lnTo>
                    <a:pt x="1040" y="389"/>
                  </a:lnTo>
                  <a:lnTo>
                    <a:pt x="1079" y="406"/>
                  </a:lnTo>
                  <a:lnTo>
                    <a:pt x="1121" y="415"/>
                  </a:lnTo>
                  <a:lnTo>
                    <a:pt x="1165" y="418"/>
                  </a:lnTo>
                  <a:lnTo>
                    <a:pt x="1166" y="418"/>
                  </a:lnTo>
                  <a:lnTo>
                    <a:pt x="1180" y="418"/>
                  </a:lnTo>
                  <a:lnTo>
                    <a:pt x="1206" y="416"/>
                  </a:lnTo>
                  <a:lnTo>
                    <a:pt x="1220" y="414"/>
                  </a:lnTo>
                  <a:lnTo>
                    <a:pt x="1240" y="408"/>
                  </a:lnTo>
                  <a:lnTo>
                    <a:pt x="1273" y="396"/>
                  </a:lnTo>
                  <a:lnTo>
                    <a:pt x="1305" y="380"/>
                  </a:lnTo>
                  <a:lnTo>
                    <a:pt x="1335" y="361"/>
                  </a:lnTo>
                  <a:lnTo>
                    <a:pt x="1362" y="336"/>
                  </a:lnTo>
                  <a:lnTo>
                    <a:pt x="1385" y="311"/>
                  </a:lnTo>
                  <a:lnTo>
                    <a:pt x="1405" y="282"/>
                  </a:lnTo>
                  <a:lnTo>
                    <a:pt x="1420" y="252"/>
                  </a:lnTo>
                  <a:lnTo>
                    <a:pt x="1430" y="223"/>
                  </a:lnTo>
                  <a:lnTo>
                    <a:pt x="1438" y="194"/>
                  </a:lnTo>
                  <a:lnTo>
                    <a:pt x="1442" y="167"/>
                  </a:lnTo>
                  <a:lnTo>
                    <a:pt x="1443" y="139"/>
                  </a:lnTo>
                  <a:lnTo>
                    <a:pt x="1441" y="102"/>
                  </a:lnTo>
                  <a:lnTo>
                    <a:pt x="1434" y="67"/>
                  </a:lnTo>
                  <a:lnTo>
                    <a:pt x="1421" y="33"/>
                  </a:lnTo>
                  <a:lnTo>
                    <a:pt x="1406" y="0"/>
                  </a:lnTo>
                  <a:lnTo>
                    <a:pt x="1830" y="0"/>
                  </a:lnTo>
                  <a:lnTo>
                    <a:pt x="1815" y="29"/>
                  </a:lnTo>
                  <a:lnTo>
                    <a:pt x="1797" y="56"/>
                  </a:lnTo>
                  <a:lnTo>
                    <a:pt x="1780" y="78"/>
                  </a:lnTo>
                  <a:lnTo>
                    <a:pt x="1763" y="97"/>
                  </a:lnTo>
                  <a:lnTo>
                    <a:pt x="1747" y="115"/>
                  </a:lnTo>
                  <a:lnTo>
                    <a:pt x="1730" y="127"/>
                  </a:lnTo>
                  <a:lnTo>
                    <a:pt x="1718" y="138"/>
                  </a:lnTo>
                  <a:lnTo>
                    <a:pt x="1709" y="145"/>
                  </a:lnTo>
                  <a:lnTo>
                    <a:pt x="1702" y="149"/>
                  </a:lnTo>
                  <a:lnTo>
                    <a:pt x="1699" y="150"/>
                  </a:lnTo>
                  <a:lnTo>
                    <a:pt x="1700" y="154"/>
                  </a:lnTo>
                  <a:lnTo>
                    <a:pt x="1706" y="161"/>
                  </a:lnTo>
                  <a:lnTo>
                    <a:pt x="1713" y="174"/>
                  </a:lnTo>
                  <a:lnTo>
                    <a:pt x="1722" y="190"/>
                  </a:lnTo>
                  <a:lnTo>
                    <a:pt x="1732" y="210"/>
                  </a:lnTo>
                  <a:lnTo>
                    <a:pt x="1742" y="235"/>
                  </a:lnTo>
                  <a:lnTo>
                    <a:pt x="1751" y="262"/>
                  </a:lnTo>
                  <a:lnTo>
                    <a:pt x="1759" y="294"/>
                  </a:lnTo>
                  <a:lnTo>
                    <a:pt x="1765" y="327"/>
                  </a:lnTo>
                  <a:lnTo>
                    <a:pt x="1767" y="364"/>
                  </a:lnTo>
                  <a:lnTo>
                    <a:pt x="1766" y="402"/>
                  </a:lnTo>
                  <a:lnTo>
                    <a:pt x="1762" y="433"/>
                  </a:lnTo>
                  <a:lnTo>
                    <a:pt x="1754" y="462"/>
                  </a:lnTo>
                  <a:lnTo>
                    <a:pt x="1741" y="490"/>
                  </a:lnTo>
                  <a:lnTo>
                    <a:pt x="1727" y="515"/>
                  </a:lnTo>
                  <a:lnTo>
                    <a:pt x="1710" y="538"/>
                  </a:lnTo>
                  <a:lnTo>
                    <a:pt x="1692" y="560"/>
                  </a:lnTo>
                  <a:lnTo>
                    <a:pt x="1674" y="579"/>
                  </a:lnTo>
                  <a:lnTo>
                    <a:pt x="1657" y="596"/>
                  </a:lnTo>
                  <a:lnTo>
                    <a:pt x="1639" y="611"/>
                  </a:lnTo>
                  <a:lnTo>
                    <a:pt x="1623" y="623"/>
                  </a:lnTo>
                  <a:lnTo>
                    <a:pt x="1610" y="633"/>
                  </a:lnTo>
                  <a:lnTo>
                    <a:pt x="1600" y="640"/>
                  </a:lnTo>
                  <a:lnTo>
                    <a:pt x="1593" y="645"/>
                  </a:lnTo>
                  <a:lnTo>
                    <a:pt x="1591" y="646"/>
                  </a:lnTo>
                  <a:lnTo>
                    <a:pt x="1593" y="648"/>
                  </a:lnTo>
                  <a:lnTo>
                    <a:pt x="1598" y="655"/>
                  </a:lnTo>
                  <a:lnTo>
                    <a:pt x="1605" y="666"/>
                  </a:lnTo>
                  <a:lnTo>
                    <a:pt x="1613" y="682"/>
                  </a:lnTo>
                  <a:lnTo>
                    <a:pt x="1622" y="700"/>
                  </a:lnTo>
                  <a:lnTo>
                    <a:pt x="1630" y="722"/>
                  </a:lnTo>
                  <a:lnTo>
                    <a:pt x="1638" y="746"/>
                  </a:lnTo>
                  <a:lnTo>
                    <a:pt x="1643" y="774"/>
                  </a:lnTo>
                  <a:lnTo>
                    <a:pt x="1645" y="805"/>
                  </a:lnTo>
                  <a:lnTo>
                    <a:pt x="1644" y="837"/>
                  </a:lnTo>
                  <a:lnTo>
                    <a:pt x="1638" y="871"/>
                  </a:lnTo>
                  <a:lnTo>
                    <a:pt x="1625" y="909"/>
                  </a:lnTo>
                  <a:lnTo>
                    <a:pt x="1610" y="946"/>
                  </a:lnTo>
                  <a:lnTo>
                    <a:pt x="1591" y="979"/>
                  </a:lnTo>
                  <a:lnTo>
                    <a:pt x="1568" y="1012"/>
                  </a:lnTo>
                  <a:lnTo>
                    <a:pt x="1542" y="1039"/>
                  </a:lnTo>
                  <a:lnTo>
                    <a:pt x="1513" y="1064"/>
                  </a:lnTo>
                  <a:lnTo>
                    <a:pt x="1482" y="1083"/>
                  </a:lnTo>
                  <a:lnTo>
                    <a:pt x="1447" y="1098"/>
                  </a:lnTo>
                  <a:lnTo>
                    <a:pt x="1412" y="1108"/>
                  </a:lnTo>
                  <a:lnTo>
                    <a:pt x="1374" y="1111"/>
                  </a:lnTo>
                  <a:lnTo>
                    <a:pt x="1359" y="1111"/>
                  </a:lnTo>
                  <a:lnTo>
                    <a:pt x="1337" y="1112"/>
                  </a:lnTo>
                  <a:lnTo>
                    <a:pt x="1307" y="1112"/>
                  </a:lnTo>
                  <a:lnTo>
                    <a:pt x="1270" y="1112"/>
                  </a:lnTo>
                  <a:lnTo>
                    <a:pt x="1227" y="1113"/>
                  </a:lnTo>
                  <a:lnTo>
                    <a:pt x="1180" y="1113"/>
                  </a:lnTo>
                  <a:lnTo>
                    <a:pt x="1128" y="1114"/>
                  </a:lnTo>
                  <a:lnTo>
                    <a:pt x="1071" y="1116"/>
                  </a:lnTo>
                  <a:lnTo>
                    <a:pt x="1013" y="1117"/>
                  </a:lnTo>
                  <a:lnTo>
                    <a:pt x="952" y="1117"/>
                  </a:lnTo>
                  <a:lnTo>
                    <a:pt x="890" y="1118"/>
                  </a:lnTo>
                  <a:lnTo>
                    <a:pt x="826" y="1119"/>
                  </a:lnTo>
                  <a:lnTo>
                    <a:pt x="763" y="1120"/>
                  </a:lnTo>
                  <a:lnTo>
                    <a:pt x="699" y="1121"/>
                  </a:lnTo>
                  <a:lnTo>
                    <a:pt x="638" y="1121"/>
                  </a:lnTo>
                  <a:lnTo>
                    <a:pt x="578" y="1123"/>
                  </a:lnTo>
                  <a:lnTo>
                    <a:pt x="521" y="1124"/>
                  </a:lnTo>
                  <a:lnTo>
                    <a:pt x="468" y="1124"/>
                  </a:lnTo>
                  <a:lnTo>
                    <a:pt x="420" y="1125"/>
                  </a:lnTo>
                  <a:lnTo>
                    <a:pt x="420" y="796"/>
                  </a:lnTo>
                  <a:lnTo>
                    <a:pt x="349" y="875"/>
                  </a:lnTo>
                  <a:lnTo>
                    <a:pt x="342" y="884"/>
                  </a:lnTo>
                  <a:lnTo>
                    <a:pt x="334" y="892"/>
                  </a:lnTo>
                  <a:lnTo>
                    <a:pt x="311" y="910"/>
                  </a:lnTo>
                  <a:lnTo>
                    <a:pt x="286" y="924"/>
                  </a:lnTo>
                  <a:lnTo>
                    <a:pt x="258" y="934"/>
                  </a:lnTo>
                  <a:lnTo>
                    <a:pt x="230" y="941"/>
                  </a:lnTo>
                  <a:lnTo>
                    <a:pt x="200" y="944"/>
                  </a:lnTo>
                  <a:lnTo>
                    <a:pt x="199" y="944"/>
                  </a:lnTo>
                  <a:lnTo>
                    <a:pt x="164" y="941"/>
                  </a:lnTo>
                  <a:lnTo>
                    <a:pt x="131" y="932"/>
                  </a:lnTo>
                  <a:lnTo>
                    <a:pt x="100" y="917"/>
                  </a:lnTo>
                  <a:lnTo>
                    <a:pt x="72" y="897"/>
                  </a:lnTo>
                  <a:lnTo>
                    <a:pt x="48" y="873"/>
                  </a:lnTo>
                  <a:lnTo>
                    <a:pt x="28" y="845"/>
                  </a:lnTo>
                  <a:lnTo>
                    <a:pt x="13" y="815"/>
                  </a:lnTo>
                  <a:lnTo>
                    <a:pt x="4" y="782"/>
                  </a:lnTo>
                  <a:lnTo>
                    <a:pt x="0" y="746"/>
                  </a:lnTo>
                  <a:lnTo>
                    <a:pt x="4" y="710"/>
                  </a:lnTo>
                  <a:lnTo>
                    <a:pt x="13" y="677"/>
                  </a:lnTo>
                  <a:lnTo>
                    <a:pt x="28" y="646"/>
                  </a:lnTo>
                  <a:lnTo>
                    <a:pt x="46" y="618"/>
                  </a:lnTo>
                  <a:lnTo>
                    <a:pt x="71" y="594"/>
                  </a:lnTo>
                  <a:lnTo>
                    <a:pt x="98" y="574"/>
                  </a:lnTo>
                  <a:lnTo>
                    <a:pt x="130" y="559"/>
                  </a:lnTo>
                  <a:lnTo>
                    <a:pt x="163" y="550"/>
                  </a:lnTo>
                  <a:lnTo>
                    <a:pt x="199" y="546"/>
                  </a:lnTo>
                  <a:lnTo>
                    <a:pt x="199" y="546"/>
                  </a:lnTo>
                  <a:lnTo>
                    <a:pt x="234" y="550"/>
                  </a:lnTo>
                  <a:lnTo>
                    <a:pt x="265" y="558"/>
                  </a:lnTo>
                  <a:lnTo>
                    <a:pt x="296" y="572"/>
                  </a:lnTo>
                  <a:lnTo>
                    <a:pt x="324" y="590"/>
                  </a:lnTo>
                  <a:lnTo>
                    <a:pt x="348" y="613"/>
                  </a:lnTo>
                  <a:lnTo>
                    <a:pt x="359" y="627"/>
                  </a:lnTo>
                  <a:lnTo>
                    <a:pt x="420" y="627"/>
                  </a:lnTo>
                  <a:lnTo>
                    <a:pt x="420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3">
                    <a:lumMod val="97000"/>
                  </a:schemeClr>
                </a:gs>
                <a:gs pos="0">
                  <a:schemeClr val="accent3">
                    <a:lumMod val="46000"/>
                    <a:lumOff val="54000"/>
                  </a:schemeClr>
                </a:gs>
              </a:gsLst>
              <a:lin ang="2700000" scaled="1"/>
              <a:tileRect/>
            </a:gradFill>
            <a:ln w="28575">
              <a:solidFill>
                <a:schemeClr val="accent3"/>
              </a:solidFill>
              <a:prstDash val="solid"/>
              <a:round/>
              <a:headEnd/>
              <a:tailEnd/>
            </a:ln>
            <a:sp3d prstMaterial="matte">
              <a:bevelB w="0" h="2540000"/>
            </a:sp3d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5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632164" y="2533883"/>
            <a:ext cx="1228859" cy="628650"/>
            <a:chOff x="2220087" y="1905000"/>
            <a:chExt cx="2197925" cy="838200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2220087" y="1905000"/>
              <a:ext cx="1371600" cy="0"/>
            </a:xfrm>
            <a:prstGeom prst="line">
              <a:avLst/>
            </a:prstGeom>
            <a:ln w="28575">
              <a:solidFill>
                <a:schemeClr val="accent1"/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579812" y="1905000"/>
              <a:ext cx="838200" cy="83820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 flipH="1">
            <a:off x="5282980" y="2533883"/>
            <a:ext cx="1228859" cy="628650"/>
            <a:chOff x="2220087" y="1905000"/>
            <a:chExt cx="2197925" cy="838200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2220087" y="1905000"/>
              <a:ext cx="13716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oval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579812" y="1905000"/>
              <a:ext cx="838200" cy="83820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 flipV="1">
            <a:off x="2632164" y="4714410"/>
            <a:ext cx="1228859" cy="628650"/>
            <a:chOff x="2220087" y="1905000"/>
            <a:chExt cx="2197925" cy="838200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2220087" y="1905000"/>
              <a:ext cx="1371600" cy="0"/>
            </a:xfrm>
            <a:prstGeom prst="line">
              <a:avLst/>
            </a:prstGeom>
            <a:ln w="28575">
              <a:solidFill>
                <a:schemeClr val="accent4"/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3579812" y="1905000"/>
              <a:ext cx="838200" cy="838200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 flipH="1" flipV="1">
            <a:off x="5282980" y="4714410"/>
            <a:ext cx="1228859" cy="628650"/>
            <a:chOff x="2220087" y="1905000"/>
            <a:chExt cx="2197925" cy="838200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2220087" y="1905000"/>
              <a:ext cx="1371600" cy="0"/>
            </a:xfrm>
            <a:prstGeom prst="line">
              <a:avLst/>
            </a:prstGeom>
            <a:ln w="28575">
              <a:solidFill>
                <a:schemeClr val="accent3"/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3579812" y="1905000"/>
              <a:ext cx="838200" cy="83820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/>
          <p:nvPr/>
        </p:nvSpPr>
        <p:spPr>
          <a:xfrm>
            <a:off x="971550" y="2362886"/>
            <a:ext cx="16002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65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 FIRST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629400" y="2223269"/>
            <a:ext cx="203981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5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DEMONSTRATE RESPECT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515101" y="5023619"/>
            <a:ext cx="234269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5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  <a:p>
            <a:r>
              <a:rPr lang="en-IN" sz="165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ACCOUNTABILITY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09954" y="5023619"/>
            <a:ext cx="20617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65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CLARIFY EXPECTATIONS</a:t>
            </a:r>
          </a:p>
        </p:txBody>
      </p:sp>
      <p:sp>
        <p:nvSpPr>
          <p:cNvPr id="2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28950" y="6433132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2017</a:t>
            </a:r>
          </a:p>
        </p:txBody>
      </p:sp>
      <p:sp>
        <p:nvSpPr>
          <p:cNvPr id="2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57950" y="6433133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935223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54195" y="246459"/>
            <a:ext cx="6526006" cy="1325563"/>
          </a:xfrm>
        </p:spPr>
        <p:txBody>
          <a:bodyPr>
            <a:normAutofit/>
          </a:bodyPr>
          <a:lstStyle/>
          <a:p>
            <a:r>
              <a:rPr lang="en-US" sz="3200" dirty="0"/>
              <a:t>Chapter 2: The Project Management Process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92291" y="274060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339104" y="381829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385073" y="446327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490914" y="386183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28950" y="6433132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2017</a:t>
            </a:r>
          </a:p>
        </p:txBody>
      </p:sp>
      <p:sp>
        <p:nvSpPr>
          <p:cNvPr id="3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57950" y="6433133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8</a:t>
            </a:r>
            <a:endParaRPr lang="en-US" altLang="en-US" dirty="0"/>
          </a:p>
        </p:txBody>
      </p:sp>
      <p:sp>
        <p:nvSpPr>
          <p:cNvPr id="38" name="Rectangle 37"/>
          <p:cNvSpPr/>
          <p:nvPr/>
        </p:nvSpPr>
        <p:spPr>
          <a:xfrm>
            <a:off x="3339707" y="2209800"/>
            <a:ext cx="3162300" cy="287282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sp>
        <p:nvSpPr>
          <p:cNvPr id="39" name="Arrow: Curved Left 15"/>
          <p:cNvSpPr/>
          <p:nvPr/>
        </p:nvSpPr>
        <p:spPr>
          <a:xfrm rot="16200000" flipH="1" flipV="1">
            <a:off x="4245326" y="3249753"/>
            <a:ext cx="1282004" cy="2171700"/>
          </a:xfrm>
          <a:prstGeom prst="curvedLeftArrow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42" name="Arrow: Curved Left 14"/>
          <p:cNvSpPr/>
          <p:nvPr/>
        </p:nvSpPr>
        <p:spPr>
          <a:xfrm rot="16200000">
            <a:off x="4385521" y="1783554"/>
            <a:ext cx="1282004" cy="2171700"/>
          </a:xfrm>
          <a:prstGeom prst="curvedLeftArrow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43" name="Arrow: Right 42"/>
          <p:cNvSpPr/>
          <p:nvPr/>
        </p:nvSpPr>
        <p:spPr>
          <a:xfrm>
            <a:off x="6229350" y="2814360"/>
            <a:ext cx="1885950" cy="1385888"/>
          </a:xfrm>
          <a:prstGeom prst="rightArrow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sp>
        <p:nvSpPr>
          <p:cNvPr id="47" name="TextBox 46"/>
          <p:cNvSpPr txBox="1"/>
          <p:nvPr/>
        </p:nvSpPr>
        <p:spPr>
          <a:xfrm>
            <a:off x="3765393" y="1870913"/>
            <a:ext cx="2864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latin typeface="+mn-lt"/>
              </a:rPr>
              <a:t>MONITOR &amp; CONTROL</a:t>
            </a:r>
            <a:endParaRPr lang="en-US" sz="1500" b="0" dirty="0">
              <a:latin typeface="+mn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572001" y="2482382"/>
            <a:ext cx="140017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0" dirty="0">
                <a:solidFill>
                  <a:schemeClr val="bg1"/>
                </a:solidFill>
                <a:latin typeface="+mn-lt"/>
              </a:rPr>
              <a:t>PLAN</a:t>
            </a:r>
            <a:endParaRPr lang="en-US" sz="15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080356" y="422881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latin typeface="+mn-lt"/>
              </a:rPr>
              <a:t>EXIT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2190153" y="2772863"/>
            <a:ext cx="1868095" cy="1493450"/>
            <a:chOff x="1121561" y="2554151"/>
            <a:chExt cx="2490793" cy="1991266"/>
          </a:xfrm>
        </p:grpSpPr>
        <p:sp>
          <p:nvSpPr>
            <p:cNvPr id="51" name="Arrow: Right 8"/>
            <p:cNvSpPr/>
            <p:nvPr/>
          </p:nvSpPr>
          <p:spPr>
            <a:xfrm>
              <a:off x="1121561" y="2554151"/>
              <a:ext cx="2490793" cy="1991266"/>
            </a:xfrm>
            <a:prstGeom prst="rightArrow">
              <a:avLst/>
            </a:pr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273568" y="3355715"/>
              <a:ext cx="186690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0" dirty="0">
                  <a:latin typeface="+mn-lt"/>
                </a:rPr>
                <a:t>INITIATE</a:t>
              </a:r>
              <a:endParaRPr lang="en-US" sz="1500" b="0" dirty="0">
                <a:latin typeface="+mn-lt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4497627" y="4238622"/>
            <a:ext cx="1400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+mn-lt"/>
              </a:rPr>
              <a:t>EXECUTE</a:t>
            </a:r>
            <a:endParaRPr lang="en-US" sz="15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351389" y="3383122"/>
            <a:ext cx="1400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latin typeface="+mn-lt"/>
              </a:rPr>
              <a:t>CLOSE</a:t>
            </a:r>
            <a:endParaRPr lang="en-US" sz="1500" b="0" dirty="0">
              <a:latin typeface="+mn-l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781930" y="2780432"/>
            <a:ext cx="1230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latin typeface="+mn-lt"/>
              </a:rPr>
              <a:t>ENTER</a:t>
            </a:r>
          </a:p>
        </p:txBody>
      </p:sp>
      <p:sp>
        <p:nvSpPr>
          <p:cNvPr id="4" name="Rectangle 3"/>
          <p:cNvSpPr/>
          <p:nvPr/>
        </p:nvSpPr>
        <p:spPr>
          <a:xfrm>
            <a:off x="545964" y="5316583"/>
            <a:ext cx="82342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This diagram, taken from the book “Project Management for the Unofficial Project Manager by Kogan, Blakemore and Wood</a:t>
            </a:r>
          </a:p>
        </p:txBody>
      </p:sp>
    </p:spTree>
    <p:extLst>
      <p:ext uri="{BB962C8B-B14F-4D97-AF65-F5344CB8AC3E}">
        <p14:creationId xmlns:p14="http://schemas.microsoft.com/office/powerpoint/2010/main" val="34318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30" y="537140"/>
            <a:ext cx="6016722" cy="571210"/>
          </a:xfrm>
        </p:spPr>
        <p:txBody>
          <a:bodyPr vert="horz" lIns="68580" tIns="34290" rIns="68580" bIns="34290" rtlCol="0" anchor="ctr">
            <a:normAutofit fontScale="90000"/>
          </a:bodyPr>
          <a:lstStyle/>
          <a:p>
            <a:r>
              <a:rPr lang="en-US" sz="3600" dirty="0">
                <a:latin typeface="+mj-lt"/>
                <a:ea typeface="+mj-ea"/>
                <a:cs typeface="+mj-cs"/>
              </a:rPr>
              <a:t>How to be Proactive in Project Management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7703" y="1879237"/>
            <a:ext cx="7425049" cy="4242999"/>
          </a:xfrm>
          <a:prstGeom prst="rect">
            <a:avLst/>
          </a:prstGeom>
          <a:effectLst/>
        </p:spPr>
        <p:txBody>
          <a:bodyPr vert="horz" lIns="68580" tIns="34290" rIns="68580" bIns="34290" rtlCol="0" anchor="ctr">
            <a:norm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Seek out information because you know you need it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Follow the plan because you believe it’s the best way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Involve people whom you know are important for this project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Identify issues and risks, analyze them, and elicit support to address t hem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Share information with the people you know need to have it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Put all important information in writing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Ask questions and encourage other people to do the same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Commit to your project’s success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28950" y="6433132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57950" y="6433133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9905351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09647CA8-85B2-433C-B64E-7DDF4D653DF7}" vid="{B926F58C-9912-4566-BDD4-9D7881EF80D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16728</TotalTime>
  <Words>1520</Words>
  <Application>Microsoft Macintosh PowerPoint</Application>
  <PresentationFormat>On-screen Show (4:3)</PresentationFormat>
  <Paragraphs>287</Paragraphs>
  <Slides>27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ByTheButterfly</vt:lpstr>
      <vt:lpstr>Calibri</vt:lpstr>
      <vt:lpstr>Comic Sans MS</vt:lpstr>
      <vt:lpstr>Lucida Bright</vt:lpstr>
      <vt:lpstr>ＭＳ Ｐゴシック</vt:lpstr>
      <vt:lpstr>Wingdings</vt:lpstr>
      <vt:lpstr>Arial</vt:lpstr>
      <vt:lpstr>Theme1</vt:lpstr>
      <vt:lpstr>Leading a Project Management Team</vt:lpstr>
      <vt:lpstr>Introducing Your Presenter…</vt:lpstr>
      <vt:lpstr>Webinar Goals</vt:lpstr>
      <vt:lpstr>Introduction to Our Story of  Project Management</vt:lpstr>
      <vt:lpstr>Chapter 1: Forming the Team</vt:lpstr>
      <vt:lpstr>Leading people…</vt:lpstr>
      <vt:lpstr>Four Foundational Behaviors or Project Management</vt:lpstr>
      <vt:lpstr>Chapter 2: The Project Management Process</vt:lpstr>
      <vt:lpstr>How to be Proactive in Project Management</vt:lpstr>
      <vt:lpstr>Do you have what it takes to be an effective project manager?</vt:lpstr>
      <vt:lpstr>The project manager’s duties</vt:lpstr>
      <vt:lpstr>Chapter 4: Excuses for NOT Following a Structured Project-Management Approach</vt:lpstr>
      <vt:lpstr>Avoiding “Shortcuts”</vt:lpstr>
      <vt:lpstr>OTHER POTENTIAL CHALLENGES</vt:lpstr>
      <vt:lpstr>Chapter 5: Holding people accountable – even when they don’t report to you…</vt:lpstr>
      <vt:lpstr>Leading Teams in the 21st Century</vt:lpstr>
      <vt:lpstr>Tips for Remote Teams</vt:lpstr>
      <vt:lpstr>The Final Chapter…</vt:lpstr>
      <vt:lpstr>Project Management  Resources</vt:lpstr>
      <vt:lpstr>There are videos…</vt:lpstr>
      <vt:lpstr>There are blogs…</vt:lpstr>
      <vt:lpstr>And there are books…</vt:lpstr>
      <vt:lpstr>And if you are really serious, there is certification…</vt:lpstr>
      <vt:lpstr>Best Practices for Project Management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Harvey</dc:creator>
  <cp:lastModifiedBy>Microsoft Office User</cp:lastModifiedBy>
  <cp:revision>111</cp:revision>
  <cp:lastPrinted>2017-04-08T23:48:27Z</cp:lastPrinted>
  <dcterms:created xsi:type="dcterms:W3CDTF">2017-04-02T22:23:08Z</dcterms:created>
  <dcterms:modified xsi:type="dcterms:W3CDTF">2017-05-01T15:54:50Z</dcterms:modified>
</cp:coreProperties>
</file>