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9"/>
  </p:notesMasterIdLst>
  <p:sldIdLst>
    <p:sldId id="256" r:id="rId2"/>
    <p:sldId id="258" r:id="rId3"/>
    <p:sldId id="259" r:id="rId4"/>
    <p:sldId id="301" r:id="rId5"/>
    <p:sldId id="257" r:id="rId6"/>
    <p:sldId id="260" r:id="rId7"/>
    <p:sldId id="262" r:id="rId8"/>
    <p:sldId id="303" r:id="rId9"/>
    <p:sldId id="272" r:id="rId10"/>
    <p:sldId id="310" r:id="rId11"/>
    <p:sldId id="273" r:id="rId12"/>
    <p:sldId id="274" r:id="rId13"/>
    <p:sldId id="275" r:id="rId14"/>
    <p:sldId id="277" r:id="rId15"/>
    <p:sldId id="278" r:id="rId16"/>
    <p:sldId id="279" r:id="rId17"/>
    <p:sldId id="280" r:id="rId18"/>
    <p:sldId id="281" r:id="rId19"/>
    <p:sldId id="282" r:id="rId20"/>
    <p:sldId id="313" r:id="rId21"/>
    <p:sldId id="283" r:id="rId22"/>
    <p:sldId id="284" r:id="rId23"/>
    <p:sldId id="285" r:id="rId24"/>
    <p:sldId id="286" r:id="rId25"/>
    <p:sldId id="287" r:id="rId26"/>
    <p:sldId id="288" r:id="rId27"/>
    <p:sldId id="311" r:id="rId28"/>
    <p:sldId id="290" r:id="rId29"/>
    <p:sldId id="291" r:id="rId30"/>
    <p:sldId id="312" r:id="rId31"/>
    <p:sldId id="309" r:id="rId32"/>
    <p:sldId id="294" r:id="rId33"/>
    <p:sldId id="295" r:id="rId34"/>
    <p:sldId id="296" r:id="rId35"/>
    <p:sldId id="297" r:id="rId36"/>
    <p:sldId id="307" r:id="rId37"/>
    <p:sldId id="308" r:id="rId38"/>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69"/>
    <p:restoredTop sz="94557"/>
  </p:normalViewPr>
  <p:slideViewPr>
    <p:cSldViewPr snapToGrid="0" snapToObjects="1">
      <p:cViewPr varScale="1">
        <p:scale>
          <a:sx n="126" d="100"/>
          <a:sy n="126" d="100"/>
        </p:scale>
        <p:origin x="1504" y="192"/>
      </p:cViewPr>
      <p:guideLst>
        <p:guide orient="horz" pos="192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 Id="rId4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A8CCA-2422-42A9-BA93-B1EEDC606642}" type="doc">
      <dgm:prSet loTypeId="urn:microsoft.com/office/officeart/2016/7/layout/BasicLinear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3901C948-2DE6-4C4D-B320-5E98FDCFC048}">
      <dgm:prSet custT="1"/>
      <dgm:spPr/>
      <dgm:t>
        <a:bodyPr/>
        <a:lstStyle/>
        <a:p>
          <a:pPr algn="ctr"/>
          <a:r>
            <a:rPr lang="en-US" sz="2000" dirty="0"/>
            <a:t>Define</a:t>
          </a:r>
        </a:p>
        <a:p>
          <a:pPr algn="l"/>
          <a:endParaRPr lang="en-US" sz="1100" dirty="0"/>
        </a:p>
        <a:p>
          <a:pPr algn="l"/>
          <a:endParaRPr lang="en-US" sz="1100" dirty="0"/>
        </a:p>
      </dgm:t>
    </dgm:pt>
    <dgm:pt modelId="{7410D0FC-AE16-45C0-9256-EF49B359B909}" type="parTrans" cxnId="{B0F92D85-653E-448F-B92A-5D7334462E81}">
      <dgm:prSet/>
      <dgm:spPr/>
      <dgm:t>
        <a:bodyPr/>
        <a:lstStyle/>
        <a:p>
          <a:endParaRPr lang="en-US"/>
        </a:p>
      </dgm:t>
    </dgm:pt>
    <dgm:pt modelId="{A4EEBDFE-3E40-42F4-9860-63324AA73D96}" type="sibTrans" cxnId="{B0F92D85-653E-448F-B92A-5D7334462E81}">
      <dgm:prSet phldrT="1" phldr="0"/>
      <dgm:spPr/>
      <dgm:t>
        <a:bodyPr/>
        <a:lstStyle/>
        <a:p>
          <a:r>
            <a:rPr lang="en-US" dirty="0"/>
            <a:t>1</a:t>
          </a:r>
        </a:p>
      </dgm:t>
    </dgm:pt>
    <dgm:pt modelId="{E1F770B9-D833-4239-ABA1-512A38CEEAB2}">
      <dgm:prSet custT="1"/>
      <dgm:spPr/>
      <dgm:t>
        <a:bodyPr/>
        <a:lstStyle/>
        <a:p>
          <a:pPr algn="ctr"/>
          <a:r>
            <a:rPr lang="en-US" sz="2000" dirty="0"/>
            <a:t>Measure</a:t>
          </a:r>
        </a:p>
      </dgm:t>
    </dgm:pt>
    <dgm:pt modelId="{B5FD31E5-F470-40AF-8075-6E0939D40C8C}" type="parTrans" cxnId="{5A8E1EA3-1C4D-463E-BF29-9BD8A25C1B2D}">
      <dgm:prSet/>
      <dgm:spPr/>
      <dgm:t>
        <a:bodyPr/>
        <a:lstStyle/>
        <a:p>
          <a:endParaRPr lang="en-US"/>
        </a:p>
      </dgm:t>
    </dgm:pt>
    <dgm:pt modelId="{3507EDF8-E419-4A36-9B9B-4379EC9B2B9F}" type="sibTrans" cxnId="{5A8E1EA3-1C4D-463E-BF29-9BD8A25C1B2D}">
      <dgm:prSet phldrT="2" phldr="0"/>
      <dgm:spPr/>
      <dgm:t>
        <a:bodyPr/>
        <a:lstStyle/>
        <a:p>
          <a:r>
            <a:rPr lang="en-US" dirty="0"/>
            <a:t>2</a:t>
          </a:r>
        </a:p>
      </dgm:t>
    </dgm:pt>
    <dgm:pt modelId="{C754E395-F48B-459B-89A0-0723B537CF3C}">
      <dgm:prSet custT="1"/>
      <dgm:spPr/>
      <dgm:t>
        <a:bodyPr/>
        <a:lstStyle/>
        <a:p>
          <a:pPr algn="ctr"/>
          <a:r>
            <a:rPr lang="en-US" sz="2000" dirty="0"/>
            <a:t>Analyze</a:t>
          </a:r>
        </a:p>
      </dgm:t>
    </dgm:pt>
    <dgm:pt modelId="{86C57DC7-000F-4950-B28E-BB8B175C767D}" type="parTrans" cxnId="{F91237BC-16F1-4A54-A8CC-5ACAD92591FC}">
      <dgm:prSet/>
      <dgm:spPr/>
      <dgm:t>
        <a:bodyPr/>
        <a:lstStyle/>
        <a:p>
          <a:endParaRPr lang="en-US"/>
        </a:p>
      </dgm:t>
    </dgm:pt>
    <dgm:pt modelId="{EC2ADBBD-F26B-4ECC-9E40-692B14905CCF}" type="sibTrans" cxnId="{F91237BC-16F1-4A54-A8CC-5ACAD92591FC}">
      <dgm:prSet phldrT="3" phldr="0"/>
      <dgm:spPr/>
      <dgm:t>
        <a:bodyPr/>
        <a:lstStyle/>
        <a:p>
          <a:r>
            <a:rPr lang="en-US" dirty="0"/>
            <a:t>3</a:t>
          </a:r>
        </a:p>
      </dgm:t>
    </dgm:pt>
    <dgm:pt modelId="{5DAAA440-EF6A-449A-90E7-B969D5BF93C1}">
      <dgm:prSet custT="1"/>
      <dgm:spPr/>
      <dgm:t>
        <a:bodyPr/>
        <a:lstStyle/>
        <a:p>
          <a:pPr algn="ctr"/>
          <a:r>
            <a:rPr lang="en-US" sz="2000" dirty="0"/>
            <a:t>Improve</a:t>
          </a:r>
        </a:p>
      </dgm:t>
    </dgm:pt>
    <dgm:pt modelId="{9A70E83D-8A4D-4FAC-A20D-1E351F21C0D9}" type="parTrans" cxnId="{F43C0A6A-31EA-4E8A-8F34-C38D40F3035D}">
      <dgm:prSet/>
      <dgm:spPr/>
      <dgm:t>
        <a:bodyPr/>
        <a:lstStyle/>
        <a:p>
          <a:endParaRPr lang="en-US"/>
        </a:p>
      </dgm:t>
    </dgm:pt>
    <dgm:pt modelId="{90367E26-B0DA-4FB7-AB1B-705D52E235A9}" type="sibTrans" cxnId="{F43C0A6A-31EA-4E8A-8F34-C38D40F3035D}">
      <dgm:prSet phldrT="4" phldr="0"/>
      <dgm:spPr/>
      <dgm:t>
        <a:bodyPr/>
        <a:lstStyle/>
        <a:p>
          <a:r>
            <a:rPr lang="en-US" dirty="0"/>
            <a:t>4</a:t>
          </a:r>
        </a:p>
      </dgm:t>
    </dgm:pt>
    <dgm:pt modelId="{07746D6C-F9A7-4271-993D-F0139E962D0A}">
      <dgm:prSet custT="1"/>
      <dgm:spPr/>
      <dgm:t>
        <a:bodyPr/>
        <a:lstStyle/>
        <a:p>
          <a:pPr algn="ctr"/>
          <a:r>
            <a:rPr lang="en-US" sz="2000" dirty="0"/>
            <a:t>Control</a:t>
          </a:r>
        </a:p>
      </dgm:t>
    </dgm:pt>
    <dgm:pt modelId="{EB3ECA35-0731-49EB-8D7D-0D8FD229AE83}" type="parTrans" cxnId="{7B7A3D7C-E4CA-4243-81C5-805D3A915134}">
      <dgm:prSet/>
      <dgm:spPr/>
      <dgm:t>
        <a:bodyPr/>
        <a:lstStyle/>
        <a:p>
          <a:endParaRPr lang="en-US"/>
        </a:p>
      </dgm:t>
    </dgm:pt>
    <dgm:pt modelId="{61EF6715-EEC7-42F6-8338-192E1586B4C2}" type="sibTrans" cxnId="{7B7A3D7C-E4CA-4243-81C5-805D3A915134}">
      <dgm:prSet phldrT="5" phldr="0"/>
      <dgm:spPr/>
      <dgm:t>
        <a:bodyPr/>
        <a:lstStyle/>
        <a:p>
          <a:r>
            <a:rPr lang="en-US" dirty="0"/>
            <a:t>5</a:t>
          </a:r>
        </a:p>
      </dgm:t>
    </dgm:pt>
    <dgm:pt modelId="{17A70E06-1BB3-4411-9047-D62C16AD4FD5}" type="pres">
      <dgm:prSet presAssocID="{965A8CCA-2422-42A9-BA93-B1EEDC606642}" presName="Name0" presStyleCnt="0">
        <dgm:presLayoutVars>
          <dgm:animLvl val="lvl"/>
          <dgm:resizeHandles val="exact"/>
        </dgm:presLayoutVars>
      </dgm:prSet>
      <dgm:spPr/>
      <dgm:t>
        <a:bodyPr/>
        <a:lstStyle/>
        <a:p>
          <a:endParaRPr lang="en-US"/>
        </a:p>
      </dgm:t>
    </dgm:pt>
    <dgm:pt modelId="{5AAB710E-9C97-4DA7-822F-B6A03C528BBB}" type="pres">
      <dgm:prSet presAssocID="{3901C948-2DE6-4C4D-B320-5E98FDCFC048}" presName="compositeNode" presStyleCnt="0">
        <dgm:presLayoutVars>
          <dgm:bulletEnabled val="1"/>
        </dgm:presLayoutVars>
      </dgm:prSet>
      <dgm:spPr/>
    </dgm:pt>
    <dgm:pt modelId="{70C1380B-2D54-4164-A704-DB3CA4178805}" type="pres">
      <dgm:prSet presAssocID="{3901C948-2DE6-4C4D-B320-5E98FDCFC048}" presName="bgRect" presStyleLbl="bgAccFollowNode1" presStyleIdx="0" presStyleCnt="5" custScaleY="68113" custLinFactNeighborX="-185" custLinFactNeighborY="12529"/>
      <dgm:spPr/>
      <dgm:t>
        <a:bodyPr/>
        <a:lstStyle/>
        <a:p>
          <a:endParaRPr lang="en-US"/>
        </a:p>
      </dgm:t>
    </dgm:pt>
    <dgm:pt modelId="{7A46E26D-B9D4-4215-9D49-7648D2C18ED7}" type="pres">
      <dgm:prSet presAssocID="{A4EEBDFE-3E40-42F4-9860-63324AA73D96}" presName="sibTransNodeCircle" presStyleLbl="alignNode1" presStyleIdx="0" presStyleCnt="10" custLinFactNeighborX="442" custLinFactNeighborY="53275">
        <dgm:presLayoutVars>
          <dgm:chMax val="0"/>
          <dgm:bulletEnabled/>
        </dgm:presLayoutVars>
      </dgm:prSet>
      <dgm:spPr/>
      <dgm:t>
        <a:bodyPr/>
        <a:lstStyle/>
        <a:p>
          <a:endParaRPr lang="en-US"/>
        </a:p>
      </dgm:t>
    </dgm:pt>
    <dgm:pt modelId="{CBB4B882-2ED9-460F-A6E3-63C48F80BB3F}" type="pres">
      <dgm:prSet presAssocID="{3901C948-2DE6-4C4D-B320-5E98FDCFC048}" presName="bottomLine" presStyleLbl="alignNode1" presStyleIdx="1" presStyleCnt="10">
        <dgm:presLayoutVars/>
      </dgm:prSet>
      <dgm:spPr/>
    </dgm:pt>
    <dgm:pt modelId="{609772F7-629C-4152-9255-BA61E1A77999}" type="pres">
      <dgm:prSet presAssocID="{3901C948-2DE6-4C4D-B320-5E98FDCFC048}" presName="nodeText" presStyleLbl="bgAccFollowNode1" presStyleIdx="0" presStyleCnt="5">
        <dgm:presLayoutVars>
          <dgm:bulletEnabled val="1"/>
        </dgm:presLayoutVars>
      </dgm:prSet>
      <dgm:spPr/>
      <dgm:t>
        <a:bodyPr/>
        <a:lstStyle/>
        <a:p>
          <a:endParaRPr lang="en-US"/>
        </a:p>
      </dgm:t>
    </dgm:pt>
    <dgm:pt modelId="{85A5746B-0CA9-4EAA-A847-5D2AE83C3C82}" type="pres">
      <dgm:prSet presAssocID="{A4EEBDFE-3E40-42F4-9860-63324AA73D96}" presName="sibTrans" presStyleCnt="0"/>
      <dgm:spPr/>
    </dgm:pt>
    <dgm:pt modelId="{E7CDE8D4-842A-4D55-89B2-CDCD127F7A83}" type="pres">
      <dgm:prSet presAssocID="{E1F770B9-D833-4239-ABA1-512A38CEEAB2}" presName="compositeNode" presStyleCnt="0">
        <dgm:presLayoutVars>
          <dgm:bulletEnabled val="1"/>
        </dgm:presLayoutVars>
      </dgm:prSet>
      <dgm:spPr/>
    </dgm:pt>
    <dgm:pt modelId="{40630A9B-54CD-4760-9F60-1D521C77F565}" type="pres">
      <dgm:prSet presAssocID="{E1F770B9-D833-4239-ABA1-512A38CEEAB2}" presName="bgRect" presStyleLbl="bgAccFollowNode1" presStyleIdx="1" presStyleCnt="5" custScaleY="68113" custLinFactNeighborX="-174" custLinFactNeighborY="12529"/>
      <dgm:spPr/>
      <dgm:t>
        <a:bodyPr/>
        <a:lstStyle/>
        <a:p>
          <a:endParaRPr lang="en-US"/>
        </a:p>
      </dgm:t>
    </dgm:pt>
    <dgm:pt modelId="{C6531181-91D4-416B-A5DA-4B862C30544F}" type="pres">
      <dgm:prSet presAssocID="{3507EDF8-E419-4A36-9B9B-4379EC9B2B9F}" presName="sibTransNodeCircle" presStyleLbl="alignNode1" presStyleIdx="2" presStyleCnt="10" custLinFactNeighborX="-415" custLinFactNeighborY="53275">
        <dgm:presLayoutVars>
          <dgm:chMax val="0"/>
          <dgm:bulletEnabled/>
        </dgm:presLayoutVars>
      </dgm:prSet>
      <dgm:spPr/>
      <dgm:t>
        <a:bodyPr/>
        <a:lstStyle/>
        <a:p>
          <a:endParaRPr lang="en-US"/>
        </a:p>
      </dgm:t>
    </dgm:pt>
    <dgm:pt modelId="{A4DA4F05-C940-41F0-B613-C9B224C2DE96}" type="pres">
      <dgm:prSet presAssocID="{E1F770B9-D833-4239-ABA1-512A38CEEAB2}" presName="bottomLine" presStyleLbl="alignNode1" presStyleIdx="3" presStyleCnt="10">
        <dgm:presLayoutVars/>
      </dgm:prSet>
      <dgm:spPr/>
    </dgm:pt>
    <dgm:pt modelId="{EE45FF33-A229-43DB-9BD0-DACFEEAF259F}" type="pres">
      <dgm:prSet presAssocID="{E1F770B9-D833-4239-ABA1-512A38CEEAB2}" presName="nodeText" presStyleLbl="bgAccFollowNode1" presStyleIdx="1" presStyleCnt="5">
        <dgm:presLayoutVars>
          <dgm:bulletEnabled val="1"/>
        </dgm:presLayoutVars>
      </dgm:prSet>
      <dgm:spPr/>
      <dgm:t>
        <a:bodyPr/>
        <a:lstStyle/>
        <a:p>
          <a:endParaRPr lang="en-US"/>
        </a:p>
      </dgm:t>
    </dgm:pt>
    <dgm:pt modelId="{DDDFB704-141E-4FEF-ADBD-680698E6BC40}" type="pres">
      <dgm:prSet presAssocID="{3507EDF8-E419-4A36-9B9B-4379EC9B2B9F}" presName="sibTrans" presStyleCnt="0"/>
      <dgm:spPr/>
    </dgm:pt>
    <dgm:pt modelId="{1F96CB19-340E-4D7C-8140-F006CCDD0C7C}" type="pres">
      <dgm:prSet presAssocID="{C754E395-F48B-459B-89A0-0723B537CF3C}" presName="compositeNode" presStyleCnt="0">
        <dgm:presLayoutVars>
          <dgm:bulletEnabled val="1"/>
        </dgm:presLayoutVars>
      </dgm:prSet>
      <dgm:spPr/>
    </dgm:pt>
    <dgm:pt modelId="{F784BE7C-D709-4513-8DE5-6AFA40069CBB}" type="pres">
      <dgm:prSet presAssocID="{C754E395-F48B-459B-89A0-0723B537CF3C}" presName="bgRect" presStyleLbl="bgAccFollowNode1" presStyleIdx="2" presStyleCnt="5" custScaleY="68113" custLinFactNeighborX="0" custLinFactNeighborY="12529"/>
      <dgm:spPr/>
      <dgm:t>
        <a:bodyPr/>
        <a:lstStyle/>
        <a:p>
          <a:endParaRPr lang="en-US"/>
        </a:p>
      </dgm:t>
    </dgm:pt>
    <dgm:pt modelId="{B6E4433D-2B50-4F26-86A4-7B11DD70F013}" type="pres">
      <dgm:prSet presAssocID="{EC2ADBBD-F26B-4ECC-9E40-692B14905CCF}" presName="sibTransNodeCircle" presStyleLbl="alignNode1" presStyleIdx="4" presStyleCnt="10" custLinFactNeighborX="-1271" custLinFactNeighborY="50297">
        <dgm:presLayoutVars>
          <dgm:chMax val="0"/>
          <dgm:bulletEnabled/>
        </dgm:presLayoutVars>
      </dgm:prSet>
      <dgm:spPr/>
      <dgm:t>
        <a:bodyPr/>
        <a:lstStyle/>
        <a:p>
          <a:endParaRPr lang="en-US"/>
        </a:p>
      </dgm:t>
    </dgm:pt>
    <dgm:pt modelId="{1D988EB3-9BCA-4CE0-A6E4-62F76F40E041}" type="pres">
      <dgm:prSet presAssocID="{C754E395-F48B-459B-89A0-0723B537CF3C}" presName="bottomLine" presStyleLbl="alignNode1" presStyleIdx="5" presStyleCnt="10">
        <dgm:presLayoutVars/>
      </dgm:prSet>
      <dgm:spPr/>
    </dgm:pt>
    <dgm:pt modelId="{9977DF19-9DB3-4F1B-9003-0C73B05D0899}" type="pres">
      <dgm:prSet presAssocID="{C754E395-F48B-459B-89A0-0723B537CF3C}" presName="nodeText" presStyleLbl="bgAccFollowNode1" presStyleIdx="2" presStyleCnt="5">
        <dgm:presLayoutVars>
          <dgm:bulletEnabled val="1"/>
        </dgm:presLayoutVars>
      </dgm:prSet>
      <dgm:spPr/>
      <dgm:t>
        <a:bodyPr/>
        <a:lstStyle/>
        <a:p>
          <a:endParaRPr lang="en-US"/>
        </a:p>
      </dgm:t>
    </dgm:pt>
    <dgm:pt modelId="{5FBD5BFC-25E2-4076-A54B-8A91FB6D7F7C}" type="pres">
      <dgm:prSet presAssocID="{EC2ADBBD-F26B-4ECC-9E40-692B14905CCF}" presName="sibTrans" presStyleCnt="0"/>
      <dgm:spPr/>
    </dgm:pt>
    <dgm:pt modelId="{C8D7BCC1-8C70-4557-912C-163AED23849A}" type="pres">
      <dgm:prSet presAssocID="{5DAAA440-EF6A-449A-90E7-B969D5BF93C1}" presName="compositeNode" presStyleCnt="0">
        <dgm:presLayoutVars>
          <dgm:bulletEnabled val="1"/>
        </dgm:presLayoutVars>
      </dgm:prSet>
      <dgm:spPr/>
    </dgm:pt>
    <dgm:pt modelId="{D2476336-2D2D-41C0-B96C-7EDD7FC2DCD7}" type="pres">
      <dgm:prSet presAssocID="{5DAAA440-EF6A-449A-90E7-B969D5BF93C1}" presName="bgRect" presStyleLbl="bgAccFollowNode1" presStyleIdx="3" presStyleCnt="5" custScaleY="68113" custLinFactNeighborX="-894" custLinFactNeighborY="12529"/>
      <dgm:spPr/>
      <dgm:t>
        <a:bodyPr/>
        <a:lstStyle/>
        <a:p>
          <a:endParaRPr lang="en-US"/>
        </a:p>
      </dgm:t>
    </dgm:pt>
    <dgm:pt modelId="{A26782A7-EE74-4ECA-A6A5-0677886B3104}" type="pres">
      <dgm:prSet presAssocID="{90367E26-B0DA-4FB7-AB1B-705D52E235A9}" presName="sibTransNodeCircle" presStyleLbl="alignNode1" presStyleIdx="6" presStyleCnt="10" custLinFactNeighborX="-2128" custLinFactNeighborY="53806">
        <dgm:presLayoutVars>
          <dgm:chMax val="0"/>
          <dgm:bulletEnabled/>
        </dgm:presLayoutVars>
      </dgm:prSet>
      <dgm:spPr/>
      <dgm:t>
        <a:bodyPr/>
        <a:lstStyle/>
        <a:p>
          <a:endParaRPr lang="en-US"/>
        </a:p>
      </dgm:t>
    </dgm:pt>
    <dgm:pt modelId="{5C1A6C60-CFA9-47B5-918C-3A62E886D3C9}" type="pres">
      <dgm:prSet presAssocID="{5DAAA440-EF6A-449A-90E7-B969D5BF93C1}" presName="bottomLine" presStyleLbl="alignNode1" presStyleIdx="7" presStyleCnt="10">
        <dgm:presLayoutVars/>
      </dgm:prSet>
      <dgm:spPr/>
    </dgm:pt>
    <dgm:pt modelId="{1E8E6870-5ED6-471B-838C-ED1083391953}" type="pres">
      <dgm:prSet presAssocID="{5DAAA440-EF6A-449A-90E7-B969D5BF93C1}" presName="nodeText" presStyleLbl="bgAccFollowNode1" presStyleIdx="3" presStyleCnt="5">
        <dgm:presLayoutVars>
          <dgm:bulletEnabled val="1"/>
        </dgm:presLayoutVars>
      </dgm:prSet>
      <dgm:spPr/>
      <dgm:t>
        <a:bodyPr/>
        <a:lstStyle/>
        <a:p>
          <a:endParaRPr lang="en-US"/>
        </a:p>
      </dgm:t>
    </dgm:pt>
    <dgm:pt modelId="{B123B267-D7AF-459D-BBF9-0504BFD6BE49}" type="pres">
      <dgm:prSet presAssocID="{90367E26-B0DA-4FB7-AB1B-705D52E235A9}" presName="sibTrans" presStyleCnt="0"/>
      <dgm:spPr/>
    </dgm:pt>
    <dgm:pt modelId="{B92D7223-2388-4D4F-8510-B070DB63A4C0}" type="pres">
      <dgm:prSet presAssocID="{07746D6C-F9A7-4271-993D-F0139E962D0A}" presName="compositeNode" presStyleCnt="0">
        <dgm:presLayoutVars>
          <dgm:bulletEnabled val="1"/>
        </dgm:presLayoutVars>
      </dgm:prSet>
      <dgm:spPr/>
    </dgm:pt>
    <dgm:pt modelId="{C022BBEC-1AA8-4312-A568-54FDFBA212C8}" type="pres">
      <dgm:prSet presAssocID="{07746D6C-F9A7-4271-993D-F0139E962D0A}" presName="bgRect" presStyleLbl="bgAccFollowNode1" presStyleIdx="4" presStyleCnt="5" custScaleY="68113" custLinFactNeighborX="185" custLinFactNeighborY="12529"/>
      <dgm:spPr/>
      <dgm:t>
        <a:bodyPr/>
        <a:lstStyle/>
        <a:p>
          <a:endParaRPr lang="en-US"/>
        </a:p>
      </dgm:t>
    </dgm:pt>
    <dgm:pt modelId="{E77DDE46-4127-42DE-AA99-A54B9E3E4267}" type="pres">
      <dgm:prSet presAssocID="{61EF6715-EEC7-42F6-8338-192E1586B4C2}" presName="sibTransNodeCircle" presStyleLbl="alignNode1" presStyleIdx="8" presStyleCnt="10" custLinFactNeighborX="-2985" custLinFactNeighborY="51252">
        <dgm:presLayoutVars>
          <dgm:chMax val="0"/>
          <dgm:bulletEnabled/>
        </dgm:presLayoutVars>
      </dgm:prSet>
      <dgm:spPr/>
      <dgm:t>
        <a:bodyPr/>
        <a:lstStyle/>
        <a:p>
          <a:endParaRPr lang="en-US"/>
        </a:p>
      </dgm:t>
    </dgm:pt>
    <dgm:pt modelId="{2DD22C97-D29C-45B4-B85A-77DFDC3154ED}" type="pres">
      <dgm:prSet presAssocID="{07746D6C-F9A7-4271-993D-F0139E962D0A}" presName="bottomLine" presStyleLbl="alignNode1" presStyleIdx="9" presStyleCnt="10">
        <dgm:presLayoutVars/>
      </dgm:prSet>
      <dgm:spPr/>
    </dgm:pt>
    <dgm:pt modelId="{0CC87B07-2256-470E-9F5A-83F67560F416}" type="pres">
      <dgm:prSet presAssocID="{07746D6C-F9A7-4271-993D-F0139E962D0A}" presName="nodeText" presStyleLbl="bgAccFollowNode1" presStyleIdx="4" presStyleCnt="5">
        <dgm:presLayoutVars>
          <dgm:bulletEnabled val="1"/>
        </dgm:presLayoutVars>
      </dgm:prSet>
      <dgm:spPr/>
      <dgm:t>
        <a:bodyPr/>
        <a:lstStyle/>
        <a:p>
          <a:endParaRPr lang="en-US"/>
        </a:p>
      </dgm:t>
    </dgm:pt>
  </dgm:ptLst>
  <dgm:cxnLst>
    <dgm:cxn modelId="{9A194086-116D-C449-9551-38755846A7CF}" type="presOf" srcId="{07746D6C-F9A7-4271-993D-F0139E962D0A}" destId="{C022BBEC-1AA8-4312-A568-54FDFBA212C8}" srcOrd="0" destOrd="0" presId="urn:microsoft.com/office/officeart/2016/7/layout/BasicLinearProcessNumbered"/>
    <dgm:cxn modelId="{C4B49E15-6436-D644-8B18-BE758E8FE8DF}" type="presOf" srcId="{A4EEBDFE-3E40-42F4-9860-63324AA73D96}" destId="{7A46E26D-B9D4-4215-9D49-7648D2C18ED7}" srcOrd="0" destOrd="0" presId="urn:microsoft.com/office/officeart/2016/7/layout/BasicLinearProcessNumbered"/>
    <dgm:cxn modelId="{7120FD05-6BB1-9549-966F-ED22CEE2644F}" type="presOf" srcId="{C754E395-F48B-459B-89A0-0723B537CF3C}" destId="{F784BE7C-D709-4513-8DE5-6AFA40069CBB}" srcOrd="0" destOrd="0" presId="urn:microsoft.com/office/officeart/2016/7/layout/BasicLinearProcessNumbered"/>
    <dgm:cxn modelId="{B0F92D85-653E-448F-B92A-5D7334462E81}" srcId="{965A8CCA-2422-42A9-BA93-B1EEDC606642}" destId="{3901C948-2DE6-4C4D-B320-5E98FDCFC048}" srcOrd="0" destOrd="0" parTransId="{7410D0FC-AE16-45C0-9256-EF49B359B909}" sibTransId="{A4EEBDFE-3E40-42F4-9860-63324AA73D96}"/>
    <dgm:cxn modelId="{38916C2A-208B-4E4F-9746-043A181ABCBE}" type="presOf" srcId="{5DAAA440-EF6A-449A-90E7-B969D5BF93C1}" destId="{1E8E6870-5ED6-471B-838C-ED1083391953}" srcOrd="1" destOrd="0" presId="urn:microsoft.com/office/officeart/2016/7/layout/BasicLinearProcessNumbered"/>
    <dgm:cxn modelId="{5A8E1EA3-1C4D-463E-BF29-9BD8A25C1B2D}" srcId="{965A8CCA-2422-42A9-BA93-B1EEDC606642}" destId="{E1F770B9-D833-4239-ABA1-512A38CEEAB2}" srcOrd="1" destOrd="0" parTransId="{B5FD31E5-F470-40AF-8075-6E0939D40C8C}" sibTransId="{3507EDF8-E419-4A36-9B9B-4379EC9B2B9F}"/>
    <dgm:cxn modelId="{E9CE2348-F5CD-D14C-9378-35C7328B0466}" type="presOf" srcId="{90367E26-B0DA-4FB7-AB1B-705D52E235A9}" destId="{A26782A7-EE74-4ECA-A6A5-0677886B3104}" srcOrd="0" destOrd="0" presId="urn:microsoft.com/office/officeart/2016/7/layout/BasicLinearProcessNumbered"/>
    <dgm:cxn modelId="{5645FC3A-430E-4A4C-931E-6A69F366518E}" type="presOf" srcId="{3901C948-2DE6-4C4D-B320-5E98FDCFC048}" destId="{609772F7-629C-4152-9255-BA61E1A77999}" srcOrd="1" destOrd="0" presId="urn:microsoft.com/office/officeart/2016/7/layout/BasicLinearProcessNumbered"/>
    <dgm:cxn modelId="{D60B5F14-207B-6E41-B468-C5CBFA4E378B}" type="presOf" srcId="{07746D6C-F9A7-4271-993D-F0139E962D0A}" destId="{0CC87B07-2256-470E-9F5A-83F67560F416}" srcOrd="1" destOrd="0" presId="urn:microsoft.com/office/officeart/2016/7/layout/BasicLinearProcessNumbered"/>
    <dgm:cxn modelId="{BE4A40CD-0D1D-E84A-BDB3-DDB55FFA2C74}" type="presOf" srcId="{3507EDF8-E419-4A36-9B9B-4379EC9B2B9F}" destId="{C6531181-91D4-416B-A5DA-4B862C30544F}" srcOrd="0" destOrd="0" presId="urn:microsoft.com/office/officeart/2016/7/layout/BasicLinearProcessNumbered"/>
    <dgm:cxn modelId="{069DAD27-02F7-5D4E-A60B-B4BCF370FCFF}" type="presOf" srcId="{965A8CCA-2422-42A9-BA93-B1EEDC606642}" destId="{17A70E06-1BB3-4411-9047-D62C16AD4FD5}" srcOrd="0" destOrd="0" presId="urn:microsoft.com/office/officeart/2016/7/layout/BasicLinearProcessNumbered"/>
    <dgm:cxn modelId="{FB324A38-7642-0A4F-AAD9-414D3A85A5D9}" type="presOf" srcId="{5DAAA440-EF6A-449A-90E7-B969D5BF93C1}" destId="{D2476336-2D2D-41C0-B96C-7EDD7FC2DCD7}" srcOrd="0" destOrd="0" presId="urn:microsoft.com/office/officeart/2016/7/layout/BasicLinearProcessNumbered"/>
    <dgm:cxn modelId="{CCFBEC4C-5A23-1146-B94D-2771FA1F1B30}" type="presOf" srcId="{E1F770B9-D833-4239-ABA1-512A38CEEAB2}" destId="{40630A9B-54CD-4760-9F60-1D521C77F565}" srcOrd="0" destOrd="0" presId="urn:microsoft.com/office/officeart/2016/7/layout/BasicLinearProcessNumbered"/>
    <dgm:cxn modelId="{9AC1C350-80B2-D547-BD25-5D61187822EA}" type="presOf" srcId="{61EF6715-EEC7-42F6-8338-192E1586B4C2}" destId="{E77DDE46-4127-42DE-AA99-A54B9E3E4267}" srcOrd="0" destOrd="0" presId="urn:microsoft.com/office/officeart/2016/7/layout/BasicLinearProcessNumbered"/>
    <dgm:cxn modelId="{AD36D1B0-4592-C649-96F3-7AD3F12BC553}" type="presOf" srcId="{3901C948-2DE6-4C4D-B320-5E98FDCFC048}" destId="{70C1380B-2D54-4164-A704-DB3CA4178805}" srcOrd="0" destOrd="0" presId="urn:microsoft.com/office/officeart/2016/7/layout/BasicLinearProcessNumbered"/>
    <dgm:cxn modelId="{492AC38B-1022-B543-9576-BCB328197851}" type="presOf" srcId="{C754E395-F48B-459B-89A0-0723B537CF3C}" destId="{9977DF19-9DB3-4F1B-9003-0C73B05D0899}" srcOrd="1" destOrd="0" presId="urn:microsoft.com/office/officeart/2016/7/layout/BasicLinearProcessNumbered"/>
    <dgm:cxn modelId="{F43C0A6A-31EA-4E8A-8F34-C38D40F3035D}" srcId="{965A8CCA-2422-42A9-BA93-B1EEDC606642}" destId="{5DAAA440-EF6A-449A-90E7-B969D5BF93C1}" srcOrd="3" destOrd="0" parTransId="{9A70E83D-8A4D-4FAC-A20D-1E351F21C0D9}" sibTransId="{90367E26-B0DA-4FB7-AB1B-705D52E235A9}"/>
    <dgm:cxn modelId="{A9497322-C44A-734E-98FB-33C584FE3497}" type="presOf" srcId="{EC2ADBBD-F26B-4ECC-9E40-692B14905CCF}" destId="{B6E4433D-2B50-4F26-86A4-7B11DD70F013}" srcOrd="0" destOrd="0" presId="urn:microsoft.com/office/officeart/2016/7/layout/BasicLinearProcessNumbered"/>
    <dgm:cxn modelId="{F91237BC-16F1-4A54-A8CC-5ACAD92591FC}" srcId="{965A8CCA-2422-42A9-BA93-B1EEDC606642}" destId="{C754E395-F48B-459B-89A0-0723B537CF3C}" srcOrd="2" destOrd="0" parTransId="{86C57DC7-000F-4950-B28E-BB8B175C767D}" sibTransId="{EC2ADBBD-F26B-4ECC-9E40-692B14905CCF}"/>
    <dgm:cxn modelId="{B3BCD072-6835-8345-9733-ABD76ACC59AD}" type="presOf" srcId="{E1F770B9-D833-4239-ABA1-512A38CEEAB2}" destId="{EE45FF33-A229-43DB-9BD0-DACFEEAF259F}" srcOrd="1" destOrd="0" presId="urn:microsoft.com/office/officeart/2016/7/layout/BasicLinearProcessNumbered"/>
    <dgm:cxn modelId="{7B7A3D7C-E4CA-4243-81C5-805D3A915134}" srcId="{965A8CCA-2422-42A9-BA93-B1EEDC606642}" destId="{07746D6C-F9A7-4271-993D-F0139E962D0A}" srcOrd="4" destOrd="0" parTransId="{EB3ECA35-0731-49EB-8D7D-0D8FD229AE83}" sibTransId="{61EF6715-EEC7-42F6-8338-192E1586B4C2}"/>
    <dgm:cxn modelId="{916BA843-7D76-1B45-998C-52C173515D1C}" type="presParOf" srcId="{17A70E06-1BB3-4411-9047-D62C16AD4FD5}" destId="{5AAB710E-9C97-4DA7-822F-B6A03C528BBB}" srcOrd="0" destOrd="0" presId="urn:microsoft.com/office/officeart/2016/7/layout/BasicLinearProcessNumbered"/>
    <dgm:cxn modelId="{4FE32F63-C5A1-7B49-A579-2F4082C75872}" type="presParOf" srcId="{5AAB710E-9C97-4DA7-822F-B6A03C528BBB}" destId="{70C1380B-2D54-4164-A704-DB3CA4178805}" srcOrd="0" destOrd="0" presId="urn:microsoft.com/office/officeart/2016/7/layout/BasicLinearProcessNumbered"/>
    <dgm:cxn modelId="{983FF97B-B789-5C42-8A35-76555BB87C0B}" type="presParOf" srcId="{5AAB710E-9C97-4DA7-822F-B6A03C528BBB}" destId="{7A46E26D-B9D4-4215-9D49-7648D2C18ED7}" srcOrd="1" destOrd="0" presId="urn:microsoft.com/office/officeart/2016/7/layout/BasicLinearProcessNumbered"/>
    <dgm:cxn modelId="{90E4E42E-0263-044B-9C73-431AB6FE7279}" type="presParOf" srcId="{5AAB710E-9C97-4DA7-822F-B6A03C528BBB}" destId="{CBB4B882-2ED9-460F-A6E3-63C48F80BB3F}" srcOrd="2" destOrd="0" presId="urn:microsoft.com/office/officeart/2016/7/layout/BasicLinearProcessNumbered"/>
    <dgm:cxn modelId="{E77E59DF-7350-4E43-9382-5F7EA8842679}" type="presParOf" srcId="{5AAB710E-9C97-4DA7-822F-B6A03C528BBB}" destId="{609772F7-629C-4152-9255-BA61E1A77999}" srcOrd="3" destOrd="0" presId="urn:microsoft.com/office/officeart/2016/7/layout/BasicLinearProcessNumbered"/>
    <dgm:cxn modelId="{63BABF23-9351-2D4E-80FA-C17E8BDEA92B}" type="presParOf" srcId="{17A70E06-1BB3-4411-9047-D62C16AD4FD5}" destId="{85A5746B-0CA9-4EAA-A847-5D2AE83C3C82}" srcOrd="1" destOrd="0" presId="urn:microsoft.com/office/officeart/2016/7/layout/BasicLinearProcessNumbered"/>
    <dgm:cxn modelId="{01BB90CE-E21C-A348-9A43-5CCE954AF54D}" type="presParOf" srcId="{17A70E06-1BB3-4411-9047-D62C16AD4FD5}" destId="{E7CDE8D4-842A-4D55-89B2-CDCD127F7A83}" srcOrd="2" destOrd="0" presId="urn:microsoft.com/office/officeart/2016/7/layout/BasicLinearProcessNumbered"/>
    <dgm:cxn modelId="{279C3983-E0A3-1F45-8612-923FC90EA1B9}" type="presParOf" srcId="{E7CDE8D4-842A-4D55-89B2-CDCD127F7A83}" destId="{40630A9B-54CD-4760-9F60-1D521C77F565}" srcOrd="0" destOrd="0" presId="urn:microsoft.com/office/officeart/2016/7/layout/BasicLinearProcessNumbered"/>
    <dgm:cxn modelId="{F3211559-DA02-CF4B-9FA3-ACD18322636E}" type="presParOf" srcId="{E7CDE8D4-842A-4D55-89B2-CDCD127F7A83}" destId="{C6531181-91D4-416B-A5DA-4B862C30544F}" srcOrd="1" destOrd="0" presId="urn:microsoft.com/office/officeart/2016/7/layout/BasicLinearProcessNumbered"/>
    <dgm:cxn modelId="{8D3D4AE7-ED2A-734F-A572-C65B2F9180FF}" type="presParOf" srcId="{E7CDE8D4-842A-4D55-89B2-CDCD127F7A83}" destId="{A4DA4F05-C940-41F0-B613-C9B224C2DE96}" srcOrd="2" destOrd="0" presId="urn:microsoft.com/office/officeart/2016/7/layout/BasicLinearProcessNumbered"/>
    <dgm:cxn modelId="{CF9DB15E-7C96-8F4D-A656-46A6EA5EBDDA}" type="presParOf" srcId="{E7CDE8D4-842A-4D55-89B2-CDCD127F7A83}" destId="{EE45FF33-A229-43DB-9BD0-DACFEEAF259F}" srcOrd="3" destOrd="0" presId="urn:microsoft.com/office/officeart/2016/7/layout/BasicLinearProcessNumbered"/>
    <dgm:cxn modelId="{27C5522E-0038-5B4C-810E-FA7D7697080B}" type="presParOf" srcId="{17A70E06-1BB3-4411-9047-D62C16AD4FD5}" destId="{DDDFB704-141E-4FEF-ADBD-680698E6BC40}" srcOrd="3" destOrd="0" presId="urn:microsoft.com/office/officeart/2016/7/layout/BasicLinearProcessNumbered"/>
    <dgm:cxn modelId="{B85B32CE-7497-3C42-8BFD-8ABEEE5ED242}" type="presParOf" srcId="{17A70E06-1BB3-4411-9047-D62C16AD4FD5}" destId="{1F96CB19-340E-4D7C-8140-F006CCDD0C7C}" srcOrd="4" destOrd="0" presId="urn:microsoft.com/office/officeart/2016/7/layout/BasicLinearProcessNumbered"/>
    <dgm:cxn modelId="{DC36E6BC-2272-BE42-AA01-1BCA4E113D54}" type="presParOf" srcId="{1F96CB19-340E-4D7C-8140-F006CCDD0C7C}" destId="{F784BE7C-D709-4513-8DE5-6AFA40069CBB}" srcOrd="0" destOrd="0" presId="urn:microsoft.com/office/officeart/2016/7/layout/BasicLinearProcessNumbered"/>
    <dgm:cxn modelId="{5F84CB33-94B5-7B44-8E2B-722695D234FD}" type="presParOf" srcId="{1F96CB19-340E-4D7C-8140-F006CCDD0C7C}" destId="{B6E4433D-2B50-4F26-86A4-7B11DD70F013}" srcOrd="1" destOrd="0" presId="urn:microsoft.com/office/officeart/2016/7/layout/BasicLinearProcessNumbered"/>
    <dgm:cxn modelId="{3D13294F-93BC-0D4A-B838-D4887C0ED094}" type="presParOf" srcId="{1F96CB19-340E-4D7C-8140-F006CCDD0C7C}" destId="{1D988EB3-9BCA-4CE0-A6E4-62F76F40E041}" srcOrd="2" destOrd="0" presId="urn:microsoft.com/office/officeart/2016/7/layout/BasicLinearProcessNumbered"/>
    <dgm:cxn modelId="{8E565DE2-1003-FC48-95C2-9D9735856176}" type="presParOf" srcId="{1F96CB19-340E-4D7C-8140-F006CCDD0C7C}" destId="{9977DF19-9DB3-4F1B-9003-0C73B05D0899}" srcOrd="3" destOrd="0" presId="urn:microsoft.com/office/officeart/2016/7/layout/BasicLinearProcessNumbered"/>
    <dgm:cxn modelId="{CD63EC1C-634B-FB48-9149-F764A8527709}" type="presParOf" srcId="{17A70E06-1BB3-4411-9047-D62C16AD4FD5}" destId="{5FBD5BFC-25E2-4076-A54B-8A91FB6D7F7C}" srcOrd="5" destOrd="0" presId="urn:microsoft.com/office/officeart/2016/7/layout/BasicLinearProcessNumbered"/>
    <dgm:cxn modelId="{B1738917-06B1-9541-8874-944E00ED5746}" type="presParOf" srcId="{17A70E06-1BB3-4411-9047-D62C16AD4FD5}" destId="{C8D7BCC1-8C70-4557-912C-163AED23849A}" srcOrd="6" destOrd="0" presId="urn:microsoft.com/office/officeart/2016/7/layout/BasicLinearProcessNumbered"/>
    <dgm:cxn modelId="{BDC0719A-8221-8C41-8A67-9819573EC1AB}" type="presParOf" srcId="{C8D7BCC1-8C70-4557-912C-163AED23849A}" destId="{D2476336-2D2D-41C0-B96C-7EDD7FC2DCD7}" srcOrd="0" destOrd="0" presId="urn:microsoft.com/office/officeart/2016/7/layout/BasicLinearProcessNumbered"/>
    <dgm:cxn modelId="{42394867-9A61-7447-A65E-A5EFFC14CF11}" type="presParOf" srcId="{C8D7BCC1-8C70-4557-912C-163AED23849A}" destId="{A26782A7-EE74-4ECA-A6A5-0677886B3104}" srcOrd="1" destOrd="0" presId="urn:microsoft.com/office/officeart/2016/7/layout/BasicLinearProcessNumbered"/>
    <dgm:cxn modelId="{F76F6BC0-AA96-9846-BDD9-C0847588ED14}" type="presParOf" srcId="{C8D7BCC1-8C70-4557-912C-163AED23849A}" destId="{5C1A6C60-CFA9-47B5-918C-3A62E886D3C9}" srcOrd="2" destOrd="0" presId="urn:microsoft.com/office/officeart/2016/7/layout/BasicLinearProcessNumbered"/>
    <dgm:cxn modelId="{3F55D4A3-88E5-8B4D-A491-3F259ED3A07E}" type="presParOf" srcId="{C8D7BCC1-8C70-4557-912C-163AED23849A}" destId="{1E8E6870-5ED6-471B-838C-ED1083391953}" srcOrd="3" destOrd="0" presId="urn:microsoft.com/office/officeart/2016/7/layout/BasicLinearProcessNumbered"/>
    <dgm:cxn modelId="{75BD97E2-2DDE-4E48-8726-B6531748116A}" type="presParOf" srcId="{17A70E06-1BB3-4411-9047-D62C16AD4FD5}" destId="{B123B267-D7AF-459D-BBF9-0504BFD6BE49}" srcOrd="7" destOrd="0" presId="urn:microsoft.com/office/officeart/2016/7/layout/BasicLinearProcessNumbered"/>
    <dgm:cxn modelId="{23891FE5-BF62-8D4F-8E25-C3A745578E93}" type="presParOf" srcId="{17A70E06-1BB3-4411-9047-D62C16AD4FD5}" destId="{B92D7223-2388-4D4F-8510-B070DB63A4C0}" srcOrd="8" destOrd="0" presId="urn:microsoft.com/office/officeart/2016/7/layout/BasicLinearProcessNumbered"/>
    <dgm:cxn modelId="{0355C82D-DE14-B04D-9036-7F34EFB2991D}" type="presParOf" srcId="{B92D7223-2388-4D4F-8510-B070DB63A4C0}" destId="{C022BBEC-1AA8-4312-A568-54FDFBA212C8}" srcOrd="0" destOrd="0" presId="urn:microsoft.com/office/officeart/2016/7/layout/BasicLinearProcessNumbered"/>
    <dgm:cxn modelId="{EBB92183-9236-214B-B5FD-26276BC9FFDD}" type="presParOf" srcId="{B92D7223-2388-4D4F-8510-B070DB63A4C0}" destId="{E77DDE46-4127-42DE-AA99-A54B9E3E4267}" srcOrd="1" destOrd="0" presId="urn:microsoft.com/office/officeart/2016/7/layout/BasicLinearProcessNumbered"/>
    <dgm:cxn modelId="{60C9182B-184B-5D40-A1C2-F351614E6CD2}" type="presParOf" srcId="{B92D7223-2388-4D4F-8510-B070DB63A4C0}" destId="{2DD22C97-D29C-45B4-B85A-77DFDC3154ED}" srcOrd="2" destOrd="0" presId="urn:microsoft.com/office/officeart/2016/7/layout/BasicLinearProcessNumbered"/>
    <dgm:cxn modelId="{D4DDAB7F-63D0-694D-A205-9D8E7C64B549}" type="presParOf" srcId="{B92D7223-2388-4D4F-8510-B070DB63A4C0}" destId="{0CC87B07-2256-470E-9F5A-83F67560F41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DCEF2-70F0-4A12-AFEE-1556B8511D4E}" type="doc">
      <dgm:prSet loTypeId="urn:microsoft.com/office/officeart/2005/8/layout/pyramid1" loCatId="pyramid" qsTypeId="urn:microsoft.com/office/officeart/2005/8/quickstyle/simple1" qsCatId="simple" csTypeId="urn:microsoft.com/office/officeart/2005/8/colors/colorful1" csCatId="colorful" phldr="1"/>
      <dgm:spPr/>
    </dgm:pt>
    <dgm:pt modelId="{BAD522C3-D03E-437F-87AC-EF5D5887BE87}">
      <dgm:prSet phldrT="[Text]" custT="1"/>
      <dgm:spPr/>
      <dgm:t>
        <a:bodyPr/>
        <a:lstStyle/>
        <a:p>
          <a:r>
            <a:rPr lang="en-US" sz="1200" dirty="0"/>
            <a:t>Exec Leadership</a:t>
          </a:r>
        </a:p>
      </dgm:t>
    </dgm:pt>
    <dgm:pt modelId="{080A88CB-AE52-41C2-8101-A079962E89C1}" type="parTrans" cxnId="{22259734-7824-4068-877C-37C02CC5D0BE}">
      <dgm:prSet/>
      <dgm:spPr/>
      <dgm:t>
        <a:bodyPr/>
        <a:lstStyle/>
        <a:p>
          <a:endParaRPr lang="en-US"/>
        </a:p>
      </dgm:t>
    </dgm:pt>
    <dgm:pt modelId="{7A1761F9-2887-4A59-8582-E2FFF6DFFB5D}" type="sibTrans" cxnId="{22259734-7824-4068-877C-37C02CC5D0BE}">
      <dgm:prSet/>
      <dgm:spPr/>
      <dgm:t>
        <a:bodyPr/>
        <a:lstStyle/>
        <a:p>
          <a:endParaRPr lang="en-US"/>
        </a:p>
      </dgm:t>
    </dgm:pt>
    <dgm:pt modelId="{A1520F26-10B5-4998-AE58-666464A1A305}">
      <dgm:prSet phldrT="[Text]" custT="1"/>
      <dgm:spPr>
        <a:solidFill>
          <a:schemeClr val="accent1"/>
        </a:solidFill>
      </dgm:spPr>
      <dgm:t>
        <a:bodyPr/>
        <a:lstStyle/>
        <a:p>
          <a:r>
            <a:rPr lang="en-US" sz="1600" dirty="0"/>
            <a:t>Champions</a:t>
          </a:r>
        </a:p>
      </dgm:t>
    </dgm:pt>
    <dgm:pt modelId="{134C746F-C028-4C36-9A1D-52D4D8FA9B4F}" type="parTrans" cxnId="{B8091540-7D17-402C-A4DF-BC261511984F}">
      <dgm:prSet/>
      <dgm:spPr/>
      <dgm:t>
        <a:bodyPr/>
        <a:lstStyle/>
        <a:p>
          <a:endParaRPr lang="en-US"/>
        </a:p>
      </dgm:t>
    </dgm:pt>
    <dgm:pt modelId="{BB4D68DE-121A-4FA8-B0AC-CBEDFCAD2C4F}" type="sibTrans" cxnId="{B8091540-7D17-402C-A4DF-BC261511984F}">
      <dgm:prSet/>
      <dgm:spPr/>
      <dgm:t>
        <a:bodyPr/>
        <a:lstStyle/>
        <a:p>
          <a:endParaRPr lang="en-US"/>
        </a:p>
      </dgm:t>
    </dgm:pt>
    <dgm:pt modelId="{C59F751C-8ACC-4C59-A2AC-33F0B6512C34}">
      <dgm:prSet phldrT="[Text]" custT="1"/>
      <dgm:spPr>
        <a:solidFill>
          <a:schemeClr val="bg1">
            <a:lumMod val="75000"/>
          </a:schemeClr>
        </a:solidFill>
      </dgm:spPr>
      <dgm:t>
        <a:bodyPr/>
        <a:lstStyle/>
        <a:p>
          <a:r>
            <a:rPr lang="en-US" sz="2400" dirty="0"/>
            <a:t>Master Black Belts</a:t>
          </a:r>
        </a:p>
      </dgm:t>
    </dgm:pt>
    <dgm:pt modelId="{D6D2558E-503D-4E81-9BA2-765D0D5505B8}" type="parTrans" cxnId="{D8291BB9-A5FD-45DA-95CE-8E614A6CEA9E}">
      <dgm:prSet/>
      <dgm:spPr/>
      <dgm:t>
        <a:bodyPr/>
        <a:lstStyle/>
        <a:p>
          <a:endParaRPr lang="en-US"/>
        </a:p>
      </dgm:t>
    </dgm:pt>
    <dgm:pt modelId="{905E41F1-3D5C-4537-A726-6A0D10F39D0C}" type="sibTrans" cxnId="{D8291BB9-A5FD-45DA-95CE-8E614A6CEA9E}">
      <dgm:prSet/>
      <dgm:spPr/>
      <dgm:t>
        <a:bodyPr/>
        <a:lstStyle/>
        <a:p>
          <a:endParaRPr lang="en-US"/>
        </a:p>
      </dgm:t>
    </dgm:pt>
    <dgm:pt modelId="{24941588-EC21-4DB8-BBDB-B737D6D1801F}">
      <dgm:prSet phldrT="[Text]" custT="1"/>
      <dgm:spPr>
        <a:solidFill>
          <a:schemeClr val="tx1"/>
        </a:solidFill>
      </dgm:spPr>
      <dgm:t>
        <a:bodyPr/>
        <a:lstStyle/>
        <a:p>
          <a:r>
            <a:rPr lang="en-US" sz="2400" dirty="0">
              <a:solidFill>
                <a:schemeClr val="bg1"/>
              </a:solidFill>
            </a:rPr>
            <a:t>Black Belts</a:t>
          </a:r>
        </a:p>
      </dgm:t>
    </dgm:pt>
    <dgm:pt modelId="{57A86327-D89C-408A-AE38-A7899E4E9DED}" type="parTrans" cxnId="{0C0901E5-8865-47C3-98CC-DF0D99CDF14B}">
      <dgm:prSet/>
      <dgm:spPr/>
      <dgm:t>
        <a:bodyPr/>
        <a:lstStyle/>
        <a:p>
          <a:endParaRPr lang="en-US"/>
        </a:p>
      </dgm:t>
    </dgm:pt>
    <dgm:pt modelId="{63D88AE9-3768-4375-849B-CDDD3B400875}" type="sibTrans" cxnId="{0C0901E5-8865-47C3-98CC-DF0D99CDF14B}">
      <dgm:prSet/>
      <dgm:spPr/>
      <dgm:t>
        <a:bodyPr/>
        <a:lstStyle/>
        <a:p>
          <a:endParaRPr lang="en-US"/>
        </a:p>
      </dgm:t>
    </dgm:pt>
    <dgm:pt modelId="{6C747308-06DA-45A2-BBD9-793D7BCB8B90}">
      <dgm:prSet phldrT="[Text]" custT="1"/>
      <dgm:spPr/>
      <dgm:t>
        <a:bodyPr/>
        <a:lstStyle/>
        <a:p>
          <a:r>
            <a:rPr lang="en-US" sz="2400" dirty="0"/>
            <a:t>Green Belts</a:t>
          </a:r>
        </a:p>
      </dgm:t>
    </dgm:pt>
    <dgm:pt modelId="{01550576-7BBA-4CCB-870C-0CDC78203893}" type="parTrans" cxnId="{A56D012C-8D55-449D-BAD4-FB6C848D7765}">
      <dgm:prSet/>
      <dgm:spPr/>
      <dgm:t>
        <a:bodyPr/>
        <a:lstStyle/>
        <a:p>
          <a:endParaRPr lang="en-US"/>
        </a:p>
      </dgm:t>
    </dgm:pt>
    <dgm:pt modelId="{5F72E500-75F1-474B-A10D-9DFCF610E212}" type="sibTrans" cxnId="{A56D012C-8D55-449D-BAD4-FB6C848D7765}">
      <dgm:prSet/>
      <dgm:spPr/>
      <dgm:t>
        <a:bodyPr/>
        <a:lstStyle/>
        <a:p>
          <a:endParaRPr lang="en-US"/>
        </a:p>
      </dgm:t>
    </dgm:pt>
    <dgm:pt modelId="{C4674071-EF2E-4BF8-9BF9-7FEA382B1475}">
      <dgm:prSet phldrT="[Text]" custT="1"/>
      <dgm:spPr>
        <a:solidFill>
          <a:schemeClr val="accent4"/>
        </a:solidFill>
      </dgm:spPr>
      <dgm:t>
        <a:bodyPr/>
        <a:lstStyle/>
        <a:p>
          <a:r>
            <a:rPr lang="en-US" sz="2400" dirty="0"/>
            <a:t>Yellow Belts</a:t>
          </a:r>
        </a:p>
      </dgm:t>
    </dgm:pt>
    <dgm:pt modelId="{BE410B66-F47D-413E-BF8D-B67A130CAEC6}" type="parTrans" cxnId="{3151D61A-4878-42DC-A1FF-C85F989FA754}">
      <dgm:prSet/>
      <dgm:spPr/>
      <dgm:t>
        <a:bodyPr/>
        <a:lstStyle/>
        <a:p>
          <a:endParaRPr lang="en-US"/>
        </a:p>
      </dgm:t>
    </dgm:pt>
    <dgm:pt modelId="{AAA42CBD-D3B9-4078-ADCC-A815241EB153}" type="sibTrans" cxnId="{3151D61A-4878-42DC-A1FF-C85F989FA754}">
      <dgm:prSet/>
      <dgm:spPr/>
      <dgm:t>
        <a:bodyPr/>
        <a:lstStyle/>
        <a:p>
          <a:endParaRPr lang="en-US"/>
        </a:p>
      </dgm:t>
    </dgm:pt>
    <dgm:pt modelId="{04722EB0-86F0-4DA0-9B79-007C705B6A39}">
      <dgm:prSet phldrT="[Text]" custT="1"/>
      <dgm:spPr/>
      <dgm:t>
        <a:bodyPr/>
        <a:lstStyle/>
        <a:p>
          <a:r>
            <a:rPr lang="en-US" sz="2400" dirty="0"/>
            <a:t>Project Team Members</a:t>
          </a:r>
        </a:p>
      </dgm:t>
    </dgm:pt>
    <dgm:pt modelId="{8589C1FB-EA65-4B22-9C85-7C3D5BB6C880}" type="parTrans" cxnId="{A7D106CA-32FA-455C-AECC-8054AFE5D9D7}">
      <dgm:prSet/>
      <dgm:spPr/>
      <dgm:t>
        <a:bodyPr/>
        <a:lstStyle/>
        <a:p>
          <a:endParaRPr lang="en-US"/>
        </a:p>
      </dgm:t>
    </dgm:pt>
    <dgm:pt modelId="{974E926C-D644-42A3-89E4-A6C8AF7702DE}" type="sibTrans" cxnId="{A7D106CA-32FA-455C-AECC-8054AFE5D9D7}">
      <dgm:prSet/>
      <dgm:spPr/>
      <dgm:t>
        <a:bodyPr/>
        <a:lstStyle/>
        <a:p>
          <a:endParaRPr lang="en-US"/>
        </a:p>
      </dgm:t>
    </dgm:pt>
    <dgm:pt modelId="{95AEC02C-8EF2-4F1E-A9BD-CDB05C3FC4E4}" type="pres">
      <dgm:prSet presAssocID="{0BFDCEF2-70F0-4A12-AFEE-1556B8511D4E}" presName="Name0" presStyleCnt="0">
        <dgm:presLayoutVars>
          <dgm:dir/>
          <dgm:animLvl val="lvl"/>
          <dgm:resizeHandles val="exact"/>
        </dgm:presLayoutVars>
      </dgm:prSet>
      <dgm:spPr/>
    </dgm:pt>
    <dgm:pt modelId="{24E33B3B-EA08-4EE6-AEEB-0A7B07120D25}" type="pres">
      <dgm:prSet presAssocID="{BAD522C3-D03E-437F-87AC-EF5D5887BE87}" presName="Name8" presStyleCnt="0"/>
      <dgm:spPr/>
    </dgm:pt>
    <dgm:pt modelId="{E013396F-7606-470B-A0FF-397D7EA19E07}" type="pres">
      <dgm:prSet presAssocID="{BAD522C3-D03E-437F-87AC-EF5D5887BE87}" presName="level" presStyleLbl="node1" presStyleIdx="0" presStyleCnt="7">
        <dgm:presLayoutVars>
          <dgm:chMax val="1"/>
          <dgm:bulletEnabled val="1"/>
        </dgm:presLayoutVars>
      </dgm:prSet>
      <dgm:spPr/>
      <dgm:t>
        <a:bodyPr/>
        <a:lstStyle/>
        <a:p>
          <a:endParaRPr lang="en-US"/>
        </a:p>
      </dgm:t>
    </dgm:pt>
    <dgm:pt modelId="{15097954-CA2B-4692-8E63-8FAB133B06B2}" type="pres">
      <dgm:prSet presAssocID="{BAD522C3-D03E-437F-87AC-EF5D5887BE87}" presName="levelTx" presStyleLbl="revTx" presStyleIdx="0" presStyleCnt="0">
        <dgm:presLayoutVars>
          <dgm:chMax val="1"/>
          <dgm:bulletEnabled val="1"/>
        </dgm:presLayoutVars>
      </dgm:prSet>
      <dgm:spPr/>
      <dgm:t>
        <a:bodyPr/>
        <a:lstStyle/>
        <a:p>
          <a:endParaRPr lang="en-US"/>
        </a:p>
      </dgm:t>
    </dgm:pt>
    <dgm:pt modelId="{EA771C36-4F3E-4E33-B31B-CD2B9AF2A3A0}" type="pres">
      <dgm:prSet presAssocID="{A1520F26-10B5-4998-AE58-666464A1A305}" presName="Name8" presStyleCnt="0"/>
      <dgm:spPr/>
    </dgm:pt>
    <dgm:pt modelId="{12FA69D6-BB3A-4326-8043-BD5CF95D4B06}" type="pres">
      <dgm:prSet presAssocID="{A1520F26-10B5-4998-AE58-666464A1A305}" presName="level" presStyleLbl="node1" presStyleIdx="1" presStyleCnt="7">
        <dgm:presLayoutVars>
          <dgm:chMax val="1"/>
          <dgm:bulletEnabled val="1"/>
        </dgm:presLayoutVars>
      </dgm:prSet>
      <dgm:spPr/>
      <dgm:t>
        <a:bodyPr/>
        <a:lstStyle/>
        <a:p>
          <a:endParaRPr lang="en-US"/>
        </a:p>
      </dgm:t>
    </dgm:pt>
    <dgm:pt modelId="{821288C7-4DE8-4666-97BA-604F3B07ACD3}" type="pres">
      <dgm:prSet presAssocID="{A1520F26-10B5-4998-AE58-666464A1A305}" presName="levelTx" presStyleLbl="revTx" presStyleIdx="0" presStyleCnt="0">
        <dgm:presLayoutVars>
          <dgm:chMax val="1"/>
          <dgm:bulletEnabled val="1"/>
        </dgm:presLayoutVars>
      </dgm:prSet>
      <dgm:spPr/>
      <dgm:t>
        <a:bodyPr/>
        <a:lstStyle/>
        <a:p>
          <a:endParaRPr lang="en-US"/>
        </a:p>
      </dgm:t>
    </dgm:pt>
    <dgm:pt modelId="{0BABA227-AD40-483F-9A06-86DB0A79B98D}" type="pres">
      <dgm:prSet presAssocID="{C59F751C-8ACC-4C59-A2AC-33F0B6512C34}" presName="Name8" presStyleCnt="0"/>
      <dgm:spPr/>
    </dgm:pt>
    <dgm:pt modelId="{A1759279-1A73-45ED-A77F-E4F50FE4D992}" type="pres">
      <dgm:prSet presAssocID="{C59F751C-8ACC-4C59-A2AC-33F0B6512C34}" presName="level" presStyleLbl="node1" presStyleIdx="2" presStyleCnt="7">
        <dgm:presLayoutVars>
          <dgm:chMax val="1"/>
          <dgm:bulletEnabled val="1"/>
        </dgm:presLayoutVars>
      </dgm:prSet>
      <dgm:spPr/>
      <dgm:t>
        <a:bodyPr/>
        <a:lstStyle/>
        <a:p>
          <a:endParaRPr lang="en-US"/>
        </a:p>
      </dgm:t>
    </dgm:pt>
    <dgm:pt modelId="{01988AE2-A008-468A-90CE-D63C17963A4A}" type="pres">
      <dgm:prSet presAssocID="{C59F751C-8ACC-4C59-A2AC-33F0B6512C34}" presName="levelTx" presStyleLbl="revTx" presStyleIdx="0" presStyleCnt="0">
        <dgm:presLayoutVars>
          <dgm:chMax val="1"/>
          <dgm:bulletEnabled val="1"/>
        </dgm:presLayoutVars>
      </dgm:prSet>
      <dgm:spPr/>
      <dgm:t>
        <a:bodyPr/>
        <a:lstStyle/>
        <a:p>
          <a:endParaRPr lang="en-US"/>
        </a:p>
      </dgm:t>
    </dgm:pt>
    <dgm:pt modelId="{98377D73-CA8B-4D9C-81E5-39C63EDC820D}" type="pres">
      <dgm:prSet presAssocID="{24941588-EC21-4DB8-BBDB-B737D6D1801F}" presName="Name8" presStyleCnt="0"/>
      <dgm:spPr/>
    </dgm:pt>
    <dgm:pt modelId="{6DEE9075-0F2F-442F-AC87-00F9577A3908}" type="pres">
      <dgm:prSet presAssocID="{24941588-EC21-4DB8-BBDB-B737D6D1801F}" presName="level" presStyleLbl="node1" presStyleIdx="3" presStyleCnt="7">
        <dgm:presLayoutVars>
          <dgm:chMax val="1"/>
          <dgm:bulletEnabled val="1"/>
        </dgm:presLayoutVars>
      </dgm:prSet>
      <dgm:spPr/>
      <dgm:t>
        <a:bodyPr/>
        <a:lstStyle/>
        <a:p>
          <a:endParaRPr lang="en-US"/>
        </a:p>
      </dgm:t>
    </dgm:pt>
    <dgm:pt modelId="{8724B7A9-C2EA-4347-A46E-EBBDAFB2C941}" type="pres">
      <dgm:prSet presAssocID="{24941588-EC21-4DB8-BBDB-B737D6D1801F}" presName="levelTx" presStyleLbl="revTx" presStyleIdx="0" presStyleCnt="0">
        <dgm:presLayoutVars>
          <dgm:chMax val="1"/>
          <dgm:bulletEnabled val="1"/>
        </dgm:presLayoutVars>
      </dgm:prSet>
      <dgm:spPr/>
      <dgm:t>
        <a:bodyPr/>
        <a:lstStyle/>
        <a:p>
          <a:endParaRPr lang="en-US"/>
        </a:p>
      </dgm:t>
    </dgm:pt>
    <dgm:pt modelId="{CC49821D-9FC9-4895-8F71-DDA01B0E59FF}" type="pres">
      <dgm:prSet presAssocID="{6C747308-06DA-45A2-BBD9-793D7BCB8B90}" presName="Name8" presStyleCnt="0"/>
      <dgm:spPr/>
    </dgm:pt>
    <dgm:pt modelId="{94F89B3D-EE4C-4345-B097-CBC8E7B21059}" type="pres">
      <dgm:prSet presAssocID="{6C747308-06DA-45A2-BBD9-793D7BCB8B90}" presName="level" presStyleLbl="node1" presStyleIdx="4" presStyleCnt="7">
        <dgm:presLayoutVars>
          <dgm:chMax val="1"/>
          <dgm:bulletEnabled val="1"/>
        </dgm:presLayoutVars>
      </dgm:prSet>
      <dgm:spPr/>
      <dgm:t>
        <a:bodyPr/>
        <a:lstStyle/>
        <a:p>
          <a:endParaRPr lang="en-US"/>
        </a:p>
      </dgm:t>
    </dgm:pt>
    <dgm:pt modelId="{3D595897-249C-431A-AB4C-0CDFFAD59335}" type="pres">
      <dgm:prSet presAssocID="{6C747308-06DA-45A2-BBD9-793D7BCB8B90}" presName="levelTx" presStyleLbl="revTx" presStyleIdx="0" presStyleCnt="0">
        <dgm:presLayoutVars>
          <dgm:chMax val="1"/>
          <dgm:bulletEnabled val="1"/>
        </dgm:presLayoutVars>
      </dgm:prSet>
      <dgm:spPr/>
      <dgm:t>
        <a:bodyPr/>
        <a:lstStyle/>
        <a:p>
          <a:endParaRPr lang="en-US"/>
        </a:p>
      </dgm:t>
    </dgm:pt>
    <dgm:pt modelId="{AB808268-D3F9-407A-BB3D-D63A168BA087}" type="pres">
      <dgm:prSet presAssocID="{C4674071-EF2E-4BF8-9BF9-7FEA382B1475}" presName="Name8" presStyleCnt="0"/>
      <dgm:spPr/>
    </dgm:pt>
    <dgm:pt modelId="{44C5F153-0E24-4B0E-ACA2-E203F81BE632}" type="pres">
      <dgm:prSet presAssocID="{C4674071-EF2E-4BF8-9BF9-7FEA382B1475}" presName="level" presStyleLbl="node1" presStyleIdx="5" presStyleCnt="7">
        <dgm:presLayoutVars>
          <dgm:chMax val="1"/>
          <dgm:bulletEnabled val="1"/>
        </dgm:presLayoutVars>
      </dgm:prSet>
      <dgm:spPr/>
      <dgm:t>
        <a:bodyPr/>
        <a:lstStyle/>
        <a:p>
          <a:endParaRPr lang="en-US"/>
        </a:p>
      </dgm:t>
    </dgm:pt>
    <dgm:pt modelId="{16B0DB6E-5DED-4C00-BCAE-D4B04EEBFA86}" type="pres">
      <dgm:prSet presAssocID="{C4674071-EF2E-4BF8-9BF9-7FEA382B1475}" presName="levelTx" presStyleLbl="revTx" presStyleIdx="0" presStyleCnt="0">
        <dgm:presLayoutVars>
          <dgm:chMax val="1"/>
          <dgm:bulletEnabled val="1"/>
        </dgm:presLayoutVars>
      </dgm:prSet>
      <dgm:spPr/>
      <dgm:t>
        <a:bodyPr/>
        <a:lstStyle/>
        <a:p>
          <a:endParaRPr lang="en-US"/>
        </a:p>
      </dgm:t>
    </dgm:pt>
    <dgm:pt modelId="{25B687D9-69AB-45DB-B492-08C320D28FC6}" type="pres">
      <dgm:prSet presAssocID="{04722EB0-86F0-4DA0-9B79-007C705B6A39}" presName="Name8" presStyleCnt="0"/>
      <dgm:spPr/>
    </dgm:pt>
    <dgm:pt modelId="{62D11903-F492-426D-8081-FC00D147D51C}" type="pres">
      <dgm:prSet presAssocID="{04722EB0-86F0-4DA0-9B79-007C705B6A39}" presName="level" presStyleLbl="node1" presStyleIdx="6" presStyleCnt="7">
        <dgm:presLayoutVars>
          <dgm:chMax val="1"/>
          <dgm:bulletEnabled val="1"/>
        </dgm:presLayoutVars>
      </dgm:prSet>
      <dgm:spPr/>
      <dgm:t>
        <a:bodyPr/>
        <a:lstStyle/>
        <a:p>
          <a:endParaRPr lang="en-US"/>
        </a:p>
      </dgm:t>
    </dgm:pt>
    <dgm:pt modelId="{31FB3767-516D-4EE1-9808-CC213E91FEAB}" type="pres">
      <dgm:prSet presAssocID="{04722EB0-86F0-4DA0-9B79-007C705B6A39}" presName="levelTx" presStyleLbl="revTx" presStyleIdx="0" presStyleCnt="0">
        <dgm:presLayoutVars>
          <dgm:chMax val="1"/>
          <dgm:bulletEnabled val="1"/>
        </dgm:presLayoutVars>
      </dgm:prSet>
      <dgm:spPr/>
      <dgm:t>
        <a:bodyPr/>
        <a:lstStyle/>
        <a:p>
          <a:endParaRPr lang="en-US"/>
        </a:p>
      </dgm:t>
    </dgm:pt>
  </dgm:ptLst>
  <dgm:cxnLst>
    <dgm:cxn modelId="{3A678B4E-E895-1D4F-BC06-AC466BD5CA7F}" type="presOf" srcId="{6C747308-06DA-45A2-BBD9-793D7BCB8B90}" destId="{94F89B3D-EE4C-4345-B097-CBC8E7B21059}" srcOrd="0" destOrd="0" presId="urn:microsoft.com/office/officeart/2005/8/layout/pyramid1"/>
    <dgm:cxn modelId="{0C0901E5-8865-47C3-98CC-DF0D99CDF14B}" srcId="{0BFDCEF2-70F0-4A12-AFEE-1556B8511D4E}" destId="{24941588-EC21-4DB8-BBDB-B737D6D1801F}" srcOrd="3" destOrd="0" parTransId="{57A86327-D89C-408A-AE38-A7899E4E9DED}" sibTransId="{63D88AE9-3768-4375-849B-CDDD3B400875}"/>
    <dgm:cxn modelId="{8447E21B-1A73-9A49-8FBE-362D667CAE4D}" type="presOf" srcId="{A1520F26-10B5-4998-AE58-666464A1A305}" destId="{12FA69D6-BB3A-4326-8043-BD5CF95D4B06}" srcOrd="0" destOrd="0" presId="urn:microsoft.com/office/officeart/2005/8/layout/pyramid1"/>
    <dgm:cxn modelId="{45B27FEA-762E-A84F-B0EA-1BEB53590016}" type="presOf" srcId="{BAD522C3-D03E-437F-87AC-EF5D5887BE87}" destId="{E013396F-7606-470B-A0FF-397D7EA19E07}" srcOrd="0" destOrd="0" presId="urn:microsoft.com/office/officeart/2005/8/layout/pyramid1"/>
    <dgm:cxn modelId="{D8291BB9-A5FD-45DA-95CE-8E614A6CEA9E}" srcId="{0BFDCEF2-70F0-4A12-AFEE-1556B8511D4E}" destId="{C59F751C-8ACC-4C59-A2AC-33F0B6512C34}" srcOrd="2" destOrd="0" parTransId="{D6D2558E-503D-4E81-9BA2-765D0D5505B8}" sibTransId="{905E41F1-3D5C-4537-A726-6A0D10F39D0C}"/>
    <dgm:cxn modelId="{CA9747C4-798E-2549-89E7-CBA97240E548}" type="presOf" srcId="{04722EB0-86F0-4DA0-9B79-007C705B6A39}" destId="{62D11903-F492-426D-8081-FC00D147D51C}" srcOrd="0" destOrd="0" presId="urn:microsoft.com/office/officeart/2005/8/layout/pyramid1"/>
    <dgm:cxn modelId="{57966603-36AF-7042-A1AB-A45DA126B4EA}" type="presOf" srcId="{C59F751C-8ACC-4C59-A2AC-33F0B6512C34}" destId="{A1759279-1A73-45ED-A77F-E4F50FE4D992}" srcOrd="0" destOrd="0" presId="urn:microsoft.com/office/officeart/2005/8/layout/pyramid1"/>
    <dgm:cxn modelId="{B8091540-7D17-402C-A4DF-BC261511984F}" srcId="{0BFDCEF2-70F0-4A12-AFEE-1556B8511D4E}" destId="{A1520F26-10B5-4998-AE58-666464A1A305}" srcOrd="1" destOrd="0" parTransId="{134C746F-C028-4C36-9A1D-52D4D8FA9B4F}" sibTransId="{BB4D68DE-121A-4FA8-B0AC-CBEDFCAD2C4F}"/>
    <dgm:cxn modelId="{4C902B99-E928-1D42-991E-359E2E4D011E}" type="presOf" srcId="{A1520F26-10B5-4998-AE58-666464A1A305}" destId="{821288C7-4DE8-4666-97BA-604F3B07ACD3}" srcOrd="1" destOrd="0" presId="urn:microsoft.com/office/officeart/2005/8/layout/pyramid1"/>
    <dgm:cxn modelId="{3151D61A-4878-42DC-A1FF-C85F989FA754}" srcId="{0BFDCEF2-70F0-4A12-AFEE-1556B8511D4E}" destId="{C4674071-EF2E-4BF8-9BF9-7FEA382B1475}" srcOrd="5" destOrd="0" parTransId="{BE410B66-F47D-413E-BF8D-B67A130CAEC6}" sibTransId="{AAA42CBD-D3B9-4078-ADCC-A815241EB153}"/>
    <dgm:cxn modelId="{22259734-7824-4068-877C-37C02CC5D0BE}" srcId="{0BFDCEF2-70F0-4A12-AFEE-1556B8511D4E}" destId="{BAD522C3-D03E-437F-87AC-EF5D5887BE87}" srcOrd="0" destOrd="0" parTransId="{080A88CB-AE52-41C2-8101-A079962E89C1}" sibTransId="{7A1761F9-2887-4A59-8582-E2FFF6DFFB5D}"/>
    <dgm:cxn modelId="{2D40887C-85B7-C54E-B156-C1D5DDED2E2E}" type="presOf" srcId="{0BFDCEF2-70F0-4A12-AFEE-1556B8511D4E}" destId="{95AEC02C-8EF2-4F1E-A9BD-CDB05C3FC4E4}" srcOrd="0" destOrd="0" presId="urn:microsoft.com/office/officeart/2005/8/layout/pyramid1"/>
    <dgm:cxn modelId="{E783F96E-E442-8F40-91B0-BB31123CEFEC}" type="presOf" srcId="{6C747308-06DA-45A2-BBD9-793D7BCB8B90}" destId="{3D595897-249C-431A-AB4C-0CDFFAD59335}" srcOrd="1" destOrd="0" presId="urn:microsoft.com/office/officeart/2005/8/layout/pyramid1"/>
    <dgm:cxn modelId="{A56D012C-8D55-449D-BAD4-FB6C848D7765}" srcId="{0BFDCEF2-70F0-4A12-AFEE-1556B8511D4E}" destId="{6C747308-06DA-45A2-BBD9-793D7BCB8B90}" srcOrd="4" destOrd="0" parTransId="{01550576-7BBA-4CCB-870C-0CDC78203893}" sibTransId="{5F72E500-75F1-474B-A10D-9DFCF610E212}"/>
    <dgm:cxn modelId="{F697CA01-B301-CF45-AE9F-30CAB4208859}" type="presOf" srcId="{24941588-EC21-4DB8-BBDB-B737D6D1801F}" destId="{6DEE9075-0F2F-442F-AC87-00F9577A3908}" srcOrd="0" destOrd="0" presId="urn:microsoft.com/office/officeart/2005/8/layout/pyramid1"/>
    <dgm:cxn modelId="{A7D106CA-32FA-455C-AECC-8054AFE5D9D7}" srcId="{0BFDCEF2-70F0-4A12-AFEE-1556B8511D4E}" destId="{04722EB0-86F0-4DA0-9B79-007C705B6A39}" srcOrd="6" destOrd="0" parTransId="{8589C1FB-EA65-4B22-9C85-7C3D5BB6C880}" sibTransId="{974E926C-D644-42A3-89E4-A6C8AF7702DE}"/>
    <dgm:cxn modelId="{ED8C6DE4-C720-FD40-B545-991FFE0ADE28}" type="presOf" srcId="{04722EB0-86F0-4DA0-9B79-007C705B6A39}" destId="{31FB3767-516D-4EE1-9808-CC213E91FEAB}" srcOrd="1" destOrd="0" presId="urn:microsoft.com/office/officeart/2005/8/layout/pyramid1"/>
    <dgm:cxn modelId="{24469C87-283C-B643-B46A-967CBFE52F69}" type="presOf" srcId="{BAD522C3-D03E-437F-87AC-EF5D5887BE87}" destId="{15097954-CA2B-4692-8E63-8FAB133B06B2}" srcOrd="1" destOrd="0" presId="urn:microsoft.com/office/officeart/2005/8/layout/pyramid1"/>
    <dgm:cxn modelId="{BEDF7C01-3274-6F41-A895-EB22375A24F0}" type="presOf" srcId="{C59F751C-8ACC-4C59-A2AC-33F0B6512C34}" destId="{01988AE2-A008-468A-90CE-D63C17963A4A}" srcOrd="1" destOrd="0" presId="urn:microsoft.com/office/officeart/2005/8/layout/pyramid1"/>
    <dgm:cxn modelId="{06B8C156-F886-834E-9942-7A899742843B}" type="presOf" srcId="{24941588-EC21-4DB8-BBDB-B737D6D1801F}" destId="{8724B7A9-C2EA-4347-A46E-EBBDAFB2C941}" srcOrd="1" destOrd="0" presId="urn:microsoft.com/office/officeart/2005/8/layout/pyramid1"/>
    <dgm:cxn modelId="{B0B3E614-4001-BE43-B686-024583B2D8B4}" type="presOf" srcId="{C4674071-EF2E-4BF8-9BF9-7FEA382B1475}" destId="{44C5F153-0E24-4B0E-ACA2-E203F81BE632}" srcOrd="0" destOrd="0" presId="urn:microsoft.com/office/officeart/2005/8/layout/pyramid1"/>
    <dgm:cxn modelId="{A2FF80A3-B258-414A-972F-BD062EEFE44A}" type="presOf" srcId="{C4674071-EF2E-4BF8-9BF9-7FEA382B1475}" destId="{16B0DB6E-5DED-4C00-BCAE-D4B04EEBFA86}" srcOrd="1" destOrd="0" presId="urn:microsoft.com/office/officeart/2005/8/layout/pyramid1"/>
    <dgm:cxn modelId="{1875A573-68FA-E04D-BB0F-C6842B91A6A4}" type="presParOf" srcId="{95AEC02C-8EF2-4F1E-A9BD-CDB05C3FC4E4}" destId="{24E33B3B-EA08-4EE6-AEEB-0A7B07120D25}" srcOrd="0" destOrd="0" presId="urn:microsoft.com/office/officeart/2005/8/layout/pyramid1"/>
    <dgm:cxn modelId="{2C3B1243-84C0-CD41-8554-EC716EF46A99}" type="presParOf" srcId="{24E33B3B-EA08-4EE6-AEEB-0A7B07120D25}" destId="{E013396F-7606-470B-A0FF-397D7EA19E07}" srcOrd="0" destOrd="0" presId="urn:microsoft.com/office/officeart/2005/8/layout/pyramid1"/>
    <dgm:cxn modelId="{2F3216C9-F073-414E-A3AC-3FE40A8210F6}" type="presParOf" srcId="{24E33B3B-EA08-4EE6-AEEB-0A7B07120D25}" destId="{15097954-CA2B-4692-8E63-8FAB133B06B2}" srcOrd="1" destOrd="0" presId="urn:microsoft.com/office/officeart/2005/8/layout/pyramid1"/>
    <dgm:cxn modelId="{F225531B-3CD1-AF43-A03E-A6927B0D9FD5}" type="presParOf" srcId="{95AEC02C-8EF2-4F1E-A9BD-CDB05C3FC4E4}" destId="{EA771C36-4F3E-4E33-B31B-CD2B9AF2A3A0}" srcOrd="1" destOrd="0" presId="urn:microsoft.com/office/officeart/2005/8/layout/pyramid1"/>
    <dgm:cxn modelId="{8ED0F434-856E-F242-A016-D71288C92739}" type="presParOf" srcId="{EA771C36-4F3E-4E33-B31B-CD2B9AF2A3A0}" destId="{12FA69D6-BB3A-4326-8043-BD5CF95D4B06}" srcOrd="0" destOrd="0" presId="urn:microsoft.com/office/officeart/2005/8/layout/pyramid1"/>
    <dgm:cxn modelId="{29AA52C7-E471-E940-9EE7-63AEA11ADF30}" type="presParOf" srcId="{EA771C36-4F3E-4E33-B31B-CD2B9AF2A3A0}" destId="{821288C7-4DE8-4666-97BA-604F3B07ACD3}" srcOrd="1" destOrd="0" presId="urn:microsoft.com/office/officeart/2005/8/layout/pyramid1"/>
    <dgm:cxn modelId="{40BDA85D-72CC-AD40-9BC0-CED1858F7082}" type="presParOf" srcId="{95AEC02C-8EF2-4F1E-A9BD-CDB05C3FC4E4}" destId="{0BABA227-AD40-483F-9A06-86DB0A79B98D}" srcOrd="2" destOrd="0" presId="urn:microsoft.com/office/officeart/2005/8/layout/pyramid1"/>
    <dgm:cxn modelId="{533B0398-8EB4-7942-8CD9-19F13E4FB143}" type="presParOf" srcId="{0BABA227-AD40-483F-9A06-86DB0A79B98D}" destId="{A1759279-1A73-45ED-A77F-E4F50FE4D992}" srcOrd="0" destOrd="0" presId="urn:microsoft.com/office/officeart/2005/8/layout/pyramid1"/>
    <dgm:cxn modelId="{CEC4D0C6-EFE3-8C4A-B147-63A22093DEBE}" type="presParOf" srcId="{0BABA227-AD40-483F-9A06-86DB0A79B98D}" destId="{01988AE2-A008-468A-90CE-D63C17963A4A}" srcOrd="1" destOrd="0" presId="urn:microsoft.com/office/officeart/2005/8/layout/pyramid1"/>
    <dgm:cxn modelId="{5F480E7C-F930-C745-933C-FB89023F5AEE}" type="presParOf" srcId="{95AEC02C-8EF2-4F1E-A9BD-CDB05C3FC4E4}" destId="{98377D73-CA8B-4D9C-81E5-39C63EDC820D}" srcOrd="3" destOrd="0" presId="urn:microsoft.com/office/officeart/2005/8/layout/pyramid1"/>
    <dgm:cxn modelId="{482201F7-4EA3-504F-B538-AD6F822DB592}" type="presParOf" srcId="{98377D73-CA8B-4D9C-81E5-39C63EDC820D}" destId="{6DEE9075-0F2F-442F-AC87-00F9577A3908}" srcOrd="0" destOrd="0" presId="urn:microsoft.com/office/officeart/2005/8/layout/pyramid1"/>
    <dgm:cxn modelId="{9BCC0C22-6671-814D-9339-2277709E2FA7}" type="presParOf" srcId="{98377D73-CA8B-4D9C-81E5-39C63EDC820D}" destId="{8724B7A9-C2EA-4347-A46E-EBBDAFB2C941}" srcOrd="1" destOrd="0" presId="urn:microsoft.com/office/officeart/2005/8/layout/pyramid1"/>
    <dgm:cxn modelId="{77DDF6C4-7B15-7F4E-924D-404E0A28D9D3}" type="presParOf" srcId="{95AEC02C-8EF2-4F1E-A9BD-CDB05C3FC4E4}" destId="{CC49821D-9FC9-4895-8F71-DDA01B0E59FF}" srcOrd="4" destOrd="0" presId="urn:microsoft.com/office/officeart/2005/8/layout/pyramid1"/>
    <dgm:cxn modelId="{4FF835E6-3EFC-0149-80BD-238A81D7D153}" type="presParOf" srcId="{CC49821D-9FC9-4895-8F71-DDA01B0E59FF}" destId="{94F89B3D-EE4C-4345-B097-CBC8E7B21059}" srcOrd="0" destOrd="0" presId="urn:microsoft.com/office/officeart/2005/8/layout/pyramid1"/>
    <dgm:cxn modelId="{786C1741-0410-BC45-BBEB-7704E2B44413}" type="presParOf" srcId="{CC49821D-9FC9-4895-8F71-DDA01B0E59FF}" destId="{3D595897-249C-431A-AB4C-0CDFFAD59335}" srcOrd="1" destOrd="0" presId="urn:microsoft.com/office/officeart/2005/8/layout/pyramid1"/>
    <dgm:cxn modelId="{E0799A01-C1F1-9D41-9FB2-08041655477B}" type="presParOf" srcId="{95AEC02C-8EF2-4F1E-A9BD-CDB05C3FC4E4}" destId="{AB808268-D3F9-407A-BB3D-D63A168BA087}" srcOrd="5" destOrd="0" presId="urn:microsoft.com/office/officeart/2005/8/layout/pyramid1"/>
    <dgm:cxn modelId="{50E488A5-C26E-B945-B2A9-4DABD80EE45B}" type="presParOf" srcId="{AB808268-D3F9-407A-BB3D-D63A168BA087}" destId="{44C5F153-0E24-4B0E-ACA2-E203F81BE632}" srcOrd="0" destOrd="0" presId="urn:microsoft.com/office/officeart/2005/8/layout/pyramid1"/>
    <dgm:cxn modelId="{41F4CA41-46A0-F744-9FC4-D6AAE1835243}" type="presParOf" srcId="{AB808268-D3F9-407A-BB3D-D63A168BA087}" destId="{16B0DB6E-5DED-4C00-BCAE-D4B04EEBFA86}" srcOrd="1" destOrd="0" presId="urn:microsoft.com/office/officeart/2005/8/layout/pyramid1"/>
    <dgm:cxn modelId="{43EE4D39-AC8F-7642-987C-9E3A086FBEBB}" type="presParOf" srcId="{95AEC02C-8EF2-4F1E-A9BD-CDB05C3FC4E4}" destId="{25B687D9-69AB-45DB-B492-08C320D28FC6}" srcOrd="6" destOrd="0" presId="urn:microsoft.com/office/officeart/2005/8/layout/pyramid1"/>
    <dgm:cxn modelId="{10242014-7A3C-5E4B-98BD-C3F4B04D8D41}" type="presParOf" srcId="{25B687D9-69AB-45DB-B492-08C320D28FC6}" destId="{62D11903-F492-426D-8081-FC00D147D51C}" srcOrd="0" destOrd="0" presId="urn:microsoft.com/office/officeart/2005/8/layout/pyramid1"/>
    <dgm:cxn modelId="{6C59A705-54DE-9741-BEDD-276DBC7E1D53}" type="presParOf" srcId="{25B687D9-69AB-45DB-B492-08C320D28FC6}" destId="{31FB3767-516D-4EE1-9808-CC213E91FEAB}" srcOrd="1" destOrd="0" presId="urn:microsoft.com/office/officeart/2005/8/layout/pyramid1"/>
  </dgm:cxnLst>
  <dgm:bg>
    <a:effectLst>
      <a:outerShdw blurRad="50800" dist="38100" dir="2700000" sx="149000" sy="149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1380B-2D54-4164-A704-DB3CA4178805}">
      <dsp:nvSpPr>
        <dsp:cNvPr id="0" name=""/>
        <dsp:cNvSpPr/>
      </dsp:nvSpPr>
      <dsp:spPr>
        <a:xfrm>
          <a:off x="0" y="697323"/>
          <a:ext cx="1561514" cy="1489031"/>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742" tIns="330200" rIns="121742" bIns="330200" numCol="1" spcCol="1270" anchor="t" anchorCtr="0">
          <a:noAutofit/>
        </a:bodyPr>
        <a:lstStyle/>
        <a:p>
          <a:pPr lvl="0" algn="ctr" defTabSz="889000">
            <a:lnSpc>
              <a:spcPct val="90000"/>
            </a:lnSpc>
            <a:spcBef>
              <a:spcPct val="0"/>
            </a:spcBef>
            <a:spcAft>
              <a:spcPct val="35000"/>
            </a:spcAft>
          </a:pPr>
          <a:r>
            <a:rPr lang="en-US" sz="2000" kern="1200" dirty="0"/>
            <a:t>Define</a:t>
          </a:r>
        </a:p>
        <a:p>
          <a:pPr lvl="0" algn="l" defTabSz="889000">
            <a:lnSpc>
              <a:spcPct val="90000"/>
            </a:lnSpc>
            <a:spcBef>
              <a:spcPct val="0"/>
            </a:spcBef>
            <a:spcAft>
              <a:spcPct val="35000"/>
            </a:spcAft>
          </a:pPr>
          <a:endParaRPr lang="en-US" sz="1100" kern="1200" dirty="0"/>
        </a:p>
        <a:p>
          <a:pPr lvl="0" algn="l" defTabSz="889000">
            <a:lnSpc>
              <a:spcPct val="90000"/>
            </a:lnSpc>
            <a:spcBef>
              <a:spcPct val="0"/>
            </a:spcBef>
            <a:spcAft>
              <a:spcPct val="35000"/>
            </a:spcAft>
          </a:pPr>
          <a:endParaRPr lang="en-US" sz="1100" kern="1200" dirty="0"/>
        </a:p>
      </dsp:txBody>
      <dsp:txXfrm>
        <a:off x="0" y="1263155"/>
        <a:ext cx="1561514" cy="893419"/>
      </dsp:txXfrm>
    </dsp:sp>
    <dsp:sp modelId="{7A46E26D-B9D4-4215-9D49-7648D2C18ED7}">
      <dsp:nvSpPr>
        <dsp:cNvPr id="0" name=""/>
        <dsp:cNvSpPr/>
      </dsp:nvSpPr>
      <dsp:spPr>
        <a:xfrm>
          <a:off x="458621" y="642889"/>
          <a:ext cx="655835" cy="6558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32" tIns="12700" rIns="51132" bIns="12700" numCol="1" spcCol="1270" anchor="ctr" anchorCtr="0">
          <a:noAutofit/>
        </a:bodyPr>
        <a:lstStyle/>
        <a:p>
          <a:pPr lvl="0" algn="ctr" defTabSz="1466850">
            <a:lnSpc>
              <a:spcPct val="90000"/>
            </a:lnSpc>
            <a:spcBef>
              <a:spcPct val="0"/>
            </a:spcBef>
            <a:spcAft>
              <a:spcPct val="35000"/>
            </a:spcAft>
          </a:pPr>
          <a:r>
            <a:rPr lang="en-US" sz="3300" kern="1200" dirty="0"/>
            <a:t>1</a:t>
          </a:r>
        </a:p>
      </dsp:txBody>
      <dsp:txXfrm>
        <a:off x="554666" y="738934"/>
        <a:ext cx="463745" cy="463745"/>
      </dsp:txXfrm>
    </dsp:sp>
    <dsp:sp modelId="{CBB4B882-2ED9-460F-A6E3-63C48F80BB3F}">
      <dsp:nvSpPr>
        <dsp:cNvPr id="0" name=""/>
        <dsp:cNvSpPr/>
      </dsp:nvSpPr>
      <dsp:spPr>
        <a:xfrm>
          <a:off x="2884" y="2260928"/>
          <a:ext cx="156151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30A9B-54CD-4760-9F60-1D521C77F565}">
      <dsp:nvSpPr>
        <dsp:cNvPr id="0" name=""/>
        <dsp:cNvSpPr/>
      </dsp:nvSpPr>
      <dsp:spPr>
        <a:xfrm>
          <a:off x="1717832" y="697323"/>
          <a:ext cx="1561514" cy="1489031"/>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742" tIns="330200" rIns="121742" bIns="330200" numCol="1" spcCol="1270" anchor="t" anchorCtr="0">
          <a:noAutofit/>
        </a:bodyPr>
        <a:lstStyle/>
        <a:p>
          <a:pPr lvl="0" algn="ctr" defTabSz="889000">
            <a:lnSpc>
              <a:spcPct val="90000"/>
            </a:lnSpc>
            <a:spcBef>
              <a:spcPct val="0"/>
            </a:spcBef>
            <a:spcAft>
              <a:spcPct val="35000"/>
            </a:spcAft>
          </a:pPr>
          <a:r>
            <a:rPr lang="en-US" sz="2000" kern="1200" dirty="0"/>
            <a:t>Measure</a:t>
          </a:r>
        </a:p>
      </dsp:txBody>
      <dsp:txXfrm>
        <a:off x="1717832" y="1263155"/>
        <a:ext cx="1561514" cy="893419"/>
      </dsp:txXfrm>
    </dsp:sp>
    <dsp:sp modelId="{C6531181-91D4-416B-A5DA-4B862C30544F}">
      <dsp:nvSpPr>
        <dsp:cNvPr id="0" name=""/>
        <dsp:cNvSpPr/>
      </dsp:nvSpPr>
      <dsp:spPr>
        <a:xfrm>
          <a:off x="2170667" y="642889"/>
          <a:ext cx="655835" cy="6558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32" tIns="12700" rIns="51132" bIns="12700" numCol="1" spcCol="1270" anchor="ctr" anchorCtr="0">
          <a:noAutofit/>
        </a:bodyPr>
        <a:lstStyle/>
        <a:p>
          <a:pPr lvl="0" algn="ctr" defTabSz="1466850">
            <a:lnSpc>
              <a:spcPct val="90000"/>
            </a:lnSpc>
            <a:spcBef>
              <a:spcPct val="0"/>
            </a:spcBef>
            <a:spcAft>
              <a:spcPct val="35000"/>
            </a:spcAft>
          </a:pPr>
          <a:r>
            <a:rPr lang="en-US" sz="3300" kern="1200" dirty="0"/>
            <a:t>2</a:t>
          </a:r>
        </a:p>
      </dsp:txBody>
      <dsp:txXfrm>
        <a:off x="2266712" y="738934"/>
        <a:ext cx="463745" cy="463745"/>
      </dsp:txXfrm>
    </dsp:sp>
    <dsp:sp modelId="{A4DA4F05-C940-41F0-B613-C9B224C2DE96}">
      <dsp:nvSpPr>
        <dsp:cNvPr id="0" name=""/>
        <dsp:cNvSpPr/>
      </dsp:nvSpPr>
      <dsp:spPr>
        <a:xfrm>
          <a:off x="1720549" y="2260928"/>
          <a:ext cx="156151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4BE7C-D709-4513-8DE5-6AFA40069CBB}">
      <dsp:nvSpPr>
        <dsp:cNvPr id="0" name=""/>
        <dsp:cNvSpPr/>
      </dsp:nvSpPr>
      <dsp:spPr>
        <a:xfrm>
          <a:off x="3438215" y="697323"/>
          <a:ext cx="1561514" cy="1489031"/>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742" tIns="330200" rIns="121742" bIns="330200" numCol="1" spcCol="1270" anchor="t" anchorCtr="0">
          <a:noAutofit/>
        </a:bodyPr>
        <a:lstStyle/>
        <a:p>
          <a:pPr lvl="0" algn="ctr" defTabSz="889000">
            <a:lnSpc>
              <a:spcPct val="90000"/>
            </a:lnSpc>
            <a:spcBef>
              <a:spcPct val="0"/>
            </a:spcBef>
            <a:spcAft>
              <a:spcPct val="35000"/>
            </a:spcAft>
          </a:pPr>
          <a:r>
            <a:rPr lang="en-US" sz="2000" kern="1200" dirty="0"/>
            <a:t>Analyze</a:t>
          </a:r>
        </a:p>
      </dsp:txBody>
      <dsp:txXfrm>
        <a:off x="3438215" y="1263155"/>
        <a:ext cx="1561514" cy="893419"/>
      </dsp:txXfrm>
    </dsp:sp>
    <dsp:sp modelId="{B6E4433D-2B50-4F26-86A4-7B11DD70F013}">
      <dsp:nvSpPr>
        <dsp:cNvPr id="0" name=""/>
        <dsp:cNvSpPr/>
      </dsp:nvSpPr>
      <dsp:spPr>
        <a:xfrm>
          <a:off x="3882718" y="623358"/>
          <a:ext cx="655835" cy="6558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32" tIns="12700" rIns="51132" bIns="12700" numCol="1" spcCol="1270" anchor="ctr" anchorCtr="0">
          <a:noAutofit/>
        </a:bodyPr>
        <a:lstStyle/>
        <a:p>
          <a:pPr lvl="0" algn="ctr" defTabSz="1466850">
            <a:lnSpc>
              <a:spcPct val="90000"/>
            </a:lnSpc>
            <a:spcBef>
              <a:spcPct val="0"/>
            </a:spcBef>
            <a:spcAft>
              <a:spcPct val="35000"/>
            </a:spcAft>
          </a:pPr>
          <a:r>
            <a:rPr lang="en-US" sz="3300" kern="1200" dirty="0"/>
            <a:t>3</a:t>
          </a:r>
        </a:p>
      </dsp:txBody>
      <dsp:txXfrm>
        <a:off x="3978763" y="719403"/>
        <a:ext cx="463745" cy="463745"/>
      </dsp:txXfrm>
    </dsp:sp>
    <dsp:sp modelId="{1D988EB3-9BCA-4CE0-A6E4-62F76F40E041}">
      <dsp:nvSpPr>
        <dsp:cNvPr id="0" name=""/>
        <dsp:cNvSpPr/>
      </dsp:nvSpPr>
      <dsp:spPr>
        <a:xfrm>
          <a:off x="3438215" y="2260928"/>
          <a:ext cx="156151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76336-2D2D-41C0-B96C-7EDD7FC2DCD7}">
      <dsp:nvSpPr>
        <dsp:cNvPr id="0" name=""/>
        <dsp:cNvSpPr/>
      </dsp:nvSpPr>
      <dsp:spPr>
        <a:xfrm>
          <a:off x="5141921" y="697323"/>
          <a:ext cx="1561514" cy="1489031"/>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742" tIns="330200" rIns="121742" bIns="330200" numCol="1" spcCol="1270" anchor="t" anchorCtr="0">
          <a:noAutofit/>
        </a:bodyPr>
        <a:lstStyle/>
        <a:p>
          <a:pPr lvl="0" algn="ctr" defTabSz="889000">
            <a:lnSpc>
              <a:spcPct val="90000"/>
            </a:lnSpc>
            <a:spcBef>
              <a:spcPct val="0"/>
            </a:spcBef>
            <a:spcAft>
              <a:spcPct val="35000"/>
            </a:spcAft>
          </a:pPr>
          <a:r>
            <a:rPr lang="en-US" sz="2000" kern="1200" dirty="0"/>
            <a:t>Improve</a:t>
          </a:r>
        </a:p>
      </dsp:txBody>
      <dsp:txXfrm>
        <a:off x="5141921" y="1263155"/>
        <a:ext cx="1561514" cy="893419"/>
      </dsp:txXfrm>
    </dsp:sp>
    <dsp:sp modelId="{A26782A7-EE74-4ECA-A6A5-0677886B3104}">
      <dsp:nvSpPr>
        <dsp:cNvPr id="0" name=""/>
        <dsp:cNvSpPr/>
      </dsp:nvSpPr>
      <dsp:spPr>
        <a:xfrm>
          <a:off x="5594763" y="646371"/>
          <a:ext cx="655835" cy="6558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32" tIns="12700" rIns="51132" bIns="12700" numCol="1" spcCol="1270" anchor="ctr" anchorCtr="0">
          <a:noAutofit/>
        </a:bodyPr>
        <a:lstStyle/>
        <a:p>
          <a:pPr lvl="0" algn="ctr" defTabSz="1466850">
            <a:lnSpc>
              <a:spcPct val="90000"/>
            </a:lnSpc>
            <a:spcBef>
              <a:spcPct val="0"/>
            </a:spcBef>
            <a:spcAft>
              <a:spcPct val="35000"/>
            </a:spcAft>
          </a:pPr>
          <a:r>
            <a:rPr lang="en-US" sz="3300" kern="1200" dirty="0"/>
            <a:t>4</a:t>
          </a:r>
        </a:p>
      </dsp:txBody>
      <dsp:txXfrm>
        <a:off x="5690808" y="742416"/>
        <a:ext cx="463745" cy="463745"/>
      </dsp:txXfrm>
    </dsp:sp>
    <dsp:sp modelId="{5C1A6C60-CFA9-47B5-918C-3A62E886D3C9}">
      <dsp:nvSpPr>
        <dsp:cNvPr id="0" name=""/>
        <dsp:cNvSpPr/>
      </dsp:nvSpPr>
      <dsp:spPr>
        <a:xfrm>
          <a:off x="5155881" y="2260928"/>
          <a:ext cx="156151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22BBEC-1AA8-4312-A568-54FDFBA212C8}">
      <dsp:nvSpPr>
        <dsp:cNvPr id="0" name=""/>
        <dsp:cNvSpPr/>
      </dsp:nvSpPr>
      <dsp:spPr>
        <a:xfrm>
          <a:off x="6876430" y="697323"/>
          <a:ext cx="1561514" cy="1489031"/>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742" tIns="330200" rIns="121742" bIns="330200" numCol="1" spcCol="1270" anchor="t" anchorCtr="0">
          <a:noAutofit/>
        </a:bodyPr>
        <a:lstStyle/>
        <a:p>
          <a:pPr lvl="0" algn="ctr" defTabSz="889000">
            <a:lnSpc>
              <a:spcPct val="90000"/>
            </a:lnSpc>
            <a:spcBef>
              <a:spcPct val="0"/>
            </a:spcBef>
            <a:spcAft>
              <a:spcPct val="35000"/>
            </a:spcAft>
          </a:pPr>
          <a:r>
            <a:rPr lang="en-US" sz="2000" kern="1200" dirty="0"/>
            <a:t>Control</a:t>
          </a:r>
        </a:p>
      </dsp:txBody>
      <dsp:txXfrm>
        <a:off x="6876430" y="1263155"/>
        <a:ext cx="1561514" cy="893419"/>
      </dsp:txXfrm>
    </dsp:sp>
    <dsp:sp modelId="{E77DDE46-4127-42DE-AA99-A54B9E3E4267}">
      <dsp:nvSpPr>
        <dsp:cNvPr id="0" name=""/>
        <dsp:cNvSpPr/>
      </dsp:nvSpPr>
      <dsp:spPr>
        <a:xfrm>
          <a:off x="7306809" y="629621"/>
          <a:ext cx="655835" cy="6558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132" tIns="12700" rIns="51132" bIns="12700" numCol="1" spcCol="1270" anchor="ctr" anchorCtr="0">
          <a:noAutofit/>
        </a:bodyPr>
        <a:lstStyle/>
        <a:p>
          <a:pPr lvl="0" algn="ctr" defTabSz="1466850">
            <a:lnSpc>
              <a:spcPct val="90000"/>
            </a:lnSpc>
            <a:spcBef>
              <a:spcPct val="0"/>
            </a:spcBef>
            <a:spcAft>
              <a:spcPct val="35000"/>
            </a:spcAft>
          </a:pPr>
          <a:r>
            <a:rPr lang="en-US" sz="3300" kern="1200" dirty="0"/>
            <a:t>5</a:t>
          </a:r>
        </a:p>
      </dsp:txBody>
      <dsp:txXfrm>
        <a:off x="7402854" y="725666"/>
        <a:ext cx="463745" cy="463745"/>
      </dsp:txXfrm>
    </dsp:sp>
    <dsp:sp modelId="{2DD22C97-D29C-45B4-B85A-77DFDC3154ED}">
      <dsp:nvSpPr>
        <dsp:cNvPr id="0" name=""/>
        <dsp:cNvSpPr/>
      </dsp:nvSpPr>
      <dsp:spPr>
        <a:xfrm>
          <a:off x="6873546" y="2260928"/>
          <a:ext cx="156151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3396F-7606-470B-A0FF-397D7EA19E07}">
      <dsp:nvSpPr>
        <dsp:cNvPr id="0" name=""/>
        <dsp:cNvSpPr/>
      </dsp:nvSpPr>
      <dsp:spPr>
        <a:xfrm>
          <a:off x="2712879" y="0"/>
          <a:ext cx="904293" cy="700838"/>
        </a:xfrm>
        <a:prstGeom prst="trapezoid">
          <a:avLst>
            <a:gd name="adj" fmla="val 64515"/>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Exec Leadership</a:t>
          </a:r>
        </a:p>
      </dsp:txBody>
      <dsp:txXfrm>
        <a:off x="2712879" y="0"/>
        <a:ext cx="904293" cy="700838"/>
      </dsp:txXfrm>
    </dsp:sp>
    <dsp:sp modelId="{12FA69D6-BB3A-4326-8043-BD5CF95D4B06}">
      <dsp:nvSpPr>
        <dsp:cNvPr id="0" name=""/>
        <dsp:cNvSpPr/>
      </dsp:nvSpPr>
      <dsp:spPr>
        <a:xfrm>
          <a:off x="2260732" y="700838"/>
          <a:ext cx="1808586" cy="700838"/>
        </a:xfrm>
        <a:prstGeom prst="trapezoid">
          <a:avLst>
            <a:gd name="adj" fmla="val 64515"/>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Champions</a:t>
          </a:r>
        </a:p>
      </dsp:txBody>
      <dsp:txXfrm>
        <a:off x="2577235" y="700838"/>
        <a:ext cx="1175580" cy="700838"/>
      </dsp:txXfrm>
    </dsp:sp>
    <dsp:sp modelId="{A1759279-1A73-45ED-A77F-E4F50FE4D992}">
      <dsp:nvSpPr>
        <dsp:cNvPr id="0" name=""/>
        <dsp:cNvSpPr/>
      </dsp:nvSpPr>
      <dsp:spPr>
        <a:xfrm>
          <a:off x="1808586" y="1401676"/>
          <a:ext cx="2712879" cy="700838"/>
        </a:xfrm>
        <a:prstGeom prst="trapezoid">
          <a:avLst>
            <a:gd name="adj" fmla="val 64515"/>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Master Black Belts</a:t>
          </a:r>
        </a:p>
      </dsp:txBody>
      <dsp:txXfrm>
        <a:off x="2283339" y="1401676"/>
        <a:ext cx="1763371" cy="700838"/>
      </dsp:txXfrm>
    </dsp:sp>
    <dsp:sp modelId="{6DEE9075-0F2F-442F-AC87-00F9577A3908}">
      <dsp:nvSpPr>
        <dsp:cNvPr id="0" name=""/>
        <dsp:cNvSpPr/>
      </dsp:nvSpPr>
      <dsp:spPr>
        <a:xfrm>
          <a:off x="1356439" y="2102515"/>
          <a:ext cx="3617172" cy="700838"/>
        </a:xfrm>
        <a:prstGeom prst="trapezoid">
          <a:avLst>
            <a:gd name="adj" fmla="val 64515"/>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Black Belts</a:t>
          </a:r>
        </a:p>
      </dsp:txBody>
      <dsp:txXfrm>
        <a:off x="1989444" y="2102515"/>
        <a:ext cx="2351161" cy="700838"/>
      </dsp:txXfrm>
    </dsp:sp>
    <dsp:sp modelId="{94F89B3D-EE4C-4345-B097-CBC8E7B21059}">
      <dsp:nvSpPr>
        <dsp:cNvPr id="0" name=""/>
        <dsp:cNvSpPr/>
      </dsp:nvSpPr>
      <dsp:spPr>
        <a:xfrm>
          <a:off x="904293" y="2803353"/>
          <a:ext cx="4521465" cy="700838"/>
        </a:xfrm>
        <a:prstGeom prst="trapezoid">
          <a:avLst>
            <a:gd name="adj" fmla="val 64515"/>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Green Belts</a:t>
          </a:r>
        </a:p>
      </dsp:txBody>
      <dsp:txXfrm>
        <a:off x="1695549" y="2803353"/>
        <a:ext cx="2938952" cy="700838"/>
      </dsp:txXfrm>
    </dsp:sp>
    <dsp:sp modelId="{44C5F153-0E24-4B0E-ACA2-E203F81BE632}">
      <dsp:nvSpPr>
        <dsp:cNvPr id="0" name=""/>
        <dsp:cNvSpPr/>
      </dsp:nvSpPr>
      <dsp:spPr>
        <a:xfrm>
          <a:off x="452146" y="3504192"/>
          <a:ext cx="5425758" cy="700838"/>
        </a:xfrm>
        <a:prstGeom prst="trapezoid">
          <a:avLst>
            <a:gd name="adj" fmla="val 64515"/>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Yellow Belts</a:t>
          </a:r>
        </a:p>
      </dsp:txBody>
      <dsp:txXfrm>
        <a:off x="1401654" y="3504192"/>
        <a:ext cx="3526742" cy="700838"/>
      </dsp:txXfrm>
    </dsp:sp>
    <dsp:sp modelId="{62D11903-F492-426D-8081-FC00D147D51C}">
      <dsp:nvSpPr>
        <dsp:cNvPr id="0" name=""/>
        <dsp:cNvSpPr/>
      </dsp:nvSpPr>
      <dsp:spPr>
        <a:xfrm>
          <a:off x="0" y="4205030"/>
          <a:ext cx="6330051" cy="700838"/>
        </a:xfrm>
        <a:prstGeom prst="trapezoid">
          <a:avLst>
            <a:gd name="adj" fmla="val 64515"/>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Project Team Members</a:t>
          </a:r>
        </a:p>
      </dsp:txBody>
      <dsp:txXfrm>
        <a:off x="1107758" y="4205030"/>
        <a:ext cx="4114533" cy="70083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7/13/17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55027" indent="-290394">
              <a:defRPr sz="2100" b="1">
                <a:solidFill>
                  <a:schemeClr val="tx1"/>
                </a:solidFill>
                <a:latin typeface="Comic Sans MS" charset="0"/>
                <a:ea typeface="ＭＳ Ｐゴシック" charset="0"/>
              </a:defRPr>
            </a:lvl2pPr>
            <a:lvl3pPr marL="1161579" indent="-232316">
              <a:defRPr sz="2100" b="1">
                <a:solidFill>
                  <a:schemeClr val="tx1"/>
                </a:solidFill>
                <a:latin typeface="Comic Sans MS" charset="0"/>
                <a:ea typeface="ＭＳ Ｐゴシック" charset="0"/>
              </a:defRPr>
            </a:lvl3pPr>
            <a:lvl4pPr marL="1626211" indent="-232316">
              <a:defRPr sz="2100" b="1">
                <a:solidFill>
                  <a:schemeClr val="tx1"/>
                </a:solidFill>
                <a:latin typeface="Comic Sans MS" charset="0"/>
                <a:ea typeface="ＭＳ Ｐゴシック" charset="0"/>
              </a:defRPr>
            </a:lvl4pPr>
            <a:lvl5pPr marL="2090844" indent="-232316">
              <a:defRPr sz="2100" b="1">
                <a:solidFill>
                  <a:schemeClr val="tx1"/>
                </a:solidFill>
                <a:latin typeface="Comic Sans MS" charset="0"/>
                <a:ea typeface="ＭＳ Ｐゴシック" charset="0"/>
              </a:defRPr>
            </a:lvl5pPr>
            <a:lvl6pPr marL="2555475" indent="-232316" algn="ctr" eaLnBrk="0" fontAlgn="base" hangingPunct="0">
              <a:spcBef>
                <a:spcPct val="0"/>
              </a:spcBef>
              <a:spcAft>
                <a:spcPct val="0"/>
              </a:spcAft>
              <a:defRPr sz="2100" b="1">
                <a:solidFill>
                  <a:schemeClr val="tx1"/>
                </a:solidFill>
                <a:latin typeface="Comic Sans MS" charset="0"/>
                <a:ea typeface="ＭＳ Ｐゴシック" charset="0"/>
              </a:defRPr>
            </a:lvl6pPr>
            <a:lvl7pPr marL="3020106" indent="-232316" algn="ctr" eaLnBrk="0" fontAlgn="base" hangingPunct="0">
              <a:spcBef>
                <a:spcPct val="0"/>
              </a:spcBef>
              <a:spcAft>
                <a:spcPct val="0"/>
              </a:spcAft>
              <a:defRPr sz="2100" b="1">
                <a:solidFill>
                  <a:schemeClr val="tx1"/>
                </a:solidFill>
                <a:latin typeface="Comic Sans MS" charset="0"/>
                <a:ea typeface="ＭＳ Ｐゴシック" charset="0"/>
              </a:defRPr>
            </a:lvl7pPr>
            <a:lvl8pPr marL="3484739" indent="-232316" algn="ctr" eaLnBrk="0" fontAlgn="base" hangingPunct="0">
              <a:spcBef>
                <a:spcPct val="0"/>
              </a:spcBef>
              <a:spcAft>
                <a:spcPct val="0"/>
              </a:spcAft>
              <a:defRPr sz="2100" b="1">
                <a:solidFill>
                  <a:schemeClr val="tx1"/>
                </a:solidFill>
                <a:latin typeface="Comic Sans MS" charset="0"/>
                <a:ea typeface="ＭＳ Ｐゴシック" charset="0"/>
              </a:defRPr>
            </a:lvl8pPr>
            <a:lvl9pPr marL="3949370" indent="-232316"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55027" indent="-290394">
              <a:defRPr sz="2100" b="1">
                <a:solidFill>
                  <a:schemeClr val="tx1"/>
                </a:solidFill>
                <a:latin typeface="Comic Sans MS" charset="0"/>
                <a:ea typeface="ＭＳ Ｐゴシック" charset="0"/>
              </a:defRPr>
            </a:lvl2pPr>
            <a:lvl3pPr marL="1161579" indent="-232316">
              <a:defRPr sz="2100" b="1">
                <a:solidFill>
                  <a:schemeClr val="tx1"/>
                </a:solidFill>
                <a:latin typeface="Comic Sans MS" charset="0"/>
                <a:ea typeface="ＭＳ Ｐゴシック" charset="0"/>
              </a:defRPr>
            </a:lvl3pPr>
            <a:lvl4pPr marL="1626211" indent="-232316">
              <a:defRPr sz="2100" b="1">
                <a:solidFill>
                  <a:schemeClr val="tx1"/>
                </a:solidFill>
                <a:latin typeface="Comic Sans MS" charset="0"/>
                <a:ea typeface="ＭＳ Ｐゴシック" charset="0"/>
              </a:defRPr>
            </a:lvl4pPr>
            <a:lvl5pPr marL="2090844" indent="-232316">
              <a:defRPr sz="2100" b="1">
                <a:solidFill>
                  <a:schemeClr val="tx1"/>
                </a:solidFill>
                <a:latin typeface="Comic Sans MS" charset="0"/>
                <a:ea typeface="ＭＳ Ｐゴシック" charset="0"/>
              </a:defRPr>
            </a:lvl5pPr>
            <a:lvl6pPr marL="2555475" indent="-232316" algn="ctr" eaLnBrk="0" fontAlgn="base" hangingPunct="0">
              <a:spcBef>
                <a:spcPct val="0"/>
              </a:spcBef>
              <a:spcAft>
                <a:spcPct val="0"/>
              </a:spcAft>
              <a:defRPr sz="2100" b="1">
                <a:solidFill>
                  <a:schemeClr val="tx1"/>
                </a:solidFill>
                <a:latin typeface="Comic Sans MS" charset="0"/>
                <a:ea typeface="ＭＳ Ｐゴシック" charset="0"/>
              </a:defRPr>
            </a:lvl6pPr>
            <a:lvl7pPr marL="3020106" indent="-232316" algn="ctr" eaLnBrk="0" fontAlgn="base" hangingPunct="0">
              <a:spcBef>
                <a:spcPct val="0"/>
              </a:spcBef>
              <a:spcAft>
                <a:spcPct val="0"/>
              </a:spcAft>
              <a:defRPr sz="2100" b="1">
                <a:solidFill>
                  <a:schemeClr val="tx1"/>
                </a:solidFill>
                <a:latin typeface="Comic Sans MS" charset="0"/>
                <a:ea typeface="ＭＳ Ｐゴシック" charset="0"/>
              </a:defRPr>
            </a:lvl7pPr>
            <a:lvl8pPr marL="3484739" indent="-232316" algn="ctr" eaLnBrk="0" fontAlgn="base" hangingPunct="0">
              <a:spcBef>
                <a:spcPct val="0"/>
              </a:spcBef>
              <a:spcAft>
                <a:spcPct val="0"/>
              </a:spcAft>
              <a:defRPr sz="2100" b="1">
                <a:solidFill>
                  <a:schemeClr val="tx1"/>
                </a:solidFill>
                <a:latin typeface="Comic Sans MS" charset="0"/>
                <a:ea typeface="ＭＳ Ｐゴシック" charset="0"/>
              </a:defRPr>
            </a:lvl8pPr>
            <a:lvl9pPr marL="3949370" indent="-232316"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fld id="{901BF835-EE3D-654F-B17A-2E09673C58FC}" type="slidenum">
              <a:rPr lang="en-US" sz="1200" b="0">
                <a:solidFill>
                  <a:srgbClr val="000000"/>
                </a:solidFill>
                <a:latin typeface="Arial" charset="0"/>
              </a:rPr>
              <a:pPr>
                <a:defRPr/>
              </a:pPr>
              <a:t>2</a:t>
            </a:fld>
            <a:endParaRPr lang="en-US" sz="1200" b="0" dirty="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71778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55</a:t>
            </a:r>
          </a:p>
          <a:p>
            <a:r>
              <a:rPr lang="en-US" dirty="0"/>
              <a:t>So let’s talk a bit about the roles that you will see in an organization that has adopted Lean Six Sigma. </a:t>
            </a:r>
          </a:p>
          <a:p>
            <a:endParaRPr lang="en-US" dirty="0"/>
          </a:p>
          <a:p>
            <a:r>
              <a:rPr lang="en-US" dirty="0"/>
              <a:t>But remember, even if you organization hasn’t adopted Lean Six Sigma, you can become a leader by becoming a black belt. </a:t>
            </a:r>
          </a:p>
          <a:p>
            <a:endParaRPr lang="en-US" dirty="0"/>
          </a:p>
          <a:p>
            <a:r>
              <a:rPr lang="en-US" dirty="0"/>
              <a:t>The belts will probably evoke the concept that we are all familiar with, the black belt judo or karate enthusiast. </a:t>
            </a:r>
          </a:p>
          <a:p>
            <a:endParaRPr lang="en-US" dirty="0"/>
          </a:p>
          <a:p>
            <a:r>
              <a:rPr lang="en-US" dirty="0"/>
              <a:t>The highest belt or level is the master black belt. They are black belts with teaching skills – they are hands on experts who teach the other belt levels. </a:t>
            </a:r>
          </a:p>
          <a:p>
            <a:endParaRPr lang="en-US" dirty="0"/>
          </a:p>
          <a:p>
            <a:r>
              <a:rPr lang="en-US" dirty="0"/>
              <a:t>Next comes the black belts. They are most highly trained experts and they are the mentors and coaches in applying Lean Six Sigma methods and tools. </a:t>
            </a:r>
          </a:p>
          <a:p>
            <a:endParaRPr lang="en-US" dirty="0"/>
          </a:p>
          <a:p>
            <a:r>
              <a:rPr lang="en-US" dirty="0"/>
              <a:t>The next level is the green belts. Green belts are process leaders, process owners, professional staff, operational specialists, managers and executives who have a significant degree of business, leadership, statistical and problem-solving skills. </a:t>
            </a:r>
          </a:p>
          <a:p>
            <a:endParaRPr lang="en-US" dirty="0"/>
          </a:p>
          <a:p>
            <a:r>
              <a:rPr lang="en-US" dirty="0"/>
              <a:t>And then ether are the yellow belts. The goal of yellow belts is to think in a data-driven, cause-and-effect process manner and apply this thinking to their areas of work. </a:t>
            </a:r>
          </a:p>
          <a:p>
            <a:endParaRPr lang="en-US" dirty="0"/>
          </a:p>
        </p:txBody>
      </p:sp>
      <p:sp>
        <p:nvSpPr>
          <p:cNvPr id="4" name="Slide Number Placeholder 3"/>
          <p:cNvSpPr>
            <a:spLocks noGrp="1"/>
          </p:cNvSpPr>
          <p:nvPr>
            <p:ph type="sldNum" sz="quarter" idx="10"/>
          </p:nvPr>
        </p:nvSpPr>
        <p:spPr/>
        <p:txBody>
          <a:bodyPr/>
          <a:lstStyle/>
          <a:p>
            <a:fld id="{D9D947F8-4EB1-43FE-AD7E-C48C361ABD95}" type="slidenum">
              <a:rPr lang="en-US" smtClean="0"/>
              <a:t>9</a:t>
            </a:fld>
            <a:endParaRPr lang="en-US" dirty="0"/>
          </a:p>
        </p:txBody>
      </p:sp>
    </p:spTree>
    <p:extLst>
      <p:ext uri="{BB962C8B-B14F-4D97-AF65-F5344CB8AC3E}">
        <p14:creationId xmlns:p14="http://schemas.microsoft.com/office/powerpoint/2010/main" val="177272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75</a:t>
            </a:r>
          </a:p>
          <a:p>
            <a:r>
              <a:rPr lang="en-US" dirty="0"/>
              <a:t>Cost improvements, even in the business world encompass more than just direct costs. They are reductions in labor, inventory, material, excess equipment, space, and so on. But to make this information meaningful for us in the GME world, I want to focus on a reduction of time. For us, time is our currency and we often feel that it is not well spent. </a:t>
            </a:r>
          </a:p>
          <a:p>
            <a:endParaRPr lang="en-US" dirty="0"/>
          </a:p>
          <a:p>
            <a:r>
              <a:rPr lang="en-US" dirty="0"/>
              <a:t>When processes are duplicated between siloed departments, this creates a time burden. An example of this that we commonly see is when we have independently operating research departments in every GME program. </a:t>
            </a:r>
          </a:p>
          <a:p>
            <a:endParaRPr lang="en-US" dirty="0"/>
          </a:p>
          <a:p>
            <a:r>
              <a:rPr lang="en-US" dirty="0"/>
              <a:t>When processes bottleneck waiting for the next step in the process, that is also a time burden for the GME organization. We see this when we have to IT activate the rotating resident’s badge and they require you to provide this information 10 days ahead of their arrival on campus. </a:t>
            </a:r>
          </a:p>
          <a:p>
            <a:endParaRPr lang="en-US" dirty="0"/>
          </a:p>
          <a:p>
            <a:r>
              <a:rPr lang="en-US" dirty="0"/>
              <a:t>When too many approvals have to be obtained to complete a document. I just finished the PLA process for my institution and because our patient care and therefore learner bandwidth is ever evolving, my executive suite only allows for one year PLA agreements. And it’s painful to get the signatures at the multipole levels. And then someone goes on vacation and it cripples the flow of documents. </a:t>
            </a:r>
          </a:p>
          <a:p>
            <a:endParaRPr lang="en-US" dirty="0"/>
          </a:p>
          <a:p>
            <a:r>
              <a:rPr lang="en-US" dirty="0"/>
              <a:t>An example of hard savings in a GME project is time conserved when we determine a way to reduce the amount of time the GME coordinators spend tracking duty hour compliance</a:t>
            </a:r>
          </a:p>
          <a:p>
            <a:endParaRPr lang="en-US" dirty="0"/>
          </a:p>
          <a:p>
            <a:r>
              <a:rPr lang="en-US" dirty="0"/>
              <a:t>An example of soft savings in GME would be if you created a new process for evaluations and the residents’ compliance rates improved because of the project, interestingly, the rates for compliance for reporting duty hours also improved. The time saved by coordinators expended went down in both processes, however, you cannot tie the reduction of time for tracking because the compliance is better in a related but separate processes.</a:t>
            </a:r>
          </a:p>
          <a:p>
            <a:endParaRPr lang="en-US" dirty="0"/>
          </a:p>
          <a:p>
            <a:r>
              <a:rPr lang="en-US" dirty="0"/>
              <a:t>An example of potential savings is GME would be if you created a new process and the project was the redesign. However, the process redesign needs to be implemented before you can determine if there is actually savings of time and resources actually realized. Until the, the savings can only be considered “potential”</a:t>
            </a:r>
          </a:p>
        </p:txBody>
      </p:sp>
      <p:sp>
        <p:nvSpPr>
          <p:cNvPr id="4" name="Slide Number Placeholder 3"/>
          <p:cNvSpPr>
            <a:spLocks noGrp="1"/>
          </p:cNvSpPr>
          <p:nvPr>
            <p:ph type="sldNum" sz="quarter" idx="10"/>
          </p:nvPr>
        </p:nvSpPr>
        <p:spPr/>
        <p:txBody>
          <a:bodyPr/>
          <a:lstStyle/>
          <a:p>
            <a:fld id="{D9D947F8-4EB1-43FE-AD7E-C48C361ABD95}" type="slidenum">
              <a:rPr lang="en-US" smtClean="0"/>
              <a:t>11</a:t>
            </a:fld>
            <a:endParaRPr lang="en-US" dirty="0"/>
          </a:p>
        </p:txBody>
      </p:sp>
    </p:spTree>
    <p:extLst>
      <p:ext uri="{BB962C8B-B14F-4D97-AF65-F5344CB8AC3E}">
        <p14:creationId xmlns:p14="http://schemas.microsoft.com/office/powerpoint/2010/main" val="207895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99</a:t>
            </a:r>
          </a:p>
          <a:p>
            <a:r>
              <a:rPr lang="en-US" dirty="0"/>
              <a:t>Reducing or eliminating wastes</a:t>
            </a:r>
          </a:p>
          <a:p>
            <a:r>
              <a:rPr lang="en-US" dirty="0"/>
              <a:t>Matching/balancing cycle time with takt time</a:t>
            </a:r>
          </a:p>
          <a:p>
            <a:r>
              <a:rPr lang="en-US" dirty="0"/>
              <a:t>Cutting back on bottlenecks and flow</a:t>
            </a:r>
          </a:p>
          <a:p>
            <a:r>
              <a:rPr lang="en-US" dirty="0"/>
              <a:t>Decreasing inventory</a:t>
            </a:r>
          </a:p>
          <a:p>
            <a:r>
              <a:rPr lang="en-US" dirty="0"/>
              <a:t>Speeding up changeover times</a:t>
            </a:r>
          </a:p>
          <a:p>
            <a:r>
              <a:rPr lang="en-US" dirty="0"/>
              <a:t>Improving information flow</a:t>
            </a:r>
          </a:p>
          <a:p>
            <a:r>
              <a:rPr lang="en-US" dirty="0"/>
              <a:t>Optimizing physical layout</a:t>
            </a:r>
          </a:p>
          <a:p>
            <a:r>
              <a:rPr lang="en-US" dirty="0"/>
              <a:t>Standardizing work</a:t>
            </a:r>
          </a:p>
          <a:p>
            <a:r>
              <a:rPr lang="en-US" dirty="0"/>
              <a:t>Maximizing equipment uptime and availability</a:t>
            </a:r>
          </a:p>
          <a:p>
            <a:r>
              <a:rPr lang="en-US" dirty="0"/>
              <a:t>Enhancing process capability</a:t>
            </a:r>
          </a:p>
          <a:p>
            <a:endParaRPr lang="en-US" dirty="0"/>
          </a:p>
        </p:txBody>
      </p:sp>
      <p:sp>
        <p:nvSpPr>
          <p:cNvPr id="4" name="Slide Number Placeholder 3"/>
          <p:cNvSpPr>
            <a:spLocks noGrp="1"/>
          </p:cNvSpPr>
          <p:nvPr>
            <p:ph type="sldNum" sz="quarter" idx="10"/>
          </p:nvPr>
        </p:nvSpPr>
        <p:spPr/>
        <p:txBody>
          <a:bodyPr/>
          <a:lstStyle/>
          <a:p>
            <a:fld id="{D9D947F8-4EB1-43FE-AD7E-C48C361ABD95}" type="slidenum">
              <a:rPr lang="en-US" smtClean="0"/>
              <a:t>12</a:t>
            </a:fld>
            <a:endParaRPr lang="en-US" dirty="0"/>
          </a:p>
        </p:txBody>
      </p:sp>
    </p:spTree>
    <p:extLst>
      <p:ext uri="{BB962C8B-B14F-4D97-AF65-F5344CB8AC3E}">
        <p14:creationId xmlns:p14="http://schemas.microsoft.com/office/powerpoint/2010/main" val="132238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While process maps or swimlane maps are not new, when they are used in LSS, you need to remember a couple of parameters. </a:t>
            </a:r>
          </a:p>
          <a:p>
            <a:endParaRPr lang="en-US" dirty="0"/>
          </a:p>
          <a:p>
            <a:r>
              <a:rPr lang="en-US" dirty="0"/>
              <a:t>The first is that you should use consistent symbols. If you are mapping out a process, use the shapes to tell the story of the current processes. </a:t>
            </a:r>
          </a:p>
          <a:p>
            <a:endParaRPr lang="en-US" dirty="0"/>
          </a:p>
          <a:p>
            <a:r>
              <a:rPr lang="en-US" dirty="0"/>
              <a:t>Be prepared to help others understand the map. While I see a lot of org charts, these are different than process maps. In GME, we need to employ more process maps. </a:t>
            </a:r>
          </a:p>
          <a:p>
            <a:endParaRPr lang="en-US" dirty="0"/>
          </a:p>
          <a:p>
            <a:r>
              <a:rPr lang="en-US" dirty="0"/>
              <a:t>Process maps help us understand how many hand-offs we have in the current process. Or how many times a process has a step, such as an inspection which slows down the process significantly. For example, onboarding rotating residents and medical students is a responsibility that many of us participate in. </a:t>
            </a:r>
          </a:p>
          <a:p>
            <a:endParaRPr lang="en-US" dirty="0"/>
          </a:p>
          <a:p>
            <a:endParaRPr lang="en-US" dirty="0"/>
          </a:p>
        </p:txBody>
      </p:sp>
      <p:sp>
        <p:nvSpPr>
          <p:cNvPr id="4" name="Slide Number Placeholder 3"/>
          <p:cNvSpPr>
            <a:spLocks noGrp="1"/>
          </p:cNvSpPr>
          <p:nvPr>
            <p:ph type="sldNum" sz="quarter" idx="10"/>
          </p:nvPr>
        </p:nvSpPr>
        <p:spPr/>
        <p:txBody>
          <a:bodyPr/>
          <a:lstStyle/>
          <a:p>
            <a:fld id="{D9D947F8-4EB1-43FE-AD7E-C48C361ABD95}" type="slidenum">
              <a:rPr lang="en-US" smtClean="0"/>
              <a:t>18</a:t>
            </a:fld>
            <a:endParaRPr lang="en-US" dirty="0"/>
          </a:p>
        </p:txBody>
      </p:sp>
    </p:spTree>
    <p:extLst>
      <p:ext uri="{BB962C8B-B14F-4D97-AF65-F5344CB8AC3E}">
        <p14:creationId xmlns:p14="http://schemas.microsoft.com/office/powerpoint/2010/main" val="104602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175182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2016</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hyperlink" Target="http://www.partnersinmeded.com/"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Lean Six Sigma for GME</a:t>
            </a:r>
          </a:p>
        </p:txBody>
      </p:sp>
      <p:sp>
        <p:nvSpPr>
          <p:cNvPr id="3" name="Subtitle 2"/>
          <p:cNvSpPr>
            <a:spLocks noGrp="1"/>
          </p:cNvSpPr>
          <p:nvPr>
            <p:ph type="subTitle" idx="1"/>
          </p:nvPr>
        </p:nvSpPr>
        <p:spPr>
          <a:xfrm>
            <a:off x="139604" y="4513054"/>
            <a:ext cx="7245398" cy="1116242"/>
          </a:xfrm>
        </p:spPr>
        <p:txBody>
          <a:bodyPr>
            <a:normAutofit fontScale="92500" lnSpcReduction="20000"/>
          </a:bodyPr>
          <a:lstStyle/>
          <a:p>
            <a:endParaRPr lang="en-US" sz="2400" dirty="0"/>
          </a:p>
          <a:p>
            <a:r>
              <a:rPr lang="en-US" sz="2400" dirty="0"/>
              <a:t>Heather Peters, </a:t>
            </a:r>
            <a:r>
              <a:rPr lang="en-US" sz="2400" dirty="0"/>
              <a:t>M.Ed</a:t>
            </a:r>
            <a:r>
              <a:rPr lang="en-US" sz="2400" dirty="0"/>
              <a:t>, </a:t>
            </a:r>
            <a:r>
              <a:rPr lang="en-US" sz="2400" dirty="0"/>
              <a:t>Ph.D</a:t>
            </a:r>
            <a:endParaRPr lang="en-US" sz="2400" dirty="0"/>
          </a:p>
          <a:p>
            <a:r>
              <a:rPr lang="en-US" sz="2400" dirty="0"/>
              <a:t>GME Specialist</a:t>
            </a:r>
          </a:p>
          <a:p>
            <a:endParaRPr lang="en-US" dirty="0"/>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
        <p:nvSpPr>
          <p:cNvPr id="8" name="Rectangle 7"/>
          <p:cNvSpPr/>
          <p:nvPr/>
        </p:nvSpPr>
        <p:spPr>
          <a:xfrm>
            <a:off x="1371600" y="2020575"/>
            <a:ext cx="6400799" cy="2747083"/>
          </a:xfrm>
          <a:prstGeom prst="rect">
            <a:avLst/>
          </a:prstGeom>
          <a:solidFill>
            <a:srgbClr val="407B67">
              <a:alpha val="90000"/>
            </a:srgbClr>
          </a:solidFill>
          <a:ln>
            <a:solidFill>
              <a:srgbClr val="407B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371599" y="2740583"/>
            <a:ext cx="6400799" cy="1307066"/>
          </a:xfrm>
          <a:effectLst>
            <a:outerShdw blurRad="50800" dist="50800" dir="5400000" algn="ctr" rotWithShape="0">
              <a:schemeClr val="tx1"/>
            </a:outerShdw>
          </a:effectLst>
        </p:spPr>
        <p:txBody>
          <a:bodyPr>
            <a:noAutofit/>
          </a:bodyPr>
          <a:lstStyle/>
          <a:p>
            <a:pPr marL="0" indent="0" algn="ctr">
              <a:buNone/>
            </a:pPr>
            <a:r>
              <a:rPr lang="en-US" sz="4000" dirty="0">
                <a:solidFill>
                  <a:schemeClr val="bg1"/>
                </a:solidFill>
              </a:rPr>
              <a:t>Determining a Viable Project for Lean Six Sigma</a:t>
            </a:r>
          </a:p>
        </p:txBody>
      </p:sp>
    </p:spTree>
    <p:extLst>
      <p:ext uri="{BB962C8B-B14F-4D97-AF65-F5344CB8AC3E}">
        <p14:creationId xmlns:p14="http://schemas.microsoft.com/office/powerpoint/2010/main" val="153088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729" y="493573"/>
            <a:ext cx="7886700" cy="994172"/>
          </a:xfrm>
        </p:spPr>
        <p:txBody>
          <a:bodyPr>
            <a:normAutofit fontScale="90000"/>
          </a:bodyPr>
          <a:lstStyle/>
          <a:p>
            <a:pPr algn="ctr"/>
            <a:r>
              <a:rPr lang="en-US" dirty="0"/>
              <a:t>Deciding whether a project is </a:t>
            </a:r>
            <a:br>
              <a:rPr lang="en-US" dirty="0"/>
            </a:br>
            <a:r>
              <a:rPr lang="en-US" dirty="0"/>
              <a:t>worthwhile in GME</a:t>
            </a:r>
          </a:p>
        </p:txBody>
      </p:sp>
      <p:graphicFrame>
        <p:nvGraphicFramePr>
          <p:cNvPr id="5" name="Content Placeholder 4"/>
          <p:cNvGraphicFramePr>
            <a:graphicFrameLocks noGrp="1"/>
          </p:cNvGraphicFramePr>
          <p:nvPr>
            <p:ph idx="1"/>
            <p:extLst/>
          </p:nvPr>
        </p:nvGraphicFramePr>
        <p:xfrm>
          <a:off x="628650" y="2309380"/>
          <a:ext cx="7886700" cy="35661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xmlns="" val="1480208069"/>
                    </a:ext>
                  </a:extLst>
                </a:gridCol>
                <a:gridCol w="3943350">
                  <a:extLst>
                    <a:ext uri="{9D8B030D-6E8A-4147-A177-3AD203B41FA5}">
                      <a16:colId xmlns:a16="http://schemas.microsoft.com/office/drawing/2014/main" xmlns="" val="2850353252"/>
                    </a:ext>
                  </a:extLst>
                </a:gridCol>
              </a:tblGrid>
              <a:tr h="342900">
                <a:tc>
                  <a:txBody>
                    <a:bodyPr/>
                    <a:lstStyle/>
                    <a:p>
                      <a:r>
                        <a:rPr lang="en-US" sz="1800" dirty="0"/>
                        <a:t>Business</a:t>
                      </a:r>
                    </a:p>
                  </a:txBody>
                  <a:tcPr marL="68580" marR="68580" marT="34290" marB="34290"/>
                </a:tc>
                <a:tc>
                  <a:txBody>
                    <a:bodyPr/>
                    <a:lstStyle/>
                    <a:p>
                      <a:r>
                        <a:rPr lang="en-US" sz="1800" dirty="0"/>
                        <a:t>GME Operations</a:t>
                      </a:r>
                    </a:p>
                  </a:txBody>
                  <a:tcPr marL="68580" marR="68580" marT="34290" marB="34290"/>
                </a:tc>
                <a:extLst>
                  <a:ext uri="{0D108BD9-81ED-4DB2-BD59-A6C34878D82A}">
                    <a16:rowId xmlns:a16="http://schemas.microsoft.com/office/drawing/2014/main" xmlns="" val="136037572"/>
                  </a:ext>
                </a:extLst>
              </a:tr>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t>Hard savings </a:t>
                      </a:r>
                      <a:r>
                        <a:rPr lang="en-US" sz="1800" dirty="0"/>
                        <a:t>reduce expenses and result in a financial improvement</a:t>
                      </a:r>
                    </a:p>
                  </a:txBody>
                  <a:tcPr marL="68580" marR="68580" marT="34290" marB="34290"/>
                </a:tc>
                <a:tc>
                  <a:txBody>
                    <a:bodyPr/>
                    <a:lstStyle/>
                    <a:p>
                      <a:r>
                        <a:rPr lang="en-US" sz="1800" b="1" i="1" dirty="0"/>
                        <a:t>Hard savings </a:t>
                      </a:r>
                      <a:r>
                        <a:rPr lang="en-US" sz="1800" dirty="0"/>
                        <a:t>reduce time spent on activities but do not diminish the returns</a:t>
                      </a:r>
                    </a:p>
                  </a:txBody>
                  <a:tcPr marL="68580" marR="68580" marT="34290" marB="34290"/>
                </a:tc>
                <a:extLst>
                  <a:ext uri="{0D108BD9-81ED-4DB2-BD59-A6C34878D82A}">
                    <a16:rowId xmlns:a16="http://schemas.microsoft.com/office/drawing/2014/main" xmlns="" val="4285578707"/>
                  </a:ext>
                </a:extLst>
              </a:tr>
              <a:tr h="1440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t>Soft savings </a:t>
                      </a:r>
                      <a:r>
                        <a:rPr lang="en-US" sz="1800" dirty="0"/>
                        <a:t>are financial benefits that may occur as a result of a Lean Six Sigma project but aren’t accountable as a direct result of the project. </a:t>
                      </a:r>
                    </a:p>
                  </a:txBody>
                  <a:tcPr marL="68580" marR="68580" marT="34290" marB="34290"/>
                </a:tc>
                <a:tc>
                  <a:txBody>
                    <a:bodyPr/>
                    <a:lstStyle/>
                    <a:p>
                      <a:r>
                        <a:rPr lang="en-US" sz="1800" b="1" i="1" dirty="0"/>
                        <a:t>Soft savings </a:t>
                      </a:r>
                      <a:r>
                        <a:rPr lang="en-US" sz="1800" dirty="0"/>
                        <a:t>are reduce time and resources that may occur as a result of a Lean Six Sigma project but aren’t accountable as a direct result of the project</a:t>
                      </a:r>
                    </a:p>
                  </a:txBody>
                  <a:tcPr marL="68580" marR="68580" marT="34290" marB="34290"/>
                </a:tc>
                <a:extLst>
                  <a:ext uri="{0D108BD9-81ED-4DB2-BD59-A6C34878D82A}">
                    <a16:rowId xmlns:a16="http://schemas.microsoft.com/office/drawing/2014/main" xmlns="" val="2851184003"/>
                  </a:ext>
                </a:extLst>
              </a:tr>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t>Potential savings </a:t>
                      </a:r>
                      <a:r>
                        <a:rPr lang="en-US" sz="1800" dirty="0"/>
                        <a:t>are a from of hard savings but require some action or decision to be realized</a:t>
                      </a:r>
                    </a:p>
                  </a:txBody>
                  <a:tcPr marL="68580" marR="68580" marT="34290" marB="34290"/>
                </a:tc>
                <a:tc>
                  <a:txBody>
                    <a:bodyPr/>
                    <a:lstStyle/>
                    <a:p>
                      <a:r>
                        <a:rPr lang="en-US" sz="1800" b="1" i="1" dirty="0"/>
                        <a:t>Potential savings </a:t>
                      </a:r>
                      <a:r>
                        <a:rPr lang="en-US" sz="1800" dirty="0"/>
                        <a:t>are a form of hard savings but require some action or decision to be realized</a:t>
                      </a:r>
                    </a:p>
                  </a:txBody>
                  <a:tcPr marL="68580" marR="68580" marT="34290" marB="34290"/>
                </a:tc>
                <a:extLst>
                  <a:ext uri="{0D108BD9-81ED-4DB2-BD59-A6C34878D82A}">
                    <a16:rowId xmlns:a16="http://schemas.microsoft.com/office/drawing/2014/main" xmlns="" val="4018273529"/>
                  </a:ext>
                </a:extLst>
              </a:tr>
            </a:tbl>
          </a:graphicData>
        </a:graphic>
      </p:graphicFrame>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11</a:t>
            </a:r>
          </a:p>
        </p:txBody>
      </p:sp>
    </p:spTree>
    <p:extLst>
      <p:ext uri="{BB962C8B-B14F-4D97-AF65-F5344CB8AC3E}">
        <p14:creationId xmlns:p14="http://schemas.microsoft.com/office/powerpoint/2010/main" val="118994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418130"/>
            <a:ext cx="7886700" cy="994172"/>
          </a:xfrm>
        </p:spPr>
        <p:txBody>
          <a:bodyPr>
            <a:normAutofit fontScale="90000"/>
          </a:bodyPr>
          <a:lstStyle/>
          <a:p>
            <a:r>
              <a:rPr lang="en-US" dirty="0"/>
              <a:t>Identifying improvement opportunities…</a:t>
            </a:r>
          </a:p>
        </p:txBody>
      </p:sp>
      <p:sp>
        <p:nvSpPr>
          <p:cNvPr id="3" name="Content Placeholder 2"/>
          <p:cNvSpPr>
            <a:spLocks noGrp="1"/>
          </p:cNvSpPr>
          <p:nvPr>
            <p:ph idx="1"/>
          </p:nvPr>
        </p:nvSpPr>
        <p:spPr>
          <a:xfrm>
            <a:off x="628650" y="1921487"/>
            <a:ext cx="7886700" cy="2802731"/>
          </a:xfrm>
        </p:spPr>
        <p:txBody>
          <a:bodyPr>
            <a:noAutofit/>
          </a:bodyPr>
          <a:lstStyle/>
          <a:p>
            <a:r>
              <a:rPr lang="en-US" sz="2400" dirty="0"/>
              <a:t>Reducing or eliminating wastes</a:t>
            </a:r>
          </a:p>
          <a:p>
            <a:r>
              <a:rPr lang="en-US" sz="2400" dirty="0"/>
              <a:t>Cutting back on bottlenecks and flow</a:t>
            </a:r>
          </a:p>
          <a:p>
            <a:r>
              <a:rPr lang="en-US" dirty="0"/>
              <a:t>Speeding up changeover times</a:t>
            </a:r>
            <a:endParaRPr lang="en-US" sz="2400" dirty="0"/>
          </a:p>
          <a:p>
            <a:r>
              <a:rPr lang="en-US" sz="2400" dirty="0"/>
              <a:t>Decreasing inventory</a:t>
            </a:r>
          </a:p>
          <a:p>
            <a:r>
              <a:rPr lang="en-US" sz="2400" dirty="0"/>
              <a:t>Improving information flow</a:t>
            </a:r>
          </a:p>
          <a:p>
            <a:r>
              <a:rPr lang="en-US" sz="2400" dirty="0"/>
              <a:t>Optimizing physical layout</a:t>
            </a:r>
          </a:p>
          <a:p>
            <a:r>
              <a:rPr lang="en-US" sz="2400" dirty="0"/>
              <a:t>Standardizing work</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12</a:t>
            </a:r>
          </a:p>
        </p:txBody>
      </p:sp>
    </p:spTree>
    <p:extLst>
      <p:ext uri="{BB962C8B-B14F-4D97-AF65-F5344CB8AC3E}">
        <p14:creationId xmlns:p14="http://schemas.microsoft.com/office/powerpoint/2010/main" val="197532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FB0F6-DA2A-4FD9-AE7F-9F3183D03C05}"/>
              </a:ext>
            </a:extLst>
          </p:cNvPr>
          <p:cNvSpPr>
            <a:spLocks noGrp="1"/>
          </p:cNvSpPr>
          <p:nvPr>
            <p:ph type="title"/>
          </p:nvPr>
        </p:nvSpPr>
        <p:spPr/>
        <p:txBody>
          <a:bodyPr/>
          <a:lstStyle/>
          <a:p>
            <a:r>
              <a:rPr lang="en-US" b="1" dirty="0"/>
              <a:t>Activity 1: </a:t>
            </a:r>
            <a:r>
              <a:rPr lang="en-US" dirty="0"/>
              <a:t>What Projects Came to Mind</a:t>
            </a:r>
          </a:p>
        </p:txBody>
      </p:sp>
      <p:sp>
        <p:nvSpPr>
          <p:cNvPr id="3" name="Content Placeholder 2">
            <a:extLst>
              <a:ext uri="{FF2B5EF4-FFF2-40B4-BE49-F238E27FC236}">
                <a16:creationId xmlns:a16="http://schemas.microsoft.com/office/drawing/2014/main" xmlns="" id="{83DC904D-114C-4147-9D60-11792892A299}"/>
              </a:ext>
            </a:extLst>
          </p:cNvPr>
          <p:cNvSpPr>
            <a:spLocks noGrp="1"/>
          </p:cNvSpPr>
          <p:nvPr>
            <p:ph idx="1"/>
          </p:nvPr>
        </p:nvSpPr>
        <p:spPr/>
        <p:txBody>
          <a:bodyPr/>
          <a:lstStyle/>
          <a:p>
            <a:r>
              <a:rPr lang="en-US" dirty="0"/>
              <a:t>Let’s go back over the list from the previous page.</a:t>
            </a:r>
          </a:p>
          <a:p>
            <a:r>
              <a:rPr lang="en-US" dirty="0"/>
              <a:t>What came to mind? </a:t>
            </a:r>
          </a:p>
          <a:p>
            <a:r>
              <a:rPr lang="en-US" dirty="0"/>
              <a:t>Write down a list of possible ideas and we will use them in an activity later in the webinar</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13</a:t>
            </a:r>
          </a:p>
        </p:txBody>
      </p:sp>
    </p:spTree>
    <p:extLst>
      <p:ext uri="{BB962C8B-B14F-4D97-AF65-F5344CB8AC3E}">
        <p14:creationId xmlns:p14="http://schemas.microsoft.com/office/powerpoint/2010/main" val="25068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FB0F6-DA2A-4FD9-AE7F-9F3183D03C05}"/>
              </a:ext>
            </a:extLst>
          </p:cNvPr>
          <p:cNvSpPr>
            <a:spLocks noGrp="1"/>
          </p:cNvSpPr>
          <p:nvPr>
            <p:ph type="title"/>
          </p:nvPr>
        </p:nvSpPr>
        <p:spPr/>
        <p:txBody>
          <a:bodyPr/>
          <a:lstStyle/>
          <a:p>
            <a:r>
              <a:rPr lang="en-US" dirty="0"/>
              <a:t>Let’s look at some tools…</a:t>
            </a:r>
          </a:p>
        </p:txBody>
      </p:sp>
      <p:sp>
        <p:nvSpPr>
          <p:cNvPr id="3" name="Content Placeholder 2">
            <a:extLst>
              <a:ext uri="{FF2B5EF4-FFF2-40B4-BE49-F238E27FC236}">
                <a16:creationId xmlns:a16="http://schemas.microsoft.com/office/drawing/2014/main" xmlns="" id="{83DC904D-114C-4147-9D60-11792892A299}"/>
              </a:ext>
            </a:extLst>
          </p:cNvPr>
          <p:cNvSpPr>
            <a:spLocks noGrp="1"/>
          </p:cNvSpPr>
          <p:nvPr>
            <p:ph idx="1"/>
          </p:nvPr>
        </p:nvSpPr>
        <p:spPr/>
        <p:txBody>
          <a:bodyPr/>
          <a:lstStyle/>
          <a:p>
            <a:pPr marL="457200" indent="-457200">
              <a:buFont typeface="Arial" charset="0"/>
              <a:buChar char="•"/>
            </a:pPr>
            <a:r>
              <a:rPr lang="en-US" sz="2800" dirty="0"/>
              <a:t>Project Selection Guide</a:t>
            </a:r>
          </a:p>
          <a:p>
            <a:pPr marL="457200" indent="-457200">
              <a:buFont typeface="Arial" charset="0"/>
              <a:buChar char="•"/>
            </a:pPr>
            <a:r>
              <a:rPr lang="en-US" sz="2800" dirty="0"/>
              <a:t>Voice of the Customer Translation Matrix</a:t>
            </a:r>
          </a:p>
          <a:p>
            <a:pPr marL="457200" indent="-457200">
              <a:buFont typeface="Arial" charset="0"/>
              <a:buChar char="•"/>
            </a:pPr>
            <a:r>
              <a:rPr lang="en-US" sz="2800" dirty="0"/>
              <a:t>Process Voices</a:t>
            </a:r>
          </a:p>
          <a:p>
            <a:pPr marL="457200" indent="-457200">
              <a:buFont typeface="Arial" charset="0"/>
              <a:buChar char="•"/>
            </a:pPr>
            <a:r>
              <a:rPr lang="en-US" sz="2800" dirty="0"/>
              <a:t>Swimlane diagram or Process map</a:t>
            </a:r>
          </a:p>
          <a:p>
            <a:pPr marL="457200" indent="-457200">
              <a:buFont typeface="Arial" charset="0"/>
              <a:buChar char="•"/>
            </a:pPr>
            <a:r>
              <a:rPr lang="en-US" sz="2800" dirty="0"/>
              <a:t>Fishbone diagram (Ishikawa)</a:t>
            </a:r>
          </a:p>
          <a:p>
            <a:pPr marL="457200" indent="-457200">
              <a:buFont typeface="Arial" charset="0"/>
              <a:buChar char="•"/>
            </a:pPr>
            <a:r>
              <a:rPr lang="en-US" sz="2800" dirty="0"/>
              <a:t>5 Whys?</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14</a:t>
            </a:r>
          </a:p>
        </p:txBody>
      </p:sp>
    </p:spTree>
    <p:extLst>
      <p:ext uri="{BB962C8B-B14F-4D97-AF65-F5344CB8AC3E}">
        <p14:creationId xmlns:p14="http://schemas.microsoft.com/office/powerpoint/2010/main" val="108311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01A79D-3BD7-448B-B5FB-43A956B677E9}"/>
              </a:ext>
            </a:extLst>
          </p:cNvPr>
          <p:cNvSpPr>
            <a:spLocks noGrp="1"/>
          </p:cNvSpPr>
          <p:nvPr>
            <p:ph type="title"/>
          </p:nvPr>
        </p:nvSpPr>
        <p:spPr/>
        <p:txBody>
          <a:bodyPr/>
          <a:lstStyle/>
          <a:p>
            <a:r>
              <a:rPr lang="en-US" b="1" dirty="0"/>
              <a:t>Activity 2: </a:t>
            </a:r>
            <a:r>
              <a:rPr lang="en-US" dirty="0"/>
              <a:t>Project Selection Guide</a:t>
            </a:r>
          </a:p>
        </p:txBody>
      </p:sp>
      <p:sp>
        <p:nvSpPr>
          <p:cNvPr id="5" name="Content Placeholder 4">
            <a:extLst>
              <a:ext uri="{FF2B5EF4-FFF2-40B4-BE49-F238E27FC236}">
                <a16:creationId xmlns:a16="http://schemas.microsoft.com/office/drawing/2014/main" xmlns="" id="{15840469-AE8B-44BA-A504-D2B53F323EE0}"/>
              </a:ext>
            </a:extLst>
          </p:cNvPr>
          <p:cNvSpPr>
            <a:spLocks noGrp="1"/>
          </p:cNvSpPr>
          <p:nvPr>
            <p:ph idx="1"/>
          </p:nvPr>
        </p:nvSpPr>
        <p:spPr/>
        <p:txBody>
          <a:bodyPr/>
          <a:lstStyle/>
          <a:p>
            <a:r>
              <a:rPr lang="en-US" dirty="0"/>
              <a:t>Take one or two of the projects that you came up with in the first activity.</a:t>
            </a:r>
          </a:p>
          <a:p>
            <a:r>
              <a:rPr lang="en-US" dirty="0"/>
              <a:t>Using the Project Selection Guide (provided handout), score your proposed project</a:t>
            </a:r>
          </a:p>
          <a:p>
            <a:r>
              <a:rPr lang="en-US" dirty="0"/>
              <a:t>Did your project score exceed 80?</a:t>
            </a:r>
          </a:p>
        </p:txBody>
      </p:sp>
      <p:sp>
        <p:nvSpPr>
          <p:cNvPr id="6"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7" name="Slide Number Placeholder 4"/>
          <p:cNvSpPr>
            <a:spLocks noGrp="1"/>
          </p:cNvSpPr>
          <p:nvPr>
            <p:ph type="sldNum" sz="quarter" idx="11"/>
          </p:nvPr>
        </p:nvSpPr>
        <p:spPr>
          <a:xfrm>
            <a:off x="6457950" y="6433131"/>
            <a:ext cx="2057400" cy="365125"/>
          </a:xfrm>
        </p:spPr>
        <p:txBody>
          <a:bodyPr/>
          <a:lstStyle/>
          <a:p>
            <a:pPr>
              <a:defRPr/>
            </a:pPr>
            <a:r>
              <a:rPr lang="en-US" altLang="en-US" dirty="0"/>
              <a:t>15</a:t>
            </a:r>
          </a:p>
        </p:txBody>
      </p:sp>
    </p:spTree>
    <p:extLst>
      <p:ext uri="{BB962C8B-B14F-4D97-AF65-F5344CB8AC3E}">
        <p14:creationId xmlns:p14="http://schemas.microsoft.com/office/powerpoint/2010/main" val="149036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944" y="229814"/>
            <a:ext cx="6526006" cy="1325563"/>
          </a:xfrm>
        </p:spPr>
        <p:txBody>
          <a:bodyPr/>
          <a:lstStyle/>
          <a:p>
            <a:r>
              <a:rPr lang="en-US" dirty="0"/>
              <a:t>Voice of the Customer Translation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0186334"/>
              </p:ext>
            </p:extLst>
          </p:nvPr>
        </p:nvGraphicFramePr>
        <p:xfrm>
          <a:off x="349955" y="1693327"/>
          <a:ext cx="8479520" cy="4334048"/>
        </p:xfrm>
        <a:graphic>
          <a:graphicData uri="http://schemas.openxmlformats.org/drawingml/2006/table">
            <a:tbl>
              <a:tblPr firstRow="1" firstCol="1" bandRow="1">
                <a:tableStyleId>{10A1B5D5-9B99-4C35-A422-299274C87663}</a:tableStyleId>
              </a:tblPr>
              <a:tblGrid>
                <a:gridCol w="2834640">
                  <a:extLst>
                    <a:ext uri="{9D8B030D-6E8A-4147-A177-3AD203B41FA5}">
                      <a16:colId xmlns:a16="http://schemas.microsoft.com/office/drawing/2014/main" xmlns="" val="3967038911"/>
                    </a:ext>
                  </a:extLst>
                </a:gridCol>
                <a:gridCol w="2822440">
                  <a:extLst>
                    <a:ext uri="{9D8B030D-6E8A-4147-A177-3AD203B41FA5}">
                      <a16:colId xmlns:a16="http://schemas.microsoft.com/office/drawing/2014/main" xmlns="" val="2977893744"/>
                    </a:ext>
                  </a:extLst>
                </a:gridCol>
                <a:gridCol w="2822440">
                  <a:extLst>
                    <a:ext uri="{9D8B030D-6E8A-4147-A177-3AD203B41FA5}">
                      <a16:colId xmlns:a16="http://schemas.microsoft.com/office/drawing/2014/main" xmlns="" val="2033090222"/>
                    </a:ext>
                  </a:extLst>
                </a:gridCol>
              </a:tblGrid>
              <a:tr h="950768">
                <a:tc>
                  <a:txBody>
                    <a:bodyPr/>
                    <a:lstStyle/>
                    <a:p>
                      <a:pPr marL="0" marR="0" algn="ctr">
                        <a:lnSpc>
                          <a:spcPct val="107000"/>
                        </a:lnSpc>
                        <a:spcBef>
                          <a:spcPts val="600"/>
                        </a:spcBef>
                        <a:spcAft>
                          <a:spcPts val="0"/>
                        </a:spcAft>
                      </a:pPr>
                      <a:endParaRPr lang="en-US" sz="1400" dirty="0">
                        <a:effectLst/>
                      </a:endParaRPr>
                    </a:p>
                    <a:p>
                      <a:pPr marL="0" marR="0" algn="ctr">
                        <a:lnSpc>
                          <a:spcPct val="107000"/>
                        </a:lnSpc>
                        <a:spcBef>
                          <a:spcPts val="600"/>
                        </a:spcBef>
                        <a:spcAft>
                          <a:spcPts val="0"/>
                        </a:spcAft>
                      </a:pPr>
                      <a:r>
                        <a:rPr lang="en-US" sz="1400" dirty="0">
                          <a:effectLst/>
                        </a:rPr>
                        <a:t>Trainee Comment</a:t>
                      </a:r>
                      <a:endParaRPr lang="en-US" sz="1100" dirty="0">
                        <a:effectLst/>
                      </a:endParaRPr>
                    </a:p>
                    <a:p>
                      <a:pPr marL="0" marR="0" algn="ctr">
                        <a:lnSpc>
                          <a:spcPct val="107000"/>
                        </a:lnSpc>
                        <a:spcBef>
                          <a:spcPts val="0"/>
                        </a:spcBef>
                        <a:spcAft>
                          <a:spcPts val="600"/>
                        </a:spcAft>
                      </a:pPr>
                      <a:r>
                        <a:rPr lang="en-US" sz="1400" dirty="0">
                          <a:effectLst/>
                        </a:rPr>
                        <a:t>(What are they saying?)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016" marR="49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600"/>
                        </a:spcBef>
                        <a:spcAft>
                          <a:spcPts val="0"/>
                        </a:spcAft>
                      </a:pPr>
                      <a:endParaRPr lang="en-US" sz="1400" dirty="0">
                        <a:effectLst/>
                      </a:endParaRPr>
                    </a:p>
                    <a:p>
                      <a:pPr marL="0" marR="0" algn="ctr">
                        <a:lnSpc>
                          <a:spcPct val="107000"/>
                        </a:lnSpc>
                        <a:spcBef>
                          <a:spcPts val="600"/>
                        </a:spcBef>
                        <a:spcAft>
                          <a:spcPts val="0"/>
                        </a:spcAft>
                      </a:pPr>
                      <a:r>
                        <a:rPr lang="en-US" sz="1400" dirty="0">
                          <a:effectLst/>
                        </a:rPr>
                        <a:t>Gathering More Understanding</a:t>
                      </a:r>
                      <a:endParaRPr lang="en-US" sz="1100" dirty="0">
                        <a:effectLst/>
                      </a:endParaRPr>
                    </a:p>
                    <a:p>
                      <a:pPr marL="0" marR="0" algn="ctr">
                        <a:lnSpc>
                          <a:spcPct val="107000"/>
                        </a:lnSpc>
                        <a:spcBef>
                          <a:spcPts val="0"/>
                        </a:spcBef>
                        <a:spcAft>
                          <a:spcPts val="600"/>
                        </a:spcAft>
                      </a:pPr>
                      <a:r>
                        <a:rPr lang="en-US" sz="1400" dirty="0">
                          <a:effectLst/>
                        </a:rPr>
                        <a:t>(Why are they saying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016" marR="49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600"/>
                        </a:spcBef>
                        <a:spcAft>
                          <a:spcPts val="0"/>
                        </a:spcAft>
                      </a:pPr>
                      <a:endParaRPr lang="en-US" sz="1400" dirty="0">
                        <a:effectLst/>
                      </a:endParaRPr>
                    </a:p>
                    <a:p>
                      <a:pPr marL="0" marR="0" algn="ctr">
                        <a:lnSpc>
                          <a:spcPct val="107000"/>
                        </a:lnSpc>
                        <a:spcBef>
                          <a:spcPts val="600"/>
                        </a:spcBef>
                        <a:spcAft>
                          <a:spcPts val="0"/>
                        </a:spcAft>
                      </a:pPr>
                      <a:r>
                        <a:rPr lang="en-US" sz="1400" dirty="0">
                          <a:effectLst/>
                        </a:rPr>
                        <a:t>Trainee Needs</a:t>
                      </a:r>
                      <a:endParaRPr lang="en-US" sz="1100" dirty="0">
                        <a:effectLst/>
                      </a:endParaRPr>
                    </a:p>
                    <a:p>
                      <a:pPr marL="0" marR="0" algn="ctr">
                        <a:lnSpc>
                          <a:spcPct val="107000"/>
                        </a:lnSpc>
                        <a:spcBef>
                          <a:spcPts val="0"/>
                        </a:spcBef>
                        <a:spcAft>
                          <a:spcPts val="600"/>
                        </a:spcAft>
                      </a:pPr>
                      <a:r>
                        <a:rPr lang="en-US" sz="1400" dirty="0">
                          <a:effectLst/>
                        </a:rPr>
                        <a:t>(What do they want/need?)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016" marR="49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02126758"/>
                  </a:ext>
                </a:extLst>
              </a:tr>
              <a:tr h="3383280">
                <a:tc>
                  <a:txBody>
                    <a:bodyPr/>
                    <a:lstStyle/>
                    <a:p>
                      <a:pPr marL="0" marR="0">
                        <a:lnSpc>
                          <a:spcPct val="107000"/>
                        </a:lnSpc>
                        <a:spcBef>
                          <a:spcPts val="0"/>
                        </a:spcBef>
                        <a:spcAft>
                          <a:spcPts val="0"/>
                        </a:spcAft>
                      </a:pPr>
                      <a:r>
                        <a:rPr lang="en-US" sz="1400" b="0" dirty="0">
                          <a:effectLst/>
                        </a:rPr>
                        <a:t> </a:t>
                      </a:r>
                    </a:p>
                    <a:p>
                      <a:pPr marL="171450" marR="0" indent="-171450">
                        <a:lnSpc>
                          <a:spcPct val="107000"/>
                        </a:lnSpc>
                        <a:spcBef>
                          <a:spcPts val="0"/>
                        </a:spcBef>
                        <a:spcAft>
                          <a:spcPts val="0"/>
                        </a:spcAft>
                        <a:buFont typeface="Arial" charset="0"/>
                        <a:buChar char="•"/>
                      </a:pPr>
                      <a:r>
                        <a:rPr lang="en-US" sz="1200" b="0" dirty="0">
                          <a:effectLst/>
                        </a:rPr>
                        <a:t>The residents stated on the program evaluation survey that the supervision is only sufficient “sometimes”</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016" marR="49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016" marR="49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016" marR="49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046021"/>
                  </a:ext>
                </a:extLst>
              </a:tr>
            </a:tbl>
          </a:graphicData>
        </a:graphic>
      </p:graphicFrame>
      <p:sp>
        <p:nvSpPr>
          <p:cNvPr id="5" name="TextBox 4"/>
          <p:cNvSpPr txBox="1"/>
          <p:nvPr/>
        </p:nvSpPr>
        <p:spPr>
          <a:xfrm>
            <a:off x="3277306" y="2794908"/>
            <a:ext cx="2624818" cy="3195105"/>
          </a:xfrm>
          <a:prstGeom prst="rect">
            <a:avLst/>
          </a:prstGeom>
          <a:noFill/>
        </p:spPr>
        <p:txBody>
          <a:bodyPr wrap="square" rtlCol="0">
            <a:spAutoFit/>
          </a:bodyPr>
          <a:lstStyle/>
          <a:p>
            <a:pPr marL="171450" indent="-171450">
              <a:lnSpc>
                <a:spcPct val="107000"/>
              </a:lnSpc>
              <a:buFont typeface="Arial" charset="0"/>
              <a:buChar char="•"/>
            </a:pPr>
            <a:r>
              <a:rPr lang="en-US" sz="1200" b="0" dirty="0">
                <a:latin typeface="+mn-lt"/>
              </a:rPr>
              <a:t>A focus group was held to discuss why the residents stated that supervision was sufficient “sometimes.” Comments made during the focus groups include:</a:t>
            </a:r>
          </a:p>
          <a:p>
            <a:pPr marL="171450" indent="-171450">
              <a:lnSpc>
                <a:spcPct val="107000"/>
              </a:lnSpc>
              <a:spcBef>
                <a:spcPts val="0"/>
              </a:spcBef>
              <a:spcAft>
                <a:spcPts val="0"/>
              </a:spcAft>
              <a:buFont typeface="Arial" charset="0"/>
              <a:buChar char="•"/>
            </a:pPr>
            <a:r>
              <a:rPr lang="en-US" sz="1200" b="0" dirty="0">
                <a:latin typeface="+mn-lt"/>
              </a:rPr>
              <a:t>Some faculty do not provide supervision and residents are often left on their own; this seems to be faculty that are also more disengaged in teaching overall</a:t>
            </a:r>
          </a:p>
          <a:p>
            <a:pPr marL="171450" indent="-171450">
              <a:lnSpc>
                <a:spcPct val="107000"/>
              </a:lnSpc>
              <a:spcBef>
                <a:spcPts val="0"/>
              </a:spcBef>
              <a:spcAft>
                <a:spcPts val="0"/>
              </a:spcAft>
              <a:buFont typeface="Arial" charset="0"/>
              <a:buChar char="•"/>
            </a:pPr>
            <a:r>
              <a:rPr lang="en-US" sz="1200" b="0" dirty="0">
                <a:latin typeface="+mn-lt"/>
              </a:rPr>
              <a:t>Some rotations (PICU, NICU and wards) do not have consistent supervision</a:t>
            </a:r>
          </a:p>
          <a:p>
            <a:pPr marL="171450" indent="-171450">
              <a:lnSpc>
                <a:spcPct val="107000"/>
              </a:lnSpc>
              <a:spcBef>
                <a:spcPts val="0"/>
              </a:spcBef>
              <a:spcAft>
                <a:spcPts val="0"/>
              </a:spcAft>
              <a:buFont typeface="Arial" charset="0"/>
              <a:buChar char="•"/>
            </a:pPr>
            <a:r>
              <a:rPr lang="en-US" sz="1200" b="0" dirty="0">
                <a:latin typeface="+mn-lt"/>
              </a:rPr>
              <a:t>Most of the core faculty provide more than adequate supervision</a:t>
            </a:r>
            <a:endParaRPr lang="en-US" sz="1200" b="0" dirty="0">
              <a:latin typeface="+mn-lt"/>
              <a:ea typeface="Calibri" panose="020F0502020204030204" pitchFamily="34" charset="0"/>
              <a:cs typeface="Times New Roman" panose="02020603050405020304" pitchFamily="18" charset="0"/>
            </a:endParaRPr>
          </a:p>
          <a:p>
            <a:endParaRPr lang="en-US" sz="900" b="0" dirty="0"/>
          </a:p>
        </p:txBody>
      </p:sp>
      <p:sp>
        <p:nvSpPr>
          <p:cNvPr id="6" name="TextBox 5"/>
          <p:cNvSpPr txBox="1"/>
          <p:nvPr/>
        </p:nvSpPr>
        <p:spPr>
          <a:xfrm>
            <a:off x="6115050" y="2794908"/>
            <a:ext cx="2394857" cy="2496966"/>
          </a:xfrm>
          <a:prstGeom prst="rect">
            <a:avLst/>
          </a:prstGeom>
          <a:noFill/>
        </p:spPr>
        <p:txBody>
          <a:bodyPr wrap="square" rtlCol="0">
            <a:spAutoFit/>
          </a:bodyPr>
          <a:lstStyle/>
          <a:p>
            <a:pPr marL="171450" indent="-171450">
              <a:lnSpc>
                <a:spcPct val="107000"/>
              </a:lnSpc>
              <a:spcBef>
                <a:spcPts val="0"/>
              </a:spcBef>
              <a:spcAft>
                <a:spcPts val="0"/>
              </a:spcAft>
              <a:buFont typeface="Arial" charset="0"/>
              <a:buChar char="•"/>
            </a:pPr>
            <a:r>
              <a:rPr lang="en-US" sz="1200" b="0" dirty="0">
                <a:latin typeface="+mn-lt"/>
              </a:rPr>
              <a:t>The residents need supervision that is consistent across rotations and faculty members, whether core or non-core.</a:t>
            </a:r>
          </a:p>
          <a:p>
            <a:pPr marL="171450" indent="-171450">
              <a:lnSpc>
                <a:spcPct val="107000"/>
              </a:lnSpc>
              <a:spcBef>
                <a:spcPts val="0"/>
              </a:spcBef>
              <a:spcAft>
                <a:spcPts val="0"/>
              </a:spcAft>
              <a:buFont typeface="Arial" charset="0"/>
              <a:buChar char="•"/>
            </a:pPr>
            <a:r>
              <a:rPr lang="en-US" sz="1200" b="0" dirty="0">
                <a:latin typeface="+mn-lt"/>
              </a:rPr>
              <a:t>The supervision policy needs to be reinforced and faculty need to be accountable for patient safety reasons as well as resident well-being reasons. </a:t>
            </a:r>
            <a:endParaRPr lang="en-US" sz="1200" b="0" dirty="0">
              <a:latin typeface="+mn-lt"/>
              <a:ea typeface="Calibri" panose="020F0502020204030204" pitchFamily="34" charset="0"/>
              <a:cs typeface="Times New Roman" panose="02020603050405020304" pitchFamily="18" charset="0"/>
            </a:endParaRPr>
          </a:p>
          <a:p>
            <a:endParaRPr lang="en-US" sz="1500" dirty="0"/>
          </a:p>
        </p:txBody>
      </p:sp>
      <p:sp>
        <p:nvSpPr>
          <p:cNvPr id="7"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8" name="Slide Number Placeholder 4"/>
          <p:cNvSpPr>
            <a:spLocks noGrp="1"/>
          </p:cNvSpPr>
          <p:nvPr>
            <p:ph type="sldNum" sz="quarter" idx="11"/>
          </p:nvPr>
        </p:nvSpPr>
        <p:spPr>
          <a:xfrm>
            <a:off x="6457950" y="6433131"/>
            <a:ext cx="2057400" cy="365125"/>
          </a:xfrm>
        </p:spPr>
        <p:txBody>
          <a:bodyPr/>
          <a:lstStyle/>
          <a:p>
            <a:pPr>
              <a:defRPr/>
            </a:pPr>
            <a:r>
              <a:rPr lang="en-US" altLang="en-US" dirty="0"/>
              <a:t>16</a:t>
            </a:r>
          </a:p>
        </p:txBody>
      </p:sp>
    </p:spTree>
    <p:extLst>
      <p:ext uri="{BB962C8B-B14F-4D97-AF65-F5344CB8AC3E}">
        <p14:creationId xmlns:p14="http://schemas.microsoft.com/office/powerpoint/2010/main" val="9938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C853A-2DC9-40D4-974A-888A04B1EE76}"/>
              </a:ext>
            </a:extLst>
          </p:cNvPr>
          <p:cNvSpPr>
            <a:spLocks noGrp="1"/>
          </p:cNvSpPr>
          <p:nvPr>
            <p:ph type="title"/>
          </p:nvPr>
        </p:nvSpPr>
        <p:spPr/>
        <p:txBody>
          <a:bodyPr/>
          <a:lstStyle/>
          <a:p>
            <a:r>
              <a:rPr lang="en-US" b="1" dirty="0"/>
              <a:t>Activity 3: </a:t>
            </a:r>
            <a:r>
              <a:rPr lang="en-US" dirty="0"/>
              <a:t>Process Voices</a:t>
            </a:r>
          </a:p>
        </p:txBody>
      </p:sp>
      <p:sp>
        <p:nvSpPr>
          <p:cNvPr id="3" name="Content Placeholder 2">
            <a:extLst>
              <a:ext uri="{FF2B5EF4-FFF2-40B4-BE49-F238E27FC236}">
                <a16:creationId xmlns:a16="http://schemas.microsoft.com/office/drawing/2014/main" xmlns="" id="{4D603F03-2BDF-47C1-B54C-2FEC5B893E91}"/>
              </a:ext>
            </a:extLst>
          </p:cNvPr>
          <p:cNvSpPr>
            <a:spLocks noGrp="1"/>
          </p:cNvSpPr>
          <p:nvPr>
            <p:ph idx="1"/>
          </p:nvPr>
        </p:nvSpPr>
        <p:spPr/>
        <p:txBody>
          <a:bodyPr>
            <a:normAutofit fontScale="92500"/>
          </a:bodyPr>
          <a:lstStyle/>
          <a:p>
            <a:r>
              <a:rPr lang="en-US" dirty="0"/>
              <a:t>So now take the project that you scored in the previous activity</a:t>
            </a:r>
          </a:p>
          <a:p>
            <a:r>
              <a:rPr lang="en-US" dirty="0"/>
              <a:t>In this project, what would the voice of the trainee be?</a:t>
            </a:r>
          </a:p>
          <a:p>
            <a:r>
              <a:rPr lang="en-US" dirty="0"/>
              <a:t>In this project, what would the voice of the GME be?</a:t>
            </a:r>
          </a:p>
          <a:p>
            <a:r>
              <a:rPr lang="en-US" dirty="0"/>
              <a:t>In this project, what would the voice of the Program Leadership?</a:t>
            </a:r>
          </a:p>
          <a:p>
            <a:r>
              <a:rPr lang="en-US" dirty="0"/>
              <a:t>In this project, what would the voice of the Administrative Staff be?</a:t>
            </a:r>
          </a:p>
          <a:p>
            <a:r>
              <a:rPr lang="en-US" dirty="0"/>
              <a:t>In this project, what would the voice of the ACGME be?</a:t>
            </a:r>
          </a:p>
          <a:p>
            <a:r>
              <a:rPr lang="en-US" dirty="0"/>
              <a:t>In this project, what would the voice of the Process be?</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17</a:t>
            </a:r>
          </a:p>
        </p:txBody>
      </p:sp>
    </p:spTree>
    <p:extLst>
      <p:ext uri="{BB962C8B-B14F-4D97-AF65-F5344CB8AC3E}">
        <p14:creationId xmlns:p14="http://schemas.microsoft.com/office/powerpoint/2010/main" val="85501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344" y="199481"/>
            <a:ext cx="7154656" cy="1325563"/>
          </a:xfrm>
        </p:spPr>
        <p:txBody>
          <a:bodyPr/>
          <a:lstStyle/>
          <a:p>
            <a:r>
              <a:rPr lang="en-US" b="1" dirty="0"/>
              <a:t>Swimlane map &amp; Process map</a:t>
            </a:r>
          </a:p>
        </p:txBody>
      </p:sp>
      <p:sp>
        <p:nvSpPr>
          <p:cNvPr id="3" name="Content Placeholder 2"/>
          <p:cNvSpPr>
            <a:spLocks noGrp="1"/>
          </p:cNvSpPr>
          <p:nvPr>
            <p:ph idx="1"/>
          </p:nvPr>
        </p:nvSpPr>
        <p:spPr>
          <a:xfrm>
            <a:off x="628650" y="1792070"/>
            <a:ext cx="7886700" cy="4438905"/>
          </a:xfrm>
        </p:spPr>
        <p:txBody>
          <a:bodyPr/>
          <a:lstStyle/>
          <a:p>
            <a:r>
              <a:rPr lang="en-US" dirty="0"/>
              <a:t>Use consistent symbols </a:t>
            </a:r>
          </a:p>
        </p:txBody>
      </p:sp>
      <p:sp>
        <p:nvSpPr>
          <p:cNvPr id="4" name="Flowchart: Terminator 3"/>
          <p:cNvSpPr/>
          <p:nvPr/>
        </p:nvSpPr>
        <p:spPr>
          <a:xfrm>
            <a:off x="835607" y="3101688"/>
            <a:ext cx="1596347" cy="567201"/>
          </a:xfrm>
          <a:prstGeom prst="flowChartTermina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Start/End</a:t>
            </a:r>
          </a:p>
        </p:txBody>
      </p:sp>
      <p:sp>
        <p:nvSpPr>
          <p:cNvPr id="5" name="Rectangle 4"/>
          <p:cNvSpPr/>
          <p:nvPr/>
        </p:nvSpPr>
        <p:spPr>
          <a:xfrm>
            <a:off x="871977" y="4932091"/>
            <a:ext cx="1515942" cy="9907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Process</a:t>
            </a:r>
          </a:p>
        </p:txBody>
      </p:sp>
      <p:sp>
        <p:nvSpPr>
          <p:cNvPr id="6" name="Flowchart: Decision 5"/>
          <p:cNvSpPr/>
          <p:nvPr/>
        </p:nvSpPr>
        <p:spPr>
          <a:xfrm>
            <a:off x="2938494" y="4585243"/>
            <a:ext cx="1958687" cy="1684486"/>
          </a:xfrm>
          <a:prstGeom prst="flowChartDecisi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Decision Point</a:t>
            </a:r>
          </a:p>
        </p:txBody>
      </p:sp>
      <p:sp>
        <p:nvSpPr>
          <p:cNvPr id="7" name="Flowchart: Document 6"/>
          <p:cNvSpPr/>
          <p:nvPr/>
        </p:nvSpPr>
        <p:spPr>
          <a:xfrm>
            <a:off x="3028950" y="2963878"/>
            <a:ext cx="1328894" cy="999831"/>
          </a:xfrm>
          <a:prstGeom prst="flowChartDocumen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Document</a:t>
            </a:r>
          </a:p>
        </p:txBody>
      </p:sp>
      <p:sp>
        <p:nvSpPr>
          <p:cNvPr id="8" name="Flowchart: Data 7"/>
          <p:cNvSpPr/>
          <p:nvPr/>
        </p:nvSpPr>
        <p:spPr>
          <a:xfrm>
            <a:off x="5214954" y="4932090"/>
            <a:ext cx="1444336" cy="990792"/>
          </a:xfrm>
          <a:prstGeom prst="flowChartInputOutp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Data</a:t>
            </a:r>
          </a:p>
        </p:txBody>
      </p:sp>
      <p:sp>
        <p:nvSpPr>
          <p:cNvPr id="9" name="Flowchart: Merge 8"/>
          <p:cNvSpPr/>
          <p:nvPr/>
        </p:nvSpPr>
        <p:spPr>
          <a:xfrm>
            <a:off x="4794063" y="2963878"/>
            <a:ext cx="1815844" cy="1127674"/>
          </a:xfrm>
          <a:prstGeom prst="flowChartMerg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a:p>
            <a:pPr algn="ctr"/>
            <a:r>
              <a:rPr lang="en-US" sz="1500" dirty="0"/>
              <a:t>Storage</a:t>
            </a:r>
          </a:p>
        </p:txBody>
      </p:sp>
      <p:sp>
        <p:nvSpPr>
          <p:cNvPr id="10" name="Arrow: Pentagon 9"/>
          <p:cNvSpPr/>
          <p:nvPr/>
        </p:nvSpPr>
        <p:spPr>
          <a:xfrm>
            <a:off x="7209865" y="4932090"/>
            <a:ext cx="1623258" cy="990792"/>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Transport</a:t>
            </a:r>
          </a:p>
        </p:txBody>
      </p:sp>
      <p:sp>
        <p:nvSpPr>
          <p:cNvPr id="11" name="Oval 10"/>
          <p:cNvSpPr/>
          <p:nvPr/>
        </p:nvSpPr>
        <p:spPr>
          <a:xfrm>
            <a:off x="6984413" y="2715064"/>
            <a:ext cx="1631693" cy="162530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Inspection</a:t>
            </a:r>
          </a:p>
        </p:txBody>
      </p:sp>
      <p:sp>
        <p:nvSpPr>
          <p:cNvPr id="12"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13" name="Slide Number Placeholder 4"/>
          <p:cNvSpPr>
            <a:spLocks noGrp="1"/>
          </p:cNvSpPr>
          <p:nvPr>
            <p:ph type="sldNum" sz="quarter" idx="11"/>
          </p:nvPr>
        </p:nvSpPr>
        <p:spPr>
          <a:xfrm>
            <a:off x="6457950" y="6433131"/>
            <a:ext cx="2057400" cy="365125"/>
          </a:xfrm>
        </p:spPr>
        <p:txBody>
          <a:bodyPr/>
          <a:lstStyle/>
          <a:p>
            <a:pPr>
              <a:defRPr/>
            </a:pPr>
            <a:r>
              <a:rPr lang="en-US" altLang="en-US" dirty="0"/>
              <a:t>18</a:t>
            </a:r>
          </a:p>
        </p:txBody>
      </p:sp>
    </p:spTree>
    <p:extLst>
      <p:ext uri="{BB962C8B-B14F-4D97-AF65-F5344CB8AC3E}">
        <p14:creationId xmlns:p14="http://schemas.microsoft.com/office/powerpoint/2010/main" val="89549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Fishbone diagram (Ishikawa)</a:t>
            </a:r>
          </a:p>
        </p:txBody>
      </p:sp>
      <p:sp>
        <p:nvSpPr>
          <p:cNvPr id="3" name="Content Placeholder 2"/>
          <p:cNvSpPr>
            <a:spLocks noGrp="1"/>
          </p:cNvSpPr>
          <p:nvPr>
            <p:ph sz="half" idx="2"/>
          </p:nvPr>
        </p:nvSpPr>
        <p:spPr>
          <a:xfrm>
            <a:off x="663707" y="1926211"/>
            <a:ext cx="8322247" cy="3381375"/>
          </a:xfrm>
        </p:spPr>
        <p:txBody>
          <a:bodyPr>
            <a:normAutofit/>
          </a:bodyPr>
          <a:lstStyle/>
          <a:p>
            <a:r>
              <a:rPr lang="en-US" dirty="0"/>
              <a:t>An important tool for the analyze phase</a:t>
            </a:r>
          </a:p>
          <a:p>
            <a:r>
              <a:rPr lang="en-US" dirty="0"/>
              <a:t>What is contributing to the current situation?</a:t>
            </a:r>
          </a:p>
          <a:p>
            <a:r>
              <a:rPr lang="en-US" dirty="0"/>
              <a:t>Use six main categories (environment, methods, process, people, paperwork, management)</a:t>
            </a:r>
          </a:p>
          <a:p>
            <a:r>
              <a:rPr lang="en-US" dirty="0"/>
              <a:t>Use the “5 whys” method</a:t>
            </a:r>
          </a:p>
        </p:txBody>
      </p:sp>
      <p:sp>
        <p:nvSpPr>
          <p:cNvPr id="7"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9" name="Slide Number Placeholder 4"/>
          <p:cNvSpPr>
            <a:spLocks noGrp="1"/>
          </p:cNvSpPr>
          <p:nvPr>
            <p:ph type="sldNum" sz="quarter" idx="11"/>
          </p:nvPr>
        </p:nvSpPr>
        <p:spPr>
          <a:xfrm>
            <a:off x="6457950" y="6433131"/>
            <a:ext cx="2057400" cy="365125"/>
          </a:xfrm>
        </p:spPr>
        <p:txBody>
          <a:bodyPr/>
          <a:lstStyle/>
          <a:p>
            <a:pPr>
              <a:defRPr/>
            </a:pPr>
            <a:r>
              <a:rPr lang="en-US" altLang="en-US" dirty="0"/>
              <a:t>19</a:t>
            </a:r>
          </a:p>
        </p:txBody>
      </p:sp>
    </p:spTree>
    <p:extLst>
      <p:ext uri="{BB962C8B-B14F-4D97-AF65-F5344CB8AC3E}">
        <p14:creationId xmlns:p14="http://schemas.microsoft.com/office/powerpoint/2010/main" val="114031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a:t>Presented by Partners in Medical Education, Inc. 2017</a:t>
            </a:r>
          </a:p>
        </p:txBody>
      </p:sp>
      <p:sp>
        <p:nvSpPr>
          <p:cNvPr id="2" name="Slide Number Placeholder 1"/>
          <p:cNvSpPr>
            <a:spLocks noGrp="1"/>
          </p:cNvSpPr>
          <p:nvPr>
            <p:ph type="sldNum" sz="quarter" idx="11"/>
          </p:nvPr>
        </p:nvSpPr>
        <p:spPr/>
        <p:txBody>
          <a:bodyPr/>
          <a:lstStyle/>
          <a:p>
            <a:fld id="{D2073A0A-C37C-6546-844A-15AEA3E0B35D}" type="slidenum">
              <a:rPr lang="en-US" smtClean="0"/>
              <a:t>2</a:t>
            </a:fld>
            <a:endParaRPr lang="en-US" dirty="0"/>
          </a:p>
        </p:txBody>
      </p:sp>
      <p:sp>
        <p:nvSpPr>
          <p:cNvPr id="12" name="TextBox 11"/>
          <p:cNvSpPr txBox="1"/>
          <p:nvPr/>
        </p:nvSpPr>
        <p:spPr>
          <a:xfrm>
            <a:off x="3733800" y="1752600"/>
            <a:ext cx="4724400" cy="3908762"/>
          </a:xfrm>
          <a:prstGeom prst="rect">
            <a:avLst/>
          </a:prstGeom>
          <a:noFill/>
        </p:spPr>
        <p:txBody>
          <a:bodyPr>
            <a:spAutoFit/>
          </a:bodyPr>
          <a:lstStyle/>
          <a:p>
            <a:pPr>
              <a:defRPr/>
            </a:pPr>
            <a:r>
              <a:rPr lang="en-US" sz="2400" b="1" dirty="0">
                <a:solidFill>
                  <a:srgbClr val="336600"/>
                </a:solidFill>
                <a:latin typeface="Arial" charset="0"/>
                <a:ea typeface="Arial" charset="0"/>
                <a:cs typeface="Arial" charset="0"/>
              </a:rPr>
              <a:t>Heather Peters, </a:t>
            </a:r>
            <a:r>
              <a:rPr lang="en-US" sz="2400" b="1" dirty="0">
                <a:solidFill>
                  <a:srgbClr val="336600"/>
                </a:solidFill>
                <a:latin typeface="Arial" charset="0"/>
                <a:ea typeface="Arial" charset="0"/>
                <a:cs typeface="Arial" charset="0"/>
              </a:rPr>
              <a:t>M.Ed</a:t>
            </a:r>
            <a:r>
              <a:rPr lang="en-US" sz="2400" b="1" dirty="0">
                <a:solidFill>
                  <a:srgbClr val="336600"/>
                </a:solidFill>
                <a:latin typeface="Arial" charset="0"/>
                <a:ea typeface="Arial" charset="0"/>
                <a:cs typeface="Arial" charset="0"/>
              </a:rPr>
              <a:t>, </a:t>
            </a:r>
            <a:r>
              <a:rPr lang="en-US" sz="2400" b="1" dirty="0">
                <a:solidFill>
                  <a:srgbClr val="336600"/>
                </a:solidFill>
                <a:latin typeface="Arial" charset="0"/>
                <a:ea typeface="Arial" charset="0"/>
                <a:cs typeface="Arial" charset="0"/>
              </a:rPr>
              <a:t>Ph.D</a:t>
            </a:r>
            <a:endParaRPr lang="en-US" sz="2400" b="1" dirty="0">
              <a:solidFill>
                <a:srgbClr val="336600"/>
              </a:solidFill>
              <a:latin typeface="Arial" charset="0"/>
              <a:ea typeface="Arial" charset="0"/>
              <a:cs typeface="Arial" charset="0"/>
            </a:endParaRPr>
          </a:p>
          <a:p>
            <a:pPr>
              <a:defRPr/>
            </a:pPr>
            <a:r>
              <a:rPr lang="en-US" sz="2000" dirty="0">
                <a:solidFill>
                  <a:srgbClr val="003300"/>
                </a:solidFill>
                <a:latin typeface="Arial" charset="0"/>
                <a:ea typeface="Arial" charset="0"/>
                <a:cs typeface="Arial" charset="0"/>
              </a:rPr>
              <a:t>GME Consultant</a:t>
            </a:r>
          </a:p>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DIO &amp; GME Specialist</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Seasoned speaker at ACGME &amp; sub-specialty national meetings</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Institutional and Program accreditation experience</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3 decades in education; Masters of Education in curriculum &amp; evaluations, PhD concentration in secondary education &amp; adult learning theories</a:t>
            </a:r>
            <a:endParaRPr lang="en-US" sz="1600" b="0" dirty="0">
              <a:solidFill>
                <a:srgbClr val="003300"/>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79" y="1981200"/>
            <a:ext cx="2286000" cy="3200400"/>
          </a:xfrm>
          <a:prstGeom prst="rect">
            <a:avLst/>
          </a:prstGeom>
        </p:spPr>
      </p:pic>
      <p:sp>
        <p:nvSpPr>
          <p:cNvPr id="9" name="Title 2"/>
          <p:cNvSpPr>
            <a:spLocks noGrp="1"/>
          </p:cNvSpPr>
          <p:nvPr>
            <p:ph type="title"/>
          </p:nvPr>
        </p:nvSpPr>
        <p:spPr/>
        <p:txBody>
          <a:bodyPr/>
          <a:lstStyle/>
          <a:p>
            <a:r>
              <a:rPr lang="en-US" altLang="en-US" sz="3200" dirty="0"/>
              <a:t>Introducing Your Presenter…</a:t>
            </a:r>
            <a:endParaRPr lang="en-US" dirty="0"/>
          </a:p>
        </p:txBody>
      </p:sp>
    </p:spTree>
    <p:extLst>
      <p:ext uri="{BB962C8B-B14F-4D97-AF65-F5344CB8AC3E}">
        <p14:creationId xmlns:p14="http://schemas.microsoft.com/office/powerpoint/2010/main" val="54262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Fishbone Diagram (Ishikawa)</a:t>
            </a:r>
          </a:p>
        </p:txBody>
      </p:sp>
      <p:grpSp>
        <p:nvGrpSpPr>
          <p:cNvPr id="91" name="Group 90"/>
          <p:cNvGrpSpPr/>
          <p:nvPr/>
        </p:nvGrpSpPr>
        <p:grpSpPr>
          <a:xfrm>
            <a:off x="730980" y="2259654"/>
            <a:ext cx="7785223" cy="2960610"/>
            <a:chOff x="730980" y="2259654"/>
            <a:chExt cx="7785223" cy="2960610"/>
          </a:xfrm>
        </p:grpSpPr>
        <p:cxnSp>
          <p:nvCxnSpPr>
            <p:cNvPr id="28" name="Straight Connector 27"/>
            <p:cNvCxnSpPr/>
            <p:nvPr/>
          </p:nvCxnSpPr>
          <p:spPr>
            <a:xfrm>
              <a:off x="5625280" y="2539798"/>
              <a:ext cx="668300" cy="1365961"/>
            </a:xfrm>
            <a:prstGeom prst="line">
              <a:avLst/>
            </a:prstGeom>
            <a:ln w="762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40150" y="2423165"/>
              <a:ext cx="781830" cy="1415495"/>
            </a:xfrm>
            <a:prstGeom prst="line">
              <a:avLst/>
            </a:prstGeom>
            <a:ln w="762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78364" y="2539798"/>
              <a:ext cx="995816" cy="1365961"/>
            </a:xfrm>
            <a:prstGeom prst="line">
              <a:avLst/>
            </a:prstGeom>
            <a:ln w="762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258101" y="3838660"/>
              <a:ext cx="663879" cy="1183037"/>
            </a:xfrm>
            <a:prstGeom prst="line">
              <a:avLst/>
            </a:prstGeom>
            <a:ln w="762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505431" y="3905759"/>
              <a:ext cx="886911" cy="1213061"/>
            </a:xfrm>
            <a:prstGeom prst="line">
              <a:avLst/>
            </a:prstGeom>
            <a:ln w="762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Freeform 7"/>
            <p:cNvSpPr>
              <a:spLocks/>
            </p:cNvSpPr>
            <p:nvPr/>
          </p:nvSpPr>
          <p:spPr bwMode="auto">
            <a:xfrm>
              <a:off x="730980" y="2259654"/>
              <a:ext cx="7785223" cy="2960610"/>
            </a:xfrm>
            <a:custGeom>
              <a:avLst/>
              <a:gdLst>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801983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704061 w 7785223"/>
                <a:gd name="connsiteY9" fmla="*/ 1488530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97534 w 7785223"/>
                <a:gd name="connsiteY18" fmla="*/ 1718745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 name="connsiteX0" fmla="*/ 6458167 w 7785223"/>
                <a:gd name="connsiteY0" fmla="*/ 833882 h 2960610"/>
                <a:gd name="connsiteX1" fmla="*/ 6206458 w 7785223"/>
                <a:gd name="connsiteY1" fmla="*/ 1085591 h 2960610"/>
                <a:gd name="connsiteX2" fmla="*/ 6458167 w 7785223"/>
                <a:gd name="connsiteY2" fmla="*/ 1337300 h 2960610"/>
                <a:gd name="connsiteX3" fmla="*/ 6709876 w 7785223"/>
                <a:gd name="connsiteY3" fmla="*/ 1085591 h 2960610"/>
                <a:gd name="connsiteX4" fmla="*/ 6458167 w 7785223"/>
                <a:gd name="connsiteY4" fmla="*/ 833882 h 2960610"/>
                <a:gd name="connsiteX5" fmla="*/ 124054 w 7785223"/>
                <a:gd name="connsiteY5" fmla="*/ 0 h 2960610"/>
                <a:gd name="connsiteX6" fmla="*/ 881802 w 7785223"/>
                <a:gd name="connsiteY6" fmla="*/ 766777 h 2960610"/>
                <a:gd name="connsiteX7" fmla="*/ 1232618 w 7785223"/>
                <a:gd name="connsiteY7" fmla="*/ 1485722 h 2960610"/>
                <a:gd name="connsiteX8" fmla="*/ 2569785 w 7785223"/>
                <a:gd name="connsiteY8" fmla="*/ 1533897 h 2960610"/>
                <a:gd name="connsiteX9" fmla="*/ 5663118 w 7785223"/>
                <a:gd name="connsiteY9" fmla="*/ 1447586 h 2960610"/>
                <a:gd name="connsiteX10" fmla="*/ 6184373 w 7785223"/>
                <a:gd name="connsiteY10" fmla="*/ 217410 h 2960610"/>
                <a:gd name="connsiteX11" fmla="*/ 7585117 w 7785223"/>
                <a:gd name="connsiteY11" fmla="*/ 1247424 h 2960610"/>
                <a:gd name="connsiteX12" fmla="*/ 7785223 w 7785223"/>
                <a:gd name="connsiteY12" fmla="*/ 1625797 h 2960610"/>
                <a:gd name="connsiteX13" fmla="*/ 7506128 w 7785223"/>
                <a:gd name="connsiteY13" fmla="*/ 2067231 h 2960610"/>
                <a:gd name="connsiteX14" fmla="*/ 7074320 w 7785223"/>
                <a:gd name="connsiteY14" fmla="*/ 2519175 h 2960610"/>
                <a:gd name="connsiteX15" fmla="*/ 6737299 w 7785223"/>
                <a:gd name="connsiteY15" fmla="*/ 2324735 h 2960610"/>
                <a:gd name="connsiteX16" fmla="*/ 6911075 w 7785223"/>
                <a:gd name="connsiteY16" fmla="*/ 2629534 h 2960610"/>
                <a:gd name="connsiteX17" fmla="*/ 6173841 w 7785223"/>
                <a:gd name="connsiteY17" fmla="*/ 2960610 h 2960610"/>
                <a:gd name="connsiteX18" fmla="*/ 5683886 w 7785223"/>
                <a:gd name="connsiteY18" fmla="*/ 1786984 h 2960610"/>
                <a:gd name="connsiteX19" fmla="*/ 4260900 w 7785223"/>
                <a:gd name="connsiteY19" fmla="*/ 1707212 h 2960610"/>
                <a:gd name="connsiteX20" fmla="*/ 1262370 w 7785223"/>
                <a:gd name="connsiteY20" fmla="*/ 1766472 h 2960610"/>
                <a:gd name="connsiteX21" fmla="*/ 907344 w 7785223"/>
                <a:gd name="connsiteY21" fmla="*/ 2381268 h 2960610"/>
                <a:gd name="connsiteX22" fmla="*/ 192166 w 7785223"/>
                <a:gd name="connsiteY22" fmla="*/ 2960610 h 2960610"/>
                <a:gd name="connsiteX23" fmla="*/ 149596 w 7785223"/>
                <a:gd name="connsiteY23" fmla="*/ 2142715 h 2960610"/>
                <a:gd name="connsiteX24" fmla="*/ 515699 w 7785223"/>
                <a:gd name="connsiteY24" fmla="*/ 1640050 h 2960610"/>
                <a:gd name="connsiteX25" fmla="*/ 4858 w 7785223"/>
                <a:gd name="connsiteY25" fmla="*/ 958471 h 2960610"/>
                <a:gd name="connsiteX26" fmla="*/ 124054 w 7785223"/>
                <a:gd name="connsiteY26" fmla="*/ 0 h 296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785223" h="2960610">
                  <a:moveTo>
                    <a:pt x="6458167" y="833882"/>
                  </a:moveTo>
                  <a:cubicBezTo>
                    <a:pt x="6319152" y="833882"/>
                    <a:pt x="6206458" y="946576"/>
                    <a:pt x="6206458" y="1085591"/>
                  </a:cubicBezTo>
                  <a:cubicBezTo>
                    <a:pt x="6206458" y="1224606"/>
                    <a:pt x="6319152" y="1337300"/>
                    <a:pt x="6458167" y="1337300"/>
                  </a:cubicBezTo>
                  <a:cubicBezTo>
                    <a:pt x="6597182" y="1337300"/>
                    <a:pt x="6709876" y="1224606"/>
                    <a:pt x="6709876" y="1085591"/>
                  </a:cubicBezTo>
                  <a:cubicBezTo>
                    <a:pt x="6709876" y="946576"/>
                    <a:pt x="6597182" y="833882"/>
                    <a:pt x="6458167" y="833882"/>
                  </a:cubicBezTo>
                  <a:close/>
                  <a:moveTo>
                    <a:pt x="124054" y="0"/>
                  </a:moveTo>
                  <a:cubicBezTo>
                    <a:pt x="124054" y="0"/>
                    <a:pt x="694494" y="17040"/>
                    <a:pt x="881802" y="766777"/>
                  </a:cubicBezTo>
                  <a:cubicBezTo>
                    <a:pt x="975349" y="1143344"/>
                    <a:pt x="1108255" y="1399114"/>
                    <a:pt x="1232618" y="1485722"/>
                  </a:cubicBezTo>
                  <a:cubicBezTo>
                    <a:pt x="1356981" y="1572330"/>
                    <a:pt x="1831368" y="1540253"/>
                    <a:pt x="2569785" y="1533897"/>
                  </a:cubicBezTo>
                  <a:cubicBezTo>
                    <a:pt x="3308202" y="1527541"/>
                    <a:pt x="4961056" y="1460173"/>
                    <a:pt x="5663118" y="1447586"/>
                  </a:cubicBezTo>
                  <a:cubicBezTo>
                    <a:pt x="5764083" y="633577"/>
                    <a:pt x="6000518" y="305361"/>
                    <a:pt x="6184373" y="217410"/>
                  </a:cubicBezTo>
                  <a:cubicBezTo>
                    <a:pt x="6504706" y="184050"/>
                    <a:pt x="7316553" y="874307"/>
                    <a:pt x="7585117" y="1247424"/>
                  </a:cubicBezTo>
                  <a:cubicBezTo>
                    <a:pt x="7737800" y="1452337"/>
                    <a:pt x="7785205" y="1625731"/>
                    <a:pt x="7785223" y="1625797"/>
                  </a:cubicBezTo>
                  <a:cubicBezTo>
                    <a:pt x="7785158" y="1625937"/>
                    <a:pt x="7690374" y="1830829"/>
                    <a:pt x="7506128" y="2067231"/>
                  </a:cubicBezTo>
                  <a:cubicBezTo>
                    <a:pt x="7395543" y="2209120"/>
                    <a:pt x="7263894" y="2377287"/>
                    <a:pt x="7074320" y="2519175"/>
                  </a:cubicBezTo>
                  <a:cubicBezTo>
                    <a:pt x="6895320" y="2340543"/>
                    <a:pt x="6737376" y="2324743"/>
                    <a:pt x="6737299" y="2324735"/>
                  </a:cubicBezTo>
                  <a:cubicBezTo>
                    <a:pt x="6737317" y="2324764"/>
                    <a:pt x="6868950" y="2545458"/>
                    <a:pt x="6911075" y="2629534"/>
                  </a:cubicBezTo>
                  <a:cubicBezTo>
                    <a:pt x="6705703" y="2760914"/>
                    <a:pt x="6463469" y="2876528"/>
                    <a:pt x="6173841" y="2960610"/>
                  </a:cubicBezTo>
                  <a:cubicBezTo>
                    <a:pt x="6173686" y="2960472"/>
                    <a:pt x="5712200" y="2625849"/>
                    <a:pt x="5683886" y="1786984"/>
                  </a:cubicBezTo>
                  <a:cubicBezTo>
                    <a:pt x="5351100" y="1778601"/>
                    <a:pt x="4997819" y="1710631"/>
                    <a:pt x="4260900" y="1707212"/>
                  </a:cubicBezTo>
                  <a:cubicBezTo>
                    <a:pt x="3523981" y="1703793"/>
                    <a:pt x="1406504" y="1698533"/>
                    <a:pt x="1262370" y="1766472"/>
                  </a:cubicBezTo>
                  <a:cubicBezTo>
                    <a:pt x="1118236" y="1834411"/>
                    <a:pt x="1130100" y="2066835"/>
                    <a:pt x="907344" y="2381268"/>
                  </a:cubicBezTo>
                  <a:cubicBezTo>
                    <a:pt x="684588" y="2695701"/>
                    <a:pt x="192167" y="2960610"/>
                    <a:pt x="192166" y="2960610"/>
                  </a:cubicBezTo>
                  <a:cubicBezTo>
                    <a:pt x="243251" y="2474985"/>
                    <a:pt x="136825" y="2313110"/>
                    <a:pt x="149596" y="2142715"/>
                  </a:cubicBezTo>
                  <a:cubicBezTo>
                    <a:pt x="175137" y="1836023"/>
                    <a:pt x="515658" y="1640074"/>
                    <a:pt x="515699" y="1640050"/>
                  </a:cubicBezTo>
                  <a:cubicBezTo>
                    <a:pt x="515699" y="1640050"/>
                    <a:pt x="68713" y="1431317"/>
                    <a:pt x="4858" y="958471"/>
                  </a:cubicBezTo>
                  <a:cubicBezTo>
                    <a:pt x="-41969" y="604902"/>
                    <a:pt x="268793" y="481366"/>
                    <a:pt x="124054" y="0"/>
                  </a:cubicBezTo>
                  <a:close/>
                </a:path>
              </a:pathLst>
            </a:custGeom>
            <a:gradFill flip="none" rotWithShape="1">
              <a:gsLst>
                <a:gs pos="100000">
                  <a:srgbClr val="0888C0"/>
                </a:gs>
                <a:gs pos="0">
                  <a:srgbClr val="17385F"/>
                </a:gs>
              </a:gsLst>
              <a:lin ang="16200000" scaled="1"/>
              <a:tileRect/>
            </a:gradFill>
            <a:ln w="10" cap="flat">
              <a:solidFill>
                <a:schemeClr val="bg1">
                  <a:lumMod val="50000"/>
                </a:schemeClr>
              </a:solid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sp>
        <p:nvSpPr>
          <p:cNvPr id="55" name="TextBox 54"/>
          <p:cNvSpPr txBox="1"/>
          <p:nvPr/>
        </p:nvSpPr>
        <p:spPr>
          <a:xfrm>
            <a:off x="2886286" y="2501889"/>
            <a:ext cx="1121294" cy="492443"/>
          </a:xfrm>
          <a:prstGeom prst="rect">
            <a:avLst/>
          </a:prstGeom>
          <a:noFill/>
        </p:spPr>
        <p:txBody>
          <a:bodyPr wrap="square" lIns="0" tIns="0" rIns="0" bIns="0" rtlCol="0">
            <a:spAutoFit/>
          </a:bodyPr>
          <a:lstStyle/>
          <a:p>
            <a:pPr algn="ctr"/>
            <a:r>
              <a:rPr lang="en-US" sz="1600" b="1" dirty="0">
                <a:solidFill>
                  <a:schemeClr val="tx1">
                    <a:lumMod val="75000"/>
                    <a:lumOff val="25000"/>
                  </a:schemeClr>
                </a:solidFill>
              </a:rPr>
              <a:t>Another Sample Text</a:t>
            </a:r>
          </a:p>
        </p:txBody>
      </p:sp>
      <p:cxnSp>
        <p:nvCxnSpPr>
          <p:cNvPr id="58" name="Straight Arrow Connector 57"/>
          <p:cNvCxnSpPr/>
          <p:nvPr/>
        </p:nvCxnSpPr>
        <p:spPr>
          <a:xfrm>
            <a:off x="3996679" y="3007980"/>
            <a:ext cx="481749" cy="2426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486486" y="2501889"/>
            <a:ext cx="1121294" cy="492443"/>
          </a:xfrm>
          <a:prstGeom prst="rect">
            <a:avLst/>
          </a:prstGeom>
          <a:noFill/>
        </p:spPr>
        <p:txBody>
          <a:bodyPr wrap="square" lIns="0" tIns="0" rIns="0" bIns="0" rtlCol="0">
            <a:spAutoFit/>
          </a:bodyPr>
          <a:lstStyle/>
          <a:p>
            <a:pPr algn="ctr"/>
            <a:r>
              <a:rPr lang="en-US" sz="1600" b="1" dirty="0">
                <a:solidFill>
                  <a:schemeClr val="tx1">
                    <a:lumMod val="75000"/>
                    <a:lumOff val="25000"/>
                  </a:schemeClr>
                </a:solidFill>
              </a:rPr>
              <a:t>Another Sample Text</a:t>
            </a:r>
          </a:p>
        </p:txBody>
      </p:sp>
      <p:cxnSp>
        <p:nvCxnSpPr>
          <p:cNvPr id="64" name="Straight Arrow Connector 63"/>
          <p:cNvCxnSpPr/>
          <p:nvPr/>
        </p:nvCxnSpPr>
        <p:spPr>
          <a:xfrm>
            <a:off x="5531580" y="2994332"/>
            <a:ext cx="381000" cy="397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569179" y="2501889"/>
            <a:ext cx="909185" cy="738664"/>
          </a:xfrm>
          <a:prstGeom prst="rect">
            <a:avLst/>
          </a:prstGeom>
          <a:noFill/>
        </p:spPr>
        <p:txBody>
          <a:bodyPr wrap="square" lIns="0" tIns="0" rIns="0" bIns="0" rtlCol="0">
            <a:spAutoFit/>
          </a:bodyPr>
          <a:lstStyle/>
          <a:p>
            <a:pPr algn="ctr"/>
            <a:r>
              <a:rPr lang="en-US" sz="1600" b="1" dirty="0">
                <a:solidFill>
                  <a:schemeClr val="tx1">
                    <a:lumMod val="75000"/>
                    <a:lumOff val="25000"/>
                  </a:schemeClr>
                </a:solidFill>
              </a:rPr>
              <a:t>Another Sample Text</a:t>
            </a:r>
          </a:p>
        </p:txBody>
      </p:sp>
      <p:cxnSp>
        <p:nvCxnSpPr>
          <p:cNvPr id="67" name="Straight Arrow Connector 66"/>
          <p:cNvCxnSpPr/>
          <p:nvPr/>
        </p:nvCxnSpPr>
        <p:spPr>
          <a:xfrm>
            <a:off x="2478365" y="3072611"/>
            <a:ext cx="481749" cy="2426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75385" y="4673672"/>
            <a:ext cx="1121294" cy="492443"/>
          </a:xfrm>
          <a:prstGeom prst="rect">
            <a:avLst/>
          </a:prstGeom>
          <a:noFill/>
        </p:spPr>
        <p:txBody>
          <a:bodyPr wrap="square" lIns="0" tIns="0" rIns="0" bIns="0" rtlCol="0">
            <a:spAutoFit/>
          </a:bodyPr>
          <a:lstStyle/>
          <a:p>
            <a:pPr algn="ctr"/>
            <a:r>
              <a:rPr lang="en-US" sz="1600" b="1" dirty="0">
                <a:solidFill>
                  <a:schemeClr val="tx1">
                    <a:lumMod val="75000"/>
                    <a:lumOff val="25000"/>
                  </a:schemeClr>
                </a:solidFill>
              </a:rPr>
              <a:t>Another Sample Text</a:t>
            </a:r>
          </a:p>
        </p:txBody>
      </p:sp>
      <p:cxnSp>
        <p:nvCxnSpPr>
          <p:cNvPr id="72" name="Straight Arrow Connector 71"/>
          <p:cNvCxnSpPr/>
          <p:nvPr/>
        </p:nvCxnSpPr>
        <p:spPr>
          <a:xfrm flipV="1">
            <a:off x="3942088" y="4403926"/>
            <a:ext cx="544398" cy="371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89164" y="4283033"/>
            <a:ext cx="909185" cy="738664"/>
          </a:xfrm>
          <a:prstGeom prst="rect">
            <a:avLst/>
          </a:prstGeom>
          <a:noFill/>
        </p:spPr>
        <p:txBody>
          <a:bodyPr wrap="square" lIns="0" tIns="0" rIns="0" bIns="0" rtlCol="0">
            <a:spAutoFit/>
          </a:bodyPr>
          <a:lstStyle/>
          <a:p>
            <a:pPr algn="ctr"/>
            <a:r>
              <a:rPr lang="en-US" sz="1600" b="1" dirty="0">
                <a:solidFill>
                  <a:schemeClr val="tx1">
                    <a:lumMod val="75000"/>
                    <a:lumOff val="25000"/>
                  </a:schemeClr>
                </a:solidFill>
              </a:rPr>
              <a:t>Another Sample Text</a:t>
            </a:r>
          </a:p>
        </p:txBody>
      </p:sp>
      <p:cxnSp>
        <p:nvCxnSpPr>
          <p:cNvPr id="76" name="Straight Arrow Connector 75"/>
          <p:cNvCxnSpPr/>
          <p:nvPr/>
        </p:nvCxnSpPr>
        <p:spPr>
          <a:xfrm flipV="1">
            <a:off x="2547505" y="4283033"/>
            <a:ext cx="481749" cy="1208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378890" y="1405719"/>
            <a:ext cx="1489944" cy="826448"/>
          </a:xfrm>
          <a:prstGeom prst="rect">
            <a:avLst/>
          </a:prstGeom>
          <a:noFill/>
        </p:spPr>
        <p:txBody>
          <a:bodyPr wrap="square" rtlCol="0">
            <a:spAutoFit/>
          </a:bodyPr>
          <a:lstStyle/>
          <a:p>
            <a:pPr algn="ctr"/>
            <a:r>
              <a:rPr lang="en-US" sz="2400" b="1" dirty="0">
                <a:solidFill>
                  <a:schemeClr val="tx1">
                    <a:lumMod val="75000"/>
                    <a:lumOff val="25000"/>
                  </a:schemeClr>
                </a:solidFill>
              </a:rPr>
              <a:t>Sample Text</a:t>
            </a:r>
          </a:p>
        </p:txBody>
      </p:sp>
      <p:cxnSp>
        <p:nvCxnSpPr>
          <p:cNvPr id="86" name="Straight Arrow Connector 85"/>
          <p:cNvCxnSpPr>
            <a:stCxn id="84" idx="2"/>
          </p:cNvCxnSpPr>
          <p:nvPr/>
        </p:nvCxnSpPr>
        <p:spPr>
          <a:xfrm flipH="1">
            <a:off x="7776382" y="2232167"/>
            <a:ext cx="347480" cy="639054"/>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721580" y="1708244"/>
            <a:ext cx="1219200" cy="668740"/>
          </a:xfrm>
          <a:prstGeom prst="roundRect">
            <a:avLst>
              <a:gd name="adj" fmla="val 4267"/>
            </a:avLst>
          </a:prstGeom>
          <a:gradFill>
            <a:gsLst>
              <a:gs pos="63000">
                <a:srgbClr val="BC2922"/>
              </a:gs>
              <a:gs pos="0">
                <a:srgbClr val="950F05"/>
              </a:gs>
              <a:gs pos="100000">
                <a:srgbClr val="F62222"/>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Sample</a:t>
            </a:r>
          </a:p>
          <a:p>
            <a:pPr algn="ctr"/>
            <a:r>
              <a:rPr lang="en-US" b="1" dirty="0"/>
              <a:t>Text</a:t>
            </a:r>
          </a:p>
        </p:txBody>
      </p:sp>
      <p:sp>
        <p:nvSpPr>
          <p:cNvPr id="19" name="Rounded Rectangle 18"/>
          <p:cNvSpPr/>
          <p:nvPr/>
        </p:nvSpPr>
        <p:spPr>
          <a:xfrm>
            <a:off x="3294263" y="1543619"/>
            <a:ext cx="1219200" cy="668740"/>
          </a:xfrm>
          <a:prstGeom prst="roundRect">
            <a:avLst>
              <a:gd name="adj" fmla="val 4267"/>
            </a:avLst>
          </a:prstGeom>
          <a:gradFill>
            <a:gsLst>
              <a:gs pos="63000">
                <a:srgbClr val="BC2922"/>
              </a:gs>
              <a:gs pos="0">
                <a:srgbClr val="950F05"/>
              </a:gs>
              <a:gs pos="100000">
                <a:srgbClr val="F62222"/>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Sample</a:t>
            </a:r>
          </a:p>
          <a:p>
            <a:pPr algn="ctr"/>
            <a:r>
              <a:rPr lang="en-US" b="1" dirty="0"/>
              <a:t>Text</a:t>
            </a:r>
          </a:p>
        </p:txBody>
      </p:sp>
      <p:sp>
        <p:nvSpPr>
          <p:cNvPr id="20" name="Rounded Rectangle 19"/>
          <p:cNvSpPr/>
          <p:nvPr/>
        </p:nvSpPr>
        <p:spPr>
          <a:xfrm>
            <a:off x="4921980" y="1696869"/>
            <a:ext cx="1219200" cy="668740"/>
          </a:xfrm>
          <a:prstGeom prst="roundRect">
            <a:avLst>
              <a:gd name="adj" fmla="val 4267"/>
            </a:avLst>
          </a:prstGeom>
          <a:gradFill>
            <a:gsLst>
              <a:gs pos="63000">
                <a:srgbClr val="BC2922"/>
              </a:gs>
              <a:gs pos="0">
                <a:srgbClr val="950F05"/>
              </a:gs>
              <a:gs pos="100000">
                <a:srgbClr val="F62222"/>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Sample</a:t>
            </a:r>
          </a:p>
          <a:p>
            <a:pPr algn="ctr"/>
            <a:r>
              <a:rPr lang="en-US" b="1" dirty="0"/>
              <a:t>Text</a:t>
            </a:r>
          </a:p>
        </p:txBody>
      </p:sp>
      <p:sp>
        <p:nvSpPr>
          <p:cNvPr id="43" name="Rounded Rectangle 42"/>
          <p:cNvSpPr/>
          <p:nvPr/>
        </p:nvSpPr>
        <p:spPr>
          <a:xfrm>
            <a:off x="1512001" y="5298543"/>
            <a:ext cx="1219200" cy="668740"/>
          </a:xfrm>
          <a:prstGeom prst="roundRect">
            <a:avLst>
              <a:gd name="adj" fmla="val 4267"/>
            </a:avLst>
          </a:prstGeom>
          <a:gradFill>
            <a:gsLst>
              <a:gs pos="63000">
                <a:srgbClr val="BC2922"/>
              </a:gs>
              <a:gs pos="0">
                <a:srgbClr val="950F05"/>
              </a:gs>
              <a:gs pos="100000">
                <a:srgbClr val="F62222"/>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Sample</a:t>
            </a:r>
          </a:p>
          <a:p>
            <a:pPr algn="ctr"/>
            <a:r>
              <a:rPr lang="en-US" b="1" dirty="0"/>
              <a:t>Text</a:t>
            </a:r>
          </a:p>
        </p:txBody>
      </p:sp>
      <p:sp>
        <p:nvSpPr>
          <p:cNvPr id="44" name="Rounded Rectangle 43"/>
          <p:cNvSpPr/>
          <p:nvPr/>
        </p:nvSpPr>
        <p:spPr>
          <a:xfrm>
            <a:off x="3946966" y="5220264"/>
            <a:ext cx="1219200" cy="668740"/>
          </a:xfrm>
          <a:prstGeom prst="roundRect">
            <a:avLst>
              <a:gd name="adj" fmla="val 4267"/>
            </a:avLst>
          </a:prstGeom>
          <a:gradFill>
            <a:gsLst>
              <a:gs pos="63000">
                <a:srgbClr val="BC2922"/>
              </a:gs>
              <a:gs pos="0">
                <a:srgbClr val="950F05"/>
              </a:gs>
              <a:gs pos="100000">
                <a:srgbClr val="F62222"/>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t>Sample</a:t>
            </a:r>
          </a:p>
          <a:p>
            <a:pPr algn="ctr"/>
            <a:r>
              <a:rPr lang="en-US" b="1" dirty="0"/>
              <a:t>Text</a:t>
            </a:r>
          </a:p>
        </p:txBody>
      </p:sp>
      <p:sp>
        <p:nvSpPr>
          <p:cNvPr id="38" name="Slide Number Placeholder 4"/>
          <p:cNvSpPr>
            <a:spLocks noGrp="1"/>
          </p:cNvSpPr>
          <p:nvPr>
            <p:ph type="sldNum" sz="quarter" idx="11"/>
          </p:nvPr>
        </p:nvSpPr>
        <p:spPr>
          <a:xfrm>
            <a:off x="6457950" y="6433131"/>
            <a:ext cx="2057400" cy="365125"/>
          </a:xfrm>
        </p:spPr>
        <p:txBody>
          <a:bodyPr/>
          <a:lstStyle/>
          <a:p>
            <a:pPr>
              <a:defRPr/>
            </a:pPr>
            <a:r>
              <a:rPr lang="en-US" altLang="en-US" dirty="0"/>
              <a:t>20</a:t>
            </a:r>
          </a:p>
        </p:txBody>
      </p:sp>
      <p:sp>
        <p:nvSpPr>
          <p:cNvPr id="39"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Tree>
    <p:extLst>
      <p:ext uri="{BB962C8B-B14F-4D97-AF65-F5344CB8AC3E}">
        <p14:creationId xmlns:p14="http://schemas.microsoft.com/office/powerpoint/2010/main" val="167822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616B0-0EB1-4589-AFF1-A8B0B8A0A58D}"/>
              </a:ext>
            </a:extLst>
          </p:cNvPr>
          <p:cNvSpPr>
            <a:spLocks noGrp="1"/>
          </p:cNvSpPr>
          <p:nvPr>
            <p:ph type="title"/>
          </p:nvPr>
        </p:nvSpPr>
        <p:spPr/>
        <p:txBody>
          <a:bodyPr/>
          <a:lstStyle/>
          <a:p>
            <a:r>
              <a:rPr lang="en-US" b="1" dirty="0"/>
              <a:t>Determine the Root Cause: </a:t>
            </a:r>
            <a:r>
              <a:rPr lang="en-US" dirty="0"/>
              <a:t>5 Whys</a:t>
            </a:r>
          </a:p>
        </p:txBody>
      </p:sp>
      <p:sp>
        <p:nvSpPr>
          <p:cNvPr id="7" name="Content Placeholder 6">
            <a:extLst>
              <a:ext uri="{FF2B5EF4-FFF2-40B4-BE49-F238E27FC236}">
                <a16:creationId xmlns:a16="http://schemas.microsoft.com/office/drawing/2014/main" xmlns="" id="{FDB33A25-4590-4486-9130-11D415C2206D}"/>
              </a:ext>
            </a:extLst>
          </p:cNvPr>
          <p:cNvSpPr>
            <a:spLocks noGrp="1"/>
          </p:cNvSpPr>
          <p:nvPr>
            <p:ph idx="1"/>
          </p:nvPr>
        </p:nvSpPr>
        <p:spPr/>
        <p:txBody>
          <a:bodyPr>
            <a:normAutofit fontScale="85000" lnSpcReduction="20000"/>
          </a:bodyPr>
          <a:lstStyle/>
          <a:p>
            <a:r>
              <a:rPr lang="en-US" b="1" dirty="0"/>
              <a:t>Problem Statement:</a:t>
            </a:r>
            <a:r>
              <a:rPr lang="en-US" dirty="0"/>
              <a:t> You are on your way home from work and your car stops in the middle of the road.</a:t>
            </a:r>
          </a:p>
          <a:p>
            <a:r>
              <a:rPr lang="en-US" b="1" dirty="0"/>
              <a:t>1. Why</a:t>
            </a:r>
            <a:r>
              <a:rPr lang="en-US" dirty="0"/>
              <a:t> did your car stop?</a:t>
            </a:r>
            <a:br>
              <a:rPr lang="en-US" dirty="0"/>
            </a:br>
            <a:r>
              <a:rPr lang="en-US" dirty="0"/>
              <a:t>– Because it ran out of gas.</a:t>
            </a:r>
          </a:p>
          <a:p>
            <a:r>
              <a:rPr lang="en-US" b="1" dirty="0"/>
              <a:t>2. Why</a:t>
            </a:r>
            <a:r>
              <a:rPr lang="en-US" dirty="0"/>
              <a:t> did it run out of gas?</a:t>
            </a:r>
            <a:br>
              <a:rPr lang="en-US" dirty="0"/>
            </a:br>
            <a:r>
              <a:rPr lang="en-US" dirty="0"/>
              <a:t>– Because I didn’t buy any gas on my way to work.</a:t>
            </a:r>
          </a:p>
          <a:p>
            <a:r>
              <a:rPr lang="en-US" b="1" dirty="0"/>
              <a:t>3. Why</a:t>
            </a:r>
            <a:r>
              <a:rPr lang="en-US" dirty="0"/>
              <a:t> didn’t you buy any gas on your way to work?</a:t>
            </a:r>
            <a:br>
              <a:rPr lang="en-US" dirty="0"/>
            </a:br>
            <a:r>
              <a:rPr lang="en-US" dirty="0"/>
              <a:t>– Because I didn’t have my gas credit card.</a:t>
            </a:r>
          </a:p>
          <a:p>
            <a:r>
              <a:rPr lang="en-US" b="1" dirty="0"/>
              <a:t>4. Why</a:t>
            </a:r>
            <a:r>
              <a:rPr lang="en-US" dirty="0"/>
              <a:t> didn’t you have your gas credit card?</a:t>
            </a:r>
            <a:br>
              <a:rPr lang="en-US" dirty="0"/>
            </a:br>
            <a:r>
              <a:rPr lang="en-US" dirty="0"/>
              <a:t>–  My daughter forgot to give me back my card after she borrowed it. </a:t>
            </a:r>
          </a:p>
          <a:p>
            <a:r>
              <a:rPr lang="en-US" b="1" dirty="0"/>
              <a:t>5. Why</a:t>
            </a:r>
            <a:r>
              <a:rPr lang="en-US" dirty="0"/>
              <a:t> did your daughter forget to give you back your gas credit card?</a:t>
            </a:r>
            <a:br>
              <a:rPr lang="en-US" dirty="0"/>
            </a:br>
            <a:r>
              <a:rPr lang="en-US" dirty="0"/>
              <a:t>– She is mad at me because I grounded her for missing curfew</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21</a:t>
            </a:r>
          </a:p>
        </p:txBody>
      </p:sp>
    </p:spTree>
    <p:extLst>
      <p:ext uri="{BB962C8B-B14F-4D97-AF65-F5344CB8AC3E}">
        <p14:creationId xmlns:p14="http://schemas.microsoft.com/office/powerpoint/2010/main" val="36820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B07C66-8697-4214-AEFD-595FE7CEDA33}"/>
              </a:ext>
            </a:extLst>
          </p:cNvPr>
          <p:cNvSpPr>
            <a:spLocks noGrp="1"/>
          </p:cNvSpPr>
          <p:nvPr>
            <p:ph type="title"/>
          </p:nvPr>
        </p:nvSpPr>
        <p:spPr/>
        <p:txBody>
          <a:bodyPr/>
          <a:lstStyle/>
          <a:p>
            <a:r>
              <a:rPr lang="en-US" b="1" dirty="0"/>
              <a:t>Activity 4: </a:t>
            </a:r>
            <a:r>
              <a:rPr lang="en-US" dirty="0"/>
              <a:t>5 Whys</a:t>
            </a:r>
          </a:p>
        </p:txBody>
      </p:sp>
      <p:sp>
        <p:nvSpPr>
          <p:cNvPr id="3" name="Content Placeholder 2">
            <a:extLst>
              <a:ext uri="{FF2B5EF4-FFF2-40B4-BE49-F238E27FC236}">
                <a16:creationId xmlns:a16="http://schemas.microsoft.com/office/drawing/2014/main" xmlns="" id="{AB2864FE-1F2B-4FA9-8056-CF6708A3D9F6}"/>
              </a:ext>
            </a:extLst>
          </p:cNvPr>
          <p:cNvSpPr>
            <a:spLocks noGrp="1"/>
          </p:cNvSpPr>
          <p:nvPr>
            <p:ph idx="1"/>
          </p:nvPr>
        </p:nvSpPr>
        <p:spPr>
          <a:xfrm>
            <a:off x="628650" y="2052855"/>
            <a:ext cx="7886700" cy="3263504"/>
          </a:xfrm>
        </p:spPr>
        <p:txBody>
          <a:bodyPr>
            <a:normAutofit fontScale="62500" lnSpcReduction="20000"/>
          </a:bodyPr>
          <a:lstStyle/>
          <a:p>
            <a:r>
              <a:rPr lang="en-US" b="1" dirty="0"/>
              <a:t>Problem Statement:</a:t>
            </a:r>
            <a:r>
              <a:rPr lang="en-US" dirty="0"/>
              <a:t> </a:t>
            </a:r>
          </a:p>
          <a:p>
            <a:pPr marL="0" indent="0">
              <a:buNone/>
            </a:pPr>
            <a:endParaRPr lang="en-US" dirty="0"/>
          </a:p>
          <a:p>
            <a:r>
              <a:rPr lang="en-US" b="1" dirty="0"/>
              <a:t>1. Why</a:t>
            </a:r>
            <a:r>
              <a:rPr lang="en-US" dirty="0"/>
              <a:t> </a:t>
            </a:r>
            <a:br>
              <a:rPr lang="en-US" dirty="0"/>
            </a:br>
            <a:r>
              <a:rPr lang="en-US" dirty="0"/>
              <a:t>– </a:t>
            </a:r>
          </a:p>
          <a:p>
            <a:r>
              <a:rPr lang="en-US" b="1" dirty="0"/>
              <a:t>2. Why</a:t>
            </a:r>
            <a:r>
              <a:rPr lang="en-US" dirty="0"/>
              <a:t> </a:t>
            </a:r>
            <a:br>
              <a:rPr lang="en-US" dirty="0"/>
            </a:br>
            <a:r>
              <a:rPr lang="en-US" dirty="0"/>
              <a:t>– </a:t>
            </a:r>
          </a:p>
          <a:p>
            <a:r>
              <a:rPr lang="en-US" b="1" dirty="0"/>
              <a:t>3. Why</a:t>
            </a:r>
            <a:r>
              <a:rPr lang="en-US" dirty="0"/>
              <a:t> </a:t>
            </a:r>
            <a:br>
              <a:rPr lang="en-US" dirty="0"/>
            </a:br>
            <a:r>
              <a:rPr lang="en-US" dirty="0"/>
              <a:t>– </a:t>
            </a:r>
          </a:p>
          <a:p>
            <a:r>
              <a:rPr lang="en-US" b="1" dirty="0"/>
              <a:t>4. Why</a:t>
            </a:r>
            <a:r>
              <a:rPr lang="en-US" dirty="0"/>
              <a:t> </a:t>
            </a:r>
            <a:br>
              <a:rPr lang="en-US" dirty="0"/>
            </a:br>
            <a:r>
              <a:rPr lang="en-US" dirty="0"/>
              <a:t>–  </a:t>
            </a:r>
          </a:p>
          <a:p>
            <a:r>
              <a:rPr lang="en-US" b="1" dirty="0"/>
              <a:t>5. Why</a:t>
            </a:r>
            <a:r>
              <a:rPr lang="en-US" dirty="0"/>
              <a:t> </a:t>
            </a:r>
          </a:p>
          <a:p>
            <a:pPr marL="0" indent="0">
              <a:buNone/>
            </a:pPr>
            <a:r>
              <a:rPr lang="en-US" dirty="0"/>
              <a:t>   –  </a:t>
            </a:r>
          </a:p>
          <a:p>
            <a:pPr marL="0" indent="0">
              <a:buNone/>
            </a:pPr>
            <a:endParaRPr lang="en-US" dirty="0"/>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22</a:t>
            </a:r>
          </a:p>
        </p:txBody>
      </p:sp>
    </p:spTree>
    <p:extLst>
      <p:ext uri="{BB962C8B-B14F-4D97-AF65-F5344CB8AC3E}">
        <p14:creationId xmlns:p14="http://schemas.microsoft.com/office/powerpoint/2010/main" val="1863300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218" y="115737"/>
            <a:ext cx="7304782" cy="1418331"/>
          </a:xfrm>
        </p:spPr>
        <p:txBody>
          <a:bodyPr>
            <a:normAutofit fontScale="90000"/>
          </a:bodyPr>
          <a:lstStyle/>
          <a:p>
            <a:pPr algn="ctr"/>
            <a:r>
              <a:rPr lang="en-US" dirty="0"/>
              <a:t>Lean = “a philosophy of continuously simplifying processes and eliminating wastes”</a:t>
            </a:r>
          </a:p>
        </p:txBody>
      </p:sp>
      <p:sp>
        <p:nvSpPr>
          <p:cNvPr id="3" name="Content Placeholder 2"/>
          <p:cNvSpPr>
            <a:spLocks noGrp="1"/>
          </p:cNvSpPr>
          <p:nvPr>
            <p:ph sz="half" idx="1"/>
          </p:nvPr>
        </p:nvSpPr>
        <p:spPr/>
        <p:txBody>
          <a:bodyPr/>
          <a:lstStyle/>
          <a:p>
            <a:r>
              <a:rPr lang="en-US" dirty="0"/>
              <a:t>Eight wastes</a:t>
            </a:r>
          </a:p>
        </p:txBody>
      </p:sp>
      <p:sp>
        <p:nvSpPr>
          <p:cNvPr id="5" name="Content Placeholder 4"/>
          <p:cNvSpPr>
            <a:spLocks noGrp="1"/>
          </p:cNvSpPr>
          <p:nvPr>
            <p:ph sz="half" idx="2"/>
          </p:nvPr>
        </p:nvSpPr>
        <p:spPr/>
        <p:txBody>
          <a:bodyPr/>
          <a:lstStyle/>
          <a:p>
            <a:r>
              <a:rPr lang="en-US" dirty="0"/>
              <a:t>5S </a:t>
            </a:r>
          </a:p>
        </p:txBody>
      </p:sp>
      <p:pic>
        <p:nvPicPr>
          <p:cNvPr id="7" name="Picture 2" descr="Image result for 5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880" y="2537902"/>
            <a:ext cx="3750470" cy="264063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8 types of w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32" y="2537902"/>
            <a:ext cx="3747407" cy="27235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70315" y="2947307"/>
            <a:ext cx="918482"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Waiting</a:t>
            </a:r>
          </a:p>
        </p:txBody>
      </p:sp>
      <p:sp>
        <p:nvSpPr>
          <p:cNvPr id="10" name="Rectangle 9"/>
          <p:cNvSpPr/>
          <p:nvPr/>
        </p:nvSpPr>
        <p:spPr>
          <a:xfrm>
            <a:off x="3007008" y="3262992"/>
            <a:ext cx="1202872"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Overproduction</a:t>
            </a:r>
          </a:p>
        </p:txBody>
      </p:sp>
      <p:sp>
        <p:nvSpPr>
          <p:cNvPr id="11" name="Rectangle 10"/>
          <p:cNvSpPr/>
          <p:nvPr/>
        </p:nvSpPr>
        <p:spPr>
          <a:xfrm>
            <a:off x="3034223" y="3766945"/>
            <a:ext cx="1175657"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Defects</a:t>
            </a:r>
          </a:p>
        </p:txBody>
      </p:sp>
      <p:sp>
        <p:nvSpPr>
          <p:cNvPr id="12" name="Rectangle 11"/>
          <p:cNvSpPr/>
          <p:nvPr/>
        </p:nvSpPr>
        <p:spPr>
          <a:xfrm>
            <a:off x="3031501" y="4306979"/>
            <a:ext cx="1178379"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Motion</a:t>
            </a:r>
          </a:p>
        </p:txBody>
      </p:sp>
      <p:sp>
        <p:nvSpPr>
          <p:cNvPr id="13" name="Rectangle 12"/>
          <p:cNvSpPr/>
          <p:nvPr/>
        </p:nvSpPr>
        <p:spPr>
          <a:xfrm>
            <a:off x="792480" y="3781912"/>
            <a:ext cx="969136" cy="356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Non-Utilized Talent</a:t>
            </a:r>
          </a:p>
        </p:txBody>
      </p:sp>
      <p:sp>
        <p:nvSpPr>
          <p:cNvPr id="14" name="Rectangle 13"/>
          <p:cNvSpPr/>
          <p:nvPr/>
        </p:nvSpPr>
        <p:spPr>
          <a:xfrm>
            <a:off x="792480" y="4306980"/>
            <a:ext cx="1093470" cy="315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Inventory</a:t>
            </a:r>
          </a:p>
        </p:txBody>
      </p:sp>
      <p:sp>
        <p:nvSpPr>
          <p:cNvPr id="15" name="Rectangle 14"/>
          <p:cNvSpPr/>
          <p:nvPr/>
        </p:nvSpPr>
        <p:spPr>
          <a:xfrm>
            <a:off x="792480" y="3143285"/>
            <a:ext cx="1065874" cy="509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Transportation</a:t>
            </a:r>
            <a:endParaRPr lang="en-US" sz="900" dirty="0"/>
          </a:p>
        </p:txBody>
      </p:sp>
      <p:sp>
        <p:nvSpPr>
          <p:cNvPr id="16" name="Rectangle 15"/>
          <p:cNvSpPr/>
          <p:nvPr/>
        </p:nvSpPr>
        <p:spPr>
          <a:xfrm>
            <a:off x="1970315" y="4682025"/>
            <a:ext cx="968148" cy="409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Extra-Processing</a:t>
            </a:r>
          </a:p>
        </p:txBody>
      </p:sp>
      <p:sp>
        <p:nvSpPr>
          <p:cNvPr id="9" name="Rectangle 8"/>
          <p:cNvSpPr/>
          <p:nvPr/>
        </p:nvSpPr>
        <p:spPr>
          <a:xfrm>
            <a:off x="718458" y="2537902"/>
            <a:ext cx="3254828" cy="278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7"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18" name="Slide Number Placeholder 4"/>
          <p:cNvSpPr>
            <a:spLocks noGrp="1"/>
          </p:cNvSpPr>
          <p:nvPr>
            <p:ph type="sldNum" sz="quarter" idx="11"/>
          </p:nvPr>
        </p:nvSpPr>
        <p:spPr>
          <a:xfrm>
            <a:off x="6457950" y="6433131"/>
            <a:ext cx="2057400" cy="365125"/>
          </a:xfrm>
        </p:spPr>
        <p:txBody>
          <a:bodyPr/>
          <a:lstStyle/>
          <a:p>
            <a:pPr>
              <a:defRPr/>
            </a:pPr>
            <a:r>
              <a:rPr lang="en-US" altLang="en-US" dirty="0"/>
              <a:t>23</a:t>
            </a:r>
          </a:p>
        </p:txBody>
      </p:sp>
    </p:spTree>
    <p:extLst>
      <p:ext uri="{BB962C8B-B14F-4D97-AF65-F5344CB8AC3E}">
        <p14:creationId xmlns:p14="http://schemas.microsoft.com/office/powerpoint/2010/main" val="175848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Example</a:t>
            </a:r>
          </a:p>
        </p:txBody>
      </p:sp>
      <p:sp>
        <p:nvSpPr>
          <p:cNvPr id="3" name="Content Placeholder 2"/>
          <p:cNvSpPr>
            <a:spLocks noGrp="1"/>
          </p:cNvSpPr>
          <p:nvPr>
            <p:ph idx="1"/>
          </p:nvPr>
        </p:nvSpPr>
        <p:spPr/>
        <p:txBody>
          <a:bodyPr/>
          <a:lstStyle/>
          <a:p>
            <a:endParaRPr lang="en-US" dirty="0"/>
          </a:p>
        </p:txBody>
      </p:sp>
      <p:pic>
        <p:nvPicPr>
          <p:cNvPr id="5122" name="Picture 2" descr="Image result for 5S Examples health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58" y="2125266"/>
            <a:ext cx="8081285" cy="332014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24</a:t>
            </a:r>
          </a:p>
        </p:txBody>
      </p:sp>
    </p:spTree>
    <p:extLst>
      <p:ext uri="{BB962C8B-B14F-4D97-AF65-F5344CB8AC3E}">
        <p14:creationId xmlns:p14="http://schemas.microsoft.com/office/powerpoint/2010/main" val="1958739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22412-69C9-489E-80D8-0174BA409D3D}"/>
              </a:ext>
            </a:extLst>
          </p:cNvPr>
          <p:cNvSpPr>
            <a:spLocks noGrp="1"/>
          </p:cNvSpPr>
          <p:nvPr>
            <p:ph type="title"/>
          </p:nvPr>
        </p:nvSpPr>
        <p:spPr/>
        <p:txBody>
          <a:bodyPr/>
          <a:lstStyle/>
          <a:p>
            <a:r>
              <a:rPr lang="en-US" b="1" dirty="0"/>
              <a:t>Activity 5: </a:t>
            </a:r>
            <a:r>
              <a:rPr lang="en-US" dirty="0"/>
              <a:t>5S List </a:t>
            </a:r>
          </a:p>
        </p:txBody>
      </p:sp>
      <p:sp>
        <p:nvSpPr>
          <p:cNvPr id="3" name="Content Placeholder 2">
            <a:extLst>
              <a:ext uri="{FF2B5EF4-FFF2-40B4-BE49-F238E27FC236}">
                <a16:creationId xmlns:a16="http://schemas.microsoft.com/office/drawing/2014/main" xmlns="" id="{0B4A2585-F021-42BD-B8FC-564501DC2CF1}"/>
              </a:ext>
            </a:extLst>
          </p:cNvPr>
          <p:cNvSpPr>
            <a:spLocks noGrp="1"/>
          </p:cNvSpPr>
          <p:nvPr>
            <p:ph idx="1"/>
          </p:nvPr>
        </p:nvSpPr>
        <p:spPr/>
        <p:txBody>
          <a:bodyPr/>
          <a:lstStyle/>
          <a:p>
            <a:r>
              <a:rPr lang="en-US" dirty="0"/>
              <a:t>Think about places around your office that needs some organization:</a:t>
            </a:r>
          </a:p>
          <a:p>
            <a:pPr marL="385763" indent="-385763">
              <a:buFont typeface="+mj-lt"/>
              <a:buAutoNum type="arabicPeriod"/>
            </a:pPr>
            <a:r>
              <a:rPr lang="en-US" dirty="0"/>
              <a:t>Your desk drawers</a:t>
            </a:r>
          </a:p>
          <a:p>
            <a:pPr marL="385763" indent="-385763">
              <a:buFont typeface="+mj-lt"/>
              <a:buAutoNum type="arabicPeriod"/>
            </a:pPr>
            <a:r>
              <a:rPr lang="en-US" dirty="0"/>
              <a:t>Supply areas</a:t>
            </a:r>
          </a:p>
          <a:p>
            <a:pPr marL="385763" indent="-385763">
              <a:buFont typeface="+mj-lt"/>
              <a:buAutoNum type="arabicPeriod"/>
            </a:pPr>
            <a:r>
              <a:rPr lang="en-US" dirty="0"/>
              <a:t>   </a:t>
            </a:r>
          </a:p>
          <a:p>
            <a:pPr marL="385763" indent="-385763">
              <a:buFont typeface="+mj-lt"/>
              <a:buAutoNum type="arabicPeriod"/>
            </a:pPr>
            <a:r>
              <a:rPr lang="en-US" dirty="0"/>
              <a:t>  </a:t>
            </a:r>
          </a:p>
          <a:p>
            <a:pPr marL="385763" indent="-385763">
              <a:buFont typeface="+mj-lt"/>
              <a:buAutoNum type="arabicPeriod"/>
            </a:pPr>
            <a:r>
              <a:rPr lang="en-US" dirty="0"/>
              <a:t>  </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25</a:t>
            </a:r>
          </a:p>
        </p:txBody>
      </p:sp>
    </p:spTree>
    <p:extLst>
      <p:ext uri="{BB962C8B-B14F-4D97-AF65-F5344CB8AC3E}">
        <p14:creationId xmlns:p14="http://schemas.microsoft.com/office/powerpoint/2010/main" val="392512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343" y="246466"/>
            <a:ext cx="7659623" cy="1336674"/>
          </a:xfrm>
        </p:spPr>
        <p:txBody>
          <a:bodyPr>
            <a:normAutofit/>
          </a:bodyPr>
          <a:lstStyle/>
          <a:p>
            <a:r>
              <a:rPr lang="en-US" sz="3200" dirty="0"/>
              <a:t>Lean Six Sigma Common Benefits</a:t>
            </a:r>
          </a:p>
        </p:txBody>
      </p:sp>
      <p:sp>
        <p:nvSpPr>
          <p:cNvPr id="3" name="Content Placeholder 2"/>
          <p:cNvSpPr>
            <a:spLocks noGrp="1"/>
          </p:cNvSpPr>
          <p:nvPr>
            <p:ph idx="1"/>
          </p:nvPr>
        </p:nvSpPr>
        <p:spPr/>
        <p:txBody>
          <a:bodyPr/>
          <a:lstStyle/>
          <a:p>
            <a:r>
              <a:rPr lang="en-US" dirty="0"/>
              <a:t>Time Management</a:t>
            </a:r>
          </a:p>
          <a:p>
            <a:r>
              <a:rPr lang="en-US" dirty="0"/>
              <a:t>Employee Motivation</a:t>
            </a:r>
          </a:p>
          <a:p>
            <a:r>
              <a:rPr lang="en-US" dirty="0"/>
              <a:t>Reduced Project Time</a:t>
            </a:r>
          </a:p>
          <a:p>
            <a:r>
              <a:rPr lang="en-US" dirty="0"/>
              <a:t>Strategic Planning</a:t>
            </a:r>
          </a:p>
          <a:p>
            <a:endParaRPr lang="en-US" b="1" dirty="0"/>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a:xfrm>
            <a:off x="6457950" y="6433131"/>
            <a:ext cx="2057400" cy="365125"/>
          </a:xfrm>
        </p:spPr>
        <p:txBody>
          <a:bodyPr/>
          <a:lstStyle/>
          <a:p>
            <a:pPr>
              <a:defRPr/>
            </a:pPr>
            <a:r>
              <a:rPr lang="en-US" altLang="en-US" dirty="0"/>
              <a:t>26</a:t>
            </a:r>
          </a:p>
        </p:txBody>
      </p:sp>
    </p:spTree>
    <p:extLst>
      <p:ext uri="{BB962C8B-B14F-4D97-AF65-F5344CB8AC3E}">
        <p14:creationId xmlns:p14="http://schemas.microsoft.com/office/powerpoint/2010/main" val="1588710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
        <p:nvSpPr>
          <p:cNvPr id="8" name="Rectangle 7"/>
          <p:cNvSpPr/>
          <p:nvPr/>
        </p:nvSpPr>
        <p:spPr>
          <a:xfrm>
            <a:off x="1371600" y="2020575"/>
            <a:ext cx="6400799" cy="2747083"/>
          </a:xfrm>
          <a:prstGeom prst="rect">
            <a:avLst/>
          </a:prstGeom>
          <a:solidFill>
            <a:srgbClr val="407B67">
              <a:alpha val="90000"/>
            </a:srgbClr>
          </a:solidFill>
          <a:ln>
            <a:solidFill>
              <a:srgbClr val="407B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371599" y="2583968"/>
            <a:ext cx="6400799" cy="1307066"/>
          </a:xfrm>
          <a:effectLst>
            <a:outerShdw blurRad="50800" dist="50800" dir="5400000" algn="ctr" rotWithShape="0">
              <a:schemeClr val="tx1"/>
            </a:outerShdw>
          </a:effectLst>
        </p:spPr>
        <p:txBody>
          <a:bodyPr>
            <a:noAutofit/>
          </a:bodyPr>
          <a:lstStyle/>
          <a:p>
            <a:pPr marL="0" indent="0" algn="ctr">
              <a:buNone/>
            </a:pPr>
            <a:r>
              <a:rPr lang="en-US" sz="4000" dirty="0">
                <a:solidFill>
                  <a:schemeClr val="bg1"/>
                </a:solidFill>
              </a:rPr>
              <a:t>Lean Six Sigma in Graduate Medical Education</a:t>
            </a:r>
          </a:p>
        </p:txBody>
      </p:sp>
    </p:spTree>
    <p:extLst>
      <p:ext uri="{BB962C8B-B14F-4D97-AF65-F5344CB8AC3E}">
        <p14:creationId xmlns:p14="http://schemas.microsoft.com/office/powerpoint/2010/main" val="2049032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Lean Six Sigma in Medical Education</a:t>
            </a:r>
          </a:p>
        </p:txBody>
      </p:sp>
      <p:sp>
        <p:nvSpPr>
          <p:cNvPr id="3" name="Content Placeholder 2"/>
          <p:cNvSpPr>
            <a:spLocks noGrp="1"/>
          </p:cNvSpPr>
          <p:nvPr>
            <p:ph idx="1"/>
          </p:nvPr>
        </p:nvSpPr>
        <p:spPr>
          <a:xfrm>
            <a:off x="628650" y="1670647"/>
            <a:ext cx="7886700" cy="3263504"/>
          </a:xfrm>
        </p:spPr>
        <p:txBody>
          <a:bodyPr/>
          <a:lstStyle/>
          <a:p>
            <a:r>
              <a:rPr lang="en-US" sz="1800" dirty="0"/>
              <a:t>What are the implications of implementation science for medical education?</a:t>
            </a:r>
          </a:p>
          <a:p>
            <a:pPr lvl="1"/>
            <a:r>
              <a:rPr lang="en-US" sz="1350" dirty="0"/>
              <a:t>Price DW, Wagner DP, </a:t>
            </a:r>
            <a:r>
              <a:rPr lang="en-US" sz="1350" dirty="0"/>
              <a:t>Krane</a:t>
            </a:r>
            <a:r>
              <a:rPr lang="en-US" sz="1350" dirty="0"/>
              <a:t> NK, </a:t>
            </a:r>
            <a:r>
              <a:rPr lang="en-US" sz="1350" dirty="0"/>
              <a:t>Rougas</a:t>
            </a:r>
            <a:r>
              <a:rPr lang="en-US" sz="1350" dirty="0"/>
              <a:t> SC, </a:t>
            </a:r>
            <a:r>
              <a:rPr lang="en-US" sz="1350" dirty="0"/>
              <a:t>Lowitt</a:t>
            </a:r>
            <a:r>
              <a:rPr lang="en-US" sz="1350" dirty="0"/>
              <a:t> NR, </a:t>
            </a:r>
            <a:r>
              <a:rPr lang="en-US" sz="1350" dirty="0"/>
              <a:t>Offodile</a:t>
            </a:r>
            <a:r>
              <a:rPr lang="en-US" sz="1350" dirty="0"/>
              <a:t> RS, </a:t>
            </a:r>
            <a:r>
              <a:rPr lang="en-US" sz="1350" dirty="0"/>
              <a:t>Easdown</a:t>
            </a:r>
            <a:r>
              <a:rPr lang="en-US" sz="1350" dirty="0"/>
              <a:t> LJ, Andrews MA, </a:t>
            </a:r>
            <a:r>
              <a:rPr lang="en-US" sz="1350" dirty="0"/>
              <a:t>Kodner</a:t>
            </a:r>
            <a:r>
              <a:rPr lang="en-US" sz="1350" dirty="0"/>
              <a:t> CM, </a:t>
            </a:r>
            <a:r>
              <a:rPr lang="en-US" sz="1350" dirty="0"/>
              <a:t>Lypson</a:t>
            </a:r>
            <a:r>
              <a:rPr lang="en-US" sz="1350" dirty="0"/>
              <a:t> M, Barnes BE</a:t>
            </a:r>
          </a:p>
          <a:p>
            <a:pPr lvl="1"/>
            <a:r>
              <a:rPr lang="en-US" sz="1350" dirty="0"/>
              <a:t>Medical Education Online 2015</a:t>
            </a:r>
          </a:p>
          <a:p>
            <a:pPr marL="3429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69598494"/>
              </p:ext>
            </p:extLst>
          </p:nvPr>
        </p:nvGraphicFramePr>
        <p:xfrm>
          <a:off x="751115" y="2948178"/>
          <a:ext cx="7925296" cy="3376030"/>
        </p:xfrm>
        <a:graphic>
          <a:graphicData uri="http://schemas.openxmlformats.org/drawingml/2006/table">
            <a:tbl>
              <a:tblPr firstRow="1" bandRow="1">
                <a:tableStyleId>{5C22544A-7EE6-4342-B048-85BDC9FD1C3A}</a:tableStyleId>
              </a:tblPr>
              <a:tblGrid>
                <a:gridCol w="2234973">
                  <a:extLst>
                    <a:ext uri="{9D8B030D-6E8A-4147-A177-3AD203B41FA5}">
                      <a16:colId xmlns:a16="http://schemas.microsoft.com/office/drawing/2014/main" xmlns="" val="2860323608"/>
                    </a:ext>
                  </a:extLst>
                </a:gridCol>
                <a:gridCol w="2586038">
                  <a:extLst>
                    <a:ext uri="{9D8B030D-6E8A-4147-A177-3AD203B41FA5}">
                      <a16:colId xmlns:a16="http://schemas.microsoft.com/office/drawing/2014/main" xmlns="" val="36142555"/>
                    </a:ext>
                  </a:extLst>
                </a:gridCol>
                <a:gridCol w="3104285">
                  <a:extLst>
                    <a:ext uri="{9D8B030D-6E8A-4147-A177-3AD203B41FA5}">
                      <a16:colId xmlns:a16="http://schemas.microsoft.com/office/drawing/2014/main" xmlns="" val="3457031604"/>
                    </a:ext>
                  </a:extLst>
                </a:gridCol>
              </a:tblGrid>
              <a:tr h="564250">
                <a:tc>
                  <a:txBody>
                    <a:bodyPr/>
                    <a:lstStyle/>
                    <a:p>
                      <a:r>
                        <a:rPr lang="en-US" sz="1400" dirty="0"/>
                        <a:t>Tool</a:t>
                      </a:r>
                    </a:p>
                  </a:txBody>
                  <a:tcPr marL="68580" marR="68580" marT="34290" marB="34290"/>
                </a:tc>
                <a:tc>
                  <a:txBody>
                    <a:bodyPr/>
                    <a:lstStyle/>
                    <a:p>
                      <a:r>
                        <a:rPr lang="en-US" sz="1400" dirty="0"/>
                        <a:t>Potential use in medical education</a:t>
                      </a:r>
                    </a:p>
                  </a:txBody>
                  <a:tcPr marL="68580" marR="68580" marT="34290" marB="34290"/>
                </a:tc>
                <a:tc>
                  <a:txBody>
                    <a:bodyPr/>
                    <a:lstStyle/>
                    <a:p>
                      <a:r>
                        <a:rPr lang="en-US" sz="1400" dirty="0"/>
                        <a:t>Example</a:t>
                      </a:r>
                    </a:p>
                  </a:txBody>
                  <a:tcPr marL="68580" marR="68580" marT="34290" marB="34290"/>
                </a:tc>
                <a:extLst>
                  <a:ext uri="{0D108BD9-81ED-4DB2-BD59-A6C34878D82A}">
                    <a16:rowId xmlns:a16="http://schemas.microsoft.com/office/drawing/2014/main" xmlns="" val="3688932517"/>
                  </a:ext>
                </a:extLst>
              </a:tr>
              <a:tr h="2560825">
                <a:tc>
                  <a:txBody>
                    <a:bodyPr/>
                    <a:lstStyle/>
                    <a:p>
                      <a:pPr marL="285750" indent="-285750">
                        <a:buFont typeface="Arial" charset="0"/>
                        <a:buChar char="•"/>
                      </a:pPr>
                      <a:r>
                        <a:rPr lang="en-US" sz="1200" dirty="0"/>
                        <a:t>Six Sigma concepts focuses on developing and implementing consistent, efficient, reliable (error-free) processes to predictability meet the needs of a customer from the customer’s frame of reference</a:t>
                      </a:r>
                    </a:p>
                  </a:txBody>
                  <a:tcPr marL="68580" marR="68580" marT="34290" marB="34290"/>
                </a:tc>
                <a:tc>
                  <a:txBody>
                    <a:bodyPr/>
                    <a:lstStyle/>
                    <a:p>
                      <a:pPr marL="285750" indent="-285750">
                        <a:buFont typeface="Arial" panose="020B0604020202020204" pitchFamily="34" charset="0"/>
                        <a:buChar char="•"/>
                      </a:pPr>
                      <a:r>
                        <a:rPr lang="en-US" sz="1200" dirty="0"/>
                        <a:t>Identity the needs and desires of the users (clinicians, other staff), stakeholders (organizational leaders), and beneficiaries (patients) of an educational activity</a:t>
                      </a:r>
                    </a:p>
                    <a:p>
                      <a:pPr marL="285750" indent="-285750">
                        <a:buFont typeface="Arial" panose="020B0604020202020204" pitchFamily="34" charset="0"/>
                        <a:buChar char="•"/>
                      </a:pPr>
                      <a:r>
                        <a:rPr lang="en-US" sz="1200" dirty="0"/>
                        <a:t>Identify desired educational and learning implementation</a:t>
                      </a:r>
                    </a:p>
                    <a:p>
                      <a:pPr marL="285750" indent="-285750">
                        <a:buFont typeface="Arial" panose="020B0604020202020204" pitchFamily="34" charset="0"/>
                        <a:buChar char="•"/>
                      </a:pPr>
                      <a:r>
                        <a:rPr lang="en-US" sz="1200" dirty="0"/>
                        <a:t>Develop “performance-improvement” educational activities and maintenance of certification part IV activities (American Board of Medical Specialties 2015)</a:t>
                      </a:r>
                    </a:p>
                  </a:txBody>
                  <a:tcPr marL="68580" marR="68580" marT="34290" marB="34290"/>
                </a:tc>
                <a:tc>
                  <a:txBody>
                    <a:bodyPr/>
                    <a:lstStyle/>
                    <a:p>
                      <a:pPr marL="285750" indent="-285750">
                        <a:buFont typeface="Arial" panose="020B0604020202020204" pitchFamily="34" charset="0"/>
                        <a:buChar char="•"/>
                      </a:pPr>
                      <a:r>
                        <a:rPr lang="en-US" sz="1200" dirty="0"/>
                        <a:t>The needs assessment identifies that multiple stakeholders in the process think a checklist of steps would help, as would the ability to practice the steps together.</a:t>
                      </a:r>
                    </a:p>
                    <a:p>
                      <a:pPr marL="285750" indent="-285750">
                        <a:buFont typeface="Arial" panose="020B0604020202020204" pitchFamily="34" charset="0"/>
                        <a:buChar char="•"/>
                      </a:pPr>
                      <a:r>
                        <a:rPr lang="en-US" sz="1200" dirty="0"/>
                        <a:t>A simulation scenarios is developed using standardized patients and partial task trainers and both residents and attending physicians accrue recognition and CME credit for participation. Three flawless performance and re-demonstration of flawless performance every 3 months are effective in maintaining skills in 92% of participants. </a:t>
                      </a:r>
                    </a:p>
                  </a:txBody>
                  <a:tcPr marL="68580" marR="68580" marT="34290" marB="34290"/>
                </a:tc>
                <a:extLst>
                  <a:ext uri="{0D108BD9-81ED-4DB2-BD59-A6C34878D82A}">
                    <a16:rowId xmlns:a16="http://schemas.microsoft.com/office/drawing/2014/main" xmlns="" val="668831755"/>
                  </a:ext>
                </a:extLst>
              </a:tr>
            </a:tbl>
          </a:graphicData>
        </a:graphic>
      </p:graphicFrame>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28</a:t>
            </a:r>
          </a:p>
        </p:txBody>
      </p:sp>
    </p:spTree>
    <p:extLst>
      <p:ext uri="{BB962C8B-B14F-4D97-AF65-F5344CB8AC3E}">
        <p14:creationId xmlns:p14="http://schemas.microsoft.com/office/powerpoint/2010/main" val="1228051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Lean Six Sigma in Medical Education</a:t>
            </a:r>
          </a:p>
        </p:txBody>
      </p:sp>
      <p:sp>
        <p:nvSpPr>
          <p:cNvPr id="3" name="Content Placeholder 2"/>
          <p:cNvSpPr>
            <a:spLocks noGrp="1"/>
          </p:cNvSpPr>
          <p:nvPr>
            <p:ph idx="1"/>
          </p:nvPr>
        </p:nvSpPr>
        <p:spPr>
          <a:xfrm>
            <a:off x="628650" y="1889011"/>
            <a:ext cx="7886700" cy="3263504"/>
          </a:xfrm>
        </p:spPr>
        <p:txBody>
          <a:bodyPr/>
          <a:lstStyle/>
          <a:p>
            <a:r>
              <a:rPr lang="en-US" sz="1800" dirty="0"/>
              <a:t>What are the implications of implementation science for medical education?</a:t>
            </a:r>
          </a:p>
          <a:p>
            <a:pPr lvl="1"/>
            <a:r>
              <a:rPr lang="en-US" sz="1350" dirty="0"/>
              <a:t>Price DW, Wagner DP, </a:t>
            </a:r>
            <a:r>
              <a:rPr lang="en-US" sz="1350" dirty="0"/>
              <a:t>Krane</a:t>
            </a:r>
            <a:r>
              <a:rPr lang="en-US" sz="1350" dirty="0"/>
              <a:t> NK, </a:t>
            </a:r>
            <a:r>
              <a:rPr lang="en-US" sz="1350" dirty="0"/>
              <a:t>Rougas</a:t>
            </a:r>
            <a:r>
              <a:rPr lang="en-US" sz="1350" dirty="0"/>
              <a:t> SC, </a:t>
            </a:r>
            <a:r>
              <a:rPr lang="en-US" sz="1350" dirty="0"/>
              <a:t>Lowitt</a:t>
            </a:r>
            <a:r>
              <a:rPr lang="en-US" sz="1350" dirty="0"/>
              <a:t> NR, </a:t>
            </a:r>
            <a:r>
              <a:rPr lang="en-US" sz="1350" dirty="0"/>
              <a:t>Offodile</a:t>
            </a:r>
            <a:r>
              <a:rPr lang="en-US" sz="1350" dirty="0"/>
              <a:t> RS, </a:t>
            </a:r>
            <a:r>
              <a:rPr lang="en-US" sz="1350" dirty="0"/>
              <a:t>Easdown</a:t>
            </a:r>
            <a:r>
              <a:rPr lang="en-US" sz="1350" dirty="0"/>
              <a:t> LJ, Andrews MA, </a:t>
            </a:r>
            <a:r>
              <a:rPr lang="en-US" sz="1350" dirty="0"/>
              <a:t>Kodner</a:t>
            </a:r>
            <a:r>
              <a:rPr lang="en-US" sz="1350" dirty="0"/>
              <a:t> CM, </a:t>
            </a:r>
            <a:r>
              <a:rPr lang="en-US" sz="1350" dirty="0"/>
              <a:t>Lypson</a:t>
            </a:r>
            <a:r>
              <a:rPr lang="en-US" sz="1350" dirty="0"/>
              <a:t> M, Barnes BE</a:t>
            </a:r>
          </a:p>
          <a:p>
            <a:pPr lvl="1"/>
            <a:r>
              <a:rPr lang="en-US" sz="1350" dirty="0"/>
              <a:t>Medical Education Online 2015</a:t>
            </a:r>
          </a:p>
          <a:p>
            <a:pPr marL="3429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69204087"/>
              </p:ext>
            </p:extLst>
          </p:nvPr>
        </p:nvGraphicFramePr>
        <p:xfrm>
          <a:off x="628650" y="3522063"/>
          <a:ext cx="7641771" cy="2270760"/>
        </p:xfrm>
        <a:graphic>
          <a:graphicData uri="http://schemas.openxmlformats.org/drawingml/2006/table">
            <a:tbl>
              <a:tblPr firstRow="1" bandRow="1">
                <a:tableStyleId>{5C22544A-7EE6-4342-B048-85BDC9FD1C3A}</a:tableStyleId>
              </a:tblPr>
              <a:tblGrid>
                <a:gridCol w="2111828">
                  <a:extLst>
                    <a:ext uri="{9D8B030D-6E8A-4147-A177-3AD203B41FA5}">
                      <a16:colId xmlns:a16="http://schemas.microsoft.com/office/drawing/2014/main" xmlns="" val="2860323608"/>
                    </a:ext>
                  </a:extLst>
                </a:gridCol>
                <a:gridCol w="2569028">
                  <a:extLst>
                    <a:ext uri="{9D8B030D-6E8A-4147-A177-3AD203B41FA5}">
                      <a16:colId xmlns:a16="http://schemas.microsoft.com/office/drawing/2014/main" xmlns="" val="36142555"/>
                    </a:ext>
                  </a:extLst>
                </a:gridCol>
                <a:gridCol w="2960915">
                  <a:extLst>
                    <a:ext uri="{9D8B030D-6E8A-4147-A177-3AD203B41FA5}">
                      <a16:colId xmlns:a16="http://schemas.microsoft.com/office/drawing/2014/main" xmlns="" val="3457031604"/>
                    </a:ext>
                  </a:extLst>
                </a:gridCol>
              </a:tblGrid>
              <a:tr h="480060">
                <a:tc>
                  <a:txBody>
                    <a:bodyPr/>
                    <a:lstStyle/>
                    <a:p>
                      <a:r>
                        <a:rPr lang="en-US" sz="1400" dirty="0"/>
                        <a:t>Tool</a:t>
                      </a:r>
                    </a:p>
                  </a:txBody>
                  <a:tcPr marL="68580" marR="68580" marT="34290" marB="34290"/>
                </a:tc>
                <a:tc>
                  <a:txBody>
                    <a:bodyPr/>
                    <a:lstStyle/>
                    <a:p>
                      <a:r>
                        <a:rPr lang="en-US" sz="1400" dirty="0"/>
                        <a:t>Potential use in medial education</a:t>
                      </a:r>
                    </a:p>
                  </a:txBody>
                  <a:tcPr marL="68580" marR="68580" marT="34290" marB="34290"/>
                </a:tc>
                <a:tc>
                  <a:txBody>
                    <a:bodyPr/>
                    <a:lstStyle/>
                    <a:p>
                      <a:r>
                        <a:rPr lang="en-US" sz="1400" dirty="0"/>
                        <a:t>Example</a:t>
                      </a:r>
                    </a:p>
                  </a:txBody>
                  <a:tcPr marL="68580" marR="68580" marT="34290" marB="34290"/>
                </a:tc>
                <a:extLst>
                  <a:ext uri="{0D108BD9-81ED-4DB2-BD59-A6C34878D82A}">
                    <a16:rowId xmlns:a16="http://schemas.microsoft.com/office/drawing/2014/main" xmlns="" val="3688932517"/>
                  </a:ext>
                </a:extLst>
              </a:tr>
              <a:tr h="1508760">
                <a:tc>
                  <a:txBody>
                    <a:bodyPr/>
                    <a:lstStyle/>
                    <a:p>
                      <a:pPr marL="285750" indent="-285750">
                        <a:buFont typeface="Arial" charset="0"/>
                        <a:buChar char="•"/>
                      </a:pPr>
                      <a:r>
                        <a:rPr lang="en-US" sz="1400" dirty="0"/>
                        <a:t>Fishbone diagrams</a:t>
                      </a:r>
                    </a:p>
                  </a:txBody>
                  <a:tcPr marL="68580" marR="68580" marT="34290" marB="34290"/>
                </a:tc>
                <a:tc>
                  <a:txBody>
                    <a:bodyPr/>
                    <a:lstStyle/>
                    <a:p>
                      <a:pPr marL="285750" indent="-285750">
                        <a:buFont typeface="Arial" panose="020B0604020202020204" pitchFamily="34" charset="0"/>
                        <a:buChar char="•"/>
                      </a:pPr>
                      <a:r>
                        <a:rPr lang="en-US" sz="1400" dirty="0"/>
                        <a:t>Identify priority areas to focus on in an educational activity</a:t>
                      </a:r>
                    </a:p>
                    <a:p>
                      <a:pPr marL="285750" indent="-285750">
                        <a:buFont typeface="Arial" panose="020B0604020202020204" pitchFamily="34" charset="0"/>
                        <a:buChar char="•"/>
                      </a:pPr>
                      <a:r>
                        <a:rPr lang="en-US" sz="1400" dirty="0"/>
                        <a:t>Illustrate gaps between current and desired performance</a:t>
                      </a:r>
                    </a:p>
                  </a:txBody>
                  <a:tcPr marL="68580" marR="68580" marT="34290" marB="34290"/>
                </a:tc>
                <a:tc>
                  <a:txBody>
                    <a:bodyPr/>
                    <a:lstStyle/>
                    <a:p>
                      <a:pPr marL="285750" indent="-285750">
                        <a:buFont typeface="Arial" panose="020B0604020202020204" pitchFamily="34" charset="0"/>
                        <a:buChar char="•"/>
                      </a:pPr>
                      <a:r>
                        <a:rPr lang="en-US" sz="1400" dirty="0"/>
                        <a:t>A Fishbone diagram is developed to illustrate possible contributing factors to surgical site infections</a:t>
                      </a:r>
                    </a:p>
                    <a:p>
                      <a:pPr marL="285750" indent="-285750">
                        <a:buFont typeface="Arial" panose="020B0604020202020204" pitchFamily="34" charset="0"/>
                        <a:buChar char="•"/>
                      </a:pPr>
                      <a:r>
                        <a:rPr lang="en-US" sz="1400" dirty="0"/>
                        <a:t>The team uses this to identify potential practice gaps and focus areas for the infection reduction effort</a:t>
                      </a:r>
                    </a:p>
                  </a:txBody>
                  <a:tcPr marL="68580" marR="68580" marT="34290" marB="34290"/>
                </a:tc>
                <a:extLst>
                  <a:ext uri="{0D108BD9-81ED-4DB2-BD59-A6C34878D82A}">
                    <a16:rowId xmlns:a16="http://schemas.microsoft.com/office/drawing/2014/main" xmlns="" val="668831755"/>
                  </a:ext>
                </a:extLst>
              </a:tr>
            </a:tbl>
          </a:graphicData>
        </a:graphic>
      </p:graphicFrame>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29</a:t>
            </a:r>
          </a:p>
        </p:txBody>
      </p:sp>
    </p:spTree>
    <p:extLst>
      <p:ext uri="{BB962C8B-B14F-4D97-AF65-F5344CB8AC3E}">
        <p14:creationId xmlns:p14="http://schemas.microsoft.com/office/powerpoint/2010/main" val="194323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27097"/>
            <a:ext cx="7886700" cy="4438905"/>
          </a:xfrm>
        </p:spPr>
        <p:txBody>
          <a:bodyPr/>
          <a:lstStyle/>
          <a:p>
            <a:r>
              <a:rPr lang="en-US" dirty="0"/>
              <a:t>Provide background on Lean and Six Sigma methodologies</a:t>
            </a:r>
          </a:p>
          <a:p>
            <a:r>
              <a:rPr lang="en-US" dirty="0"/>
              <a:t>Investigate different tools that can be used to improve GME processes</a:t>
            </a:r>
          </a:p>
          <a:p>
            <a:r>
              <a:rPr lang="en-US" dirty="0"/>
              <a:t>Discuss lean and six sigma resources</a:t>
            </a:r>
          </a:p>
        </p:txBody>
      </p:sp>
      <p:sp>
        <p:nvSpPr>
          <p:cNvPr id="3" name="Title 2"/>
          <p:cNvSpPr>
            <a:spLocks noGrp="1"/>
          </p:cNvSpPr>
          <p:nvPr>
            <p:ph type="title"/>
          </p:nvPr>
        </p:nvSpPr>
        <p:spPr>
          <a:xfrm>
            <a:off x="1308997" y="250115"/>
            <a:ext cx="6526006" cy="1325563"/>
          </a:xfrm>
        </p:spPr>
        <p:txBody>
          <a:bodyPr>
            <a:normAutofit/>
          </a:bodyPr>
          <a:lstStyle/>
          <a:p>
            <a:pPr algn="ctr"/>
            <a:r>
              <a:rPr lang="en-US" sz="3600" dirty="0"/>
              <a:t>Objectives and Goals</a:t>
            </a:r>
          </a:p>
        </p:txBody>
      </p:sp>
      <p:pic>
        <p:nvPicPr>
          <p:cNvPr id="4" name="irc_mi" descr="http://heartofthematterseminars.files.wordpress.com/2010/04/goals1.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1886" y="3967316"/>
            <a:ext cx="4740228" cy="2398685"/>
          </a:xfrm>
          <a:prstGeom prst="rect">
            <a:avLst/>
          </a:prstGeom>
          <a:noFill/>
          <a:ln>
            <a:noFill/>
          </a:ln>
        </p:spPr>
      </p:pic>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3"/>
            <a:ext cx="2057400" cy="365125"/>
          </a:xfrm>
        </p:spPr>
        <p:txBody>
          <a:bodyPr/>
          <a:lstStyle/>
          <a:p>
            <a:pPr>
              <a:defRPr/>
            </a:pPr>
            <a:r>
              <a:rPr lang="en-US" altLang="en-US" dirty="0"/>
              <a:t>3</a:t>
            </a:r>
          </a:p>
        </p:txBody>
      </p:sp>
    </p:spTree>
    <p:extLst>
      <p:ext uri="{BB962C8B-B14F-4D97-AF65-F5344CB8AC3E}">
        <p14:creationId xmlns:p14="http://schemas.microsoft.com/office/powerpoint/2010/main" val="733509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
        <p:nvSpPr>
          <p:cNvPr id="8" name="Rectangle 7"/>
          <p:cNvSpPr/>
          <p:nvPr/>
        </p:nvSpPr>
        <p:spPr>
          <a:xfrm>
            <a:off x="1371600" y="2020575"/>
            <a:ext cx="6400799" cy="2747083"/>
          </a:xfrm>
          <a:prstGeom prst="rect">
            <a:avLst/>
          </a:prstGeom>
          <a:solidFill>
            <a:srgbClr val="407B67">
              <a:alpha val="90000"/>
            </a:srgbClr>
          </a:solidFill>
          <a:ln>
            <a:solidFill>
              <a:srgbClr val="407B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371599" y="2740583"/>
            <a:ext cx="6400799" cy="1307066"/>
          </a:xfrm>
          <a:effectLst>
            <a:outerShdw blurRad="50800" dist="50800" dir="5400000" algn="ctr" rotWithShape="0">
              <a:schemeClr val="tx1"/>
            </a:outerShdw>
          </a:effectLst>
        </p:spPr>
        <p:txBody>
          <a:bodyPr>
            <a:noAutofit/>
          </a:bodyPr>
          <a:lstStyle/>
          <a:p>
            <a:pPr marL="0" indent="0" algn="ctr">
              <a:buNone/>
            </a:pPr>
            <a:r>
              <a:rPr lang="en-US" sz="4000" dirty="0">
                <a:solidFill>
                  <a:schemeClr val="bg1"/>
                </a:solidFill>
              </a:rPr>
              <a:t>Finding resources for </a:t>
            </a:r>
            <a:br>
              <a:rPr lang="en-US" sz="4000" dirty="0">
                <a:solidFill>
                  <a:schemeClr val="bg1"/>
                </a:solidFill>
              </a:rPr>
            </a:br>
            <a:r>
              <a:rPr lang="en-US" sz="4000" dirty="0">
                <a:solidFill>
                  <a:schemeClr val="bg1"/>
                </a:solidFill>
              </a:rPr>
              <a:t>Lean Six Sigma</a:t>
            </a:r>
          </a:p>
        </p:txBody>
      </p:sp>
    </p:spTree>
    <p:extLst>
      <p:ext uri="{BB962C8B-B14F-4D97-AF65-F5344CB8AC3E}">
        <p14:creationId xmlns:p14="http://schemas.microsoft.com/office/powerpoint/2010/main" val="2035145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a:t>How Do I Get Trained in Lean Six Sigma?</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pic>
        <p:nvPicPr>
          <p:cNvPr id="8" name="Picture 4" descr="Online Yellow B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801" y="1675134"/>
            <a:ext cx="2415654" cy="2268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97647" y="5685391"/>
            <a:ext cx="3034805" cy="323165"/>
          </a:xfrm>
          <a:prstGeom prst="rect">
            <a:avLst/>
          </a:prstGeom>
          <a:solidFill>
            <a:schemeClr val="bg1"/>
          </a:solidFill>
        </p:spPr>
        <p:txBody>
          <a:bodyPr wrap="none">
            <a:spAutoFit/>
          </a:bodyPr>
          <a:lstStyle/>
          <a:p>
            <a:r>
              <a:rPr lang="en-US" sz="1500" dirty="0">
                <a:latin typeface="+mn-lt"/>
              </a:rPr>
              <a:t>https://6sigma.com/yellow-belt/</a:t>
            </a:r>
          </a:p>
        </p:txBody>
      </p:sp>
      <p:sp>
        <p:nvSpPr>
          <p:cNvPr id="10" name="Rectangle 9"/>
          <p:cNvSpPr/>
          <p:nvPr/>
        </p:nvSpPr>
        <p:spPr>
          <a:xfrm>
            <a:off x="2508934" y="5422401"/>
            <a:ext cx="5123518" cy="323165"/>
          </a:xfrm>
          <a:prstGeom prst="rect">
            <a:avLst/>
          </a:prstGeom>
          <a:solidFill>
            <a:schemeClr val="bg1"/>
          </a:solidFill>
        </p:spPr>
        <p:txBody>
          <a:bodyPr wrap="none">
            <a:spAutoFit/>
          </a:bodyPr>
          <a:lstStyle/>
          <a:p>
            <a:r>
              <a:rPr lang="en-US" sz="1500" dirty="0">
                <a:latin typeface="+mn-lt"/>
              </a:rPr>
              <a:t>https://</a:t>
            </a:r>
            <a:r>
              <a:rPr lang="en-US" sz="1500" dirty="0">
                <a:latin typeface="+mn-lt"/>
              </a:rPr>
              <a:t>sixsigmatraining.us</a:t>
            </a:r>
            <a:r>
              <a:rPr lang="en-US" sz="1500" dirty="0">
                <a:latin typeface="+mn-lt"/>
              </a:rPr>
              <a:t>/product/online-yellow-belt/</a:t>
            </a:r>
          </a:p>
        </p:txBody>
      </p:sp>
      <p:sp>
        <p:nvSpPr>
          <p:cNvPr id="11" name="TextBox 10"/>
          <p:cNvSpPr txBox="1"/>
          <p:nvPr/>
        </p:nvSpPr>
        <p:spPr>
          <a:xfrm>
            <a:off x="8773610" y="6053559"/>
            <a:ext cx="184731" cy="400110"/>
          </a:xfrm>
          <a:prstGeom prst="rect">
            <a:avLst/>
          </a:prstGeom>
          <a:noFill/>
        </p:spPr>
        <p:txBody>
          <a:bodyPr wrap="none" rtlCol="0">
            <a:spAutoFit/>
          </a:bodyPr>
          <a:lstStyle/>
          <a:p>
            <a:endParaRPr lang="en-US" dirty="0"/>
          </a:p>
        </p:txBody>
      </p:sp>
      <p:pic>
        <p:nvPicPr>
          <p:cNvPr id="7" name="Picture 6" descr="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55535">
            <a:off x="880224" y="3505684"/>
            <a:ext cx="5139249" cy="17260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B4DCB0B8-1658-4218-A3B4-8DA2FB2110DF}"/>
              </a:ext>
            </a:extLst>
          </p:cNvPr>
          <p:cNvSpPr txBox="1"/>
          <p:nvPr/>
        </p:nvSpPr>
        <p:spPr>
          <a:xfrm>
            <a:off x="1770331" y="1605538"/>
            <a:ext cx="4131470" cy="2246769"/>
          </a:xfrm>
          <a:prstGeom prst="rect">
            <a:avLst/>
          </a:prstGeom>
          <a:noFill/>
        </p:spPr>
        <p:txBody>
          <a:bodyPr wrap="square" rtlCol="0">
            <a:spAutoFit/>
          </a:bodyPr>
          <a:lstStyle/>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Six Sigma Overview</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Six Sigma Define Phase</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Six Sigma Project Deployment</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Process Mapping</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Cause and Effect</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FMEA</a:t>
            </a:r>
          </a:p>
          <a:p>
            <a:endParaRPr lang="en-US" dirty="0"/>
          </a:p>
        </p:txBody>
      </p:sp>
    </p:spTree>
    <p:extLst>
      <p:ext uri="{BB962C8B-B14F-4D97-AF65-F5344CB8AC3E}">
        <p14:creationId xmlns:p14="http://schemas.microsoft.com/office/powerpoint/2010/main" val="12451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Finding Resources for Lean Six Sigma on YouTube	</a:t>
            </a:r>
          </a:p>
        </p:txBody>
      </p:sp>
      <p:sp>
        <p:nvSpPr>
          <p:cNvPr id="3" name="Content Placeholder 2"/>
          <p:cNvSpPr>
            <a:spLocks noGrp="1"/>
          </p:cNvSpPr>
          <p:nvPr>
            <p:ph idx="1"/>
          </p:nvPr>
        </p:nvSpPr>
        <p:spPr/>
        <p:txBody>
          <a:bodyPr>
            <a:normAutofit fontScale="77500" lnSpcReduction="20000"/>
          </a:bodyPr>
          <a:lstStyle/>
          <a:p>
            <a:r>
              <a:rPr lang="en-US" b="1" dirty="0"/>
              <a:t>Process mapping</a:t>
            </a:r>
          </a:p>
          <a:p>
            <a:pPr lvl="1"/>
            <a:r>
              <a:rPr lang="en-US" dirty="0"/>
              <a:t>The pitfalls of process maps and how to avoid them</a:t>
            </a:r>
          </a:p>
          <a:p>
            <a:pPr lvl="1"/>
            <a:r>
              <a:rPr lang="en-US" dirty="0"/>
              <a:t>Lead Six Sigma Process Mapping</a:t>
            </a:r>
          </a:p>
          <a:p>
            <a:pPr lvl="1"/>
            <a:r>
              <a:rPr lang="en-US" dirty="0"/>
              <a:t>Quick Overview of Process Mapping</a:t>
            </a:r>
          </a:p>
          <a:p>
            <a:r>
              <a:rPr lang="en-US" b="1" dirty="0"/>
              <a:t>Fishbone diagrams</a:t>
            </a:r>
          </a:p>
          <a:p>
            <a:pPr lvl="1"/>
            <a:r>
              <a:rPr lang="en-US" dirty="0"/>
              <a:t>Fishbone Diagram – Quality and Safety in Healthcare</a:t>
            </a:r>
          </a:p>
          <a:p>
            <a:pPr lvl="1"/>
            <a:r>
              <a:rPr lang="en-US" dirty="0"/>
              <a:t>What is a Fishbone diagram?</a:t>
            </a:r>
          </a:p>
          <a:p>
            <a:r>
              <a:rPr lang="en-US" b="1" dirty="0"/>
              <a:t>8 wastes</a:t>
            </a:r>
          </a:p>
          <a:p>
            <a:pPr lvl="1"/>
            <a:r>
              <a:rPr lang="en-US" dirty="0"/>
              <a:t>8 Wastes of Lean</a:t>
            </a:r>
          </a:p>
          <a:p>
            <a:pPr lvl="1"/>
            <a:r>
              <a:rPr lang="en-US" dirty="0"/>
              <a:t>The 8 Wastes in Health Care</a:t>
            </a:r>
          </a:p>
          <a:p>
            <a:r>
              <a:rPr lang="en-US" b="1" dirty="0"/>
              <a:t>5S Methodology</a:t>
            </a:r>
          </a:p>
          <a:p>
            <a:pPr lvl="1"/>
            <a:r>
              <a:rPr lang="en-US" dirty="0"/>
              <a:t>Lean: The 5S Methodology</a:t>
            </a:r>
          </a:p>
          <a:p>
            <a:pPr lvl="1"/>
            <a:r>
              <a:rPr lang="en-US" dirty="0"/>
              <a:t>5S Methodology and Tips</a:t>
            </a:r>
          </a:p>
          <a:p>
            <a:r>
              <a:rPr lang="en-US" b="1" dirty="0"/>
              <a:t>Swim Lane Diagrams</a:t>
            </a:r>
          </a:p>
          <a:p>
            <a:pPr lvl="1"/>
            <a:r>
              <a:rPr lang="en-US" dirty="0"/>
              <a:t>Swimlane Diagram Tutorial</a:t>
            </a:r>
          </a:p>
          <a:p>
            <a:pPr lvl="1"/>
            <a:r>
              <a:rPr lang="en-US" dirty="0"/>
              <a:t>Swimlane Lane Process map</a:t>
            </a:r>
          </a:p>
          <a:p>
            <a:endParaRPr lang="en-US" dirty="0"/>
          </a:p>
        </p:txBody>
      </p:sp>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32</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94" y="3713329"/>
            <a:ext cx="3810000" cy="2133600"/>
          </a:xfrm>
          <a:prstGeom prst="rect">
            <a:avLst/>
          </a:prstGeom>
          <a:effectLst>
            <a:outerShdw blurRad="50800" dist="38100" dir="2700000" sx="105000" sy="105000" algn="tl" rotWithShape="0">
              <a:prstClr val="black">
                <a:alpha val="40000"/>
              </a:prstClr>
            </a:outerShdw>
          </a:effectLst>
        </p:spPr>
      </p:pic>
    </p:spTree>
    <p:extLst>
      <p:ext uri="{BB962C8B-B14F-4D97-AF65-F5344CB8AC3E}">
        <p14:creationId xmlns:p14="http://schemas.microsoft.com/office/powerpoint/2010/main" val="840394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366643-5188-4900-A599-CFE38615D6BF}"/>
              </a:ext>
            </a:extLst>
          </p:cNvPr>
          <p:cNvSpPr>
            <a:spLocks noGrp="1"/>
          </p:cNvSpPr>
          <p:nvPr>
            <p:ph type="title"/>
          </p:nvPr>
        </p:nvSpPr>
        <p:spPr>
          <a:xfrm>
            <a:off x="2436668" y="434395"/>
            <a:ext cx="7886700" cy="994172"/>
          </a:xfrm>
        </p:spPr>
        <p:txBody>
          <a:bodyPr/>
          <a:lstStyle/>
          <a:p>
            <a:r>
              <a:rPr lang="en-US" dirty="0"/>
              <a:t>Books</a:t>
            </a:r>
          </a:p>
        </p:txBody>
      </p:sp>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33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627" y="1907878"/>
            <a:ext cx="4089400" cy="3517900"/>
          </a:xfrm>
          <a:prstGeom prst="rect">
            <a:avLst/>
          </a:prstGeom>
          <a:noFill/>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569" y="2104917"/>
            <a:ext cx="2643405" cy="3320861"/>
          </a:xfrm>
          <a:prstGeom prst="rect">
            <a:avLst/>
          </a:prstGeom>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4334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BA440F5-74BE-47AF-A646-E89B77ABC6E5}"/>
              </a:ext>
            </a:extLst>
          </p:cNvPr>
          <p:cNvSpPr>
            <a:spLocks noGrp="1"/>
          </p:cNvSpPr>
          <p:nvPr>
            <p:ph type="title"/>
          </p:nvPr>
        </p:nvSpPr>
        <p:spPr>
          <a:xfrm>
            <a:off x="1734313" y="343476"/>
            <a:ext cx="6391770" cy="994172"/>
          </a:xfrm>
        </p:spPr>
        <p:txBody>
          <a:bodyPr>
            <a:normAutofit fontScale="90000"/>
          </a:bodyPr>
          <a:lstStyle/>
          <a:p>
            <a:pPr algn="ctr"/>
            <a:r>
              <a:rPr lang="en-US" b="1" dirty="0"/>
              <a:t>Activity 6: </a:t>
            </a:r>
            <a:r>
              <a:rPr lang="en-US" dirty="0"/>
              <a:t>Write down your “aha” thoughts  </a:t>
            </a:r>
          </a:p>
        </p:txBody>
      </p:sp>
      <p:sp>
        <p:nvSpPr>
          <p:cNvPr id="4"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34</a:t>
            </a:r>
          </a:p>
        </p:txBody>
      </p:sp>
      <p:pic>
        <p:nvPicPr>
          <p:cNvPr id="7" name="Picture 6" descr="../../../../Volumes/douglas/how%20to%20access%20your%20on-demand/clipart/b34b88001bbdaea11"/>
          <p:cNvPicPr/>
          <p:nvPr/>
        </p:nvPicPr>
        <p:blipFill>
          <a:blip r:embed="rId2">
            <a:extLst>
              <a:ext uri="{28A0092B-C50C-407E-A947-70E740481C1C}">
                <a14:useLocalDpi xmlns:a14="http://schemas.microsoft.com/office/drawing/2010/main" val="0"/>
              </a:ext>
            </a:extLst>
          </a:blip>
          <a:srcRect/>
          <a:stretch>
            <a:fillRect/>
          </a:stretch>
        </p:blipFill>
        <p:spPr bwMode="auto">
          <a:xfrm>
            <a:off x="2550544" y="1595040"/>
            <a:ext cx="4428226" cy="4838091"/>
          </a:xfrm>
          <a:prstGeom prst="rect">
            <a:avLst/>
          </a:prstGeom>
          <a:noFill/>
          <a:ln>
            <a:noFill/>
          </a:ln>
        </p:spPr>
      </p:pic>
    </p:spTree>
    <p:extLst>
      <p:ext uri="{BB962C8B-B14F-4D97-AF65-F5344CB8AC3E}">
        <p14:creationId xmlns:p14="http://schemas.microsoft.com/office/powerpoint/2010/main" val="2116828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hing, object&#10;&#10;Description generated with high confidence">
            <a:extLst>
              <a:ext uri="{FF2B5EF4-FFF2-40B4-BE49-F238E27FC236}">
                <a16:creationId xmlns:a16="http://schemas.microsoft.com/office/drawing/2014/main" xmlns="" id="{3917D430-DEDC-4542-8204-D663492710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707" y="1689903"/>
            <a:ext cx="6203943" cy="4652957"/>
          </a:xfrm>
        </p:spPr>
      </p:pic>
      <p:sp>
        <p:nvSpPr>
          <p:cNvPr id="3"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4" name="Slide Number Placeholder 4"/>
          <p:cNvSpPr>
            <a:spLocks noGrp="1"/>
          </p:cNvSpPr>
          <p:nvPr>
            <p:ph type="sldNum" sz="quarter" idx="11"/>
          </p:nvPr>
        </p:nvSpPr>
        <p:spPr>
          <a:xfrm>
            <a:off x="6457950" y="6433131"/>
            <a:ext cx="2057400" cy="365125"/>
          </a:xfrm>
        </p:spPr>
        <p:txBody>
          <a:bodyPr/>
          <a:lstStyle/>
          <a:p>
            <a:pPr>
              <a:defRPr/>
            </a:pPr>
            <a:r>
              <a:rPr lang="en-US" altLang="en-US" dirty="0"/>
              <a:t>35</a:t>
            </a:r>
          </a:p>
        </p:txBody>
      </p:sp>
    </p:spTree>
    <p:extLst>
      <p:ext uri="{BB962C8B-B14F-4D97-AF65-F5344CB8AC3E}">
        <p14:creationId xmlns:p14="http://schemas.microsoft.com/office/powerpoint/2010/main" val="236777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126073" y="10045"/>
            <a:ext cx="4038600" cy="50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r>
              <a:rPr lang="en-US" sz="1400" dirty="0">
                <a:latin typeface="Arial" charset="0"/>
                <a:cs typeface="Arial" charset="0"/>
              </a:rPr>
              <a:t/>
            </a:r>
            <a:br>
              <a:rPr lang="en-US" sz="1400" dirty="0">
                <a:latin typeface="Arial" charset="0"/>
                <a:cs typeface="Arial" charset="0"/>
              </a:rPr>
            </a:br>
            <a:endParaRPr lang="en-US" sz="1400" dirty="0">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Ask Partners – Spring Freebie</a:t>
            </a:r>
          </a:p>
          <a:p>
            <a:pPr marL="0" indent="0" algn="ctr" eaLnBrk="1" hangingPunct="1">
              <a:lnSpc>
                <a:spcPct val="80000"/>
              </a:lnSpc>
              <a:spcBef>
                <a:spcPct val="20000"/>
              </a:spcBef>
              <a:buClr>
                <a:schemeClr val="tx1"/>
              </a:buClr>
              <a:buSzPct val="150000"/>
            </a:pP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Institutional Readiness in NAS</a:t>
            </a:r>
          </a:p>
          <a:p>
            <a:pPr marL="0" indent="0" algn="ctr" eaLnBrk="1" hangingPunct="1">
              <a:lnSpc>
                <a:spcPct val="80000"/>
              </a:lnSpc>
              <a:spcBef>
                <a:spcPct val="20000"/>
              </a:spcBef>
              <a:buClr>
                <a:schemeClr val="tx1"/>
              </a:buClr>
              <a:buSzPct val="150000"/>
            </a:pP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Using #</a:t>
            </a:r>
            <a:r>
              <a:rPr lang="en-US" sz="1400" dirty="0">
                <a:solidFill>
                  <a:srgbClr val="0070C0"/>
                </a:solidFill>
                <a:latin typeface="Arial" charset="0"/>
                <a:cs typeface="Arial" charset="0"/>
              </a:rPr>
              <a:t>SocialMedia</a:t>
            </a:r>
            <a:r>
              <a:rPr lang="en-US" sz="1400" dirty="0">
                <a:solidFill>
                  <a:srgbClr val="0070C0"/>
                </a:solidFill>
                <a:latin typeface="Arial" charset="0"/>
                <a:cs typeface="Arial" charset="0"/>
              </a:rPr>
              <a:t> and Technology in #GME</a:t>
            </a:r>
          </a:p>
          <a:p>
            <a:pPr marL="0" indent="0" algn="ctr" eaLnBrk="1" hangingPunct="1">
              <a:lnSpc>
                <a:spcPct val="80000"/>
              </a:lnSpc>
              <a:spcBef>
                <a:spcPct val="20000"/>
              </a:spcBef>
              <a:buClr>
                <a:schemeClr val="tx1"/>
              </a:buClr>
              <a:buSzPct val="150000"/>
            </a:pP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Leading the Team: </a:t>
            </a:r>
            <a:br>
              <a:rPr lang="en-US" sz="1400" dirty="0">
                <a:solidFill>
                  <a:srgbClr val="0070C0"/>
                </a:solidFill>
                <a:latin typeface="Arial" charset="0"/>
                <a:cs typeface="Arial" charset="0"/>
              </a:rPr>
            </a:br>
            <a:r>
              <a:rPr lang="en-US" sz="1400" dirty="0">
                <a:solidFill>
                  <a:srgbClr val="0070C0"/>
                </a:solidFill>
                <a:latin typeface="Arial" charset="0"/>
                <a:cs typeface="Arial" charset="0"/>
              </a:rPr>
              <a:t>Project Management Basics</a:t>
            </a:r>
          </a:p>
          <a:p>
            <a:pPr marL="0" indent="0" algn="ctr" eaLnBrk="1" hangingPunct="1">
              <a:lnSpc>
                <a:spcPct val="80000"/>
              </a:lnSpc>
              <a:spcBef>
                <a:spcPct val="20000"/>
              </a:spcBef>
              <a:buClr>
                <a:schemeClr val="tx1"/>
              </a:buClr>
              <a:buSzPct val="150000"/>
            </a:pP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a:solidFill>
                  <a:srgbClr val="0070C0"/>
                </a:solidFill>
                <a:latin typeface="Arial" charset="0"/>
                <a:cs typeface="Arial" charset="0"/>
              </a:rPr>
              <a:t>What do They Do Up </a:t>
            </a:r>
            <a:br>
              <a:rPr lang="en-US" sz="1400" dirty="0">
                <a:solidFill>
                  <a:srgbClr val="0070C0"/>
                </a:solidFill>
                <a:latin typeface="Arial" charset="0"/>
                <a:cs typeface="Arial" charset="0"/>
              </a:rPr>
            </a:br>
            <a:r>
              <a:rPr lang="en-US" sz="1400" dirty="0">
                <a:solidFill>
                  <a:srgbClr val="0070C0"/>
                </a:solidFill>
                <a:latin typeface="Arial" charset="0"/>
                <a:cs typeface="Arial" charset="0"/>
              </a:rPr>
              <a:t>There in the GME Office?</a:t>
            </a:r>
            <a:br>
              <a:rPr lang="en-US" sz="1400" dirty="0">
                <a:solidFill>
                  <a:srgbClr val="0070C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    Breaking Bad News to Residents:</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 Five Stage Process for Giving Instructive Feedback</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AOA to ACGME –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What are you Waiting For?</a:t>
            </a: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a:solidFill>
                  <a:schemeClr val="dk1"/>
                </a:solidFill>
                <a:sym typeface="Arial"/>
              </a:rPr>
              <a:t>36</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276741" y="10045"/>
            <a:ext cx="4467256"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r>
              <a:rPr lang="en-US" altLang="en-US" sz="1200" b="0" dirty="0"/>
              <a:t/>
            </a:r>
            <a:br>
              <a:rPr lang="en-US" altLang="en-US" sz="1200" b="0" dirty="0"/>
            </a:br>
            <a:r>
              <a:rPr lang="en-US" altLang="en-US" sz="1600" dirty="0">
                <a:solidFill>
                  <a:prstClr val="black"/>
                </a:solidFill>
                <a:ea typeface=""/>
                <a:cs typeface=""/>
              </a:rPr>
              <a:t> </a:t>
            </a:r>
            <a:r>
              <a:rPr lang="en-US" altLang="en-US" sz="1600" b="0" dirty="0">
                <a:solidFill>
                  <a:prstClr val="black"/>
                </a:solidFill>
                <a:latin typeface="+mn-lt"/>
                <a:ea typeface=""/>
                <a:cs typeface=""/>
              </a:rPr>
              <a:t/>
            </a:r>
            <a:br>
              <a:rPr lang="en-US" altLang="en-US" sz="1600" b="0" dirty="0">
                <a:solidFill>
                  <a:prstClr val="black"/>
                </a:solidFill>
                <a:latin typeface="+mn-lt"/>
                <a:ea typeface=""/>
                <a:cs typeface=""/>
              </a:rPr>
            </a:br>
            <a:endParaRPr lang="en-US" altLang="en-US" sz="1600" dirty="0">
              <a:solidFill>
                <a:prstClr val="black"/>
              </a:solidFill>
              <a:latin typeface="+mn-lt"/>
              <a:ea typeface=""/>
              <a:cs typeface=""/>
            </a:endParaRPr>
          </a:p>
          <a:p>
            <a:pPr algn="ct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      Initial &amp; Pre-Accreditation: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Annual Data Updates</a:t>
            </a:r>
          </a:p>
          <a:p>
            <a:pPr algn="ctr" eaLnBrk="1" hangingPunct="1">
              <a:lnSpc>
                <a:spcPct val="80000"/>
              </a:lnSpc>
              <a:spcBef>
                <a:spcPct val="20000"/>
              </a:spcBef>
              <a:buClr>
                <a:schemeClr val="bg2"/>
              </a:buClr>
              <a:buSzPct val="75000"/>
              <a:buFont typeface="Wingdings" charset="0"/>
              <a:buNone/>
            </a:pPr>
            <a:r>
              <a:rPr lang="en-US" altLang="en-US" sz="1600" b="0" dirty="0">
                <a:solidFill>
                  <a:prstClr val="black"/>
                </a:solidFill>
                <a:latin typeface="+mn-lt"/>
                <a:ea typeface=""/>
                <a:cs typeface=""/>
              </a:rPr>
              <a:t>Tuesday, August 1, 2017</a:t>
            </a:r>
          </a:p>
          <a:p>
            <a:pPr algn="ctr"/>
            <a:r>
              <a:rPr lang="en-US" altLang="en-US" sz="1600" b="0" dirty="0">
                <a:solidFill>
                  <a:prstClr val="black"/>
                </a:solidFill>
                <a:latin typeface="+mn-lt"/>
                <a:ea typeface=""/>
                <a:cs typeface=""/>
              </a:rPr>
              <a:t>12:00pm – 1:00pm EST</a:t>
            </a:r>
          </a:p>
          <a:p>
            <a:pPr algn="ct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ea typeface=""/>
                <a:cs typeface=""/>
              </a:rPr>
              <a:t> </a:t>
            </a:r>
            <a:r>
              <a:rPr lang="en-US" altLang="en-US" sz="1600" dirty="0">
                <a:solidFill>
                  <a:prstClr val="black"/>
                </a:solidFill>
                <a:latin typeface="+mn-lt"/>
                <a:ea typeface=""/>
                <a:cs typeface=""/>
              </a:rPr>
              <a:t>Can I Do That? Becoming an Integral Member of the GME Education Team </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August 10, 2017</a:t>
            </a:r>
          </a:p>
          <a:p>
            <a:pPr algn="ctr"/>
            <a:r>
              <a:rPr lang="en-US" altLang="en-US" sz="1600" b="0" dirty="0">
                <a:solidFill>
                  <a:prstClr val="black"/>
                </a:solidFill>
                <a:latin typeface="+mn-lt"/>
                <a:ea typeface=""/>
                <a:cs typeface=""/>
              </a:rPr>
              <a:t>12:00pm – 1:00pm EST</a:t>
            </a:r>
          </a:p>
          <a:p>
            <a:pPr algn="ct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a:solidFill>
                  <a:prstClr val="black"/>
                </a:solidFill>
                <a:latin typeface="+mn-lt"/>
                <a:ea typeface=""/>
                <a:cs typeface=""/>
              </a:rPr>
              <a:t>Get the Most Out of Your Resident Interview</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August 22, 2017</a:t>
            </a:r>
          </a:p>
          <a:p>
            <a:pPr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endParaRPr lang="en-US" altLang="en-US" sz="1600" b="0" dirty="0">
              <a:solidFill>
                <a:prstClr val="black"/>
              </a:solidFill>
              <a:latin typeface="+mn-lt"/>
              <a:ea typeface=""/>
              <a:cs typeface=""/>
            </a:endParaRPr>
          </a:p>
          <a:p>
            <a:pPr algn="ct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98459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85000" lnSpcReduction="20000"/>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a:t>
            </a:r>
            <a:r>
              <a:rPr lang="en-US" sz="2000" dirty="0" smtClean="0"/>
              <a:t/>
            </a:r>
            <a:br>
              <a:rPr lang="en-US" sz="2000" dirty="0" smtClean="0"/>
            </a:br>
            <a:r>
              <a:rPr lang="en-US" sz="2000" dirty="0" smtClean="0"/>
              <a:t/>
            </a:r>
            <a:br>
              <a:rPr lang="en-US" sz="2000" dirty="0" smtClean="0"/>
            </a:br>
            <a:r>
              <a:rPr lang="en-US" sz="2000" dirty="0" smtClean="0"/>
              <a:t>consulting </a:t>
            </a:r>
            <a:r>
              <a:rPr lang="en-US" sz="2000" dirty="0"/>
              <a:t>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lgn="ctr">
              <a:buNone/>
              <a:defRPr/>
            </a:pPr>
            <a:r>
              <a:rPr lang="en-US" sz="2000" b="1" dirty="0" smtClean="0">
                <a:latin typeface="+mn-lt"/>
              </a:rPr>
              <a:t>Heather Peters, </a:t>
            </a:r>
            <a:r>
              <a:rPr lang="en-US" sz="2000" b="1" dirty="0" smtClean="0">
                <a:latin typeface="+mn-lt"/>
              </a:rPr>
              <a:t>M.Ed</a:t>
            </a:r>
            <a:r>
              <a:rPr lang="en-US" sz="2000" b="1" dirty="0" smtClean="0">
                <a:latin typeface="+mn-lt"/>
              </a:rPr>
              <a:t>, </a:t>
            </a:r>
            <a:r>
              <a:rPr lang="en-US" sz="2000" b="1" dirty="0" smtClean="0">
                <a:latin typeface="+mn-lt"/>
              </a:rPr>
              <a:t>Ph.D</a:t>
            </a:r>
            <a:r>
              <a:rPr lang="en-US" sz="2000" dirty="0" smtClean="0">
                <a:latin typeface="+mn-lt"/>
              </a:rPr>
              <a:t> </a:t>
            </a:r>
            <a:endParaRPr lang="en-US" sz="2000" dirty="0">
              <a:latin typeface="+mn-lt"/>
            </a:endParaRPr>
          </a:p>
          <a:p>
            <a:pPr algn="ctr">
              <a:lnSpc>
                <a:spcPct val="80000"/>
              </a:lnSpc>
              <a:buNone/>
              <a:defRPr/>
            </a:pPr>
            <a:r>
              <a:rPr lang="en-US" sz="2000" dirty="0">
                <a:latin typeface="+mn-lt"/>
              </a:rPr>
              <a:t> </a:t>
            </a:r>
            <a:r>
              <a:rPr lang="en-US" sz="2100" dirty="0" smtClean="0">
                <a:hlinkClick r:id="rId3"/>
              </a:rPr>
              <a:t>heather@partnersinmeded.com</a:t>
            </a: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endParaRPr lang="en-US" sz="1800" b="1" dirty="0"/>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a:solidFill>
                  <a:schemeClr val="dk1"/>
                </a:solidFill>
                <a:sym typeface="Arial"/>
              </a:rPr>
              <a:t>37</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extLst>
      <p:ext uri="{BB962C8B-B14F-4D97-AF65-F5344CB8AC3E}">
        <p14:creationId xmlns:p14="http://schemas.microsoft.com/office/powerpoint/2010/main" val="144394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
        <p:nvSpPr>
          <p:cNvPr id="8" name="Rectangle 7"/>
          <p:cNvSpPr/>
          <p:nvPr/>
        </p:nvSpPr>
        <p:spPr>
          <a:xfrm>
            <a:off x="1371600" y="2020575"/>
            <a:ext cx="6400799" cy="2747083"/>
          </a:xfrm>
          <a:prstGeom prst="rect">
            <a:avLst/>
          </a:prstGeom>
          <a:solidFill>
            <a:srgbClr val="407B67">
              <a:alpha val="90000"/>
            </a:srgbClr>
          </a:solidFill>
          <a:ln>
            <a:solidFill>
              <a:srgbClr val="407B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371599" y="2740583"/>
            <a:ext cx="6400799" cy="1307066"/>
          </a:xfrm>
          <a:effectLst>
            <a:outerShdw blurRad="50800" dist="50800" dir="5400000" algn="ctr" rotWithShape="0">
              <a:schemeClr val="tx1"/>
            </a:outerShdw>
          </a:effectLst>
        </p:spPr>
        <p:txBody>
          <a:bodyPr>
            <a:noAutofit/>
          </a:bodyPr>
          <a:lstStyle/>
          <a:p>
            <a:pPr marL="0" indent="0" algn="ctr">
              <a:buNone/>
            </a:pPr>
            <a:r>
              <a:rPr lang="en-US" sz="4000" b="1" dirty="0">
                <a:solidFill>
                  <a:schemeClr val="bg1"/>
                </a:solidFill>
              </a:rPr>
              <a:t>Some Necessary Background</a:t>
            </a:r>
          </a:p>
        </p:txBody>
      </p:sp>
    </p:spTree>
    <p:extLst>
      <p:ext uri="{BB962C8B-B14F-4D97-AF65-F5344CB8AC3E}">
        <p14:creationId xmlns:p14="http://schemas.microsoft.com/office/powerpoint/2010/main" val="16808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
        <p:nvSpPr>
          <p:cNvPr id="6" name="Content Placeholder 1"/>
          <p:cNvSpPr>
            <a:spLocks noGrp="1"/>
          </p:cNvSpPr>
          <p:nvPr>
            <p:ph idx="1"/>
          </p:nvPr>
        </p:nvSpPr>
        <p:spPr>
          <a:xfrm>
            <a:off x="628650" y="1927097"/>
            <a:ext cx="7886700" cy="4438905"/>
          </a:xfrm>
        </p:spPr>
        <p:txBody>
          <a:bodyPr>
            <a:normAutofit fontScale="92500" lnSpcReduction="10000"/>
          </a:bodyPr>
          <a:lstStyle/>
          <a:p>
            <a:r>
              <a:rPr lang="en-US" b="1" dirty="0"/>
              <a:t>Six Sigma: </a:t>
            </a:r>
            <a:r>
              <a:rPr lang="en-US" dirty="0"/>
              <a:t>Problem-solving methodology</a:t>
            </a:r>
          </a:p>
          <a:p>
            <a:r>
              <a:rPr lang="en-US" b="1" dirty="0"/>
              <a:t>Six Sigma  performance: </a:t>
            </a:r>
            <a:r>
              <a:rPr lang="en-US" dirty="0"/>
              <a:t>Statistical term for a process that produces fewer than 3.4 errors per million opportunities for errors</a:t>
            </a:r>
          </a:p>
          <a:p>
            <a:r>
              <a:rPr lang="en-US" b="1" dirty="0"/>
              <a:t>A Six Sigma improvement: </a:t>
            </a:r>
            <a:r>
              <a:rPr lang="en-US" dirty="0"/>
              <a:t>key outcomes of a work process are improved dramatically, often by 70 percent or more</a:t>
            </a:r>
          </a:p>
          <a:p>
            <a:r>
              <a:rPr lang="en-US" b="1" dirty="0"/>
              <a:t>Six Sigma deployment: </a:t>
            </a:r>
            <a:r>
              <a:rPr lang="en-US" dirty="0"/>
              <a:t>prescriptive roll-out of the Six Sigma methodology across the institution</a:t>
            </a:r>
          </a:p>
          <a:p>
            <a:r>
              <a:rPr lang="en-US" b="1" dirty="0"/>
              <a:t>Six Sigma toolset: </a:t>
            </a:r>
            <a:r>
              <a:rPr lang="en-US" dirty="0"/>
              <a:t>collection of methods and tools</a:t>
            </a:r>
          </a:p>
          <a:p>
            <a:r>
              <a:rPr lang="en-US" b="1" dirty="0"/>
              <a:t>Lean Six Sigma: </a:t>
            </a:r>
            <a:r>
              <a:rPr lang="en-US" dirty="0"/>
              <a:t>hybrid practice, also called Lean Sigma</a:t>
            </a:r>
          </a:p>
        </p:txBody>
      </p:sp>
      <p:sp>
        <p:nvSpPr>
          <p:cNvPr id="7" name="Title 2"/>
          <p:cNvSpPr>
            <a:spLocks noGrp="1"/>
          </p:cNvSpPr>
          <p:nvPr>
            <p:ph type="title"/>
          </p:nvPr>
        </p:nvSpPr>
        <p:spPr>
          <a:xfrm>
            <a:off x="1474097" y="275515"/>
            <a:ext cx="6526006" cy="1325563"/>
          </a:xfrm>
        </p:spPr>
        <p:txBody>
          <a:bodyPr>
            <a:normAutofit/>
          </a:bodyPr>
          <a:lstStyle/>
          <a:p>
            <a:pPr algn="ctr"/>
            <a:r>
              <a:rPr lang="en-US" sz="3600" dirty="0"/>
              <a:t>What is Six Sigma?</a:t>
            </a:r>
            <a:br>
              <a:rPr lang="en-US" sz="3600" dirty="0"/>
            </a:br>
            <a:r>
              <a:rPr lang="en-US" sz="3600" dirty="0"/>
              <a:t> What’s behind a name ?</a:t>
            </a:r>
          </a:p>
        </p:txBody>
      </p:sp>
    </p:spTree>
    <p:extLst>
      <p:ext uri="{BB962C8B-B14F-4D97-AF65-F5344CB8AC3E}">
        <p14:creationId xmlns:p14="http://schemas.microsoft.com/office/powerpoint/2010/main" val="7454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Six Sigma Equation Explained..</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6" y="2165354"/>
            <a:ext cx="9048674" cy="2926745"/>
          </a:xfrm>
          <a:prstGeom prst="rect">
            <a:avLst/>
          </a:prstGeom>
        </p:spPr>
      </p:pic>
    </p:spTree>
    <p:extLst>
      <p:ext uri="{BB962C8B-B14F-4D97-AF65-F5344CB8AC3E}">
        <p14:creationId xmlns:p14="http://schemas.microsoft.com/office/powerpoint/2010/main" val="200354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Good is Good?</a:t>
            </a:r>
          </a:p>
        </p:txBody>
      </p:sp>
      <p:graphicFrame>
        <p:nvGraphicFramePr>
          <p:cNvPr id="4" name="Content Placeholder 3"/>
          <p:cNvGraphicFramePr>
            <a:graphicFrameLocks noGrp="1"/>
          </p:cNvGraphicFramePr>
          <p:nvPr>
            <p:ph idx="1"/>
            <p:extLst/>
          </p:nvPr>
        </p:nvGraphicFramePr>
        <p:xfrm>
          <a:off x="628650" y="1956305"/>
          <a:ext cx="7886700" cy="33375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xmlns="" val="1452746179"/>
                    </a:ext>
                  </a:extLst>
                </a:gridCol>
                <a:gridCol w="3943350">
                  <a:extLst>
                    <a:ext uri="{9D8B030D-6E8A-4147-A177-3AD203B41FA5}">
                      <a16:colId xmlns:a16="http://schemas.microsoft.com/office/drawing/2014/main" xmlns="" val="1442098121"/>
                    </a:ext>
                  </a:extLst>
                </a:gridCol>
              </a:tblGrid>
              <a:tr h="278130">
                <a:tc>
                  <a:txBody>
                    <a:bodyPr/>
                    <a:lstStyle/>
                    <a:p>
                      <a:r>
                        <a:rPr lang="en-US" sz="1400" dirty="0"/>
                        <a:t>99% Good (3.8 Sigma)</a:t>
                      </a:r>
                    </a:p>
                  </a:txBody>
                  <a:tcPr marL="68580" marR="68580" marT="34290" marB="34290"/>
                </a:tc>
                <a:tc>
                  <a:txBody>
                    <a:bodyPr/>
                    <a:lstStyle/>
                    <a:p>
                      <a:r>
                        <a:rPr lang="en-US" sz="1400" dirty="0"/>
                        <a:t>99.99966% Good (Six Sigma)</a:t>
                      </a:r>
                    </a:p>
                  </a:txBody>
                  <a:tcPr marL="68580" marR="68580" marT="34290" marB="34290"/>
                </a:tc>
                <a:extLst>
                  <a:ext uri="{0D108BD9-81ED-4DB2-BD59-A6C34878D82A}">
                    <a16:rowId xmlns:a16="http://schemas.microsoft.com/office/drawing/2014/main" xmlns="" val="479819895"/>
                  </a:ext>
                </a:extLst>
              </a:tr>
              <a:tr h="278130">
                <a:tc>
                  <a:txBody>
                    <a:bodyPr/>
                    <a:lstStyle/>
                    <a:p>
                      <a:r>
                        <a:rPr lang="en-US" sz="1400" dirty="0"/>
                        <a:t>20,000 lost articles of mail per hour</a:t>
                      </a:r>
                    </a:p>
                  </a:txBody>
                  <a:tcPr marL="68580" marR="68580" marT="34290" marB="34290"/>
                </a:tc>
                <a:tc>
                  <a:txBody>
                    <a:bodyPr/>
                    <a:lstStyle/>
                    <a:p>
                      <a:r>
                        <a:rPr lang="en-US" sz="1400" dirty="0"/>
                        <a:t>7 articles of mail lost per hour</a:t>
                      </a:r>
                    </a:p>
                  </a:txBody>
                  <a:tcPr marL="68580" marR="68580" marT="34290" marB="34290"/>
                </a:tc>
                <a:extLst>
                  <a:ext uri="{0D108BD9-81ED-4DB2-BD59-A6C34878D82A}">
                    <a16:rowId xmlns:a16="http://schemas.microsoft.com/office/drawing/2014/main" xmlns="" val="1411046851"/>
                  </a:ext>
                </a:extLst>
              </a:tr>
              <a:tr h="480060">
                <a:tc>
                  <a:txBody>
                    <a:bodyPr/>
                    <a:lstStyle/>
                    <a:p>
                      <a:r>
                        <a:rPr lang="en-US" sz="1400" dirty="0"/>
                        <a:t>Unsafe for drinking water for almost 15 minutes per day</a:t>
                      </a:r>
                    </a:p>
                  </a:txBody>
                  <a:tcPr marL="68580" marR="68580" marT="34290" marB="34290"/>
                </a:tc>
                <a:tc>
                  <a:txBody>
                    <a:bodyPr/>
                    <a:lstStyle/>
                    <a:p>
                      <a:r>
                        <a:rPr lang="en-US" sz="1400" dirty="0"/>
                        <a:t>1 unsafe minute of drinking water every 7 months</a:t>
                      </a:r>
                    </a:p>
                  </a:txBody>
                  <a:tcPr marL="68580" marR="68580" marT="34290" marB="34290"/>
                </a:tc>
                <a:extLst>
                  <a:ext uri="{0D108BD9-81ED-4DB2-BD59-A6C34878D82A}">
                    <a16:rowId xmlns:a16="http://schemas.microsoft.com/office/drawing/2014/main" xmlns="" val="3507638415"/>
                  </a:ext>
                </a:extLst>
              </a:tr>
              <a:tr h="480060">
                <a:tc>
                  <a:txBody>
                    <a:bodyPr/>
                    <a:lstStyle/>
                    <a:p>
                      <a:r>
                        <a:rPr lang="en-US" sz="1400" dirty="0"/>
                        <a:t>2 short or long landings at a major airport every day</a:t>
                      </a:r>
                    </a:p>
                  </a:txBody>
                  <a:tcPr marL="68580" marR="68580" marT="34290" marB="34290"/>
                </a:tc>
                <a:tc>
                  <a:txBody>
                    <a:bodyPr/>
                    <a:lstStyle/>
                    <a:p>
                      <a:r>
                        <a:rPr lang="en-US" sz="1400" dirty="0"/>
                        <a:t>I short or long landing at major airports every five years</a:t>
                      </a:r>
                    </a:p>
                  </a:txBody>
                  <a:tcPr marL="68580" marR="68580" marT="34290" marB="34290"/>
                </a:tc>
                <a:extLst>
                  <a:ext uri="{0D108BD9-81ED-4DB2-BD59-A6C34878D82A}">
                    <a16:rowId xmlns:a16="http://schemas.microsoft.com/office/drawing/2014/main" xmlns="" val="275096379"/>
                  </a:ext>
                </a:extLst>
              </a:tr>
              <a:tr h="278130">
                <a:tc>
                  <a:txBody>
                    <a:bodyPr/>
                    <a:lstStyle/>
                    <a:p>
                      <a:r>
                        <a:rPr lang="en-US" sz="1400" dirty="0"/>
                        <a:t>No electricity for almost 7 hours each month</a:t>
                      </a:r>
                    </a:p>
                  </a:txBody>
                  <a:tcPr marL="68580" marR="68580" marT="34290" marB="34290"/>
                </a:tc>
                <a:tc>
                  <a:txBody>
                    <a:bodyPr/>
                    <a:lstStyle/>
                    <a:p>
                      <a:r>
                        <a:rPr lang="en-US" sz="1400" dirty="0"/>
                        <a:t>One hour without electricity every 34 years</a:t>
                      </a:r>
                    </a:p>
                  </a:txBody>
                  <a:tcPr marL="68580" marR="68580" marT="34290" marB="34290"/>
                </a:tc>
                <a:extLst>
                  <a:ext uri="{0D108BD9-81ED-4DB2-BD59-A6C34878D82A}">
                    <a16:rowId xmlns:a16="http://schemas.microsoft.com/office/drawing/2014/main" xmlns="" val="348339646"/>
                  </a:ext>
                </a:extLst>
              </a:tr>
              <a:tr h="278130">
                <a:tc>
                  <a:txBody>
                    <a:bodyPr/>
                    <a:lstStyle/>
                    <a:p>
                      <a:r>
                        <a:rPr lang="en-US" sz="1400" dirty="0"/>
                        <a:t>3 warranty claims for every new automobile</a:t>
                      </a:r>
                    </a:p>
                  </a:txBody>
                  <a:tcPr marL="68580" marR="68580" marT="34290" marB="34290"/>
                </a:tc>
                <a:tc>
                  <a:txBody>
                    <a:bodyPr/>
                    <a:lstStyle/>
                    <a:p>
                      <a:r>
                        <a:rPr lang="en-US" sz="1400" dirty="0"/>
                        <a:t>1 warranty claim for every 980 new automobiles</a:t>
                      </a:r>
                    </a:p>
                  </a:txBody>
                  <a:tcPr marL="68580" marR="68580" marT="34290" marB="34290"/>
                </a:tc>
                <a:extLst>
                  <a:ext uri="{0D108BD9-81ED-4DB2-BD59-A6C34878D82A}">
                    <a16:rowId xmlns:a16="http://schemas.microsoft.com/office/drawing/2014/main" xmlns="" val="3284812139"/>
                  </a:ext>
                </a:extLst>
              </a:tr>
              <a:tr h="160020">
                <a:tc>
                  <a:txBody>
                    <a:bodyPr/>
                    <a:lstStyle/>
                    <a:p>
                      <a:endParaRPr lang="en-US" sz="600" dirty="0"/>
                    </a:p>
                  </a:txBody>
                  <a:tcPr marL="68580" marR="68580" marT="34290" marB="34290">
                    <a:solidFill>
                      <a:schemeClr val="accent1"/>
                    </a:solidFill>
                  </a:tcPr>
                </a:tc>
                <a:tc>
                  <a:txBody>
                    <a:bodyPr/>
                    <a:lstStyle/>
                    <a:p>
                      <a:endParaRPr lang="en-US" sz="600" dirty="0"/>
                    </a:p>
                  </a:txBody>
                  <a:tcPr marL="68580" marR="68580" marT="34290" marB="34290">
                    <a:solidFill>
                      <a:schemeClr val="accent1"/>
                    </a:solidFill>
                  </a:tcPr>
                </a:tc>
                <a:extLst>
                  <a:ext uri="{0D108BD9-81ED-4DB2-BD59-A6C34878D82A}">
                    <a16:rowId xmlns:a16="http://schemas.microsoft.com/office/drawing/2014/main" xmlns="" val="287083647"/>
                  </a:ext>
                </a:extLst>
              </a:tr>
              <a:tr h="278130">
                <a:tc>
                  <a:txBody>
                    <a:bodyPr/>
                    <a:lstStyle/>
                    <a:p>
                      <a:r>
                        <a:rPr lang="en-US" sz="1400" dirty="0"/>
                        <a:t>5,000 incorrect surgical operations per week</a:t>
                      </a:r>
                    </a:p>
                  </a:txBody>
                  <a:tcPr marL="68580" marR="68580" marT="34290" marB="34290"/>
                </a:tc>
                <a:tc>
                  <a:txBody>
                    <a:bodyPr/>
                    <a:lstStyle/>
                    <a:p>
                      <a:r>
                        <a:rPr lang="en-US" sz="1400" dirty="0"/>
                        <a:t>1.7 incorrect surgical operations per week</a:t>
                      </a:r>
                    </a:p>
                  </a:txBody>
                  <a:tcPr marL="68580" marR="68580" marT="34290" marB="34290"/>
                </a:tc>
                <a:extLst>
                  <a:ext uri="{0D108BD9-81ED-4DB2-BD59-A6C34878D82A}">
                    <a16:rowId xmlns:a16="http://schemas.microsoft.com/office/drawing/2014/main" xmlns="" val="308077509"/>
                  </a:ext>
                </a:extLst>
              </a:tr>
              <a:tr h="278130">
                <a:tc>
                  <a:txBody>
                    <a:bodyPr/>
                    <a:lstStyle/>
                    <a:p>
                      <a:r>
                        <a:rPr lang="en-US" sz="1400" dirty="0"/>
                        <a:t>200,000 incorrect drug interactions each year</a:t>
                      </a:r>
                    </a:p>
                  </a:txBody>
                  <a:tcPr marL="68580" marR="68580" marT="34290" marB="34290"/>
                </a:tc>
                <a:tc>
                  <a:txBody>
                    <a:bodyPr/>
                    <a:lstStyle/>
                    <a:p>
                      <a:r>
                        <a:rPr lang="en-US" sz="1400" dirty="0"/>
                        <a:t>68 incorrect drug interactions each year</a:t>
                      </a:r>
                    </a:p>
                  </a:txBody>
                  <a:tcPr marL="68580" marR="68580" marT="34290" marB="34290"/>
                </a:tc>
                <a:extLst>
                  <a:ext uri="{0D108BD9-81ED-4DB2-BD59-A6C34878D82A}">
                    <a16:rowId xmlns:a16="http://schemas.microsoft.com/office/drawing/2014/main" xmlns="" val="3697363124"/>
                  </a:ext>
                </a:extLst>
              </a:tr>
              <a:tr h="480060">
                <a:tc>
                  <a:txBody>
                    <a:bodyPr/>
                    <a:lstStyle/>
                    <a:p>
                      <a:r>
                        <a:rPr lang="en-US" sz="1400" dirty="0"/>
                        <a:t>48,000 to 96,000 deaths attributed to hospitals errors each year</a:t>
                      </a:r>
                    </a:p>
                  </a:txBody>
                  <a:tcPr marL="68580" marR="68580" marT="34290" marB="34290"/>
                </a:tc>
                <a:tc>
                  <a:txBody>
                    <a:bodyPr/>
                    <a:lstStyle/>
                    <a:p>
                      <a:r>
                        <a:rPr lang="en-US" sz="1400" dirty="0"/>
                        <a:t>17 to 34 deaths attributed to hospital errors each year</a:t>
                      </a:r>
                    </a:p>
                  </a:txBody>
                  <a:tcPr marL="68580" marR="68580" marT="34290" marB="34290"/>
                </a:tc>
                <a:extLst>
                  <a:ext uri="{0D108BD9-81ED-4DB2-BD59-A6C34878D82A}">
                    <a16:rowId xmlns:a16="http://schemas.microsoft.com/office/drawing/2014/main" xmlns="" val="3634415755"/>
                  </a:ext>
                </a:extLst>
              </a:tr>
            </a:tbl>
          </a:graphicData>
        </a:graphic>
      </p:graphicFrame>
      <p:sp>
        <p:nvSpPr>
          <p:cNvPr id="5" name="TextBox 4"/>
          <p:cNvSpPr txBox="1"/>
          <p:nvPr/>
        </p:nvSpPr>
        <p:spPr>
          <a:xfrm>
            <a:off x="628650" y="5335732"/>
            <a:ext cx="2154757" cy="253916"/>
          </a:xfrm>
          <a:prstGeom prst="rect">
            <a:avLst/>
          </a:prstGeom>
          <a:noFill/>
        </p:spPr>
        <p:txBody>
          <a:bodyPr wrap="none" rtlCol="0">
            <a:spAutoFit/>
          </a:bodyPr>
          <a:lstStyle/>
          <a:p>
            <a:r>
              <a:rPr lang="en-US" sz="1050" i="1" dirty="0"/>
              <a:t>Six Sigma for Dummies</a:t>
            </a:r>
            <a:r>
              <a:rPr lang="en-US" sz="1050" dirty="0"/>
              <a:t>, 2012</a:t>
            </a:r>
          </a:p>
        </p:txBody>
      </p:sp>
      <p:sp>
        <p:nvSpPr>
          <p:cNvPr id="6"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7" name="Slide Number Placeholder 4"/>
          <p:cNvSpPr>
            <a:spLocks noGrp="1"/>
          </p:cNvSpPr>
          <p:nvPr>
            <p:ph type="sldNum" sz="quarter" idx="11"/>
          </p:nvPr>
        </p:nvSpPr>
        <p:spPr>
          <a:xfrm>
            <a:off x="6457950" y="6433131"/>
            <a:ext cx="2057400" cy="365125"/>
          </a:xfrm>
        </p:spPr>
        <p:txBody>
          <a:bodyPr/>
          <a:lstStyle/>
          <a:p>
            <a:pPr>
              <a:defRPr/>
            </a:pPr>
            <a:r>
              <a:rPr lang="en-US" altLang="en-US" dirty="0"/>
              <a:t>7</a:t>
            </a:r>
          </a:p>
        </p:txBody>
      </p:sp>
    </p:spTree>
    <p:extLst>
      <p:ext uri="{BB962C8B-B14F-4D97-AF65-F5344CB8AC3E}">
        <p14:creationId xmlns:p14="http://schemas.microsoft.com/office/powerpoint/2010/main" val="107863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DMAIC</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2017</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graphicFrame>
        <p:nvGraphicFramePr>
          <p:cNvPr id="7" name="Content Placeholder 2"/>
          <p:cNvGraphicFramePr>
            <a:graphicFrameLocks/>
          </p:cNvGraphicFramePr>
          <p:nvPr>
            <p:extLst>
              <p:ext uri="{D42A27DB-BD31-4B8C-83A1-F6EECF244321}">
                <p14:modId xmlns:p14="http://schemas.microsoft.com/office/powerpoint/2010/main" val="800143695"/>
              </p:ext>
            </p:extLst>
          </p:nvPr>
        </p:nvGraphicFramePr>
        <p:xfrm>
          <a:off x="353027" y="1276871"/>
          <a:ext cx="8437945" cy="2554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01984" y="3681277"/>
            <a:ext cx="1893034" cy="1877437"/>
          </a:xfrm>
          <a:prstGeom prst="rect">
            <a:avLst/>
          </a:prstGeom>
          <a:noFill/>
        </p:spPr>
        <p:txBody>
          <a:bodyPr wrap="square" rtlCol="0">
            <a:spAutoFit/>
          </a:bodyPr>
          <a:lstStyle/>
          <a:p>
            <a:pPr marL="285750" lvl="0" indent="-285750">
              <a:buFont typeface="Arial" panose="020B0604020202020204" pitchFamily="34" charset="0"/>
              <a:buChar char="•"/>
            </a:pPr>
            <a:r>
              <a:rPr lang="en-US" sz="1300" dirty="0">
                <a:latin typeface="+mn-lt"/>
              </a:rPr>
              <a:t>A problem</a:t>
            </a:r>
          </a:p>
          <a:p>
            <a:pPr marL="285750" lvl="0" indent="-285750">
              <a:buFont typeface="Arial" panose="020B0604020202020204" pitchFamily="34" charset="0"/>
              <a:buChar char="•"/>
            </a:pPr>
            <a:r>
              <a:rPr lang="en-US" sz="1300" dirty="0">
                <a:latin typeface="+mn-lt"/>
              </a:rPr>
              <a:t>Voice of the customer (VOC)</a:t>
            </a:r>
          </a:p>
          <a:p>
            <a:pPr marL="285750" lvl="0" indent="-285750">
              <a:buFont typeface="Arial" panose="020B0604020202020204" pitchFamily="34" charset="0"/>
              <a:buChar char="•"/>
            </a:pPr>
            <a:r>
              <a:rPr lang="en-US" sz="1300" dirty="0">
                <a:latin typeface="+mn-lt"/>
              </a:rPr>
              <a:t>Project targets or goal</a:t>
            </a:r>
          </a:p>
          <a:p>
            <a:pPr marL="285750" lvl="0" indent="-285750">
              <a:buFont typeface="Arial" panose="020B0604020202020204" pitchFamily="34" charset="0"/>
              <a:buChar char="•"/>
            </a:pPr>
            <a:r>
              <a:rPr lang="en-US" sz="1300" dirty="0">
                <a:latin typeface="+mn-lt"/>
              </a:rPr>
              <a:t>Project boundaries or scope</a:t>
            </a:r>
          </a:p>
          <a:p>
            <a:endParaRPr lang="en-US" sz="1200" dirty="0"/>
          </a:p>
        </p:txBody>
      </p:sp>
      <p:sp>
        <p:nvSpPr>
          <p:cNvPr id="9" name="TextBox 8"/>
          <p:cNvSpPr txBox="1"/>
          <p:nvPr/>
        </p:nvSpPr>
        <p:spPr>
          <a:xfrm>
            <a:off x="1989344" y="3681277"/>
            <a:ext cx="1960418" cy="1692771"/>
          </a:xfrm>
          <a:prstGeom prst="rect">
            <a:avLst/>
          </a:prstGeom>
          <a:noFill/>
        </p:spPr>
        <p:txBody>
          <a:bodyPr wrap="square" rtlCol="0">
            <a:spAutoFit/>
          </a:bodyPr>
          <a:lstStyle/>
          <a:p>
            <a:pPr marL="285750" lvl="0" indent="-285750">
              <a:buFont typeface="Arial" panose="020B0604020202020204" pitchFamily="34" charset="0"/>
              <a:buChar char="•"/>
            </a:pPr>
            <a:r>
              <a:rPr lang="en-US" sz="1300" dirty="0">
                <a:latin typeface="+mn-lt"/>
              </a:rPr>
              <a:t>Identify the gap between the current and required performance</a:t>
            </a:r>
          </a:p>
          <a:p>
            <a:pPr marL="285750" lvl="0" indent="-285750">
              <a:buFont typeface="Arial" panose="020B0604020202020204" pitchFamily="34" charset="0"/>
              <a:buChar char="•"/>
            </a:pPr>
            <a:r>
              <a:rPr lang="en-US" sz="1300" dirty="0">
                <a:latin typeface="+mn-lt"/>
              </a:rPr>
              <a:t>Collect data to determine the baseline</a:t>
            </a:r>
          </a:p>
        </p:txBody>
      </p:sp>
      <p:sp>
        <p:nvSpPr>
          <p:cNvPr id="10" name="TextBox 9"/>
          <p:cNvSpPr txBox="1"/>
          <p:nvPr/>
        </p:nvSpPr>
        <p:spPr>
          <a:xfrm>
            <a:off x="3688992" y="3701613"/>
            <a:ext cx="1617299" cy="1938992"/>
          </a:xfrm>
          <a:prstGeom prst="rect">
            <a:avLst/>
          </a:prstGeom>
          <a:noFill/>
        </p:spPr>
        <p:txBody>
          <a:bodyPr wrap="square" rtlCol="0">
            <a:spAutoFit/>
          </a:bodyPr>
          <a:lstStyle/>
          <a:p>
            <a:pPr marL="285750" lvl="0" indent="-285750">
              <a:buFont typeface="Arial" panose="020B0604020202020204" pitchFamily="34" charset="0"/>
              <a:buChar char="•"/>
            </a:pPr>
            <a:r>
              <a:rPr lang="en-US" sz="1300" dirty="0">
                <a:latin typeface="+mn-lt"/>
              </a:rPr>
              <a:t>List and prioritize causes of the problem</a:t>
            </a:r>
          </a:p>
          <a:p>
            <a:pPr marL="285750" lvl="0" indent="-285750">
              <a:buFont typeface="Arial" panose="020B0604020202020204" pitchFamily="34" charset="0"/>
              <a:buChar char="•"/>
            </a:pPr>
            <a:r>
              <a:rPr lang="en-US" sz="1300" dirty="0">
                <a:latin typeface="+mn-lt"/>
              </a:rPr>
              <a:t>Prioritize the root causes to pursue in the Improve step</a:t>
            </a:r>
          </a:p>
          <a:p>
            <a:endParaRPr lang="en-US" sz="1600" dirty="0">
              <a:latin typeface="+mn-lt"/>
            </a:endParaRPr>
          </a:p>
        </p:txBody>
      </p:sp>
      <p:sp>
        <p:nvSpPr>
          <p:cNvPr id="11" name="TextBox 10"/>
          <p:cNvSpPr txBox="1"/>
          <p:nvPr/>
        </p:nvSpPr>
        <p:spPr>
          <a:xfrm>
            <a:off x="5457334" y="3681277"/>
            <a:ext cx="1904165" cy="2492990"/>
          </a:xfrm>
          <a:prstGeom prst="rect">
            <a:avLst/>
          </a:prstGeom>
          <a:noFill/>
        </p:spPr>
        <p:txBody>
          <a:bodyPr wrap="square" rtlCol="0">
            <a:spAutoFit/>
          </a:bodyPr>
          <a:lstStyle/>
          <a:p>
            <a:pPr marL="285750" lvl="0" indent="-285750">
              <a:buFont typeface="Arial" panose="020B0604020202020204" pitchFamily="34" charset="0"/>
              <a:buChar char="•"/>
            </a:pPr>
            <a:r>
              <a:rPr lang="en-US" sz="1300" dirty="0">
                <a:latin typeface="+mn-lt"/>
              </a:rPr>
              <a:t>Create innovative solutions</a:t>
            </a:r>
          </a:p>
          <a:p>
            <a:pPr marL="285750" lvl="0" indent="-285750">
              <a:buFont typeface="Arial" panose="020B0604020202020204" pitchFamily="34" charset="0"/>
              <a:buChar char="•"/>
            </a:pPr>
            <a:r>
              <a:rPr lang="en-US" sz="1300" dirty="0">
                <a:latin typeface="+mn-lt"/>
              </a:rPr>
              <a:t>Focus on the simplest and easiest solutions</a:t>
            </a:r>
          </a:p>
          <a:p>
            <a:pPr marL="285750" lvl="0" indent="-285750">
              <a:buFont typeface="Arial" panose="020B0604020202020204" pitchFamily="34" charset="0"/>
              <a:buChar char="•"/>
            </a:pPr>
            <a:r>
              <a:rPr lang="en-US" sz="1300" dirty="0">
                <a:latin typeface="+mn-lt"/>
              </a:rPr>
              <a:t>Test solutions using Plan-Do-Check-Act cycle</a:t>
            </a:r>
          </a:p>
          <a:p>
            <a:pPr marL="285750" lvl="0" indent="-285750">
              <a:buFont typeface="Arial" panose="020B0604020202020204" pitchFamily="34" charset="0"/>
              <a:buChar char="•"/>
            </a:pPr>
            <a:r>
              <a:rPr lang="en-US" sz="1300" dirty="0">
                <a:latin typeface="+mn-lt"/>
              </a:rPr>
              <a:t>Create a detailed implementation plan.</a:t>
            </a:r>
          </a:p>
          <a:p>
            <a:endParaRPr lang="en-US" sz="1300" dirty="0">
              <a:latin typeface="+mn-lt"/>
            </a:endParaRPr>
          </a:p>
        </p:txBody>
      </p:sp>
      <p:sp>
        <p:nvSpPr>
          <p:cNvPr id="12" name="TextBox 11"/>
          <p:cNvSpPr txBox="1"/>
          <p:nvPr/>
        </p:nvSpPr>
        <p:spPr>
          <a:xfrm>
            <a:off x="7281049" y="3701613"/>
            <a:ext cx="1660966" cy="1938992"/>
          </a:xfrm>
          <a:prstGeom prst="rect">
            <a:avLst/>
          </a:prstGeom>
          <a:noFill/>
        </p:spPr>
        <p:txBody>
          <a:bodyPr wrap="square" rtlCol="0">
            <a:spAutoFit/>
          </a:bodyPr>
          <a:lstStyle/>
          <a:p>
            <a:pPr marL="285750" lvl="0" indent="-285750">
              <a:buFont typeface="Arial" panose="020B0604020202020204" pitchFamily="34" charset="0"/>
              <a:buChar char="•"/>
            </a:pPr>
            <a:r>
              <a:rPr lang="en-US" sz="1300" dirty="0">
                <a:latin typeface="+mn-lt"/>
              </a:rPr>
              <a:t>Monitor the improvement to ensure continued and sustainable success</a:t>
            </a:r>
          </a:p>
          <a:p>
            <a:pPr marL="285750" lvl="0" indent="-285750">
              <a:buFont typeface="Arial" panose="020B0604020202020204" pitchFamily="34" charset="0"/>
              <a:buChar char="•"/>
            </a:pPr>
            <a:r>
              <a:rPr lang="en-US" sz="1300" dirty="0">
                <a:latin typeface="+mn-lt"/>
              </a:rPr>
              <a:t>Create a control plan</a:t>
            </a:r>
          </a:p>
          <a:p>
            <a:endParaRPr lang="en-US" sz="1600" dirty="0"/>
          </a:p>
        </p:txBody>
      </p:sp>
    </p:spTree>
    <p:extLst>
      <p:ext uri="{BB962C8B-B14F-4D97-AF65-F5344CB8AC3E}">
        <p14:creationId xmlns:p14="http://schemas.microsoft.com/office/powerpoint/2010/main" val="176396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137" y="353668"/>
            <a:ext cx="7886700" cy="994172"/>
          </a:xfrm>
        </p:spPr>
        <p:txBody>
          <a:bodyPr>
            <a:normAutofit/>
          </a:bodyPr>
          <a:lstStyle/>
          <a:p>
            <a:r>
              <a:rPr lang="en-US" sz="3200" dirty="0"/>
              <a:t>The Hierarchy of Six Sigma Roles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5903101"/>
              </p:ext>
            </p:extLst>
          </p:nvPr>
        </p:nvGraphicFramePr>
        <p:xfrm>
          <a:off x="1855303" y="1150374"/>
          <a:ext cx="6330051" cy="4905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10"/>
          </p:nvPr>
        </p:nvSpPr>
        <p:spPr>
          <a:xfrm>
            <a:off x="3028950" y="6433132"/>
            <a:ext cx="3086100" cy="365125"/>
          </a:xfrm>
        </p:spPr>
        <p:txBody>
          <a:bodyPr/>
          <a:lstStyle/>
          <a:p>
            <a:pPr>
              <a:defRPr/>
            </a:pPr>
            <a:r>
              <a:rPr lang="en-US" dirty="0"/>
              <a:t>Presented by Partners in Medical Education, Inc. 2017</a:t>
            </a:r>
          </a:p>
        </p:txBody>
      </p:sp>
      <p:sp>
        <p:nvSpPr>
          <p:cNvPr id="6" name="Slide Number Placeholder 4"/>
          <p:cNvSpPr>
            <a:spLocks noGrp="1"/>
          </p:cNvSpPr>
          <p:nvPr>
            <p:ph type="sldNum" sz="quarter" idx="11"/>
          </p:nvPr>
        </p:nvSpPr>
        <p:spPr>
          <a:xfrm>
            <a:off x="6457950" y="6433131"/>
            <a:ext cx="2057400" cy="365125"/>
          </a:xfrm>
        </p:spPr>
        <p:txBody>
          <a:bodyPr/>
          <a:lstStyle/>
          <a:p>
            <a:pPr>
              <a:defRPr/>
            </a:pPr>
            <a:r>
              <a:rPr lang="en-US" altLang="en-US" dirty="0"/>
              <a:t>9</a:t>
            </a:r>
          </a:p>
        </p:txBody>
      </p:sp>
    </p:spTree>
    <p:extLst>
      <p:ext uri="{BB962C8B-B14F-4D97-AF65-F5344CB8AC3E}">
        <p14:creationId xmlns:p14="http://schemas.microsoft.com/office/powerpoint/2010/main" val="772366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4910</TotalTime>
  <Words>2860</Words>
  <Application>Microsoft Macintosh PowerPoint</Application>
  <PresentationFormat>On-screen Show (4:3)</PresentationFormat>
  <Paragraphs>447</Paragraphs>
  <Slides>37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Comic Sans MS</vt:lpstr>
      <vt:lpstr>Lucida Bright</vt:lpstr>
      <vt:lpstr>ＭＳ Ｐゴシック</vt:lpstr>
      <vt:lpstr>Symbol</vt:lpstr>
      <vt:lpstr>Times New Roman</vt:lpstr>
      <vt:lpstr>Wingdings</vt:lpstr>
      <vt:lpstr>Arial</vt:lpstr>
      <vt:lpstr>PME-2016</vt:lpstr>
      <vt:lpstr>Lean Six Sigma for GME</vt:lpstr>
      <vt:lpstr>Introducing Your Presenter…</vt:lpstr>
      <vt:lpstr>Objectives and Goals</vt:lpstr>
      <vt:lpstr>PowerPoint Presentation</vt:lpstr>
      <vt:lpstr>What is Six Sigma?  What’s behind a name ?</vt:lpstr>
      <vt:lpstr>Six Sigma Equation Explained..</vt:lpstr>
      <vt:lpstr>How Good is Good?</vt:lpstr>
      <vt:lpstr>DMAIC</vt:lpstr>
      <vt:lpstr>The Hierarchy of Six Sigma Roles</vt:lpstr>
      <vt:lpstr>PowerPoint Presentation</vt:lpstr>
      <vt:lpstr>Deciding whether a project is  worthwhile in GME</vt:lpstr>
      <vt:lpstr>Identifying improvement opportunities…</vt:lpstr>
      <vt:lpstr>Activity 1: What Projects Came to Mind</vt:lpstr>
      <vt:lpstr>Let’s look at some tools…</vt:lpstr>
      <vt:lpstr>Activity 2: Project Selection Guide</vt:lpstr>
      <vt:lpstr>Voice of the Customer Translation Matrix</vt:lpstr>
      <vt:lpstr>Activity 3: Process Voices</vt:lpstr>
      <vt:lpstr>Swimlane map &amp; Process map</vt:lpstr>
      <vt:lpstr>Fishbone diagram (Ishikawa)</vt:lpstr>
      <vt:lpstr>Fishbone Diagram (Ishikawa)</vt:lpstr>
      <vt:lpstr>Determine the Root Cause: 5 Whys</vt:lpstr>
      <vt:lpstr>Activity 4: 5 Whys</vt:lpstr>
      <vt:lpstr>Lean = “a philosophy of continuously simplifying processes and eliminating wastes”</vt:lpstr>
      <vt:lpstr>5s Example</vt:lpstr>
      <vt:lpstr>Activity 5: 5S List </vt:lpstr>
      <vt:lpstr>Lean Six Sigma Common Benefits</vt:lpstr>
      <vt:lpstr>PowerPoint Presentation</vt:lpstr>
      <vt:lpstr>Lean Six Sigma in Medical Education</vt:lpstr>
      <vt:lpstr>Lean Six Sigma in Medical Education</vt:lpstr>
      <vt:lpstr>PowerPoint Presentation</vt:lpstr>
      <vt:lpstr>How Do I Get Trained in Lean Six Sigma?</vt:lpstr>
      <vt:lpstr>Finding Resources for Lean Six Sigma on YouTube </vt:lpstr>
      <vt:lpstr>Books</vt:lpstr>
      <vt:lpstr>Activity 6: Write down your “aha” thoughts  </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35</cp:revision>
  <dcterms:created xsi:type="dcterms:W3CDTF">2016-03-20T11:36:31Z</dcterms:created>
  <dcterms:modified xsi:type="dcterms:W3CDTF">2017-07-13T17:08:46Z</dcterms:modified>
</cp:coreProperties>
</file>