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412" r:id="rId1"/>
  </p:sldMasterIdLst>
  <p:notesMasterIdLst>
    <p:notesMasterId r:id="rId23"/>
  </p:notesMasterIdLst>
  <p:sldIdLst>
    <p:sldId id="256" r:id="rId2"/>
    <p:sldId id="308" r:id="rId3"/>
    <p:sldId id="257" r:id="rId4"/>
    <p:sldId id="330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43" r:id="rId16"/>
    <p:sldId id="344" r:id="rId17"/>
    <p:sldId id="341" r:id="rId18"/>
    <p:sldId id="345" r:id="rId19"/>
    <p:sldId id="342" r:id="rId20"/>
    <p:sldId id="367" r:id="rId21"/>
    <p:sldId id="329" r:id="rId22"/>
  </p:sldIdLst>
  <p:sldSz cx="9144000" cy="6858000" type="screen4x3"/>
  <p:notesSz cx="7010400" cy="92233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5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irley Meade" initials="SM" lastIdx="0" clrIdx="0">
    <p:extLst>
      <p:ext uri="{19B8F6BF-5375-455C-9EA6-DF929625EA0E}">
        <p15:presenceInfo xmlns:p15="http://schemas.microsoft.com/office/powerpoint/2012/main" userId="Shirley Mead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92" autoAdjust="0"/>
    <p:restoredTop sz="92381" autoAdjust="0"/>
  </p:normalViewPr>
  <p:slideViewPr>
    <p:cSldViewPr snapToGrid="0" snapToObjects="1">
      <p:cViewPr varScale="1">
        <p:scale>
          <a:sx n="99" d="100"/>
          <a:sy n="99" d="100"/>
        </p:scale>
        <p:origin x="195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905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30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30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BE93E-5F7F-184D-A4E8-94CA3862B532}" type="datetimeFigureOut">
              <a:rPr lang="en-US" smtClean="0"/>
              <a:t>3/20/20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0338" y="1152525"/>
            <a:ext cx="4149725" cy="3113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38435"/>
            <a:ext cx="5607050" cy="363201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60317"/>
            <a:ext cx="3038475" cy="4630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760317"/>
            <a:ext cx="3038475" cy="4630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67206-340A-194E-9A97-1CE564B498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31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0338" y="1152525"/>
            <a:ext cx="4149725" cy="3113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2:notes"/>
          <p:cNvSpPr txBox="1">
            <a:spLocks noGrp="1"/>
          </p:cNvSpPr>
          <p:nvPr>
            <p:ph type="body" idx="1"/>
          </p:nvPr>
        </p:nvSpPr>
        <p:spPr>
          <a:xfrm>
            <a:off x="701675" y="4438435"/>
            <a:ext cx="5607050" cy="3632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:notes"/>
          <p:cNvSpPr txBox="1">
            <a:spLocks noGrp="1"/>
          </p:cNvSpPr>
          <p:nvPr>
            <p:ph type="sldNum" idx="12"/>
          </p:nvPr>
        </p:nvSpPr>
        <p:spPr>
          <a:xfrm>
            <a:off x="3970339" y="8760317"/>
            <a:ext cx="3038475" cy="463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7364316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463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4924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5326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8389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9976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4360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2112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5749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6448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450975" y="639763"/>
            <a:ext cx="4268788" cy="3201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16989" y="4055019"/>
            <a:ext cx="5735898" cy="3841720"/>
          </a:xfrm>
          <a:prstGeom prst="rect">
            <a:avLst/>
          </a:prstGeom>
        </p:spPr>
        <p:txBody>
          <a:bodyPr lIns="93198" tIns="93198" rIns="93198" bIns="93198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6751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2514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15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020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446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137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436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66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750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249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743DA7-34FC-504A-B92E-0B05F71BEB3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40211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1367026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34356888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810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170" y="2081894"/>
            <a:ext cx="6115049" cy="24294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2169" y="4511385"/>
            <a:ext cx="6115049" cy="51432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AC1577-D165-894F-A2E8-2E5C1B17494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869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936355-F024-8C42-A5F5-6F05435583B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100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5B5787-11C4-AF40-8375-AA391F8B86D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3819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025EC8-843F-094B-B467-B8DEAEA065F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490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0654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DE7DD9-96F1-6E43-A8F9-4B502D1EE7D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387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E9A17-9C8D-1B4D-8899-8FD1CDB0128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302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</p:spTree>
    <p:extLst>
      <p:ext uri="{BB962C8B-B14F-4D97-AF65-F5344CB8AC3E}">
        <p14:creationId xmlns:p14="http://schemas.microsoft.com/office/powerpoint/2010/main" val="189556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13" r:id="rId1"/>
    <p:sldLayoutId id="2147486414" r:id="rId2"/>
    <p:sldLayoutId id="2147486415" r:id="rId3"/>
    <p:sldLayoutId id="2147486416" r:id="rId4"/>
    <p:sldLayoutId id="2147486417" r:id="rId5"/>
    <p:sldLayoutId id="2147486418" r:id="rId6"/>
    <p:sldLayoutId id="2147486419" r:id="rId7"/>
    <p:sldLayoutId id="2147486420" r:id="rId8"/>
    <p:sldLayoutId id="2147486421" r:id="rId9"/>
    <p:sldLayoutId id="2147486422" r:id="rId10"/>
    <p:sldLayoutId id="214748642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hirley.meade@jefferson.edu" TargetMode="External"/><Relationship Id="rId4" Type="http://schemas.openxmlformats.org/officeDocument/2006/relationships/hyperlink" Target="mailto:info@PartnersInMedEd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smb.org/closed-programs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Lessons Learned: Accepting Displaced Orphan Residents</a:t>
            </a:r>
          </a:p>
        </p:txBody>
      </p:sp>
      <p:sp>
        <p:nvSpPr>
          <p:cNvPr id="6" name="Google Shape;70;p11">
            <a:extLst>
              <a:ext uri="{FF2B5EF4-FFF2-40B4-BE49-F238E27FC236}">
                <a16:creationId xmlns:a16="http://schemas.microsoft.com/office/drawing/2014/main" id="{AF181C33-51BF-7F4B-9316-22682C00468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dirty="0"/>
              <a:t>Shirley Meade</a:t>
            </a:r>
            <a:endParaRPr dirty="0"/>
          </a:p>
          <a:p>
            <a:pPr lvl="0">
              <a:buClr>
                <a:schemeClr val="lt1"/>
              </a:buClr>
              <a:buSzPts val="2000"/>
            </a:pPr>
            <a:r>
              <a:rPr lang="en-US" dirty="0"/>
              <a:t>GME Consultant</a:t>
            </a:r>
            <a:endParaRPr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56814D76-A07D-D549-8A51-B6F12F1047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C22AA449-A14A-1A43-BFBD-586474EB76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11910" y="6433131"/>
            <a:ext cx="703439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9483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Finance Responsibility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960368"/>
            <a:ext cx="884216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Submit CMS Part A Reimbursement, Medicare Audit Contractor (MAC) letter within 60 days after beginning training.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Include detailed resident listing to accompany letter.</a:t>
            </a:r>
          </a:p>
          <a:p>
            <a:pPr lvl="2"/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Invoice home hospital (salaries, benefits, administrative fees, expenses, travel) if included in contract to collect monies owed to receiving hospital.</a:t>
            </a:r>
          </a:p>
          <a:p>
            <a:pPr lvl="1"/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To qualify for federal funding to transfer to the receiving hospital, residents must be employed and present at the closing of the “home” hospital on the day the home hospital closes. </a:t>
            </a:r>
            <a:r>
              <a:rPr lang="en-US" b="0" i="1" dirty="0">
                <a:latin typeface="Arial" panose="020B0604020202020204" pitchFamily="34" charset="0"/>
                <a:cs typeface="Arial" panose="020B0604020202020204" pitchFamily="34" charset="0"/>
              </a:rPr>
              <a:t>Ref. AAMC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321498" y="4871726"/>
            <a:ext cx="532661" cy="44388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835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Graduate Medical Education Responsibility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0628" y="2036568"/>
            <a:ext cx="87659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Offer letter sent by Program Director shared with GME Office.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Contract/Resident employment agreement offered to displaced orphan resident </a:t>
            </a:r>
            <a:r>
              <a:rPr lang="en-US" b="0" u="sng" dirty="0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hospital receives the closed hospital letter from Finance.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GME and Program builds a Resident Management Suite file.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Prepare Orientation.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Monitor check list for completion of tasks by responsible parties at receiving institution.</a:t>
            </a:r>
          </a:p>
        </p:txBody>
      </p:sp>
    </p:spTree>
    <p:extLst>
      <p:ext uri="{BB962C8B-B14F-4D97-AF65-F5344CB8AC3E}">
        <p14:creationId xmlns:p14="http://schemas.microsoft.com/office/powerpoint/2010/main" val="1309497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Policy &amp; Checklist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3053" y="1595021"/>
            <a:ext cx="847806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Advise to develop a policy or sign checklist between responsible parties at receiving institution with DIO oversight.</a:t>
            </a:r>
          </a:p>
          <a:p>
            <a:endParaRPr lang="en-US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__  Program Director informs DIO of potential displaced orphan resident</a:t>
            </a:r>
          </a:p>
          <a:p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__  DIO/GME seeks permission (CEO/President and Finance)</a:t>
            </a:r>
          </a:p>
          <a:p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__  Program applies to ACGME ADS seeking increase, if needed.</a:t>
            </a:r>
          </a:p>
          <a:p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__  DIO approves ADS increase, if needed.</a:t>
            </a:r>
          </a:p>
          <a:p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__  Program Director interview orphan resident(s)</a:t>
            </a:r>
          </a:p>
          <a:p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__  Finance receives closed hospital release letter signed by CFO/President and sends </a:t>
            </a:r>
          </a:p>
          <a:p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      copy to GME and Program.</a:t>
            </a:r>
          </a:p>
          <a:p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__  Legal and Finance negotiate contractual obligations, if any.</a:t>
            </a:r>
          </a:p>
          <a:p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__  Finance to follow up billing and reimbursements.</a:t>
            </a:r>
          </a:p>
          <a:p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__  Receiving program obtains displaced orphan resident educational file.</a:t>
            </a:r>
          </a:p>
          <a:p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__  Program Director offer letter sent to resident.</a:t>
            </a:r>
          </a:p>
          <a:p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__  GME contract/employment agreement initiated.</a:t>
            </a:r>
          </a:p>
          <a:p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__  GME/Program plan resident orientation.</a:t>
            </a:r>
          </a:p>
          <a:p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__  Program ensures resident returns to the “home” hospital on the day the home hospital </a:t>
            </a:r>
          </a:p>
          <a:p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      closes.</a:t>
            </a:r>
          </a:p>
          <a:p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__  Finance sends MAC letter within 60 days after training start date at receiving hospital.</a:t>
            </a:r>
          </a:p>
        </p:txBody>
      </p:sp>
    </p:spTree>
    <p:extLst>
      <p:ext uri="{BB962C8B-B14F-4D97-AF65-F5344CB8AC3E}">
        <p14:creationId xmlns:p14="http://schemas.microsoft.com/office/powerpoint/2010/main" val="41479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Internal Team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637307"/>
              </p:ext>
            </p:extLst>
          </p:nvPr>
        </p:nvGraphicFramePr>
        <p:xfrm>
          <a:off x="402771" y="1850442"/>
          <a:ext cx="8262258" cy="3973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1129">
                  <a:extLst>
                    <a:ext uri="{9D8B030D-6E8A-4147-A177-3AD203B41FA5}">
                      <a16:colId xmlns:a16="http://schemas.microsoft.com/office/drawing/2014/main" val="3146606768"/>
                    </a:ext>
                  </a:extLst>
                </a:gridCol>
                <a:gridCol w="4131129">
                  <a:extLst>
                    <a:ext uri="{9D8B030D-6E8A-4147-A177-3AD203B41FA5}">
                      <a16:colId xmlns:a16="http://schemas.microsoft.com/office/drawing/2014/main" val="3665973489"/>
                    </a:ext>
                  </a:extLst>
                </a:gridCol>
              </a:tblGrid>
              <a:tr h="464095">
                <a:tc>
                  <a:txBody>
                    <a:bodyPr/>
                    <a:lstStyle/>
                    <a:p>
                      <a:r>
                        <a:rPr lang="en-US" dirty="0"/>
                        <a:t>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Designee/Responsible</a:t>
                      </a:r>
                      <a:r>
                        <a:rPr lang="en-US" baseline="0" dirty="0"/>
                        <a:t> Party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992542"/>
                  </a:ext>
                </a:extLst>
              </a:tr>
              <a:tr h="724751">
                <a:tc>
                  <a:txBody>
                    <a:bodyPr/>
                    <a:lstStyle/>
                    <a:p>
                      <a:r>
                        <a:rPr lang="en-US" sz="1600" dirty="0"/>
                        <a:t>Designated Institutional Official</a:t>
                      </a:r>
                      <a:r>
                        <a:rPr lang="en-US" sz="1600" baseline="0" dirty="0"/>
                        <a:t> &amp; Director, Medical Education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6076982"/>
                  </a:ext>
                </a:extLst>
              </a:tr>
              <a:tr h="464095">
                <a:tc>
                  <a:txBody>
                    <a:bodyPr/>
                    <a:lstStyle/>
                    <a:p>
                      <a:r>
                        <a:rPr lang="en-US" sz="1600" dirty="0"/>
                        <a:t>GME Operations Manager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0481292"/>
                  </a:ext>
                </a:extLst>
              </a:tr>
              <a:tr h="464095">
                <a:tc>
                  <a:txBody>
                    <a:bodyPr/>
                    <a:lstStyle/>
                    <a:p>
                      <a:r>
                        <a:rPr lang="en-US" sz="1600" dirty="0"/>
                        <a:t>Program Director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Program specific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507067"/>
                  </a:ext>
                </a:extLst>
              </a:tr>
              <a:tr h="464095">
                <a:tc>
                  <a:txBody>
                    <a:bodyPr/>
                    <a:lstStyle/>
                    <a:p>
                      <a:r>
                        <a:rPr lang="en-US" sz="1600" dirty="0"/>
                        <a:t>Program Coordinator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Program specific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6507204"/>
                  </a:ext>
                </a:extLst>
              </a:tr>
              <a:tr h="464095">
                <a:tc>
                  <a:txBody>
                    <a:bodyPr/>
                    <a:lstStyle/>
                    <a:p>
                      <a:r>
                        <a:rPr lang="en-US" sz="1600" dirty="0"/>
                        <a:t>Finance, Reimbursement</a:t>
                      </a:r>
                      <a:r>
                        <a:rPr lang="en-US" sz="1600" baseline="0" dirty="0"/>
                        <a:t> Director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799381"/>
                  </a:ext>
                </a:extLst>
              </a:tr>
              <a:tr h="464095">
                <a:tc>
                  <a:txBody>
                    <a:bodyPr/>
                    <a:lstStyle/>
                    <a:p>
                      <a:r>
                        <a:rPr lang="en-US" sz="1600" dirty="0"/>
                        <a:t>Legal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7111747"/>
                  </a:ext>
                </a:extLst>
              </a:tr>
              <a:tr h="464095">
                <a:tc>
                  <a:txBody>
                    <a:bodyPr/>
                    <a:lstStyle/>
                    <a:p>
                      <a:r>
                        <a:rPr lang="en-US" sz="1600" dirty="0"/>
                        <a:t>CEO/President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34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841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9086" y="518609"/>
            <a:ext cx="6526006" cy="689705"/>
          </a:xfrm>
        </p:spPr>
        <p:txBody>
          <a:bodyPr>
            <a:normAutofit/>
          </a:bodyPr>
          <a:lstStyle/>
          <a:p>
            <a:r>
              <a:rPr lang="en-US" dirty="0"/>
              <a:t>Case Study 1: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53143" y="2669593"/>
            <a:ext cx="833455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Program Directors &amp; Resident Communications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Application, letter of education and good standing.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Finance and Legal Communications.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CFO Release letter, MAC letter.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PGY1 CMS funding belongs to the Commonwealth of Virginia, normally with no exceptions.</a:t>
            </a:r>
          </a:p>
          <a:p>
            <a:pPr lvl="1"/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6DEAA21-0623-CB40-9FA3-0FA82E5CC4AE}"/>
              </a:ext>
            </a:extLst>
          </p:cNvPr>
          <p:cNvSpPr txBox="1">
            <a:spLocks/>
          </p:cNvSpPr>
          <p:nvPr/>
        </p:nvSpPr>
        <p:spPr>
          <a:xfrm>
            <a:off x="2754084" y="957944"/>
            <a:ext cx="5693229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Aft>
                <a:spcPts val="0"/>
              </a:spcAft>
            </a:pPr>
            <a:br>
              <a:rPr lang="en-US" dirty="0"/>
            </a:br>
            <a:r>
              <a:rPr lang="en-US" sz="2400" b="0" i="1" dirty="0"/>
              <a:t>Family Medicine Resident</a:t>
            </a:r>
            <a:br>
              <a:rPr lang="en-US" sz="2400" b="0" i="1" dirty="0"/>
            </a:br>
            <a:r>
              <a:rPr lang="en-US" sz="2400" b="0" i="1" dirty="0"/>
              <a:t>Chippenham &amp; Johnston-Willis Hospitals Richmond, Virginia</a:t>
            </a:r>
            <a:r>
              <a:rPr lang="en-US" sz="2400" dirty="0"/>
              <a:t>	</a:t>
            </a:r>
            <a:r>
              <a:rPr lang="en-US" sz="2200" b="0" i="1" dirty="0"/>
              <a:t> </a:t>
            </a:r>
            <a:br>
              <a:rPr lang="en-US" sz="2200" b="0" i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744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1745" y="468086"/>
            <a:ext cx="6526006" cy="740228"/>
          </a:xfrm>
        </p:spPr>
        <p:txBody>
          <a:bodyPr>
            <a:normAutofit/>
          </a:bodyPr>
          <a:lstStyle/>
          <a:p>
            <a:r>
              <a:rPr lang="en-US" dirty="0"/>
              <a:t>Case Study 2: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0508" y="2131844"/>
            <a:ext cx="7824842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0" dirty="0">
                <a:latin typeface="Arial" panose="020B0604020202020204" pitchFamily="34" charset="0"/>
                <a:cs typeface="Arial" panose="020B0604020202020204" pitchFamily="34" charset="0"/>
              </a:rPr>
              <a:t>Program Directors &amp; Resident Communications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900" b="0" dirty="0">
                <a:latin typeface="Arial" panose="020B0604020202020204" pitchFamily="34" charset="0"/>
                <a:cs typeface="Arial" panose="020B0604020202020204" pitchFamily="34" charset="0"/>
              </a:rPr>
              <a:t>Application, letter of education and good standing.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sz="19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0" dirty="0">
                <a:latin typeface="Arial" panose="020B0604020202020204" pitchFamily="34" charset="0"/>
                <a:cs typeface="Arial" panose="020B0604020202020204" pitchFamily="34" charset="0"/>
              </a:rPr>
              <a:t>Finance and Legal Communications.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900" b="0" dirty="0">
                <a:latin typeface="Arial" panose="020B0604020202020204" pitchFamily="34" charset="0"/>
                <a:cs typeface="Arial" panose="020B0604020202020204" pitchFamily="34" charset="0"/>
              </a:rPr>
              <a:t>CFO Release letter. MAC letter.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900" b="0" dirty="0">
                <a:latin typeface="Arial" panose="020B0604020202020204" pitchFamily="34" charset="0"/>
                <a:cs typeface="Arial" panose="020B0604020202020204" pitchFamily="34" charset="0"/>
              </a:rPr>
              <a:t> Funding, contract covered until 4/15/2019, travel expenses.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900" b="0" dirty="0">
                <a:latin typeface="Arial" panose="020B0604020202020204" pitchFamily="34" charset="0"/>
                <a:cs typeface="Arial" panose="020B0604020202020204" pitchFamily="34" charset="0"/>
              </a:rPr>
              <a:t> Refer to contract and deadlines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900" b="0" dirty="0">
                <a:latin typeface="Arial" panose="020B0604020202020204" pitchFamily="34" charset="0"/>
                <a:cs typeface="Arial" panose="020B0604020202020204" pitchFamily="34" charset="0"/>
              </a:rPr>
              <a:t> Apply and complete forms (accounts payable), etc.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1900" b="0" dirty="0">
                <a:latin typeface="Arial" panose="020B0604020202020204" pitchFamily="34" charset="0"/>
                <a:cs typeface="Arial" panose="020B0604020202020204" pitchFamily="34" charset="0"/>
              </a:rPr>
              <a:t>$168,000+ for salary and expenses.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1900" b="0" dirty="0">
                <a:latin typeface="Arial" panose="020B0604020202020204" pitchFamily="34" charset="0"/>
                <a:cs typeface="Arial" panose="020B0604020202020204" pitchFamily="34" charset="0"/>
              </a:rPr>
              <a:t>$7,000+ for travel back to home hospital during last week the home hospital is opened.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900" b="0" dirty="0">
                <a:latin typeface="Arial" panose="020B0604020202020204" pitchFamily="34" charset="0"/>
                <a:cs typeface="Arial" panose="020B0604020202020204" pitchFamily="34" charset="0"/>
              </a:rPr>
              <a:t>Check or electronic payment.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sz="19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CEC49A7-B0D9-AD40-9FB7-EDC312E23F5E}"/>
              </a:ext>
            </a:extLst>
          </p:cNvPr>
          <p:cNvSpPr txBox="1">
            <a:spLocks/>
          </p:cNvSpPr>
          <p:nvPr/>
        </p:nvSpPr>
        <p:spPr>
          <a:xfrm>
            <a:off x="2748623" y="936171"/>
            <a:ext cx="6526006" cy="11212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Aft>
                <a:spcPts val="0"/>
              </a:spcAft>
            </a:pPr>
            <a:br>
              <a:rPr lang="en-US" dirty="0"/>
            </a:br>
            <a:r>
              <a:rPr lang="en-US" sz="2400" b="0" i="1" dirty="0"/>
              <a:t>Internal Medicine Residents</a:t>
            </a:r>
            <a:br>
              <a:rPr lang="en-US" sz="2400" b="0" i="1" dirty="0"/>
            </a:br>
            <a:r>
              <a:rPr lang="en-US" sz="2400" b="0" i="1" dirty="0"/>
              <a:t>Providence Hospital, Washington DC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01764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30" y="489857"/>
            <a:ext cx="6526006" cy="740230"/>
          </a:xfrm>
        </p:spPr>
        <p:txBody>
          <a:bodyPr>
            <a:normAutofit/>
          </a:bodyPr>
          <a:lstStyle/>
          <a:p>
            <a:r>
              <a:rPr lang="en-US" dirty="0"/>
              <a:t>Case Study 3: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50959" y="2658806"/>
            <a:ext cx="8193041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Program Directors &amp; Resident Communications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Application, letter of education and good standing.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No OSCE submitted.</a:t>
            </a:r>
          </a:p>
          <a:p>
            <a:pPr lvl="1"/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Finance and Legal Communications.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CFO Release letter, MAC letter. </a:t>
            </a:r>
          </a:p>
          <a:p>
            <a:pPr lvl="1"/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No agreements or contracts between institutions.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Medical malpractice insurance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Obtain individual tail certificate.</a:t>
            </a:r>
          </a:p>
          <a:p>
            <a:endParaRPr lang="en-US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471155" y="5431126"/>
            <a:ext cx="532661" cy="44388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08B56F3-D722-7B41-AA52-A1576B130876}"/>
              </a:ext>
            </a:extLst>
          </p:cNvPr>
          <p:cNvSpPr txBox="1">
            <a:spLocks/>
          </p:cNvSpPr>
          <p:nvPr/>
        </p:nvSpPr>
        <p:spPr>
          <a:xfrm>
            <a:off x="2710541" y="881743"/>
            <a:ext cx="5061859" cy="1643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Aft>
                <a:spcPts val="0"/>
              </a:spcAft>
            </a:pPr>
            <a:br>
              <a:rPr lang="en-US" dirty="0"/>
            </a:br>
            <a:r>
              <a:rPr lang="en-US" sz="2200" b="0" i="1" dirty="0"/>
              <a:t>Internal Medicine Residents</a:t>
            </a:r>
            <a:br>
              <a:rPr lang="en-US" sz="2200" b="0" i="1" dirty="0"/>
            </a:br>
            <a:r>
              <a:rPr lang="en-US" sz="2200" b="0" i="1" dirty="0"/>
              <a:t>Hahnemann Hospital</a:t>
            </a:r>
            <a:br>
              <a:rPr lang="en-US" sz="2200" b="0" i="1" dirty="0"/>
            </a:br>
            <a:r>
              <a:rPr lang="en-US" sz="2200" b="0" i="1" dirty="0"/>
              <a:t>Philadelphia, Pennsylvania</a:t>
            </a:r>
            <a:r>
              <a:rPr lang="en-US" sz="2000" b="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34291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Next Step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49405" y="1971254"/>
            <a:ext cx="7510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4828" y="2685706"/>
            <a:ext cx="6229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latin typeface="+mj-lt"/>
              </a:rPr>
              <a:t>Applying to CMS for future funding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DDE12A-3BB4-BB41-BB92-D4AD9C35950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203" y="2427380"/>
            <a:ext cx="2166620" cy="385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319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Questions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120167" y="1274569"/>
            <a:ext cx="7510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9C4630-D5FA-AB4E-B07D-C4FB48B55DE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914" y="1774372"/>
            <a:ext cx="6868886" cy="4419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4484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References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1" y="2733254"/>
            <a:ext cx="84789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Orlowski, MD, MACP, Janis M. Hahnemann to close programs, release residents with Medicare funding.  AAMC: Insights, Medical Education. July 25, 2019</a:t>
            </a:r>
          </a:p>
          <a:p>
            <a:r>
              <a:rPr lang="en-US" b="0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https//www.aamc.org/news-insights/Hahnemann-close-programs-release-residents-medicare-funding/</a:t>
            </a:r>
          </a:p>
          <a:p>
            <a:endParaRPr lang="en-US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505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7687732" y="6433131"/>
            <a:ext cx="8276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mtClean="0"/>
              <a:pPr/>
              <a:t>2</a:t>
            </a:fld>
            <a:endParaRPr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113BC4-E41A-6343-9C6D-FC65B28EC97C}"/>
              </a:ext>
            </a:extLst>
          </p:cNvPr>
          <p:cNvSpPr txBox="1"/>
          <p:nvPr/>
        </p:nvSpPr>
        <p:spPr>
          <a:xfrm>
            <a:off x="4009345" y="1451998"/>
            <a:ext cx="4905632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Shirley Meade</a:t>
            </a:r>
            <a:b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GME Consultant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b="1" dirty="0">
              <a:latin typeface="+mn-lt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Shirley has 30 years of Graduate Medical Education (GME) experience.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  <a:defRPr/>
            </a:pPr>
            <a:endParaRPr lang="en-US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She began her career as a Program Coordinator in Internal Medicine at a University Hospital. </a:t>
            </a:r>
            <a:r>
              <a:rPr lang="en-US" sz="1600" b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b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SzPct val="100000"/>
              <a:buFont typeface="Arial" panose="020B0604020202020204" pitchFamily="34" charset="0"/>
              <a:buChar char="•"/>
            </a:pPr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Shirley has worked in the Institution office with the (DIO) in a University Hospital and in a Suburban Hospital spanning 20 years. </a:t>
            </a:r>
          </a:p>
          <a:p>
            <a:pPr marL="285750" lvl="0" indent="-285750">
              <a:buSzPct val="100000"/>
              <a:buFont typeface="Arial" panose="020B0604020202020204" pitchFamily="34" charset="0"/>
              <a:buChar char="•"/>
            </a:pPr>
            <a:endParaRPr lang="en-US" sz="16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She currently the Operations Manager of GME and Medical Education at Abington Hospital – Jefferson Health.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endParaRPr lang="en-US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E0774329-1389-6048-B7FC-B67F9A375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 altLang="en-US" sz="3200" dirty="0"/>
              <a:t>Introducing Your Presenter…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1874FD-37D4-1040-97BD-F4F61FE3197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15" y="2290717"/>
            <a:ext cx="2900982" cy="309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69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22014" y="230396"/>
            <a:ext cx="3702241" cy="70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 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On-Demand Webinars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</a:b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 charset="0"/>
              <a:buChar char="•"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664199" y="5584371"/>
            <a:ext cx="3479801" cy="92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Contact us today to learn how our Educational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Passports can save you time &amp; money!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724-864-7320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www.PartnersInMedEd.com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986035" y="-1"/>
            <a:ext cx="5060092" cy="436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 Upcoming Live Webinars</a:t>
            </a:r>
            <a:br>
              <a:rPr lang="en-US" sz="1600" b="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"/>
              <a:cs typeface="Arial" panose="020B0604020202020204" pitchFamily="34" charset="0"/>
              <a:sym typeface="Arial"/>
            </a:endParaRPr>
          </a:p>
          <a:p>
            <a:pPr lvl="0" algn="ctr"/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Is your Coordinator 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Well Enough: Coordinators as 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Role Models of Wellness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Thursday, April 9, 2020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Research Proposal Development: 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Tips for Success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Thursday, April 23, 2020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Working with your Governing Board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Tuesday, May 5, 2020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"/>
              <a:cs typeface="Arial" panose="020B0604020202020204" pitchFamily="34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"/>
              <a:cs typeface="Arial" panose="020B0604020202020204" pitchFamily="34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"/>
              <a:cs typeface="Arial" panose="020B0604020202020204" pitchFamily="34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charset="2"/>
              <a:buNone/>
              <a:tabLst/>
              <a:defRPr/>
            </a:pPr>
            <a:endParaRPr kumimoji="0" lang="en-US" alt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charset="2"/>
              <a:buNone/>
              <a:tabLst/>
              <a:defRPr/>
            </a:pPr>
            <a:endParaRPr kumimoji="0" lang="en-US" alt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sym typeface="Arial"/>
            </a:endParaRP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1BC0267B-F438-E24C-9DAA-F6D2132B4198}"/>
              </a:ext>
            </a:extLst>
          </p:cNvPr>
          <p:cNvSpPr txBox="1">
            <a:spLocks/>
          </p:cNvSpPr>
          <p:nvPr/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AD68910-38FE-C240-95D4-C063CA8D3DE6}" type="slidenum">
              <a:rPr kumimoji="0" lang="en-US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  <a:sym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20</a:t>
            </a:fld>
            <a:endParaRPr kumimoji="0" lang="en-US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  <a:sym typeface="Arial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CFB48B9B-7E89-264A-A803-E6C70EA0A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776" y="4259854"/>
            <a:ext cx="4322727" cy="103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 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NEW Faculty Development Series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</a:b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 charset="0"/>
              <a:buChar char="•"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1C34D67E-6A64-9842-B68B-F6E1EFE5B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6172" y="5000874"/>
            <a:ext cx="4030517" cy="12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15 Minutes to Effective Feedback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</a:b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Toolbox for Teaching Millennials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Taking Supervision to the Next Level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11" name="Google Shape;125;p17">
            <a:extLst>
              <a:ext uri="{FF2B5EF4-FFF2-40B4-BE49-F238E27FC236}">
                <a16:creationId xmlns:a16="http://schemas.microsoft.com/office/drawing/2014/main" id="{AFEB0180-462E-0A43-87FD-A7D4FD6AA57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C18BD8-A5B9-3741-B6AD-A994C0913D2D}"/>
              </a:ext>
            </a:extLst>
          </p:cNvPr>
          <p:cNvSpPr txBox="1"/>
          <p:nvPr/>
        </p:nvSpPr>
        <p:spPr>
          <a:xfrm>
            <a:off x="5431971" y="1004142"/>
            <a:ext cx="3712029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 – From the Top Down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Evolving Resident Well-Being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All Need Scholar Activity, Including Coordinators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Preparing for the 10 Year Site Visit</a:t>
            </a:r>
          </a:p>
          <a:p>
            <a:pPr algn="ctr"/>
            <a:endParaRPr lang="en-US" sz="13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 the Experts – Fall Freebie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Jump Start Your GMEC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a Diverse Workforce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 Reconstructed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Digging for Data 101</a:t>
            </a:r>
            <a:b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PEC: Best Practices</a:t>
            </a:r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06800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992532" y="6433131"/>
            <a:ext cx="522817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33CDE63F-8254-C349-8236-48B0174E13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925" y="484910"/>
            <a:ext cx="3768064" cy="15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42E7CFA8-C95E-6942-B725-C18C0A8296C0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2146300"/>
            <a:ext cx="7677150" cy="38029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1" dirty="0"/>
              <a:t>    </a:t>
            </a:r>
            <a:r>
              <a:rPr lang="en-US" sz="2000" b="0" dirty="0"/>
              <a:t>Partners in Medical Education, Inc. provides comprehensive consulting services to the GME community.  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br>
              <a:rPr lang="en-US" sz="2000" b="0" dirty="0"/>
            </a:br>
            <a:br>
              <a:rPr lang="en-US" sz="2000" b="0" dirty="0"/>
            </a:br>
            <a:r>
              <a:rPr lang="en-US" b="1" dirty="0"/>
              <a:t>Partners in Medical Education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0" dirty="0"/>
              <a:t>724-864-7320  |  </a:t>
            </a:r>
            <a:r>
              <a:rPr lang="en-US" sz="2000" b="0" dirty="0">
                <a:solidFill>
                  <a:srgbClr val="FF0000"/>
                </a:solidFill>
                <a:hlinkClick r:id="rId4"/>
              </a:rPr>
              <a:t>info@PartnersInMedEd.com</a:t>
            </a:r>
            <a:endParaRPr lang="en-US" sz="2000" b="0" dirty="0">
              <a:solidFill>
                <a:srgbClr val="FF0000"/>
              </a:solidFill>
            </a:endParaRP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000" b="1" dirty="0"/>
          </a:p>
          <a:p>
            <a:pPr algn="ctr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2400" dirty="0"/>
              <a:t>Shirley Meade</a:t>
            </a:r>
            <a:endParaRPr lang="en-US" sz="2400" b="1" dirty="0"/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0" dirty="0"/>
              <a:t>  </a:t>
            </a:r>
            <a:r>
              <a:rPr lang="en-US" sz="2000" b="0" dirty="0">
                <a:hlinkClick r:id="rId5"/>
              </a:rPr>
              <a:t>Shirley.meade@jefferson.edu</a:t>
            </a:r>
            <a:endParaRPr lang="en-US" sz="2000" b="0" dirty="0"/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200" b="0" dirty="0"/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b="1" dirty="0"/>
              <a:t>www.PartnersInMedEd.com</a:t>
            </a:r>
            <a:endParaRPr lang="en-US" sz="2400" b="1" dirty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2053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98714" y="1718674"/>
            <a:ext cx="77101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Learn who the responsible parties are at the institution and home hospital.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Review documentation needed prior to accepting a displaced orphan resident.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Examine how to ensure funding for displaced orphan residents transfers with them to the receiving hospital.</a:t>
            </a: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Discuss 3 case studies to understand the differences of each situation.</a:t>
            </a:r>
          </a:p>
        </p:txBody>
      </p:sp>
      <p:pic>
        <p:nvPicPr>
          <p:cNvPr id="8" name="Google Shape;73;p2" descr="http://www.legaltells.com/blog/wp-content/uploads/2011/06/Consistency.jpg">
            <a:extLst>
              <a:ext uri="{FF2B5EF4-FFF2-40B4-BE49-F238E27FC236}">
                <a16:creationId xmlns:a16="http://schemas.microsoft.com/office/drawing/2014/main" id="{9A7DC94B-1FD9-4E48-A01E-1047428B1CC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67319" y="232878"/>
            <a:ext cx="1796267" cy="15330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546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13658" y="2212865"/>
            <a:ext cx="801389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Displaced (orphan) resident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– a graduate medical trainee whose home hospital closes for whatever reason, and therefore can no longer continue training their existing residents and/or fellows due to the hospital closure.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Home hospital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– the hospital that has the existing residency and fellowship programs, and is shutting them down permanently.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Receiving hospital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– the hospital that is taking in displaced orphan resident(s) due to the closure of a hospital.</a:t>
            </a:r>
          </a:p>
        </p:txBody>
      </p:sp>
    </p:spTree>
    <p:extLst>
      <p:ext uri="{BB962C8B-B14F-4D97-AF65-F5344CB8AC3E}">
        <p14:creationId xmlns:p14="http://schemas.microsoft.com/office/powerpoint/2010/main" val="1103359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66056" y="1959323"/>
            <a:ext cx="73562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Requires a team: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Program Director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Program Coordinator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Resident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Designated Institutional Official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Graduate Medical Education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Chief Executive Officer or President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Finance Office or Reimbursement Expert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Legal Office</a:t>
            </a:r>
          </a:p>
        </p:txBody>
      </p:sp>
    </p:spTree>
    <p:extLst>
      <p:ext uri="{BB962C8B-B14F-4D97-AF65-F5344CB8AC3E}">
        <p14:creationId xmlns:p14="http://schemas.microsoft.com/office/powerpoint/2010/main" val="3498773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Program Director &amp; </a:t>
            </a:r>
            <a:br>
              <a:rPr lang="en-US" dirty="0"/>
            </a:br>
            <a:r>
              <a:rPr lang="en-US" dirty="0"/>
              <a:t>Coordinator Responsibility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00743" y="1859132"/>
            <a:ext cx="817654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The Program Director must apply to the ACGME Resident Review Committee through the Accreditation Data System (ADS) after communication with the Designated Institutional Official (DIO).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The DIO must provide </a:t>
            </a:r>
            <a:r>
              <a:rPr lang="en-US" b="0" u="sng" dirty="0">
                <a:latin typeface="Arial" panose="020B0604020202020204" pitchFamily="34" charset="0"/>
                <a:cs typeface="Arial" panose="020B0604020202020204" pitchFamily="34" charset="0"/>
              </a:rPr>
              <a:t>prior approval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in conjunction with GMEC: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Changes in resident complement (Permanent and Temporary) if needed.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Complement total.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Programs must hold a status of Continued Accreditation to be considered for a complement increase.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A sound educational rationale must be included with the request.</a:t>
            </a:r>
          </a:p>
        </p:txBody>
      </p:sp>
    </p:spTree>
    <p:extLst>
      <p:ext uri="{BB962C8B-B14F-4D97-AF65-F5344CB8AC3E}">
        <p14:creationId xmlns:p14="http://schemas.microsoft.com/office/powerpoint/2010/main" val="1842638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Program Director &amp; </a:t>
            </a:r>
            <a:br>
              <a:rPr lang="en-US" dirty="0"/>
            </a:br>
            <a:r>
              <a:rPr lang="en-US" dirty="0"/>
              <a:t>Resident Responsibility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27431" y="2480075"/>
            <a:ext cx="7515125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Resident submits application, letters, score reports, medical school transcripts, visa requirement. The same process as required with ERAS documentation during interview season.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Interview and communications between program and displaced orphan resident.</a:t>
            </a:r>
          </a:p>
          <a:p>
            <a:pPr lvl="1"/>
            <a:endParaRPr lang="en-US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33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Program Directors &amp; </a:t>
            </a:r>
            <a:br>
              <a:rPr lang="en-US" dirty="0"/>
            </a:br>
            <a:r>
              <a:rPr lang="en-US" dirty="0"/>
              <a:t>Resident Responsibility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35007" y="1779551"/>
            <a:ext cx="870899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Direct communication between home hospital and receiving hospital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ACGME Program Requirement: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III.C. Resident Transfers</a:t>
            </a:r>
          </a:p>
          <a:p>
            <a:pPr lvl="2"/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    The program must obtain verification of previous educational </a:t>
            </a:r>
          </a:p>
          <a:p>
            <a:pPr lvl="2"/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    experiences and a summative competency-based performance </a:t>
            </a:r>
          </a:p>
          <a:p>
            <a:pPr lvl="2"/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    evaluation prior to acceptance of a transferring resident, and </a:t>
            </a:r>
          </a:p>
          <a:p>
            <a:pPr lvl="2"/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    milestones evaluation upon matriculation. (Core)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Required documents: 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previous training record (ex. OSCE)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Federation of State Medical Boards (FSMB)</a:t>
            </a:r>
          </a:p>
          <a:p>
            <a:pPr lvl="1"/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https://www.fsmb.org/closed-programs/</a:t>
            </a: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995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Finance Responsibility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98715" y="2041687"/>
            <a:ext cx="775020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Home hospital to submit a closed hospital letter to the receiving hospital. This must include the date the resident is being released to begin work at the receiving hospital.</a:t>
            </a:r>
          </a:p>
          <a:p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Obtain release letter signed by CEO/CFO of home institution and receiving institution.</a:t>
            </a:r>
          </a:p>
          <a:p>
            <a:pPr lvl="1"/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Consult legal office for contractual obligations, if needed.</a:t>
            </a:r>
          </a:p>
          <a:p>
            <a:pPr lvl="1"/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Signed release letter submitted to GME/Program offices in order to offer a resident contract.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4989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ME-201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ME-2016" id="{CDBB09D6-2E31-6544-8AD6-22CA05291743}" vid="{98D09D54-364A-314E-A8DE-A1E776F54B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PME-2016</Template>
  <TotalTime>3757</TotalTime>
  <Words>1435</Words>
  <Application>Microsoft Macintosh PowerPoint</Application>
  <PresentationFormat>On-screen Show (4:3)</PresentationFormat>
  <Paragraphs>306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Comic Sans MS</vt:lpstr>
      <vt:lpstr>Courier New</vt:lpstr>
      <vt:lpstr>Wingdings</vt:lpstr>
      <vt:lpstr>PME-2016</vt:lpstr>
      <vt:lpstr>Lessons Learned: Accepting Displaced Orphan Residents</vt:lpstr>
      <vt:lpstr>Introducing Your Presenter…</vt:lpstr>
      <vt:lpstr>Learning Objectives</vt:lpstr>
      <vt:lpstr>Definitions</vt:lpstr>
      <vt:lpstr>Process </vt:lpstr>
      <vt:lpstr>Program Director &amp;  Coordinator Responsibility </vt:lpstr>
      <vt:lpstr>Program Director &amp;  Resident Responsibility </vt:lpstr>
      <vt:lpstr>Program Directors &amp;  Resident Responsibility </vt:lpstr>
      <vt:lpstr>Finance Responsibility </vt:lpstr>
      <vt:lpstr>Finance Responsibility </vt:lpstr>
      <vt:lpstr>Graduate Medical Education Responsibility </vt:lpstr>
      <vt:lpstr>Policy &amp; Checklist </vt:lpstr>
      <vt:lpstr>Internal Team </vt:lpstr>
      <vt:lpstr>Case Study 1:</vt:lpstr>
      <vt:lpstr>Case Study 2:</vt:lpstr>
      <vt:lpstr>Case Study 3:</vt:lpstr>
      <vt:lpstr>Next Step </vt:lpstr>
      <vt:lpstr>Questions </vt:lpstr>
      <vt:lpstr>References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Douglas Knox</cp:lastModifiedBy>
  <cp:revision>113</cp:revision>
  <cp:lastPrinted>2020-03-08T21:17:52Z</cp:lastPrinted>
  <dcterms:created xsi:type="dcterms:W3CDTF">2016-03-20T11:36:31Z</dcterms:created>
  <dcterms:modified xsi:type="dcterms:W3CDTF">2020-03-20T19:00:17Z</dcterms:modified>
</cp:coreProperties>
</file>