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7"/>
  </p:notesMasterIdLst>
  <p:sldIdLst>
    <p:sldId id="256" r:id="rId2"/>
    <p:sldId id="401" r:id="rId3"/>
    <p:sldId id="266" r:id="rId4"/>
    <p:sldId id="261" r:id="rId5"/>
    <p:sldId id="262" r:id="rId6"/>
    <p:sldId id="260" r:id="rId7"/>
    <p:sldId id="258" r:id="rId8"/>
    <p:sldId id="263" r:id="rId9"/>
    <p:sldId id="265" r:id="rId10"/>
    <p:sldId id="267" r:id="rId11"/>
    <p:sldId id="268" r:id="rId12"/>
    <p:sldId id="286" r:id="rId13"/>
    <p:sldId id="283" r:id="rId14"/>
    <p:sldId id="287" r:id="rId15"/>
    <p:sldId id="288" r:id="rId16"/>
    <p:sldId id="290" r:id="rId17"/>
    <p:sldId id="284" r:id="rId18"/>
    <p:sldId id="292" r:id="rId19"/>
    <p:sldId id="285" r:id="rId20"/>
    <p:sldId id="291" r:id="rId21"/>
    <p:sldId id="273" r:id="rId22"/>
    <p:sldId id="274" r:id="rId23"/>
    <p:sldId id="275" r:id="rId24"/>
    <p:sldId id="271" r:id="rId25"/>
    <p:sldId id="276" r:id="rId26"/>
    <p:sldId id="282" r:id="rId27"/>
    <p:sldId id="289" r:id="rId28"/>
    <p:sldId id="278" r:id="rId29"/>
    <p:sldId id="280" r:id="rId30"/>
    <p:sldId id="281" r:id="rId31"/>
    <p:sldId id="277" r:id="rId32"/>
    <p:sldId id="272" r:id="rId33"/>
    <p:sldId id="264" r:id="rId34"/>
    <p:sldId id="431" r:id="rId35"/>
    <p:sldId id="402" r:id="rId36"/>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1" clrIdx="0">
    <p:extLst>
      <p:ext uri="{19B8F6BF-5375-455C-9EA6-DF929625EA0E}">
        <p15:presenceInfo xmlns:p15="http://schemas.microsoft.com/office/powerpoint/2012/main" userId="S::heather@partnersinmeded.com::24792599-199a-4d6e-a8a8-e44e1e9a8a24" providerId="AD"/>
      </p:ext>
    </p:extLst>
  </p:cmAuthor>
  <p:cmAuthor id="2" name="Victoria Hanlon" initials="VH" lastIdx="1" clrIdx="1">
    <p:extLst>
      <p:ext uri="{19B8F6BF-5375-455C-9EA6-DF929625EA0E}">
        <p15:presenceInfo xmlns:p15="http://schemas.microsoft.com/office/powerpoint/2012/main" userId="S::tori@partnersinmeded.com::20ea6e6d-503e-483d-80bc-98b6b1da7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54" y="3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hyperlink" Target="https://acgme.org/covid-19" TargetMode="External"/><Relationship Id="rId2" Type="http://schemas.openxmlformats.org/officeDocument/2006/relationships/hyperlink" Target="https://www.aamc.org/media/33321/download" TargetMode="External"/><Relationship Id="rId1" Type="http://schemas.openxmlformats.org/officeDocument/2006/relationships/hyperlink" Target="https://www.aaojournal.org/action/showPdf?pii=S0161-6420%2807%2900526-X"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acgme.org/covid-19" TargetMode="External"/><Relationship Id="rId2" Type="http://schemas.openxmlformats.org/officeDocument/2006/relationships/hyperlink" Target="https://www.aamc.org/media/33321/download" TargetMode="External"/><Relationship Id="rId1" Type="http://schemas.openxmlformats.org/officeDocument/2006/relationships/hyperlink" Target="https://www.aaojournal.org/action/showPdf?pii=S0161-6420%2807%2900526-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38FFF-A7BF-4D97-B3C8-FFF61F1ABF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9A61D10-FC2D-4F61-88F4-C55CA040A9F1}">
      <dgm:prSet phldrT="[Text]"/>
      <dgm:spPr/>
      <dgm:t>
        <a:bodyPr/>
        <a:lstStyle/>
        <a:p>
          <a:r>
            <a:rPr lang="en-US" i="1"/>
            <a:t>An occurrence that has resulted in </a:t>
          </a:r>
          <a:r>
            <a:rPr lang="en-US" i="1" u="sng"/>
            <a:t>property damage, deaths, and/or injuries to a community </a:t>
          </a:r>
          <a:r>
            <a:rPr lang="en-US"/>
            <a:t>(FEMA)</a:t>
          </a:r>
        </a:p>
      </dgm:t>
    </dgm:pt>
    <dgm:pt modelId="{A3F68829-545E-41BD-963D-99B9E5FB9501}" type="parTrans" cxnId="{2CD0179C-3773-43E4-A039-C60307E95C78}">
      <dgm:prSet/>
      <dgm:spPr/>
      <dgm:t>
        <a:bodyPr/>
        <a:lstStyle/>
        <a:p>
          <a:endParaRPr lang="en-US"/>
        </a:p>
      </dgm:t>
    </dgm:pt>
    <dgm:pt modelId="{E6478577-E847-4F5A-9D42-81D5B2D99DB0}" type="sibTrans" cxnId="{2CD0179C-3773-43E4-A039-C60307E95C78}">
      <dgm:prSet/>
      <dgm:spPr/>
      <dgm:t>
        <a:bodyPr/>
        <a:lstStyle/>
        <a:p>
          <a:endParaRPr lang="en-US"/>
        </a:p>
      </dgm:t>
    </dgm:pt>
    <dgm:pt modelId="{27B58493-896C-4D3B-BE12-9345F45F0622}">
      <dgm:prSet phldrT="[Text]"/>
      <dgm:spPr/>
      <dgm:t>
        <a:bodyPr/>
        <a:lstStyle/>
        <a:p>
          <a:r>
            <a:rPr lang="en-US" i="1"/>
            <a:t>An occurrence </a:t>
          </a:r>
          <a:r>
            <a:rPr lang="en-US" i="1" u="sng"/>
            <a:t>disrupting the normal conditions of existence </a:t>
          </a:r>
          <a:r>
            <a:rPr lang="en-US" i="1"/>
            <a:t>and causing a level of suffering that </a:t>
          </a:r>
          <a:r>
            <a:rPr lang="en-US" i="1" u="sng"/>
            <a:t>exceeds the capacity of adjustment of the affected community</a:t>
          </a:r>
          <a:r>
            <a:rPr lang="en-US" i="0" u="none"/>
            <a:t> (WHO)</a:t>
          </a:r>
          <a:endParaRPr lang="en-US" i="1" u="sng"/>
        </a:p>
      </dgm:t>
    </dgm:pt>
    <dgm:pt modelId="{D1E806FF-7FDF-4546-8144-04898441900D}" type="parTrans" cxnId="{D7A64232-0160-4CD5-B4CC-CA644EB94ABD}">
      <dgm:prSet/>
      <dgm:spPr/>
      <dgm:t>
        <a:bodyPr/>
        <a:lstStyle/>
        <a:p>
          <a:endParaRPr lang="en-US"/>
        </a:p>
      </dgm:t>
    </dgm:pt>
    <dgm:pt modelId="{9BC9F2A8-124B-4BCF-8419-216932873697}" type="sibTrans" cxnId="{D7A64232-0160-4CD5-B4CC-CA644EB94ABD}">
      <dgm:prSet/>
      <dgm:spPr/>
      <dgm:t>
        <a:bodyPr/>
        <a:lstStyle/>
        <a:p>
          <a:endParaRPr lang="en-US"/>
        </a:p>
      </dgm:t>
    </dgm:pt>
    <dgm:pt modelId="{544042BE-ACD4-411E-884B-25988FF03B5E}">
      <dgm:prSet phldrT="[Text]"/>
      <dgm:spPr/>
      <dgm:t>
        <a:bodyPr/>
        <a:lstStyle/>
        <a:p>
          <a:r>
            <a:rPr lang="en-US" i="1"/>
            <a:t>A serious disruption </a:t>
          </a:r>
          <a:r>
            <a:rPr lang="en-US" i="1" u="sng"/>
            <a:t>occurring over a short or long period of time that causes widespread human, material, economic or environmental loss</a:t>
          </a:r>
          <a:r>
            <a:rPr lang="en-US" i="1"/>
            <a:t> which exceeds the ability of the affected community of society to cope using its own resources </a:t>
          </a:r>
          <a:r>
            <a:rPr lang="en-US"/>
            <a:t>(Wikipedia)</a:t>
          </a:r>
        </a:p>
      </dgm:t>
    </dgm:pt>
    <dgm:pt modelId="{C3F8D3FB-B779-45CC-BDF8-D2A762B65063}" type="parTrans" cxnId="{E2264CC7-C231-44B9-95F5-2F2EF561CF83}">
      <dgm:prSet/>
      <dgm:spPr/>
      <dgm:t>
        <a:bodyPr/>
        <a:lstStyle/>
        <a:p>
          <a:endParaRPr lang="en-US"/>
        </a:p>
      </dgm:t>
    </dgm:pt>
    <dgm:pt modelId="{6CF3AE02-CE2C-4955-959E-2BFFEDF1974F}" type="sibTrans" cxnId="{E2264CC7-C231-44B9-95F5-2F2EF561CF83}">
      <dgm:prSet/>
      <dgm:spPr/>
      <dgm:t>
        <a:bodyPr/>
        <a:lstStyle/>
        <a:p>
          <a:endParaRPr lang="en-US"/>
        </a:p>
      </dgm:t>
    </dgm:pt>
    <dgm:pt modelId="{48C14915-18F4-44CA-8995-F58C89648802}" type="pres">
      <dgm:prSet presAssocID="{B1038FFF-A7BF-4D97-B3C8-FFF61F1ABFBF}" presName="diagram" presStyleCnt="0">
        <dgm:presLayoutVars>
          <dgm:dir/>
          <dgm:resizeHandles val="exact"/>
        </dgm:presLayoutVars>
      </dgm:prSet>
      <dgm:spPr/>
    </dgm:pt>
    <dgm:pt modelId="{F42477EE-5240-4D8A-AEA3-28B3B2C10C31}" type="pres">
      <dgm:prSet presAssocID="{89A61D10-FC2D-4F61-88F4-C55CA040A9F1}" presName="node" presStyleLbl="node1" presStyleIdx="0" presStyleCnt="3">
        <dgm:presLayoutVars>
          <dgm:bulletEnabled val="1"/>
        </dgm:presLayoutVars>
      </dgm:prSet>
      <dgm:spPr/>
    </dgm:pt>
    <dgm:pt modelId="{21435198-601A-4B89-A150-FBD335485E0F}" type="pres">
      <dgm:prSet presAssocID="{E6478577-E847-4F5A-9D42-81D5B2D99DB0}" presName="sibTrans" presStyleCnt="0"/>
      <dgm:spPr/>
    </dgm:pt>
    <dgm:pt modelId="{DBB4F7F7-1A0A-42BF-82ED-34C25F264215}" type="pres">
      <dgm:prSet presAssocID="{27B58493-896C-4D3B-BE12-9345F45F0622}" presName="node" presStyleLbl="node1" presStyleIdx="1" presStyleCnt="3">
        <dgm:presLayoutVars>
          <dgm:bulletEnabled val="1"/>
        </dgm:presLayoutVars>
      </dgm:prSet>
      <dgm:spPr/>
    </dgm:pt>
    <dgm:pt modelId="{221D456F-61B1-494D-A080-2CDEB30D51BF}" type="pres">
      <dgm:prSet presAssocID="{9BC9F2A8-124B-4BCF-8419-216932873697}" presName="sibTrans" presStyleCnt="0"/>
      <dgm:spPr/>
    </dgm:pt>
    <dgm:pt modelId="{A5FD020E-BB3C-4E47-8ED9-3D04715065F6}" type="pres">
      <dgm:prSet presAssocID="{544042BE-ACD4-411E-884B-25988FF03B5E}" presName="node" presStyleLbl="node1" presStyleIdx="2" presStyleCnt="3">
        <dgm:presLayoutVars>
          <dgm:bulletEnabled val="1"/>
        </dgm:presLayoutVars>
      </dgm:prSet>
      <dgm:spPr/>
    </dgm:pt>
  </dgm:ptLst>
  <dgm:cxnLst>
    <dgm:cxn modelId="{4157580D-4B2A-4351-A05E-B454C8A90827}" type="presOf" srcId="{544042BE-ACD4-411E-884B-25988FF03B5E}" destId="{A5FD020E-BB3C-4E47-8ED9-3D04715065F6}" srcOrd="0" destOrd="0" presId="urn:microsoft.com/office/officeart/2005/8/layout/default"/>
    <dgm:cxn modelId="{D7A64232-0160-4CD5-B4CC-CA644EB94ABD}" srcId="{B1038FFF-A7BF-4D97-B3C8-FFF61F1ABFBF}" destId="{27B58493-896C-4D3B-BE12-9345F45F0622}" srcOrd="1" destOrd="0" parTransId="{D1E806FF-7FDF-4546-8144-04898441900D}" sibTransId="{9BC9F2A8-124B-4BCF-8419-216932873697}"/>
    <dgm:cxn modelId="{CACEEE50-EACC-4CCD-8C07-B32D621D8AA3}" type="presOf" srcId="{89A61D10-FC2D-4F61-88F4-C55CA040A9F1}" destId="{F42477EE-5240-4D8A-AEA3-28B3B2C10C31}" srcOrd="0" destOrd="0" presId="urn:microsoft.com/office/officeart/2005/8/layout/default"/>
    <dgm:cxn modelId="{65DAC57F-5E93-478B-A5E1-6751BF03A273}" type="presOf" srcId="{B1038FFF-A7BF-4D97-B3C8-FFF61F1ABFBF}" destId="{48C14915-18F4-44CA-8995-F58C89648802}" srcOrd="0" destOrd="0" presId="urn:microsoft.com/office/officeart/2005/8/layout/default"/>
    <dgm:cxn modelId="{2CD0179C-3773-43E4-A039-C60307E95C78}" srcId="{B1038FFF-A7BF-4D97-B3C8-FFF61F1ABFBF}" destId="{89A61D10-FC2D-4F61-88F4-C55CA040A9F1}" srcOrd="0" destOrd="0" parTransId="{A3F68829-545E-41BD-963D-99B9E5FB9501}" sibTransId="{E6478577-E847-4F5A-9D42-81D5B2D99DB0}"/>
    <dgm:cxn modelId="{E263FFA3-794D-46FE-B255-3331F41694A2}" type="presOf" srcId="{27B58493-896C-4D3B-BE12-9345F45F0622}" destId="{DBB4F7F7-1A0A-42BF-82ED-34C25F264215}" srcOrd="0" destOrd="0" presId="urn:microsoft.com/office/officeart/2005/8/layout/default"/>
    <dgm:cxn modelId="{E2264CC7-C231-44B9-95F5-2F2EF561CF83}" srcId="{B1038FFF-A7BF-4D97-B3C8-FFF61F1ABFBF}" destId="{544042BE-ACD4-411E-884B-25988FF03B5E}" srcOrd="2" destOrd="0" parTransId="{C3F8D3FB-B779-45CC-BDF8-D2A762B65063}" sibTransId="{6CF3AE02-CE2C-4955-959E-2BFFEDF1974F}"/>
    <dgm:cxn modelId="{7F95D7B1-4C29-4917-B034-72BAC41C7717}" type="presParOf" srcId="{48C14915-18F4-44CA-8995-F58C89648802}" destId="{F42477EE-5240-4D8A-AEA3-28B3B2C10C31}" srcOrd="0" destOrd="0" presId="urn:microsoft.com/office/officeart/2005/8/layout/default"/>
    <dgm:cxn modelId="{5D8FC786-5738-4C2E-BE6D-EC8DF08C4139}" type="presParOf" srcId="{48C14915-18F4-44CA-8995-F58C89648802}" destId="{21435198-601A-4B89-A150-FBD335485E0F}" srcOrd="1" destOrd="0" presId="urn:microsoft.com/office/officeart/2005/8/layout/default"/>
    <dgm:cxn modelId="{945D563E-156B-4476-AC4F-AD8A6001299E}" type="presParOf" srcId="{48C14915-18F4-44CA-8995-F58C89648802}" destId="{DBB4F7F7-1A0A-42BF-82ED-34C25F264215}" srcOrd="2" destOrd="0" presId="urn:microsoft.com/office/officeart/2005/8/layout/default"/>
    <dgm:cxn modelId="{9F2F52ED-EAC5-4136-ADDD-5F358329B95C}" type="presParOf" srcId="{48C14915-18F4-44CA-8995-F58C89648802}" destId="{221D456F-61B1-494D-A080-2CDEB30D51BF}" srcOrd="3" destOrd="0" presId="urn:microsoft.com/office/officeart/2005/8/layout/default"/>
    <dgm:cxn modelId="{AD9CB68E-202D-4632-B8BA-E38A6E488561}" type="presParOf" srcId="{48C14915-18F4-44CA-8995-F58C89648802}" destId="{A5FD020E-BB3C-4E47-8ED9-3D04715065F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C88EB-D1C3-4EA8-A1F6-C4446D75B8F7}"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3B86E99C-FD20-420F-8E7E-A579BB438488}">
      <dgm:prSet phldrT="[Text]" phldr="0"/>
      <dgm:spPr/>
      <dgm:t>
        <a:bodyPr/>
        <a:lstStyle/>
        <a:p>
          <a:r>
            <a:rPr lang="en-US">
              <a:latin typeface="Arial" panose="020B0604020202020204"/>
            </a:rPr>
            <a:t>Mitigation</a:t>
          </a:r>
          <a:endParaRPr lang="en-US"/>
        </a:p>
      </dgm:t>
    </dgm:pt>
    <dgm:pt modelId="{C067E2FB-3E3D-43E6-BD96-E7C97033719C}" type="parTrans" cxnId="{954D145D-838F-4CB1-9D00-03BFBE4C0F63}">
      <dgm:prSet/>
      <dgm:spPr/>
      <dgm:t>
        <a:bodyPr/>
        <a:lstStyle/>
        <a:p>
          <a:endParaRPr lang="en-US"/>
        </a:p>
      </dgm:t>
    </dgm:pt>
    <dgm:pt modelId="{580D26CA-9911-4A55-BAE4-E1C50407163A}" type="sibTrans" cxnId="{954D145D-838F-4CB1-9D00-03BFBE4C0F63}">
      <dgm:prSet/>
      <dgm:spPr/>
      <dgm:t>
        <a:bodyPr/>
        <a:lstStyle/>
        <a:p>
          <a:endParaRPr lang="en-US"/>
        </a:p>
      </dgm:t>
    </dgm:pt>
    <dgm:pt modelId="{CC141F49-94D6-4E91-A139-5EB7E104A8B6}">
      <dgm:prSet phldrT="[Text]" phldr="0"/>
      <dgm:spPr/>
      <dgm:t>
        <a:bodyPr/>
        <a:lstStyle/>
        <a:p>
          <a:r>
            <a:rPr lang="en-US">
              <a:latin typeface="Arial" panose="020B0604020202020204"/>
            </a:rPr>
            <a:t>Preparedness</a:t>
          </a:r>
          <a:endParaRPr lang="en-US"/>
        </a:p>
      </dgm:t>
    </dgm:pt>
    <dgm:pt modelId="{2E4BE43E-2647-490E-9C4B-9B170740392C}" type="parTrans" cxnId="{85300897-30AC-4CC7-83A8-00EE68B55DF3}">
      <dgm:prSet/>
      <dgm:spPr/>
      <dgm:t>
        <a:bodyPr/>
        <a:lstStyle/>
        <a:p>
          <a:endParaRPr lang="en-US"/>
        </a:p>
      </dgm:t>
    </dgm:pt>
    <dgm:pt modelId="{77F9B9AC-0776-428F-9D6A-3E4047C3D8F0}" type="sibTrans" cxnId="{85300897-30AC-4CC7-83A8-00EE68B55DF3}">
      <dgm:prSet/>
      <dgm:spPr/>
      <dgm:t>
        <a:bodyPr/>
        <a:lstStyle/>
        <a:p>
          <a:endParaRPr lang="en-US"/>
        </a:p>
      </dgm:t>
    </dgm:pt>
    <dgm:pt modelId="{423B86DA-C342-41C5-BDF7-86388DDF9F36}">
      <dgm:prSet phldrT="[Text]" phldr="0"/>
      <dgm:spPr/>
      <dgm:t>
        <a:bodyPr/>
        <a:lstStyle/>
        <a:p>
          <a:r>
            <a:rPr lang="en-US">
              <a:latin typeface="Arial" panose="020B0604020202020204"/>
            </a:rPr>
            <a:t>Response</a:t>
          </a:r>
          <a:endParaRPr lang="en-US"/>
        </a:p>
      </dgm:t>
    </dgm:pt>
    <dgm:pt modelId="{64013170-4BA6-42FC-A611-9E695793EDF8}" type="parTrans" cxnId="{8C03B163-0FF1-4A3E-8E0B-4261A1E1ED6E}">
      <dgm:prSet/>
      <dgm:spPr/>
      <dgm:t>
        <a:bodyPr/>
        <a:lstStyle/>
        <a:p>
          <a:endParaRPr lang="en-US"/>
        </a:p>
      </dgm:t>
    </dgm:pt>
    <dgm:pt modelId="{62B722A8-265D-4362-8134-DEF2D1ACA255}" type="sibTrans" cxnId="{8C03B163-0FF1-4A3E-8E0B-4261A1E1ED6E}">
      <dgm:prSet/>
      <dgm:spPr/>
      <dgm:t>
        <a:bodyPr/>
        <a:lstStyle/>
        <a:p>
          <a:endParaRPr lang="en-US"/>
        </a:p>
      </dgm:t>
    </dgm:pt>
    <dgm:pt modelId="{D7687A95-9F71-4297-9618-EC665CF3DC14}">
      <dgm:prSet phldrT="[Text]" phldr="0"/>
      <dgm:spPr/>
      <dgm:t>
        <a:bodyPr/>
        <a:lstStyle/>
        <a:p>
          <a:r>
            <a:rPr lang="en-US">
              <a:latin typeface="Arial" panose="020B0604020202020204"/>
            </a:rPr>
            <a:t>Recovery</a:t>
          </a:r>
          <a:endParaRPr lang="en-US"/>
        </a:p>
      </dgm:t>
    </dgm:pt>
    <dgm:pt modelId="{86EA7650-5E12-4748-B10A-4907AA239290}" type="parTrans" cxnId="{D8FB098A-61EC-4F6F-83C2-3E5C70CD323C}">
      <dgm:prSet/>
      <dgm:spPr/>
      <dgm:t>
        <a:bodyPr/>
        <a:lstStyle/>
        <a:p>
          <a:endParaRPr lang="en-US"/>
        </a:p>
      </dgm:t>
    </dgm:pt>
    <dgm:pt modelId="{946EBA5A-0721-44CF-A4CD-4A754231485A}" type="sibTrans" cxnId="{D8FB098A-61EC-4F6F-83C2-3E5C70CD323C}">
      <dgm:prSet/>
      <dgm:spPr/>
      <dgm:t>
        <a:bodyPr/>
        <a:lstStyle/>
        <a:p>
          <a:endParaRPr lang="en-US"/>
        </a:p>
      </dgm:t>
    </dgm:pt>
    <dgm:pt modelId="{9E4D3984-68DD-4E91-8839-DB28A13F9182}" type="pres">
      <dgm:prSet presAssocID="{768C88EB-D1C3-4EA8-A1F6-C4446D75B8F7}" presName="Name0" presStyleCnt="0">
        <dgm:presLayoutVars>
          <dgm:dir/>
          <dgm:resizeHandles val="exact"/>
        </dgm:presLayoutVars>
      </dgm:prSet>
      <dgm:spPr/>
    </dgm:pt>
    <dgm:pt modelId="{AE7363DA-E5F7-4B42-AE7C-0832C134B390}" type="pres">
      <dgm:prSet presAssocID="{768C88EB-D1C3-4EA8-A1F6-C4446D75B8F7}" presName="cycle" presStyleCnt="0"/>
      <dgm:spPr/>
    </dgm:pt>
    <dgm:pt modelId="{AA24AB08-C6FA-4150-AB49-A1A2C37F0142}" type="pres">
      <dgm:prSet presAssocID="{3B86E99C-FD20-420F-8E7E-A579BB438488}" presName="nodeFirstNode" presStyleLbl="node1" presStyleIdx="0" presStyleCnt="4">
        <dgm:presLayoutVars>
          <dgm:bulletEnabled val="1"/>
        </dgm:presLayoutVars>
      </dgm:prSet>
      <dgm:spPr/>
    </dgm:pt>
    <dgm:pt modelId="{88A93DF7-1CE2-4740-BEF0-A8B06F084108}" type="pres">
      <dgm:prSet presAssocID="{580D26CA-9911-4A55-BAE4-E1C50407163A}" presName="sibTransFirstNode" presStyleLbl="bgShp" presStyleIdx="0" presStyleCnt="1"/>
      <dgm:spPr/>
    </dgm:pt>
    <dgm:pt modelId="{908FFA0B-AC72-4061-BCF8-5A58FA12A1E5}" type="pres">
      <dgm:prSet presAssocID="{CC141F49-94D6-4E91-A139-5EB7E104A8B6}" presName="nodeFollowingNodes" presStyleLbl="node1" presStyleIdx="1" presStyleCnt="4">
        <dgm:presLayoutVars>
          <dgm:bulletEnabled val="1"/>
        </dgm:presLayoutVars>
      </dgm:prSet>
      <dgm:spPr/>
    </dgm:pt>
    <dgm:pt modelId="{5D5E9C02-31D1-43C8-B5C8-0CEF2705A0EF}" type="pres">
      <dgm:prSet presAssocID="{423B86DA-C342-41C5-BDF7-86388DDF9F36}" presName="nodeFollowingNodes" presStyleLbl="node1" presStyleIdx="2" presStyleCnt="4">
        <dgm:presLayoutVars>
          <dgm:bulletEnabled val="1"/>
        </dgm:presLayoutVars>
      </dgm:prSet>
      <dgm:spPr/>
    </dgm:pt>
    <dgm:pt modelId="{0A9DC73C-7CFD-431F-945A-240CE2D992D6}" type="pres">
      <dgm:prSet presAssocID="{D7687A95-9F71-4297-9618-EC665CF3DC14}" presName="nodeFollowingNodes" presStyleLbl="node1" presStyleIdx="3" presStyleCnt="4">
        <dgm:presLayoutVars>
          <dgm:bulletEnabled val="1"/>
        </dgm:presLayoutVars>
      </dgm:prSet>
      <dgm:spPr/>
    </dgm:pt>
  </dgm:ptLst>
  <dgm:cxnLst>
    <dgm:cxn modelId="{BC2DCB13-0479-4D9D-B16B-4D3BF0CD5E62}" type="presOf" srcId="{3B86E99C-FD20-420F-8E7E-A579BB438488}" destId="{AA24AB08-C6FA-4150-AB49-A1A2C37F0142}" srcOrd="0" destOrd="0" presId="urn:microsoft.com/office/officeart/2005/8/layout/cycle3"/>
    <dgm:cxn modelId="{954D145D-838F-4CB1-9D00-03BFBE4C0F63}" srcId="{768C88EB-D1C3-4EA8-A1F6-C4446D75B8F7}" destId="{3B86E99C-FD20-420F-8E7E-A579BB438488}" srcOrd="0" destOrd="0" parTransId="{C067E2FB-3E3D-43E6-BD96-E7C97033719C}" sibTransId="{580D26CA-9911-4A55-BAE4-E1C50407163A}"/>
    <dgm:cxn modelId="{8C03B163-0FF1-4A3E-8E0B-4261A1E1ED6E}" srcId="{768C88EB-D1C3-4EA8-A1F6-C4446D75B8F7}" destId="{423B86DA-C342-41C5-BDF7-86388DDF9F36}" srcOrd="2" destOrd="0" parTransId="{64013170-4BA6-42FC-A611-9E695793EDF8}" sibTransId="{62B722A8-265D-4362-8134-DEF2D1ACA255}"/>
    <dgm:cxn modelId="{00F9F564-E627-4D88-8F11-AC05722A3B62}" type="presOf" srcId="{580D26CA-9911-4A55-BAE4-E1C50407163A}" destId="{88A93DF7-1CE2-4740-BEF0-A8B06F084108}" srcOrd="0" destOrd="0" presId="urn:microsoft.com/office/officeart/2005/8/layout/cycle3"/>
    <dgm:cxn modelId="{D8FB098A-61EC-4F6F-83C2-3E5C70CD323C}" srcId="{768C88EB-D1C3-4EA8-A1F6-C4446D75B8F7}" destId="{D7687A95-9F71-4297-9618-EC665CF3DC14}" srcOrd="3" destOrd="0" parTransId="{86EA7650-5E12-4748-B10A-4907AA239290}" sibTransId="{946EBA5A-0721-44CF-A4CD-4A754231485A}"/>
    <dgm:cxn modelId="{85300897-30AC-4CC7-83A8-00EE68B55DF3}" srcId="{768C88EB-D1C3-4EA8-A1F6-C4446D75B8F7}" destId="{CC141F49-94D6-4E91-A139-5EB7E104A8B6}" srcOrd="1" destOrd="0" parTransId="{2E4BE43E-2647-490E-9C4B-9B170740392C}" sibTransId="{77F9B9AC-0776-428F-9D6A-3E4047C3D8F0}"/>
    <dgm:cxn modelId="{EDF57EC6-19D5-43FF-9865-A6B0CC62B328}" type="presOf" srcId="{D7687A95-9F71-4297-9618-EC665CF3DC14}" destId="{0A9DC73C-7CFD-431F-945A-240CE2D992D6}" srcOrd="0" destOrd="0" presId="urn:microsoft.com/office/officeart/2005/8/layout/cycle3"/>
    <dgm:cxn modelId="{B6ACDAD3-7DE6-400D-9242-D5D2263612DE}" type="presOf" srcId="{423B86DA-C342-41C5-BDF7-86388DDF9F36}" destId="{5D5E9C02-31D1-43C8-B5C8-0CEF2705A0EF}" srcOrd="0" destOrd="0" presId="urn:microsoft.com/office/officeart/2005/8/layout/cycle3"/>
    <dgm:cxn modelId="{256339F5-F9BC-444F-B841-76EABBC345BD}" type="presOf" srcId="{CC141F49-94D6-4E91-A139-5EB7E104A8B6}" destId="{908FFA0B-AC72-4061-BCF8-5A58FA12A1E5}" srcOrd="0" destOrd="0" presId="urn:microsoft.com/office/officeart/2005/8/layout/cycle3"/>
    <dgm:cxn modelId="{4651B4F9-5A83-49FB-9415-E32EA8932AE5}" type="presOf" srcId="{768C88EB-D1C3-4EA8-A1F6-C4446D75B8F7}" destId="{9E4D3984-68DD-4E91-8839-DB28A13F9182}" srcOrd="0" destOrd="0" presId="urn:microsoft.com/office/officeart/2005/8/layout/cycle3"/>
    <dgm:cxn modelId="{CC1C8A59-8850-4C23-90C1-96E960795F1A}" type="presParOf" srcId="{9E4D3984-68DD-4E91-8839-DB28A13F9182}" destId="{AE7363DA-E5F7-4B42-AE7C-0832C134B390}" srcOrd="0" destOrd="0" presId="urn:microsoft.com/office/officeart/2005/8/layout/cycle3"/>
    <dgm:cxn modelId="{AB79D490-0F5D-4A3D-906D-11A7ACD9A055}" type="presParOf" srcId="{AE7363DA-E5F7-4B42-AE7C-0832C134B390}" destId="{AA24AB08-C6FA-4150-AB49-A1A2C37F0142}" srcOrd="0" destOrd="0" presId="urn:microsoft.com/office/officeart/2005/8/layout/cycle3"/>
    <dgm:cxn modelId="{A4C9B199-4B7D-4400-BF09-BEF6D20B8CD2}" type="presParOf" srcId="{AE7363DA-E5F7-4B42-AE7C-0832C134B390}" destId="{88A93DF7-1CE2-4740-BEF0-A8B06F084108}" srcOrd="1" destOrd="0" presId="urn:microsoft.com/office/officeart/2005/8/layout/cycle3"/>
    <dgm:cxn modelId="{6F7EBEF5-9FE5-49F4-AD8B-B3B44A2DFBD6}" type="presParOf" srcId="{AE7363DA-E5F7-4B42-AE7C-0832C134B390}" destId="{908FFA0B-AC72-4061-BCF8-5A58FA12A1E5}" srcOrd="2" destOrd="0" presId="urn:microsoft.com/office/officeart/2005/8/layout/cycle3"/>
    <dgm:cxn modelId="{88CAE9D5-0C47-4C43-946B-D308FE38A440}" type="presParOf" srcId="{AE7363DA-E5F7-4B42-AE7C-0832C134B390}" destId="{5D5E9C02-31D1-43C8-B5C8-0CEF2705A0EF}" srcOrd="3" destOrd="0" presId="urn:microsoft.com/office/officeart/2005/8/layout/cycle3"/>
    <dgm:cxn modelId="{5FA2E7C9-B6A4-4108-A6B4-9ECFF9D4BCB4}" type="presParOf" srcId="{AE7363DA-E5F7-4B42-AE7C-0832C134B390}" destId="{0A9DC73C-7CFD-431F-945A-240CE2D992D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31192-BF4C-40E1-9829-5AF39DB81825}"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5F3888C9-EFE4-4E90-9283-5FC5C2CFAF90}">
      <dgm:prSet phldrT="[Text]" phldr="0"/>
      <dgm:spPr/>
      <dgm:t>
        <a:bodyPr/>
        <a:lstStyle/>
        <a:p>
          <a:pPr rtl="0"/>
          <a:r>
            <a:rPr lang="en-US">
              <a:latin typeface="Arial" panose="020B0604020202020204"/>
            </a:rPr>
            <a:t>Organize Planning Process &amp; Resources</a:t>
          </a:r>
          <a:endParaRPr lang="en-US"/>
        </a:p>
      </dgm:t>
    </dgm:pt>
    <dgm:pt modelId="{5E226569-AB19-4434-B0B1-C43BC5A85F4C}" type="parTrans" cxnId="{1AD98971-B5F5-403A-8EF0-C87069DDD6F9}">
      <dgm:prSet/>
      <dgm:spPr/>
      <dgm:t>
        <a:bodyPr/>
        <a:lstStyle/>
        <a:p>
          <a:endParaRPr lang="en-US"/>
        </a:p>
      </dgm:t>
    </dgm:pt>
    <dgm:pt modelId="{D26DB17B-670C-4332-A2EF-F12E5AFCC1A9}" type="sibTrans" cxnId="{1AD98971-B5F5-403A-8EF0-C87069DDD6F9}">
      <dgm:prSet/>
      <dgm:spPr/>
      <dgm:t>
        <a:bodyPr/>
        <a:lstStyle/>
        <a:p>
          <a:endParaRPr lang="en-US"/>
        </a:p>
      </dgm:t>
    </dgm:pt>
    <dgm:pt modelId="{D40B0989-A99B-4BC7-97B4-BAA44587F696}">
      <dgm:prSet phldrT="[Text]" phldr="0"/>
      <dgm:spPr/>
      <dgm:t>
        <a:bodyPr/>
        <a:lstStyle/>
        <a:p>
          <a:pPr rtl="0"/>
          <a:r>
            <a:rPr lang="en-US">
              <a:latin typeface="Arial" panose="020B0604020202020204"/>
            </a:rPr>
            <a:t>Coordinate stakeholder engagement and information collection</a:t>
          </a:r>
          <a:endParaRPr lang="en-US"/>
        </a:p>
      </dgm:t>
    </dgm:pt>
    <dgm:pt modelId="{1EC72D92-78FD-48B0-805D-20605DCEECE3}" type="parTrans" cxnId="{17E1E24A-ABC3-4BCE-9BC0-76F9334A459E}">
      <dgm:prSet/>
      <dgm:spPr/>
      <dgm:t>
        <a:bodyPr/>
        <a:lstStyle/>
        <a:p>
          <a:endParaRPr lang="en-US"/>
        </a:p>
      </dgm:t>
    </dgm:pt>
    <dgm:pt modelId="{E43EF334-F017-41A6-AF9F-75609CAE4436}" type="sibTrans" cxnId="{17E1E24A-ABC3-4BCE-9BC0-76F9334A459E}">
      <dgm:prSet/>
      <dgm:spPr/>
      <dgm:t>
        <a:bodyPr/>
        <a:lstStyle/>
        <a:p>
          <a:endParaRPr lang="en-US"/>
        </a:p>
      </dgm:t>
    </dgm:pt>
    <dgm:pt modelId="{215F35F5-DCFE-485D-A640-4D2E38BE3D53}">
      <dgm:prSet phldrT="[Text]" phldr="0"/>
      <dgm:spPr/>
      <dgm:t>
        <a:bodyPr/>
        <a:lstStyle/>
        <a:p>
          <a:pPr rtl="0"/>
          <a:r>
            <a:rPr lang="en-US">
              <a:latin typeface="Arial" panose="020B0604020202020204"/>
            </a:rPr>
            <a:t>Assess Risks</a:t>
          </a:r>
          <a:endParaRPr lang="en-US"/>
        </a:p>
      </dgm:t>
    </dgm:pt>
    <dgm:pt modelId="{6E3D4206-590B-4BF3-B47D-00F7C023A8CA}" type="parTrans" cxnId="{B27DBA65-065A-4EFB-92E1-A86E659F1827}">
      <dgm:prSet/>
      <dgm:spPr/>
      <dgm:t>
        <a:bodyPr/>
        <a:lstStyle/>
        <a:p>
          <a:endParaRPr lang="en-US"/>
        </a:p>
      </dgm:t>
    </dgm:pt>
    <dgm:pt modelId="{72992E84-79BF-48DB-8381-0649764A1ACA}" type="sibTrans" cxnId="{B27DBA65-065A-4EFB-92E1-A86E659F1827}">
      <dgm:prSet/>
      <dgm:spPr/>
      <dgm:t>
        <a:bodyPr/>
        <a:lstStyle/>
        <a:p>
          <a:endParaRPr lang="en-US"/>
        </a:p>
      </dgm:t>
    </dgm:pt>
    <dgm:pt modelId="{2E4B9913-6540-4468-8D85-0C402CD5B07D}">
      <dgm:prSet phldrT="[Text]" phldr="0"/>
      <dgm:spPr/>
      <dgm:t>
        <a:bodyPr/>
        <a:lstStyle/>
        <a:p>
          <a:pPr rtl="0"/>
          <a:r>
            <a:rPr lang="en-US">
              <a:latin typeface="Arial" panose="020B0604020202020204"/>
            </a:rPr>
            <a:t>Develop Mitigation Strategy</a:t>
          </a:r>
          <a:endParaRPr lang="en-US"/>
        </a:p>
      </dgm:t>
    </dgm:pt>
    <dgm:pt modelId="{CF91B7FE-9F08-4C1E-B408-D875BD274D8C}" type="parTrans" cxnId="{00D4957D-5A67-437A-B0BE-4DC53B2587B5}">
      <dgm:prSet/>
      <dgm:spPr/>
      <dgm:t>
        <a:bodyPr/>
        <a:lstStyle/>
        <a:p>
          <a:endParaRPr lang="en-US"/>
        </a:p>
      </dgm:t>
    </dgm:pt>
    <dgm:pt modelId="{7CB420E0-B45F-47BD-9D99-B4D7A84B4BA9}" type="sibTrans" cxnId="{00D4957D-5A67-437A-B0BE-4DC53B2587B5}">
      <dgm:prSet/>
      <dgm:spPr/>
      <dgm:t>
        <a:bodyPr/>
        <a:lstStyle/>
        <a:p>
          <a:endParaRPr lang="en-US"/>
        </a:p>
      </dgm:t>
    </dgm:pt>
    <dgm:pt modelId="{0A15BECB-B3B9-4F1D-9403-F150F4704C11}">
      <dgm:prSet phldrT="[Text]" phldr="0"/>
      <dgm:spPr/>
      <dgm:t>
        <a:bodyPr/>
        <a:lstStyle/>
        <a:p>
          <a:pPr rtl="0"/>
          <a:r>
            <a:rPr lang="en-US">
              <a:latin typeface="Arial" panose="020B0604020202020204"/>
            </a:rPr>
            <a:t>Adopt &amp; Implement Plan</a:t>
          </a:r>
          <a:endParaRPr lang="en-US"/>
        </a:p>
      </dgm:t>
    </dgm:pt>
    <dgm:pt modelId="{883759A1-2E26-4434-A7BB-C753F9928647}" type="parTrans" cxnId="{1318CBAA-00F6-472B-8E64-B0D1C8BCFF1E}">
      <dgm:prSet/>
      <dgm:spPr/>
      <dgm:t>
        <a:bodyPr/>
        <a:lstStyle/>
        <a:p>
          <a:endParaRPr lang="en-US"/>
        </a:p>
      </dgm:t>
    </dgm:pt>
    <dgm:pt modelId="{CC6E5852-88BE-4B3C-8C96-6145E0D97EA5}" type="sibTrans" cxnId="{1318CBAA-00F6-472B-8E64-B0D1C8BCFF1E}">
      <dgm:prSet/>
      <dgm:spPr/>
      <dgm:t>
        <a:bodyPr/>
        <a:lstStyle/>
        <a:p>
          <a:endParaRPr lang="en-US"/>
        </a:p>
      </dgm:t>
    </dgm:pt>
    <dgm:pt modelId="{8634FB72-12CA-4D0A-B6A6-AFB8EFF43702}">
      <dgm:prSet phldr="0"/>
      <dgm:spPr/>
      <dgm:t>
        <a:bodyPr/>
        <a:lstStyle/>
        <a:p>
          <a:pPr rtl="0"/>
          <a:r>
            <a:rPr lang="en-US">
              <a:latin typeface="Arial" panose="020B0604020202020204"/>
            </a:rPr>
            <a:t>Prioritize mitigation strategies and commit to implementation to reduce risks</a:t>
          </a:r>
        </a:p>
      </dgm:t>
    </dgm:pt>
    <dgm:pt modelId="{083E0E07-B05C-458F-8846-1BEF519EBE7F}" type="parTrans" cxnId="{61B698C1-0636-4426-B936-3A8B727C8434}">
      <dgm:prSet/>
      <dgm:spPr/>
    </dgm:pt>
    <dgm:pt modelId="{BEB35F3A-6732-4DF3-913F-4AB84D5B4E4E}" type="sibTrans" cxnId="{61B698C1-0636-4426-B936-3A8B727C8434}">
      <dgm:prSet/>
      <dgm:spPr/>
    </dgm:pt>
    <dgm:pt modelId="{BA0C9719-B68F-4217-8279-A8EC4C0BF46E}">
      <dgm:prSet phldr="0"/>
      <dgm:spPr/>
      <dgm:t>
        <a:bodyPr/>
        <a:lstStyle/>
        <a:p>
          <a:pPr rtl="0"/>
          <a:r>
            <a:rPr lang="en-US">
              <a:latin typeface="Arial" panose="020B0604020202020204"/>
            </a:rPr>
            <a:t>Assess goals, evaluate progress in implementing mitigation actions, adjust to address current realities</a:t>
          </a:r>
        </a:p>
      </dgm:t>
    </dgm:pt>
    <dgm:pt modelId="{D3DF6197-1E27-4A62-8845-AADEB31A533F}" type="parTrans" cxnId="{CADE11D8-E873-4175-BB8F-F0420C0537C5}">
      <dgm:prSet/>
      <dgm:spPr/>
    </dgm:pt>
    <dgm:pt modelId="{449D0132-4E44-4F4D-9A24-EAC40278F7E2}" type="sibTrans" cxnId="{CADE11D8-E873-4175-BB8F-F0420C0537C5}">
      <dgm:prSet/>
      <dgm:spPr/>
    </dgm:pt>
    <dgm:pt modelId="{8E24ECC2-B351-4F80-BB3C-84CE0756CB31}">
      <dgm:prSet phldr="0"/>
      <dgm:spPr/>
      <dgm:t>
        <a:bodyPr/>
        <a:lstStyle/>
        <a:p>
          <a:pPr rtl="0"/>
          <a:r>
            <a:rPr lang="en-US">
              <a:latin typeface="Arial" panose="020B0604020202020204"/>
            </a:rPr>
            <a:t>Stakeholders = Hospital Administration, Clinical Leadership, Regional DIOs</a:t>
          </a:r>
        </a:p>
      </dgm:t>
    </dgm:pt>
    <dgm:pt modelId="{0CA05DE9-0BC5-475F-A011-976EB8CC259D}" type="parTrans" cxnId="{B33DD0C9-53A7-45CE-8F5C-A8F0CFDCC2EE}">
      <dgm:prSet/>
      <dgm:spPr/>
    </dgm:pt>
    <dgm:pt modelId="{C185EADA-6FDD-4953-87D7-B0DA4D800F2C}" type="sibTrans" cxnId="{B33DD0C9-53A7-45CE-8F5C-A8F0CFDCC2EE}">
      <dgm:prSet/>
      <dgm:spPr/>
    </dgm:pt>
    <dgm:pt modelId="{8D69C323-634E-4E35-A035-419EF7979C64}">
      <dgm:prSet phldr="0"/>
      <dgm:spPr/>
      <dgm:t>
        <a:bodyPr/>
        <a:lstStyle/>
        <a:p>
          <a:pPr rtl="0"/>
          <a:r>
            <a:rPr lang="en-US">
              <a:latin typeface="Arial" panose="020B0604020202020204"/>
            </a:rPr>
            <a:t>What types of threats/disasters/emergencies can affect GME?</a:t>
          </a:r>
        </a:p>
      </dgm:t>
    </dgm:pt>
    <dgm:pt modelId="{5E3A4645-282E-43EA-9341-263E08BBD64A}" type="parTrans" cxnId="{9F1636CA-92A3-4399-81D8-1358FE1FC3E0}">
      <dgm:prSet/>
      <dgm:spPr/>
    </dgm:pt>
    <dgm:pt modelId="{3F8D47A5-A49A-462A-B1FE-9B4CBB404548}" type="sibTrans" cxnId="{9F1636CA-92A3-4399-81D8-1358FE1FC3E0}">
      <dgm:prSet/>
      <dgm:spPr/>
    </dgm:pt>
    <dgm:pt modelId="{D8C6D388-A34E-4318-B426-D8CB85ACB244}">
      <dgm:prSet phldr="0"/>
      <dgm:spPr/>
      <dgm:t>
        <a:bodyPr/>
        <a:lstStyle/>
        <a:p>
          <a:pPr rtl="0"/>
          <a:r>
            <a:rPr lang="en-US">
              <a:latin typeface="Arial" panose="020B0604020202020204"/>
            </a:rPr>
            <a:t>If they occurred, what impact would those disasters have on GME programs/trainees?</a:t>
          </a:r>
        </a:p>
      </dgm:t>
    </dgm:pt>
    <dgm:pt modelId="{CCE1C8FA-1659-4619-8FEE-6EAA47A2F299}" type="parTrans" cxnId="{4731D7D6-0D3C-493E-85BC-DC6FD89B9E98}">
      <dgm:prSet/>
      <dgm:spPr/>
    </dgm:pt>
    <dgm:pt modelId="{C3BFDCE7-A906-4609-B787-E9BF461D3057}" type="sibTrans" cxnId="{4731D7D6-0D3C-493E-85BC-DC6FD89B9E98}">
      <dgm:prSet/>
      <dgm:spPr/>
    </dgm:pt>
    <dgm:pt modelId="{41336F09-EC50-4777-BC37-4B4B9510834A}">
      <dgm:prSet phldr="0"/>
      <dgm:spPr/>
      <dgm:t>
        <a:bodyPr/>
        <a:lstStyle/>
        <a:p>
          <a:pPr rtl="0"/>
          <a:r>
            <a:rPr lang="en-US">
              <a:latin typeface="Arial" panose="020B0604020202020204"/>
            </a:rPr>
            <a:t>Based on above impacts, what capabilities should GME programs/trainees have? </a:t>
          </a:r>
        </a:p>
      </dgm:t>
    </dgm:pt>
    <dgm:pt modelId="{FC425412-E436-4BEC-8F0A-1E5811ABC1AE}" type="parTrans" cxnId="{4BD3093A-4C3D-4731-86F8-22AAD31A2937}">
      <dgm:prSet/>
      <dgm:spPr/>
    </dgm:pt>
    <dgm:pt modelId="{C778F567-9D0E-498B-B070-09FBA498B7AE}" type="sibTrans" cxnId="{4BD3093A-4C3D-4731-86F8-22AAD31A2937}">
      <dgm:prSet/>
      <dgm:spPr/>
    </dgm:pt>
    <dgm:pt modelId="{30E812D5-43E2-4731-8553-E8BE107A59F0}">
      <dgm:prSet phldr="0"/>
      <dgm:spPr/>
      <dgm:t>
        <a:bodyPr/>
        <a:lstStyle/>
        <a:p>
          <a:pPr rtl="0"/>
          <a:r>
            <a:rPr lang="en-US">
              <a:latin typeface="Arial" panose="020B0604020202020204"/>
            </a:rPr>
            <a:t>Identify gaps in capabilities</a:t>
          </a:r>
        </a:p>
      </dgm:t>
    </dgm:pt>
    <dgm:pt modelId="{80CF3E22-1EE6-4B69-BBCE-381BBADDC7A5}" type="parTrans" cxnId="{D7DDC377-7928-458B-8C8D-F147D3866A05}">
      <dgm:prSet/>
      <dgm:spPr/>
    </dgm:pt>
    <dgm:pt modelId="{11D75D64-B749-4F80-8824-DA296F071622}" type="sibTrans" cxnId="{D7DDC377-7928-458B-8C8D-F147D3866A05}">
      <dgm:prSet/>
      <dgm:spPr/>
    </dgm:pt>
    <dgm:pt modelId="{4272E84F-BB85-4AAF-8554-328FDE6630AF}" type="pres">
      <dgm:prSet presAssocID="{CA331192-BF4C-40E1-9829-5AF39DB81825}" presName="Name0" presStyleCnt="0">
        <dgm:presLayoutVars>
          <dgm:dir/>
          <dgm:animLvl val="lvl"/>
          <dgm:resizeHandles/>
        </dgm:presLayoutVars>
      </dgm:prSet>
      <dgm:spPr/>
    </dgm:pt>
    <dgm:pt modelId="{74CE5DA6-9F63-4438-8C82-DD9780A59416}" type="pres">
      <dgm:prSet presAssocID="{5F3888C9-EFE4-4E90-9283-5FC5C2CFAF90}" presName="linNode" presStyleCnt="0"/>
      <dgm:spPr/>
    </dgm:pt>
    <dgm:pt modelId="{78BC15A4-3074-4413-BBA5-5FF1A9A2DED8}" type="pres">
      <dgm:prSet presAssocID="{5F3888C9-EFE4-4E90-9283-5FC5C2CFAF90}" presName="parentShp" presStyleLbl="node1" presStyleIdx="0" presStyleCnt="4">
        <dgm:presLayoutVars>
          <dgm:bulletEnabled val="1"/>
        </dgm:presLayoutVars>
      </dgm:prSet>
      <dgm:spPr/>
    </dgm:pt>
    <dgm:pt modelId="{2C1087F0-6771-413C-B4AB-AC747C38ADB6}" type="pres">
      <dgm:prSet presAssocID="{5F3888C9-EFE4-4E90-9283-5FC5C2CFAF90}" presName="childShp" presStyleLbl="bgAccFollowNode1" presStyleIdx="0" presStyleCnt="4">
        <dgm:presLayoutVars>
          <dgm:bulletEnabled val="1"/>
        </dgm:presLayoutVars>
      </dgm:prSet>
      <dgm:spPr/>
    </dgm:pt>
    <dgm:pt modelId="{CFD8D7E3-2EF4-4721-83EC-21267E2EA5DF}" type="pres">
      <dgm:prSet presAssocID="{D26DB17B-670C-4332-A2EF-F12E5AFCC1A9}" presName="spacing" presStyleCnt="0"/>
      <dgm:spPr/>
    </dgm:pt>
    <dgm:pt modelId="{6FE6C1DF-46CA-4C36-8C54-C1E09BF10409}" type="pres">
      <dgm:prSet presAssocID="{215F35F5-DCFE-485D-A640-4D2E38BE3D53}" presName="linNode" presStyleCnt="0"/>
      <dgm:spPr/>
    </dgm:pt>
    <dgm:pt modelId="{4417B677-65EA-4FF2-B289-77318B7E7B70}" type="pres">
      <dgm:prSet presAssocID="{215F35F5-DCFE-485D-A640-4D2E38BE3D53}" presName="parentShp" presStyleLbl="node1" presStyleIdx="1" presStyleCnt="4">
        <dgm:presLayoutVars>
          <dgm:bulletEnabled val="1"/>
        </dgm:presLayoutVars>
      </dgm:prSet>
      <dgm:spPr/>
    </dgm:pt>
    <dgm:pt modelId="{F0ED9D46-B7D0-47C2-9413-D5027633E1CC}" type="pres">
      <dgm:prSet presAssocID="{215F35F5-DCFE-485D-A640-4D2E38BE3D53}" presName="childShp" presStyleLbl="bgAccFollowNode1" presStyleIdx="1" presStyleCnt="4">
        <dgm:presLayoutVars>
          <dgm:bulletEnabled val="1"/>
        </dgm:presLayoutVars>
      </dgm:prSet>
      <dgm:spPr/>
    </dgm:pt>
    <dgm:pt modelId="{52D0B468-B9A0-4299-AD4F-A3DB24DB6BF2}" type="pres">
      <dgm:prSet presAssocID="{72992E84-79BF-48DB-8381-0649764A1ACA}" presName="spacing" presStyleCnt="0"/>
      <dgm:spPr/>
    </dgm:pt>
    <dgm:pt modelId="{09B9BA4C-C6AB-40EB-B313-074EA19F1CF9}" type="pres">
      <dgm:prSet presAssocID="{2E4B9913-6540-4468-8D85-0C402CD5B07D}" presName="linNode" presStyleCnt="0"/>
      <dgm:spPr/>
    </dgm:pt>
    <dgm:pt modelId="{56513726-E0F5-43E9-8911-E9E027CB45CE}" type="pres">
      <dgm:prSet presAssocID="{2E4B9913-6540-4468-8D85-0C402CD5B07D}" presName="parentShp" presStyleLbl="node1" presStyleIdx="2" presStyleCnt="4">
        <dgm:presLayoutVars>
          <dgm:bulletEnabled val="1"/>
        </dgm:presLayoutVars>
      </dgm:prSet>
      <dgm:spPr/>
    </dgm:pt>
    <dgm:pt modelId="{7AD4FD65-7E7A-4E5F-AEFA-73533D27F7F6}" type="pres">
      <dgm:prSet presAssocID="{2E4B9913-6540-4468-8D85-0C402CD5B07D}" presName="childShp" presStyleLbl="bgAccFollowNode1" presStyleIdx="2" presStyleCnt="4">
        <dgm:presLayoutVars>
          <dgm:bulletEnabled val="1"/>
        </dgm:presLayoutVars>
      </dgm:prSet>
      <dgm:spPr/>
    </dgm:pt>
    <dgm:pt modelId="{1F87E9A2-89FD-4BAD-B98B-2B955BA5AA7B}" type="pres">
      <dgm:prSet presAssocID="{7CB420E0-B45F-47BD-9D99-B4D7A84B4BA9}" presName="spacing" presStyleCnt="0"/>
      <dgm:spPr/>
    </dgm:pt>
    <dgm:pt modelId="{9E3B7D9B-0C8B-4543-A126-D5CFC6F53429}" type="pres">
      <dgm:prSet presAssocID="{0A15BECB-B3B9-4F1D-9403-F150F4704C11}" presName="linNode" presStyleCnt="0"/>
      <dgm:spPr/>
    </dgm:pt>
    <dgm:pt modelId="{FCB8B959-4D12-4146-A901-6A897E5E77E5}" type="pres">
      <dgm:prSet presAssocID="{0A15BECB-B3B9-4F1D-9403-F150F4704C11}" presName="parentShp" presStyleLbl="node1" presStyleIdx="3" presStyleCnt="4">
        <dgm:presLayoutVars>
          <dgm:bulletEnabled val="1"/>
        </dgm:presLayoutVars>
      </dgm:prSet>
      <dgm:spPr/>
    </dgm:pt>
    <dgm:pt modelId="{03D5D01B-9411-4713-A0C4-2B23DA9A7309}" type="pres">
      <dgm:prSet presAssocID="{0A15BECB-B3B9-4F1D-9403-F150F4704C11}" presName="childShp" presStyleLbl="bgAccFollowNode1" presStyleIdx="3" presStyleCnt="4">
        <dgm:presLayoutVars>
          <dgm:bulletEnabled val="1"/>
        </dgm:presLayoutVars>
      </dgm:prSet>
      <dgm:spPr/>
    </dgm:pt>
  </dgm:ptLst>
  <dgm:cxnLst>
    <dgm:cxn modelId="{9A11DD12-5634-4941-A690-8296D99B1BB8}" type="presOf" srcId="{D8C6D388-A34E-4318-B426-D8CB85ACB244}" destId="{F0ED9D46-B7D0-47C2-9413-D5027633E1CC}" srcOrd="0" destOrd="1" presId="urn:microsoft.com/office/officeart/2005/8/layout/vList6"/>
    <dgm:cxn modelId="{0BB3E72A-1340-44D8-AC50-C4ED9DE7D112}" type="presOf" srcId="{2E4B9913-6540-4468-8D85-0C402CD5B07D}" destId="{56513726-E0F5-43E9-8911-E9E027CB45CE}" srcOrd="0" destOrd="0" presId="urn:microsoft.com/office/officeart/2005/8/layout/vList6"/>
    <dgm:cxn modelId="{E8D7E730-7008-4BBE-AAA7-3BC46843F294}" type="presOf" srcId="{41336F09-EC50-4777-BC37-4B4B9510834A}" destId="{7AD4FD65-7E7A-4E5F-AEFA-73533D27F7F6}" srcOrd="0" destOrd="0" presId="urn:microsoft.com/office/officeart/2005/8/layout/vList6"/>
    <dgm:cxn modelId="{4BD3093A-4C3D-4731-86F8-22AAD31A2937}" srcId="{2E4B9913-6540-4468-8D85-0C402CD5B07D}" destId="{41336F09-EC50-4777-BC37-4B4B9510834A}" srcOrd="0" destOrd="0" parTransId="{FC425412-E436-4BEC-8F0A-1E5811ABC1AE}" sibTransId="{C778F567-9D0E-498B-B070-09FBA498B7AE}"/>
    <dgm:cxn modelId="{B27DBA65-065A-4EFB-92E1-A86E659F1827}" srcId="{CA331192-BF4C-40E1-9829-5AF39DB81825}" destId="{215F35F5-DCFE-485D-A640-4D2E38BE3D53}" srcOrd="1" destOrd="0" parTransId="{6E3D4206-590B-4BF3-B47D-00F7C023A8CA}" sibTransId="{72992E84-79BF-48DB-8381-0649764A1ACA}"/>
    <dgm:cxn modelId="{17E1E24A-ABC3-4BCE-9BC0-76F9334A459E}" srcId="{5F3888C9-EFE4-4E90-9283-5FC5C2CFAF90}" destId="{D40B0989-A99B-4BC7-97B4-BAA44587F696}" srcOrd="0" destOrd="0" parTransId="{1EC72D92-78FD-48B0-805D-20605DCEECE3}" sibTransId="{E43EF334-F017-41A6-AF9F-75609CAE4436}"/>
    <dgm:cxn modelId="{F65A064F-E20B-4C2F-961E-3476BC3ABD6E}" type="presOf" srcId="{BA0C9719-B68F-4217-8279-A8EC4C0BF46E}" destId="{03D5D01B-9411-4713-A0C4-2B23DA9A7309}" srcOrd="0" destOrd="1" presId="urn:microsoft.com/office/officeart/2005/8/layout/vList6"/>
    <dgm:cxn modelId="{1AD98971-B5F5-403A-8EF0-C87069DDD6F9}" srcId="{CA331192-BF4C-40E1-9829-5AF39DB81825}" destId="{5F3888C9-EFE4-4E90-9283-5FC5C2CFAF90}" srcOrd="0" destOrd="0" parTransId="{5E226569-AB19-4434-B0B1-C43BC5A85F4C}" sibTransId="{D26DB17B-670C-4332-A2EF-F12E5AFCC1A9}"/>
    <dgm:cxn modelId="{2B58E971-9CC3-43C8-A5A7-6F8562527AF6}" type="presOf" srcId="{8634FB72-12CA-4D0A-B6A6-AFB8EFF43702}" destId="{03D5D01B-9411-4713-A0C4-2B23DA9A7309}" srcOrd="0" destOrd="0" presId="urn:microsoft.com/office/officeart/2005/8/layout/vList6"/>
    <dgm:cxn modelId="{D7DDC377-7928-458B-8C8D-F147D3866A05}" srcId="{2E4B9913-6540-4468-8D85-0C402CD5B07D}" destId="{30E812D5-43E2-4731-8553-E8BE107A59F0}" srcOrd="1" destOrd="0" parTransId="{80CF3E22-1EE6-4B69-BBCE-381BBADDC7A5}" sibTransId="{11D75D64-B749-4F80-8824-DA296F071622}"/>
    <dgm:cxn modelId="{00D4957D-5A67-437A-B0BE-4DC53B2587B5}" srcId="{CA331192-BF4C-40E1-9829-5AF39DB81825}" destId="{2E4B9913-6540-4468-8D85-0C402CD5B07D}" srcOrd="2" destOrd="0" parTransId="{CF91B7FE-9F08-4C1E-B408-D875BD274D8C}" sibTransId="{7CB420E0-B45F-47BD-9D99-B4D7A84B4BA9}"/>
    <dgm:cxn modelId="{94FB0387-C0CC-4B9E-A7C8-5BA8DF99F90A}" type="presOf" srcId="{215F35F5-DCFE-485D-A640-4D2E38BE3D53}" destId="{4417B677-65EA-4FF2-B289-77318B7E7B70}" srcOrd="0" destOrd="0" presId="urn:microsoft.com/office/officeart/2005/8/layout/vList6"/>
    <dgm:cxn modelId="{18556A9C-5AE5-4C7F-9117-FAB65C983549}" type="presOf" srcId="{8E24ECC2-B351-4F80-BB3C-84CE0756CB31}" destId="{2C1087F0-6771-413C-B4AB-AC747C38ADB6}" srcOrd="0" destOrd="1" presId="urn:microsoft.com/office/officeart/2005/8/layout/vList6"/>
    <dgm:cxn modelId="{1B3414A1-5948-4E3C-978A-74987EA749E3}" type="presOf" srcId="{30E812D5-43E2-4731-8553-E8BE107A59F0}" destId="{7AD4FD65-7E7A-4E5F-AEFA-73533D27F7F6}" srcOrd="0" destOrd="1" presId="urn:microsoft.com/office/officeart/2005/8/layout/vList6"/>
    <dgm:cxn modelId="{1318CBAA-00F6-472B-8E64-B0D1C8BCFF1E}" srcId="{CA331192-BF4C-40E1-9829-5AF39DB81825}" destId="{0A15BECB-B3B9-4F1D-9403-F150F4704C11}" srcOrd="3" destOrd="0" parTransId="{883759A1-2E26-4434-A7BB-C753F9928647}" sibTransId="{CC6E5852-88BE-4B3C-8C96-6145E0D97EA5}"/>
    <dgm:cxn modelId="{A9D15BAC-7C92-46F0-8C6F-E33D272C9F17}" type="presOf" srcId="{CA331192-BF4C-40E1-9829-5AF39DB81825}" destId="{4272E84F-BB85-4AAF-8554-328FDE6630AF}" srcOrd="0" destOrd="0" presId="urn:microsoft.com/office/officeart/2005/8/layout/vList6"/>
    <dgm:cxn modelId="{4C4446AC-5F12-42B8-B3DA-3DB4934D75B4}" type="presOf" srcId="{8D69C323-634E-4E35-A035-419EF7979C64}" destId="{F0ED9D46-B7D0-47C2-9413-D5027633E1CC}" srcOrd="0" destOrd="0" presId="urn:microsoft.com/office/officeart/2005/8/layout/vList6"/>
    <dgm:cxn modelId="{61B698C1-0636-4426-B936-3A8B727C8434}" srcId="{0A15BECB-B3B9-4F1D-9403-F150F4704C11}" destId="{8634FB72-12CA-4D0A-B6A6-AFB8EFF43702}" srcOrd="0" destOrd="0" parTransId="{083E0E07-B05C-458F-8846-1BEF519EBE7F}" sibTransId="{BEB35F3A-6732-4DF3-913F-4AB84D5B4E4E}"/>
    <dgm:cxn modelId="{B33DD0C9-53A7-45CE-8F5C-A8F0CFDCC2EE}" srcId="{5F3888C9-EFE4-4E90-9283-5FC5C2CFAF90}" destId="{8E24ECC2-B351-4F80-BB3C-84CE0756CB31}" srcOrd="1" destOrd="0" parTransId="{0CA05DE9-0BC5-475F-A011-976EB8CC259D}" sibTransId="{C185EADA-6FDD-4953-87D7-B0DA4D800F2C}"/>
    <dgm:cxn modelId="{9F1636CA-92A3-4399-81D8-1358FE1FC3E0}" srcId="{215F35F5-DCFE-485D-A640-4D2E38BE3D53}" destId="{8D69C323-634E-4E35-A035-419EF7979C64}" srcOrd="0" destOrd="0" parTransId="{5E3A4645-282E-43EA-9341-263E08BBD64A}" sibTransId="{3F8D47A5-A49A-462A-B1FE-9B4CBB404548}"/>
    <dgm:cxn modelId="{4731D7D6-0D3C-493E-85BC-DC6FD89B9E98}" srcId="{215F35F5-DCFE-485D-A640-4D2E38BE3D53}" destId="{D8C6D388-A34E-4318-B426-D8CB85ACB244}" srcOrd="1" destOrd="0" parTransId="{CCE1C8FA-1659-4619-8FEE-6EAA47A2F299}" sibTransId="{C3BFDCE7-A906-4609-B787-E9BF461D3057}"/>
    <dgm:cxn modelId="{CADE11D8-E873-4175-BB8F-F0420C0537C5}" srcId="{0A15BECB-B3B9-4F1D-9403-F150F4704C11}" destId="{BA0C9719-B68F-4217-8279-A8EC4C0BF46E}" srcOrd="1" destOrd="0" parTransId="{D3DF6197-1E27-4A62-8845-AADEB31A533F}" sibTransId="{449D0132-4E44-4F4D-9A24-EAC40278F7E2}"/>
    <dgm:cxn modelId="{EA27A8E0-FD7D-41F9-A87A-3316F9F2356B}" type="presOf" srcId="{5F3888C9-EFE4-4E90-9283-5FC5C2CFAF90}" destId="{78BC15A4-3074-4413-BBA5-5FF1A9A2DED8}" srcOrd="0" destOrd="0" presId="urn:microsoft.com/office/officeart/2005/8/layout/vList6"/>
    <dgm:cxn modelId="{346299E1-F7DF-4655-A114-94856A1448D2}" type="presOf" srcId="{D40B0989-A99B-4BC7-97B4-BAA44587F696}" destId="{2C1087F0-6771-413C-B4AB-AC747C38ADB6}" srcOrd="0" destOrd="0" presId="urn:microsoft.com/office/officeart/2005/8/layout/vList6"/>
    <dgm:cxn modelId="{31A478E9-B1BA-4505-B60E-F2229D11A91C}" type="presOf" srcId="{0A15BECB-B3B9-4F1D-9403-F150F4704C11}" destId="{FCB8B959-4D12-4146-A901-6A897E5E77E5}" srcOrd="0" destOrd="0" presId="urn:microsoft.com/office/officeart/2005/8/layout/vList6"/>
    <dgm:cxn modelId="{C4C20580-2399-463D-936E-7A432C8FE11E}" type="presParOf" srcId="{4272E84F-BB85-4AAF-8554-328FDE6630AF}" destId="{74CE5DA6-9F63-4438-8C82-DD9780A59416}" srcOrd="0" destOrd="0" presId="urn:microsoft.com/office/officeart/2005/8/layout/vList6"/>
    <dgm:cxn modelId="{1F26FDAD-2259-4315-B426-F115054D58F1}" type="presParOf" srcId="{74CE5DA6-9F63-4438-8C82-DD9780A59416}" destId="{78BC15A4-3074-4413-BBA5-5FF1A9A2DED8}" srcOrd="0" destOrd="0" presId="urn:microsoft.com/office/officeart/2005/8/layout/vList6"/>
    <dgm:cxn modelId="{4A47EEC8-28BF-49BB-9309-128E1495EE5F}" type="presParOf" srcId="{74CE5DA6-9F63-4438-8C82-DD9780A59416}" destId="{2C1087F0-6771-413C-B4AB-AC747C38ADB6}" srcOrd="1" destOrd="0" presId="urn:microsoft.com/office/officeart/2005/8/layout/vList6"/>
    <dgm:cxn modelId="{BD25C95D-8E24-45ED-8862-40113D28C7E7}" type="presParOf" srcId="{4272E84F-BB85-4AAF-8554-328FDE6630AF}" destId="{CFD8D7E3-2EF4-4721-83EC-21267E2EA5DF}" srcOrd="1" destOrd="0" presId="urn:microsoft.com/office/officeart/2005/8/layout/vList6"/>
    <dgm:cxn modelId="{9E3B5EEC-5FFC-42BB-B8AC-E15E319CA2FD}" type="presParOf" srcId="{4272E84F-BB85-4AAF-8554-328FDE6630AF}" destId="{6FE6C1DF-46CA-4C36-8C54-C1E09BF10409}" srcOrd="2" destOrd="0" presId="urn:microsoft.com/office/officeart/2005/8/layout/vList6"/>
    <dgm:cxn modelId="{BF531FCF-5C1D-44A7-8B31-ED841B175598}" type="presParOf" srcId="{6FE6C1DF-46CA-4C36-8C54-C1E09BF10409}" destId="{4417B677-65EA-4FF2-B289-77318B7E7B70}" srcOrd="0" destOrd="0" presId="urn:microsoft.com/office/officeart/2005/8/layout/vList6"/>
    <dgm:cxn modelId="{5768DF66-BEE7-4147-BF49-37323095E46F}" type="presParOf" srcId="{6FE6C1DF-46CA-4C36-8C54-C1E09BF10409}" destId="{F0ED9D46-B7D0-47C2-9413-D5027633E1CC}" srcOrd="1" destOrd="0" presId="urn:microsoft.com/office/officeart/2005/8/layout/vList6"/>
    <dgm:cxn modelId="{DB1CD0CA-AC00-4299-A4BD-FC5723A5872C}" type="presParOf" srcId="{4272E84F-BB85-4AAF-8554-328FDE6630AF}" destId="{52D0B468-B9A0-4299-AD4F-A3DB24DB6BF2}" srcOrd="3" destOrd="0" presId="urn:microsoft.com/office/officeart/2005/8/layout/vList6"/>
    <dgm:cxn modelId="{D5A4F85D-0649-47B0-89F9-10D9E07D0E6F}" type="presParOf" srcId="{4272E84F-BB85-4AAF-8554-328FDE6630AF}" destId="{09B9BA4C-C6AB-40EB-B313-074EA19F1CF9}" srcOrd="4" destOrd="0" presId="urn:microsoft.com/office/officeart/2005/8/layout/vList6"/>
    <dgm:cxn modelId="{93B23C3F-1554-4B36-8301-9FBE952A6F27}" type="presParOf" srcId="{09B9BA4C-C6AB-40EB-B313-074EA19F1CF9}" destId="{56513726-E0F5-43E9-8911-E9E027CB45CE}" srcOrd="0" destOrd="0" presId="urn:microsoft.com/office/officeart/2005/8/layout/vList6"/>
    <dgm:cxn modelId="{DA69F936-54B3-4931-9564-8912463A7543}" type="presParOf" srcId="{09B9BA4C-C6AB-40EB-B313-074EA19F1CF9}" destId="{7AD4FD65-7E7A-4E5F-AEFA-73533D27F7F6}" srcOrd="1" destOrd="0" presId="urn:microsoft.com/office/officeart/2005/8/layout/vList6"/>
    <dgm:cxn modelId="{603E04CB-E27C-4A3F-BD92-7670B9C7EC89}" type="presParOf" srcId="{4272E84F-BB85-4AAF-8554-328FDE6630AF}" destId="{1F87E9A2-89FD-4BAD-B98B-2B955BA5AA7B}" srcOrd="5" destOrd="0" presId="urn:microsoft.com/office/officeart/2005/8/layout/vList6"/>
    <dgm:cxn modelId="{7CF35EA7-A446-4D24-8FFC-C5E558FB441A}" type="presParOf" srcId="{4272E84F-BB85-4AAF-8554-328FDE6630AF}" destId="{9E3B7D9B-0C8B-4543-A126-D5CFC6F53429}" srcOrd="6" destOrd="0" presId="urn:microsoft.com/office/officeart/2005/8/layout/vList6"/>
    <dgm:cxn modelId="{5C83AE98-DC78-4B6F-A464-77DB5CC99DD0}" type="presParOf" srcId="{9E3B7D9B-0C8B-4543-A126-D5CFC6F53429}" destId="{FCB8B959-4D12-4146-A901-6A897E5E77E5}" srcOrd="0" destOrd="0" presId="urn:microsoft.com/office/officeart/2005/8/layout/vList6"/>
    <dgm:cxn modelId="{AFAC6D3A-7174-44A9-8B9A-76B8ECCDB637}" type="presParOf" srcId="{9E3B7D9B-0C8B-4543-A126-D5CFC6F53429}" destId="{03D5D01B-9411-4713-A0C4-2B23DA9A73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ED4F8-0BFF-4AB2-9267-98DEF2ED418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CEAD9BE-4E6D-4341-B984-375CD990EC13}">
      <dgm:prSet phldrT="[Text]"/>
      <dgm:spPr/>
      <dgm:t>
        <a:bodyPr/>
        <a:lstStyle/>
        <a:p>
          <a:r>
            <a:rPr lang="en-US"/>
            <a:t>Weather</a:t>
          </a:r>
        </a:p>
      </dgm:t>
    </dgm:pt>
    <dgm:pt modelId="{92AE41B8-72DE-40AB-A692-80A98221B81D}" type="parTrans" cxnId="{2A1E2285-0FFE-4D75-B093-0FA82B774141}">
      <dgm:prSet/>
      <dgm:spPr/>
      <dgm:t>
        <a:bodyPr/>
        <a:lstStyle/>
        <a:p>
          <a:endParaRPr lang="en-US"/>
        </a:p>
      </dgm:t>
    </dgm:pt>
    <dgm:pt modelId="{3815A2E0-30ED-409E-822C-D1A30A79449D}" type="sibTrans" cxnId="{2A1E2285-0FFE-4D75-B093-0FA82B774141}">
      <dgm:prSet/>
      <dgm:spPr/>
      <dgm:t>
        <a:bodyPr/>
        <a:lstStyle/>
        <a:p>
          <a:endParaRPr lang="en-US"/>
        </a:p>
      </dgm:t>
    </dgm:pt>
    <dgm:pt modelId="{844A948C-CE67-4D4D-8695-81D216D8DF65}">
      <dgm:prSet phldrT="[Text]"/>
      <dgm:spPr/>
      <dgm:t>
        <a:bodyPr/>
        <a:lstStyle/>
        <a:p>
          <a:pPr rtl="0"/>
          <a:r>
            <a:rPr lang="en-US"/>
            <a:t>Lessons from Katrina:</a:t>
          </a:r>
          <a:r>
            <a:rPr lang="en-US">
              <a:latin typeface="Arial" panose="020B0604020202020204"/>
            </a:rPr>
            <a:t> </a:t>
          </a:r>
          <a:r>
            <a:rPr lang="en-US"/>
            <a:t> A Program Director’s Perspective – Ramesh </a:t>
          </a:r>
          <a:r>
            <a:rPr lang="en-US" err="1"/>
            <a:t>Ayyala</a:t>
          </a:r>
          <a:r>
            <a:rPr lang="en-US"/>
            <a:t>, MD, FRCS, </a:t>
          </a:r>
          <a:r>
            <a:rPr lang="en-US">
              <a:hlinkClick xmlns:r="http://schemas.openxmlformats.org/officeDocument/2006/relationships" r:id="rId1"/>
            </a:rPr>
            <a:t>https://www.aaojournal.org/action/showPdf?pii=S0161-6420%2807%2900526-X</a:t>
          </a:r>
          <a:endParaRPr lang="en-US"/>
        </a:p>
      </dgm:t>
    </dgm:pt>
    <dgm:pt modelId="{5EC4720E-E938-4FD0-AADD-0797CABB45EE}" type="parTrans" cxnId="{EBCD84F4-57A5-4C9C-9158-A171049BC5BD}">
      <dgm:prSet/>
      <dgm:spPr/>
      <dgm:t>
        <a:bodyPr/>
        <a:lstStyle/>
        <a:p>
          <a:endParaRPr lang="en-US"/>
        </a:p>
      </dgm:t>
    </dgm:pt>
    <dgm:pt modelId="{03DD3A8E-8B09-418E-AA49-044D4E9F0620}" type="sibTrans" cxnId="{EBCD84F4-57A5-4C9C-9158-A171049BC5BD}">
      <dgm:prSet/>
      <dgm:spPr/>
      <dgm:t>
        <a:bodyPr/>
        <a:lstStyle/>
        <a:p>
          <a:endParaRPr lang="en-US"/>
        </a:p>
      </dgm:t>
    </dgm:pt>
    <dgm:pt modelId="{8E29ED96-2434-46A5-A4F4-5005CC44072E}">
      <dgm:prSet phldrT="[Text]"/>
      <dgm:spPr/>
      <dgm:t>
        <a:bodyPr/>
        <a:lstStyle/>
        <a:p>
          <a:r>
            <a:rPr lang="en-US"/>
            <a:t>Major Incident (Hospital Closure)</a:t>
          </a:r>
        </a:p>
      </dgm:t>
    </dgm:pt>
    <dgm:pt modelId="{E1D2414E-551E-49BB-833B-333B68D0A360}" type="parTrans" cxnId="{3029AF5C-041F-4BF0-ACE3-ACDFAB176E9B}">
      <dgm:prSet/>
      <dgm:spPr/>
      <dgm:t>
        <a:bodyPr/>
        <a:lstStyle/>
        <a:p>
          <a:endParaRPr lang="en-US"/>
        </a:p>
      </dgm:t>
    </dgm:pt>
    <dgm:pt modelId="{7C10EDD8-6B56-4EB1-9BFB-FA24AE938854}" type="sibTrans" cxnId="{3029AF5C-041F-4BF0-ACE3-ACDFAB176E9B}">
      <dgm:prSet/>
      <dgm:spPr/>
      <dgm:t>
        <a:bodyPr/>
        <a:lstStyle/>
        <a:p>
          <a:endParaRPr lang="en-US"/>
        </a:p>
      </dgm:t>
    </dgm:pt>
    <dgm:pt modelId="{0FF15EA3-993D-45BC-877A-6503686BAC37}">
      <dgm:prSet phldrT="[Text]"/>
      <dgm:spPr/>
      <dgm:t>
        <a:bodyPr/>
        <a:lstStyle/>
        <a:p>
          <a:r>
            <a:rPr lang="en-US"/>
            <a:t>Medicare Rules When a Teaching Hospital Closes (AAMC), </a:t>
          </a:r>
          <a:r>
            <a:rPr lang="en-US">
              <a:hlinkClick xmlns:r="http://schemas.openxmlformats.org/officeDocument/2006/relationships" r:id="rId2"/>
            </a:rPr>
            <a:t>https://www.aamc.org/media/33321/download</a:t>
          </a:r>
          <a:endParaRPr lang="en-US"/>
        </a:p>
      </dgm:t>
    </dgm:pt>
    <dgm:pt modelId="{C87110A9-9756-4AE4-B5B4-127650C1B274}" type="parTrans" cxnId="{FEDDC41E-4BD7-4102-83CE-E996356164BC}">
      <dgm:prSet/>
      <dgm:spPr/>
      <dgm:t>
        <a:bodyPr/>
        <a:lstStyle/>
        <a:p>
          <a:endParaRPr lang="en-US"/>
        </a:p>
      </dgm:t>
    </dgm:pt>
    <dgm:pt modelId="{E2BC84D1-1F4A-4005-B38A-AF6F98B26247}" type="sibTrans" cxnId="{FEDDC41E-4BD7-4102-83CE-E996356164BC}">
      <dgm:prSet/>
      <dgm:spPr/>
      <dgm:t>
        <a:bodyPr/>
        <a:lstStyle/>
        <a:p>
          <a:endParaRPr lang="en-US"/>
        </a:p>
      </dgm:t>
    </dgm:pt>
    <dgm:pt modelId="{81D2AC7D-AF46-4B34-84AD-6AE8BD164542}">
      <dgm:prSet phldrT="[Text]"/>
      <dgm:spPr/>
      <dgm:t>
        <a:bodyPr/>
        <a:lstStyle/>
        <a:p>
          <a:r>
            <a:rPr lang="en-US"/>
            <a:t>Pandemic</a:t>
          </a:r>
        </a:p>
      </dgm:t>
    </dgm:pt>
    <dgm:pt modelId="{818A009A-028F-4DBD-9DE0-A41C4B00EFE3}" type="parTrans" cxnId="{CCD310DC-580E-44E2-BDB2-3CA108787CC0}">
      <dgm:prSet/>
      <dgm:spPr/>
      <dgm:t>
        <a:bodyPr/>
        <a:lstStyle/>
        <a:p>
          <a:endParaRPr lang="en-US"/>
        </a:p>
      </dgm:t>
    </dgm:pt>
    <dgm:pt modelId="{8AD51D93-CF8E-496D-AB0C-1E2E61D40449}" type="sibTrans" cxnId="{CCD310DC-580E-44E2-BDB2-3CA108787CC0}">
      <dgm:prSet/>
      <dgm:spPr/>
      <dgm:t>
        <a:bodyPr/>
        <a:lstStyle/>
        <a:p>
          <a:endParaRPr lang="en-US"/>
        </a:p>
      </dgm:t>
    </dgm:pt>
    <dgm:pt modelId="{5337028B-E0A0-4DA9-A639-10CD3B599461}">
      <dgm:prSet phldrT="[Text]"/>
      <dgm:spPr/>
      <dgm:t>
        <a:bodyPr/>
        <a:lstStyle/>
        <a:p>
          <a:r>
            <a:rPr lang="en-US"/>
            <a:t>AFSP’s After a Suicide: A Toolkit for Physician Residency/Fellowship Programs</a:t>
          </a:r>
        </a:p>
      </dgm:t>
    </dgm:pt>
    <dgm:pt modelId="{75998A3B-471D-4AD4-8333-6A011C291A08}" type="parTrans" cxnId="{FF68F5A9-C495-4D55-A3E7-607ACD307852}">
      <dgm:prSet/>
      <dgm:spPr/>
      <dgm:t>
        <a:bodyPr/>
        <a:lstStyle/>
        <a:p>
          <a:endParaRPr lang="en-US"/>
        </a:p>
      </dgm:t>
    </dgm:pt>
    <dgm:pt modelId="{EEE90ADF-E139-482A-AB52-20D32988BC40}" type="sibTrans" cxnId="{FF68F5A9-C495-4D55-A3E7-607ACD307852}">
      <dgm:prSet/>
      <dgm:spPr/>
      <dgm:t>
        <a:bodyPr/>
        <a:lstStyle/>
        <a:p>
          <a:endParaRPr lang="en-US"/>
        </a:p>
      </dgm:t>
    </dgm:pt>
    <dgm:pt modelId="{7159BC56-A966-4422-96DA-B569CFAFBCF0}">
      <dgm:prSet phldrT="[Text]"/>
      <dgm:spPr/>
      <dgm:t>
        <a:bodyPr/>
        <a:lstStyle/>
        <a:p>
          <a:r>
            <a:rPr lang="en-US"/>
            <a:t>Suicide</a:t>
          </a:r>
        </a:p>
      </dgm:t>
    </dgm:pt>
    <dgm:pt modelId="{3AA9C7F5-4063-435D-9DFF-DBE0C5BD1796}" type="parTrans" cxnId="{AE1D3A74-DA47-4F3C-8C5B-E0C4A179155F}">
      <dgm:prSet/>
      <dgm:spPr/>
      <dgm:t>
        <a:bodyPr/>
        <a:lstStyle/>
        <a:p>
          <a:endParaRPr lang="en-US"/>
        </a:p>
      </dgm:t>
    </dgm:pt>
    <dgm:pt modelId="{D78321C6-6E16-4728-A830-81AB2D6656E3}" type="sibTrans" cxnId="{AE1D3A74-DA47-4F3C-8C5B-E0C4A179155F}">
      <dgm:prSet/>
      <dgm:spPr/>
      <dgm:t>
        <a:bodyPr/>
        <a:lstStyle/>
        <a:p>
          <a:endParaRPr lang="en-US"/>
        </a:p>
      </dgm:t>
    </dgm:pt>
    <dgm:pt modelId="{DBC38F83-AE27-480E-B4A9-CCAFB92EDA39}">
      <dgm:prSet phldrT="[Text]"/>
      <dgm:spPr/>
      <dgm:t>
        <a:bodyPr/>
        <a:lstStyle/>
        <a:p>
          <a:r>
            <a:rPr lang="en-US"/>
            <a:t>ACGME Response to Pandemic Crisis, </a:t>
          </a:r>
          <a:r>
            <a:rPr lang="en-US">
              <a:hlinkClick xmlns:r="http://schemas.openxmlformats.org/officeDocument/2006/relationships" r:id="rId3"/>
            </a:rPr>
            <a:t>https://acgme.org/covid-19</a:t>
          </a:r>
          <a:endParaRPr lang="en-US"/>
        </a:p>
      </dgm:t>
    </dgm:pt>
    <dgm:pt modelId="{E0978401-4150-429B-8C97-DBBAF7FEFFCA}" type="parTrans" cxnId="{46E1453E-70FF-4774-BF67-22434394E720}">
      <dgm:prSet/>
      <dgm:spPr/>
      <dgm:t>
        <a:bodyPr/>
        <a:lstStyle/>
        <a:p>
          <a:endParaRPr lang="en-US"/>
        </a:p>
      </dgm:t>
    </dgm:pt>
    <dgm:pt modelId="{5DAE9D83-9800-4487-862F-A45DF5F316F2}" type="sibTrans" cxnId="{46E1453E-70FF-4774-BF67-22434394E720}">
      <dgm:prSet/>
      <dgm:spPr/>
      <dgm:t>
        <a:bodyPr/>
        <a:lstStyle/>
        <a:p>
          <a:endParaRPr lang="en-US"/>
        </a:p>
      </dgm:t>
    </dgm:pt>
    <dgm:pt modelId="{F5F4DE76-6575-4846-A010-0585DC5DB4DC}" type="pres">
      <dgm:prSet presAssocID="{1E1ED4F8-0BFF-4AB2-9267-98DEF2ED4186}" presName="Name0" presStyleCnt="0">
        <dgm:presLayoutVars>
          <dgm:dir/>
          <dgm:animLvl val="lvl"/>
          <dgm:resizeHandles val="exact"/>
        </dgm:presLayoutVars>
      </dgm:prSet>
      <dgm:spPr/>
    </dgm:pt>
    <dgm:pt modelId="{3BB6BD65-03F7-44D3-BEA5-61A33A4E614A}" type="pres">
      <dgm:prSet presAssocID="{ECEAD9BE-4E6D-4341-B984-375CD990EC13}" presName="linNode" presStyleCnt="0"/>
      <dgm:spPr/>
    </dgm:pt>
    <dgm:pt modelId="{DBE4A70C-9D1F-496D-8336-DF52BF5062E1}" type="pres">
      <dgm:prSet presAssocID="{ECEAD9BE-4E6D-4341-B984-375CD990EC13}" presName="parentText" presStyleLbl="node1" presStyleIdx="0" presStyleCnt="4">
        <dgm:presLayoutVars>
          <dgm:chMax val="1"/>
          <dgm:bulletEnabled val="1"/>
        </dgm:presLayoutVars>
      </dgm:prSet>
      <dgm:spPr/>
    </dgm:pt>
    <dgm:pt modelId="{F8E0BFD6-6E2A-49CD-AF0C-BB543A3AEA21}" type="pres">
      <dgm:prSet presAssocID="{ECEAD9BE-4E6D-4341-B984-375CD990EC13}" presName="descendantText" presStyleLbl="alignAccFollowNode1" presStyleIdx="0" presStyleCnt="4">
        <dgm:presLayoutVars>
          <dgm:bulletEnabled val="1"/>
        </dgm:presLayoutVars>
      </dgm:prSet>
      <dgm:spPr/>
    </dgm:pt>
    <dgm:pt modelId="{BA395A5A-72B6-4076-9C84-8EBF7C87F224}" type="pres">
      <dgm:prSet presAssocID="{3815A2E0-30ED-409E-822C-D1A30A79449D}" presName="sp" presStyleCnt="0"/>
      <dgm:spPr/>
    </dgm:pt>
    <dgm:pt modelId="{A4A6F277-1035-4EC1-AB48-9B86A321A4AE}" type="pres">
      <dgm:prSet presAssocID="{8E29ED96-2434-46A5-A4F4-5005CC44072E}" presName="linNode" presStyleCnt="0"/>
      <dgm:spPr/>
    </dgm:pt>
    <dgm:pt modelId="{F98A91E7-65D0-4C32-8C76-AFF353782AEC}" type="pres">
      <dgm:prSet presAssocID="{8E29ED96-2434-46A5-A4F4-5005CC44072E}" presName="parentText" presStyleLbl="node1" presStyleIdx="1" presStyleCnt="4">
        <dgm:presLayoutVars>
          <dgm:chMax val="1"/>
          <dgm:bulletEnabled val="1"/>
        </dgm:presLayoutVars>
      </dgm:prSet>
      <dgm:spPr/>
    </dgm:pt>
    <dgm:pt modelId="{992B68B5-8515-440D-9E76-AA1F67DCDF5C}" type="pres">
      <dgm:prSet presAssocID="{8E29ED96-2434-46A5-A4F4-5005CC44072E}" presName="descendantText" presStyleLbl="alignAccFollowNode1" presStyleIdx="1" presStyleCnt="4">
        <dgm:presLayoutVars>
          <dgm:bulletEnabled val="1"/>
        </dgm:presLayoutVars>
      </dgm:prSet>
      <dgm:spPr/>
    </dgm:pt>
    <dgm:pt modelId="{5E66F89F-F677-4F2D-BFAB-C176746EC704}" type="pres">
      <dgm:prSet presAssocID="{7C10EDD8-6B56-4EB1-9BFB-FA24AE938854}" presName="sp" presStyleCnt="0"/>
      <dgm:spPr/>
    </dgm:pt>
    <dgm:pt modelId="{D7DA8F31-D84F-45E6-BAFC-A1FA9F5F8B77}" type="pres">
      <dgm:prSet presAssocID="{81D2AC7D-AF46-4B34-84AD-6AE8BD164542}" presName="linNode" presStyleCnt="0"/>
      <dgm:spPr/>
    </dgm:pt>
    <dgm:pt modelId="{DDF83BD1-225A-498E-96C5-6541EC9ACFC1}" type="pres">
      <dgm:prSet presAssocID="{81D2AC7D-AF46-4B34-84AD-6AE8BD164542}" presName="parentText" presStyleLbl="node1" presStyleIdx="2" presStyleCnt="4">
        <dgm:presLayoutVars>
          <dgm:chMax val="1"/>
          <dgm:bulletEnabled val="1"/>
        </dgm:presLayoutVars>
      </dgm:prSet>
      <dgm:spPr/>
    </dgm:pt>
    <dgm:pt modelId="{41AFDF71-5C0B-41AC-A034-3471B613C348}" type="pres">
      <dgm:prSet presAssocID="{81D2AC7D-AF46-4B34-84AD-6AE8BD164542}" presName="descendantText" presStyleLbl="alignAccFollowNode1" presStyleIdx="2" presStyleCnt="4">
        <dgm:presLayoutVars>
          <dgm:bulletEnabled val="1"/>
        </dgm:presLayoutVars>
      </dgm:prSet>
      <dgm:spPr/>
    </dgm:pt>
    <dgm:pt modelId="{ECC3D03B-2FE4-4DB7-90F8-753A00299FF9}" type="pres">
      <dgm:prSet presAssocID="{8AD51D93-CF8E-496D-AB0C-1E2E61D40449}" presName="sp" presStyleCnt="0"/>
      <dgm:spPr/>
    </dgm:pt>
    <dgm:pt modelId="{632F30CD-363A-4D54-A249-C037C5EA12EF}" type="pres">
      <dgm:prSet presAssocID="{7159BC56-A966-4422-96DA-B569CFAFBCF0}" presName="linNode" presStyleCnt="0"/>
      <dgm:spPr/>
    </dgm:pt>
    <dgm:pt modelId="{16839310-E7B2-4C63-92CD-4C55CB631CF6}" type="pres">
      <dgm:prSet presAssocID="{7159BC56-A966-4422-96DA-B569CFAFBCF0}" presName="parentText" presStyleLbl="node1" presStyleIdx="3" presStyleCnt="4">
        <dgm:presLayoutVars>
          <dgm:chMax val="1"/>
          <dgm:bulletEnabled val="1"/>
        </dgm:presLayoutVars>
      </dgm:prSet>
      <dgm:spPr/>
    </dgm:pt>
    <dgm:pt modelId="{E13941C5-BDA7-44A1-BBB5-4D8D84F5C451}" type="pres">
      <dgm:prSet presAssocID="{7159BC56-A966-4422-96DA-B569CFAFBCF0}" presName="descendantText" presStyleLbl="alignAccFollowNode1" presStyleIdx="3" presStyleCnt="4">
        <dgm:presLayoutVars>
          <dgm:bulletEnabled val="1"/>
        </dgm:presLayoutVars>
      </dgm:prSet>
      <dgm:spPr/>
    </dgm:pt>
  </dgm:ptLst>
  <dgm:cxnLst>
    <dgm:cxn modelId="{63824B1C-6603-4471-8D73-084128494B25}" type="presOf" srcId="{ECEAD9BE-4E6D-4341-B984-375CD990EC13}" destId="{DBE4A70C-9D1F-496D-8336-DF52BF5062E1}" srcOrd="0" destOrd="0" presId="urn:microsoft.com/office/officeart/2005/8/layout/vList5"/>
    <dgm:cxn modelId="{FEDDC41E-4BD7-4102-83CE-E996356164BC}" srcId="{8E29ED96-2434-46A5-A4F4-5005CC44072E}" destId="{0FF15EA3-993D-45BC-877A-6503686BAC37}" srcOrd="0" destOrd="0" parTransId="{C87110A9-9756-4AE4-B5B4-127650C1B274}" sibTransId="{E2BC84D1-1F4A-4005-B38A-AF6F98B26247}"/>
    <dgm:cxn modelId="{04222E2D-1C1A-4EE8-88C3-3879E0BC5788}" type="presOf" srcId="{7159BC56-A966-4422-96DA-B569CFAFBCF0}" destId="{16839310-E7B2-4C63-92CD-4C55CB631CF6}" srcOrd="0" destOrd="0" presId="urn:microsoft.com/office/officeart/2005/8/layout/vList5"/>
    <dgm:cxn modelId="{46E1453E-70FF-4774-BF67-22434394E720}" srcId="{81D2AC7D-AF46-4B34-84AD-6AE8BD164542}" destId="{DBC38F83-AE27-480E-B4A9-CCAFB92EDA39}" srcOrd="0" destOrd="0" parTransId="{E0978401-4150-429B-8C97-DBBAF7FEFFCA}" sibTransId="{5DAE9D83-9800-4487-862F-A45DF5F316F2}"/>
    <dgm:cxn modelId="{3029AF5C-041F-4BF0-ACE3-ACDFAB176E9B}" srcId="{1E1ED4F8-0BFF-4AB2-9267-98DEF2ED4186}" destId="{8E29ED96-2434-46A5-A4F4-5005CC44072E}" srcOrd="1" destOrd="0" parTransId="{E1D2414E-551E-49BB-833B-333B68D0A360}" sibTransId="{7C10EDD8-6B56-4EB1-9BFB-FA24AE938854}"/>
    <dgm:cxn modelId="{6BAC7D41-719C-4DD0-A74C-3856B32A6E11}" type="presOf" srcId="{DBC38F83-AE27-480E-B4A9-CCAFB92EDA39}" destId="{41AFDF71-5C0B-41AC-A034-3471B613C348}" srcOrd="0" destOrd="0" presId="urn:microsoft.com/office/officeart/2005/8/layout/vList5"/>
    <dgm:cxn modelId="{E8F42B4F-4A3E-45B6-9F23-2DE4BB40AE73}" type="presOf" srcId="{844A948C-CE67-4D4D-8695-81D216D8DF65}" destId="{F8E0BFD6-6E2A-49CD-AF0C-BB543A3AEA21}" srcOrd="0" destOrd="0" presId="urn:microsoft.com/office/officeart/2005/8/layout/vList5"/>
    <dgm:cxn modelId="{AE1D3A74-DA47-4F3C-8C5B-E0C4A179155F}" srcId="{1E1ED4F8-0BFF-4AB2-9267-98DEF2ED4186}" destId="{7159BC56-A966-4422-96DA-B569CFAFBCF0}" srcOrd="3" destOrd="0" parTransId="{3AA9C7F5-4063-435D-9DFF-DBE0C5BD1796}" sibTransId="{D78321C6-6E16-4728-A830-81AB2D6656E3}"/>
    <dgm:cxn modelId="{B24ACB7F-FC79-4FF4-AA40-C81E02D10F8E}" type="presOf" srcId="{1E1ED4F8-0BFF-4AB2-9267-98DEF2ED4186}" destId="{F5F4DE76-6575-4846-A010-0585DC5DB4DC}" srcOrd="0" destOrd="0" presId="urn:microsoft.com/office/officeart/2005/8/layout/vList5"/>
    <dgm:cxn modelId="{2A1E2285-0FFE-4D75-B093-0FA82B774141}" srcId="{1E1ED4F8-0BFF-4AB2-9267-98DEF2ED4186}" destId="{ECEAD9BE-4E6D-4341-B984-375CD990EC13}" srcOrd="0" destOrd="0" parTransId="{92AE41B8-72DE-40AB-A692-80A98221B81D}" sibTransId="{3815A2E0-30ED-409E-822C-D1A30A79449D}"/>
    <dgm:cxn modelId="{48EA7995-DD24-4850-AE9E-CA944A30CAAC}" type="presOf" srcId="{81D2AC7D-AF46-4B34-84AD-6AE8BD164542}" destId="{DDF83BD1-225A-498E-96C5-6541EC9ACFC1}" srcOrd="0" destOrd="0" presId="urn:microsoft.com/office/officeart/2005/8/layout/vList5"/>
    <dgm:cxn modelId="{C4C87096-C123-45C0-9E33-474E69160C75}" type="presOf" srcId="{0FF15EA3-993D-45BC-877A-6503686BAC37}" destId="{992B68B5-8515-440D-9E76-AA1F67DCDF5C}" srcOrd="0" destOrd="0" presId="urn:microsoft.com/office/officeart/2005/8/layout/vList5"/>
    <dgm:cxn modelId="{19EC5797-BD88-4EDA-9A3B-CCCEFEFD7834}" type="presOf" srcId="{5337028B-E0A0-4DA9-A639-10CD3B599461}" destId="{E13941C5-BDA7-44A1-BBB5-4D8D84F5C451}" srcOrd="0" destOrd="0" presId="urn:microsoft.com/office/officeart/2005/8/layout/vList5"/>
    <dgm:cxn modelId="{FF68F5A9-C495-4D55-A3E7-607ACD307852}" srcId="{7159BC56-A966-4422-96DA-B569CFAFBCF0}" destId="{5337028B-E0A0-4DA9-A639-10CD3B599461}" srcOrd="0" destOrd="0" parTransId="{75998A3B-471D-4AD4-8333-6A011C291A08}" sibTransId="{EEE90ADF-E139-482A-AB52-20D32988BC40}"/>
    <dgm:cxn modelId="{65C521B9-3DF9-4F89-A7BA-8C5358002D75}" type="presOf" srcId="{8E29ED96-2434-46A5-A4F4-5005CC44072E}" destId="{F98A91E7-65D0-4C32-8C76-AFF353782AEC}" srcOrd="0" destOrd="0" presId="urn:microsoft.com/office/officeart/2005/8/layout/vList5"/>
    <dgm:cxn modelId="{CCD310DC-580E-44E2-BDB2-3CA108787CC0}" srcId="{1E1ED4F8-0BFF-4AB2-9267-98DEF2ED4186}" destId="{81D2AC7D-AF46-4B34-84AD-6AE8BD164542}" srcOrd="2" destOrd="0" parTransId="{818A009A-028F-4DBD-9DE0-A41C4B00EFE3}" sibTransId="{8AD51D93-CF8E-496D-AB0C-1E2E61D40449}"/>
    <dgm:cxn modelId="{EBCD84F4-57A5-4C9C-9158-A171049BC5BD}" srcId="{ECEAD9BE-4E6D-4341-B984-375CD990EC13}" destId="{844A948C-CE67-4D4D-8695-81D216D8DF65}" srcOrd="0" destOrd="0" parTransId="{5EC4720E-E938-4FD0-AADD-0797CABB45EE}" sibTransId="{03DD3A8E-8B09-418E-AA49-044D4E9F0620}"/>
    <dgm:cxn modelId="{5078FA6B-1F11-4536-9C7E-EB3EF3C26AC9}" type="presParOf" srcId="{F5F4DE76-6575-4846-A010-0585DC5DB4DC}" destId="{3BB6BD65-03F7-44D3-BEA5-61A33A4E614A}" srcOrd="0" destOrd="0" presId="urn:microsoft.com/office/officeart/2005/8/layout/vList5"/>
    <dgm:cxn modelId="{155A49FA-9058-42C5-A951-22338CB1BD4D}" type="presParOf" srcId="{3BB6BD65-03F7-44D3-BEA5-61A33A4E614A}" destId="{DBE4A70C-9D1F-496D-8336-DF52BF5062E1}" srcOrd="0" destOrd="0" presId="urn:microsoft.com/office/officeart/2005/8/layout/vList5"/>
    <dgm:cxn modelId="{F20B94E0-BB59-4DC0-85AA-40439EE0C50F}" type="presParOf" srcId="{3BB6BD65-03F7-44D3-BEA5-61A33A4E614A}" destId="{F8E0BFD6-6E2A-49CD-AF0C-BB543A3AEA21}" srcOrd="1" destOrd="0" presId="urn:microsoft.com/office/officeart/2005/8/layout/vList5"/>
    <dgm:cxn modelId="{63AB19A9-826D-45AE-BBE1-362E3D4E9AE4}" type="presParOf" srcId="{F5F4DE76-6575-4846-A010-0585DC5DB4DC}" destId="{BA395A5A-72B6-4076-9C84-8EBF7C87F224}" srcOrd="1" destOrd="0" presId="urn:microsoft.com/office/officeart/2005/8/layout/vList5"/>
    <dgm:cxn modelId="{D2DD57FF-0EE9-4A58-9E2E-033FDB96433A}" type="presParOf" srcId="{F5F4DE76-6575-4846-A010-0585DC5DB4DC}" destId="{A4A6F277-1035-4EC1-AB48-9B86A321A4AE}" srcOrd="2" destOrd="0" presId="urn:microsoft.com/office/officeart/2005/8/layout/vList5"/>
    <dgm:cxn modelId="{BF34E1E6-AA1D-462D-81FE-1F55A1781008}" type="presParOf" srcId="{A4A6F277-1035-4EC1-AB48-9B86A321A4AE}" destId="{F98A91E7-65D0-4C32-8C76-AFF353782AEC}" srcOrd="0" destOrd="0" presId="urn:microsoft.com/office/officeart/2005/8/layout/vList5"/>
    <dgm:cxn modelId="{2F3D26F8-54B8-45D4-A8BE-E463D72D30C1}" type="presParOf" srcId="{A4A6F277-1035-4EC1-AB48-9B86A321A4AE}" destId="{992B68B5-8515-440D-9E76-AA1F67DCDF5C}" srcOrd="1" destOrd="0" presId="urn:microsoft.com/office/officeart/2005/8/layout/vList5"/>
    <dgm:cxn modelId="{B72B6736-11F0-4B32-B46D-97487B864773}" type="presParOf" srcId="{F5F4DE76-6575-4846-A010-0585DC5DB4DC}" destId="{5E66F89F-F677-4F2D-BFAB-C176746EC704}" srcOrd="3" destOrd="0" presId="urn:microsoft.com/office/officeart/2005/8/layout/vList5"/>
    <dgm:cxn modelId="{59C8B1F3-49A8-4458-9BAB-FCD157394217}" type="presParOf" srcId="{F5F4DE76-6575-4846-A010-0585DC5DB4DC}" destId="{D7DA8F31-D84F-45E6-BAFC-A1FA9F5F8B77}" srcOrd="4" destOrd="0" presId="urn:microsoft.com/office/officeart/2005/8/layout/vList5"/>
    <dgm:cxn modelId="{86019D8E-8C1F-489B-8561-89A134DA25B1}" type="presParOf" srcId="{D7DA8F31-D84F-45E6-BAFC-A1FA9F5F8B77}" destId="{DDF83BD1-225A-498E-96C5-6541EC9ACFC1}" srcOrd="0" destOrd="0" presId="urn:microsoft.com/office/officeart/2005/8/layout/vList5"/>
    <dgm:cxn modelId="{3A0991FF-49B7-4146-AD7D-8561ACFA4F1D}" type="presParOf" srcId="{D7DA8F31-D84F-45E6-BAFC-A1FA9F5F8B77}" destId="{41AFDF71-5C0B-41AC-A034-3471B613C348}" srcOrd="1" destOrd="0" presId="urn:microsoft.com/office/officeart/2005/8/layout/vList5"/>
    <dgm:cxn modelId="{468D7B3B-3F0B-452B-9E2E-AA6439C8DFBE}" type="presParOf" srcId="{F5F4DE76-6575-4846-A010-0585DC5DB4DC}" destId="{ECC3D03B-2FE4-4DB7-90F8-753A00299FF9}" srcOrd="5" destOrd="0" presId="urn:microsoft.com/office/officeart/2005/8/layout/vList5"/>
    <dgm:cxn modelId="{E26F502C-1B42-4999-BCC6-6987BBC46881}" type="presParOf" srcId="{F5F4DE76-6575-4846-A010-0585DC5DB4DC}" destId="{632F30CD-363A-4D54-A249-C037C5EA12EF}" srcOrd="6" destOrd="0" presId="urn:microsoft.com/office/officeart/2005/8/layout/vList5"/>
    <dgm:cxn modelId="{3160FC30-4CCA-42DA-B691-9106EFBD77B3}" type="presParOf" srcId="{632F30CD-363A-4D54-A249-C037C5EA12EF}" destId="{16839310-E7B2-4C63-92CD-4C55CB631CF6}" srcOrd="0" destOrd="0" presId="urn:microsoft.com/office/officeart/2005/8/layout/vList5"/>
    <dgm:cxn modelId="{F14193DB-A402-4824-BD22-7C6F789C94D6}" type="presParOf" srcId="{632F30CD-363A-4D54-A249-C037C5EA12EF}" destId="{E13941C5-BDA7-44A1-BBB5-4D8D84F5C4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477EE-5240-4D8A-AEA3-28B3B2C10C31}">
      <dsp:nvSpPr>
        <dsp:cNvPr id="0" name=""/>
        <dsp:cNvSpPr/>
      </dsp:nvSpPr>
      <dsp:spPr>
        <a:xfrm>
          <a:off x="360831" y="1575"/>
          <a:ext cx="3411921" cy="20471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An occurrence that has resulted in </a:t>
          </a:r>
          <a:r>
            <a:rPr lang="en-US" sz="1600" i="1" u="sng" kern="1200"/>
            <a:t>property damage, deaths, and/or injuries to a community </a:t>
          </a:r>
          <a:r>
            <a:rPr lang="en-US" sz="1600" kern="1200"/>
            <a:t>(FEMA)</a:t>
          </a:r>
        </a:p>
      </dsp:txBody>
      <dsp:txXfrm>
        <a:off x="360831" y="1575"/>
        <a:ext cx="3411921" cy="2047153"/>
      </dsp:txXfrm>
    </dsp:sp>
    <dsp:sp modelId="{DBB4F7F7-1A0A-42BF-82ED-34C25F264215}">
      <dsp:nvSpPr>
        <dsp:cNvPr id="0" name=""/>
        <dsp:cNvSpPr/>
      </dsp:nvSpPr>
      <dsp:spPr>
        <a:xfrm>
          <a:off x="4113946" y="1575"/>
          <a:ext cx="3411921" cy="20471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An occurrence </a:t>
          </a:r>
          <a:r>
            <a:rPr lang="en-US" sz="1600" i="1" u="sng" kern="1200"/>
            <a:t>disrupting the normal conditions of existence </a:t>
          </a:r>
          <a:r>
            <a:rPr lang="en-US" sz="1600" i="1" kern="1200"/>
            <a:t>and causing a level of suffering that </a:t>
          </a:r>
          <a:r>
            <a:rPr lang="en-US" sz="1600" i="1" u="sng" kern="1200"/>
            <a:t>exceeds the capacity of adjustment of the affected community</a:t>
          </a:r>
          <a:r>
            <a:rPr lang="en-US" sz="1600" i="0" u="none" kern="1200"/>
            <a:t> (WHO)</a:t>
          </a:r>
          <a:endParaRPr lang="en-US" sz="1600" i="1" u="sng" kern="1200"/>
        </a:p>
      </dsp:txBody>
      <dsp:txXfrm>
        <a:off x="4113946" y="1575"/>
        <a:ext cx="3411921" cy="2047153"/>
      </dsp:txXfrm>
    </dsp:sp>
    <dsp:sp modelId="{A5FD020E-BB3C-4E47-8ED9-3D04715065F6}">
      <dsp:nvSpPr>
        <dsp:cNvPr id="0" name=""/>
        <dsp:cNvSpPr/>
      </dsp:nvSpPr>
      <dsp:spPr>
        <a:xfrm>
          <a:off x="2237389" y="2389921"/>
          <a:ext cx="3411921" cy="20471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A serious disruption </a:t>
          </a:r>
          <a:r>
            <a:rPr lang="en-US" sz="1600" i="1" u="sng" kern="1200"/>
            <a:t>occurring over a short or long period of time that causes widespread human, material, economic or environmental loss</a:t>
          </a:r>
          <a:r>
            <a:rPr lang="en-US" sz="1600" i="1" kern="1200"/>
            <a:t> which exceeds the ability of the affected community of society to cope using its own resources </a:t>
          </a:r>
          <a:r>
            <a:rPr lang="en-US" sz="1600" kern="1200"/>
            <a:t>(Wikipedia)</a:t>
          </a:r>
        </a:p>
      </dsp:txBody>
      <dsp:txXfrm>
        <a:off x="2237389" y="2389921"/>
        <a:ext cx="3411921" cy="2047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93DF7-1CE2-4740-BEF0-A8B06F084108}">
      <dsp:nvSpPr>
        <dsp:cNvPr id="0" name=""/>
        <dsp:cNvSpPr/>
      </dsp:nvSpPr>
      <dsp:spPr>
        <a:xfrm>
          <a:off x="1820302" y="-100532"/>
          <a:ext cx="4246095" cy="4246095"/>
        </a:xfrm>
        <a:prstGeom prst="circularArrow">
          <a:avLst>
            <a:gd name="adj1" fmla="val 4668"/>
            <a:gd name="adj2" fmla="val 272909"/>
            <a:gd name="adj3" fmla="val 12902173"/>
            <a:gd name="adj4" fmla="val 17982752"/>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4AB08-C6FA-4150-AB49-A1A2C37F0142}">
      <dsp:nvSpPr>
        <dsp:cNvPr id="0" name=""/>
        <dsp:cNvSpPr/>
      </dsp:nvSpPr>
      <dsp:spPr>
        <a:xfrm>
          <a:off x="2555090" y="565"/>
          <a:ext cx="2776518" cy="13882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Mitigation</a:t>
          </a:r>
          <a:endParaRPr lang="en-US" sz="3000" kern="1200"/>
        </a:p>
      </dsp:txBody>
      <dsp:txXfrm>
        <a:off x="2622859" y="68334"/>
        <a:ext cx="2640980" cy="1252721"/>
      </dsp:txXfrm>
    </dsp:sp>
    <dsp:sp modelId="{908FFA0B-AC72-4061-BCF8-5A58FA12A1E5}">
      <dsp:nvSpPr>
        <dsp:cNvPr id="0" name=""/>
        <dsp:cNvSpPr/>
      </dsp:nvSpPr>
      <dsp:spPr>
        <a:xfrm>
          <a:off x="4079720" y="1525195"/>
          <a:ext cx="2776518" cy="13882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Preparedness</a:t>
          </a:r>
          <a:endParaRPr lang="en-US" sz="3000" kern="1200"/>
        </a:p>
      </dsp:txBody>
      <dsp:txXfrm>
        <a:off x="4147489" y="1592964"/>
        <a:ext cx="2640980" cy="1252721"/>
      </dsp:txXfrm>
    </dsp:sp>
    <dsp:sp modelId="{5D5E9C02-31D1-43C8-B5C8-0CEF2705A0EF}">
      <dsp:nvSpPr>
        <dsp:cNvPr id="0" name=""/>
        <dsp:cNvSpPr/>
      </dsp:nvSpPr>
      <dsp:spPr>
        <a:xfrm>
          <a:off x="2555090" y="3049825"/>
          <a:ext cx="2776518" cy="13882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Response</a:t>
          </a:r>
          <a:endParaRPr lang="en-US" sz="3000" kern="1200"/>
        </a:p>
      </dsp:txBody>
      <dsp:txXfrm>
        <a:off x="2622859" y="3117594"/>
        <a:ext cx="2640980" cy="1252721"/>
      </dsp:txXfrm>
    </dsp:sp>
    <dsp:sp modelId="{0A9DC73C-7CFD-431F-945A-240CE2D992D6}">
      <dsp:nvSpPr>
        <dsp:cNvPr id="0" name=""/>
        <dsp:cNvSpPr/>
      </dsp:nvSpPr>
      <dsp:spPr>
        <a:xfrm>
          <a:off x="1030460" y="1525195"/>
          <a:ext cx="2776518" cy="13882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Recovery</a:t>
          </a:r>
          <a:endParaRPr lang="en-US" sz="3000" kern="1200"/>
        </a:p>
      </dsp:txBody>
      <dsp:txXfrm>
        <a:off x="1098229" y="1592964"/>
        <a:ext cx="2640980" cy="1252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87F0-6771-413C-B4AB-AC747C38ADB6}">
      <dsp:nvSpPr>
        <dsp:cNvPr id="0" name=""/>
        <dsp:cNvSpPr/>
      </dsp:nvSpPr>
      <dsp:spPr>
        <a:xfrm>
          <a:off x="3154679" y="1300"/>
          <a:ext cx="4732020" cy="1031639"/>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Coordinate stakeholder engagement and information collection</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Stakeholders = Hospital Administration, Clinical Leadership, Regional DIOs</a:t>
          </a:r>
        </a:p>
      </dsp:txBody>
      <dsp:txXfrm>
        <a:off x="3154679" y="130255"/>
        <a:ext cx="4345155" cy="773729"/>
      </dsp:txXfrm>
    </dsp:sp>
    <dsp:sp modelId="{78BC15A4-3074-4413-BBA5-5FF1A9A2DED8}">
      <dsp:nvSpPr>
        <dsp:cNvPr id="0" name=""/>
        <dsp:cNvSpPr/>
      </dsp:nvSpPr>
      <dsp:spPr>
        <a:xfrm>
          <a:off x="0" y="1300"/>
          <a:ext cx="3154680" cy="1031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Arial" panose="020B0604020202020204"/>
            </a:rPr>
            <a:t>Organize Planning Process &amp; Resources</a:t>
          </a:r>
          <a:endParaRPr lang="en-US" sz="2300" kern="1200"/>
        </a:p>
      </dsp:txBody>
      <dsp:txXfrm>
        <a:off x="50360" y="51660"/>
        <a:ext cx="3053960" cy="930919"/>
      </dsp:txXfrm>
    </dsp:sp>
    <dsp:sp modelId="{F0ED9D46-B7D0-47C2-9413-D5027633E1CC}">
      <dsp:nvSpPr>
        <dsp:cNvPr id="0" name=""/>
        <dsp:cNvSpPr/>
      </dsp:nvSpPr>
      <dsp:spPr>
        <a:xfrm>
          <a:off x="3154679" y="1136103"/>
          <a:ext cx="4732020" cy="1031639"/>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What types of threats/disasters/emergencies can affect GME?</a:t>
          </a:r>
        </a:p>
        <a:p>
          <a:pPr marL="114300" lvl="1" indent="-114300" algn="l" defTabSz="577850" rtl="0">
            <a:lnSpc>
              <a:spcPct val="90000"/>
            </a:lnSpc>
            <a:spcBef>
              <a:spcPct val="0"/>
            </a:spcBef>
            <a:spcAft>
              <a:spcPct val="15000"/>
            </a:spcAft>
            <a:buChar char="•"/>
          </a:pPr>
          <a:r>
            <a:rPr lang="en-US" sz="1300" kern="1200">
              <a:latin typeface="Arial" panose="020B0604020202020204"/>
            </a:rPr>
            <a:t>If they occurred, what impact would those disasters have on GME programs/trainees?</a:t>
          </a:r>
        </a:p>
      </dsp:txBody>
      <dsp:txXfrm>
        <a:off x="3154679" y="1265058"/>
        <a:ext cx="4345155" cy="773729"/>
      </dsp:txXfrm>
    </dsp:sp>
    <dsp:sp modelId="{4417B677-65EA-4FF2-B289-77318B7E7B70}">
      <dsp:nvSpPr>
        <dsp:cNvPr id="0" name=""/>
        <dsp:cNvSpPr/>
      </dsp:nvSpPr>
      <dsp:spPr>
        <a:xfrm>
          <a:off x="0" y="1136103"/>
          <a:ext cx="3154680" cy="1031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Arial" panose="020B0604020202020204"/>
            </a:rPr>
            <a:t>Assess Risks</a:t>
          </a:r>
          <a:endParaRPr lang="en-US" sz="2300" kern="1200"/>
        </a:p>
      </dsp:txBody>
      <dsp:txXfrm>
        <a:off x="50360" y="1186463"/>
        <a:ext cx="3053960" cy="930919"/>
      </dsp:txXfrm>
    </dsp:sp>
    <dsp:sp modelId="{7AD4FD65-7E7A-4E5F-AEFA-73533D27F7F6}">
      <dsp:nvSpPr>
        <dsp:cNvPr id="0" name=""/>
        <dsp:cNvSpPr/>
      </dsp:nvSpPr>
      <dsp:spPr>
        <a:xfrm>
          <a:off x="3154679" y="2270906"/>
          <a:ext cx="4732020" cy="1031639"/>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Based on above impacts, what capabilities should GME programs/trainees have? </a:t>
          </a:r>
        </a:p>
        <a:p>
          <a:pPr marL="114300" lvl="1" indent="-114300" algn="l" defTabSz="577850" rtl="0">
            <a:lnSpc>
              <a:spcPct val="90000"/>
            </a:lnSpc>
            <a:spcBef>
              <a:spcPct val="0"/>
            </a:spcBef>
            <a:spcAft>
              <a:spcPct val="15000"/>
            </a:spcAft>
            <a:buChar char="•"/>
          </a:pPr>
          <a:r>
            <a:rPr lang="en-US" sz="1300" kern="1200">
              <a:latin typeface="Arial" panose="020B0604020202020204"/>
            </a:rPr>
            <a:t>Identify gaps in capabilities</a:t>
          </a:r>
        </a:p>
      </dsp:txBody>
      <dsp:txXfrm>
        <a:off x="3154679" y="2399861"/>
        <a:ext cx="4345155" cy="773729"/>
      </dsp:txXfrm>
    </dsp:sp>
    <dsp:sp modelId="{56513726-E0F5-43E9-8911-E9E027CB45CE}">
      <dsp:nvSpPr>
        <dsp:cNvPr id="0" name=""/>
        <dsp:cNvSpPr/>
      </dsp:nvSpPr>
      <dsp:spPr>
        <a:xfrm>
          <a:off x="0" y="2270906"/>
          <a:ext cx="3154680" cy="1031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Arial" panose="020B0604020202020204"/>
            </a:rPr>
            <a:t>Develop Mitigation Strategy</a:t>
          </a:r>
          <a:endParaRPr lang="en-US" sz="2300" kern="1200"/>
        </a:p>
      </dsp:txBody>
      <dsp:txXfrm>
        <a:off x="50360" y="2321266"/>
        <a:ext cx="3053960" cy="930919"/>
      </dsp:txXfrm>
    </dsp:sp>
    <dsp:sp modelId="{03D5D01B-9411-4713-A0C4-2B23DA9A7309}">
      <dsp:nvSpPr>
        <dsp:cNvPr id="0" name=""/>
        <dsp:cNvSpPr/>
      </dsp:nvSpPr>
      <dsp:spPr>
        <a:xfrm>
          <a:off x="3154679" y="3405710"/>
          <a:ext cx="4732020" cy="1031639"/>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Prioritize mitigation strategies and commit to implementation to reduce risks</a:t>
          </a:r>
        </a:p>
        <a:p>
          <a:pPr marL="114300" lvl="1" indent="-114300" algn="l" defTabSz="577850" rtl="0">
            <a:lnSpc>
              <a:spcPct val="90000"/>
            </a:lnSpc>
            <a:spcBef>
              <a:spcPct val="0"/>
            </a:spcBef>
            <a:spcAft>
              <a:spcPct val="15000"/>
            </a:spcAft>
            <a:buChar char="•"/>
          </a:pPr>
          <a:r>
            <a:rPr lang="en-US" sz="1300" kern="1200">
              <a:latin typeface="Arial" panose="020B0604020202020204"/>
            </a:rPr>
            <a:t>Assess goals, evaluate progress in implementing mitigation actions, adjust to address current realities</a:t>
          </a:r>
        </a:p>
      </dsp:txBody>
      <dsp:txXfrm>
        <a:off x="3154679" y="3534665"/>
        <a:ext cx="4345155" cy="773729"/>
      </dsp:txXfrm>
    </dsp:sp>
    <dsp:sp modelId="{FCB8B959-4D12-4146-A901-6A897E5E77E5}">
      <dsp:nvSpPr>
        <dsp:cNvPr id="0" name=""/>
        <dsp:cNvSpPr/>
      </dsp:nvSpPr>
      <dsp:spPr>
        <a:xfrm>
          <a:off x="0" y="3405710"/>
          <a:ext cx="3154680" cy="1031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Arial" panose="020B0604020202020204"/>
            </a:rPr>
            <a:t>Adopt &amp; Implement Plan</a:t>
          </a:r>
          <a:endParaRPr lang="en-US" sz="2300" kern="1200"/>
        </a:p>
      </dsp:txBody>
      <dsp:txXfrm>
        <a:off x="50360" y="3456070"/>
        <a:ext cx="3053960" cy="930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BFD6-6E2A-49CD-AF0C-BB543A3AEA21}">
      <dsp:nvSpPr>
        <dsp:cNvPr id="0" name=""/>
        <dsp:cNvSpPr/>
      </dsp:nvSpPr>
      <dsp:spPr>
        <a:xfrm rot="5400000">
          <a:off x="4935562" y="-1987280"/>
          <a:ext cx="854786" cy="50474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Lessons from Katrina:</a:t>
          </a:r>
          <a:r>
            <a:rPr lang="en-US" sz="1300" kern="1200">
              <a:latin typeface="Arial" panose="020B0604020202020204"/>
            </a:rPr>
            <a:t> </a:t>
          </a:r>
          <a:r>
            <a:rPr lang="en-US" sz="1300" kern="1200"/>
            <a:t> A Program Director’s Perspective – Ramesh </a:t>
          </a:r>
          <a:r>
            <a:rPr lang="en-US" sz="1300" kern="1200" err="1"/>
            <a:t>Ayyala</a:t>
          </a:r>
          <a:r>
            <a:rPr lang="en-US" sz="1300" kern="1200"/>
            <a:t>, MD, FRCS, </a:t>
          </a:r>
          <a:r>
            <a:rPr lang="en-US" sz="1300" kern="1200">
              <a:hlinkClick xmlns:r="http://schemas.openxmlformats.org/officeDocument/2006/relationships" r:id="rId1"/>
            </a:rPr>
            <a:t>https://www.aaojournal.org/action/showPdf?pii=S0161-6420%2807%2900526-X</a:t>
          </a:r>
          <a:endParaRPr lang="en-US" sz="1300" kern="1200"/>
        </a:p>
      </dsp:txBody>
      <dsp:txXfrm rot="-5400000">
        <a:off x="2839212" y="150797"/>
        <a:ext cx="5005761" cy="771332"/>
      </dsp:txXfrm>
    </dsp:sp>
    <dsp:sp modelId="{DBE4A70C-9D1F-496D-8336-DF52BF5062E1}">
      <dsp:nvSpPr>
        <dsp:cNvPr id="0" name=""/>
        <dsp:cNvSpPr/>
      </dsp:nvSpPr>
      <dsp:spPr>
        <a:xfrm>
          <a:off x="0" y="2221"/>
          <a:ext cx="2839212" cy="106848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Weather</a:t>
          </a:r>
        </a:p>
      </dsp:txBody>
      <dsp:txXfrm>
        <a:off x="52159" y="54380"/>
        <a:ext cx="2734894" cy="964165"/>
      </dsp:txXfrm>
    </dsp:sp>
    <dsp:sp modelId="{992B68B5-8515-440D-9E76-AA1F67DCDF5C}">
      <dsp:nvSpPr>
        <dsp:cNvPr id="0" name=""/>
        <dsp:cNvSpPr/>
      </dsp:nvSpPr>
      <dsp:spPr>
        <a:xfrm rot="5400000">
          <a:off x="4935562" y="-865372"/>
          <a:ext cx="854786" cy="5047488"/>
        </a:xfrm>
        <a:prstGeom prst="round2SameRect">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Medicare Rules When a Teaching Hospital Closes (AAMC), </a:t>
          </a:r>
          <a:r>
            <a:rPr lang="en-US" sz="1300" kern="1200">
              <a:hlinkClick xmlns:r="http://schemas.openxmlformats.org/officeDocument/2006/relationships" r:id="rId2"/>
            </a:rPr>
            <a:t>https://www.aamc.org/media/33321/download</a:t>
          </a:r>
          <a:endParaRPr lang="en-US" sz="1300" kern="1200"/>
        </a:p>
      </dsp:txBody>
      <dsp:txXfrm rot="-5400000">
        <a:off x="2839212" y="1272705"/>
        <a:ext cx="5005761" cy="771332"/>
      </dsp:txXfrm>
    </dsp:sp>
    <dsp:sp modelId="{F98A91E7-65D0-4C32-8C76-AFF353782AEC}">
      <dsp:nvSpPr>
        <dsp:cNvPr id="0" name=""/>
        <dsp:cNvSpPr/>
      </dsp:nvSpPr>
      <dsp:spPr>
        <a:xfrm>
          <a:off x="0" y="1124129"/>
          <a:ext cx="2839212" cy="1068483"/>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Major Incident (Hospital Closure)</a:t>
          </a:r>
        </a:p>
      </dsp:txBody>
      <dsp:txXfrm>
        <a:off x="52159" y="1176288"/>
        <a:ext cx="2734894" cy="964165"/>
      </dsp:txXfrm>
    </dsp:sp>
    <dsp:sp modelId="{41AFDF71-5C0B-41AC-A034-3471B613C348}">
      <dsp:nvSpPr>
        <dsp:cNvPr id="0" name=""/>
        <dsp:cNvSpPr/>
      </dsp:nvSpPr>
      <dsp:spPr>
        <a:xfrm rot="5400000">
          <a:off x="4935562" y="256534"/>
          <a:ext cx="854786" cy="5047488"/>
        </a:xfrm>
        <a:prstGeom prst="round2SameRect">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ACGME Response to Pandemic Crisis, </a:t>
          </a:r>
          <a:r>
            <a:rPr lang="en-US" sz="1300" kern="1200">
              <a:hlinkClick xmlns:r="http://schemas.openxmlformats.org/officeDocument/2006/relationships" r:id="rId3"/>
            </a:rPr>
            <a:t>https://acgme.org/covid-19</a:t>
          </a:r>
          <a:endParaRPr lang="en-US" sz="1300" kern="1200"/>
        </a:p>
      </dsp:txBody>
      <dsp:txXfrm rot="-5400000">
        <a:off x="2839212" y="2394612"/>
        <a:ext cx="5005761" cy="771332"/>
      </dsp:txXfrm>
    </dsp:sp>
    <dsp:sp modelId="{DDF83BD1-225A-498E-96C5-6541EC9ACFC1}">
      <dsp:nvSpPr>
        <dsp:cNvPr id="0" name=""/>
        <dsp:cNvSpPr/>
      </dsp:nvSpPr>
      <dsp:spPr>
        <a:xfrm>
          <a:off x="0" y="2246037"/>
          <a:ext cx="2839212" cy="1068483"/>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Pandemic</a:t>
          </a:r>
        </a:p>
      </dsp:txBody>
      <dsp:txXfrm>
        <a:off x="52159" y="2298196"/>
        <a:ext cx="2734894" cy="964165"/>
      </dsp:txXfrm>
    </dsp:sp>
    <dsp:sp modelId="{E13941C5-BDA7-44A1-BBB5-4D8D84F5C451}">
      <dsp:nvSpPr>
        <dsp:cNvPr id="0" name=""/>
        <dsp:cNvSpPr/>
      </dsp:nvSpPr>
      <dsp:spPr>
        <a:xfrm rot="5400000">
          <a:off x="4935562" y="1378442"/>
          <a:ext cx="854786" cy="5047488"/>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AFSP’s After a Suicide: A Toolkit for Physician Residency/Fellowship Programs</a:t>
          </a:r>
        </a:p>
      </dsp:txBody>
      <dsp:txXfrm rot="-5400000">
        <a:off x="2839212" y="3516520"/>
        <a:ext cx="5005761" cy="771332"/>
      </dsp:txXfrm>
    </dsp:sp>
    <dsp:sp modelId="{16839310-E7B2-4C63-92CD-4C55CB631CF6}">
      <dsp:nvSpPr>
        <dsp:cNvPr id="0" name=""/>
        <dsp:cNvSpPr/>
      </dsp:nvSpPr>
      <dsp:spPr>
        <a:xfrm>
          <a:off x="0" y="3367944"/>
          <a:ext cx="2839212" cy="106848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Suicide</a:t>
          </a:r>
        </a:p>
      </dsp:txBody>
      <dsp:txXfrm>
        <a:off x="52159" y="3420103"/>
        <a:ext cx="2734894" cy="964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3/31/2021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328376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344168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35</a:t>
            </a:fld>
            <a:endParaRPr lang="en-US" dirty="0"/>
          </a:p>
        </p:txBody>
      </p:sp>
    </p:spTree>
    <p:extLst>
      <p:ext uri="{BB962C8B-B14F-4D97-AF65-F5344CB8AC3E}">
        <p14:creationId xmlns:p14="http://schemas.microsoft.com/office/powerpoint/2010/main" val="1716511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sz="quarter" idx="10"/>
          </p:nvPr>
        </p:nvSpPr>
        <p:spPr/>
        <p:txBody>
          <a:bodyPr/>
          <a:lstStyle/>
          <a:p>
            <a:pPr>
              <a:defRPr/>
            </a:pPr>
            <a:r>
              <a:rPr lang="en-US"/>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2019</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1989344" y="246466"/>
            <a:ext cx="6526006" cy="1325563"/>
          </a:xfrm>
        </p:spPr>
        <p:txBody>
          <a:bodyPr/>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2019</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me.wustl.edu/policies-procedures/disaster-plan-polic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iem.com/2013/12/policy-change-brief-primer-emergency-physicians/" TargetMode="Externa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techboomers.com/t/what-is-zoom" TargetMode="External"/><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journalistsresource.org/studies/government/criminal-justice/crime-disaster-hurricane-earthquake-research/" TargetMode="External"/><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ristine@PartnersInMedEd.com" TargetMode="External"/><Relationship Id="rId4" Type="http://schemas.openxmlformats.org/officeDocument/2006/relationships/hyperlink" Target="mailto:ChriHeatherstine@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ps.who.int/disasters/repo/765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Lessons Learned from the Pandemic: Planning for the Next Disaster</a:t>
            </a:r>
          </a:p>
        </p:txBody>
      </p:sp>
      <p:sp>
        <p:nvSpPr>
          <p:cNvPr id="3" name="Subtitle 2"/>
          <p:cNvSpPr>
            <a:spLocks noGrp="1"/>
          </p:cNvSpPr>
          <p:nvPr>
            <p:ph type="subTitle" idx="1"/>
          </p:nvPr>
        </p:nvSpPr>
        <p:spPr/>
        <p:txBody>
          <a:bodyPr/>
          <a:lstStyle/>
          <a:p>
            <a:r>
              <a:rPr lang="en-US"/>
              <a:t>Heather Peters, MEd, PhD</a:t>
            </a:r>
          </a:p>
          <a:p>
            <a:r>
              <a:rPr lang="en-US"/>
              <a:t>Tori Hanlon, MS, CHCP</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53F94528-16A1-4B66-8A19-3D17BB41627D}"/>
              </a:ext>
            </a:extLst>
          </p:cNvPr>
          <p:cNvGraphicFramePr>
            <a:graphicFrameLocks noGrp="1"/>
          </p:cNvGraphicFramePr>
          <p:nvPr>
            <p:ph idx="1"/>
            <p:extLst>
              <p:ext uri="{D42A27DB-BD31-4B8C-83A1-F6EECF244321}">
                <p14:modId xmlns:p14="http://schemas.microsoft.com/office/powerpoint/2010/main" val="709998645"/>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7045F4D-1E1B-4CA7-B55D-80D8887386CD}"/>
              </a:ext>
            </a:extLst>
          </p:cNvPr>
          <p:cNvSpPr>
            <a:spLocks noGrp="1"/>
          </p:cNvSpPr>
          <p:nvPr>
            <p:ph type="title"/>
          </p:nvPr>
        </p:nvSpPr>
        <p:spPr/>
        <p:txBody>
          <a:bodyPr/>
          <a:lstStyle/>
          <a:p>
            <a:r>
              <a:rPr lang="en-US">
                <a:latin typeface="Arial"/>
                <a:cs typeface="Arial"/>
              </a:rPr>
              <a:t>4 Phases of Emergency Management</a:t>
            </a:r>
            <a:endParaRPr lang="en-US"/>
          </a:p>
        </p:txBody>
      </p:sp>
      <p:sp>
        <p:nvSpPr>
          <p:cNvPr id="4" name="Footer Placeholder 3">
            <a:extLst>
              <a:ext uri="{FF2B5EF4-FFF2-40B4-BE49-F238E27FC236}">
                <a16:creationId xmlns:a16="http://schemas.microsoft.com/office/drawing/2014/main" id="{0BCF8883-9212-4C06-839A-8441FFB50F61}"/>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7BE283D5-E40B-4D2C-BDE2-188B3B37E8A6}"/>
              </a:ext>
            </a:extLst>
          </p:cNvPr>
          <p:cNvSpPr>
            <a:spLocks noGrp="1"/>
          </p:cNvSpPr>
          <p:nvPr>
            <p:ph type="sldNum" sz="quarter" idx="11"/>
          </p:nvPr>
        </p:nvSpPr>
        <p:spPr/>
        <p:txBody>
          <a:bodyPr/>
          <a:lstStyle/>
          <a:p>
            <a:pPr>
              <a:defRPr/>
            </a:pPr>
            <a:fld id="{36AC1577-D165-894F-A2E8-2E5C1B17494C}" type="slidenum">
              <a:rPr lang="en-US" altLang="en-US" smtClean="0"/>
              <a:pPr>
                <a:defRPr/>
              </a:pPr>
              <a:t>10</a:t>
            </a:fld>
            <a:endParaRPr lang="en-US" altLang="en-US"/>
          </a:p>
        </p:txBody>
      </p:sp>
    </p:spTree>
    <p:extLst>
      <p:ext uri="{BB962C8B-B14F-4D97-AF65-F5344CB8AC3E}">
        <p14:creationId xmlns:p14="http://schemas.microsoft.com/office/powerpoint/2010/main" val="136953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 whiteboard&#10;&#10;Description automatically generated">
            <a:extLst>
              <a:ext uri="{FF2B5EF4-FFF2-40B4-BE49-F238E27FC236}">
                <a16:creationId xmlns:a16="http://schemas.microsoft.com/office/drawing/2014/main" id="{FCE9FB45-1C54-4C1A-8D61-C492E5818E4F}"/>
              </a:ext>
            </a:extLst>
          </p:cNvPr>
          <p:cNvPicPr>
            <a:picLocks noChangeAspect="1"/>
          </p:cNvPicPr>
          <p:nvPr/>
        </p:nvPicPr>
        <p:blipFill>
          <a:blip r:embed="rId2"/>
          <a:stretch>
            <a:fillRect/>
          </a:stretch>
        </p:blipFill>
        <p:spPr>
          <a:xfrm>
            <a:off x="6024996" y="1225774"/>
            <a:ext cx="2705100" cy="1685925"/>
          </a:xfrm>
          <a:prstGeom prst="rect">
            <a:avLst/>
          </a:prstGeom>
        </p:spPr>
      </p:pic>
      <p:graphicFrame>
        <p:nvGraphicFramePr>
          <p:cNvPr id="6" name="Table 6">
            <a:extLst>
              <a:ext uri="{FF2B5EF4-FFF2-40B4-BE49-F238E27FC236}">
                <a16:creationId xmlns:a16="http://schemas.microsoft.com/office/drawing/2014/main" id="{08EC1214-8E6F-4FB2-835C-D316D5FA866E}"/>
              </a:ext>
            </a:extLst>
          </p:cNvPr>
          <p:cNvGraphicFramePr>
            <a:graphicFrameLocks noGrp="1"/>
          </p:cNvGraphicFramePr>
          <p:nvPr>
            <p:ph idx="1"/>
            <p:extLst>
              <p:ext uri="{D42A27DB-BD31-4B8C-83A1-F6EECF244321}">
                <p14:modId xmlns:p14="http://schemas.microsoft.com/office/powerpoint/2010/main" val="4102064827"/>
              </p:ext>
            </p:extLst>
          </p:nvPr>
        </p:nvGraphicFramePr>
        <p:xfrm>
          <a:off x="590865" y="2805743"/>
          <a:ext cx="7886700" cy="265176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1578620789"/>
                    </a:ext>
                  </a:extLst>
                </a:gridCol>
              </a:tblGrid>
              <a:tr h="370840">
                <a:tc>
                  <a:txBody>
                    <a:bodyPr/>
                    <a:lstStyle/>
                    <a:p>
                      <a:r>
                        <a:rPr lang="en-US"/>
                        <a:t>Preventing future emergencies or minimizing their effects</a:t>
                      </a:r>
                    </a:p>
                    <a:p>
                      <a:pPr lvl="0">
                        <a:buNone/>
                      </a:pPr>
                      <a:endParaRPr lang="en-US"/>
                    </a:p>
                  </a:txBody>
                  <a:tcPr/>
                </a:tc>
                <a:extLst>
                  <a:ext uri="{0D108BD9-81ED-4DB2-BD59-A6C34878D82A}">
                    <a16:rowId xmlns:a16="http://schemas.microsoft.com/office/drawing/2014/main" val="652468682"/>
                  </a:ext>
                </a:extLst>
              </a:tr>
              <a:tr h="370840">
                <a:tc>
                  <a:txBody>
                    <a:bodyPr/>
                    <a:lstStyle/>
                    <a:p>
                      <a:pPr marL="285750" indent="-285750">
                        <a:buFont typeface="Arial"/>
                        <a:buChar char="•"/>
                      </a:pPr>
                      <a:r>
                        <a:rPr lang="en-US"/>
                        <a:t>Activities that prevent an emergency, reduce the chance of an emergency happening, or reduce the damaging effects of unavoidable emergencies</a:t>
                      </a:r>
                    </a:p>
                    <a:p>
                      <a:pPr marL="285750" lvl="0" indent="-285750">
                        <a:buFont typeface="Arial"/>
                        <a:buChar char="•"/>
                      </a:pPr>
                      <a:r>
                        <a:rPr lang="en-US"/>
                        <a:t>Mitigation activities should be considered long before an emergency</a:t>
                      </a:r>
                    </a:p>
                    <a:p>
                      <a:pPr marL="285750" lvl="0" indent="-285750">
                        <a:buFont typeface="Arial"/>
                        <a:buChar char="•"/>
                      </a:pPr>
                      <a:r>
                        <a:rPr lang="en-US"/>
                        <a:t>Occur before and after emergencies</a:t>
                      </a:r>
                    </a:p>
                    <a:p>
                      <a:pPr marL="0" lvl="0" indent="0">
                        <a:buNone/>
                      </a:pPr>
                      <a:endParaRPr lang="en-US"/>
                    </a:p>
                    <a:p>
                      <a:pPr marL="285750" lvl="0" indent="-285750">
                        <a:buFont typeface="Arial"/>
                        <a:buChar char="•"/>
                      </a:pPr>
                      <a:endParaRPr lang="en-US"/>
                    </a:p>
                  </a:txBody>
                  <a:tcPr/>
                </a:tc>
                <a:extLst>
                  <a:ext uri="{0D108BD9-81ED-4DB2-BD59-A6C34878D82A}">
                    <a16:rowId xmlns:a16="http://schemas.microsoft.com/office/drawing/2014/main" val="2342342534"/>
                  </a:ext>
                </a:extLst>
              </a:tr>
            </a:tbl>
          </a:graphicData>
        </a:graphic>
      </p:graphicFrame>
      <p:sp>
        <p:nvSpPr>
          <p:cNvPr id="3" name="Title 2">
            <a:extLst>
              <a:ext uri="{FF2B5EF4-FFF2-40B4-BE49-F238E27FC236}">
                <a16:creationId xmlns:a16="http://schemas.microsoft.com/office/drawing/2014/main" id="{422E4808-FB23-4997-9939-38418FACAC92}"/>
              </a:ext>
            </a:extLst>
          </p:cNvPr>
          <p:cNvSpPr>
            <a:spLocks noGrp="1"/>
          </p:cNvSpPr>
          <p:nvPr>
            <p:ph type="title"/>
          </p:nvPr>
        </p:nvSpPr>
        <p:spPr/>
        <p:txBody>
          <a:bodyPr/>
          <a:lstStyle/>
          <a:p>
            <a:r>
              <a:rPr lang="en-US">
                <a:latin typeface="Arial"/>
                <a:cs typeface="Arial"/>
              </a:rPr>
              <a:t>Phase 1: Mitigation</a:t>
            </a:r>
            <a:endParaRPr lang="en-US"/>
          </a:p>
        </p:txBody>
      </p:sp>
      <p:sp>
        <p:nvSpPr>
          <p:cNvPr id="4" name="Footer Placeholder 3">
            <a:extLst>
              <a:ext uri="{FF2B5EF4-FFF2-40B4-BE49-F238E27FC236}">
                <a16:creationId xmlns:a16="http://schemas.microsoft.com/office/drawing/2014/main" id="{E5D6F35A-34CB-4DA2-B09C-2A452168188F}"/>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3FA7104E-9FB9-4CB5-96FC-184A3E244EF0}"/>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a:p>
        </p:txBody>
      </p:sp>
    </p:spTree>
    <p:extLst>
      <p:ext uri="{BB962C8B-B14F-4D97-AF65-F5344CB8AC3E}">
        <p14:creationId xmlns:p14="http://schemas.microsoft.com/office/powerpoint/2010/main" val="124432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525C4F-FE51-4EBF-9878-1A2F650E79F1}"/>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95DDFFC6-34C1-4364-9AFA-CFFFE117BBAD}"/>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a:p>
        </p:txBody>
      </p:sp>
      <p:graphicFrame>
        <p:nvGraphicFramePr>
          <p:cNvPr id="424" name="Diagram 424">
            <a:extLst>
              <a:ext uri="{FF2B5EF4-FFF2-40B4-BE49-F238E27FC236}">
                <a16:creationId xmlns:a16="http://schemas.microsoft.com/office/drawing/2014/main" id="{2DEC525A-4114-4473-9CB0-51C21665F7F1}"/>
              </a:ext>
            </a:extLst>
          </p:cNvPr>
          <p:cNvGraphicFramePr>
            <a:graphicFrameLocks noGrp="1"/>
          </p:cNvGraphicFramePr>
          <p:nvPr>
            <p:ph idx="1"/>
            <p:extLst>
              <p:ext uri="{D42A27DB-BD31-4B8C-83A1-F6EECF244321}">
                <p14:modId xmlns:p14="http://schemas.microsoft.com/office/powerpoint/2010/main" val="1570594901"/>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Explosion: 14 Points 3">
            <a:extLst>
              <a:ext uri="{FF2B5EF4-FFF2-40B4-BE49-F238E27FC236}">
                <a16:creationId xmlns:a16="http://schemas.microsoft.com/office/drawing/2014/main" id="{B5741736-C931-49B3-9C3C-589C1F57B282}"/>
              </a:ext>
            </a:extLst>
          </p:cNvPr>
          <p:cNvSpPr/>
          <p:nvPr/>
        </p:nvSpPr>
        <p:spPr>
          <a:xfrm>
            <a:off x="1990604" y="238280"/>
            <a:ext cx="6526006" cy="13255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eaLnBrk="1" hangingPunct="1">
              <a:lnSpc>
                <a:spcPct val="90000"/>
              </a:lnSpc>
              <a:spcAft>
                <a:spcPts val="600"/>
              </a:spcAft>
            </a:pPr>
            <a:r>
              <a:rPr lang="en-US" sz="3500" b="1" kern="1200">
                <a:solidFill>
                  <a:schemeClr val="tx1"/>
                </a:solidFill>
                <a:latin typeface="Arial"/>
                <a:ea typeface="Arial" charset="0"/>
                <a:cs typeface="Arial"/>
              </a:rPr>
              <a:t>GME </a:t>
            </a:r>
            <a:r>
              <a:rPr lang="en-US" sz="3500">
                <a:solidFill>
                  <a:schemeClr val="tx1"/>
                </a:solidFill>
                <a:latin typeface="Arial"/>
                <a:ea typeface="Arial" charset="0"/>
                <a:cs typeface="Arial"/>
              </a:rPr>
              <a:t>Disaster Mitigation</a:t>
            </a:r>
            <a:endParaRPr lang="en-US" sz="3500">
              <a:solidFill>
                <a:schemeClr val="tx1"/>
              </a:solidFill>
              <a:cs typeface="Arial"/>
            </a:endParaRPr>
          </a:p>
          <a:p>
            <a:pPr>
              <a:lnSpc>
                <a:spcPct val="90000"/>
              </a:lnSpc>
              <a:spcAft>
                <a:spcPts val="600"/>
              </a:spcAft>
            </a:pPr>
            <a:r>
              <a:rPr lang="en-US" sz="3500" b="1" kern="1200">
                <a:solidFill>
                  <a:schemeClr val="tx1"/>
                </a:solidFill>
                <a:latin typeface="Arial"/>
                <a:ea typeface="Arial" charset="0"/>
                <a:cs typeface="Arial"/>
              </a:rPr>
              <a:t>IN ACTION</a:t>
            </a:r>
            <a:endParaRPr lang="en-US">
              <a:solidFill>
                <a:schemeClr val="tx1"/>
              </a:solidFill>
            </a:endParaRPr>
          </a:p>
        </p:txBody>
      </p:sp>
    </p:spTree>
    <p:extLst>
      <p:ext uri="{BB962C8B-B14F-4D97-AF65-F5344CB8AC3E}">
        <p14:creationId xmlns:p14="http://schemas.microsoft.com/office/powerpoint/2010/main" val="194143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C740EBC-EB3C-40E6-8C3A-2E5DD8D2C4F4}"/>
              </a:ext>
            </a:extLst>
          </p:cNvPr>
          <p:cNvGraphicFramePr>
            <a:graphicFrameLocks noGrp="1"/>
          </p:cNvGraphicFramePr>
          <p:nvPr>
            <p:ph idx="1"/>
            <p:extLst>
              <p:ext uri="{D42A27DB-BD31-4B8C-83A1-F6EECF244321}">
                <p14:modId xmlns:p14="http://schemas.microsoft.com/office/powerpoint/2010/main" val="2681218469"/>
              </p:ext>
            </p:extLst>
          </p:nvPr>
        </p:nvGraphicFramePr>
        <p:xfrm>
          <a:off x="628650" y="1738313"/>
          <a:ext cx="7886700" cy="210820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801149220"/>
                    </a:ext>
                  </a:extLst>
                </a:gridCol>
              </a:tblGrid>
              <a:tr h="370840">
                <a:tc>
                  <a:txBody>
                    <a:bodyPr/>
                    <a:lstStyle/>
                    <a:p>
                      <a:r>
                        <a:rPr lang="en-US"/>
                        <a:t>Planning, training, educational activities for emergencies</a:t>
                      </a:r>
                    </a:p>
                  </a:txBody>
                  <a:tcPr/>
                </a:tc>
                <a:extLst>
                  <a:ext uri="{0D108BD9-81ED-4DB2-BD59-A6C34878D82A}">
                    <a16:rowId xmlns:a16="http://schemas.microsoft.com/office/drawing/2014/main" val="1415601060"/>
                  </a:ext>
                </a:extLst>
              </a:tr>
              <a:tr h="370840">
                <a:tc>
                  <a:txBody>
                    <a:bodyPr/>
                    <a:lstStyle/>
                    <a:p>
                      <a:pPr marL="285750" indent="-285750">
                        <a:buFont typeface="Arial"/>
                        <a:buChar char="•"/>
                      </a:pPr>
                      <a:r>
                        <a:rPr lang="en-US"/>
                        <a:t>Plans or preparations for what to do, where to go, who to call for help</a:t>
                      </a:r>
                    </a:p>
                    <a:p>
                      <a:pPr marL="285750" lvl="0" indent="-285750">
                        <a:buFont typeface="Arial"/>
                        <a:buChar char="•"/>
                      </a:pPr>
                      <a:r>
                        <a:rPr lang="en-US"/>
                        <a:t>Preparedness activities will improve chances of successfully dealing with an emergency</a:t>
                      </a:r>
                    </a:p>
                    <a:p>
                      <a:pPr marL="285750" lvl="0" indent="-285750">
                        <a:buFont typeface="Arial"/>
                        <a:buChar char="•"/>
                      </a:pPr>
                      <a:r>
                        <a:rPr lang="en-US"/>
                        <a:t>Occurs before emergencies</a:t>
                      </a:r>
                    </a:p>
                    <a:p>
                      <a:pPr marL="0" lvl="0" indent="0">
                        <a:buNone/>
                      </a:pPr>
                      <a:endParaRPr lang="en-US"/>
                    </a:p>
                    <a:p>
                      <a:pPr marL="0" lvl="0" indent="0">
                        <a:buNone/>
                      </a:pPr>
                      <a:endParaRPr lang="en-US"/>
                    </a:p>
                  </a:txBody>
                  <a:tcPr/>
                </a:tc>
                <a:extLst>
                  <a:ext uri="{0D108BD9-81ED-4DB2-BD59-A6C34878D82A}">
                    <a16:rowId xmlns:a16="http://schemas.microsoft.com/office/drawing/2014/main" val="894786505"/>
                  </a:ext>
                </a:extLst>
              </a:tr>
            </a:tbl>
          </a:graphicData>
        </a:graphic>
      </p:graphicFrame>
      <p:sp>
        <p:nvSpPr>
          <p:cNvPr id="3" name="Title 2">
            <a:extLst>
              <a:ext uri="{FF2B5EF4-FFF2-40B4-BE49-F238E27FC236}">
                <a16:creationId xmlns:a16="http://schemas.microsoft.com/office/drawing/2014/main" id="{1FB659F2-90E2-4CE2-98B7-FF09D5587183}"/>
              </a:ext>
            </a:extLst>
          </p:cNvPr>
          <p:cNvSpPr>
            <a:spLocks noGrp="1"/>
          </p:cNvSpPr>
          <p:nvPr>
            <p:ph type="title"/>
          </p:nvPr>
        </p:nvSpPr>
        <p:spPr/>
        <p:txBody>
          <a:bodyPr/>
          <a:lstStyle/>
          <a:p>
            <a:r>
              <a:rPr lang="en-US">
                <a:latin typeface="Arial"/>
                <a:cs typeface="Arial"/>
              </a:rPr>
              <a:t>Phase 2: Preparedness</a:t>
            </a:r>
            <a:endParaRPr lang="en-US"/>
          </a:p>
        </p:txBody>
      </p:sp>
      <p:sp>
        <p:nvSpPr>
          <p:cNvPr id="4" name="Footer Placeholder 3">
            <a:extLst>
              <a:ext uri="{FF2B5EF4-FFF2-40B4-BE49-F238E27FC236}">
                <a16:creationId xmlns:a16="http://schemas.microsoft.com/office/drawing/2014/main" id="{3CFEBE16-DD1D-4CAB-A0F9-121B47DE55BE}"/>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3CE4E26C-E509-44E1-ABA3-BDD6B569EE69}"/>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a:p>
        </p:txBody>
      </p:sp>
      <p:pic>
        <p:nvPicPr>
          <p:cNvPr id="2" name="Picture 6" descr="A picture containing graphical user interface&#10;&#10;Description automatically generated">
            <a:extLst>
              <a:ext uri="{FF2B5EF4-FFF2-40B4-BE49-F238E27FC236}">
                <a16:creationId xmlns:a16="http://schemas.microsoft.com/office/drawing/2014/main" id="{180A2DC3-C06E-4A5A-A7F0-DE7875E170BD}"/>
              </a:ext>
            </a:extLst>
          </p:cNvPr>
          <p:cNvPicPr>
            <a:picLocks noChangeAspect="1"/>
          </p:cNvPicPr>
          <p:nvPr/>
        </p:nvPicPr>
        <p:blipFill rotWithShape="1">
          <a:blip r:embed="rId2"/>
          <a:srcRect l="32646" r="344" b="855"/>
          <a:stretch/>
        </p:blipFill>
        <p:spPr>
          <a:xfrm rot="20220000">
            <a:off x="4315062" y="3579384"/>
            <a:ext cx="2622271" cy="1560216"/>
          </a:xfrm>
          <a:prstGeom prst="rect">
            <a:avLst/>
          </a:prstGeom>
        </p:spPr>
      </p:pic>
    </p:spTree>
    <p:extLst>
      <p:ext uri="{BB962C8B-B14F-4D97-AF65-F5344CB8AC3E}">
        <p14:creationId xmlns:p14="http://schemas.microsoft.com/office/powerpoint/2010/main" val="113759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484958-3B49-4E80-9D12-D6226AC322DB}"/>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3" name="Slide Number Placeholder 2">
            <a:extLst>
              <a:ext uri="{FF2B5EF4-FFF2-40B4-BE49-F238E27FC236}">
                <a16:creationId xmlns:a16="http://schemas.microsoft.com/office/drawing/2014/main" id="{1ADC6CC0-2678-4C71-8128-12947BCF4B82}"/>
              </a:ext>
            </a:extLst>
          </p:cNvPr>
          <p:cNvSpPr>
            <a:spLocks noGrp="1"/>
          </p:cNvSpPr>
          <p:nvPr>
            <p:ph type="sldNum" sz="quarter" idx="11"/>
          </p:nvPr>
        </p:nvSpPr>
        <p:spPr/>
        <p:txBody>
          <a:bodyPr/>
          <a:lstStyle/>
          <a:p>
            <a:pPr>
              <a:defRPr/>
            </a:pPr>
            <a:fld id="{0111FBDE-2D36-6A49-83F8-2BBFB586505C}" type="slidenum">
              <a:rPr lang="en-US" altLang="en-US" smtClean="0"/>
              <a:pPr>
                <a:defRPr/>
              </a:pPr>
              <a:t>14</a:t>
            </a:fld>
            <a:endParaRPr lang="en-US" altLang="en-US"/>
          </a:p>
        </p:txBody>
      </p:sp>
      <p:pic>
        <p:nvPicPr>
          <p:cNvPr id="4" name="Picture 4" descr="Diagram&#10;&#10;Description automatically generated">
            <a:extLst>
              <a:ext uri="{FF2B5EF4-FFF2-40B4-BE49-F238E27FC236}">
                <a16:creationId xmlns:a16="http://schemas.microsoft.com/office/drawing/2014/main" id="{C10485B7-B41D-423F-A63D-6D8976A7A962}"/>
              </a:ext>
            </a:extLst>
          </p:cNvPr>
          <p:cNvPicPr>
            <a:picLocks noChangeAspect="1"/>
          </p:cNvPicPr>
          <p:nvPr/>
        </p:nvPicPr>
        <p:blipFill>
          <a:blip r:embed="rId2"/>
          <a:stretch>
            <a:fillRect/>
          </a:stretch>
        </p:blipFill>
        <p:spPr>
          <a:xfrm>
            <a:off x="2473037" y="520086"/>
            <a:ext cx="4736364" cy="5421085"/>
          </a:xfrm>
          <a:prstGeom prst="rect">
            <a:avLst/>
          </a:prstGeom>
        </p:spPr>
      </p:pic>
    </p:spTree>
    <p:extLst>
      <p:ext uri="{BB962C8B-B14F-4D97-AF65-F5344CB8AC3E}">
        <p14:creationId xmlns:p14="http://schemas.microsoft.com/office/powerpoint/2010/main" val="3333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160D7-1299-4C6F-A1C7-D00EFD63CD30}"/>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a:latin typeface="Arial"/>
                <a:cs typeface="Arial"/>
              </a:rPr>
              <a:t>Policies</a:t>
            </a:r>
          </a:p>
          <a:p>
            <a:pPr>
              <a:buFont typeface="Wingdings" panose="020B0604020202020204" pitchFamily="34" charset="0"/>
              <a:buChar char="ü"/>
            </a:pPr>
            <a:r>
              <a:rPr lang="en-US">
                <a:latin typeface="Arial"/>
                <a:cs typeface="Arial"/>
              </a:rPr>
              <a:t>Communication plans</a:t>
            </a:r>
            <a:endParaRPr lang="en-US"/>
          </a:p>
          <a:p>
            <a:pPr>
              <a:buFont typeface="Wingdings" panose="020B0604020202020204" pitchFamily="34" charset="0"/>
              <a:buChar char="ü"/>
            </a:pPr>
            <a:r>
              <a:rPr lang="en-US">
                <a:latin typeface="Arial"/>
                <a:cs typeface="Arial"/>
              </a:rPr>
              <a:t>Education/awareness</a:t>
            </a:r>
          </a:p>
          <a:p>
            <a:pPr>
              <a:buFont typeface="Wingdings" panose="020B0604020202020204" pitchFamily="34" charset="0"/>
              <a:buChar char="ü"/>
            </a:pPr>
            <a:r>
              <a:rPr lang="en-US">
                <a:latin typeface="Arial"/>
                <a:cs typeface="Arial"/>
              </a:rPr>
              <a:t>Disaster drills</a:t>
            </a:r>
          </a:p>
          <a:p>
            <a:pPr>
              <a:buFont typeface="Wingdings" panose="020B0604020202020204" pitchFamily="34" charset="0"/>
              <a:buChar char="ü"/>
            </a:pPr>
            <a:r>
              <a:rPr lang="en-US">
                <a:latin typeface="Arial"/>
                <a:cs typeface="Arial"/>
              </a:rPr>
              <a:t>Identification of roles &amp; responsibilities</a:t>
            </a:r>
            <a:endParaRPr lang="en-US"/>
          </a:p>
          <a:p>
            <a:pPr>
              <a:buFont typeface="Wingdings" panose="020B0604020202020204" pitchFamily="34" charset="0"/>
              <a:buChar char="ü"/>
            </a:pPr>
            <a:r>
              <a:rPr lang="en-US">
                <a:latin typeface="Arial"/>
                <a:cs typeface="Arial"/>
              </a:rPr>
              <a:t>Flexible &amp; adaptable plan</a:t>
            </a:r>
            <a:endParaRPr lang="en-US"/>
          </a:p>
          <a:p>
            <a:pPr>
              <a:buFont typeface="Wingdings" panose="020B0604020202020204" pitchFamily="34" charset="0"/>
              <a:buChar char="ü"/>
            </a:pPr>
            <a:endParaRPr lang="en-US"/>
          </a:p>
        </p:txBody>
      </p:sp>
      <p:sp>
        <p:nvSpPr>
          <p:cNvPr id="3" name="Title 2">
            <a:extLst>
              <a:ext uri="{FF2B5EF4-FFF2-40B4-BE49-F238E27FC236}">
                <a16:creationId xmlns:a16="http://schemas.microsoft.com/office/drawing/2014/main" id="{0B51EC9D-71DF-40C7-8729-809855B8FE55}"/>
              </a:ext>
            </a:extLst>
          </p:cNvPr>
          <p:cNvSpPr>
            <a:spLocks noGrp="1"/>
          </p:cNvSpPr>
          <p:nvPr>
            <p:ph type="title"/>
          </p:nvPr>
        </p:nvSpPr>
        <p:spPr/>
        <p:txBody>
          <a:bodyPr/>
          <a:lstStyle/>
          <a:p>
            <a:r>
              <a:rPr lang="en-US">
                <a:latin typeface="Arial"/>
                <a:cs typeface="Arial"/>
              </a:rPr>
              <a:t>Disaster Preparedness Checklist</a:t>
            </a:r>
            <a:endParaRPr lang="en-US"/>
          </a:p>
        </p:txBody>
      </p:sp>
      <p:sp>
        <p:nvSpPr>
          <p:cNvPr id="4" name="Footer Placeholder 3">
            <a:extLst>
              <a:ext uri="{FF2B5EF4-FFF2-40B4-BE49-F238E27FC236}">
                <a16:creationId xmlns:a16="http://schemas.microsoft.com/office/drawing/2014/main" id="{4E3BA3DF-64E8-4082-82CE-9B78F6A72657}"/>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EF14E81D-9413-4C30-AA16-66FA87498B36}"/>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a:p>
        </p:txBody>
      </p:sp>
    </p:spTree>
    <p:extLst>
      <p:ext uri="{BB962C8B-B14F-4D97-AF65-F5344CB8AC3E}">
        <p14:creationId xmlns:p14="http://schemas.microsoft.com/office/powerpoint/2010/main" val="178643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B393E69B-CC38-47E4-9772-8964A94AA619}"/>
              </a:ext>
            </a:extLst>
          </p:cNvPr>
          <p:cNvPicPr>
            <a:picLocks noChangeAspect="1"/>
          </p:cNvPicPr>
          <p:nvPr/>
        </p:nvPicPr>
        <p:blipFill rotWithShape="1">
          <a:blip r:embed="rId2"/>
          <a:srcRect l="35808" t="9595" r="17126" b="1492"/>
          <a:stretch/>
        </p:blipFill>
        <p:spPr>
          <a:xfrm>
            <a:off x="3538107" y="1569343"/>
            <a:ext cx="5251696" cy="4936265"/>
          </a:xfrm>
          <a:prstGeom prst="rect">
            <a:avLst/>
          </a:prstGeom>
          <a:noFill/>
        </p:spPr>
      </p:pic>
      <p:sp>
        <p:nvSpPr>
          <p:cNvPr id="4" name="Explosion: 14 Points 3">
            <a:extLst>
              <a:ext uri="{FF2B5EF4-FFF2-40B4-BE49-F238E27FC236}">
                <a16:creationId xmlns:a16="http://schemas.microsoft.com/office/drawing/2014/main" id="{8A1AC486-5B23-4CC5-8A24-106C606E71A3}"/>
              </a:ext>
            </a:extLst>
          </p:cNvPr>
          <p:cNvSpPr/>
          <p:nvPr/>
        </p:nvSpPr>
        <p:spPr>
          <a:xfrm>
            <a:off x="1989344" y="246466"/>
            <a:ext cx="6526006" cy="13255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eaLnBrk="1" hangingPunct="1">
              <a:lnSpc>
                <a:spcPct val="90000"/>
              </a:lnSpc>
              <a:spcAft>
                <a:spcPts val="600"/>
              </a:spcAft>
            </a:pPr>
            <a:r>
              <a:rPr lang="en-US" sz="3500" b="1" kern="1200">
                <a:solidFill>
                  <a:schemeClr val="tx1"/>
                </a:solidFill>
                <a:latin typeface="Arial" charset="0"/>
                <a:ea typeface="Arial" charset="0"/>
                <a:cs typeface="Arial" charset="0"/>
              </a:rPr>
              <a:t>GME Disaster Preparedness IN ACTION</a:t>
            </a:r>
          </a:p>
        </p:txBody>
      </p:sp>
      <p:sp>
        <p:nvSpPr>
          <p:cNvPr id="2" name="Footer Placeholder 1">
            <a:extLst>
              <a:ext uri="{FF2B5EF4-FFF2-40B4-BE49-F238E27FC236}">
                <a16:creationId xmlns:a16="http://schemas.microsoft.com/office/drawing/2014/main" id="{3E575C88-7473-4E08-93D9-261A7B74E6F0}"/>
              </a:ext>
            </a:extLst>
          </p:cNvPr>
          <p:cNvSpPr>
            <a:spLocks noGrp="1"/>
          </p:cNvSpPr>
          <p:nvPr>
            <p:ph type="ftr" sz="quarter" idx="10"/>
          </p:nvPr>
        </p:nvSpPr>
        <p:spPr>
          <a:xfrm>
            <a:off x="3028950" y="6433130"/>
            <a:ext cx="3086100" cy="365125"/>
          </a:xfrm>
        </p:spPr>
        <p:txBody>
          <a:bodyPr vert="horz" lIns="91440" tIns="45720" rIns="91440" bIns="45720" rtlCol="0" anchor="ctr">
            <a:normAutofit/>
          </a:bodyPr>
          <a:lstStyle/>
          <a:p>
            <a:pPr>
              <a:spcAft>
                <a:spcPts val="600"/>
              </a:spcAft>
              <a:defRPr/>
            </a:pPr>
            <a:r>
              <a:rPr lang="en-US" b="0" kern="1200">
                <a:latin typeface="Arial"/>
                <a:cs typeface="Arial"/>
              </a:rPr>
              <a:t>Presented by Partners in Medical Education, Inc. </a:t>
            </a:r>
            <a:r>
              <a:rPr lang="en-US">
                <a:latin typeface="Arial"/>
                <a:cs typeface="Arial"/>
              </a:rPr>
              <a:t>2021</a:t>
            </a:r>
            <a:endParaRPr lang="en-US" b="0" kern="1200">
              <a:latin typeface="Arial" charset="0"/>
              <a:ea typeface="Arial" charset="0"/>
              <a:cs typeface="Arial" charset="0"/>
            </a:endParaRPr>
          </a:p>
        </p:txBody>
      </p:sp>
      <p:sp>
        <p:nvSpPr>
          <p:cNvPr id="3" name="Slide Number Placeholder 2">
            <a:extLst>
              <a:ext uri="{FF2B5EF4-FFF2-40B4-BE49-F238E27FC236}">
                <a16:creationId xmlns:a16="http://schemas.microsoft.com/office/drawing/2014/main" id="{BA44C707-182D-4857-B303-8AE435D89F7A}"/>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0111FBDE-2D36-6A49-83F8-2BBFB586505C}" type="slidenum">
              <a:rPr lang="en-US" altLang="en-US" smtClean="0"/>
              <a:pPr>
                <a:spcAft>
                  <a:spcPts val="600"/>
                </a:spcAft>
                <a:defRPr/>
              </a:pPr>
              <a:t>16</a:t>
            </a:fld>
            <a:endParaRPr lang="en-US" altLang="en-US"/>
          </a:p>
        </p:txBody>
      </p:sp>
      <p:sp>
        <p:nvSpPr>
          <p:cNvPr id="7" name="TextBox 6">
            <a:extLst>
              <a:ext uri="{FF2B5EF4-FFF2-40B4-BE49-F238E27FC236}">
                <a16:creationId xmlns:a16="http://schemas.microsoft.com/office/drawing/2014/main" id="{1B54754C-3E62-4D76-9B62-833F5B94DE06}"/>
              </a:ext>
            </a:extLst>
          </p:cNvPr>
          <p:cNvSpPr txBox="1"/>
          <p:nvPr/>
        </p:nvSpPr>
        <p:spPr>
          <a:xfrm>
            <a:off x="413747" y="2661962"/>
            <a:ext cx="280932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Narrow"/>
              </a:rPr>
              <a:t>Washington University School of Medicine in St. Louis. (2020, April 23). WU/BJH/SLCH Graduate Medical Education Consortium Disaster Plan &amp; Policy. Retrieved 2021, March 28 from </a:t>
            </a:r>
            <a:r>
              <a:rPr lang="en-US" sz="1600" b="0">
                <a:latin typeface="Arial Narrow"/>
                <a:hlinkClick r:id="rId3"/>
              </a:rPr>
              <a:t>https://gme.wustl.edu/policies-procedures/disaster-plan-policy/</a:t>
            </a:r>
            <a:endParaRPr lang="en-US" sz="1600" b="0">
              <a:latin typeface="Arial Narrow"/>
            </a:endParaRPr>
          </a:p>
          <a:p>
            <a:endParaRPr lang="en-US" sz="1200" b="0">
              <a:latin typeface="Comic Sans MS"/>
            </a:endParaRPr>
          </a:p>
        </p:txBody>
      </p:sp>
    </p:spTree>
    <p:extLst>
      <p:ext uri="{BB962C8B-B14F-4D97-AF65-F5344CB8AC3E}">
        <p14:creationId xmlns:p14="http://schemas.microsoft.com/office/powerpoint/2010/main" val="303153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D1BCFDE-1417-4D2C-943D-028B407FCB35}"/>
              </a:ext>
            </a:extLst>
          </p:cNvPr>
          <p:cNvGraphicFramePr>
            <a:graphicFrameLocks noGrp="1"/>
          </p:cNvGraphicFramePr>
          <p:nvPr>
            <p:ph idx="1"/>
            <p:extLst>
              <p:ext uri="{D42A27DB-BD31-4B8C-83A1-F6EECF244321}">
                <p14:modId xmlns:p14="http://schemas.microsoft.com/office/powerpoint/2010/main" val="2540322671"/>
              </p:ext>
            </p:extLst>
          </p:nvPr>
        </p:nvGraphicFramePr>
        <p:xfrm>
          <a:off x="628650" y="2002809"/>
          <a:ext cx="7886700" cy="2931160"/>
        </p:xfrm>
        <a:graphic>
          <a:graphicData uri="http://schemas.openxmlformats.org/drawingml/2006/table">
            <a:tbl>
              <a:tblPr firstRow="1" bandRow="1">
                <a:tableStyleId>{10A1B5D5-9B99-4C35-A422-299274C87663}</a:tableStyleId>
              </a:tblPr>
              <a:tblGrid>
                <a:gridCol w="3943350">
                  <a:extLst>
                    <a:ext uri="{9D8B030D-6E8A-4147-A177-3AD203B41FA5}">
                      <a16:colId xmlns:a16="http://schemas.microsoft.com/office/drawing/2014/main" val="1617407063"/>
                    </a:ext>
                  </a:extLst>
                </a:gridCol>
                <a:gridCol w="3943350">
                  <a:extLst>
                    <a:ext uri="{9D8B030D-6E8A-4147-A177-3AD203B41FA5}">
                      <a16:colId xmlns:a16="http://schemas.microsoft.com/office/drawing/2014/main" val="3182099272"/>
                    </a:ext>
                  </a:extLst>
                </a:gridCol>
              </a:tblGrid>
              <a:tr h="370840">
                <a:tc gridSpan="2">
                  <a:txBody>
                    <a:bodyPr/>
                    <a:lstStyle/>
                    <a:p>
                      <a:r>
                        <a:rPr lang="en-US"/>
                        <a:t>Responding safely to an emergency</a:t>
                      </a:r>
                    </a:p>
                  </a:txBody>
                  <a:tcPr/>
                </a:tc>
                <a:tc hMerge="1">
                  <a:txBody>
                    <a:bodyPr/>
                    <a:lstStyle/>
                    <a:p>
                      <a:endParaRPr lang="en-US"/>
                    </a:p>
                  </a:txBody>
                  <a:tcPr marL="0" marR="0" marT="0" marB="0" horzOverflow="overflow"/>
                </a:tc>
                <a:extLst>
                  <a:ext uri="{0D108BD9-81ED-4DB2-BD59-A6C34878D82A}">
                    <a16:rowId xmlns:a16="http://schemas.microsoft.com/office/drawing/2014/main" val="3845473725"/>
                  </a:ext>
                </a:extLst>
              </a:tr>
              <a:tr h="370840">
                <a:tc>
                  <a:txBody>
                    <a:bodyPr/>
                    <a:lstStyle/>
                    <a:p>
                      <a:pPr marL="285750" indent="-285750">
                        <a:buFont typeface="Arial"/>
                        <a:buChar char="•"/>
                      </a:pPr>
                      <a:r>
                        <a:rPr lang="en-US"/>
                        <a:t>Actions taken to save lives and prevent further damage</a:t>
                      </a:r>
                    </a:p>
                    <a:p>
                      <a:pPr marL="285750" lvl="0" indent="-285750">
                        <a:buFont typeface="Arial"/>
                        <a:buChar char="•"/>
                      </a:pPr>
                      <a:r>
                        <a:rPr lang="en-US"/>
                        <a:t>Putting preparedness plans into action</a:t>
                      </a:r>
                    </a:p>
                    <a:p>
                      <a:pPr marL="285750" lvl="0" indent="-285750">
                        <a:buFont typeface="Arial"/>
                        <a:buChar char="•"/>
                      </a:pPr>
                      <a:r>
                        <a:rPr lang="en-US"/>
                        <a:t>Business and other operations do not function normally</a:t>
                      </a:r>
                    </a:p>
                    <a:p>
                      <a:pPr marL="285750" lvl="0" indent="-285750">
                        <a:buFont typeface="Arial"/>
                        <a:buChar char="•"/>
                      </a:pPr>
                      <a:r>
                        <a:rPr lang="en-US"/>
                        <a:t>Occurs during an emergency</a:t>
                      </a:r>
                    </a:p>
                    <a:p>
                      <a:pPr marL="0" lvl="0" indent="0">
                        <a:buNone/>
                      </a:pPr>
                      <a:endParaRPr lang="en-US"/>
                    </a:p>
                    <a:p>
                      <a:pPr marL="0" lvl="0" indent="0">
                        <a:buNone/>
                      </a:pPr>
                      <a:endParaRPr lang="en-US"/>
                    </a:p>
                  </a:txBody>
                  <a:tcPr/>
                </a:tc>
                <a:tc>
                  <a:txBody>
                    <a:bodyPr/>
                    <a:lstStyle/>
                    <a:p>
                      <a:pPr marL="285750" indent="-285750">
                        <a:buFont typeface="Arial"/>
                        <a:buChar char="•"/>
                      </a:pPr>
                      <a:r>
                        <a:rPr lang="en-US"/>
                        <a:t>Address immediate threats</a:t>
                      </a:r>
                    </a:p>
                    <a:p>
                      <a:pPr marL="285750" lvl="0" indent="-285750">
                        <a:buFont typeface="Arial"/>
                        <a:buChar char="•"/>
                      </a:pPr>
                      <a:r>
                        <a:rPr lang="en-US"/>
                        <a:t>Ensure people out of harm's way</a:t>
                      </a:r>
                    </a:p>
                    <a:p>
                      <a:pPr marL="285750" lvl="0" indent="-285750">
                        <a:buFont typeface="Arial"/>
                        <a:buChar char="•"/>
                      </a:pPr>
                      <a:r>
                        <a:rPr lang="en-US"/>
                        <a:t>Assess damage</a:t>
                      </a:r>
                    </a:p>
                    <a:p>
                      <a:pPr marL="285750" lvl="0" indent="-285750">
                        <a:buFont typeface="Arial"/>
                        <a:buChar char="•"/>
                      </a:pPr>
                      <a:r>
                        <a:rPr lang="en-US"/>
                        <a:t>Repair, restore, re-establish</a:t>
                      </a:r>
                    </a:p>
                    <a:p>
                      <a:pPr marL="285750" lvl="0" indent="-285750">
                        <a:buFont typeface="Arial"/>
                        <a:buChar char="•"/>
                      </a:pPr>
                      <a:r>
                        <a:rPr lang="en-US"/>
                        <a:t>Leadership important</a:t>
                      </a:r>
                      <a:endParaRPr lang="en-US" dirty="0"/>
                    </a:p>
                  </a:txBody>
                  <a:tcPr/>
                </a:tc>
                <a:extLst>
                  <a:ext uri="{0D108BD9-81ED-4DB2-BD59-A6C34878D82A}">
                    <a16:rowId xmlns:a16="http://schemas.microsoft.com/office/drawing/2014/main" val="759014862"/>
                  </a:ext>
                </a:extLst>
              </a:tr>
            </a:tbl>
          </a:graphicData>
        </a:graphic>
      </p:graphicFrame>
      <p:sp>
        <p:nvSpPr>
          <p:cNvPr id="3" name="Title 2">
            <a:extLst>
              <a:ext uri="{FF2B5EF4-FFF2-40B4-BE49-F238E27FC236}">
                <a16:creationId xmlns:a16="http://schemas.microsoft.com/office/drawing/2014/main" id="{455EDA28-3071-466B-B6D3-10A861EAA137}"/>
              </a:ext>
            </a:extLst>
          </p:cNvPr>
          <p:cNvSpPr>
            <a:spLocks noGrp="1"/>
          </p:cNvSpPr>
          <p:nvPr>
            <p:ph type="title"/>
          </p:nvPr>
        </p:nvSpPr>
        <p:spPr/>
        <p:txBody>
          <a:bodyPr/>
          <a:lstStyle/>
          <a:p>
            <a:r>
              <a:rPr lang="en-US">
                <a:latin typeface="Arial"/>
                <a:cs typeface="Arial"/>
              </a:rPr>
              <a:t>Phase 3: Response</a:t>
            </a:r>
            <a:endParaRPr lang="en-US"/>
          </a:p>
        </p:txBody>
      </p:sp>
      <p:sp>
        <p:nvSpPr>
          <p:cNvPr id="4" name="Footer Placeholder 3">
            <a:extLst>
              <a:ext uri="{FF2B5EF4-FFF2-40B4-BE49-F238E27FC236}">
                <a16:creationId xmlns:a16="http://schemas.microsoft.com/office/drawing/2014/main" id="{4B15C3DC-7490-464C-BA4C-2053992955BE}"/>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788E8680-50B2-43BB-ABE9-706F4E812588}"/>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a:p>
        </p:txBody>
      </p:sp>
      <p:pic>
        <p:nvPicPr>
          <p:cNvPr id="2" name="Picture 6">
            <a:extLst>
              <a:ext uri="{FF2B5EF4-FFF2-40B4-BE49-F238E27FC236}">
                <a16:creationId xmlns:a16="http://schemas.microsoft.com/office/drawing/2014/main" id="{EC50B407-DFE9-46CD-8F47-6C7549336AB1}"/>
              </a:ext>
            </a:extLst>
          </p:cNvPr>
          <p:cNvPicPr>
            <a:picLocks noChangeAspect="1"/>
          </p:cNvPicPr>
          <p:nvPr/>
        </p:nvPicPr>
        <p:blipFill>
          <a:blip r:embed="rId2"/>
          <a:stretch>
            <a:fillRect/>
          </a:stretch>
        </p:blipFill>
        <p:spPr>
          <a:xfrm>
            <a:off x="6544540" y="167790"/>
            <a:ext cx="2421712" cy="1478107"/>
          </a:xfrm>
          <a:prstGeom prst="rect">
            <a:avLst/>
          </a:prstGeom>
        </p:spPr>
      </p:pic>
    </p:spTree>
    <p:extLst>
      <p:ext uri="{BB962C8B-B14F-4D97-AF65-F5344CB8AC3E}">
        <p14:creationId xmlns:p14="http://schemas.microsoft.com/office/powerpoint/2010/main" val="172130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BB21E9-2FC3-4B9C-AF72-9E7471E517CE}"/>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86AD317C-C77E-4C28-931F-ABB8D24806C7}"/>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a:p>
        </p:txBody>
      </p:sp>
      <p:sp>
        <p:nvSpPr>
          <p:cNvPr id="7" name="Explosion: 14 Points 3">
            <a:extLst>
              <a:ext uri="{FF2B5EF4-FFF2-40B4-BE49-F238E27FC236}">
                <a16:creationId xmlns:a16="http://schemas.microsoft.com/office/drawing/2014/main" id="{E4C66832-56BA-4BA0-9282-EDF2AC131AEA}"/>
              </a:ext>
            </a:extLst>
          </p:cNvPr>
          <p:cNvSpPr/>
          <p:nvPr/>
        </p:nvSpPr>
        <p:spPr>
          <a:xfrm>
            <a:off x="1989344" y="246466"/>
            <a:ext cx="6526006" cy="13255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eaLnBrk="1" hangingPunct="1">
              <a:lnSpc>
                <a:spcPct val="90000"/>
              </a:lnSpc>
              <a:spcAft>
                <a:spcPts val="600"/>
              </a:spcAft>
            </a:pPr>
            <a:r>
              <a:rPr lang="en-US" sz="3500" b="1" kern="1200">
                <a:solidFill>
                  <a:schemeClr val="tx1"/>
                </a:solidFill>
                <a:latin typeface="Arial"/>
                <a:ea typeface="Arial" charset="0"/>
                <a:cs typeface="Arial"/>
              </a:rPr>
              <a:t>GME Disaster </a:t>
            </a:r>
            <a:r>
              <a:rPr lang="en-US" sz="3500">
                <a:solidFill>
                  <a:schemeClr val="tx1"/>
                </a:solidFill>
                <a:latin typeface="Arial"/>
                <a:ea typeface="Arial" charset="0"/>
                <a:cs typeface="Arial"/>
              </a:rPr>
              <a:t>Response</a:t>
            </a:r>
            <a:endParaRPr lang="en-US">
              <a:solidFill>
                <a:schemeClr val="tx1"/>
              </a:solidFill>
            </a:endParaRPr>
          </a:p>
          <a:p>
            <a:pPr>
              <a:lnSpc>
                <a:spcPct val="90000"/>
              </a:lnSpc>
              <a:spcAft>
                <a:spcPts val="600"/>
              </a:spcAft>
            </a:pPr>
            <a:r>
              <a:rPr lang="en-US" sz="3500" b="1" kern="1200">
                <a:solidFill>
                  <a:schemeClr val="tx1"/>
                </a:solidFill>
                <a:latin typeface="Arial"/>
                <a:ea typeface="Arial" charset="0"/>
                <a:cs typeface="Arial"/>
              </a:rPr>
              <a:t>IN ACTION</a:t>
            </a:r>
            <a:endParaRPr lang="en-US">
              <a:solidFill>
                <a:schemeClr val="tx1"/>
              </a:solidFill>
            </a:endParaRPr>
          </a:p>
        </p:txBody>
      </p:sp>
      <p:pic>
        <p:nvPicPr>
          <p:cNvPr id="3" name="Picture 5" descr="Graphical user interface, text, application&#10;&#10;Description automatically generated">
            <a:extLst>
              <a:ext uri="{FF2B5EF4-FFF2-40B4-BE49-F238E27FC236}">
                <a16:creationId xmlns:a16="http://schemas.microsoft.com/office/drawing/2014/main" id="{656ADCC4-16D6-424D-8900-7B6BD4557C05}"/>
              </a:ext>
            </a:extLst>
          </p:cNvPr>
          <p:cNvPicPr>
            <a:picLocks noChangeAspect="1"/>
          </p:cNvPicPr>
          <p:nvPr/>
        </p:nvPicPr>
        <p:blipFill rotWithShape="1">
          <a:blip r:embed="rId2"/>
          <a:srcRect t="3233" r="121" b="3448"/>
          <a:stretch/>
        </p:blipFill>
        <p:spPr>
          <a:xfrm>
            <a:off x="574334" y="1788419"/>
            <a:ext cx="8212608" cy="4414504"/>
          </a:xfrm>
          <a:prstGeom prst="rect">
            <a:avLst/>
          </a:prstGeom>
        </p:spPr>
      </p:pic>
    </p:spTree>
    <p:extLst>
      <p:ext uri="{BB962C8B-B14F-4D97-AF65-F5344CB8AC3E}">
        <p14:creationId xmlns:p14="http://schemas.microsoft.com/office/powerpoint/2010/main" val="205016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9027564-C79B-464A-925C-95D6227B63BC}"/>
              </a:ext>
            </a:extLst>
          </p:cNvPr>
          <p:cNvGraphicFramePr>
            <a:graphicFrameLocks noGrp="1"/>
          </p:cNvGraphicFramePr>
          <p:nvPr>
            <p:ph idx="1"/>
            <p:extLst>
              <p:ext uri="{D42A27DB-BD31-4B8C-83A1-F6EECF244321}">
                <p14:modId xmlns:p14="http://schemas.microsoft.com/office/powerpoint/2010/main" val="1589940206"/>
              </p:ext>
            </p:extLst>
          </p:nvPr>
        </p:nvGraphicFramePr>
        <p:xfrm>
          <a:off x="590865" y="3193040"/>
          <a:ext cx="7875836" cy="2931160"/>
        </p:xfrm>
        <a:graphic>
          <a:graphicData uri="http://schemas.openxmlformats.org/drawingml/2006/table">
            <a:tbl>
              <a:tblPr firstRow="1" bandRow="1">
                <a:tableStyleId>{10A1B5D5-9B99-4C35-A422-299274C87663}</a:tableStyleId>
              </a:tblPr>
              <a:tblGrid>
                <a:gridCol w="3937918">
                  <a:extLst>
                    <a:ext uri="{9D8B030D-6E8A-4147-A177-3AD203B41FA5}">
                      <a16:colId xmlns:a16="http://schemas.microsoft.com/office/drawing/2014/main" val="1951527925"/>
                    </a:ext>
                  </a:extLst>
                </a:gridCol>
                <a:gridCol w="3937918">
                  <a:extLst>
                    <a:ext uri="{9D8B030D-6E8A-4147-A177-3AD203B41FA5}">
                      <a16:colId xmlns:a16="http://schemas.microsoft.com/office/drawing/2014/main" val="171002195"/>
                    </a:ext>
                  </a:extLst>
                </a:gridCol>
              </a:tblGrid>
              <a:tr h="370840">
                <a:tc gridSpan="2">
                  <a:txBody>
                    <a:bodyPr/>
                    <a:lstStyle/>
                    <a:p>
                      <a:r>
                        <a:rPr lang="en-US"/>
                        <a:t>Restoration efforts from an emergency</a:t>
                      </a:r>
                    </a:p>
                  </a:txBody>
                  <a:tcPr/>
                </a:tc>
                <a:tc hMerge="1">
                  <a:txBody>
                    <a:bodyPr/>
                    <a:lstStyle/>
                    <a:p>
                      <a:endParaRPr lang="en-US"/>
                    </a:p>
                  </a:txBody>
                  <a:tcPr/>
                </a:tc>
                <a:extLst>
                  <a:ext uri="{0D108BD9-81ED-4DB2-BD59-A6C34878D82A}">
                    <a16:rowId xmlns:a16="http://schemas.microsoft.com/office/drawing/2014/main" val="2604511316"/>
                  </a:ext>
                </a:extLst>
              </a:tr>
              <a:tr h="370840">
                <a:tc>
                  <a:txBody>
                    <a:bodyPr/>
                    <a:lstStyle/>
                    <a:p>
                      <a:pPr marL="285750" indent="-285750">
                        <a:buFont typeface="Arial"/>
                        <a:buChar char="•"/>
                      </a:pPr>
                      <a:r>
                        <a:rPr lang="en-US"/>
                        <a:t>Actions taken to return to a normal or safer situation</a:t>
                      </a:r>
                    </a:p>
                    <a:p>
                      <a:pPr marL="285750" lvl="0" indent="-285750">
                        <a:buFont typeface="Arial"/>
                        <a:buChar char="•"/>
                      </a:pPr>
                      <a:r>
                        <a:rPr lang="en-US"/>
                        <a:t>Recovery activities occur concurrently with regular operations</a:t>
                      </a:r>
                    </a:p>
                    <a:p>
                      <a:pPr marL="285750" lvl="0" indent="-285750">
                        <a:buFont typeface="Arial"/>
                        <a:buChar char="•"/>
                      </a:pPr>
                      <a:r>
                        <a:rPr lang="en-US"/>
                        <a:t>Safety and well-being</a:t>
                      </a:r>
                    </a:p>
                    <a:p>
                      <a:pPr marL="285750" lvl="0" indent="-285750">
                        <a:buFont typeface="Arial"/>
                        <a:buChar char="•"/>
                      </a:pPr>
                      <a:r>
                        <a:rPr lang="en-US"/>
                        <a:t>Coping mechanisms</a:t>
                      </a:r>
                    </a:p>
                    <a:p>
                      <a:pPr marL="285750" lvl="0" indent="-285750">
                        <a:buFont typeface="Arial"/>
                        <a:buChar char="•"/>
                      </a:pPr>
                      <a:r>
                        <a:rPr lang="en-US"/>
                        <a:t>Occurs after an emergency</a:t>
                      </a:r>
                    </a:p>
                    <a:p>
                      <a:pPr marL="0" lvl="0" indent="0">
                        <a:buNone/>
                      </a:pPr>
                      <a:endParaRPr lang="en-US"/>
                    </a:p>
                  </a:txBody>
                  <a:tcPr/>
                </a:tc>
                <a:tc>
                  <a:txBody>
                    <a:bodyPr/>
                    <a:lstStyle/>
                    <a:p>
                      <a:pPr marL="285750" lvl="0" indent="-285750">
                        <a:buFont typeface="Arial"/>
                        <a:buChar char="•"/>
                      </a:pPr>
                      <a:r>
                        <a:rPr lang="en-US"/>
                        <a:t>Obtain new resources</a:t>
                      </a:r>
                    </a:p>
                    <a:p>
                      <a:pPr marL="285750" lvl="0" indent="-285750">
                        <a:buFont typeface="Arial"/>
                        <a:buChar char="•"/>
                      </a:pPr>
                      <a:r>
                        <a:rPr lang="en-US"/>
                        <a:t>Rebuild/create partnerships</a:t>
                      </a:r>
                    </a:p>
                    <a:p>
                      <a:pPr marL="285750" lvl="0" indent="-285750">
                        <a:buFont typeface="Arial"/>
                        <a:buChar char="•"/>
                      </a:pPr>
                      <a:r>
                        <a:rPr lang="en-US"/>
                        <a:t>Reduce financial burdens</a:t>
                      </a:r>
                    </a:p>
                    <a:p>
                      <a:pPr marL="285750" lvl="0" indent="-285750">
                        <a:buFont typeface="Arial"/>
                        <a:buChar char="•"/>
                      </a:pPr>
                      <a:r>
                        <a:rPr lang="en-US"/>
                        <a:t>Reduce vulnerability of future disasters</a:t>
                      </a:r>
                    </a:p>
                    <a:p>
                      <a:pPr marL="285750" lvl="0" indent="-285750">
                        <a:buFont typeface="Arial"/>
                        <a:buChar char="•"/>
                      </a:pPr>
                      <a:r>
                        <a:rPr lang="en-US"/>
                        <a:t>Create strategic protocols and action plans</a:t>
                      </a:r>
                    </a:p>
                  </a:txBody>
                  <a:tcPr/>
                </a:tc>
                <a:extLst>
                  <a:ext uri="{0D108BD9-81ED-4DB2-BD59-A6C34878D82A}">
                    <a16:rowId xmlns:a16="http://schemas.microsoft.com/office/drawing/2014/main" val="3386690246"/>
                  </a:ext>
                </a:extLst>
              </a:tr>
            </a:tbl>
          </a:graphicData>
        </a:graphic>
      </p:graphicFrame>
      <p:sp>
        <p:nvSpPr>
          <p:cNvPr id="3" name="Title 2">
            <a:extLst>
              <a:ext uri="{FF2B5EF4-FFF2-40B4-BE49-F238E27FC236}">
                <a16:creationId xmlns:a16="http://schemas.microsoft.com/office/drawing/2014/main" id="{685C076F-2336-4A8A-8CB3-DF4915A95E77}"/>
              </a:ext>
            </a:extLst>
          </p:cNvPr>
          <p:cNvSpPr>
            <a:spLocks noGrp="1"/>
          </p:cNvSpPr>
          <p:nvPr>
            <p:ph type="title"/>
          </p:nvPr>
        </p:nvSpPr>
        <p:spPr/>
        <p:txBody>
          <a:bodyPr/>
          <a:lstStyle/>
          <a:p>
            <a:pPr algn="r"/>
            <a:br>
              <a:rPr lang="en-US">
                <a:latin typeface="Arial"/>
                <a:cs typeface="Arial"/>
              </a:rPr>
            </a:br>
            <a:r>
              <a:rPr lang="en-US">
                <a:latin typeface="Arial"/>
                <a:cs typeface="Arial"/>
              </a:rPr>
              <a:t>Phase 4: Recovery</a:t>
            </a:r>
            <a:endParaRPr lang="en-US"/>
          </a:p>
        </p:txBody>
      </p:sp>
      <p:sp>
        <p:nvSpPr>
          <p:cNvPr id="4" name="Footer Placeholder 3">
            <a:extLst>
              <a:ext uri="{FF2B5EF4-FFF2-40B4-BE49-F238E27FC236}">
                <a16:creationId xmlns:a16="http://schemas.microsoft.com/office/drawing/2014/main" id="{3C9321F5-7111-44DA-802B-2E55CBC153FB}"/>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34729C35-4F44-4849-B602-8603D42DA660}"/>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a:p>
        </p:txBody>
      </p:sp>
      <p:pic>
        <p:nvPicPr>
          <p:cNvPr id="2" name="Picture 6" descr="Text&#10;&#10;Description automatically generated">
            <a:extLst>
              <a:ext uri="{FF2B5EF4-FFF2-40B4-BE49-F238E27FC236}">
                <a16:creationId xmlns:a16="http://schemas.microsoft.com/office/drawing/2014/main" id="{1C3E9D03-9254-4C66-84DA-561C0456D3A1}"/>
              </a:ext>
            </a:extLst>
          </p:cNvPr>
          <p:cNvPicPr>
            <a:picLocks noChangeAspect="1"/>
          </p:cNvPicPr>
          <p:nvPr/>
        </p:nvPicPr>
        <p:blipFill>
          <a:blip r:embed="rId2"/>
          <a:stretch>
            <a:fillRect/>
          </a:stretch>
        </p:blipFill>
        <p:spPr>
          <a:xfrm>
            <a:off x="1915706" y="548669"/>
            <a:ext cx="2459812" cy="2463911"/>
          </a:xfrm>
          <a:prstGeom prst="rect">
            <a:avLst/>
          </a:prstGeom>
        </p:spPr>
      </p:pic>
    </p:spTree>
    <p:extLst>
      <p:ext uri="{BB962C8B-B14F-4D97-AF65-F5344CB8AC3E}">
        <p14:creationId xmlns:p14="http://schemas.microsoft.com/office/powerpoint/2010/main" val="276129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Presenters…</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5005880" y="3891517"/>
            <a:ext cx="3931822" cy="2492990"/>
          </a:xfrm>
          <a:prstGeom prst="rect">
            <a:avLst/>
          </a:prstGeom>
          <a:noFill/>
        </p:spPr>
        <p:txBody>
          <a:bodyPr wrap="square">
            <a:spAutoFit/>
          </a:bodyPr>
          <a:lstStyle/>
          <a:p>
            <a:pPr marL="342900" indent="-342900">
              <a:buFont typeface="Arial"/>
              <a:buChar char="•"/>
            </a:pPr>
            <a:r>
              <a:rPr lang="en-US" sz="1200" b="0" dirty="0">
                <a:latin typeface="Lucida Bright" panose="02040602050505020304" pitchFamily="18" charset="0"/>
                <a:ea typeface="Arial" charset="0"/>
                <a:cs typeface="Arial" charset="0"/>
              </a:rPr>
              <a:t>Former GME Director &amp; DIO</a:t>
            </a:r>
          </a:p>
          <a:p>
            <a:pPr marL="342900" indent="-342900">
              <a:buFont typeface="Arial"/>
              <a:buChar char="•"/>
            </a:pPr>
            <a:endParaRPr lang="en-US" sz="1200" b="0" dirty="0">
              <a:latin typeface="Lucida Bright" panose="02040602050505020304" pitchFamily="18" charset="0"/>
              <a:ea typeface="Arial" charset="0"/>
              <a:cs typeface="Arial" charset="0"/>
            </a:endParaRPr>
          </a:p>
          <a:p>
            <a:pPr marL="342900" indent="-342900">
              <a:buFont typeface="Arial"/>
              <a:buChar char="•"/>
            </a:pPr>
            <a:r>
              <a:rPr lang="en-US" sz="1200" b="0" dirty="0">
                <a:latin typeface="Lucida Bright" panose="02040602050505020304" pitchFamily="18" charset="0"/>
                <a:ea typeface="Arial" charset="0"/>
                <a:cs typeface="Arial" charset="0"/>
              </a:rPr>
              <a:t>Seasoned speaker at ACGME &amp; subspecialty national meetings</a:t>
            </a:r>
          </a:p>
          <a:p>
            <a:pPr marL="342900" indent="-342900">
              <a:buFont typeface="Arial"/>
              <a:buChar char="•"/>
            </a:pPr>
            <a:endParaRPr lang="en-US" sz="1200" b="0" dirty="0">
              <a:latin typeface="Lucida Bright" panose="02040602050505020304" pitchFamily="18" charset="0"/>
              <a:ea typeface="Arial" charset="0"/>
              <a:cs typeface="Arial" charset="0"/>
            </a:endParaRPr>
          </a:p>
          <a:p>
            <a:pPr marL="342900" indent="-342900">
              <a:buFont typeface="Arial"/>
              <a:buChar char="•"/>
            </a:pPr>
            <a:r>
              <a:rPr lang="en-US" sz="1200" b="0" dirty="0">
                <a:latin typeface="Lucida Bright" panose="02040602050505020304" pitchFamily="18" charset="0"/>
                <a:ea typeface="Arial" charset="0"/>
                <a:cs typeface="Arial" charset="0"/>
              </a:rPr>
              <a:t>Areas of Expertise: GME Strategic Planning; Program Evaluation; and Faculty Development</a:t>
            </a:r>
          </a:p>
          <a:p>
            <a:endParaRPr lang="en-US" sz="1200" b="0" dirty="0">
              <a:latin typeface="Lucida Bright" panose="02040602050505020304" pitchFamily="18" charset="0"/>
              <a:ea typeface="Arial" charset="0"/>
              <a:cs typeface="Arial" charset="0"/>
            </a:endParaRPr>
          </a:p>
          <a:p>
            <a:pPr marL="342900" indent="-342900">
              <a:buFont typeface="Arial"/>
              <a:buChar char="•"/>
            </a:pPr>
            <a:r>
              <a:rPr lang="en-US" sz="1200" b="0" dirty="0">
                <a:latin typeface="Lucida Bright" panose="02040602050505020304" pitchFamily="18" charset="0"/>
                <a:ea typeface="Arial" charset="0"/>
                <a:cs typeface="Arial" charset="0"/>
              </a:rPr>
              <a:t>3 decades in education; Masters of Education in curriculum &amp; evaluations, PhD concentration in secondary education &amp; adult learning theories</a:t>
            </a:r>
            <a:endParaRPr lang="en-US" sz="1200" b="0" dirty="0">
              <a:solidFill>
                <a:srgbClr val="003300"/>
              </a:solidFill>
              <a:latin typeface="Lucida Bright" panose="02040602050505020304" pitchFamily="18" charset="0"/>
              <a:ea typeface="Arial" charset="0"/>
              <a:cs typeface="Arial" charset="0"/>
            </a:endParaRPr>
          </a:p>
        </p:txBody>
      </p:sp>
      <p:sp>
        <p:nvSpPr>
          <p:cNvPr id="12" name="TextBox 11">
            <a:extLst>
              <a:ext uri="{FF2B5EF4-FFF2-40B4-BE49-F238E27FC236}">
                <a16:creationId xmlns:a16="http://schemas.microsoft.com/office/drawing/2014/main" id="{958406A6-CDDA-0347-9075-3EC820DFF633}"/>
              </a:ext>
            </a:extLst>
          </p:cNvPr>
          <p:cNvSpPr txBox="1"/>
          <p:nvPr/>
        </p:nvSpPr>
        <p:spPr>
          <a:xfrm>
            <a:off x="4905945" y="3472421"/>
            <a:ext cx="3641892" cy="461665"/>
          </a:xfrm>
          <a:prstGeom prst="rect">
            <a:avLst/>
          </a:prstGeom>
          <a:noFill/>
        </p:spPr>
        <p:txBody>
          <a:bodyPr wrap="square">
            <a:spAutoFit/>
          </a:bodyPr>
          <a:lstStyle/>
          <a:p>
            <a:pPr algn="ctr">
              <a:defRPr/>
            </a:pPr>
            <a:r>
              <a:rPr lang="en-US" sz="1200" b="1" dirty="0">
                <a:latin typeface="Lucida Bright" panose="02040602050505020304" pitchFamily="18" charset="77"/>
              </a:rPr>
              <a:t>Heather Peters, </a:t>
            </a:r>
            <a:r>
              <a:rPr lang="en-US" sz="1200" b="1" dirty="0" err="1">
                <a:latin typeface="Lucida Bright" panose="02040602050505020304" pitchFamily="18" charset="77"/>
              </a:rPr>
              <a:t>M.Ed</a:t>
            </a:r>
            <a:r>
              <a:rPr lang="en-US" sz="1200" b="1" dirty="0">
                <a:latin typeface="Lucida Bright" panose="02040602050505020304" pitchFamily="18" charset="77"/>
              </a:rPr>
              <a:t>, </a:t>
            </a:r>
            <a:r>
              <a:rPr lang="en-US" sz="1200" b="1" dirty="0" err="1">
                <a:latin typeface="Lucida Bright" panose="02040602050505020304" pitchFamily="18" charset="77"/>
              </a:rPr>
              <a:t>Ph.D</a:t>
            </a:r>
            <a:endParaRPr lang="en-US" sz="1200" b="1" dirty="0">
              <a:latin typeface="Lucida Bright" panose="02040602050505020304" pitchFamily="18" charset="77"/>
            </a:endParaRPr>
          </a:p>
          <a:p>
            <a:pPr algn="ctr">
              <a:defRPr/>
            </a:pPr>
            <a:r>
              <a:rPr lang="en-US" sz="1200" b="1" dirty="0">
                <a:latin typeface="Lucida Bright" panose="02040602050505020304" pitchFamily="18" charset="77"/>
              </a:rPr>
              <a:t>GME Consultant</a:t>
            </a:r>
          </a:p>
        </p:txBody>
      </p:sp>
      <p:sp>
        <p:nvSpPr>
          <p:cNvPr id="15" name="TextBox 14">
            <a:extLst>
              <a:ext uri="{FF2B5EF4-FFF2-40B4-BE49-F238E27FC236}">
                <a16:creationId xmlns:a16="http://schemas.microsoft.com/office/drawing/2014/main" id="{E294D38D-1549-0141-8150-0CC16188230C}"/>
              </a:ext>
            </a:extLst>
          </p:cNvPr>
          <p:cNvSpPr txBox="1"/>
          <p:nvPr/>
        </p:nvSpPr>
        <p:spPr>
          <a:xfrm>
            <a:off x="614082" y="3926540"/>
            <a:ext cx="3648635" cy="2123658"/>
          </a:xfrm>
          <a:prstGeom prst="rect">
            <a:avLst/>
          </a:prstGeom>
          <a:noFill/>
        </p:spPr>
        <p:txBody>
          <a:bodyPr wrap="square">
            <a:spAutoFit/>
          </a:bodyPr>
          <a:lstStyle/>
          <a:p>
            <a:pPr marL="171450" indent="-171450">
              <a:buFont typeface="Arial" pitchFamily="34" charset="0"/>
              <a:buChar char="•"/>
              <a:defRPr/>
            </a:pPr>
            <a:r>
              <a:rPr lang="en-US" sz="1200" b="0" dirty="0">
                <a:latin typeface="Lucida Bright" pitchFamily="18" charset="0"/>
              </a:rPr>
              <a:t>Over 13 years working in Medical Education</a:t>
            </a:r>
          </a:p>
          <a:p>
            <a:pPr marL="171450" indent="-171450">
              <a:buFont typeface="Arial" pitchFamily="34" charset="0"/>
              <a:buChar char="•"/>
              <a:defRPr/>
            </a:pPr>
            <a:endParaRPr lang="en-US" sz="1200" b="0" dirty="0">
              <a:latin typeface="Lucida Bright" pitchFamily="18" charset="0"/>
            </a:endParaRPr>
          </a:p>
          <a:p>
            <a:pPr marL="171450" indent="-171450">
              <a:buFont typeface="Arial" pitchFamily="34" charset="0"/>
              <a:buChar char="•"/>
              <a:defRPr/>
            </a:pPr>
            <a:r>
              <a:rPr lang="en-US" sz="1200" b="0" dirty="0">
                <a:latin typeface="Lucida Bright" pitchFamily="18" charset="0"/>
              </a:rPr>
              <a:t>Bachelor’s in Health Services Administration</a:t>
            </a:r>
            <a:br>
              <a:rPr lang="en-US" sz="1200" b="0" dirty="0">
                <a:latin typeface="Lucida Bright" pitchFamily="18" charset="0"/>
              </a:rPr>
            </a:br>
            <a:endParaRPr lang="en-US" sz="1200" b="0" dirty="0">
              <a:latin typeface="Lucida Bright" pitchFamily="18" charset="0"/>
            </a:endParaRPr>
          </a:p>
          <a:p>
            <a:pPr marL="171450" indent="-171450">
              <a:buFont typeface="Arial" pitchFamily="34" charset="0"/>
              <a:buChar char="•"/>
              <a:defRPr/>
            </a:pPr>
            <a:r>
              <a:rPr lang="en-US" sz="1200" b="0" dirty="0">
                <a:latin typeface="Lucida Bright" pitchFamily="18" charset="0"/>
              </a:rPr>
              <a:t>Master’s in Health Administration and Policy</a:t>
            </a:r>
          </a:p>
          <a:p>
            <a:pPr marL="171450" indent="-171450">
              <a:buFont typeface="Arial" pitchFamily="34" charset="0"/>
              <a:buChar char="•"/>
              <a:defRPr/>
            </a:pPr>
            <a:endParaRPr lang="en-US" sz="1200" b="0" dirty="0">
              <a:latin typeface="Lucida Bright" pitchFamily="18" charset="0"/>
            </a:endParaRPr>
          </a:p>
          <a:p>
            <a:pPr marL="171450" indent="-171450">
              <a:buFont typeface="Arial" pitchFamily="34" charset="0"/>
              <a:buChar char="•"/>
              <a:defRPr/>
            </a:pPr>
            <a:r>
              <a:rPr lang="en-US" sz="1200" b="0" dirty="0">
                <a:latin typeface="Lucida Bright" pitchFamily="18" charset="0"/>
              </a:rPr>
              <a:t>Designated Institutional Official</a:t>
            </a:r>
          </a:p>
          <a:p>
            <a:pPr marL="171450" indent="-171450">
              <a:buFont typeface="Arial" pitchFamily="34" charset="0"/>
              <a:buChar char="•"/>
              <a:defRPr/>
            </a:pPr>
            <a:endParaRPr lang="en-US" sz="1200" b="0" dirty="0">
              <a:latin typeface="Lucida Bright" pitchFamily="18" charset="0"/>
            </a:endParaRPr>
          </a:p>
          <a:p>
            <a:pPr marL="171450" indent="-171450">
              <a:buFont typeface="Arial" pitchFamily="34" charset="0"/>
              <a:buChar char="•"/>
              <a:defRPr/>
            </a:pPr>
            <a:r>
              <a:rPr lang="en-US" sz="1200" b="0" dirty="0">
                <a:latin typeface="Lucida Bright" pitchFamily="18" charset="0"/>
              </a:rPr>
              <a:t>Experienced in GME at a large academic medical center</a:t>
            </a:r>
          </a:p>
        </p:txBody>
      </p:sp>
      <p:pic>
        <p:nvPicPr>
          <p:cNvPr id="16" name="Picture 15">
            <a:extLst>
              <a:ext uri="{FF2B5EF4-FFF2-40B4-BE49-F238E27FC236}">
                <a16:creationId xmlns:a16="http://schemas.microsoft.com/office/drawing/2014/main" id="{3405EDBF-E8B7-5248-B710-7445615BB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133" y="1480008"/>
            <a:ext cx="1621444" cy="1948992"/>
          </a:xfrm>
          <a:prstGeom prst="rect">
            <a:avLst/>
          </a:prstGeom>
        </p:spPr>
      </p:pic>
      <p:sp>
        <p:nvSpPr>
          <p:cNvPr id="17" name="TextBox 16">
            <a:extLst>
              <a:ext uri="{FF2B5EF4-FFF2-40B4-BE49-F238E27FC236}">
                <a16:creationId xmlns:a16="http://schemas.microsoft.com/office/drawing/2014/main" id="{F8D59BB0-A2F4-7B4B-ABB4-B880391765E0}"/>
              </a:ext>
            </a:extLst>
          </p:cNvPr>
          <p:cNvSpPr txBox="1"/>
          <p:nvPr/>
        </p:nvSpPr>
        <p:spPr>
          <a:xfrm>
            <a:off x="933254" y="3438343"/>
            <a:ext cx="3429398" cy="461665"/>
          </a:xfrm>
          <a:prstGeom prst="rect">
            <a:avLst/>
          </a:prstGeom>
          <a:noFill/>
        </p:spPr>
        <p:txBody>
          <a:bodyPr wrap="square">
            <a:spAutoFit/>
          </a:bodyPr>
          <a:lstStyle/>
          <a:p>
            <a:pPr algn="ctr">
              <a:defRPr/>
            </a:pPr>
            <a:r>
              <a:rPr lang="en-US" sz="1200" dirty="0">
                <a:latin typeface="Lucida Bright" pitchFamily="18" charset="0"/>
              </a:rPr>
              <a:t>Tori Hanlon, MS, CHCP</a:t>
            </a:r>
          </a:p>
          <a:p>
            <a:pPr algn="ctr">
              <a:defRPr/>
            </a:pPr>
            <a:r>
              <a:rPr lang="en-US" sz="1200" dirty="0">
                <a:latin typeface="Lucida Bright" pitchFamily="18" charset="0"/>
              </a:rPr>
              <a:t>GME Consultant</a:t>
            </a:r>
            <a:endParaRPr lang="en-US" sz="1200" dirty="0">
              <a:latin typeface="+mn-lt"/>
            </a:endParaRPr>
          </a:p>
        </p:txBody>
      </p:sp>
      <p:sp>
        <p:nvSpPr>
          <p:cNvPr id="11" name="Google Shape;61;p1">
            <a:extLst>
              <a:ext uri="{FF2B5EF4-FFF2-40B4-BE49-F238E27FC236}">
                <a16:creationId xmlns:a16="http://schemas.microsoft.com/office/drawing/2014/main" id="{0B236181-5043-4B44-B2AC-1F2E10F20089}"/>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13" name="Google Shape;70;p2">
            <a:extLst>
              <a:ext uri="{FF2B5EF4-FFF2-40B4-BE49-F238E27FC236}">
                <a16:creationId xmlns:a16="http://schemas.microsoft.com/office/drawing/2014/main" id="{7A572400-2B86-3041-8619-A44B704BF138}"/>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2</a:t>
            </a:fld>
            <a:endParaRPr dirty="0"/>
          </a:p>
        </p:txBody>
      </p:sp>
      <p:pic>
        <p:nvPicPr>
          <p:cNvPr id="14" name="Picture 13">
            <a:extLst>
              <a:ext uri="{FF2B5EF4-FFF2-40B4-BE49-F238E27FC236}">
                <a16:creationId xmlns:a16="http://schemas.microsoft.com/office/drawing/2014/main" id="{DDC147F8-0735-47DA-8180-BC50075E2D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350" y="1480008"/>
            <a:ext cx="1767572" cy="1914914"/>
          </a:xfrm>
          <a:prstGeom prst="rect">
            <a:avLst/>
          </a:prstGeom>
        </p:spPr>
      </p:pic>
    </p:spTree>
    <p:extLst>
      <p:ext uri="{BB962C8B-B14F-4D97-AF65-F5344CB8AC3E}">
        <p14:creationId xmlns:p14="http://schemas.microsoft.com/office/powerpoint/2010/main" val="182734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C96AC-F080-4BA4-AC96-01399F6D9CD7}"/>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D13728E0-49B3-4625-8101-569D643A92E5}"/>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a:p>
        </p:txBody>
      </p:sp>
      <p:sp>
        <p:nvSpPr>
          <p:cNvPr id="7" name="Explosion: 14 Points 3">
            <a:extLst>
              <a:ext uri="{FF2B5EF4-FFF2-40B4-BE49-F238E27FC236}">
                <a16:creationId xmlns:a16="http://schemas.microsoft.com/office/drawing/2014/main" id="{9E09E013-2267-4244-AC48-36606D29BAEB}"/>
              </a:ext>
            </a:extLst>
          </p:cNvPr>
          <p:cNvSpPr/>
          <p:nvPr/>
        </p:nvSpPr>
        <p:spPr>
          <a:xfrm>
            <a:off x="1989344" y="246466"/>
            <a:ext cx="6526006" cy="13255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eaLnBrk="1" hangingPunct="1">
              <a:lnSpc>
                <a:spcPct val="90000"/>
              </a:lnSpc>
              <a:spcAft>
                <a:spcPts val="600"/>
              </a:spcAft>
            </a:pPr>
            <a:r>
              <a:rPr lang="en-US" sz="3500" b="1" kern="1200">
                <a:solidFill>
                  <a:schemeClr val="tx1"/>
                </a:solidFill>
                <a:latin typeface="Arial"/>
                <a:ea typeface="Arial" charset="0"/>
                <a:cs typeface="Arial"/>
              </a:rPr>
              <a:t>GME Disaster </a:t>
            </a:r>
            <a:r>
              <a:rPr lang="en-US" sz="3500">
                <a:solidFill>
                  <a:schemeClr val="tx1"/>
                </a:solidFill>
                <a:latin typeface="Arial"/>
                <a:ea typeface="Arial" charset="0"/>
                <a:cs typeface="Arial"/>
              </a:rPr>
              <a:t>Recovery</a:t>
            </a:r>
            <a:endParaRPr lang="en-US">
              <a:solidFill>
                <a:schemeClr val="tx1"/>
              </a:solidFill>
            </a:endParaRPr>
          </a:p>
          <a:p>
            <a:pPr>
              <a:lnSpc>
                <a:spcPct val="90000"/>
              </a:lnSpc>
              <a:spcAft>
                <a:spcPts val="600"/>
              </a:spcAft>
            </a:pPr>
            <a:r>
              <a:rPr lang="en-US" sz="3500" b="1" kern="1200">
                <a:solidFill>
                  <a:schemeClr val="tx1"/>
                </a:solidFill>
                <a:latin typeface="Arial"/>
                <a:ea typeface="Arial" charset="0"/>
                <a:cs typeface="Arial"/>
              </a:rPr>
              <a:t>IN ACTION</a:t>
            </a:r>
            <a:endParaRPr lang="en-US">
              <a:solidFill>
                <a:schemeClr val="tx1"/>
              </a:solidFill>
            </a:endParaRPr>
          </a:p>
        </p:txBody>
      </p:sp>
      <p:pic>
        <p:nvPicPr>
          <p:cNvPr id="3" name="Picture 5" descr="Graphical user interface, text, application&#10;&#10;Description automatically generated">
            <a:extLst>
              <a:ext uri="{FF2B5EF4-FFF2-40B4-BE49-F238E27FC236}">
                <a16:creationId xmlns:a16="http://schemas.microsoft.com/office/drawing/2014/main" id="{9B76A22A-38DE-49A1-A066-DAE88B132E15}"/>
              </a:ext>
            </a:extLst>
          </p:cNvPr>
          <p:cNvPicPr>
            <a:picLocks noChangeAspect="1"/>
          </p:cNvPicPr>
          <p:nvPr/>
        </p:nvPicPr>
        <p:blipFill rotWithShape="1">
          <a:blip r:embed="rId2"/>
          <a:srcRect l="18197" t="20033" r="30644" b="19376"/>
          <a:stretch/>
        </p:blipFill>
        <p:spPr>
          <a:xfrm>
            <a:off x="1490625" y="1712849"/>
            <a:ext cx="7427736" cy="4613197"/>
          </a:xfrm>
          <a:prstGeom prst="rect">
            <a:avLst/>
          </a:prstGeom>
        </p:spPr>
      </p:pic>
      <p:sp>
        <p:nvSpPr>
          <p:cNvPr id="6" name="TextBox 5">
            <a:extLst>
              <a:ext uri="{FF2B5EF4-FFF2-40B4-BE49-F238E27FC236}">
                <a16:creationId xmlns:a16="http://schemas.microsoft.com/office/drawing/2014/main" id="{78B6826C-333C-4D9F-8982-84CBB185F159}"/>
              </a:ext>
            </a:extLst>
          </p:cNvPr>
          <p:cNvSpPr txBox="1"/>
          <p:nvPr/>
        </p:nvSpPr>
        <p:spPr>
          <a:xfrm>
            <a:off x="-1889" y="2661962"/>
            <a:ext cx="158130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0" dirty="0">
                <a:latin typeface="Arial Narrow"/>
              </a:rPr>
              <a:t>AACOM, AAMC, ACGME, ECFMG/ </a:t>
            </a:r>
            <a:r>
              <a:rPr lang="en-US" sz="1200" b="0">
                <a:latin typeface="Arial Narrow"/>
              </a:rPr>
              <a:t>FAIMER. (2021). </a:t>
            </a:r>
            <a:r>
              <a:rPr lang="en-US" sz="1200" b="0" i="1">
                <a:latin typeface="Arial Narrow"/>
              </a:rPr>
              <a:t>Transition in a Time of Disruption:  Practical Guidance to Support the Move from Undergraduate Medical Education to Graduate Medical Education.</a:t>
            </a:r>
          </a:p>
          <a:p>
            <a:endParaRPr lang="en-US" sz="1200" b="0">
              <a:latin typeface="Comic Sans MS"/>
            </a:endParaRPr>
          </a:p>
        </p:txBody>
      </p:sp>
    </p:spTree>
    <p:extLst>
      <p:ext uri="{BB962C8B-B14F-4D97-AF65-F5344CB8AC3E}">
        <p14:creationId xmlns:p14="http://schemas.microsoft.com/office/powerpoint/2010/main" val="400026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EC62-4DD8-4783-BB0B-FB63CFCECDB4}"/>
              </a:ext>
            </a:extLst>
          </p:cNvPr>
          <p:cNvSpPr>
            <a:spLocks noGrp="1"/>
          </p:cNvSpPr>
          <p:nvPr>
            <p:ph type="title"/>
          </p:nvPr>
        </p:nvSpPr>
        <p:spPr>
          <a:xfrm>
            <a:off x="1989344" y="246466"/>
            <a:ext cx="4096571" cy="1325563"/>
          </a:xfrm>
        </p:spPr>
        <p:txBody>
          <a:bodyPr anchor="ctr">
            <a:normAutofit/>
          </a:bodyPr>
          <a:lstStyle/>
          <a:p>
            <a:r>
              <a:rPr lang="en-US"/>
              <a:t>Best Practices for Disaster Policies</a:t>
            </a:r>
          </a:p>
        </p:txBody>
      </p:sp>
      <p:sp>
        <p:nvSpPr>
          <p:cNvPr id="3" name="Text Placeholder 2">
            <a:extLst>
              <a:ext uri="{FF2B5EF4-FFF2-40B4-BE49-F238E27FC236}">
                <a16:creationId xmlns:a16="http://schemas.microsoft.com/office/drawing/2014/main" id="{B625F0F8-FD0C-416A-9021-6CBA25E784F8}"/>
              </a:ext>
            </a:extLst>
          </p:cNvPr>
          <p:cNvSpPr>
            <a:spLocks noGrp="1"/>
          </p:cNvSpPr>
          <p:nvPr>
            <p:ph sz="half" idx="1"/>
          </p:nvPr>
        </p:nvSpPr>
        <p:spPr>
          <a:xfrm>
            <a:off x="628650" y="1825625"/>
            <a:ext cx="7382435" cy="4351338"/>
          </a:xfrm>
        </p:spPr>
        <p:txBody>
          <a:bodyPr vert="horz" lIns="91440" tIns="45720" rIns="91440" bIns="45720" rtlCol="0" anchor="t">
            <a:normAutofit/>
          </a:bodyPr>
          <a:lstStyle/>
          <a:p>
            <a:r>
              <a:rPr lang="en-US" sz="1800" dirty="0">
                <a:latin typeface="Arial"/>
                <a:cs typeface="Arial"/>
              </a:rPr>
              <a:t>Review Disaster and related policies annually</a:t>
            </a:r>
          </a:p>
          <a:p>
            <a:r>
              <a:rPr lang="en-US" sz="1800" dirty="0">
                <a:latin typeface="Arial"/>
                <a:cs typeface="Arial"/>
              </a:rPr>
              <a:t>Keep policies flexible – it's difficult to make your policy work for every disaster</a:t>
            </a:r>
          </a:p>
          <a:p>
            <a:r>
              <a:rPr lang="en-US" sz="1800" dirty="0">
                <a:latin typeface="Arial"/>
                <a:cs typeface="Arial"/>
              </a:rPr>
              <a:t>Review the disaster policies already in place (departments, services)</a:t>
            </a:r>
          </a:p>
          <a:p>
            <a:r>
              <a:rPr lang="en-US" sz="1800" dirty="0">
                <a:latin typeface="Arial"/>
                <a:cs typeface="Arial"/>
              </a:rPr>
              <a:t>Consider an "expedited approval" process for policies to be implemented in a time of disaster</a:t>
            </a:r>
          </a:p>
          <a:p>
            <a:r>
              <a:rPr lang="en-US" sz="1800" dirty="0">
                <a:latin typeface="Arial"/>
                <a:cs typeface="Arial"/>
              </a:rPr>
              <a:t>Create "Emergency Plans" for various disasters:</a:t>
            </a:r>
          </a:p>
          <a:p>
            <a:pPr lvl="1"/>
            <a:r>
              <a:rPr lang="en-US" sz="1800" dirty="0">
                <a:latin typeface="Arial"/>
                <a:cs typeface="Arial"/>
              </a:rPr>
              <a:t>Suicide of Trainee</a:t>
            </a:r>
          </a:p>
          <a:p>
            <a:pPr lvl="1"/>
            <a:r>
              <a:rPr lang="en-US" sz="1800" dirty="0">
                <a:latin typeface="Arial"/>
                <a:cs typeface="Arial"/>
              </a:rPr>
              <a:t>Weather Disaster</a:t>
            </a:r>
          </a:p>
          <a:p>
            <a:pPr lvl="1"/>
            <a:r>
              <a:rPr lang="en-US" sz="1800" dirty="0">
                <a:latin typeface="Arial"/>
                <a:cs typeface="Arial"/>
              </a:rPr>
              <a:t>Pandemic</a:t>
            </a:r>
          </a:p>
          <a:p>
            <a:pPr lvl="1"/>
            <a:r>
              <a:rPr lang="en-US" sz="1800" dirty="0">
                <a:latin typeface="Arial"/>
                <a:cs typeface="Arial"/>
              </a:rPr>
              <a:t>Financial</a:t>
            </a:r>
            <a:endParaRPr lang="en-US" sz="1800" dirty="0"/>
          </a:p>
          <a:p>
            <a:pPr lvl="1"/>
            <a:endParaRPr lang="en-US" sz="1800" dirty="0"/>
          </a:p>
          <a:p>
            <a:pPr marL="457200" lvl="1" indent="0">
              <a:buNone/>
            </a:pPr>
            <a:endParaRPr lang="en-US" sz="1800" dirty="0"/>
          </a:p>
          <a:p>
            <a:pPr marL="0" indent="0">
              <a:buNone/>
            </a:pPr>
            <a:endParaRPr lang="en-US" sz="1800" dirty="0"/>
          </a:p>
          <a:p>
            <a:pPr lvl="1"/>
            <a:endParaRPr lang="en-US" sz="1400" dirty="0"/>
          </a:p>
          <a:p>
            <a:endParaRPr lang="en-US" sz="1400" dirty="0"/>
          </a:p>
        </p:txBody>
      </p:sp>
      <p:pic>
        <p:nvPicPr>
          <p:cNvPr id="11" name="Picture 11" descr="A picture containing text, appliance&#10;&#10;Description automatically generated">
            <a:extLst>
              <a:ext uri="{FF2B5EF4-FFF2-40B4-BE49-F238E27FC236}">
                <a16:creationId xmlns:a16="http://schemas.microsoft.com/office/drawing/2014/main" id="{0C82245C-2282-4B99-9BA0-F96A010B874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274174" y="367787"/>
            <a:ext cx="2218764" cy="1529602"/>
          </a:xfrm>
        </p:spPr>
      </p:pic>
      <p:sp>
        <p:nvSpPr>
          <p:cNvPr id="4" name="Footer Placeholder 3">
            <a:extLst>
              <a:ext uri="{FF2B5EF4-FFF2-40B4-BE49-F238E27FC236}">
                <a16:creationId xmlns:a16="http://schemas.microsoft.com/office/drawing/2014/main" id="{23D5AAB5-5AC0-42A4-BA00-7610C87A4C12}"/>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A32C2FB7-5A8B-4B87-A29B-48A55FD73820}"/>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21</a:t>
            </a:fld>
            <a:endParaRPr lang="en-US" altLang="en-US"/>
          </a:p>
        </p:txBody>
      </p:sp>
      <p:sp>
        <p:nvSpPr>
          <p:cNvPr id="12" name="TextBox 11">
            <a:extLst>
              <a:ext uri="{FF2B5EF4-FFF2-40B4-BE49-F238E27FC236}">
                <a16:creationId xmlns:a16="http://schemas.microsoft.com/office/drawing/2014/main" id="{4584AA91-3FAF-444C-8ECF-8730D46C00C2}"/>
              </a:ext>
            </a:extLst>
          </p:cNvPr>
          <p:cNvSpPr txBox="1"/>
          <p:nvPr/>
        </p:nvSpPr>
        <p:spPr>
          <a:xfrm>
            <a:off x="6507256" y="1638208"/>
            <a:ext cx="1905000" cy="317500"/>
          </a:xfrm>
          <a:prstGeom prst="rect">
            <a:avLst/>
          </a:prstGeom>
        </p:spPr>
        <p:txBody>
          <a:bodyPr lIns="91440" tIns="45720" rIns="91440" bIns="45720" anchor="t">
            <a:normAutofit fontScale="40000" lnSpcReduction="20000"/>
          </a:bodyPr>
          <a:lstStyle/>
          <a:p>
            <a:r>
              <a:rPr lang="en-US">
                <a:latin typeface="Arial"/>
                <a:cs typeface="Arial"/>
                <a:hlinkClick r:id="rId3"/>
              </a:rPr>
              <a:t>This Photo</a:t>
            </a:r>
            <a:r>
              <a:rPr lang="en-US">
                <a:latin typeface="Arial"/>
                <a:cs typeface="Arial"/>
              </a:rPr>
              <a:t> by Unknown author is licensed under </a:t>
            </a:r>
            <a:r>
              <a:rPr lang="en-US">
                <a:latin typeface="Arial"/>
                <a:cs typeface="Arial"/>
                <a:hlinkClick r:id="rId4"/>
              </a:rPr>
              <a:t>CC BY-NC-ND</a:t>
            </a:r>
            <a:r>
              <a:rPr lang="en-US">
                <a:latin typeface="Arial"/>
                <a:cs typeface="Arial"/>
              </a:rPr>
              <a:t>.</a:t>
            </a:r>
          </a:p>
        </p:txBody>
      </p:sp>
      <p:pic>
        <p:nvPicPr>
          <p:cNvPr id="14" name="Graphic 15" descr="Megaphone with solid fill">
            <a:extLst>
              <a:ext uri="{FF2B5EF4-FFF2-40B4-BE49-F238E27FC236}">
                <a16:creationId xmlns:a16="http://schemas.microsoft.com/office/drawing/2014/main" id="{7C9DF68A-97D7-4CC9-8EE4-697584AD16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4683" y="4182035"/>
            <a:ext cx="914400" cy="914400"/>
          </a:xfrm>
          <a:prstGeom prst="rect">
            <a:avLst/>
          </a:prstGeom>
        </p:spPr>
      </p:pic>
      <p:sp>
        <p:nvSpPr>
          <p:cNvPr id="16" name="TextBox 15">
            <a:extLst>
              <a:ext uri="{FF2B5EF4-FFF2-40B4-BE49-F238E27FC236}">
                <a16:creationId xmlns:a16="http://schemas.microsoft.com/office/drawing/2014/main" id="{EAE0896E-35A6-43CC-8A3D-151A2217954D}"/>
              </a:ext>
            </a:extLst>
          </p:cNvPr>
          <p:cNvSpPr txBox="1"/>
          <p:nvPr/>
        </p:nvSpPr>
        <p:spPr>
          <a:xfrm>
            <a:off x="6006353" y="4831976"/>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rPr>
              <a:t>REMINDER: GME policies do NOT have to look just like hospital policies. </a:t>
            </a:r>
            <a:endParaRPr lang="en-US" sz="1800"/>
          </a:p>
        </p:txBody>
      </p:sp>
    </p:spTree>
    <p:extLst>
      <p:ext uri="{BB962C8B-B14F-4D97-AF65-F5344CB8AC3E}">
        <p14:creationId xmlns:p14="http://schemas.microsoft.com/office/powerpoint/2010/main" val="273844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7EC62AD-720E-452C-9D65-9BECEABDBF15}"/>
              </a:ext>
            </a:extLst>
          </p:cNvPr>
          <p:cNvSpPr/>
          <p:nvPr/>
        </p:nvSpPr>
        <p:spPr>
          <a:xfrm>
            <a:off x="5190564" y="909918"/>
            <a:ext cx="3720353" cy="5271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57901-31DD-4C69-AD12-BFBBCC7DEEF4}"/>
              </a:ext>
            </a:extLst>
          </p:cNvPr>
          <p:cNvSpPr>
            <a:spLocks noGrp="1"/>
          </p:cNvSpPr>
          <p:nvPr>
            <p:ph type="title"/>
          </p:nvPr>
        </p:nvSpPr>
        <p:spPr/>
        <p:txBody>
          <a:bodyPr/>
          <a:lstStyle/>
          <a:p>
            <a:r>
              <a:rPr lang="en-US">
                <a:latin typeface="Arial"/>
                <a:cs typeface="Arial"/>
              </a:rPr>
              <a:t>Communication Plans</a:t>
            </a:r>
            <a:br>
              <a:rPr lang="en-US">
                <a:latin typeface="Arial"/>
                <a:cs typeface="Arial"/>
              </a:rPr>
            </a:br>
            <a:r>
              <a:rPr lang="en-US">
                <a:latin typeface="Arial"/>
                <a:cs typeface="Arial"/>
              </a:rPr>
              <a:t>What Plans?</a:t>
            </a:r>
            <a:endParaRPr lang="en-US"/>
          </a:p>
        </p:txBody>
      </p:sp>
      <p:sp>
        <p:nvSpPr>
          <p:cNvPr id="4" name="Footer Placeholder 3">
            <a:extLst>
              <a:ext uri="{FF2B5EF4-FFF2-40B4-BE49-F238E27FC236}">
                <a16:creationId xmlns:a16="http://schemas.microsoft.com/office/drawing/2014/main" id="{A0A5EFD7-51C6-4750-BB7B-3A8A09249475}"/>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36BF6DDC-C894-4614-9CEC-05C9D1FAA1DA}"/>
              </a:ext>
            </a:extLst>
          </p:cNvPr>
          <p:cNvSpPr>
            <a:spLocks noGrp="1"/>
          </p:cNvSpPr>
          <p:nvPr>
            <p:ph type="sldNum" sz="quarter" idx="11"/>
          </p:nvPr>
        </p:nvSpPr>
        <p:spPr/>
        <p:txBody>
          <a:bodyPr/>
          <a:lstStyle/>
          <a:p>
            <a:pPr>
              <a:defRPr/>
            </a:pPr>
            <a:fld id="{36AC1577-D165-894F-A2E8-2E5C1B17494C}" type="slidenum">
              <a:rPr lang="en-US" altLang="en-US" smtClean="0"/>
              <a:pPr>
                <a:defRPr/>
              </a:pPr>
              <a:t>22</a:t>
            </a:fld>
            <a:endParaRPr lang="en-US" altLang="en-US"/>
          </a:p>
        </p:txBody>
      </p:sp>
      <p:sp>
        <p:nvSpPr>
          <p:cNvPr id="6" name="TextBox 5">
            <a:extLst>
              <a:ext uri="{FF2B5EF4-FFF2-40B4-BE49-F238E27FC236}">
                <a16:creationId xmlns:a16="http://schemas.microsoft.com/office/drawing/2014/main" id="{107FA2B6-37A6-46FB-99E0-B28D3698AF2C}"/>
              </a:ext>
            </a:extLst>
          </p:cNvPr>
          <p:cNvSpPr txBox="1"/>
          <p:nvPr/>
        </p:nvSpPr>
        <p:spPr>
          <a:xfrm>
            <a:off x="5504329" y="1004047"/>
            <a:ext cx="301214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Arial"/>
              </a:rPr>
              <a:t>Emergency Contact Policy</a:t>
            </a:r>
          </a:p>
          <a:p>
            <a:r>
              <a:rPr lang="en-US" sz="1400">
                <a:latin typeface="Arial"/>
                <a:cs typeface="Arial"/>
              </a:rPr>
              <a:t>Annual Update:</a:t>
            </a:r>
          </a:p>
          <a:p>
            <a:pPr marL="285750" indent="-285750">
              <a:buFont typeface="Arial"/>
              <a:buChar char="•"/>
            </a:pPr>
            <a:r>
              <a:rPr lang="en-US" sz="1400" b="0">
                <a:latin typeface="Arial"/>
                <a:cs typeface="Arial"/>
              </a:rPr>
              <a:t>Mobile number</a:t>
            </a:r>
          </a:p>
          <a:p>
            <a:pPr marL="285750" indent="-285750">
              <a:buFont typeface="Arial"/>
              <a:buChar char="•"/>
            </a:pPr>
            <a:r>
              <a:rPr lang="en-US" sz="1400" b="0">
                <a:latin typeface="Arial"/>
                <a:cs typeface="Arial"/>
              </a:rPr>
              <a:t>Back up mobile number</a:t>
            </a:r>
          </a:p>
          <a:p>
            <a:pPr marL="285750" indent="-285750">
              <a:buFont typeface="Arial"/>
              <a:buChar char="•"/>
            </a:pPr>
            <a:r>
              <a:rPr lang="en-US" sz="1400" b="0">
                <a:latin typeface="Arial"/>
                <a:cs typeface="Arial"/>
              </a:rPr>
              <a:t>Email Addresses: This includes the mandate that all </a:t>
            </a:r>
            <a:r>
              <a:rPr lang="en-US" sz="1400">
                <a:latin typeface="Arial"/>
                <a:cs typeface="Arial"/>
              </a:rPr>
              <a:t>key personnel</a:t>
            </a:r>
            <a:r>
              <a:rPr lang="en-US" sz="1400" b="0">
                <a:latin typeface="Arial"/>
                <a:cs typeface="Arial"/>
              </a:rPr>
              <a:t> maintain a secondary email account with an established, national provider that is not dependent on the institutional IT system</a:t>
            </a:r>
            <a:endParaRPr lang="en-US">
              <a:cs typeface="Arial"/>
            </a:endParaRPr>
          </a:p>
          <a:p>
            <a:pPr marL="285750" indent="-285750">
              <a:buFont typeface="Arial"/>
              <a:buChar char="•"/>
            </a:pPr>
            <a:r>
              <a:rPr lang="en-US" sz="1400" b="0">
                <a:latin typeface="Arial"/>
                <a:cs typeface="Arial"/>
              </a:rPr>
              <a:t>Emergency Address: This will be classified as an address where an individual would plan to relocate out of the immediate area if their primary address was impacted by the disaster.</a:t>
            </a:r>
          </a:p>
          <a:p>
            <a:pPr marL="285750" indent="-285750">
              <a:buFont typeface="Arial"/>
              <a:buChar char="•"/>
            </a:pPr>
            <a:endParaRPr lang="en-US" sz="1400" b="0">
              <a:latin typeface="Arial"/>
              <a:cs typeface="Arial"/>
            </a:endParaRPr>
          </a:p>
          <a:p>
            <a:endParaRPr lang="en-US" sz="1400" b="0">
              <a:latin typeface="Arial"/>
              <a:cs typeface="Arial"/>
            </a:endParaRPr>
          </a:p>
          <a:p>
            <a:endParaRPr lang="en-US" sz="1400" b="0">
              <a:latin typeface="Arial"/>
              <a:cs typeface="Arial"/>
            </a:endParaRPr>
          </a:p>
        </p:txBody>
      </p:sp>
      <p:pic>
        <p:nvPicPr>
          <p:cNvPr id="7" name="Picture 7" descr="Colorful pins connected with a thread">
            <a:extLst>
              <a:ext uri="{FF2B5EF4-FFF2-40B4-BE49-F238E27FC236}">
                <a16:creationId xmlns:a16="http://schemas.microsoft.com/office/drawing/2014/main" id="{8F5EFA0C-7A63-4C9A-9D92-A27364CAEE0E}"/>
              </a:ext>
            </a:extLst>
          </p:cNvPr>
          <p:cNvPicPr>
            <a:picLocks noChangeAspect="1"/>
          </p:cNvPicPr>
          <p:nvPr/>
        </p:nvPicPr>
        <p:blipFill>
          <a:blip r:embed="rId2"/>
          <a:stretch>
            <a:fillRect/>
          </a:stretch>
        </p:blipFill>
        <p:spPr>
          <a:xfrm>
            <a:off x="1272987" y="3177987"/>
            <a:ext cx="2196353" cy="1488140"/>
          </a:xfrm>
          <a:prstGeom prst="rect">
            <a:avLst/>
          </a:prstGeom>
          <a:ln>
            <a:solidFill>
              <a:srgbClr val="00B050"/>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381C8B3-86D3-4F0F-9C2F-FB9CA167C912}"/>
              </a:ext>
            </a:extLst>
          </p:cNvPr>
          <p:cNvSpPr txBox="1"/>
          <p:nvPr/>
        </p:nvSpPr>
        <p:spPr>
          <a:xfrm>
            <a:off x="1810870" y="4742330"/>
            <a:ext cx="375621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Institutional Level​</a:t>
            </a:r>
            <a:endParaRPr lang="en-US"/>
          </a:p>
          <a:p>
            <a:pPr marL="914400" lvl="1" indent="-457200">
              <a:buAutoNum type="arabicPeriod"/>
            </a:pPr>
            <a:r>
              <a:rPr lang="en-US" sz="1600" b="0">
                <a:latin typeface="Arial"/>
                <a:cs typeface="Arial"/>
              </a:rPr>
              <a:t>"Phone/Text Trees"​</a:t>
            </a:r>
          </a:p>
          <a:p>
            <a:pPr marL="914400" lvl="1" indent="-457200">
              <a:buAutoNum type="arabicPeriod"/>
            </a:pPr>
            <a:r>
              <a:rPr lang="en-US" sz="1600" b="0">
                <a:latin typeface="Arial"/>
                <a:cs typeface="Arial"/>
              </a:rPr>
              <a:t>Emergency Contact Info</a:t>
            </a:r>
          </a:p>
          <a:p>
            <a:pPr marL="914400" lvl="1" indent="-457200">
              <a:buAutoNum type="arabicPeriod"/>
            </a:pPr>
            <a:r>
              <a:rPr lang="en-US" sz="1600" b="0">
                <a:latin typeface="Arial"/>
                <a:cs typeface="Arial"/>
              </a:rPr>
              <a:t>DIO succession plan</a:t>
            </a:r>
          </a:p>
          <a:p>
            <a:pPr marL="914400" lvl="1" indent="-457200">
              <a:buAutoNum type="arabicPeriod"/>
            </a:pPr>
            <a:r>
              <a:rPr lang="en-US" sz="1600" b="0">
                <a:latin typeface="Arial"/>
                <a:cs typeface="Arial"/>
              </a:rPr>
              <a:t>Initiator &amp; Back-up plans​</a:t>
            </a:r>
            <a:endParaRPr lang="en-US" sz="1600"/>
          </a:p>
          <a:p>
            <a:pPr marL="914400" lvl="1" indent="-457200">
              <a:buAutoNum type="arabicPeriod"/>
            </a:pPr>
            <a:r>
              <a:rPr lang="en-US" sz="1600" b="0">
                <a:latin typeface="Arial"/>
                <a:cs typeface="Arial"/>
              </a:rPr>
              <a:t>Practice Drills</a:t>
            </a:r>
          </a:p>
        </p:txBody>
      </p:sp>
      <p:sp>
        <p:nvSpPr>
          <p:cNvPr id="9" name="TextBox 8">
            <a:extLst>
              <a:ext uri="{FF2B5EF4-FFF2-40B4-BE49-F238E27FC236}">
                <a16:creationId xmlns:a16="http://schemas.microsoft.com/office/drawing/2014/main" id="{9CD7F16A-5C39-42EA-8D13-98CD53FA8C5A}"/>
              </a:ext>
            </a:extLst>
          </p:cNvPr>
          <p:cNvSpPr txBox="1"/>
          <p:nvPr/>
        </p:nvSpPr>
        <p:spPr>
          <a:xfrm>
            <a:off x="286871" y="1712259"/>
            <a:ext cx="38727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Program Level​</a:t>
            </a:r>
            <a:endParaRPr lang="en-US"/>
          </a:p>
          <a:p>
            <a:pPr marL="914400" lvl="1" indent="-457200">
              <a:buAutoNum type="arabicPeriod"/>
            </a:pPr>
            <a:r>
              <a:rPr lang="en-US" sz="1600" b="0">
                <a:latin typeface="Arial"/>
                <a:cs typeface="Arial"/>
              </a:rPr>
              <a:t>"Phone/Text Trees"​</a:t>
            </a:r>
          </a:p>
          <a:p>
            <a:pPr marL="914400" lvl="1" indent="-457200">
              <a:buAutoNum type="arabicPeriod"/>
            </a:pPr>
            <a:r>
              <a:rPr lang="en-US" sz="1600" b="0">
                <a:latin typeface="Arial"/>
                <a:cs typeface="Arial"/>
              </a:rPr>
              <a:t>Emergency Contact Info​</a:t>
            </a:r>
          </a:p>
          <a:p>
            <a:pPr marL="914400" lvl="1" indent="-457200">
              <a:buAutoNum type="arabicPeriod"/>
            </a:pPr>
            <a:r>
              <a:rPr lang="en-US" sz="1600" b="0">
                <a:latin typeface="Arial"/>
                <a:cs typeface="Arial"/>
              </a:rPr>
              <a:t>Initiator &amp; Back-up plans​</a:t>
            </a:r>
          </a:p>
          <a:p>
            <a:pPr marL="914400" lvl="1" indent="-457200">
              <a:buAutoNum type="arabicPeriod"/>
            </a:pPr>
            <a:r>
              <a:rPr lang="en-US" sz="1600" b="0">
                <a:latin typeface="Arial"/>
                <a:cs typeface="Arial"/>
              </a:rPr>
              <a:t>Practice Drills</a:t>
            </a:r>
          </a:p>
        </p:txBody>
      </p:sp>
      <p:sp>
        <p:nvSpPr>
          <p:cNvPr id="12" name="TextBox 11">
            <a:extLst>
              <a:ext uri="{FF2B5EF4-FFF2-40B4-BE49-F238E27FC236}">
                <a16:creationId xmlns:a16="http://schemas.microsoft.com/office/drawing/2014/main" id="{D52FDF23-1D1C-4764-9F75-3AB4C6987A3E}"/>
              </a:ext>
            </a:extLst>
          </p:cNvPr>
          <p:cNvSpPr txBox="1"/>
          <p:nvPr/>
        </p:nvSpPr>
        <p:spPr>
          <a:xfrm>
            <a:off x="5773271" y="5082989"/>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KEY POINT: Keep this data in a place that will not be affected if your computer system goes down. </a:t>
            </a:r>
            <a:endParaRPr lang="en-US" sz="1800"/>
          </a:p>
        </p:txBody>
      </p:sp>
      <p:pic>
        <p:nvPicPr>
          <p:cNvPr id="13" name="Graphic 13" descr="Key with solid fill">
            <a:extLst>
              <a:ext uri="{FF2B5EF4-FFF2-40B4-BE49-F238E27FC236}">
                <a16:creationId xmlns:a16="http://schemas.microsoft.com/office/drawing/2014/main" id="{84EE2ABC-6B8B-4480-A124-F30D0325C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4682" y="4486835"/>
            <a:ext cx="914400" cy="914400"/>
          </a:xfrm>
          <a:prstGeom prst="rect">
            <a:avLst/>
          </a:prstGeom>
        </p:spPr>
      </p:pic>
    </p:spTree>
    <p:extLst>
      <p:ext uri="{BB962C8B-B14F-4D97-AF65-F5344CB8AC3E}">
        <p14:creationId xmlns:p14="http://schemas.microsoft.com/office/powerpoint/2010/main" val="353751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BA6819-1E46-4D5D-B9EE-05D6FE570C54}"/>
              </a:ext>
            </a:extLst>
          </p:cNvPr>
          <p:cNvSpPr>
            <a:spLocks noGrp="1"/>
          </p:cNvSpPr>
          <p:nvPr>
            <p:ph type="title"/>
          </p:nvPr>
        </p:nvSpPr>
        <p:spPr>
          <a:xfrm>
            <a:off x="2673794" y="242047"/>
            <a:ext cx="5997178" cy="596153"/>
          </a:xfrm>
        </p:spPr>
        <p:txBody>
          <a:bodyPr anchor="b">
            <a:normAutofit/>
          </a:bodyPr>
          <a:lstStyle/>
          <a:p>
            <a:r>
              <a:rPr lang="en-US" sz="2700"/>
              <a:t>Communicating with Programs</a:t>
            </a:r>
          </a:p>
        </p:txBody>
      </p:sp>
      <p:pic>
        <p:nvPicPr>
          <p:cNvPr id="6" name="Graphic 6" descr="Cheers with solid fill">
            <a:extLst>
              <a:ext uri="{FF2B5EF4-FFF2-40B4-BE49-F238E27FC236}">
                <a16:creationId xmlns:a16="http://schemas.microsoft.com/office/drawing/2014/main" id="{A50633E2-65AC-4C6A-8436-BF28A4B443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556" y="1181381"/>
            <a:ext cx="3965762" cy="3965762"/>
          </a:xfrm>
          <a:prstGeom prst="rect">
            <a:avLst/>
          </a:prstGeom>
        </p:spPr>
      </p:pic>
      <p:sp>
        <p:nvSpPr>
          <p:cNvPr id="2" name="Content Placeholder 1">
            <a:extLst>
              <a:ext uri="{FF2B5EF4-FFF2-40B4-BE49-F238E27FC236}">
                <a16:creationId xmlns:a16="http://schemas.microsoft.com/office/drawing/2014/main" id="{826E8B39-4A71-4FA2-84B8-4186FF06DD04}"/>
              </a:ext>
            </a:extLst>
          </p:cNvPr>
          <p:cNvSpPr>
            <a:spLocks noGrp="1"/>
          </p:cNvSpPr>
          <p:nvPr>
            <p:ph type="body" sz="half" idx="2"/>
          </p:nvPr>
        </p:nvSpPr>
        <p:spPr>
          <a:xfrm>
            <a:off x="844994" y="1931894"/>
            <a:ext cx="2949178" cy="4331540"/>
          </a:xfrm>
        </p:spPr>
        <p:txBody>
          <a:bodyPr vert="horz" lIns="91440" tIns="45720" rIns="91440" bIns="45720" rtlCol="0" anchor="t">
            <a:normAutofit fontScale="85000" lnSpcReduction="10000"/>
          </a:bodyPr>
          <a:lstStyle/>
          <a:p>
            <a:pPr marL="0" indent="0">
              <a:buNone/>
            </a:pPr>
            <a:r>
              <a:rPr lang="en-US" sz="1900" b="1">
                <a:latin typeface="Arial"/>
                <a:cs typeface="Arial"/>
              </a:rPr>
              <a:t>Don't forget anyone...</a:t>
            </a:r>
          </a:p>
          <a:p>
            <a:pPr marL="171450" indent="-171450">
              <a:buChar char="•"/>
            </a:pPr>
            <a:r>
              <a:rPr lang="en-US" sz="1800">
                <a:latin typeface="Arial"/>
                <a:cs typeface="Arial"/>
              </a:rPr>
              <a:t>Trainees</a:t>
            </a:r>
          </a:p>
          <a:p>
            <a:pPr marL="171450" indent="-171450">
              <a:buChar char="•"/>
            </a:pPr>
            <a:r>
              <a:rPr lang="en-US" sz="1800">
                <a:latin typeface="Arial"/>
                <a:cs typeface="Arial"/>
              </a:rPr>
              <a:t>Faculty</a:t>
            </a:r>
          </a:p>
          <a:p>
            <a:pPr marL="171450" indent="-171450">
              <a:buChar char="•"/>
            </a:pPr>
            <a:r>
              <a:rPr lang="en-US" sz="1800">
                <a:latin typeface="Arial"/>
                <a:cs typeface="Arial"/>
              </a:rPr>
              <a:t>Program Leadership</a:t>
            </a:r>
          </a:p>
          <a:p>
            <a:pPr marL="171450" indent="-171450">
              <a:buChar char="•"/>
            </a:pPr>
            <a:r>
              <a:rPr lang="en-US" sz="1800">
                <a:latin typeface="Arial"/>
                <a:cs typeface="Arial"/>
              </a:rPr>
              <a:t>Administrative Staff</a:t>
            </a:r>
          </a:p>
          <a:p>
            <a:pPr marL="0" indent="0">
              <a:buNone/>
            </a:pPr>
            <a:endParaRPr lang="en-US" sz="1800"/>
          </a:p>
          <a:p>
            <a:pPr marL="0" indent="0">
              <a:buNone/>
            </a:pPr>
            <a:r>
              <a:rPr lang="en-US" sz="1900" b="1">
                <a:latin typeface="Arial"/>
                <a:cs typeface="Arial"/>
              </a:rPr>
              <a:t>Ideas:</a:t>
            </a:r>
          </a:p>
          <a:p>
            <a:pPr marL="285750" indent="-285750">
              <a:buChar char="•"/>
            </a:pPr>
            <a:r>
              <a:rPr lang="en-US" sz="1800">
                <a:latin typeface="Arial"/>
                <a:cs typeface="Arial"/>
              </a:rPr>
              <a:t>Well-being check-ins</a:t>
            </a:r>
            <a:endParaRPr lang="en-US" sz="1800">
              <a:cs typeface="Arial"/>
            </a:endParaRPr>
          </a:p>
          <a:p>
            <a:pPr marL="285750" indent="-285750">
              <a:buChar char="•"/>
            </a:pPr>
            <a:r>
              <a:rPr lang="en-US" sz="1800">
                <a:latin typeface="Arial"/>
                <a:cs typeface="Arial"/>
              </a:rPr>
              <a:t>Reassuring messages to the different groups above</a:t>
            </a:r>
            <a:endParaRPr lang="en-US" sz="1800">
              <a:cs typeface="Arial"/>
            </a:endParaRPr>
          </a:p>
          <a:p>
            <a:pPr marL="285750" indent="-285750">
              <a:buChar char="•"/>
            </a:pPr>
            <a:r>
              <a:rPr lang="en-US" sz="1800">
                <a:latin typeface="Arial"/>
                <a:cs typeface="Arial"/>
              </a:rPr>
              <a:t>Be generous with thank you and please</a:t>
            </a:r>
            <a:endParaRPr lang="en-US" sz="1800"/>
          </a:p>
          <a:p>
            <a:pPr marL="285750" indent="-285750">
              <a:buChar char="•"/>
            </a:pPr>
            <a:r>
              <a:rPr lang="en-US" sz="1800">
                <a:latin typeface="Arial"/>
                <a:cs typeface="Arial"/>
              </a:rPr>
              <a:t>Show appreciation</a:t>
            </a:r>
            <a:endParaRPr lang="en-US" sz="1800"/>
          </a:p>
          <a:p>
            <a:pPr marL="285750" indent="-285750">
              <a:buChar char="•"/>
            </a:pPr>
            <a:r>
              <a:rPr lang="en-US" sz="1800">
                <a:latin typeface="Arial"/>
                <a:cs typeface="Arial"/>
              </a:rPr>
              <a:t>Surveys of wellness for ALL GROUPS</a:t>
            </a:r>
            <a:endParaRPr lang="en-US" sz="1800"/>
          </a:p>
          <a:p>
            <a:endParaRPr lang="en-US" sz="1200"/>
          </a:p>
        </p:txBody>
      </p:sp>
      <p:sp>
        <p:nvSpPr>
          <p:cNvPr id="4" name="Footer Placeholder 3">
            <a:extLst>
              <a:ext uri="{FF2B5EF4-FFF2-40B4-BE49-F238E27FC236}">
                <a16:creationId xmlns:a16="http://schemas.microsoft.com/office/drawing/2014/main" id="{96CEB783-4C14-4355-A64E-0F0215E2001F}"/>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F24BE7C3-30FD-45C0-BC1D-01FE84939D07}"/>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23</a:t>
            </a:fld>
            <a:endParaRPr lang="en-US" altLang="en-US"/>
          </a:p>
        </p:txBody>
      </p:sp>
      <p:sp>
        <p:nvSpPr>
          <p:cNvPr id="9" name="Speech Bubble: Oval 8">
            <a:extLst>
              <a:ext uri="{FF2B5EF4-FFF2-40B4-BE49-F238E27FC236}">
                <a16:creationId xmlns:a16="http://schemas.microsoft.com/office/drawing/2014/main" id="{78C49CEA-352D-441B-A1F5-A22E7DB983CD}"/>
              </a:ext>
            </a:extLst>
          </p:cNvPr>
          <p:cNvSpPr/>
          <p:nvPr/>
        </p:nvSpPr>
        <p:spPr>
          <a:xfrm>
            <a:off x="6642848" y="1177335"/>
            <a:ext cx="2026022" cy="1272988"/>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cs typeface="Arial"/>
              </a:rPr>
              <a:t>"No one is telling my anything"</a:t>
            </a:r>
          </a:p>
        </p:txBody>
      </p:sp>
      <p:sp>
        <p:nvSpPr>
          <p:cNvPr id="10" name="Thought Bubble: Cloud 9">
            <a:extLst>
              <a:ext uri="{FF2B5EF4-FFF2-40B4-BE49-F238E27FC236}">
                <a16:creationId xmlns:a16="http://schemas.microsoft.com/office/drawing/2014/main" id="{4A8B34BC-6277-443A-8659-3380F00DD424}"/>
              </a:ext>
            </a:extLst>
          </p:cNvPr>
          <p:cNvSpPr/>
          <p:nvPr/>
        </p:nvSpPr>
        <p:spPr>
          <a:xfrm>
            <a:off x="6642286" y="2700775"/>
            <a:ext cx="2151529" cy="1425387"/>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Arial"/>
              </a:rPr>
              <a:t>"What is going to happen?"</a:t>
            </a:r>
          </a:p>
        </p:txBody>
      </p:sp>
      <p:sp>
        <p:nvSpPr>
          <p:cNvPr id="11" name="Speech Bubble: Rectangle 10">
            <a:extLst>
              <a:ext uri="{FF2B5EF4-FFF2-40B4-BE49-F238E27FC236}">
                <a16:creationId xmlns:a16="http://schemas.microsoft.com/office/drawing/2014/main" id="{DFCB9F8F-5177-451E-9778-10F30C385CEB}"/>
              </a:ext>
            </a:extLst>
          </p:cNvPr>
          <p:cNvSpPr/>
          <p:nvPr/>
        </p:nvSpPr>
        <p:spPr>
          <a:xfrm>
            <a:off x="6928596" y="4475226"/>
            <a:ext cx="1739151" cy="1371599"/>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cs typeface="Arial"/>
              </a:rPr>
              <a:t>"How is this going to impact my future ____?"</a:t>
            </a:r>
          </a:p>
        </p:txBody>
      </p:sp>
    </p:spTree>
    <p:extLst>
      <p:ext uri="{BB962C8B-B14F-4D97-AF65-F5344CB8AC3E}">
        <p14:creationId xmlns:p14="http://schemas.microsoft.com/office/powerpoint/2010/main" val="103726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5C39-1453-4683-BC4F-A484E12CAA27}"/>
              </a:ext>
            </a:extLst>
          </p:cNvPr>
          <p:cNvSpPr>
            <a:spLocks noGrp="1"/>
          </p:cNvSpPr>
          <p:nvPr>
            <p:ph type="title"/>
          </p:nvPr>
        </p:nvSpPr>
        <p:spPr>
          <a:xfrm>
            <a:off x="1989344" y="246466"/>
            <a:ext cx="6526006" cy="1325563"/>
          </a:xfrm>
        </p:spPr>
        <p:txBody>
          <a:bodyPr anchor="ctr">
            <a:normAutofit/>
          </a:bodyPr>
          <a:lstStyle/>
          <a:p>
            <a:r>
              <a:rPr lang="en-US"/>
              <a:t>ACGME and Disasters</a:t>
            </a:r>
          </a:p>
        </p:txBody>
      </p:sp>
      <p:sp>
        <p:nvSpPr>
          <p:cNvPr id="12" name="Content Placeholder 2">
            <a:extLst>
              <a:ext uri="{FF2B5EF4-FFF2-40B4-BE49-F238E27FC236}">
                <a16:creationId xmlns:a16="http://schemas.microsoft.com/office/drawing/2014/main" id="{0EF48E53-D229-4EE5-81D5-E1AEAE4AB096}"/>
              </a:ext>
            </a:extLst>
          </p:cNvPr>
          <p:cNvSpPr>
            <a:spLocks noGrp="1"/>
          </p:cNvSpPr>
          <p:nvPr>
            <p:ph sz="half" idx="1"/>
          </p:nvPr>
        </p:nvSpPr>
        <p:spPr>
          <a:xfrm>
            <a:off x="628650" y="1825625"/>
            <a:ext cx="3886200" cy="4351338"/>
          </a:xfrm>
        </p:spPr>
        <p:txBody>
          <a:bodyPr vert="horz" lIns="91440" tIns="45720" rIns="91440" bIns="45720" rtlCol="0" anchor="t">
            <a:normAutofit/>
          </a:bodyPr>
          <a:lstStyle/>
          <a:p>
            <a:pPr marL="0" indent="0">
              <a:buNone/>
            </a:pPr>
            <a:r>
              <a:rPr lang="en-US" dirty="0">
                <a:latin typeface="Arial"/>
                <a:cs typeface="Arial"/>
              </a:rPr>
              <a:t>Overview:</a:t>
            </a:r>
          </a:p>
          <a:p>
            <a:pPr marL="514350" indent="-514350">
              <a:buAutoNum type="arabicPeriod"/>
            </a:pPr>
            <a:r>
              <a:rPr lang="en-US" dirty="0">
                <a:latin typeface="Arial"/>
                <a:cs typeface="Arial"/>
              </a:rPr>
              <a:t>Communication with ACGME</a:t>
            </a:r>
            <a:endParaRPr lang="en-US" dirty="0"/>
          </a:p>
          <a:p>
            <a:pPr marL="514350" indent="-514350">
              <a:buAutoNum type="arabicPeriod"/>
            </a:pPr>
            <a:r>
              <a:rPr lang="en-US" dirty="0">
                <a:latin typeface="Arial"/>
                <a:cs typeface="Arial"/>
              </a:rPr>
              <a:t>"Extraordinary Circumstances"</a:t>
            </a:r>
            <a:endParaRPr lang="en-US" dirty="0"/>
          </a:p>
          <a:p>
            <a:pPr marL="514350" indent="-514350">
              <a:buAutoNum type="arabicPeriod"/>
            </a:pPr>
            <a:r>
              <a:rPr lang="en-US" dirty="0">
                <a:latin typeface="Arial"/>
                <a:cs typeface="Arial"/>
              </a:rPr>
              <a:t>Resources</a:t>
            </a:r>
            <a:endParaRPr lang="en-US" dirty="0"/>
          </a:p>
        </p:txBody>
      </p:sp>
      <p:pic>
        <p:nvPicPr>
          <p:cNvPr id="7" name="Picture 7" descr="Logo, company name&#10;&#10;Description automatically generated">
            <a:extLst>
              <a:ext uri="{FF2B5EF4-FFF2-40B4-BE49-F238E27FC236}">
                <a16:creationId xmlns:a16="http://schemas.microsoft.com/office/drawing/2014/main" id="{951EC966-5526-40BA-9DD5-A2A44AFECF24}"/>
              </a:ext>
            </a:extLst>
          </p:cNvPr>
          <p:cNvPicPr>
            <a:picLocks noChangeAspect="1"/>
          </p:cNvPicPr>
          <p:nvPr/>
        </p:nvPicPr>
        <p:blipFill>
          <a:blip r:embed="rId2"/>
          <a:stretch>
            <a:fillRect/>
          </a:stretch>
        </p:blipFill>
        <p:spPr>
          <a:xfrm>
            <a:off x="4629150" y="1851237"/>
            <a:ext cx="3886200" cy="4300114"/>
          </a:xfrm>
          <a:prstGeom prst="rect">
            <a:avLst/>
          </a:prstGeom>
          <a:noFill/>
        </p:spPr>
      </p:pic>
      <p:sp>
        <p:nvSpPr>
          <p:cNvPr id="4" name="Footer Placeholder 3">
            <a:extLst>
              <a:ext uri="{FF2B5EF4-FFF2-40B4-BE49-F238E27FC236}">
                <a16:creationId xmlns:a16="http://schemas.microsoft.com/office/drawing/2014/main" id="{84234222-586A-44B6-A7C5-BE91508652B5}"/>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C41213F4-30CA-4EED-BA96-E237D9EF93EF}"/>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24</a:t>
            </a:fld>
            <a:endParaRPr lang="en-US" altLang="en-US"/>
          </a:p>
        </p:txBody>
      </p:sp>
    </p:spTree>
    <p:extLst>
      <p:ext uri="{BB962C8B-B14F-4D97-AF65-F5344CB8AC3E}">
        <p14:creationId xmlns:p14="http://schemas.microsoft.com/office/powerpoint/2010/main" val="207424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C5BEA5-3D2D-43BD-9E8B-09623D1DE901}"/>
              </a:ext>
            </a:extLst>
          </p:cNvPr>
          <p:cNvSpPr>
            <a:spLocks noGrp="1"/>
          </p:cNvSpPr>
          <p:nvPr>
            <p:ph idx="1"/>
          </p:nvPr>
        </p:nvSpPr>
        <p:spPr>
          <a:xfrm>
            <a:off x="341779" y="2912434"/>
            <a:ext cx="4623548" cy="3479681"/>
          </a:xfrm>
        </p:spPr>
        <p:txBody>
          <a:bodyPr vert="horz" lIns="91440" tIns="45720" rIns="91440" bIns="45720" rtlCol="0" anchor="t">
            <a:normAutofit/>
          </a:bodyPr>
          <a:lstStyle/>
          <a:p>
            <a:r>
              <a:rPr lang="en-US" sz="2000">
                <a:latin typeface="Arial"/>
                <a:cs typeface="Arial"/>
              </a:rPr>
              <a:t>Contact them early</a:t>
            </a:r>
          </a:p>
          <a:p>
            <a:pPr lvl="1"/>
            <a:r>
              <a:rPr lang="en-US" sz="1800">
                <a:latin typeface="Arial"/>
                <a:cs typeface="Arial"/>
              </a:rPr>
              <a:t>Communicate with the ACGME during disasters</a:t>
            </a:r>
          </a:p>
          <a:p>
            <a:pPr lvl="2"/>
            <a:r>
              <a:rPr lang="en-US" sz="1400">
                <a:latin typeface="Arial"/>
                <a:cs typeface="Arial"/>
              </a:rPr>
              <a:t>Trainees might be relocated to other programs</a:t>
            </a:r>
          </a:p>
          <a:p>
            <a:pPr lvl="2"/>
            <a:r>
              <a:rPr lang="en-US" sz="1400">
                <a:latin typeface="Arial"/>
                <a:cs typeface="Arial"/>
              </a:rPr>
              <a:t>Trainees might have their education interrupted</a:t>
            </a:r>
          </a:p>
          <a:p>
            <a:r>
              <a:rPr lang="en-US" sz="2000">
                <a:latin typeface="Arial"/>
                <a:cs typeface="Arial"/>
              </a:rPr>
              <a:t>They can link you up with resources</a:t>
            </a:r>
          </a:p>
          <a:p>
            <a:pPr lvl="1"/>
            <a:r>
              <a:rPr lang="en-US" sz="1800">
                <a:latin typeface="Arial"/>
                <a:cs typeface="Arial"/>
              </a:rPr>
              <a:t>GME is a small world</a:t>
            </a:r>
            <a:endParaRPr lang="en-US" sz="1800"/>
          </a:p>
          <a:p>
            <a:pPr lvl="1"/>
            <a:r>
              <a:rPr lang="en-US" sz="1800">
                <a:latin typeface="Arial"/>
                <a:cs typeface="Arial"/>
              </a:rPr>
              <a:t>Other programs will be willing to help...but they need to know you need help</a:t>
            </a:r>
            <a:endParaRPr lang="en-US" sz="1800"/>
          </a:p>
          <a:p>
            <a:endParaRPr lang="en-US"/>
          </a:p>
        </p:txBody>
      </p:sp>
      <p:sp>
        <p:nvSpPr>
          <p:cNvPr id="3" name="Title 2">
            <a:extLst>
              <a:ext uri="{FF2B5EF4-FFF2-40B4-BE49-F238E27FC236}">
                <a16:creationId xmlns:a16="http://schemas.microsoft.com/office/drawing/2014/main" id="{F21011ED-A39F-4B17-9880-3729CBC01516}"/>
              </a:ext>
            </a:extLst>
          </p:cNvPr>
          <p:cNvSpPr>
            <a:spLocks noGrp="1"/>
          </p:cNvSpPr>
          <p:nvPr>
            <p:ph type="title"/>
          </p:nvPr>
        </p:nvSpPr>
        <p:spPr/>
        <p:txBody>
          <a:bodyPr/>
          <a:lstStyle/>
          <a:p>
            <a:r>
              <a:rPr lang="en-US">
                <a:latin typeface="Arial"/>
                <a:cs typeface="Arial"/>
              </a:rPr>
              <a:t>Communicating with the ACGME</a:t>
            </a:r>
            <a:endParaRPr lang="en-US"/>
          </a:p>
        </p:txBody>
      </p:sp>
      <p:sp>
        <p:nvSpPr>
          <p:cNvPr id="4" name="Footer Placeholder 3">
            <a:extLst>
              <a:ext uri="{FF2B5EF4-FFF2-40B4-BE49-F238E27FC236}">
                <a16:creationId xmlns:a16="http://schemas.microsoft.com/office/drawing/2014/main" id="{772D2D5A-042B-4C47-B587-1D67DC56B2CD}"/>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04DF605C-A631-46BA-8D60-6F4A38998204}"/>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a:p>
        </p:txBody>
      </p:sp>
      <p:sp>
        <p:nvSpPr>
          <p:cNvPr id="6" name="TextBox 5">
            <a:extLst>
              <a:ext uri="{FF2B5EF4-FFF2-40B4-BE49-F238E27FC236}">
                <a16:creationId xmlns:a16="http://schemas.microsoft.com/office/drawing/2014/main" id="{5987F902-C16F-4807-A68D-FFE5B69B74F1}"/>
              </a:ext>
            </a:extLst>
          </p:cNvPr>
          <p:cNvSpPr txBox="1"/>
          <p:nvPr/>
        </p:nvSpPr>
        <p:spPr>
          <a:xfrm>
            <a:off x="5719482" y="1927412"/>
            <a:ext cx="27432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Extraordinary Circumstances: </a:t>
            </a:r>
          </a:p>
          <a:p>
            <a:r>
              <a:rPr lang="en-US" sz="1400" b="0">
                <a:latin typeface="Arial"/>
                <a:cs typeface="Arial"/>
              </a:rPr>
              <a:t>The ACGME may invoke the Extraordinary Circumstances policy in response to circumstances that significantly alter the ability of a sponsor and its programs to support resident education. The ACGME is committed to assisting in reconstituting or restructuring residents’ educational experiences as quickly as possible. Examples of extraordinary circumstances include abrupt hospital closures, natural disasters, or a catastrophic loss of funding. </a:t>
            </a:r>
            <a:r>
              <a:rPr lang="en-US" sz="1400">
                <a:latin typeface="Arial"/>
                <a:cs typeface="Arial"/>
              </a:rPr>
              <a:t> </a:t>
            </a:r>
          </a:p>
        </p:txBody>
      </p:sp>
      <p:pic>
        <p:nvPicPr>
          <p:cNvPr id="7" name="Picture 7" descr="Logo, company name&#10;&#10;Description automatically generated">
            <a:extLst>
              <a:ext uri="{FF2B5EF4-FFF2-40B4-BE49-F238E27FC236}">
                <a16:creationId xmlns:a16="http://schemas.microsoft.com/office/drawing/2014/main" id="{D9796A5E-1057-4A49-BDAC-6E184BE83DCA}"/>
              </a:ext>
            </a:extLst>
          </p:cNvPr>
          <p:cNvPicPr>
            <a:picLocks noChangeAspect="1"/>
          </p:cNvPicPr>
          <p:nvPr/>
        </p:nvPicPr>
        <p:blipFill>
          <a:blip r:embed="rId2"/>
          <a:stretch>
            <a:fillRect/>
          </a:stretch>
        </p:blipFill>
        <p:spPr>
          <a:xfrm>
            <a:off x="3899647" y="1158276"/>
            <a:ext cx="1541930" cy="1708599"/>
          </a:xfrm>
          <a:prstGeom prst="rect">
            <a:avLst/>
          </a:prstGeom>
        </p:spPr>
      </p:pic>
    </p:spTree>
    <p:extLst>
      <p:ext uri="{BB962C8B-B14F-4D97-AF65-F5344CB8AC3E}">
        <p14:creationId xmlns:p14="http://schemas.microsoft.com/office/powerpoint/2010/main" val="102800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E176-9549-403D-A628-317D424F138D}"/>
              </a:ext>
            </a:extLst>
          </p:cNvPr>
          <p:cNvSpPr>
            <a:spLocks noGrp="1"/>
          </p:cNvSpPr>
          <p:nvPr>
            <p:ph type="title"/>
          </p:nvPr>
        </p:nvSpPr>
        <p:spPr>
          <a:xfrm>
            <a:off x="1989344" y="246466"/>
            <a:ext cx="6526006" cy="1325563"/>
          </a:xfrm>
        </p:spPr>
        <p:txBody>
          <a:bodyPr anchor="ctr">
            <a:normAutofit/>
          </a:bodyPr>
          <a:lstStyle/>
          <a:p>
            <a:r>
              <a:rPr lang="en-US"/>
              <a:t>Extraordinary Circumstances</a:t>
            </a:r>
          </a:p>
        </p:txBody>
      </p:sp>
      <p:sp>
        <p:nvSpPr>
          <p:cNvPr id="3" name="Text Placeholder 2">
            <a:extLst>
              <a:ext uri="{FF2B5EF4-FFF2-40B4-BE49-F238E27FC236}">
                <a16:creationId xmlns:a16="http://schemas.microsoft.com/office/drawing/2014/main" id="{35F45CEE-3DF6-428F-BBEB-AFECC9743AA8}"/>
              </a:ext>
            </a:extLst>
          </p:cNvPr>
          <p:cNvSpPr>
            <a:spLocks noGrp="1"/>
          </p:cNvSpPr>
          <p:nvPr>
            <p:ph sz="half" idx="1"/>
          </p:nvPr>
        </p:nvSpPr>
        <p:spPr>
          <a:xfrm>
            <a:off x="628650" y="1825625"/>
            <a:ext cx="3886200" cy="4351338"/>
          </a:xfrm>
        </p:spPr>
        <p:txBody>
          <a:bodyPr vert="horz" lIns="91440" tIns="45720" rIns="91440" bIns="45720" rtlCol="0">
            <a:normAutofit/>
          </a:bodyPr>
          <a:lstStyle/>
          <a:p>
            <a:pPr marL="0" indent="0">
              <a:buNone/>
            </a:pPr>
            <a:r>
              <a:rPr lang="en-US" sz="1400"/>
              <a:t>When the ACGME deems that a Sponsoring Institution’s ability to support resident education has been significantly altered, the Sponsoring Institution must: </a:t>
            </a:r>
          </a:p>
          <a:p>
            <a:r>
              <a:rPr lang="en-US" sz="1400" b="1"/>
              <a:t>REVISE </a:t>
            </a:r>
            <a:r>
              <a:rPr lang="en-US" sz="1400"/>
              <a:t>its educational program to comply with the applicable Common, specialty specific Institutional and Program Requirements within 30 days of the invocation of the policy; and, </a:t>
            </a:r>
          </a:p>
          <a:p>
            <a:r>
              <a:rPr lang="en-US" sz="1400" b="1"/>
              <a:t>ARRANGE </a:t>
            </a:r>
            <a:r>
              <a:rPr lang="en-US" sz="1400"/>
              <a:t>temporary transfers to other programs or institutions until such time as the program(s) can provide an adequate educational experience for each of its residents and/or fellows; or, </a:t>
            </a:r>
          </a:p>
          <a:p>
            <a:r>
              <a:rPr lang="en-US" sz="1400" b="1"/>
              <a:t>ASSIST </a:t>
            </a:r>
            <a:r>
              <a:rPr lang="en-US" sz="1400"/>
              <a:t>the residents and/or fellows in permanent transfers to other ACGME-accredited programs in which they can continue their education. </a:t>
            </a:r>
          </a:p>
        </p:txBody>
      </p:sp>
      <p:pic>
        <p:nvPicPr>
          <p:cNvPr id="6" name="Graphic 6" descr="Exclamation mark with solid fill">
            <a:extLst>
              <a:ext uri="{FF2B5EF4-FFF2-40B4-BE49-F238E27FC236}">
                <a16:creationId xmlns:a16="http://schemas.microsoft.com/office/drawing/2014/main" id="{6507ACB4-72B0-4E0B-AAF5-25A30114CC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150" y="2058194"/>
            <a:ext cx="3886200" cy="3886200"/>
          </a:xfrm>
          <a:prstGeom prst="rect">
            <a:avLst/>
          </a:prstGeom>
        </p:spPr>
      </p:pic>
      <p:sp>
        <p:nvSpPr>
          <p:cNvPr id="4" name="Footer Placeholder 3">
            <a:extLst>
              <a:ext uri="{FF2B5EF4-FFF2-40B4-BE49-F238E27FC236}">
                <a16:creationId xmlns:a16="http://schemas.microsoft.com/office/drawing/2014/main" id="{ED72A2E5-8F60-4A83-AB48-86738F7B927E}"/>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F32709EF-8BC1-4C7B-A1A9-B00506B2B7D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26</a:t>
            </a:fld>
            <a:endParaRPr lang="en-US" altLang="en-US"/>
          </a:p>
        </p:txBody>
      </p:sp>
    </p:spTree>
    <p:extLst>
      <p:ext uri="{BB962C8B-B14F-4D97-AF65-F5344CB8AC3E}">
        <p14:creationId xmlns:p14="http://schemas.microsoft.com/office/powerpoint/2010/main" val="285606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EC4CF-7EF5-4D91-964C-2FAF90891C66}"/>
              </a:ext>
            </a:extLst>
          </p:cNvPr>
          <p:cNvSpPr>
            <a:spLocks noGrp="1"/>
          </p:cNvSpPr>
          <p:nvPr>
            <p:ph type="title"/>
          </p:nvPr>
        </p:nvSpPr>
        <p:spPr>
          <a:xfrm>
            <a:off x="1989344" y="246466"/>
            <a:ext cx="6526006" cy="1325563"/>
          </a:xfrm>
        </p:spPr>
        <p:txBody>
          <a:bodyPr anchor="ctr">
            <a:normAutofit/>
          </a:bodyPr>
          <a:lstStyle/>
          <a:p>
            <a:r>
              <a:rPr lang="en-US">
                <a:latin typeface="Arial"/>
                <a:cs typeface="Arial"/>
              </a:rPr>
              <a:t>ACGME DIO/IC Zoom Meetings</a:t>
            </a:r>
            <a:endParaRPr lang="en-US"/>
          </a:p>
        </p:txBody>
      </p:sp>
      <p:sp>
        <p:nvSpPr>
          <p:cNvPr id="2" name="Content Placeholder 1">
            <a:extLst>
              <a:ext uri="{FF2B5EF4-FFF2-40B4-BE49-F238E27FC236}">
                <a16:creationId xmlns:a16="http://schemas.microsoft.com/office/drawing/2014/main" id="{FCF53B29-9BAB-4845-BA65-8B4B7C3356AF}"/>
              </a:ext>
            </a:extLst>
          </p:cNvPr>
          <p:cNvSpPr>
            <a:spLocks noGrp="1"/>
          </p:cNvSpPr>
          <p:nvPr>
            <p:ph sz="half" idx="1"/>
          </p:nvPr>
        </p:nvSpPr>
        <p:spPr>
          <a:xfrm>
            <a:off x="628650" y="1825625"/>
            <a:ext cx="3886200" cy="4351338"/>
          </a:xfrm>
        </p:spPr>
        <p:txBody>
          <a:bodyPr vert="horz" lIns="91440" tIns="45720" rIns="91440" bIns="45720" rtlCol="0" anchor="t">
            <a:normAutofit/>
          </a:bodyPr>
          <a:lstStyle/>
          <a:p>
            <a:pPr marL="0" indent="0">
              <a:buNone/>
            </a:pPr>
            <a:r>
              <a:rPr lang="en-US">
                <a:latin typeface="Arial"/>
                <a:cs typeface="Arial"/>
              </a:rPr>
              <a:t>Start-up</a:t>
            </a:r>
            <a:endParaRPr lang="en-US"/>
          </a:p>
          <a:p>
            <a:pPr lvl="1"/>
            <a:r>
              <a:rPr lang="en-US">
                <a:latin typeface="Arial"/>
                <a:cs typeface="Arial"/>
              </a:rPr>
              <a:t>Initially DIOs</a:t>
            </a:r>
          </a:p>
          <a:p>
            <a:pPr lvl="1"/>
            <a:r>
              <a:rPr lang="en-US">
                <a:latin typeface="Arial"/>
                <a:cs typeface="Arial"/>
              </a:rPr>
              <a:t>Added Institutional Coordinators in Summer</a:t>
            </a:r>
          </a:p>
          <a:p>
            <a:pPr marL="0" indent="0">
              <a:buNone/>
            </a:pPr>
            <a:r>
              <a:rPr lang="en-US">
                <a:latin typeface="Arial"/>
                <a:cs typeface="Arial"/>
              </a:rPr>
              <a:t>Frequency</a:t>
            </a:r>
            <a:endParaRPr lang="en-US">
              <a:cs typeface="Arial"/>
            </a:endParaRPr>
          </a:p>
          <a:p>
            <a:pPr lvl="1"/>
            <a:r>
              <a:rPr lang="en-US">
                <a:latin typeface="Arial"/>
                <a:cs typeface="Arial"/>
              </a:rPr>
              <a:t>Weekly</a:t>
            </a:r>
            <a:endParaRPr lang="en-US"/>
          </a:p>
          <a:p>
            <a:pPr lvl="1"/>
            <a:r>
              <a:rPr lang="en-US">
                <a:latin typeface="Arial"/>
                <a:cs typeface="Arial"/>
              </a:rPr>
              <a:t>Every other week</a:t>
            </a:r>
            <a:endParaRPr lang="en-US"/>
          </a:p>
          <a:p>
            <a:pPr lvl="1"/>
            <a:r>
              <a:rPr lang="en-US">
                <a:latin typeface="Arial"/>
                <a:cs typeface="Arial"/>
              </a:rPr>
              <a:t>Monthly</a:t>
            </a:r>
            <a:endParaRPr lang="en-US"/>
          </a:p>
          <a:p>
            <a:endParaRPr lang="en-US"/>
          </a:p>
          <a:p>
            <a:endParaRPr lang="en-US"/>
          </a:p>
        </p:txBody>
      </p:sp>
      <p:pic>
        <p:nvPicPr>
          <p:cNvPr id="6" name="Picture 6">
            <a:extLst>
              <a:ext uri="{FF2B5EF4-FFF2-40B4-BE49-F238E27FC236}">
                <a16:creationId xmlns:a16="http://schemas.microsoft.com/office/drawing/2014/main" id="{E54DCB17-6D28-4F96-8CBB-B44C0BD6132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848" r="25924"/>
          <a:stretch/>
        </p:blipFill>
        <p:spPr>
          <a:xfrm>
            <a:off x="5104279" y="2354542"/>
            <a:ext cx="3411071" cy="3822421"/>
          </a:xfrm>
          <a:prstGeom prst="rect">
            <a:avLst/>
          </a:prstGeom>
          <a:noFill/>
        </p:spPr>
      </p:pic>
      <p:sp>
        <p:nvSpPr>
          <p:cNvPr id="4" name="Footer Placeholder 3">
            <a:extLst>
              <a:ext uri="{FF2B5EF4-FFF2-40B4-BE49-F238E27FC236}">
                <a16:creationId xmlns:a16="http://schemas.microsoft.com/office/drawing/2014/main" id="{D9AB393A-6E36-4C16-B719-30A34A80CD5A}"/>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A90C9C34-C0BD-44FB-BB65-D51C7E77E3A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27</a:t>
            </a:fld>
            <a:endParaRPr lang="en-US" altLang="en-US"/>
          </a:p>
        </p:txBody>
      </p:sp>
      <p:sp>
        <p:nvSpPr>
          <p:cNvPr id="7" name="TextBox 6">
            <a:extLst>
              <a:ext uri="{FF2B5EF4-FFF2-40B4-BE49-F238E27FC236}">
                <a16:creationId xmlns:a16="http://schemas.microsoft.com/office/drawing/2014/main" id="{A1464A86-30C0-4065-A67D-62B7952D7AC7}"/>
              </a:ext>
            </a:extLst>
          </p:cNvPr>
          <p:cNvSpPr txBox="1"/>
          <p:nvPr/>
        </p:nvSpPr>
        <p:spPr>
          <a:xfrm>
            <a:off x="5757865" y="5976908"/>
            <a:ext cx="2757485"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4">
                  <a:extLst>
                    <a:ext uri="{A12FA001-AC4F-418D-AE19-62706E023703}">
                      <ahyp:hlinkClr xmlns:ahyp="http://schemas.microsoft.com/office/drawing/2018/hyperlinkcolor" val="tx"/>
                    </a:ext>
                  </a:extLst>
                </a:hlinkClick>
              </a:rPr>
              <a:t>CC BY-NC</a:t>
            </a:r>
            <a:r>
              <a:rPr lang="en-US" sz="700">
                <a:solidFill>
                  <a:srgbClr val="FFFFFF"/>
                </a:solidFill>
                <a:latin typeface="+mn-lt"/>
              </a:rPr>
              <a:t>.</a:t>
            </a:r>
          </a:p>
        </p:txBody>
      </p:sp>
      <p:sp>
        <p:nvSpPr>
          <p:cNvPr id="9" name="TextBox 8">
            <a:extLst>
              <a:ext uri="{FF2B5EF4-FFF2-40B4-BE49-F238E27FC236}">
                <a16:creationId xmlns:a16="http://schemas.microsoft.com/office/drawing/2014/main" id="{192A1B18-1157-4526-AA76-C7117C8D1365}"/>
              </a:ext>
            </a:extLst>
          </p:cNvPr>
          <p:cNvSpPr txBox="1"/>
          <p:nvPr/>
        </p:nvSpPr>
        <p:spPr>
          <a:xfrm>
            <a:off x="5593976" y="1317812"/>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latin typeface="Arial"/>
                <a:ea typeface="Arial"/>
                <a:cs typeface="Arial"/>
              </a:rPr>
              <a:t>Resources​</a:t>
            </a:r>
          </a:p>
          <a:p>
            <a:pPr rtl="0">
              <a:buChar char="•"/>
            </a:pPr>
            <a:r>
              <a:rPr lang="en-US">
                <a:latin typeface="Arial"/>
                <a:ea typeface="Arial"/>
                <a:cs typeface="Arial"/>
              </a:rPr>
              <a:t>Venting frustration​</a:t>
            </a:r>
          </a:p>
          <a:p>
            <a:pPr rtl="0">
              <a:buChar char="•"/>
            </a:pPr>
            <a:r>
              <a:rPr lang="en-US">
                <a:latin typeface="Arial"/>
                <a:ea typeface="Arial"/>
                <a:cs typeface="Arial"/>
              </a:rPr>
              <a:t>Asking questions</a:t>
            </a:r>
            <a:endParaRPr lang="en-US"/>
          </a:p>
        </p:txBody>
      </p:sp>
    </p:spTree>
    <p:extLst>
      <p:ext uri="{BB962C8B-B14F-4D97-AF65-F5344CB8AC3E}">
        <p14:creationId xmlns:p14="http://schemas.microsoft.com/office/powerpoint/2010/main" val="256969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application&#10;&#10;Description automatically generated">
            <a:extLst>
              <a:ext uri="{FF2B5EF4-FFF2-40B4-BE49-F238E27FC236}">
                <a16:creationId xmlns:a16="http://schemas.microsoft.com/office/drawing/2014/main" id="{F57D9A77-14E2-4A51-A9DF-60C0AB8B7E67}"/>
              </a:ext>
            </a:extLst>
          </p:cNvPr>
          <p:cNvPicPr>
            <a:picLocks noGrp="1" noChangeAspect="1"/>
          </p:cNvPicPr>
          <p:nvPr>
            <p:ph sz="half" idx="1"/>
          </p:nvPr>
        </p:nvPicPr>
        <p:blipFill>
          <a:blip r:embed="rId2"/>
          <a:stretch>
            <a:fillRect/>
          </a:stretch>
        </p:blipFill>
        <p:spPr>
          <a:xfrm>
            <a:off x="1453402" y="1966826"/>
            <a:ext cx="2900083" cy="2329781"/>
          </a:xfrm>
          <a:noFill/>
        </p:spPr>
      </p:pic>
      <p:sp>
        <p:nvSpPr>
          <p:cNvPr id="7" name="Content Placeholder 1">
            <a:extLst>
              <a:ext uri="{FF2B5EF4-FFF2-40B4-BE49-F238E27FC236}">
                <a16:creationId xmlns:a16="http://schemas.microsoft.com/office/drawing/2014/main" id="{5111FD9C-7C18-464E-95E7-393247C68804}"/>
              </a:ext>
            </a:extLst>
          </p:cNvPr>
          <p:cNvSpPr>
            <a:spLocks noGrp="1"/>
          </p:cNvSpPr>
          <p:nvPr/>
        </p:nvSpPr>
        <p:spPr>
          <a:xfrm>
            <a:off x="46291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b="0"/>
              <a:t>The aim of the </a:t>
            </a:r>
            <a:r>
              <a:rPr lang="en-US" sz="1800" i="1"/>
              <a:t>ACGME Well-Being in the Time of COVID-19 Resource Library</a:t>
            </a:r>
            <a:r>
              <a:rPr lang="en-US" sz="1800" b="0"/>
              <a:t> is to provide readily usable resources specific to understanding and managing psychological, emotional, and physical well-being through crises. These curated resources have been selected because they serve the needs of those who work in the integrated clinical learning environment and thus promote the well-being of all members of that interdisciplinary and interprofessional community, as individuals and as a whole.</a:t>
            </a:r>
          </a:p>
        </p:txBody>
      </p:sp>
      <p:sp>
        <p:nvSpPr>
          <p:cNvPr id="4" name="Footer Placeholder 3">
            <a:extLst>
              <a:ext uri="{FF2B5EF4-FFF2-40B4-BE49-F238E27FC236}">
                <a16:creationId xmlns:a16="http://schemas.microsoft.com/office/drawing/2014/main" id="{5A31CB3E-42D9-438A-ACD0-F05264842E05}"/>
              </a:ext>
            </a:extLst>
          </p:cNvPr>
          <p:cNvSpPr>
            <a:spLocks noGrp="1"/>
          </p:cNvSpPr>
          <p:nvPr>
            <p:ph type="ftr" sz="quarter" idx="10"/>
          </p:nvPr>
        </p:nvSpPr>
        <p:spPr>
          <a:xfrm>
            <a:off x="3028950" y="6433130"/>
            <a:ext cx="3086100" cy="365125"/>
          </a:xfrm>
        </p:spPr>
        <p:txBody>
          <a:bodyPr vert="horz" lIns="91440" tIns="45720" rIns="91440" bIns="45720" rtlCol="0" anchor="ctr">
            <a:normAutofit/>
          </a:bodyPr>
          <a:lstStyle/>
          <a:p>
            <a:pPr>
              <a:spcAft>
                <a:spcPts val="600"/>
              </a:spcAft>
              <a:defRPr/>
            </a:pPr>
            <a:r>
              <a:rPr lang="en-US" b="0" kern="1200" dirty="0">
                <a:latin typeface="Arial" charset="0"/>
                <a:ea typeface="Arial" charset="0"/>
                <a:cs typeface="Arial" charset="0"/>
              </a:rPr>
              <a:t>Presented by Partners in Medical Education, Inc. 2021</a:t>
            </a:r>
          </a:p>
        </p:txBody>
      </p:sp>
      <p:sp>
        <p:nvSpPr>
          <p:cNvPr id="5" name="Slide Number Placeholder 4">
            <a:extLst>
              <a:ext uri="{FF2B5EF4-FFF2-40B4-BE49-F238E27FC236}">
                <a16:creationId xmlns:a16="http://schemas.microsoft.com/office/drawing/2014/main" id="{60776F54-40F2-40C0-A5C3-E9DAA33EA5F9}"/>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28</a:t>
            </a:fld>
            <a:endParaRPr lang="en-US" altLang="en-US"/>
          </a:p>
        </p:txBody>
      </p:sp>
    </p:spTree>
    <p:extLst>
      <p:ext uri="{BB962C8B-B14F-4D97-AF65-F5344CB8AC3E}">
        <p14:creationId xmlns:p14="http://schemas.microsoft.com/office/powerpoint/2010/main" val="12223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B055C-340E-41BB-9365-FAD5F295411F}"/>
              </a:ext>
            </a:extLst>
          </p:cNvPr>
          <p:cNvSpPr>
            <a:spLocks noGrp="1"/>
          </p:cNvSpPr>
          <p:nvPr>
            <p:ph idx="1"/>
          </p:nvPr>
        </p:nvSpPr>
        <p:spPr>
          <a:xfrm>
            <a:off x="628650" y="2015964"/>
            <a:ext cx="7886700" cy="3793447"/>
          </a:xfrm>
        </p:spPr>
        <p:txBody>
          <a:bodyPr vert="horz" lIns="91440" tIns="45720" rIns="91440" bIns="45720" rtlCol="0" anchor="t">
            <a:normAutofit fontScale="85000" lnSpcReduction="20000"/>
          </a:bodyPr>
          <a:lstStyle/>
          <a:p>
            <a:r>
              <a:rPr lang="en-US">
                <a:latin typeface="Arial"/>
                <a:cs typeface="Arial"/>
              </a:rPr>
              <a:t>AWARE Well-Being Resources</a:t>
            </a:r>
            <a:endParaRPr lang="en-US"/>
          </a:p>
          <a:p>
            <a:r>
              <a:rPr lang="en-US">
                <a:latin typeface="Arial"/>
                <a:cs typeface="Arial"/>
              </a:rPr>
              <a:t>Grief</a:t>
            </a:r>
          </a:p>
          <a:p>
            <a:r>
              <a:rPr lang="en-US">
                <a:latin typeface="Arial"/>
                <a:cs typeface="Arial"/>
              </a:rPr>
              <a:t>Leadership</a:t>
            </a:r>
          </a:p>
          <a:p>
            <a:r>
              <a:rPr lang="en-US">
                <a:latin typeface="Arial"/>
                <a:cs typeface="Arial"/>
              </a:rPr>
              <a:t>Organizational Well-Being</a:t>
            </a:r>
          </a:p>
          <a:p>
            <a:r>
              <a:rPr lang="en-US">
                <a:latin typeface="Arial"/>
                <a:cs typeface="Arial"/>
              </a:rPr>
              <a:t>PTSD</a:t>
            </a:r>
          </a:p>
          <a:p>
            <a:r>
              <a:rPr lang="en-US">
                <a:latin typeface="Arial"/>
                <a:cs typeface="Arial"/>
              </a:rPr>
              <a:t>Self-Care</a:t>
            </a:r>
          </a:p>
          <a:p>
            <a:r>
              <a:rPr lang="en-US">
                <a:latin typeface="Arial"/>
                <a:cs typeface="Arial"/>
              </a:rPr>
              <a:t>Residents and Fellows</a:t>
            </a:r>
          </a:p>
          <a:p>
            <a:r>
              <a:rPr lang="en-US">
                <a:latin typeface="Arial"/>
                <a:cs typeface="Arial"/>
              </a:rPr>
              <a:t>Clinical</a:t>
            </a:r>
          </a:p>
          <a:p>
            <a:r>
              <a:rPr lang="en-US">
                <a:latin typeface="Arial"/>
                <a:cs typeface="Arial"/>
              </a:rPr>
              <a:t>Anxiety</a:t>
            </a:r>
          </a:p>
          <a:p>
            <a:r>
              <a:rPr lang="en-US">
                <a:latin typeface="Arial"/>
                <a:cs typeface="Arial"/>
              </a:rPr>
              <a:t>Workforce</a:t>
            </a:r>
          </a:p>
        </p:txBody>
      </p:sp>
      <p:sp>
        <p:nvSpPr>
          <p:cNvPr id="3" name="Title 2">
            <a:extLst>
              <a:ext uri="{FF2B5EF4-FFF2-40B4-BE49-F238E27FC236}">
                <a16:creationId xmlns:a16="http://schemas.microsoft.com/office/drawing/2014/main" id="{66F9CF3B-903E-43EE-98B4-5C16A3554FDF}"/>
              </a:ext>
            </a:extLst>
          </p:cNvPr>
          <p:cNvSpPr>
            <a:spLocks noGrp="1"/>
          </p:cNvSpPr>
          <p:nvPr>
            <p:ph type="title"/>
          </p:nvPr>
        </p:nvSpPr>
        <p:spPr/>
        <p:txBody>
          <a:bodyPr/>
          <a:lstStyle/>
          <a:p>
            <a:r>
              <a:rPr lang="en-US">
                <a:latin typeface="Arial"/>
                <a:cs typeface="Arial"/>
              </a:rPr>
              <a:t>Table of Contents</a:t>
            </a:r>
            <a:endParaRPr lang="en-US"/>
          </a:p>
        </p:txBody>
      </p:sp>
      <p:sp>
        <p:nvSpPr>
          <p:cNvPr id="4" name="Footer Placeholder 3">
            <a:extLst>
              <a:ext uri="{FF2B5EF4-FFF2-40B4-BE49-F238E27FC236}">
                <a16:creationId xmlns:a16="http://schemas.microsoft.com/office/drawing/2014/main" id="{9992A153-7563-4440-A532-92EFFA4AA63B}"/>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D688C662-F66E-4D5E-9870-77C2B4AFA405}"/>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a:p>
        </p:txBody>
      </p:sp>
      <p:pic>
        <p:nvPicPr>
          <p:cNvPr id="6" name="Picture 6" descr="Graphical user interface, application, logo, company name&#10;&#10;Description automatically generated">
            <a:extLst>
              <a:ext uri="{FF2B5EF4-FFF2-40B4-BE49-F238E27FC236}">
                <a16:creationId xmlns:a16="http://schemas.microsoft.com/office/drawing/2014/main" id="{3B5FFFB3-CB32-44FA-98C2-B9CBADA5413C}"/>
              </a:ext>
            </a:extLst>
          </p:cNvPr>
          <p:cNvPicPr>
            <a:picLocks noChangeAspect="1"/>
          </p:cNvPicPr>
          <p:nvPr/>
        </p:nvPicPr>
        <p:blipFill>
          <a:blip r:embed="rId2"/>
          <a:stretch>
            <a:fillRect/>
          </a:stretch>
        </p:blipFill>
        <p:spPr>
          <a:xfrm>
            <a:off x="5459506" y="1505102"/>
            <a:ext cx="2743200" cy="2789959"/>
          </a:xfrm>
          <a:prstGeom prst="rect">
            <a:avLst/>
          </a:prstGeom>
          <a:ln w="28575">
            <a:solidFill>
              <a:schemeClr val="accent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3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995C0-2CE5-48E5-8569-32DCE762383C}"/>
              </a:ext>
            </a:extLst>
          </p:cNvPr>
          <p:cNvSpPr>
            <a:spLocks noGrp="1"/>
          </p:cNvSpPr>
          <p:nvPr>
            <p:ph sz="half" idx="2"/>
          </p:nvPr>
        </p:nvSpPr>
        <p:spPr>
          <a:xfrm>
            <a:off x="585019" y="1805828"/>
            <a:ext cx="4137281" cy="3684588"/>
          </a:xfrm>
        </p:spPr>
        <p:txBody>
          <a:bodyPr vert="horz" lIns="91440" tIns="45720" rIns="91440" bIns="45720" rtlCol="0" anchor="t">
            <a:noAutofit/>
          </a:bodyPr>
          <a:lstStyle/>
          <a:p>
            <a:r>
              <a:rPr lang="en-US" sz="1600">
                <a:latin typeface="Arial"/>
                <a:cs typeface="Arial"/>
              </a:rPr>
              <a:t>DEFINE types of disasters</a:t>
            </a:r>
          </a:p>
          <a:p>
            <a:r>
              <a:rPr lang="en-US" sz="1600">
                <a:latin typeface="Arial"/>
                <a:cs typeface="Arial"/>
              </a:rPr>
              <a:t>DISCUSS disaster planning in GME using a Disaster Phases Framework</a:t>
            </a:r>
          </a:p>
          <a:p>
            <a:r>
              <a:rPr lang="en-US" sz="1600">
                <a:latin typeface="Arial"/>
                <a:cs typeface="Arial"/>
              </a:rPr>
              <a:t>REVIEW communication concepts for a disaster</a:t>
            </a:r>
          </a:p>
          <a:p>
            <a:r>
              <a:rPr lang="en-US" sz="1600">
                <a:latin typeface="Arial"/>
                <a:cs typeface="Arial"/>
              </a:rPr>
              <a:t>DISCUSS recommended GME policy considerations</a:t>
            </a:r>
          </a:p>
          <a:p>
            <a:r>
              <a:rPr lang="en-US" sz="1600">
                <a:latin typeface="Arial"/>
                <a:cs typeface="Arial"/>
              </a:rPr>
              <a:t>Discuss ACGME expectations during disasters</a:t>
            </a:r>
          </a:p>
          <a:p>
            <a:pPr>
              <a:buNone/>
            </a:pPr>
            <a:endParaRPr lang="en-US" sz="1600"/>
          </a:p>
          <a:p>
            <a:pPr>
              <a:buNone/>
            </a:pPr>
            <a:endParaRPr lang="en-US" sz="1600">
              <a:latin typeface="Arial"/>
              <a:cs typeface="Arial"/>
            </a:endParaRPr>
          </a:p>
          <a:p>
            <a:pPr>
              <a:buNone/>
            </a:pPr>
            <a:r>
              <a:rPr lang="en-US" sz="1600">
                <a:latin typeface="Arial"/>
                <a:cs typeface="Arial"/>
              </a:rPr>
              <a:t>Tools</a:t>
            </a:r>
            <a:endParaRPr lang="en-US"/>
          </a:p>
          <a:p>
            <a:r>
              <a:rPr lang="en-US" sz="1600">
                <a:latin typeface="Arial"/>
                <a:cs typeface="Arial"/>
              </a:rPr>
              <a:t>Template: GME Disaster Policy</a:t>
            </a:r>
          </a:p>
          <a:p>
            <a:r>
              <a:rPr lang="en-US" sz="1600">
                <a:latin typeface="Arial"/>
                <a:cs typeface="Arial"/>
              </a:rPr>
              <a:t>Emergency Management Phases</a:t>
            </a:r>
          </a:p>
          <a:p>
            <a:pPr>
              <a:buNone/>
            </a:pPr>
            <a:endParaRPr lang="en-US" sz="1400"/>
          </a:p>
          <a:p>
            <a:pPr marL="0" indent="0">
              <a:buNone/>
            </a:pPr>
            <a:endParaRPr lang="en-US" sz="1400"/>
          </a:p>
          <a:p>
            <a:pPr marL="0" indent="0">
              <a:buNone/>
            </a:pPr>
            <a:endParaRPr lang="en-US" sz="1400"/>
          </a:p>
        </p:txBody>
      </p:sp>
      <p:pic>
        <p:nvPicPr>
          <p:cNvPr id="6" name="Graphic 6" descr="Bullseye with solid fill">
            <a:extLst>
              <a:ext uri="{FF2B5EF4-FFF2-40B4-BE49-F238E27FC236}">
                <a16:creationId xmlns:a16="http://schemas.microsoft.com/office/drawing/2014/main" id="{DBF932CD-6BBB-43C1-9237-4211DA032F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5728" y="1106581"/>
            <a:ext cx="3684588" cy="3684588"/>
          </a:xfrm>
          <a:prstGeom prst="rect">
            <a:avLst/>
          </a:prstGeom>
        </p:spPr>
      </p:pic>
      <p:sp>
        <p:nvSpPr>
          <p:cNvPr id="3" name="Title 2">
            <a:extLst>
              <a:ext uri="{FF2B5EF4-FFF2-40B4-BE49-F238E27FC236}">
                <a16:creationId xmlns:a16="http://schemas.microsoft.com/office/drawing/2014/main" id="{5D9EEECA-69C8-41AC-A9C1-F44EAD46B619}"/>
              </a:ext>
            </a:extLst>
          </p:cNvPr>
          <p:cNvSpPr>
            <a:spLocks noGrp="1"/>
          </p:cNvSpPr>
          <p:nvPr>
            <p:ph type="title"/>
          </p:nvPr>
        </p:nvSpPr>
        <p:spPr>
          <a:xfrm>
            <a:off x="1989344" y="246466"/>
            <a:ext cx="6526006" cy="1325563"/>
          </a:xfrm>
        </p:spPr>
        <p:txBody>
          <a:bodyPr anchor="ctr">
            <a:normAutofit/>
          </a:bodyPr>
          <a:lstStyle/>
          <a:p>
            <a:r>
              <a:rPr lang="en-US"/>
              <a:t>Objectives &amp; Tools</a:t>
            </a:r>
          </a:p>
        </p:txBody>
      </p:sp>
      <p:sp>
        <p:nvSpPr>
          <p:cNvPr id="4" name="Footer Placeholder 3">
            <a:extLst>
              <a:ext uri="{FF2B5EF4-FFF2-40B4-BE49-F238E27FC236}">
                <a16:creationId xmlns:a16="http://schemas.microsoft.com/office/drawing/2014/main" id="{EFCA401C-8EE2-4C6E-831E-3B2AD9ECCE64}"/>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C64EB39D-63CE-4025-9A30-9687382D026D}"/>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3</a:t>
            </a:fld>
            <a:endParaRPr lang="en-US" altLang="en-US"/>
          </a:p>
        </p:txBody>
      </p:sp>
      <p:pic>
        <p:nvPicPr>
          <p:cNvPr id="7" name="Graphic 7" descr="Mining tools with solid fill">
            <a:extLst>
              <a:ext uri="{FF2B5EF4-FFF2-40B4-BE49-F238E27FC236}">
                <a16:creationId xmlns:a16="http://schemas.microsoft.com/office/drawing/2014/main" id="{AF04B441-FD53-473D-AFD7-DF51B69AAC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4706" y="4433047"/>
            <a:ext cx="914400" cy="914400"/>
          </a:xfrm>
          <a:prstGeom prst="rect">
            <a:avLst/>
          </a:prstGeom>
        </p:spPr>
      </p:pic>
    </p:spTree>
    <p:extLst>
      <p:ext uri="{BB962C8B-B14F-4D97-AF65-F5344CB8AC3E}">
        <p14:creationId xmlns:p14="http://schemas.microsoft.com/office/powerpoint/2010/main" val="2208781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E71120-8D25-4866-9F08-CEED089B6296}"/>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Arial"/>
              </a:rPr>
              <a:t>Trainee Forums</a:t>
            </a:r>
            <a:endParaRPr lang="en-US" sz="2000"/>
          </a:p>
          <a:p>
            <a:pPr lvl="1"/>
            <a:r>
              <a:rPr lang="en-US" sz="1800">
                <a:latin typeface="Arial"/>
                <a:cs typeface="Arial"/>
              </a:rPr>
              <a:t>Psychological First Aid – 8 Core Actions</a:t>
            </a:r>
            <a:endParaRPr lang="en-US" sz="1800"/>
          </a:p>
        </p:txBody>
      </p:sp>
      <p:sp>
        <p:nvSpPr>
          <p:cNvPr id="2" name="Title 1">
            <a:extLst>
              <a:ext uri="{FF2B5EF4-FFF2-40B4-BE49-F238E27FC236}">
                <a16:creationId xmlns:a16="http://schemas.microsoft.com/office/drawing/2014/main" id="{130AF465-00AB-4924-A750-F3F2D8310770}"/>
              </a:ext>
            </a:extLst>
          </p:cNvPr>
          <p:cNvSpPr>
            <a:spLocks noGrp="1"/>
          </p:cNvSpPr>
          <p:nvPr>
            <p:ph type="title"/>
          </p:nvPr>
        </p:nvSpPr>
        <p:spPr>
          <a:xfrm>
            <a:off x="1908662" y="237501"/>
            <a:ext cx="6526006" cy="1325563"/>
          </a:xfrm>
        </p:spPr>
        <p:txBody>
          <a:bodyPr/>
          <a:lstStyle/>
          <a:p>
            <a:r>
              <a:rPr lang="en-US">
                <a:latin typeface="Arial"/>
                <a:cs typeface="Arial"/>
              </a:rPr>
              <a:t>IDEA EXCHANGE</a:t>
            </a:r>
            <a:endParaRPr lang="en-US"/>
          </a:p>
        </p:txBody>
      </p:sp>
      <p:sp>
        <p:nvSpPr>
          <p:cNvPr id="4" name="Footer Placeholder 3">
            <a:extLst>
              <a:ext uri="{FF2B5EF4-FFF2-40B4-BE49-F238E27FC236}">
                <a16:creationId xmlns:a16="http://schemas.microsoft.com/office/drawing/2014/main" id="{F2E1C385-1CC9-483D-B000-2735056FEF95}"/>
              </a:ext>
            </a:extLst>
          </p:cNvPr>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FCF8E905-9DFF-4CE7-8392-EFFC90B7E2E4}"/>
              </a:ext>
            </a:extLst>
          </p:cNvPr>
          <p:cNvSpPr>
            <a:spLocks noGrp="1"/>
          </p:cNvSpPr>
          <p:nvPr>
            <p:ph type="sldNum" sz="quarter" idx="11"/>
          </p:nvPr>
        </p:nvSpPr>
        <p:spPr/>
        <p:txBody>
          <a:bodyPr/>
          <a:lstStyle/>
          <a:p>
            <a:pPr>
              <a:defRPr/>
            </a:pPr>
            <a:fld id="{36AC1577-D165-894F-A2E8-2E5C1B17494C}" type="slidenum">
              <a:rPr lang="en-US" altLang="en-US" smtClean="0"/>
              <a:pPr>
                <a:defRPr/>
              </a:pPr>
              <a:t>30</a:t>
            </a:fld>
            <a:endParaRPr lang="en-US" altLang="en-US"/>
          </a:p>
        </p:txBody>
      </p:sp>
      <p:graphicFrame>
        <p:nvGraphicFramePr>
          <p:cNvPr id="7" name="Table 6">
            <a:extLst>
              <a:ext uri="{FF2B5EF4-FFF2-40B4-BE49-F238E27FC236}">
                <a16:creationId xmlns:a16="http://schemas.microsoft.com/office/drawing/2014/main" id="{ECE98496-3EA7-4354-BC24-58FB7E11145A}"/>
              </a:ext>
            </a:extLst>
          </p:cNvPr>
          <p:cNvGraphicFramePr>
            <a:graphicFrameLocks noGrp="1"/>
          </p:cNvGraphicFramePr>
          <p:nvPr>
            <p:extLst>
              <p:ext uri="{D42A27DB-BD31-4B8C-83A1-F6EECF244321}">
                <p14:modId xmlns:p14="http://schemas.microsoft.com/office/powerpoint/2010/main" val="3244904384"/>
              </p:ext>
            </p:extLst>
          </p:nvPr>
        </p:nvGraphicFramePr>
        <p:xfrm>
          <a:off x="950258" y="2662517"/>
          <a:ext cx="7119165" cy="3291840"/>
        </p:xfrm>
        <a:graphic>
          <a:graphicData uri="http://schemas.openxmlformats.org/drawingml/2006/table">
            <a:tbl>
              <a:tblPr bandRow="1">
                <a:tableStyleId>{912C8C85-51F0-491E-9774-3900AFEF0FD7}</a:tableStyleId>
              </a:tblPr>
              <a:tblGrid>
                <a:gridCol w="539072">
                  <a:extLst>
                    <a:ext uri="{9D8B030D-6E8A-4147-A177-3AD203B41FA5}">
                      <a16:colId xmlns:a16="http://schemas.microsoft.com/office/drawing/2014/main" val="2160138687"/>
                    </a:ext>
                  </a:extLst>
                </a:gridCol>
                <a:gridCol w="6580093">
                  <a:extLst>
                    <a:ext uri="{9D8B030D-6E8A-4147-A177-3AD203B41FA5}">
                      <a16:colId xmlns:a16="http://schemas.microsoft.com/office/drawing/2014/main" val="1800016801"/>
                    </a:ext>
                  </a:extLst>
                </a:gridCol>
              </a:tblGrid>
              <a:tr h="0">
                <a:tc>
                  <a:txBody>
                    <a:bodyPr/>
                    <a:lstStyle/>
                    <a:p>
                      <a:pPr algn="ctr">
                        <a:spcAft>
                          <a:spcPts val="0"/>
                        </a:spcAft>
                      </a:pPr>
                      <a:r>
                        <a:rPr lang="en-US" sz="1400" b="1">
                          <a:solidFill>
                            <a:schemeClr val="bg1"/>
                          </a:solidFill>
                          <a:effectLst/>
                        </a:rPr>
                        <a:t>1</a:t>
                      </a:r>
                    </a:p>
                  </a:txBody>
                  <a:tcPr marL="68580" marR="68580" marT="0" marB="0" anchor="ctr">
                    <a:solidFill>
                      <a:schemeClr val="accent6"/>
                    </a:solidFill>
                  </a:tcPr>
                </a:tc>
                <a:tc>
                  <a:txBody>
                    <a:bodyPr/>
                    <a:lstStyle/>
                    <a:p>
                      <a:pPr>
                        <a:spcAft>
                          <a:spcPts val="0"/>
                        </a:spcAft>
                      </a:pPr>
                      <a:r>
                        <a:rPr lang="en-US" sz="1200">
                          <a:effectLst/>
                        </a:rPr>
                        <a:t>Contact and Engagement: To respond to contacts initiated by struggling GME trainees, or to initiate contacts in a non-intrusive, compassionate, and helpful manner. </a:t>
                      </a:r>
                    </a:p>
                  </a:txBody>
                  <a:tcPr marL="68580" marR="68580" marT="0" marB="0"/>
                </a:tc>
                <a:extLst>
                  <a:ext uri="{0D108BD9-81ED-4DB2-BD59-A6C34878D82A}">
                    <a16:rowId xmlns:a16="http://schemas.microsoft.com/office/drawing/2014/main" val="450384032"/>
                  </a:ext>
                </a:extLst>
              </a:tr>
              <a:tr h="0">
                <a:tc>
                  <a:txBody>
                    <a:bodyPr/>
                    <a:lstStyle/>
                    <a:p>
                      <a:pPr algn="ctr">
                        <a:spcAft>
                          <a:spcPts val="0"/>
                        </a:spcAft>
                      </a:pPr>
                      <a:r>
                        <a:rPr lang="en-US" sz="1400" b="1">
                          <a:solidFill>
                            <a:schemeClr val="bg1"/>
                          </a:solidFill>
                          <a:effectLst/>
                        </a:rPr>
                        <a:t>2</a:t>
                      </a:r>
                    </a:p>
                  </a:txBody>
                  <a:tcPr marL="68580" marR="68580" marT="0" marB="0" anchor="ctr">
                    <a:solidFill>
                      <a:schemeClr val="accent6"/>
                    </a:solidFill>
                  </a:tcPr>
                </a:tc>
                <a:tc>
                  <a:txBody>
                    <a:bodyPr/>
                    <a:lstStyle/>
                    <a:p>
                      <a:pPr>
                        <a:spcAft>
                          <a:spcPts val="0"/>
                        </a:spcAft>
                      </a:pPr>
                      <a:r>
                        <a:rPr lang="en-US" sz="1200">
                          <a:effectLst/>
                        </a:rPr>
                        <a:t>Safety and Comfort: To enhance immediate and ongoing safety, and provide physical and emotional comfort during COVID-19</a:t>
                      </a:r>
                    </a:p>
                  </a:txBody>
                  <a:tcPr marL="68580" marR="68580" marT="0" marB="0"/>
                </a:tc>
                <a:extLst>
                  <a:ext uri="{0D108BD9-81ED-4DB2-BD59-A6C34878D82A}">
                    <a16:rowId xmlns:a16="http://schemas.microsoft.com/office/drawing/2014/main" val="740877748"/>
                  </a:ext>
                </a:extLst>
              </a:tr>
              <a:tr h="0">
                <a:tc>
                  <a:txBody>
                    <a:bodyPr/>
                    <a:lstStyle/>
                    <a:p>
                      <a:pPr algn="ctr">
                        <a:spcAft>
                          <a:spcPts val="0"/>
                        </a:spcAft>
                      </a:pPr>
                      <a:r>
                        <a:rPr lang="en-US" sz="1400" b="1">
                          <a:solidFill>
                            <a:schemeClr val="bg1"/>
                          </a:solidFill>
                          <a:effectLst/>
                        </a:rPr>
                        <a:t>3</a:t>
                      </a:r>
                    </a:p>
                  </a:txBody>
                  <a:tcPr marL="68580" marR="68580" marT="0" marB="0" anchor="ctr">
                    <a:solidFill>
                      <a:schemeClr val="accent6"/>
                    </a:solidFill>
                  </a:tcPr>
                </a:tc>
                <a:tc>
                  <a:txBody>
                    <a:bodyPr/>
                    <a:lstStyle/>
                    <a:p>
                      <a:pPr>
                        <a:spcAft>
                          <a:spcPts val="0"/>
                        </a:spcAft>
                      </a:pPr>
                      <a:r>
                        <a:rPr lang="en-US" sz="1200">
                          <a:effectLst/>
                        </a:rPr>
                        <a:t>Stabilization (if needed): To calm and orient emotionally overwhelmed or disoriented GME trainees. </a:t>
                      </a:r>
                    </a:p>
                  </a:txBody>
                  <a:tcPr marL="68580" marR="68580" marT="0" marB="0"/>
                </a:tc>
                <a:extLst>
                  <a:ext uri="{0D108BD9-81ED-4DB2-BD59-A6C34878D82A}">
                    <a16:rowId xmlns:a16="http://schemas.microsoft.com/office/drawing/2014/main" val="2941504501"/>
                  </a:ext>
                </a:extLst>
              </a:tr>
              <a:tr h="0">
                <a:tc>
                  <a:txBody>
                    <a:bodyPr/>
                    <a:lstStyle/>
                    <a:p>
                      <a:pPr algn="ctr">
                        <a:spcAft>
                          <a:spcPts val="0"/>
                        </a:spcAft>
                      </a:pPr>
                      <a:r>
                        <a:rPr lang="en-US" sz="1400" b="1">
                          <a:solidFill>
                            <a:schemeClr val="bg1"/>
                          </a:solidFill>
                          <a:effectLst/>
                        </a:rPr>
                        <a:t>4</a:t>
                      </a:r>
                    </a:p>
                  </a:txBody>
                  <a:tcPr marL="68580" marR="68580" marT="0" marB="0" anchor="ctr">
                    <a:solidFill>
                      <a:schemeClr val="accent6"/>
                    </a:solidFill>
                  </a:tcPr>
                </a:tc>
                <a:tc>
                  <a:txBody>
                    <a:bodyPr/>
                    <a:lstStyle/>
                    <a:p>
                      <a:pPr>
                        <a:spcAft>
                          <a:spcPts val="0"/>
                        </a:spcAft>
                      </a:pPr>
                      <a:r>
                        <a:rPr lang="en-US" sz="1200">
                          <a:effectLst/>
                        </a:rPr>
                        <a:t>Information Gathering on Current Needs and Concerns: To identify immediate GME trainee needs and concerns, gather additional information, and tailor Psychological First Aid interventions. </a:t>
                      </a:r>
                    </a:p>
                  </a:txBody>
                  <a:tcPr marL="68580" marR="68580" marT="0" marB="0"/>
                </a:tc>
                <a:extLst>
                  <a:ext uri="{0D108BD9-81ED-4DB2-BD59-A6C34878D82A}">
                    <a16:rowId xmlns:a16="http://schemas.microsoft.com/office/drawing/2014/main" val="2609903126"/>
                  </a:ext>
                </a:extLst>
              </a:tr>
              <a:tr h="0">
                <a:tc>
                  <a:txBody>
                    <a:bodyPr/>
                    <a:lstStyle/>
                    <a:p>
                      <a:pPr algn="ctr">
                        <a:spcAft>
                          <a:spcPts val="0"/>
                        </a:spcAft>
                      </a:pPr>
                      <a:r>
                        <a:rPr lang="en-US" sz="1400" b="1">
                          <a:solidFill>
                            <a:schemeClr val="bg1"/>
                          </a:solidFill>
                          <a:effectLst/>
                        </a:rPr>
                        <a:t>5</a:t>
                      </a:r>
                    </a:p>
                  </a:txBody>
                  <a:tcPr marL="68580" marR="68580" marT="0" marB="0" anchor="ctr">
                    <a:solidFill>
                      <a:schemeClr val="accent6"/>
                    </a:solidFill>
                  </a:tcPr>
                </a:tc>
                <a:tc>
                  <a:txBody>
                    <a:bodyPr/>
                    <a:lstStyle/>
                    <a:p>
                      <a:pPr>
                        <a:spcAft>
                          <a:spcPts val="0"/>
                        </a:spcAft>
                      </a:pPr>
                      <a:r>
                        <a:rPr lang="en-US" sz="1200">
                          <a:effectLst/>
                        </a:rPr>
                        <a:t>Practical Assistance: To offer practical help to GME trainees in addressing immediate needs and concerns. </a:t>
                      </a:r>
                    </a:p>
                  </a:txBody>
                  <a:tcPr marL="68580" marR="68580" marT="0" marB="0"/>
                </a:tc>
                <a:extLst>
                  <a:ext uri="{0D108BD9-81ED-4DB2-BD59-A6C34878D82A}">
                    <a16:rowId xmlns:a16="http://schemas.microsoft.com/office/drawing/2014/main" val="2288916323"/>
                  </a:ext>
                </a:extLst>
              </a:tr>
              <a:tr h="0">
                <a:tc>
                  <a:txBody>
                    <a:bodyPr/>
                    <a:lstStyle/>
                    <a:p>
                      <a:pPr algn="ctr">
                        <a:spcAft>
                          <a:spcPts val="0"/>
                        </a:spcAft>
                      </a:pPr>
                      <a:r>
                        <a:rPr lang="en-US" sz="1400" b="1">
                          <a:solidFill>
                            <a:schemeClr val="bg1"/>
                          </a:solidFill>
                          <a:effectLst/>
                        </a:rPr>
                        <a:t>6</a:t>
                      </a:r>
                    </a:p>
                  </a:txBody>
                  <a:tcPr marL="68580" marR="68580" marT="0" marB="0" anchor="ctr">
                    <a:solidFill>
                      <a:schemeClr val="accent6"/>
                    </a:solidFill>
                  </a:tcPr>
                </a:tc>
                <a:tc>
                  <a:txBody>
                    <a:bodyPr/>
                    <a:lstStyle/>
                    <a:p>
                      <a:pPr>
                        <a:spcAft>
                          <a:spcPts val="0"/>
                        </a:spcAft>
                      </a:pPr>
                      <a:r>
                        <a:rPr lang="en-US" sz="1200">
                          <a:effectLst/>
                        </a:rPr>
                        <a:t>Connection with Social Supports: To help establish brief or ongoing contacts with primary support persons and other sources of support, including family members, friends, and community helping resources. </a:t>
                      </a:r>
                    </a:p>
                  </a:txBody>
                  <a:tcPr marL="68580" marR="68580" marT="0" marB="0"/>
                </a:tc>
                <a:extLst>
                  <a:ext uri="{0D108BD9-81ED-4DB2-BD59-A6C34878D82A}">
                    <a16:rowId xmlns:a16="http://schemas.microsoft.com/office/drawing/2014/main" val="2016813315"/>
                  </a:ext>
                </a:extLst>
              </a:tr>
              <a:tr h="0">
                <a:tc>
                  <a:txBody>
                    <a:bodyPr/>
                    <a:lstStyle/>
                    <a:p>
                      <a:pPr algn="ctr">
                        <a:spcAft>
                          <a:spcPts val="0"/>
                        </a:spcAft>
                      </a:pPr>
                      <a:r>
                        <a:rPr lang="en-US" sz="1400" b="1">
                          <a:solidFill>
                            <a:schemeClr val="bg1"/>
                          </a:solidFill>
                          <a:effectLst/>
                        </a:rPr>
                        <a:t>7</a:t>
                      </a:r>
                    </a:p>
                  </a:txBody>
                  <a:tcPr marL="68580" marR="68580" marT="0" marB="0" anchor="ctr">
                    <a:solidFill>
                      <a:schemeClr val="accent6"/>
                    </a:solidFill>
                  </a:tcPr>
                </a:tc>
                <a:tc>
                  <a:txBody>
                    <a:bodyPr/>
                    <a:lstStyle/>
                    <a:p>
                      <a:pPr>
                        <a:spcAft>
                          <a:spcPts val="0"/>
                        </a:spcAft>
                      </a:pPr>
                      <a:r>
                        <a:rPr lang="en-US" sz="1200">
                          <a:effectLst/>
                        </a:rPr>
                        <a:t>Information on Coping: To provide information about stress reactions and coping to reduce distress and promote adaptive functioning. </a:t>
                      </a:r>
                    </a:p>
                  </a:txBody>
                  <a:tcPr marL="68580" marR="68580" marT="0" marB="0"/>
                </a:tc>
                <a:extLst>
                  <a:ext uri="{0D108BD9-81ED-4DB2-BD59-A6C34878D82A}">
                    <a16:rowId xmlns:a16="http://schemas.microsoft.com/office/drawing/2014/main" val="2148055985"/>
                  </a:ext>
                </a:extLst>
              </a:tr>
              <a:tr h="0">
                <a:tc>
                  <a:txBody>
                    <a:bodyPr/>
                    <a:lstStyle/>
                    <a:p>
                      <a:pPr algn="ctr">
                        <a:spcAft>
                          <a:spcPts val="0"/>
                        </a:spcAft>
                      </a:pPr>
                      <a:r>
                        <a:rPr lang="en-US" sz="1400" b="1">
                          <a:solidFill>
                            <a:schemeClr val="bg1"/>
                          </a:solidFill>
                          <a:effectLst/>
                        </a:rPr>
                        <a:t>8</a:t>
                      </a:r>
                    </a:p>
                  </a:txBody>
                  <a:tcPr marL="68580" marR="68580" marT="0" marB="0" anchor="ctr">
                    <a:solidFill>
                      <a:schemeClr val="accent6"/>
                    </a:solidFill>
                  </a:tcPr>
                </a:tc>
                <a:tc>
                  <a:txBody>
                    <a:bodyPr/>
                    <a:lstStyle/>
                    <a:p>
                      <a:pPr>
                        <a:spcAft>
                          <a:spcPts val="0"/>
                        </a:spcAft>
                      </a:pPr>
                      <a:r>
                        <a:rPr lang="en-US" sz="1200">
                          <a:effectLst/>
                        </a:rPr>
                        <a:t>Linkage with Collaborative Services: To link GME trainees with available services needed at the time or in the future</a:t>
                      </a:r>
                    </a:p>
                  </a:txBody>
                  <a:tcPr marL="68580" marR="68580" marT="0" marB="0"/>
                </a:tc>
                <a:extLst>
                  <a:ext uri="{0D108BD9-81ED-4DB2-BD59-A6C34878D82A}">
                    <a16:rowId xmlns:a16="http://schemas.microsoft.com/office/drawing/2014/main" val="1533944263"/>
                  </a:ext>
                </a:extLst>
              </a:tr>
            </a:tbl>
          </a:graphicData>
        </a:graphic>
      </p:graphicFrame>
      <p:pic>
        <p:nvPicPr>
          <p:cNvPr id="8" name="Graphic 6" descr="A lightbulb">
            <a:extLst>
              <a:ext uri="{FF2B5EF4-FFF2-40B4-BE49-F238E27FC236}">
                <a16:creationId xmlns:a16="http://schemas.microsoft.com/office/drawing/2014/main" id="{28122D95-2589-4B3F-94A1-39E01B9408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4182" y="271182"/>
            <a:ext cx="2272553" cy="2245659"/>
          </a:xfrm>
          <a:prstGeom prst="rect">
            <a:avLst/>
          </a:prstGeom>
        </p:spPr>
      </p:pic>
    </p:spTree>
    <p:extLst>
      <p:ext uri="{BB962C8B-B14F-4D97-AF65-F5344CB8AC3E}">
        <p14:creationId xmlns:p14="http://schemas.microsoft.com/office/powerpoint/2010/main" val="173387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imeline&#10;&#10;Description automatically generated">
            <a:extLst>
              <a:ext uri="{FF2B5EF4-FFF2-40B4-BE49-F238E27FC236}">
                <a16:creationId xmlns:a16="http://schemas.microsoft.com/office/drawing/2014/main" id="{32D28954-8F43-448C-A2BE-796F0CD5D37A}"/>
              </a:ext>
            </a:extLst>
          </p:cNvPr>
          <p:cNvPicPr>
            <a:picLocks noGrp="1" noChangeAspect="1"/>
          </p:cNvPicPr>
          <p:nvPr>
            <p:ph idx="1"/>
          </p:nvPr>
        </p:nvPicPr>
        <p:blipFill>
          <a:blip r:embed="rId2"/>
          <a:stretch>
            <a:fillRect/>
          </a:stretch>
        </p:blipFill>
        <p:spPr>
          <a:xfrm>
            <a:off x="2624430" y="1738058"/>
            <a:ext cx="3895139" cy="4438905"/>
          </a:xfrm>
          <a:noFill/>
        </p:spPr>
      </p:pic>
      <p:sp>
        <p:nvSpPr>
          <p:cNvPr id="11" name="Title 2">
            <a:extLst>
              <a:ext uri="{FF2B5EF4-FFF2-40B4-BE49-F238E27FC236}">
                <a16:creationId xmlns:a16="http://schemas.microsoft.com/office/drawing/2014/main" id="{B2A3AAA6-F0C7-44D0-8635-E3FAE5307393}"/>
              </a:ext>
            </a:extLst>
          </p:cNvPr>
          <p:cNvSpPr>
            <a:spLocks noGrp="1"/>
          </p:cNvSpPr>
          <p:nvPr>
            <p:ph type="title"/>
          </p:nvPr>
        </p:nvSpPr>
        <p:spPr>
          <a:xfrm>
            <a:off x="1989344" y="246466"/>
            <a:ext cx="6526006" cy="1325563"/>
          </a:xfrm>
        </p:spPr>
        <p:txBody>
          <a:bodyPr/>
          <a:lstStyle/>
          <a:p>
            <a:r>
              <a:rPr lang="en-US">
                <a:latin typeface="Arial"/>
                <a:cs typeface="Arial"/>
              </a:rPr>
              <a:t>Disasters have lasting impact...</a:t>
            </a:r>
            <a:endParaRPr lang="en-US"/>
          </a:p>
        </p:txBody>
      </p:sp>
      <p:sp>
        <p:nvSpPr>
          <p:cNvPr id="4" name="Footer Placeholder 3">
            <a:extLst>
              <a:ext uri="{FF2B5EF4-FFF2-40B4-BE49-F238E27FC236}">
                <a16:creationId xmlns:a16="http://schemas.microsoft.com/office/drawing/2014/main" id="{634795C3-1E53-4A55-8A69-111DFE8EC560}"/>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052DA542-81B6-4ED4-8E3F-40D3DAC6BCAB}"/>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31</a:t>
            </a:fld>
            <a:endParaRPr lang="en-US" altLang="en-US"/>
          </a:p>
        </p:txBody>
      </p:sp>
    </p:spTree>
    <p:extLst>
      <p:ext uri="{BB962C8B-B14F-4D97-AF65-F5344CB8AC3E}">
        <p14:creationId xmlns:p14="http://schemas.microsoft.com/office/powerpoint/2010/main" val="10442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CEFD-D792-4202-AA67-80BFE09EA4B4}"/>
              </a:ext>
            </a:extLst>
          </p:cNvPr>
          <p:cNvSpPr>
            <a:spLocks noGrp="1"/>
          </p:cNvSpPr>
          <p:nvPr>
            <p:ph type="title"/>
          </p:nvPr>
        </p:nvSpPr>
        <p:spPr>
          <a:xfrm>
            <a:off x="1989344" y="246466"/>
            <a:ext cx="6526006" cy="1325563"/>
          </a:xfrm>
        </p:spPr>
        <p:txBody>
          <a:bodyPr anchor="ctr">
            <a:normAutofit/>
          </a:bodyPr>
          <a:lstStyle/>
          <a:p>
            <a:r>
              <a:rPr lang="en-US"/>
              <a:t>Take Home Points</a:t>
            </a:r>
          </a:p>
        </p:txBody>
      </p:sp>
      <p:sp>
        <p:nvSpPr>
          <p:cNvPr id="3" name="Text Placeholder 2">
            <a:extLst>
              <a:ext uri="{FF2B5EF4-FFF2-40B4-BE49-F238E27FC236}">
                <a16:creationId xmlns:a16="http://schemas.microsoft.com/office/drawing/2014/main" id="{B1D0EAE7-553B-4413-8A35-83EAC1F197BA}"/>
              </a:ext>
            </a:extLst>
          </p:cNvPr>
          <p:cNvSpPr>
            <a:spLocks noGrp="1"/>
          </p:cNvSpPr>
          <p:nvPr>
            <p:ph sz="half" idx="1"/>
          </p:nvPr>
        </p:nvSpPr>
        <p:spPr>
          <a:xfrm>
            <a:off x="628650" y="1825625"/>
            <a:ext cx="3886200" cy="4351338"/>
          </a:xfrm>
        </p:spPr>
        <p:txBody>
          <a:bodyPr vert="horz" lIns="91440" tIns="45720" rIns="91440" bIns="45720" rtlCol="0" anchor="t">
            <a:normAutofit/>
          </a:bodyPr>
          <a:lstStyle/>
          <a:p>
            <a:pPr marL="514350" indent="-514350">
              <a:spcBef>
                <a:spcPct val="0"/>
              </a:spcBef>
              <a:spcAft>
                <a:spcPts val="600"/>
              </a:spcAft>
              <a:buAutoNum type="arabicPeriod"/>
            </a:pPr>
            <a:r>
              <a:rPr lang="en-US">
                <a:latin typeface="Arial"/>
                <a:cs typeface="Arial"/>
              </a:rPr>
              <a:t>Plan ahead</a:t>
            </a:r>
          </a:p>
          <a:p>
            <a:pPr marL="514350" indent="-514350">
              <a:spcBef>
                <a:spcPct val="0"/>
              </a:spcBef>
              <a:spcAft>
                <a:spcPts val="600"/>
              </a:spcAft>
              <a:buAutoNum type="arabicPeriod"/>
            </a:pPr>
            <a:r>
              <a:rPr lang="en-US">
                <a:latin typeface="Arial"/>
                <a:cs typeface="Arial"/>
              </a:rPr>
              <a:t>Review plans frequently</a:t>
            </a:r>
          </a:p>
          <a:p>
            <a:pPr marL="514350" indent="-514350">
              <a:spcBef>
                <a:spcPct val="0"/>
              </a:spcBef>
              <a:spcAft>
                <a:spcPts val="600"/>
              </a:spcAft>
              <a:buAutoNum type="arabicPeriod"/>
            </a:pPr>
            <a:r>
              <a:rPr lang="en-US">
                <a:latin typeface="Arial"/>
                <a:cs typeface="Arial"/>
              </a:rPr>
              <a:t>Expect the unexpected</a:t>
            </a:r>
          </a:p>
          <a:p>
            <a:pPr marL="514350" indent="-514350">
              <a:spcBef>
                <a:spcPct val="0"/>
              </a:spcBef>
              <a:spcAft>
                <a:spcPts val="600"/>
              </a:spcAft>
              <a:buAutoNum type="arabicPeriod"/>
            </a:pPr>
            <a:r>
              <a:rPr lang="en-US">
                <a:latin typeface="Arial"/>
                <a:cs typeface="Arial"/>
              </a:rPr>
              <a:t>After a disaster, </a:t>
            </a:r>
          </a:p>
          <a:p>
            <a:pPr marL="0" indent="0">
              <a:spcBef>
                <a:spcPct val="0"/>
              </a:spcBef>
              <a:spcAft>
                <a:spcPts val="600"/>
              </a:spcAft>
              <a:buNone/>
            </a:pPr>
            <a:r>
              <a:rPr lang="en-US">
                <a:latin typeface="Arial"/>
                <a:cs typeface="Arial"/>
              </a:rPr>
              <a:t>review/revise plans</a:t>
            </a:r>
            <a:endParaRPr lang="en-US">
              <a:cs typeface="Arial"/>
            </a:endParaRPr>
          </a:p>
        </p:txBody>
      </p:sp>
      <p:pic>
        <p:nvPicPr>
          <p:cNvPr id="7" name="Picture 7" descr="A picture containing grass, outdoor, sky&#10;&#10;Description automatically generated">
            <a:extLst>
              <a:ext uri="{FF2B5EF4-FFF2-40B4-BE49-F238E27FC236}">
                <a16:creationId xmlns:a16="http://schemas.microsoft.com/office/drawing/2014/main" id="{1A596873-56A0-4F62-B7C1-E01541DBDE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414" r="23193" b="-3"/>
          <a:stretch/>
        </p:blipFill>
        <p:spPr>
          <a:xfrm>
            <a:off x="4629150" y="1825625"/>
            <a:ext cx="3886200" cy="4351338"/>
          </a:xfrm>
          <a:prstGeom prst="rect">
            <a:avLst/>
          </a:prstGeom>
          <a:noFill/>
        </p:spPr>
      </p:pic>
      <p:sp>
        <p:nvSpPr>
          <p:cNvPr id="4" name="Footer Placeholder 3">
            <a:extLst>
              <a:ext uri="{FF2B5EF4-FFF2-40B4-BE49-F238E27FC236}">
                <a16:creationId xmlns:a16="http://schemas.microsoft.com/office/drawing/2014/main" id="{6B2B4AF2-05E8-4CDD-8E01-5FF14D4639CD}"/>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latin typeface="Arial"/>
                <a:cs typeface="Arial"/>
              </a:rPr>
              <a:t>Presented by Partners in Medical Education, Inc. 2021</a:t>
            </a:r>
            <a:endParaRPr lang="en-US"/>
          </a:p>
        </p:txBody>
      </p:sp>
      <p:sp>
        <p:nvSpPr>
          <p:cNvPr id="5" name="Slide Number Placeholder 4">
            <a:extLst>
              <a:ext uri="{FF2B5EF4-FFF2-40B4-BE49-F238E27FC236}">
                <a16:creationId xmlns:a16="http://schemas.microsoft.com/office/drawing/2014/main" id="{3F830CD9-A42C-4D20-B987-7AA3E55AB975}"/>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32</a:t>
            </a:fld>
            <a:endParaRPr lang="en-US" altLang="en-US"/>
          </a:p>
        </p:txBody>
      </p:sp>
      <p:sp>
        <p:nvSpPr>
          <p:cNvPr id="8" name="TextBox 7">
            <a:extLst>
              <a:ext uri="{FF2B5EF4-FFF2-40B4-BE49-F238E27FC236}">
                <a16:creationId xmlns:a16="http://schemas.microsoft.com/office/drawing/2014/main" id="{D7B51D22-3999-494B-AAA2-3EAC205A7A83}"/>
              </a:ext>
            </a:extLst>
          </p:cNvPr>
          <p:cNvSpPr txBox="1"/>
          <p:nvPr/>
        </p:nvSpPr>
        <p:spPr>
          <a:xfrm>
            <a:off x="5757865" y="5976908"/>
            <a:ext cx="2757485"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4">
                  <a:extLst>
                    <a:ext uri="{A12FA001-AC4F-418D-AE19-62706E023703}">
                      <ahyp:hlinkClr xmlns:ahyp="http://schemas.microsoft.com/office/drawing/2018/hyperlinkcolor" val="tx"/>
                    </a:ext>
                  </a:extLst>
                </a:hlinkClick>
              </a:rPr>
              <a:t>CC BY-ND</a:t>
            </a:r>
            <a:r>
              <a:rPr lang="en-US" sz="700">
                <a:solidFill>
                  <a:srgbClr val="FFFFFF"/>
                </a:solidFill>
                <a:latin typeface="+mn-lt"/>
              </a:rPr>
              <a:t>.</a:t>
            </a:r>
          </a:p>
        </p:txBody>
      </p:sp>
    </p:spTree>
    <p:extLst>
      <p:ext uri="{BB962C8B-B14F-4D97-AF65-F5344CB8AC3E}">
        <p14:creationId xmlns:p14="http://schemas.microsoft.com/office/powerpoint/2010/main" val="273510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6933538"/>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a:t>Resources</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a:p>
        </p:txBody>
      </p:sp>
    </p:spTree>
    <p:extLst>
      <p:ext uri="{BB962C8B-B14F-4D97-AF65-F5344CB8AC3E}">
        <p14:creationId xmlns:p14="http://schemas.microsoft.com/office/powerpoint/2010/main" val="1325545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r>
              <a:rPr lang="en-US" sz="1400" dirty="0">
                <a:latin typeface="+mn-lt"/>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lang="en-US" sz="1400" dirty="0">
                <a:latin typeface="+mn-lt"/>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lang="en-US" sz="1400" dirty="0">
                <a:latin typeface="+mn-lt"/>
              </a:rPr>
              <a:t>  </a:t>
            </a:r>
            <a:r>
              <a:rPr lang="en-US" altLang="en-US" sz="1400" b="0" dirty="0">
                <a:solidFill>
                  <a:prstClr val="black"/>
                </a:solidFill>
                <a:latin typeface="+mn-lt"/>
                <a:ea typeface=""/>
                <a:cs typeface="Arial" panose="020B0604020202020204" pitchFamily="34" charset="0"/>
              </a:rPr>
              <a:t>  </a:t>
            </a:r>
          </a:p>
          <a:p>
            <a:pPr algn="ctr">
              <a:lnSpc>
                <a:spcPct val="80000"/>
              </a:lnSpc>
              <a:defRPr/>
            </a:pP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Other Approaches to CCC &amp; Evaluation</a:t>
            </a:r>
            <a:br>
              <a:rPr lang="en-US" sz="1400" dirty="0">
                <a:latin typeface="+mn-lt"/>
              </a:rPr>
            </a:br>
            <a:r>
              <a:rPr lang="en-US" altLang="en-US" sz="1400" b="0" dirty="0">
                <a:solidFill>
                  <a:prstClr val="black"/>
                </a:solidFill>
                <a:latin typeface="+mn-lt"/>
                <a:ea typeface=""/>
                <a:cs typeface="Arial" panose="020B0604020202020204" pitchFamily="34" charset="0"/>
              </a:rPr>
              <a:t>Thursday, April 27,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ACGME Surveys – What Now?</a:t>
            </a:r>
            <a:br>
              <a:rPr lang="en-US" sz="1400" dirty="0">
                <a:latin typeface="+mn-lt"/>
              </a:rPr>
            </a:br>
            <a:r>
              <a:rPr lang="en-US" altLang="en-US" sz="1400" b="0" dirty="0">
                <a:solidFill>
                  <a:prstClr val="black"/>
                </a:solidFill>
                <a:latin typeface="+mn-lt"/>
                <a:ea typeface=""/>
                <a:cs typeface="Arial" panose="020B0604020202020204" pitchFamily="34" charset="0"/>
              </a:rPr>
              <a:t>Thursday, May 6,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t> </a:t>
            </a:r>
            <a:r>
              <a:rPr lang="en-US" sz="1400" dirty="0">
                <a:latin typeface="+mn-lt"/>
              </a:rPr>
              <a:t>GMEC Checkups – QIPS Edition</a:t>
            </a:r>
            <a:br>
              <a:rPr lang="en-US" sz="1400" dirty="0">
                <a:latin typeface="+mn-lt"/>
              </a:rPr>
            </a:br>
            <a:r>
              <a:rPr lang="en-US" altLang="en-US" sz="1400" b="0" dirty="0">
                <a:solidFill>
                  <a:prstClr val="black"/>
                </a:solidFill>
                <a:latin typeface="+mn-lt"/>
                <a:ea typeface=""/>
                <a:cs typeface="Arial" panose="020B0604020202020204" pitchFamily="34" charset="0"/>
              </a:rPr>
              <a:t>Thursday, May 25,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Impactful AIR &amp; APE – Bridging Data &amp; Action</a:t>
            </a:r>
            <a:br>
              <a:rPr lang="en-US" sz="1400" dirty="0">
                <a:latin typeface="+mn-lt"/>
              </a:rPr>
            </a:br>
            <a:r>
              <a:rPr lang="en-US" altLang="en-US" sz="1400" b="0" dirty="0">
                <a:solidFill>
                  <a:prstClr val="black"/>
                </a:solidFill>
                <a:latin typeface="+mn-lt"/>
                <a:ea typeface=""/>
                <a:cs typeface="Arial" panose="020B0604020202020204" pitchFamily="34" charset="0"/>
              </a:rPr>
              <a:t>Thursday, June 3,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r>
              <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rPr>
              <a:t> </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34</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2302" y="4939777"/>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447645"/>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r>
              <a:rPr lang="en-US" sz="1200" dirty="0">
                <a:solidFill>
                  <a:srgbClr val="0070C0"/>
                </a:solidFill>
                <a:latin typeface="+mn-lt"/>
              </a:rPr>
              <a:t>Scholarly Work in Pandemic Times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 1 </a:t>
            </a:r>
          </a:p>
          <a:p>
            <a:pPr algn="ctr"/>
            <a:endParaRPr lang="en-US" sz="1200" dirty="0">
              <a:solidFill>
                <a:srgbClr val="0070C0"/>
              </a:solidFill>
              <a:latin typeface="+mn-lt"/>
            </a:endParaRPr>
          </a:p>
          <a:p>
            <a:pPr algn="ctr"/>
            <a:r>
              <a:rPr lang="en-US" sz="1200" dirty="0">
                <a:solidFill>
                  <a:srgbClr val="0070C0"/>
                </a:solidFill>
                <a:latin typeface="+mn-lt"/>
              </a:rPr>
              <a:t>Quality Improvement in GME: 5 years later</a:t>
            </a:r>
          </a:p>
          <a:p>
            <a:pPr algn="ctr"/>
            <a:endParaRPr lang="en-US" sz="1200" dirty="0">
              <a:solidFill>
                <a:srgbClr val="0070C0"/>
              </a:solidFill>
              <a:latin typeface="+mn-lt"/>
            </a:endParaRPr>
          </a:p>
          <a:p>
            <a:pPr algn="ctr"/>
            <a:r>
              <a:rPr lang="en-US" sz="1200" dirty="0">
                <a:solidFill>
                  <a:srgbClr val="0070C0"/>
                </a:solidFill>
                <a:latin typeface="+mn-lt"/>
              </a:rPr>
              <a:t>How to Manage A Virtual Site Visit </a:t>
            </a:r>
          </a:p>
          <a:p>
            <a:pPr algn="ctr"/>
            <a:endParaRPr lang="en-US" sz="1200" dirty="0">
              <a:solidFill>
                <a:srgbClr val="0070C0"/>
              </a:solidFill>
              <a:latin typeface="+mn-lt"/>
            </a:endParaRPr>
          </a:p>
          <a:p>
            <a:pPr algn="ctr"/>
            <a:r>
              <a:rPr lang="en-US" sz="1200" dirty="0">
                <a:solidFill>
                  <a:srgbClr val="0070C0"/>
                </a:solidFill>
                <a:latin typeface="+mn-lt"/>
              </a:rPr>
              <a:t>DIO Role &amp; Responsibilities: Keys to Success</a:t>
            </a:r>
          </a:p>
          <a:p>
            <a:pPr algn="ctr"/>
            <a:endParaRPr lang="en-US" sz="1200" dirty="0">
              <a:solidFill>
                <a:srgbClr val="0070C0"/>
              </a:solidFill>
              <a:latin typeface="+mn-lt"/>
            </a:endParaRPr>
          </a:p>
          <a:p>
            <a:pPr algn="ctr"/>
            <a:r>
              <a:rPr lang="en-US" sz="1200" dirty="0">
                <a:solidFill>
                  <a:srgbClr val="0070C0"/>
                </a:solidFill>
                <a:latin typeface="+mn-lt"/>
              </a:rPr>
              <a:t>Working with Struggling Learners</a:t>
            </a:r>
          </a:p>
          <a:p>
            <a:pPr algn="ctr"/>
            <a:endParaRPr lang="en-US" sz="1200" dirty="0">
              <a:solidFill>
                <a:srgbClr val="0070C0"/>
              </a:solidFill>
              <a:latin typeface="+mn-lt"/>
            </a:endParaRPr>
          </a:p>
          <a:p>
            <a:pPr algn="ctr"/>
            <a:r>
              <a:rPr lang="en-US" sz="1200" dirty="0">
                <a:solidFill>
                  <a:srgbClr val="0070C0"/>
                </a:solidFill>
                <a:latin typeface="+mn-lt"/>
              </a:rPr>
              <a:t>Meet the Experts – Fall Freebie</a:t>
            </a:r>
          </a:p>
          <a:p>
            <a:pPr algn="ctr"/>
            <a:endParaRPr lang="en-US" sz="1200" dirty="0">
              <a:solidFill>
                <a:srgbClr val="0070C0"/>
              </a:solidFill>
              <a:latin typeface="+mn-lt"/>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2" name="Google Shape;61;p1">
            <a:extLst>
              <a:ext uri="{FF2B5EF4-FFF2-40B4-BE49-F238E27FC236}">
                <a16:creationId xmlns:a16="http://schemas.microsoft.com/office/drawing/2014/main" id="{3D26C4B7-698E-9F4E-94AE-790122D180E7}"/>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custDataLst>
      <p:tags r:id="rId1"/>
    </p:custDataLst>
    <p:extLst>
      <p:ext uri="{BB962C8B-B14F-4D97-AF65-F5344CB8AC3E}">
        <p14:creationId xmlns:p14="http://schemas.microsoft.com/office/powerpoint/2010/main" val="509681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12980" y="1970867"/>
            <a:ext cx="9034220" cy="4530597"/>
          </a:xfrm>
        </p:spPr>
        <p:txBody>
          <a:bodyPr>
            <a:normAutofit/>
          </a:bodyPr>
          <a:lstStyle/>
          <a:p>
            <a:pPr algn="ctr">
              <a:lnSpc>
                <a:spcPct val="80000"/>
              </a:lnSpc>
              <a:buNone/>
              <a:defRPr/>
            </a:pPr>
            <a:r>
              <a:rPr lang="en-US" sz="2400" b="1" dirty="0"/>
              <a:t>    </a:t>
            </a:r>
            <a:r>
              <a:rPr lang="en-US" sz="2400" dirty="0"/>
              <a:t>Partners in Medical Education, Inc. provides comprehensive consulting services to the GME community.  </a:t>
            </a:r>
          </a:p>
          <a:p>
            <a:pPr algn="ctr">
              <a:lnSpc>
                <a:spcPct val="80000"/>
              </a:lnSpc>
              <a:buNone/>
              <a:defRPr/>
            </a:pPr>
            <a:endParaRPr lang="en-US" sz="2400" dirty="0"/>
          </a:p>
          <a:p>
            <a:pPr algn="ctr">
              <a:lnSpc>
                <a:spcPct val="80000"/>
              </a:lnSpc>
              <a:buNone/>
              <a:defRPr/>
            </a:pPr>
            <a:endParaRPr lang="en-US" sz="2400" dirty="0"/>
          </a:p>
          <a:p>
            <a:pPr algn="ctr">
              <a:lnSpc>
                <a:spcPct val="80000"/>
              </a:lnSpc>
              <a:buNone/>
              <a:defRPr/>
            </a:pPr>
            <a:endParaRPr lang="en-US" sz="2400"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eaLnBrk="1" hangingPunct="1">
              <a:lnSpc>
                <a:spcPct val="80000"/>
              </a:lnSpc>
              <a:buFont typeface="Wingdings" pitchFamily="2" charset="2"/>
              <a:buNone/>
              <a:defRPr/>
            </a:pPr>
            <a:r>
              <a:rPr lang="en-US" sz="2400" b="1" dirty="0"/>
              <a:t>   </a:t>
            </a: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53FA2A0E-ED5B-3649-A65A-EA691F7D4335}"/>
              </a:ext>
            </a:extLst>
          </p:cNvPr>
          <p:cNvSpPr txBox="1">
            <a:spLocks noChangeArrowheads="1"/>
          </p:cNvSpPr>
          <p:nvPr/>
        </p:nvSpPr>
        <p:spPr>
          <a:xfrm>
            <a:off x="0" y="3856150"/>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2000" dirty="0"/>
              <a:t> </a:t>
            </a:r>
            <a:r>
              <a:rPr lang="en-US" sz="2000" b="1" dirty="0"/>
              <a:t>Heather Peters, Med, PhD</a:t>
            </a:r>
          </a:p>
          <a:p>
            <a:pPr algn="ctr">
              <a:lnSpc>
                <a:spcPct val="80000"/>
              </a:lnSpc>
              <a:buFont typeface="Arial"/>
              <a:buNone/>
              <a:defRPr/>
            </a:pPr>
            <a:r>
              <a:rPr lang="en-US" sz="2000" dirty="0"/>
              <a:t>          </a:t>
            </a:r>
            <a:r>
              <a:rPr lang="en-US" sz="2000" dirty="0">
                <a:solidFill>
                  <a:srgbClr val="FF0000"/>
                </a:solidFill>
                <a:hlinkClick r:id="rId4"/>
              </a:rPr>
              <a:t>Heather@PartnersInMedEd.com</a:t>
            </a:r>
            <a:endParaRPr lang="en-US" sz="2000" dirty="0">
              <a:solidFill>
                <a:srgbClr val="FF0000"/>
              </a:solidFill>
            </a:endParaRPr>
          </a:p>
        </p:txBody>
      </p:sp>
      <p:sp>
        <p:nvSpPr>
          <p:cNvPr id="12" name="Slide Number Placeholder 4">
            <a:extLst>
              <a:ext uri="{FF2B5EF4-FFF2-40B4-BE49-F238E27FC236}">
                <a16:creationId xmlns:a16="http://schemas.microsoft.com/office/drawing/2014/main" id="{9AD8DED7-7BE7-9741-B7A1-1CB0ACF41D3D}"/>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a:t>35</a:t>
            </a:fld>
            <a:endParaRPr lang="en-US" dirty="0"/>
          </a:p>
        </p:txBody>
      </p:sp>
      <p:sp>
        <p:nvSpPr>
          <p:cNvPr id="8" name="Rectangle 3">
            <a:extLst>
              <a:ext uri="{FF2B5EF4-FFF2-40B4-BE49-F238E27FC236}">
                <a16:creationId xmlns:a16="http://schemas.microsoft.com/office/drawing/2014/main" id="{857F5D5C-1D21-EF4E-A367-BCA5D26AC664}"/>
              </a:ext>
            </a:extLst>
          </p:cNvPr>
          <p:cNvSpPr txBox="1">
            <a:spLocks noChangeArrowheads="1"/>
          </p:cNvSpPr>
          <p:nvPr/>
        </p:nvSpPr>
        <p:spPr>
          <a:xfrm>
            <a:off x="0" y="2808238"/>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2000" dirty="0"/>
              <a:t> </a:t>
            </a:r>
            <a:r>
              <a:rPr lang="en-US" sz="2000" b="1" dirty="0"/>
              <a:t>Tori Hanlon, MS, CHCP</a:t>
            </a:r>
          </a:p>
          <a:p>
            <a:pPr algn="ctr">
              <a:lnSpc>
                <a:spcPct val="80000"/>
              </a:lnSpc>
              <a:buFont typeface="Arial"/>
              <a:buNone/>
              <a:defRPr/>
            </a:pPr>
            <a:r>
              <a:rPr lang="en-US" sz="2000" dirty="0"/>
              <a:t>          </a:t>
            </a:r>
            <a:r>
              <a:rPr lang="en-US" sz="2000" dirty="0" err="1">
                <a:solidFill>
                  <a:srgbClr val="FF0000"/>
                </a:solidFill>
                <a:hlinkClick r:id="rId5"/>
              </a:rPr>
              <a:t>Tori@PartnersInMedEd.com</a:t>
            </a:r>
            <a:endParaRPr lang="en-US" sz="2000" dirty="0">
              <a:solidFill>
                <a:srgbClr val="FF0000"/>
              </a:solidFill>
            </a:endParaRPr>
          </a:p>
        </p:txBody>
      </p:sp>
      <p:sp>
        <p:nvSpPr>
          <p:cNvPr id="13" name="Google Shape;61;p1">
            <a:extLst>
              <a:ext uri="{FF2B5EF4-FFF2-40B4-BE49-F238E27FC236}">
                <a16:creationId xmlns:a16="http://schemas.microsoft.com/office/drawing/2014/main" id="{EABC28C2-CE33-BA47-B5F1-9EC3F2ADE40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970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5719843"/>
              </p:ext>
            </p:extLst>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a:t>Definitions of Disaster</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a:p>
        </p:txBody>
      </p:sp>
    </p:spTree>
    <p:extLst>
      <p:ext uri="{BB962C8B-B14F-4D97-AF65-F5344CB8AC3E}">
        <p14:creationId xmlns:p14="http://schemas.microsoft.com/office/powerpoint/2010/main" val="262874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Can define how we look at an event</a:t>
            </a:r>
          </a:p>
          <a:p>
            <a:r>
              <a:rPr lang="en-US"/>
              <a:t>What to do about it</a:t>
            </a:r>
          </a:p>
        </p:txBody>
      </p:sp>
      <p:sp>
        <p:nvSpPr>
          <p:cNvPr id="3" name="Title 2"/>
          <p:cNvSpPr>
            <a:spLocks noGrp="1"/>
          </p:cNvSpPr>
          <p:nvPr>
            <p:ph type="title"/>
          </p:nvPr>
        </p:nvSpPr>
        <p:spPr/>
        <p:txBody>
          <a:bodyPr/>
          <a:lstStyle/>
          <a:p>
            <a:r>
              <a:rPr lang="en-US"/>
              <a:t>Why do we Care?</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a:p>
        </p:txBody>
      </p:sp>
      <p:pic>
        <p:nvPicPr>
          <p:cNvPr id="1028" name="Picture 4" descr="Good communication is a key part of disast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092" y="2808978"/>
            <a:ext cx="4591916" cy="305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2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b="1" i="1"/>
              <a:t>It is the people</a:t>
            </a:r>
          </a:p>
          <a:p>
            <a:pPr marL="0" indent="0" algn="ctr">
              <a:buNone/>
            </a:pPr>
            <a:r>
              <a:rPr lang="en-US" sz="3200" b="1" i="1"/>
              <a:t>who matter most, and</a:t>
            </a:r>
          </a:p>
          <a:p>
            <a:pPr marL="0" indent="0" algn="ctr">
              <a:buNone/>
            </a:pPr>
            <a:r>
              <a:rPr lang="en-US" sz="3200" b="1" i="1"/>
              <a:t>without the people</a:t>
            </a:r>
          </a:p>
          <a:p>
            <a:pPr marL="0" indent="0" algn="ctr">
              <a:buNone/>
            </a:pPr>
            <a:r>
              <a:rPr lang="en-US" sz="3200" b="1" i="1"/>
              <a:t>we have no disaster.</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a:p>
        </p:txBody>
      </p:sp>
      <p:sp>
        <p:nvSpPr>
          <p:cNvPr id="6" name="TextBox 5"/>
          <p:cNvSpPr txBox="1"/>
          <p:nvPr/>
        </p:nvSpPr>
        <p:spPr>
          <a:xfrm>
            <a:off x="570248" y="5761464"/>
            <a:ext cx="6014788" cy="646331"/>
          </a:xfrm>
          <a:prstGeom prst="rect">
            <a:avLst/>
          </a:prstGeom>
          <a:noFill/>
        </p:spPr>
        <p:txBody>
          <a:bodyPr wrap="none" rtlCol="0">
            <a:spAutoFit/>
          </a:bodyPr>
          <a:lstStyle/>
          <a:p>
            <a:r>
              <a:rPr lang="en-US" sz="1200" b="0">
                <a:latin typeface="+mn-lt"/>
              </a:rPr>
              <a:t>World Health Organization, Disasters and Emergencies Definitions Training Package, </a:t>
            </a:r>
          </a:p>
          <a:p>
            <a:r>
              <a:rPr lang="en-US" sz="1200" b="0">
                <a:latin typeface="+mn-lt"/>
                <a:hlinkClick r:id="rId2"/>
              </a:rPr>
              <a:t>https://apps.who.int/disasters/repo/7656.pdf</a:t>
            </a:r>
            <a:endParaRPr lang="en-US" sz="1200" b="0">
              <a:latin typeface="+mn-lt"/>
            </a:endParaRPr>
          </a:p>
          <a:p>
            <a:endParaRPr lang="en-US" sz="1200" b="0">
              <a:latin typeface="+mn-lt"/>
            </a:endParaRPr>
          </a:p>
        </p:txBody>
      </p:sp>
    </p:spTree>
    <p:extLst>
      <p:ext uri="{BB962C8B-B14F-4D97-AF65-F5344CB8AC3E}">
        <p14:creationId xmlns:p14="http://schemas.microsoft.com/office/powerpoint/2010/main" val="375293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Weather</a:t>
            </a:r>
          </a:p>
          <a:p>
            <a:r>
              <a:rPr lang="en-US"/>
              <a:t>Major incident</a:t>
            </a:r>
          </a:p>
          <a:p>
            <a:pPr lvl="1"/>
            <a:r>
              <a:rPr lang="en-US"/>
              <a:t>Train derailment</a:t>
            </a:r>
          </a:p>
          <a:p>
            <a:pPr lvl="1"/>
            <a:r>
              <a:rPr lang="en-US"/>
              <a:t>Hospital closure</a:t>
            </a:r>
          </a:p>
          <a:p>
            <a:pPr lvl="1"/>
            <a:r>
              <a:rPr lang="en-US"/>
              <a:t>Active shooter</a:t>
            </a:r>
          </a:p>
        </p:txBody>
      </p:sp>
      <p:sp>
        <p:nvSpPr>
          <p:cNvPr id="3" name="Title 2"/>
          <p:cNvSpPr>
            <a:spLocks noGrp="1"/>
          </p:cNvSpPr>
          <p:nvPr>
            <p:ph type="title"/>
          </p:nvPr>
        </p:nvSpPr>
        <p:spPr/>
        <p:txBody>
          <a:bodyPr/>
          <a:lstStyle/>
          <a:p>
            <a:r>
              <a:rPr lang="en-US"/>
              <a:t>Types of Disasters</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a:p>
        </p:txBody>
      </p:sp>
      <p:pic>
        <p:nvPicPr>
          <p:cNvPr id="2052" name="Picture 4" descr="Hurricane Katrina | Damage, Deaths, Aftermath, &amp; Facts | Britannic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0151" y="3565749"/>
            <a:ext cx="2449712" cy="15310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15 Philadelphia train derailment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977" y="1331457"/>
            <a:ext cx="3407757" cy="19148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ds oppose Hahnemann Hospital residency sale - WHY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00" y="3823375"/>
            <a:ext cx="3322916" cy="22152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ctive Shooter in your hospital: are you prepared? | Patient Safety"/>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660686" y="5191812"/>
            <a:ext cx="2310534" cy="98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1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Pandemic</a:t>
            </a:r>
          </a:p>
          <a:p>
            <a:r>
              <a:rPr lang="en-US"/>
              <a:t>Suicide</a:t>
            </a:r>
          </a:p>
        </p:txBody>
      </p:sp>
      <p:sp>
        <p:nvSpPr>
          <p:cNvPr id="3" name="Title 2"/>
          <p:cNvSpPr>
            <a:spLocks noGrp="1"/>
          </p:cNvSpPr>
          <p:nvPr>
            <p:ph type="title"/>
          </p:nvPr>
        </p:nvSpPr>
        <p:spPr/>
        <p:txBody>
          <a:bodyPr/>
          <a:lstStyle/>
          <a:p>
            <a:r>
              <a:rPr lang="en-US"/>
              <a:t>Types of Disasters</a:t>
            </a:r>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a:p>
        </p:txBody>
      </p:sp>
      <p:pic>
        <p:nvPicPr>
          <p:cNvPr id="3074" name="Picture 2" descr="Food Safety and the Coronavirus Disease 2019 (COVID-19) | FD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0609" y="3472590"/>
            <a:ext cx="3605721" cy="2028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rdSuicide"/>
          <p:cNvPicPr>
            <a:picLocks noChangeAspect="1" noChangeArrowheads="1"/>
          </p:cNvPicPr>
          <p:nvPr/>
        </p:nvPicPr>
        <p:blipFill rotWithShape="1">
          <a:blip r:embed="rId3">
            <a:extLst>
              <a:ext uri="{28A0092B-C50C-407E-A947-70E740481C1C}">
                <a14:useLocalDpi xmlns:a14="http://schemas.microsoft.com/office/drawing/2010/main" val="0"/>
              </a:ext>
            </a:extLst>
          </a:blip>
          <a:srcRect l="24328"/>
          <a:stretch/>
        </p:blipFill>
        <p:spPr bwMode="auto">
          <a:xfrm>
            <a:off x="4920792" y="1369782"/>
            <a:ext cx="3520306" cy="258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1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Phases of Emergency Management</a:t>
            </a:r>
            <a:endParaRPr lang="en-US"/>
          </a:p>
        </p:txBody>
      </p:sp>
      <p:sp>
        <p:nvSpPr>
          <p:cNvPr id="4" name="Footer Placeholder 3"/>
          <p:cNvSpPr>
            <a:spLocks noGrp="1"/>
          </p:cNvSpPr>
          <p:nvPr>
            <p:ph type="ftr" sz="quarter" idx="10"/>
          </p:nvPr>
        </p:nvSpPr>
        <p:spPr/>
        <p:txBody>
          <a:bodyPr/>
          <a:lstStyle/>
          <a:p>
            <a:pPr>
              <a:defRPr/>
            </a:pPr>
            <a:r>
              <a:rPr lang="en-US">
                <a:latin typeface="Arial"/>
                <a:cs typeface="Arial"/>
              </a:rPr>
              <a:t>Presented by Partners in Medical Education, Inc. 2021</a:t>
            </a:r>
            <a:endParaRPr lang="en-US"/>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9</a:t>
            </a:fld>
            <a:endParaRPr lang="en-US" altLang="en-US"/>
          </a:p>
        </p:txBody>
      </p:sp>
    </p:spTree>
    <p:extLst>
      <p:ext uri="{BB962C8B-B14F-4D97-AF65-F5344CB8AC3E}">
        <p14:creationId xmlns:p14="http://schemas.microsoft.com/office/powerpoint/2010/main" val="407703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48</TotalTime>
  <Words>2415</Words>
  <Application>Microsoft Office PowerPoint</Application>
  <PresentationFormat>On-screen Show (4:3)</PresentationFormat>
  <Paragraphs>429</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Comic Sans MS</vt:lpstr>
      <vt:lpstr>Lucida Bright</vt:lpstr>
      <vt:lpstr>Wingdings</vt:lpstr>
      <vt:lpstr>PME-2016</vt:lpstr>
      <vt:lpstr>Lessons Learned from the Pandemic: Planning for the Next Disaster</vt:lpstr>
      <vt:lpstr>Introducing Your Presenters…</vt:lpstr>
      <vt:lpstr>Objectives &amp; Tools</vt:lpstr>
      <vt:lpstr>Definitions of Disaster</vt:lpstr>
      <vt:lpstr>Why do we Care?</vt:lpstr>
      <vt:lpstr>PowerPoint Presentation</vt:lpstr>
      <vt:lpstr>Types of Disasters</vt:lpstr>
      <vt:lpstr>Types of Disasters</vt:lpstr>
      <vt:lpstr>Phases of Emergency Management</vt:lpstr>
      <vt:lpstr>4 Phases of Emergency Management</vt:lpstr>
      <vt:lpstr>Phase 1: Mitigation</vt:lpstr>
      <vt:lpstr>PowerPoint Presentation</vt:lpstr>
      <vt:lpstr>Phase 2: Preparedness</vt:lpstr>
      <vt:lpstr>PowerPoint Presentation</vt:lpstr>
      <vt:lpstr>Disaster Preparedness Checklist</vt:lpstr>
      <vt:lpstr>PowerPoint Presentation</vt:lpstr>
      <vt:lpstr>Phase 3: Response</vt:lpstr>
      <vt:lpstr>PowerPoint Presentation</vt:lpstr>
      <vt:lpstr> Phase 4: Recovery</vt:lpstr>
      <vt:lpstr>PowerPoint Presentation</vt:lpstr>
      <vt:lpstr>Best Practices for Disaster Policies</vt:lpstr>
      <vt:lpstr>Communication Plans What Plans?</vt:lpstr>
      <vt:lpstr>Communicating with Programs</vt:lpstr>
      <vt:lpstr>ACGME and Disasters</vt:lpstr>
      <vt:lpstr>Communicating with the ACGME</vt:lpstr>
      <vt:lpstr>Extraordinary Circumstances</vt:lpstr>
      <vt:lpstr>ACGME DIO/IC Zoom Meetings</vt:lpstr>
      <vt:lpstr>PowerPoint Presentation</vt:lpstr>
      <vt:lpstr>Table of Contents</vt:lpstr>
      <vt:lpstr>IDEA EXCHANGE</vt:lpstr>
      <vt:lpstr>Disasters have lasting impact...</vt:lpstr>
      <vt:lpstr>Take Home Points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Couch</cp:lastModifiedBy>
  <cp:revision>54</cp:revision>
  <dcterms:created xsi:type="dcterms:W3CDTF">2016-03-20T11:36:31Z</dcterms:created>
  <dcterms:modified xsi:type="dcterms:W3CDTF">2021-03-31T18:34:06Z</dcterms:modified>
</cp:coreProperties>
</file>