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5"/>
  </p:notesMasterIdLst>
  <p:sldIdLst>
    <p:sldId id="398" r:id="rId2"/>
    <p:sldId id="257" r:id="rId3"/>
    <p:sldId id="328" r:id="rId4"/>
    <p:sldId id="258" r:id="rId5"/>
    <p:sldId id="407" r:id="rId6"/>
    <p:sldId id="408" r:id="rId7"/>
    <p:sldId id="401" r:id="rId8"/>
    <p:sldId id="417" r:id="rId9"/>
    <p:sldId id="403" r:id="rId10"/>
    <p:sldId id="402" r:id="rId11"/>
    <p:sldId id="413" r:id="rId12"/>
    <p:sldId id="409" r:id="rId13"/>
    <p:sldId id="404" r:id="rId14"/>
    <p:sldId id="406" r:id="rId15"/>
    <p:sldId id="411" r:id="rId16"/>
    <p:sldId id="412" r:id="rId17"/>
    <p:sldId id="405" r:id="rId18"/>
    <p:sldId id="414" r:id="rId19"/>
    <p:sldId id="410" r:id="rId20"/>
    <p:sldId id="416" r:id="rId21"/>
    <p:sldId id="415" r:id="rId22"/>
    <p:sldId id="459" r:id="rId23"/>
    <p:sldId id="293" r:id="rId24"/>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2866" y="7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67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1" i="0" u="none" strike="noStrike" cap="none">
                <a:solidFill>
                  <a:schemeClr val="dk1"/>
                </a:solidFill>
                <a:latin typeface="Comic Sans MS"/>
                <a:ea typeface="Comic Sans MS"/>
                <a:cs typeface="Comic Sans MS"/>
                <a:sym typeface="Comic Sans MS"/>
              </a:defRPr>
            </a:lvl1pPr>
            <a:lvl2pPr marR="0" lvl="1"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a:p>
        </p:txBody>
      </p:sp>
      <p:sp>
        <p:nvSpPr>
          <p:cNvPr id="4" name="Google Shape;4;n"/>
          <p:cNvSpPr txBox="1">
            <a:spLocks noGrp="1"/>
          </p:cNvSpPr>
          <p:nvPr>
            <p:ph type="dt" idx="10"/>
          </p:nvPr>
        </p:nvSpPr>
        <p:spPr>
          <a:xfrm>
            <a:off x="3970338" y="0"/>
            <a:ext cx="3038475" cy="4667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1" i="0" u="none" strike="noStrike" cap="none">
                <a:solidFill>
                  <a:schemeClr val="dk1"/>
                </a:solidFill>
                <a:latin typeface="Comic Sans MS"/>
                <a:ea typeface="Comic Sans MS"/>
                <a:cs typeface="Comic Sans MS"/>
                <a:sym typeface="Comic Sans MS"/>
              </a:defRPr>
            </a:lvl1pPr>
            <a:lvl2pPr marR="0" lvl="1"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8475" cy="4667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1" i="0" u="none" strike="noStrike" cap="none">
                <a:solidFill>
                  <a:schemeClr val="dk1"/>
                </a:solidFill>
                <a:latin typeface="Comic Sans MS"/>
                <a:ea typeface="Comic Sans MS"/>
                <a:cs typeface="Comic Sans MS"/>
                <a:sym typeface="Comic Sans MS"/>
              </a:defRPr>
            </a:lvl1pPr>
            <a:lvl2pPr marR="0" lvl="1"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a:p>
        </p:txBody>
      </p:sp>
      <p:sp>
        <p:nvSpPr>
          <p:cNvPr id="8" name="Google Shape;8;n"/>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1" i="0" u="none" strike="noStrike" cap="none">
                <a:solidFill>
                  <a:schemeClr val="dk1"/>
                </a:solidFill>
                <a:latin typeface="Comic Sans MS"/>
                <a:ea typeface="Comic Sans MS"/>
                <a:cs typeface="Comic Sans MS"/>
                <a:sym typeface="Comic Sans MS"/>
              </a:rPr>
              <a:t>‹#›</a:t>
            </a:fld>
            <a:endParaRPr sz="1200" b="1" i="0" u="none" strike="noStrike" cap="none">
              <a:solidFill>
                <a:schemeClr val="dk1"/>
              </a:solidFill>
              <a:latin typeface="Comic Sans MS"/>
              <a:ea typeface="Comic Sans MS"/>
              <a:cs typeface="Comic Sans MS"/>
              <a:sym typeface="Comic Sans M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75" name="Google Shape;75;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129740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557338" y="665163"/>
            <a:ext cx="4440237" cy="3330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55278" y="4218007"/>
            <a:ext cx="6042210" cy="3996135"/>
          </a:xfrm>
          <a:prstGeom prst="rect">
            <a:avLst/>
          </a:prstGeom>
        </p:spPr>
        <p:txBody>
          <a:bodyPr lIns="97457" tIns="97457" rIns="97457" bIns="97457" anchor="t" anchorCtr="0">
            <a:noAutofit/>
          </a:bodyPr>
          <a:lstStyle/>
          <a:p>
            <a:endParaRPr dirty="0"/>
          </a:p>
        </p:txBody>
      </p:sp>
    </p:spTree>
    <p:extLst>
      <p:ext uri="{BB962C8B-B14F-4D97-AF65-F5344CB8AC3E}">
        <p14:creationId xmlns:p14="http://schemas.microsoft.com/office/powerpoint/2010/main" val="3490490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8: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8: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3: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3: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3: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3: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695992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3: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Segway to Professionalism</a:t>
            </a:r>
            <a:endParaRPr dirty="0"/>
          </a:p>
        </p:txBody>
      </p:sp>
      <p:sp>
        <p:nvSpPr>
          <p:cNvPr id="93" name="Google Shape;93;p3: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80723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3: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3: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7933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3: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3: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2478728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3: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3: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2085801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3: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3: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2389336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
        <p:cNvGrpSpPr/>
        <p:nvPr/>
      </p:nvGrpSpPr>
      <p:grpSpPr>
        <a:xfrm>
          <a:off x="0" y="0"/>
          <a:ext cx="0" cy="0"/>
          <a:chOff x="0" y="0"/>
          <a:chExt cx="0" cy="0"/>
        </a:xfrm>
      </p:grpSpPr>
      <p:sp>
        <p:nvSpPr>
          <p:cNvPr id="15" name="Google Shape;15;p2"/>
          <p:cNvSpPr txBox="1">
            <a:spLocks noGrp="1"/>
          </p:cNvSpPr>
          <p:nvPr>
            <p:ph type="body" idx="1"/>
          </p:nvPr>
        </p:nvSpPr>
        <p:spPr>
          <a:xfrm>
            <a:off x="628650" y="1738058"/>
            <a:ext cx="7886700" cy="4438905"/>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chemeClr val="dk1"/>
              </a:buClr>
              <a:buSzPts val="2600"/>
              <a:buChar char="•"/>
              <a:defRPr sz="2600">
                <a:latin typeface="Arial"/>
                <a:ea typeface="Arial"/>
                <a:cs typeface="Arial"/>
                <a:sym typeface="Arial"/>
              </a:defRPr>
            </a:lvl1pPr>
            <a:lvl2pPr marL="914400" lvl="1" indent="-368300" algn="l">
              <a:lnSpc>
                <a:spcPct val="90000"/>
              </a:lnSpc>
              <a:spcBef>
                <a:spcPts val="500"/>
              </a:spcBef>
              <a:spcAft>
                <a:spcPts val="0"/>
              </a:spcAft>
              <a:buClr>
                <a:schemeClr val="dk1"/>
              </a:buClr>
              <a:buSzPts val="2200"/>
              <a:buChar char="•"/>
              <a:defRPr sz="2200">
                <a:latin typeface="Arial"/>
                <a:ea typeface="Arial"/>
                <a:cs typeface="Arial"/>
                <a:sym typeface="Arial"/>
              </a:defRPr>
            </a:lvl2pPr>
            <a:lvl3pPr marL="1371600" lvl="2" indent="-342900" algn="l">
              <a:lnSpc>
                <a:spcPct val="90000"/>
              </a:lnSpc>
              <a:spcBef>
                <a:spcPts val="500"/>
              </a:spcBef>
              <a:spcAft>
                <a:spcPts val="0"/>
              </a:spcAft>
              <a:buClr>
                <a:schemeClr val="dk1"/>
              </a:buClr>
              <a:buSzPts val="1800"/>
              <a:buChar char="•"/>
              <a:defRPr sz="1800">
                <a:latin typeface="Arial"/>
                <a:ea typeface="Arial"/>
                <a:cs typeface="Arial"/>
                <a:sym typeface="Arial"/>
              </a:defRPr>
            </a:lvl3pPr>
            <a:lvl4pPr marL="1828800" lvl="3" indent="-317500" algn="l">
              <a:lnSpc>
                <a:spcPct val="90000"/>
              </a:lnSpc>
              <a:spcBef>
                <a:spcPts val="500"/>
              </a:spcBef>
              <a:spcAft>
                <a:spcPts val="0"/>
              </a:spcAft>
              <a:buClr>
                <a:schemeClr val="dk1"/>
              </a:buClr>
              <a:buSzPts val="1400"/>
              <a:buChar char="•"/>
              <a:defRPr sz="1400">
                <a:latin typeface="Arial"/>
                <a:ea typeface="Arial"/>
                <a:cs typeface="Arial"/>
                <a:sym typeface="Arial"/>
              </a:defRPr>
            </a:lvl4pPr>
            <a:lvl5pPr marL="2286000" lvl="4" indent="-304800" algn="l">
              <a:lnSpc>
                <a:spcPct val="90000"/>
              </a:lnSpc>
              <a:spcBef>
                <a:spcPts val="500"/>
              </a:spcBef>
              <a:spcAft>
                <a:spcPts val="0"/>
              </a:spcAft>
              <a:buClr>
                <a:schemeClr val="dk1"/>
              </a:buClr>
              <a:buSzPts val="1200"/>
              <a:buChar char="•"/>
              <a:defRPr sz="12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2"/>
          <p:cNvSpPr txBox="1">
            <a:spLocks noGrp="1"/>
          </p:cNvSpPr>
          <p:nvPr>
            <p:ph type="title"/>
          </p:nvPr>
        </p:nvSpPr>
        <p:spPr>
          <a:xfrm>
            <a:off x="1989344" y="246466"/>
            <a:ext cx="652600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Presented by Partners in Medical Education, Inc. 2022</a:t>
            </a:r>
            <a:endParaRPr/>
          </a:p>
        </p:txBody>
      </p:sp>
      <p:sp>
        <p:nvSpPr>
          <p:cNvPr id="18" name="Google Shape;18;p2"/>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b="1"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000" b="1"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000" b="1"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000" b="1"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000" b="1"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000" b="1"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000" b="1"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000" b="1"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3762303" y="1423942"/>
            <a:ext cx="5263034" cy="23876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39604" y="4495801"/>
            <a:ext cx="7245398" cy="111624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3"/>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Presented by Partners in Medical Education, Inc. 2022</a:t>
            </a:r>
            <a:endParaRPr/>
          </a:p>
        </p:txBody>
      </p:sp>
      <p:sp>
        <p:nvSpPr>
          <p:cNvPr id="23" name="Google Shape;23;p3"/>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1989344" y="246466"/>
            <a:ext cx="652600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chemeClr val="dk1"/>
              </a:buClr>
              <a:buSzPts val="2600"/>
              <a:buChar char="•"/>
              <a:defRPr sz="2600">
                <a:latin typeface="Arial"/>
                <a:ea typeface="Arial"/>
                <a:cs typeface="Arial"/>
                <a:sym typeface="Arial"/>
              </a:defRPr>
            </a:lvl1pPr>
            <a:lvl2pPr marL="914400" lvl="1" indent="-368300" algn="l">
              <a:lnSpc>
                <a:spcPct val="90000"/>
              </a:lnSpc>
              <a:spcBef>
                <a:spcPts val="500"/>
              </a:spcBef>
              <a:spcAft>
                <a:spcPts val="0"/>
              </a:spcAft>
              <a:buClr>
                <a:schemeClr val="dk1"/>
              </a:buClr>
              <a:buSzPts val="2200"/>
              <a:buChar char="•"/>
              <a:defRPr sz="2200">
                <a:latin typeface="Arial"/>
                <a:ea typeface="Arial"/>
                <a:cs typeface="Arial"/>
                <a:sym typeface="Arial"/>
              </a:defRPr>
            </a:lvl2pPr>
            <a:lvl3pPr marL="1371600" lvl="2" indent="-342900" algn="l">
              <a:lnSpc>
                <a:spcPct val="90000"/>
              </a:lnSpc>
              <a:spcBef>
                <a:spcPts val="500"/>
              </a:spcBef>
              <a:spcAft>
                <a:spcPts val="0"/>
              </a:spcAft>
              <a:buClr>
                <a:schemeClr val="dk1"/>
              </a:buClr>
              <a:buSzPts val="1800"/>
              <a:buChar char="•"/>
              <a:defRPr sz="1800">
                <a:latin typeface="Arial"/>
                <a:ea typeface="Arial"/>
                <a:cs typeface="Arial"/>
                <a:sym typeface="Arial"/>
              </a:defRPr>
            </a:lvl3pPr>
            <a:lvl4pPr marL="1828800" lvl="3" indent="-317500" algn="l">
              <a:lnSpc>
                <a:spcPct val="90000"/>
              </a:lnSpc>
              <a:spcBef>
                <a:spcPts val="500"/>
              </a:spcBef>
              <a:spcAft>
                <a:spcPts val="0"/>
              </a:spcAft>
              <a:buClr>
                <a:schemeClr val="dk1"/>
              </a:buClr>
              <a:buSzPts val="1400"/>
              <a:buChar char="•"/>
              <a:defRPr sz="1400">
                <a:latin typeface="Arial"/>
                <a:ea typeface="Arial"/>
                <a:cs typeface="Arial"/>
                <a:sym typeface="Arial"/>
              </a:defRPr>
            </a:lvl4pPr>
            <a:lvl5pPr marL="2286000" lvl="4" indent="-304800" algn="l">
              <a:lnSpc>
                <a:spcPct val="90000"/>
              </a:lnSpc>
              <a:spcBef>
                <a:spcPts val="500"/>
              </a:spcBef>
              <a:spcAft>
                <a:spcPts val="0"/>
              </a:spcAft>
              <a:buClr>
                <a:schemeClr val="dk1"/>
              </a:buClr>
              <a:buSzPts val="1200"/>
              <a:buChar char="•"/>
              <a:defRPr sz="12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chemeClr val="dk1"/>
              </a:buClr>
              <a:buSzPts val="2600"/>
              <a:buChar char="•"/>
              <a:defRPr sz="2600">
                <a:latin typeface="Arial"/>
                <a:ea typeface="Arial"/>
                <a:cs typeface="Arial"/>
                <a:sym typeface="Arial"/>
              </a:defRPr>
            </a:lvl1pPr>
            <a:lvl2pPr marL="914400" lvl="1" indent="-368300" algn="l">
              <a:lnSpc>
                <a:spcPct val="90000"/>
              </a:lnSpc>
              <a:spcBef>
                <a:spcPts val="500"/>
              </a:spcBef>
              <a:spcAft>
                <a:spcPts val="0"/>
              </a:spcAft>
              <a:buClr>
                <a:schemeClr val="dk1"/>
              </a:buClr>
              <a:buSzPts val="2200"/>
              <a:buChar char="•"/>
              <a:defRPr sz="2200">
                <a:latin typeface="Arial"/>
                <a:ea typeface="Arial"/>
                <a:cs typeface="Arial"/>
                <a:sym typeface="Arial"/>
              </a:defRPr>
            </a:lvl2pPr>
            <a:lvl3pPr marL="1371600" lvl="2" indent="-342900" algn="l">
              <a:lnSpc>
                <a:spcPct val="90000"/>
              </a:lnSpc>
              <a:spcBef>
                <a:spcPts val="500"/>
              </a:spcBef>
              <a:spcAft>
                <a:spcPts val="0"/>
              </a:spcAft>
              <a:buClr>
                <a:schemeClr val="dk1"/>
              </a:buClr>
              <a:buSzPts val="1800"/>
              <a:buChar char="•"/>
              <a:defRPr sz="1800">
                <a:latin typeface="Arial"/>
                <a:ea typeface="Arial"/>
                <a:cs typeface="Arial"/>
                <a:sym typeface="Arial"/>
              </a:defRPr>
            </a:lvl3pPr>
            <a:lvl4pPr marL="1828800" lvl="3" indent="-317500" algn="l">
              <a:lnSpc>
                <a:spcPct val="90000"/>
              </a:lnSpc>
              <a:spcBef>
                <a:spcPts val="500"/>
              </a:spcBef>
              <a:spcAft>
                <a:spcPts val="0"/>
              </a:spcAft>
              <a:buClr>
                <a:schemeClr val="dk1"/>
              </a:buClr>
              <a:buSzPts val="1400"/>
              <a:buChar char="•"/>
              <a:defRPr sz="1400">
                <a:latin typeface="Arial"/>
                <a:ea typeface="Arial"/>
                <a:cs typeface="Arial"/>
                <a:sym typeface="Arial"/>
              </a:defRPr>
            </a:lvl4pPr>
            <a:lvl5pPr marL="2286000" lvl="4" indent="-304800" algn="l">
              <a:lnSpc>
                <a:spcPct val="90000"/>
              </a:lnSpc>
              <a:spcBef>
                <a:spcPts val="500"/>
              </a:spcBef>
              <a:spcAft>
                <a:spcPts val="0"/>
              </a:spcAft>
              <a:buClr>
                <a:schemeClr val="dk1"/>
              </a:buClr>
              <a:buSzPts val="1200"/>
              <a:buChar char="•"/>
              <a:defRPr sz="12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Presented by Partners in Medical Education, Inc. 2022</a:t>
            </a:r>
            <a:endParaRPr/>
          </a:p>
        </p:txBody>
      </p:sp>
      <p:sp>
        <p:nvSpPr>
          <p:cNvPr id="34" name="Google Shape;34;p5"/>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8"/>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Presented by Partners in Medical Education, Inc. 2022</a:t>
            </a:r>
            <a:endParaRPr/>
          </a:p>
        </p:txBody>
      </p:sp>
      <p:sp>
        <p:nvSpPr>
          <p:cNvPr id="49" name="Google Shape;49;p8"/>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
        <p:cNvGrpSpPr/>
        <p:nvPr/>
      </p:nvGrpSpPr>
      <p:grpSpPr>
        <a:xfrm>
          <a:off x="0" y="0"/>
          <a:ext cx="0" cy="0"/>
          <a:chOff x="0" y="0"/>
          <a:chExt cx="0" cy="0"/>
        </a:xfrm>
      </p:grpSpPr>
      <p:sp>
        <p:nvSpPr>
          <p:cNvPr id="51" name="Google Shape;51;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chemeClr val="dk1"/>
              </a:buClr>
              <a:buSzPts val="2600"/>
              <a:buChar char="•"/>
              <a:defRPr sz="2600">
                <a:latin typeface="Arial"/>
                <a:ea typeface="Arial"/>
                <a:cs typeface="Arial"/>
                <a:sym typeface="Arial"/>
              </a:defRPr>
            </a:lvl1pPr>
            <a:lvl2pPr marL="914400" lvl="1" indent="-368300" algn="l">
              <a:lnSpc>
                <a:spcPct val="90000"/>
              </a:lnSpc>
              <a:spcBef>
                <a:spcPts val="500"/>
              </a:spcBef>
              <a:spcAft>
                <a:spcPts val="0"/>
              </a:spcAft>
              <a:buClr>
                <a:schemeClr val="dk1"/>
              </a:buClr>
              <a:buSzPts val="2200"/>
              <a:buChar char="•"/>
              <a:defRPr sz="2200">
                <a:latin typeface="Arial"/>
                <a:ea typeface="Arial"/>
                <a:cs typeface="Arial"/>
                <a:sym typeface="Arial"/>
              </a:defRPr>
            </a:lvl2pPr>
            <a:lvl3pPr marL="1371600" lvl="2" indent="-342900" algn="l">
              <a:lnSpc>
                <a:spcPct val="90000"/>
              </a:lnSpc>
              <a:spcBef>
                <a:spcPts val="500"/>
              </a:spcBef>
              <a:spcAft>
                <a:spcPts val="0"/>
              </a:spcAft>
              <a:buClr>
                <a:schemeClr val="dk1"/>
              </a:buClr>
              <a:buSzPts val="1800"/>
              <a:buChar char="•"/>
              <a:defRPr sz="1800">
                <a:latin typeface="Arial"/>
                <a:ea typeface="Arial"/>
                <a:cs typeface="Arial"/>
                <a:sym typeface="Arial"/>
              </a:defRPr>
            </a:lvl3pPr>
            <a:lvl4pPr marL="1828800" lvl="3" indent="-317500" algn="l">
              <a:lnSpc>
                <a:spcPct val="90000"/>
              </a:lnSpc>
              <a:spcBef>
                <a:spcPts val="500"/>
              </a:spcBef>
              <a:spcAft>
                <a:spcPts val="0"/>
              </a:spcAft>
              <a:buClr>
                <a:schemeClr val="dk1"/>
              </a:buClr>
              <a:buSzPts val="1400"/>
              <a:buChar char="•"/>
              <a:defRPr sz="1400">
                <a:latin typeface="Arial"/>
                <a:ea typeface="Arial"/>
                <a:cs typeface="Arial"/>
                <a:sym typeface="Arial"/>
              </a:defRPr>
            </a:lvl4pPr>
            <a:lvl5pPr marL="2286000" lvl="4" indent="-304800" algn="l">
              <a:lnSpc>
                <a:spcPct val="90000"/>
              </a:lnSpc>
              <a:spcBef>
                <a:spcPts val="500"/>
              </a:spcBef>
              <a:spcAft>
                <a:spcPts val="0"/>
              </a:spcAft>
              <a:buClr>
                <a:schemeClr val="dk1"/>
              </a:buClr>
              <a:buSzPts val="1200"/>
              <a:buChar char="•"/>
              <a:defRPr sz="1200">
                <a:latin typeface="Arial"/>
                <a:ea typeface="Arial"/>
                <a:cs typeface="Arial"/>
                <a:sym typeface="Aria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3" name="Google Shape;53;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Arial"/>
                <a:ea typeface="Arial"/>
                <a:cs typeface="Arial"/>
                <a:sym typeface="Aria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4" name="Google Shape;54;p9"/>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Presented by Partners in Medical Education, Inc. 2022</a:t>
            </a:r>
            <a:endParaRPr/>
          </a:p>
        </p:txBody>
      </p:sp>
      <p:sp>
        <p:nvSpPr>
          <p:cNvPr id="55" name="Google Shape;55;p9"/>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11"/>
          <p:cNvSpPr txBox="1">
            <a:spLocks noGrp="1"/>
          </p:cNvSpPr>
          <p:nvPr>
            <p:ph type="title"/>
          </p:nvPr>
        </p:nvSpPr>
        <p:spPr>
          <a:xfrm>
            <a:off x="1989344" y="246466"/>
            <a:ext cx="652600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1"/>
          <p:cNvSpPr txBox="1">
            <a:spLocks noGrp="1"/>
          </p:cNvSpPr>
          <p:nvPr>
            <p:ph type="body" idx="1"/>
          </p:nvPr>
        </p:nvSpPr>
        <p:spPr>
          <a:xfrm rot="5400000">
            <a:off x="2352548" y="14161"/>
            <a:ext cx="4438905" cy="7886700"/>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chemeClr val="dk1"/>
              </a:buClr>
              <a:buSzPts val="2600"/>
              <a:buChar char="•"/>
              <a:defRPr>
                <a:latin typeface="Arial"/>
                <a:ea typeface="Arial"/>
                <a:cs typeface="Arial"/>
                <a:sym typeface="Arial"/>
              </a:defRPr>
            </a:lvl1pPr>
            <a:lvl2pPr marL="914400" lvl="1" indent="-368300" algn="l">
              <a:lnSpc>
                <a:spcPct val="90000"/>
              </a:lnSpc>
              <a:spcBef>
                <a:spcPts val="500"/>
              </a:spcBef>
              <a:spcAft>
                <a:spcPts val="0"/>
              </a:spcAft>
              <a:buClr>
                <a:schemeClr val="dk1"/>
              </a:buClr>
              <a:buSzPts val="2200"/>
              <a:buChar char="•"/>
              <a:defRPr>
                <a:latin typeface="Arial"/>
                <a:ea typeface="Arial"/>
                <a:cs typeface="Arial"/>
                <a:sym typeface="Arial"/>
              </a:defRPr>
            </a:lvl2pPr>
            <a:lvl3pPr marL="1371600" lvl="2" indent="-342900" algn="l">
              <a:lnSpc>
                <a:spcPct val="90000"/>
              </a:lnSpc>
              <a:spcBef>
                <a:spcPts val="500"/>
              </a:spcBef>
              <a:spcAft>
                <a:spcPts val="0"/>
              </a:spcAft>
              <a:buClr>
                <a:schemeClr val="dk1"/>
              </a:buClr>
              <a:buSzPts val="1800"/>
              <a:buChar char="•"/>
              <a:defRPr>
                <a:latin typeface="Arial"/>
                <a:ea typeface="Arial"/>
                <a:cs typeface="Arial"/>
                <a:sym typeface="Arial"/>
              </a:defRPr>
            </a:lvl3pPr>
            <a:lvl4pPr marL="1828800" lvl="3" indent="-317500" algn="l">
              <a:lnSpc>
                <a:spcPct val="90000"/>
              </a:lnSpc>
              <a:spcBef>
                <a:spcPts val="500"/>
              </a:spcBef>
              <a:spcAft>
                <a:spcPts val="0"/>
              </a:spcAft>
              <a:buClr>
                <a:schemeClr val="dk1"/>
              </a:buClr>
              <a:buSzPts val="1400"/>
              <a:buChar char="•"/>
              <a:defRPr>
                <a:latin typeface="Arial"/>
                <a:ea typeface="Arial"/>
                <a:cs typeface="Arial"/>
                <a:sym typeface="Arial"/>
              </a:defRPr>
            </a:lvl4pPr>
            <a:lvl5pPr marL="2286000" lvl="4" indent="-304800" algn="l">
              <a:lnSpc>
                <a:spcPct val="90000"/>
              </a:lnSpc>
              <a:spcBef>
                <a:spcPts val="500"/>
              </a:spcBef>
              <a:spcAft>
                <a:spcPts val="0"/>
              </a:spcAft>
              <a:buClr>
                <a:schemeClr val="dk1"/>
              </a:buClr>
              <a:buSzPts val="12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1"/>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Presented by Partners in Medical Education, Inc. 2022</a:t>
            </a:r>
            <a:endParaRPr/>
          </a:p>
        </p:txBody>
      </p:sp>
      <p:sp>
        <p:nvSpPr>
          <p:cNvPr id="66" name="Google Shape;66;p11"/>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7"/>
        <p:cNvGrpSpPr/>
        <p:nvPr/>
      </p:nvGrpSpPr>
      <p:grpSpPr>
        <a:xfrm>
          <a:off x="0" y="0"/>
          <a:ext cx="0" cy="0"/>
          <a:chOff x="0" y="0"/>
          <a:chExt cx="0" cy="0"/>
        </a:xfrm>
      </p:grpSpPr>
      <p:sp>
        <p:nvSpPr>
          <p:cNvPr id="68" name="Google Shape;68;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chemeClr val="dk1"/>
              </a:buClr>
              <a:buSzPts val="2600"/>
              <a:buChar char="•"/>
              <a:defRPr>
                <a:latin typeface="Arial"/>
                <a:ea typeface="Arial"/>
                <a:cs typeface="Arial"/>
                <a:sym typeface="Arial"/>
              </a:defRPr>
            </a:lvl1pPr>
            <a:lvl2pPr marL="914400" lvl="1" indent="-368300" algn="l">
              <a:lnSpc>
                <a:spcPct val="90000"/>
              </a:lnSpc>
              <a:spcBef>
                <a:spcPts val="500"/>
              </a:spcBef>
              <a:spcAft>
                <a:spcPts val="0"/>
              </a:spcAft>
              <a:buClr>
                <a:schemeClr val="dk1"/>
              </a:buClr>
              <a:buSzPts val="2200"/>
              <a:buChar char="•"/>
              <a:defRPr>
                <a:latin typeface="Arial"/>
                <a:ea typeface="Arial"/>
                <a:cs typeface="Arial"/>
                <a:sym typeface="Arial"/>
              </a:defRPr>
            </a:lvl2pPr>
            <a:lvl3pPr marL="1371600" lvl="2" indent="-342900" algn="l">
              <a:lnSpc>
                <a:spcPct val="90000"/>
              </a:lnSpc>
              <a:spcBef>
                <a:spcPts val="500"/>
              </a:spcBef>
              <a:spcAft>
                <a:spcPts val="0"/>
              </a:spcAft>
              <a:buClr>
                <a:schemeClr val="dk1"/>
              </a:buClr>
              <a:buSzPts val="1800"/>
              <a:buChar char="•"/>
              <a:defRPr>
                <a:latin typeface="Arial"/>
                <a:ea typeface="Arial"/>
                <a:cs typeface="Arial"/>
                <a:sym typeface="Arial"/>
              </a:defRPr>
            </a:lvl3pPr>
            <a:lvl4pPr marL="1828800" lvl="3" indent="-317500" algn="l">
              <a:lnSpc>
                <a:spcPct val="90000"/>
              </a:lnSpc>
              <a:spcBef>
                <a:spcPts val="500"/>
              </a:spcBef>
              <a:spcAft>
                <a:spcPts val="0"/>
              </a:spcAft>
              <a:buClr>
                <a:schemeClr val="dk1"/>
              </a:buClr>
              <a:buSzPts val="1400"/>
              <a:buChar char="•"/>
              <a:defRPr>
                <a:latin typeface="Arial"/>
                <a:ea typeface="Arial"/>
                <a:cs typeface="Arial"/>
                <a:sym typeface="Arial"/>
              </a:defRPr>
            </a:lvl4pPr>
            <a:lvl5pPr marL="2286000" lvl="4" indent="-304800" algn="l">
              <a:lnSpc>
                <a:spcPct val="90000"/>
              </a:lnSpc>
              <a:spcBef>
                <a:spcPts val="500"/>
              </a:spcBef>
              <a:spcAft>
                <a:spcPts val="0"/>
              </a:spcAft>
              <a:buClr>
                <a:schemeClr val="dk1"/>
              </a:buClr>
              <a:buSzPts val="12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2"/>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Presented by Partners in Medical Education, Inc. 2022</a:t>
            </a:r>
            <a:endParaRPr/>
          </a:p>
        </p:txBody>
      </p:sp>
      <p:sp>
        <p:nvSpPr>
          <p:cNvPr id="71" name="Google Shape;71;p12"/>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989344" y="246466"/>
            <a:ext cx="6526006"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738058"/>
            <a:ext cx="7886700" cy="4438905"/>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1"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000" b="1"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000" b="1"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000" b="1"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000" b="1"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000" b="1"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000" b="1"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000" b="1"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r>
              <a:rPr lang="en-US"/>
              <a:t>Presented by Partners in Medical Education, Inc. 2022</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4" r:id="rId4"/>
    <p:sldLayoutId id="2147483655" r:id="rId5"/>
    <p:sldLayoutId id="2147483657" r:id="rId6"/>
    <p:sldLayoutId id="2147483658" r:id="rId7"/>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www.flickr.com/photos/75718307@N00/25226333809/"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hyperlink" Target="https://bestgaychicago.com/category/restaurants-and-dini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3.xml.rels><?xml version="1.0" encoding="UTF-8" standalone="yes"?>
<Relationships xmlns="http://schemas.openxmlformats.org/package/2006/relationships"><Relationship Id="rId3" Type="http://schemas.openxmlformats.org/officeDocument/2006/relationships/hyperlink" Target="mailto:info@PartnersInMedEd.com"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hyperlink" Target="mailto:Cheryl@partnersinmeded.com" TargetMode="External"/><Relationship Id="rId4" Type="http://schemas.openxmlformats.org/officeDocument/2006/relationships/hyperlink" Target="mailto:Amy@partnersinmeded.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 name="TextBox 7">
            <a:extLst>
              <a:ext uri="{FF2B5EF4-FFF2-40B4-BE49-F238E27FC236}">
                <a16:creationId xmlns:a16="http://schemas.microsoft.com/office/drawing/2014/main" id="{26113BC4-E41A-6343-9C6D-FC65B28EC97C}"/>
              </a:ext>
            </a:extLst>
          </p:cNvPr>
          <p:cNvSpPr txBox="1"/>
          <p:nvPr/>
        </p:nvSpPr>
        <p:spPr>
          <a:xfrm>
            <a:off x="3421931" y="1451998"/>
            <a:ext cx="5288436" cy="4678204"/>
          </a:xfrm>
          <a:prstGeom prst="rect">
            <a:avLst/>
          </a:prstGeom>
          <a:noFill/>
        </p:spPr>
        <p:txBody>
          <a:bodyPr wrap="square">
            <a:spAutoFit/>
          </a:bodyPr>
          <a:lstStyle/>
          <a:p>
            <a:pPr algn="ctr">
              <a:defRPr/>
            </a:pPr>
            <a:r>
              <a:rPr lang="en-US" sz="1800" dirty="0">
                <a:solidFill>
                  <a:srgbClr val="00B050"/>
                </a:solidFill>
                <a:latin typeface="Arial" panose="020B0604020202020204" pitchFamily="34" charset="0"/>
                <a:cs typeface="Arial" panose="020B0604020202020204" pitchFamily="34" charset="0"/>
              </a:rPr>
              <a:t>Please make sure your Start Video is OFF when logging into the WebEx platform. </a:t>
            </a:r>
          </a:p>
          <a:p>
            <a:pPr algn="ctr">
              <a:defRPr/>
            </a:pPr>
            <a:r>
              <a:rPr lang="en-US" sz="1800" dirty="0">
                <a:latin typeface="Arial" panose="020B0604020202020204" pitchFamily="34" charset="0"/>
                <a:cs typeface="Arial" panose="020B0604020202020204" pitchFamily="34" charset="0"/>
              </a:rPr>
              <a:t>Here is what it should look like </a:t>
            </a: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r>
              <a:rPr lang="en-US" sz="1800" dirty="0">
                <a:latin typeface="Arial" panose="020B0604020202020204" pitchFamily="34" charset="0"/>
                <a:cs typeface="Arial" panose="020B0604020202020204" pitchFamily="34" charset="0"/>
              </a:rPr>
              <a:t>ALSO</a:t>
            </a: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r>
              <a:rPr lang="en-US" sz="1800" dirty="0">
                <a:solidFill>
                  <a:srgbClr val="00B050"/>
                </a:solidFill>
                <a:latin typeface="Arial" panose="020B0604020202020204" pitchFamily="34" charset="0"/>
                <a:cs typeface="Arial" panose="020B0604020202020204" pitchFamily="34" charset="0"/>
              </a:rPr>
              <a:t>It is NORMAL to not hear any sound until the webinar starts at 12:00 noon EST. </a:t>
            </a: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r>
              <a:rPr lang="en-US" sz="1800" dirty="0">
                <a:latin typeface="Arial" panose="020B0604020202020204" pitchFamily="34" charset="0"/>
                <a:cs typeface="Arial" panose="020B0604020202020204" pitchFamily="34" charset="0"/>
              </a:rPr>
              <a:t>Your phone line is muted, but you can always chat to the host, BJ Schwartz, if you have any questions or concerns during this time.</a:t>
            </a:r>
            <a:br>
              <a:rPr lang="en-US" sz="2400" dirty="0">
                <a:solidFill>
                  <a:srgbClr val="00B050"/>
                </a:solidFill>
                <a:latin typeface="Arial" panose="020B0604020202020204" pitchFamily="34" charset="0"/>
                <a:cs typeface="Arial" panose="020B0604020202020204" pitchFamily="34" charset="0"/>
              </a:rPr>
            </a:br>
            <a:endParaRPr lang="en-US" sz="1200" b="1" dirty="0">
              <a:latin typeface="+mn-lt"/>
            </a:endParaRPr>
          </a:p>
          <a:p>
            <a:pPr>
              <a:defRPr/>
            </a:pPr>
            <a:endParaRPr lang="en-US" sz="1600" b="0" dirty="0">
              <a:latin typeface="Arial" panose="020B0604020202020204" pitchFamily="34" charset="0"/>
              <a:cs typeface="Arial" panose="020B0604020202020204" pitchFamily="34" charset="0"/>
            </a:endParaRPr>
          </a:p>
        </p:txBody>
      </p:sp>
      <p:sp>
        <p:nvSpPr>
          <p:cNvPr id="14" name="Title 2">
            <a:extLst>
              <a:ext uri="{FF2B5EF4-FFF2-40B4-BE49-F238E27FC236}">
                <a16:creationId xmlns:a16="http://schemas.microsoft.com/office/drawing/2014/main" id="{E0774329-1389-6048-B7FC-B67F9A375BAE}"/>
              </a:ext>
            </a:extLst>
          </p:cNvPr>
          <p:cNvSpPr>
            <a:spLocks noGrp="1"/>
          </p:cNvSpPr>
          <p:nvPr>
            <p:ph type="title"/>
          </p:nvPr>
        </p:nvSpPr>
        <p:spPr>
          <a:xfrm>
            <a:off x="1989344" y="246466"/>
            <a:ext cx="6526006" cy="1325563"/>
          </a:xfrm>
        </p:spPr>
        <p:txBody>
          <a:bodyPr/>
          <a:lstStyle/>
          <a:p>
            <a:r>
              <a:rPr lang="en-US" altLang="en-US" sz="3200" dirty="0"/>
              <a:t>Please Note…</a:t>
            </a:r>
            <a:endParaRPr lang="en-US" dirty="0"/>
          </a:p>
        </p:txBody>
      </p:sp>
      <p:pic>
        <p:nvPicPr>
          <p:cNvPr id="7" name="Picture 6" descr="No Video Icons - Download Free Vector Icons | Noun Project">
            <a:extLst>
              <a:ext uri="{FF2B5EF4-FFF2-40B4-BE49-F238E27FC236}">
                <a16:creationId xmlns:a16="http://schemas.microsoft.com/office/drawing/2014/main" id="{EBC3FA65-BF65-4CC3-AA15-9AC6B562531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2757" y="1762812"/>
            <a:ext cx="1904999" cy="1559629"/>
          </a:xfrm>
          <a:prstGeom prst="rect">
            <a:avLst/>
          </a:prstGeom>
          <a:noFill/>
          <a:ln>
            <a:noFill/>
          </a:ln>
        </p:spPr>
      </p:pic>
      <p:pic>
        <p:nvPicPr>
          <p:cNvPr id="9" name="Picture 8" descr="Audio, mic, microphone, mute, sound icon - Free download">
            <a:extLst>
              <a:ext uri="{FF2B5EF4-FFF2-40B4-BE49-F238E27FC236}">
                <a16:creationId xmlns:a16="http://schemas.microsoft.com/office/drawing/2014/main" id="{384F8BCF-530F-42B3-8B5C-ABF849B092C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60170" y="3648173"/>
            <a:ext cx="1904999" cy="1559629"/>
          </a:xfrm>
          <a:prstGeom prst="rect">
            <a:avLst/>
          </a:prstGeom>
          <a:noFill/>
          <a:ln>
            <a:noFill/>
          </a:ln>
        </p:spPr>
      </p:pic>
      <p:pic>
        <p:nvPicPr>
          <p:cNvPr id="2" name="Picture 1">
            <a:extLst>
              <a:ext uri="{FF2B5EF4-FFF2-40B4-BE49-F238E27FC236}">
                <a16:creationId xmlns:a16="http://schemas.microsoft.com/office/drawing/2014/main" id="{4484FFF8-AE6F-4240-93F2-6BCFB61DD4FA}"/>
              </a:ext>
            </a:extLst>
          </p:cNvPr>
          <p:cNvPicPr>
            <a:picLocks noChangeAspect="1"/>
          </p:cNvPicPr>
          <p:nvPr/>
        </p:nvPicPr>
        <p:blipFill>
          <a:blip r:embed="rId5"/>
          <a:stretch>
            <a:fillRect/>
          </a:stretch>
        </p:blipFill>
        <p:spPr>
          <a:xfrm>
            <a:off x="3659337" y="2493870"/>
            <a:ext cx="5028571" cy="828571"/>
          </a:xfrm>
          <a:prstGeom prst="rect">
            <a:avLst/>
          </a:prstGeom>
        </p:spPr>
      </p:pic>
      <p:sp>
        <p:nvSpPr>
          <p:cNvPr id="3" name="Footer Placeholder 2">
            <a:extLst>
              <a:ext uri="{FF2B5EF4-FFF2-40B4-BE49-F238E27FC236}">
                <a16:creationId xmlns:a16="http://schemas.microsoft.com/office/drawing/2014/main" id="{BEC37D80-498C-4D0C-9874-AC473935BB46}"/>
              </a:ext>
            </a:extLst>
          </p:cNvPr>
          <p:cNvSpPr>
            <a:spLocks noGrp="1"/>
          </p:cNvSpPr>
          <p:nvPr>
            <p:ph type="ftr" idx="11"/>
          </p:nvPr>
        </p:nvSpPr>
        <p:spPr>
          <a:xfrm>
            <a:off x="2447756" y="6428971"/>
            <a:ext cx="3727151" cy="365125"/>
          </a:xfrm>
        </p:spPr>
        <p:txBody>
          <a:bodyPr/>
          <a:lstStyle/>
          <a:p>
            <a:r>
              <a:rPr lang="en-US" sz="800" dirty="0"/>
              <a:t>Partners In Medical Education, Inc Copyright 2022</a:t>
            </a:r>
          </a:p>
        </p:txBody>
      </p:sp>
      <p:sp>
        <p:nvSpPr>
          <p:cNvPr id="4" name="Slide Number Placeholder 3">
            <a:extLst>
              <a:ext uri="{FF2B5EF4-FFF2-40B4-BE49-F238E27FC236}">
                <a16:creationId xmlns:a16="http://schemas.microsoft.com/office/drawing/2014/main" id="{1E000F13-25B6-477A-B313-5D512FEF73B6}"/>
              </a:ext>
            </a:extLst>
          </p:cNvPr>
          <p:cNvSpPr>
            <a:spLocks noGrp="1"/>
          </p:cNvSpPr>
          <p:nvPr>
            <p:ph type="sldNum" idx="12"/>
          </p:nvPr>
        </p:nvSpPr>
        <p:spPr>
          <a:xfrm>
            <a:off x="6362021" y="6432204"/>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a:t>
            </a:fld>
            <a:endParaRPr lang="en-US" dirty="0"/>
          </a:p>
        </p:txBody>
      </p:sp>
    </p:spTree>
    <p:extLst>
      <p:ext uri="{BB962C8B-B14F-4D97-AF65-F5344CB8AC3E}">
        <p14:creationId xmlns:p14="http://schemas.microsoft.com/office/powerpoint/2010/main" val="366589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body" idx="1"/>
          </p:nvPr>
        </p:nvSpPr>
        <p:spPr>
          <a:xfrm>
            <a:off x="376670" y="1572029"/>
            <a:ext cx="8238300" cy="3219077"/>
          </a:xfrm>
          <a:prstGeom prst="rect">
            <a:avLst/>
          </a:prstGeom>
          <a:noFill/>
          <a:ln>
            <a:noFill/>
          </a:ln>
        </p:spPr>
        <p:txBody>
          <a:bodyPr spcFirstLastPara="1" wrap="square" lIns="91425" tIns="45700" rIns="91425" bIns="45700" anchor="t" anchorCtr="0">
            <a:normAutofit fontScale="92500" lnSpcReduction="10000"/>
          </a:bodyPr>
          <a:lstStyle/>
          <a:p>
            <a:pPr marL="457200" lvl="0" indent="0" algn="l" rtl="0">
              <a:lnSpc>
                <a:spcPct val="90000"/>
              </a:lnSpc>
              <a:spcBef>
                <a:spcPts val="1000"/>
              </a:spcBef>
              <a:spcAft>
                <a:spcPts val="0"/>
              </a:spcAft>
              <a:buNone/>
            </a:pPr>
            <a:r>
              <a:rPr lang="en-US" dirty="0">
                <a:latin typeface="Calibri"/>
                <a:ea typeface="Calibri"/>
                <a:cs typeface="Calibri"/>
                <a:sym typeface="Calibri"/>
              </a:rPr>
              <a:t>Appearance</a:t>
            </a:r>
          </a:p>
          <a:p>
            <a:pPr marL="457200" lvl="0" indent="0" algn="l" rtl="0">
              <a:lnSpc>
                <a:spcPct val="90000"/>
              </a:lnSpc>
              <a:spcBef>
                <a:spcPts val="1000"/>
              </a:spcBef>
              <a:spcAft>
                <a:spcPts val="0"/>
              </a:spcAft>
              <a:buNone/>
            </a:pPr>
            <a:r>
              <a:rPr lang="en-US" dirty="0">
                <a:latin typeface="Calibri"/>
                <a:ea typeface="Calibri"/>
                <a:cs typeface="Calibri"/>
                <a:sym typeface="Calibri"/>
              </a:rPr>
              <a:t>	Would you wear it in the office?</a:t>
            </a:r>
          </a:p>
          <a:p>
            <a:pPr marL="457200" lvl="0" indent="0" algn="l" rtl="0">
              <a:lnSpc>
                <a:spcPct val="90000"/>
              </a:lnSpc>
              <a:spcBef>
                <a:spcPts val="1000"/>
              </a:spcBef>
              <a:spcAft>
                <a:spcPts val="0"/>
              </a:spcAft>
              <a:buNone/>
            </a:pPr>
            <a:r>
              <a:rPr lang="en-US" dirty="0">
                <a:latin typeface="Calibri"/>
                <a:ea typeface="Calibri"/>
                <a:cs typeface="Calibri"/>
                <a:sym typeface="Calibri"/>
              </a:rPr>
              <a:t>	Would you look like that in the office?</a:t>
            </a:r>
          </a:p>
          <a:p>
            <a:pPr marL="457200" lvl="0" indent="0" algn="l" rtl="0">
              <a:lnSpc>
                <a:spcPct val="90000"/>
              </a:lnSpc>
              <a:spcBef>
                <a:spcPts val="1000"/>
              </a:spcBef>
              <a:spcAft>
                <a:spcPts val="0"/>
              </a:spcAft>
              <a:buNone/>
            </a:pPr>
            <a:r>
              <a:rPr lang="en-US" dirty="0">
                <a:latin typeface="Calibri"/>
                <a:ea typeface="Calibri"/>
                <a:cs typeface="Calibri"/>
                <a:sym typeface="Calibri"/>
              </a:rPr>
              <a:t>Backgrounds</a:t>
            </a:r>
          </a:p>
          <a:p>
            <a:pPr marL="457200" lvl="0" indent="0" algn="l" rtl="0">
              <a:lnSpc>
                <a:spcPct val="90000"/>
              </a:lnSpc>
              <a:spcBef>
                <a:spcPts val="1000"/>
              </a:spcBef>
              <a:spcAft>
                <a:spcPts val="0"/>
              </a:spcAft>
              <a:buNone/>
            </a:pPr>
            <a:r>
              <a:rPr lang="en-US" dirty="0">
                <a:latin typeface="Calibri"/>
                <a:ea typeface="Calibri"/>
                <a:cs typeface="Calibri"/>
                <a:sym typeface="Calibri"/>
              </a:rPr>
              <a:t>	Would you have it in your office?</a:t>
            </a:r>
          </a:p>
          <a:p>
            <a:pPr marL="457200" lvl="0" indent="0" algn="l" rtl="0">
              <a:lnSpc>
                <a:spcPct val="90000"/>
              </a:lnSpc>
              <a:spcBef>
                <a:spcPts val="1000"/>
              </a:spcBef>
              <a:spcAft>
                <a:spcPts val="0"/>
              </a:spcAft>
              <a:buNone/>
            </a:pPr>
            <a:r>
              <a:rPr lang="en-US" dirty="0">
                <a:latin typeface="Calibri"/>
                <a:ea typeface="Calibri"/>
                <a:cs typeface="Calibri"/>
                <a:sym typeface="Calibri"/>
              </a:rPr>
              <a:t>Noise?</a:t>
            </a:r>
          </a:p>
          <a:p>
            <a:pPr marL="457200" lvl="0" indent="0" algn="l" rtl="0">
              <a:lnSpc>
                <a:spcPct val="90000"/>
              </a:lnSpc>
              <a:spcBef>
                <a:spcPts val="1000"/>
              </a:spcBef>
              <a:spcAft>
                <a:spcPts val="0"/>
              </a:spcAft>
              <a:buNone/>
            </a:pPr>
            <a:r>
              <a:rPr lang="en-US" dirty="0">
                <a:latin typeface="Calibri"/>
                <a:ea typeface="Calibri"/>
                <a:cs typeface="Calibri"/>
                <a:sym typeface="Calibri"/>
              </a:rPr>
              <a:t>Food???</a:t>
            </a:r>
          </a:p>
          <a:p>
            <a:pPr marL="457200" lvl="0" indent="0" algn="l" rtl="0">
              <a:lnSpc>
                <a:spcPct val="90000"/>
              </a:lnSpc>
              <a:spcBef>
                <a:spcPts val="1000"/>
              </a:spcBef>
              <a:spcAft>
                <a:spcPts val="0"/>
              </a:spcAft>
              <a:buNone/>
            </a:pPr>
            <a:endParaRPr lang="en-US" dirty="0">
              <a:latin typeface="Calibri"/>
              <a:ea typeface="Calibri"/>
              <a:cs typeface="Calibri"/>
              <a:sym typeface="Calibri"/>
            </a:endParaRPr>
          </a:p>
        </p:txBody>
      </p:sp>
      <p:sp>
        <p:nvSpPr>
          <p:cNvPr id="96" name="Google Shape;96;p15"/>
          <p:cNvSpPr txBox="1">
            <a:spLocks noGrp="1"/>
          </p:cNvSpPr>
          <p:nvPr>
            <p:ph type="title"/>
          </p:nvPr>
        </p:nvSpPr>
        <p:spPr>
          <a:xfrm>
            <a:off x="1989344" y="246466"/>
            <a:ext cx="6701826"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500"/>
              <a:buFont typeface="Arial"/>
              <a:buNone/>
            </a:pPr>
            <a:r>
              <a:rPr lang="en-US" dirty="0"/>
              <a:t>Professionalism Redefined?</a:t>
            </a:r>
            <a:endParaRPr dirty="0"/>
          </a:p>
        </p:txBody>
      </p:sp>
      <p:sp>
        <p:nvSpPr>
          <p:cNvPr id="97" name="Google Shape;97;p15"/>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Presented by Partners in Medical Education, Inc. 2022</a:t>
            </a:r>
            <a:endParaRPr/>
          </a:p>
        </p:txBody>
      </p:sp>
      <p:sp>
        <p:nvSpPr>
          <p:cNvPr id="98" name="Google Shape;98;p15"/>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10" name="TextBox 9">
            <a:extLst>
              <a:ext uri="{FF2B5EF4-FFF2-40B4-BE49-F238E27FC236}">
                <a16:creationId xmlns:a16="http://schemas.microsoft.com/office/drawing/2014/main" id="{D121EFCE-5951-88CE-8731-FFB22D9D064C}"/>
              </a:ext>
            </a:extLst>
          </p:cNvPr>
          <p:cNvSpPr txBox="1"/>
          <p:nvPr/>
        </p:nvSpPr>
        <p:spPr>
          <a:xfrm>
            <a:off x="376670" y="4972050"/>
            <a:ext cx="5147830" cy="1169551"/>
          </a:xfrm>
          <a:prstGeom prst="rect">
            <a:avLst/>
          </a:prstGeom>
          <a:noFill/>
        </p:spPr>
        <p:txBody>
          <a:bodyPr wrap="square" rtlCol="0">
            <a:spAutoFit/>
          </a:bodyPr>
          <a:lstStyle/>
          <a:p>
            <a:r>
              <a:rPr lang="en-US" sz="2800" b="1" dirty="0">
                <a:latin typeface="Calibri"/>
                <a:ea typeface="Calibri"/>
                <a:cs typeface="Calibri"/>
                <a:sym typeface="Calibri"/>
              </a:rPr>
              <a:t>Don’t do anything on Zoom you wouldn’t do in a live meeting.</a:t>
            </a:r>
          </a:p>
          <a:p>
            <a:endParaRPr lang="en-US" dirty="0"/>
          </a:p>
        </p:txBody>
      </p:sp>
      <p:pic>
        <p:nvPicPr>
          <p:cNvPr id="2" name="Picture 1">
            <a:extLst>
              <a:ext uri="{FF2B5EF4-FFF2-40B4-BE49-F238E27FC236}">
                <a16:creationId xmlns:a16="http://schemas.microsoft.com/office/drawing/2014/main" id="{38514221-FF55-7978-534E-95881D7121FA}"/>
              </a:ext>
            </a:extLst>
          </p:cNvPr>
          <p:cNvPicPr>
            <a:picLocks noChangeAspect="1"/>
          </p:cNvPicPr>
          <p:nvPr/>
        </p:nvPicPr>
        <p:blipFill>
          <a:blip r:embed="rId3"/>
          <a:stretch>
            <a:fillRect/>
          </a:stretch>
        </p:blipFill>
        <p:spPr>
          <a:xfrm>
            <a:off x="5794784" y="3802062"/>
            <a:ext cx="2896386" cy="2339975"/>
          </a:xfrm>
          <a:prstGeom prst="rect">
            <a:avLst/>
          </a:prstGeom>
        </p:spPr>
      </p:pic>
    </p:spTree>
    <p:extLst>
      <p:ext uri="{BB962C8B-B14F-4D97-AF65-F5344CB8AC3E}">
        <p14:creationId xmlns:p14="http://schemas.microsoft.com/office/powerpoint/2010/main" val="592164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0CB62BE-6851-DFA4-B8D2-075B5C650DA0}"/>
              </a:ext>
            </a:extLst>
          </p:cNvPr>
          <p:cNvSpPr>
            <a:spLocks noGrp="1"/>
          </p:cNvSpPr>
          <p:nvPr>
            <p:ph type="title"/>
          </p:nvPr>
        </p:nvSpPr>
        <p:spPr/>
        <p:txBody>
          <a:bodyPr/>
          <a:lstStyle/>
          <a:p>
            <a:r>
              <a:rPr lang="en-US" dirty="0"/>
              <a:t>Professionalism Redefined?</a:t>
            </a:r>
          </a:p>
        </p:txBody>
      </p:sp>
      <p:sp>
        <p:nvSpPr>
          <p:cNvPr id="4" name="Footer Placeholder 3">
            <a:extLst>
              <a:ext uri="{FF2B5EF4-FFF2-40B4-BE49-F238E27FC236}">
                <a16:creationId xmlns:a16="http://schemas.microsoft.com/office/drawing/2014/main" id="{A6C1FFF6-F0B0-BC74-9573-7980AF2E3A2D}"/>
              </a:ext>
            </a:extLst>
          </p:cNvPr>
          <p:cNvSpPr>
            <a:spLocks noGrp="1"/>
          </p:cNvSpPr>
          <p:nvPr>
            <p:ph type="ftr" idx="11"/>
          </p:nvPr>
        </p:nvSpPr>
        <p:spPr/>
        <p:txBody>
          <a:bodyPr/>
          <a:lstStyle/>
          <a:p>
            <a:r>
              <a:rPr lang="en-US"/>
              <a:t>Presented by Partners in Medical Education, Inc. 2022</a:t>
            </a:r>
          </a:p>
        </p:txBody>
      </p:sp>
      <p:sp>
        <p:nvSpPr>
          <p:cNvPr id="5" name="Slide Number Placeholder 4">
            <a:extLst>
              <a:ext uri="{FF2B5EF4-FFF2-40B4-BE49-F238E27FC236}">
                <a16:creationId xmlns:a16="http://schemas.microsoft.com/office/drawing/2014/main" id="{C19E8B04-5A3B-C4BB-6665-55F1E8DE2B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pic>
        <p:nvPicPr>
          <p:cNvPr id="8" name="Picture 7">
            <a:extLst>
              <a:ext uri="{FF2B5EF4-FFF2-40B4-BE49-F238E27FC236}">
                <a16:creationId xmlns:a16="http://schemas.microsoft.com/office/drawing/2014/main" id="{29DC4163-BB49-2FDB-8872-2614082C0A0E}"/>
              </a:ext>
            </a:extLst>
          </p:cNvPr>
          <p:cNvPicPr>
            <a:picLocks noChangeAspect="1"/>
          </p:cNvPicPr>
          <p:nvPr/>
        </p:nvPicPr>
        <p:blipFill>
          <a:blip r:embed="rId2"/>
          <a:stretch>
            <a:fillRect/>
          </a:stretch>
        </p:blipFill>
        <p:spPr>
          <a:xfrm>
            <a:off x="850900" y="1932101"/>
            <a:ext cx="3162300" cy="1666733"/>
          </a:xfrm>
          <a:prstGeom prst="rect">
            <a:avLst/>
          </a:prstGeom>
        </p:spPr>
      </p:pic>
      <p:pic>
        <p:nvPicPr>
          <p:cNvPr id="10" name="Picture 9" descr="A picture containing text, person, indoor, people&#10;&#10;Description automatically generated">
            <a:extLst>
              <a:ext uri="{FF2B5EF4-FFF2-40B4-BE49-F238E27FC236}">
                <a16:creationId xmlns:a16="http://schemas.microsoft.com/office/drawing/2014/main" id="{749E893D-EDA2-C13E-8F0B-27B9539B0E98}"/>
              </a:ext>
            </a:extLst>
          </p:cNvPr>
          <p:cNvPicPr>
            <a:picLocks noChangeAspect="1"/>
          </p:cNvPicPr>
          <p:nvPr/>
        </p:nvPicPr>
        <p:blipFill>
          <a:blip r:embed="rId3"/>
          <a:stretch>
            <a:fillRect/>
          </a:stretch>
        </p:blipFill>
        <p:spPr>
          <a:xfrm>
            <a:off x="4735216" y="1932101"/>
            <a:ext cx="3086100" cy="1666733"/>
          </a:xfrm>
          <a:prstGeom prst="rect">
            <a:avLst/>
          </a:prstGeom>
        </p:spPr>
      </p:pic>
      <p:pic>
        <p:nvPicPr>
          <p:cNvPr id="14" name="Picture 13">
            <a:extLst>
              <a:ext uri="{FF2B5EF4-FFF2-40B4-BE49-F238E27FC236}">
                <a16:creationId xmlns:a16="http://schemas.microsoft.com/office/drawing/2014/main" id="{8EF7B85B-CDC5-53B3-67E0-17CACB58BA20}"/>
              </a:ext>
            </a:extLst>
          </p:cNvPr>
          <p:cNvPicPr>
            <a:picLocks noChangeAspect="1"/>
          </p:cNvPicPr>
          <p:nvPr/>
        </p:nvPicPr>
        <p:blipFill>
          <a:blip r:embed="rId4"/>
          <a:stretch>
            <a:fillRect/>
          </a:stretch>
        </p:blipFill>
        <p:spPr>
          <a:xfrm>
            <a:off x="8714981" y="6408077"/>
            <a:ext cx="286537" cy="390178"/>
          </a:xfrm>
          <a:prstGeom prst="rect">
            <a:avLst/>
          </a:prstGeom>
        </p:spPr>
      </p:pic>
      <p:pic>
        <p:nvPicPr>
          <p:cNvPr id="16" name="Picture 15" descr="A picture containing person, indoor&#10;&#10;Description automatically generated">
            <a:extLst>
              <a:ext uri="{FF2B5EF4-FFF2-40B4-BE49-F238E27FC236}">
                <a16:creationId xmlns:a16="http://schemas.microsoft.com/office/drawing/2014/main" id="{D68F86B4-5292-58B8-8571-8DA178293A3C}"/>
              </a:ext>
            </a:extLst>
          </p:cNvPr>
          <p:cNvPicPr>
            <a:picLocks noChangeAspect="1"/>
          </p:cNvPicPr>
          <p:nvPr/>
        </p:nvPicPr>
        <p:blipFill>
          <a:blip r:embed="rId5"/>
          <a:stretch>
            <a:fillRect/>
          </a:stretch>
        </p:blipFill>
        <p:spPr>
          <a:xfrm>
            <a:off x="850900" y="3804843"/>
            <a:ext cx="3162300" cy="1713633"/>
          </a:xfrm>
          <a:prstGeom prst="rect">
            <a:avLst/>
          </a:prstGeom>
        </p:spPr>
      </p:pic>
      <p:pic>
        <p:nvPicPr>
          <p:cNvPr id="18" name="Picture 17" descr="A picture containing person, person, suit&#10;&#10;Description automatically generated">
            <a:extLst>
              <a:ext uri="{FF2B5EF4-FFF2-40B4-BE49-F238E27FC236}">
                <a16:creationId xmlns:a16="http://schemas.microsoft.com/office/drawing/2014/main" id="{69C6CE15-CE1A-6C04-5777-7BF7CEB0AF63}"/>
              </a:ext>
            </a:extLst>
          </p:cNvPr>
          <p:cNvPicPr>
            <a:picLocks noChangeAspect="1"/>
          </p:cNvPicPr>
          <p:nvPr/>
        </p:nvPicPr>
        <p:blipFill>
          <a:blip r:embed="rId6"/>
          <a:stretch>
            <a:fillRect/>
          </a:stretch>
        </p:blipFill>
        <p:spPr>
          <a:xfrm>
            <a:off x="4794251" y="3804843"/>
            <a:ext cx="3027066" cy="1713633"/>
          </a:xfrm>
          <a:prstGeom prst="rect">
            <a:avLst/>
          </a:prstGeom>
        </p:spPr>
      </p:pic>
    </p:spTree>
    <p:extLst>
      <p:ext uri="{BB962C8B-B14F-4D97-AF65-F5344CB8AC3E}">
        <p14:creationId xmlns:p14="http://schemas.microsoft.com/office/powerpoint/2010/main" val="268902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D4F07A-3C31-6B1D-D014-ACCADD6FF917}"/>
              </a:ext>
            </a:extLst>
          </p:cNvPr>
          <p:cNvSpPr>
            <a:spLocks noGrp="1"/>
          </p:cNvSpPr>
          <p:nvPr>
            <p:ph type="body" idx="1"/>
          </p:nvPr>
        </p:nvSpPr>
        <p:spPr/>
        <p:txBody>
          <a:bodyPr/>
          <a:lstStyle/>
          <a:p>
            <a:pPr marL="88900" indent="0">
              <a:buNone/>
            </a:pPr>
            <a:r>
              <a:rPr lang="en-US" dirty="0"/>
              <a:t>Added backgrounds</a:t>
            </a:r>
          </a:p>
          <a:p>
            <a:pPr marL="88900" indent="0">
              <a:buNone/>
            </a:pPr>
            <a:r>
              <a:rPr lang="en-US" dirty="0"/>
              <a:t>     </a:t>
            </a:r>
            <a:r>
              <a:rPr lang="en-US" sz="2800" dirty="0"/>
              <a:t>Pets</a:t>
            </a:r>
          </a:p>
          <a:p>
            <a:pPr marL="88900" indent="0">
              <a:buNone/>
            </a:pPr>
            <a:r>
              <a:rPr lang="en-US" sz="2800" dirty="0"/>
              <a:t>     Children</a:t>
            </a:r>
          </a:p>
          <a:p>
            <a:pPr marL="88900" indent="0">
              <a:buNone/>
            </a:pPr>
            <a:r>
              <a:rPr lang="en-US" sz="2800" dirty="0"/>
              <a:t>     Spouses </a:t>
            </a:r>
          </a:p>
          <a:p>
            <a:pPr marL="63500" indent="0">
              <a:buNone/>
            </a:pPr>
            <a:r>
              <a:rPr lang="en-US" dirty="0"/>
              <a:t>Pay proper attention</a:t>
            </a:r>
          </a:p>
          <a:p>
            <a:pPr marL="546100" lvl="1" indent="0">
              <a:buNone/>
            </a:pPr>
            <a:r>
              <a:rPr lang="en-US" dirty="0"/>
              <a:t>For yourselves</a:t>
            </a:r>
          </a:p>
          <a:p>
            <a:pPr marL="546100" lvl="1" indent="0">
              <a:buNone/>
            </a:pPr>
            <a:r>
              <a:rPr lang="en-US" dirty="0"/>
              <a:t>For your work</a:t>
            </a:r>
          </a:p>
          <a:p>
            <a:pPr marL="546100" lvl="1" indent="0">
              <a:buNone/>
            </a:pPr>
            <a:r>
              <a:rPr lang="en-US" dirty="0"/>
              <a:t>Respect for others</a:t>
            </a:r>
          </a:p>
          <a:p>
            <a:pPr marL="546100" lvl="1" indent="0">
              <a:buNone/>
            </a:pPr>
            <a:r>
              <a:rPr lang="en-US" dirty="0"/>
              <a:t>Is that really funny?</a:t>
            </a:r>
          </a:p>
          <a:p>
            <a:pPr marL="546100" lvl="1" indent="0">
              <a:buNone/>
            </a:pPr>
            <a:endParaRPr lang="en-US" dirty="0"/>
          </a:p>
          <a:p>
            <a:endParaRPr lang="en-US" dirty="0"/>
          </a:p>
          <a:p>
            <a:endParaRPr lang="en-US" dirty="0"/>
          </a:p>
        </p:txBody>
      </p:sp>
      <p:sp>
        <p:nvSpPr>
          <p:cNvPr id="6" name="Title 5">
            <a:extLst>
              <a:ext uri="{FF2B5EF4-FFF2-40B4-BE49-F238E27FC236}">
                <a16:creationId xmlns:a16="http://schemas.microsoft.com/office/drawing/2014/main" id="{78CD060D-40E7-1028-F3E0-F69E175FC8AC}"/>
              </a:ext>
            </a:extLst>
          </p:cNvPr>
          <p:cNvSpPr>
            <a:spLocks noGrp="1"/>
          </p:cNvSpPr>
          <p:nvPr>
            <p:ph type="title"/>
          </p:nvPr>
        </p:nvSpPr>
        <p:spPr/>
        <p:txBody>
          <a:bodyPr/>
          <a:lstStyle/>
          <a:p>
            <a:r>
              <a:rPr lang="en-US" dirty="0"/>
              <a:t>Professionalism Redefined?</a:t>
            </a:r>
          </a:p>
        </p:txBody>
      </p:sp>
      <p:sp>
        <p:nvSpPr>
          <p:cNvPr id="4" name="Footer Placeholder 3">
            <a:extLst>
              <a:ext uri="{FF2B5EF4-FFF2-40B4-BE49-F238E27FC236}">
                <a16:creationId xmlns:a16="http://schemas.microsoft.com/office/drawing/2014/main" id="{448F13FD-826C-5C4D-748A-0CD1F72DE710}"/>
              </a:ext>
            </a:extLst>
          </p:cNvPr>
          <p:cNvSpPr>
            <a:spLocks noGrp="1"/>
          </p:cNvSpPr>
          <p:nvPr>
            <p:ph type="ftr" idx="11"/>
          </p:nvPr>
        </p:nvSpPr>
        <p:spPr/>
        <p:txBody>
          <a:bodyPr/>
          <a:lstStyle/>
          <a:p>
            <a:r>
              <a:rPr lang="en-US"/>
              <a:t>Presented by Partners in Medical Education, Inc. 2022</a:t>
            </a:r>
          </a:p>
        </p:txBody>
      </p:sp>
      <p:sp>
        <p:nvSpPr>
          <p:cNvPr id="5" name="Slide Number Placeholder 4">
            <a:extLst>
              <a:ext uri="{FF2B5EF4-FFF2-40B4-BE49-F238E27FC236}">
                <a16:creationId xmlns:a16="http://schemas.microsoft.com/office/drawing/2014/main" id="{74667DF5-BA9C-E66C-4F35-52E41A149C1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pic>
        <p:nvPicPr>
          <p:cNvPr id="8" name="Picture 7">
            <a:extLst>
              <a:ext uri="{FF2B5EF4-FFF2-40B4-BE49-F238E27FC236}">
                <a16:creationId xmlns:a16="http://schemas.microsoft.com/office/drawing/2014/main" id="{27795A73-FBC1-26E9-D058-CD01DBA787BC}"/>
              </a:ext>
            </a:extLst>
          </p:cNvPr>
          <p:cNvPicPr>
            <a:picLocks noChangeAspect="1"/>
          </p:cNvPicPr>
          <p:nvPr/>
        </p:nvPicPr>
        <p:blipFill>
          <a:blip r:embed="rId2"/>
          <a:stretch>
            <a:fillRect/>
          </a:stretch>
        </p:blipFill>
        <p:spPr>
          <a:xfrm>
            <a:off x="8714981" y="6407730"/>
            <a:ext cx="286537" cy="390178"/>
          </a:xfrm>
          <a:prstGeom prst="rect">
            <a:avLst/>
          </a:prstGeom>
        </p:spPr>
      </p:pic>
      <p:pic>
        <p:nvPicPr>
          <p:cNvPr id="2" name="Picture 1" descr="A picture containing text, way, road&#10;&#10;Description automatically generated">
            <a:extLst>
              <a:ext uri="{FF2B5EF4-FFF2-40B4-BE49-F238E27FC236}">
                <a16:creationId xmlns:a16="http://schemas.microsoft.com/office/drawing/2014/main" id="{7544BD51-A8E2-BA68-0424-9F25F65C5AA4}"/>
              </a:ext>
            </a:extLst>
          </p:cNvPr>
          <p:cNvPicPr>
            <a:picLocks noChangeAspect="1"/>
          </p:cNvPicPr>
          <p:nvPr/>
        </p:nvPicPr>
        <p:blipFill>
          <a:blip r:embed="rId3"/>
          <a:stretch>
            <a:fillRect/>
          </a:stretch>
        </p:blipFill>
        <p:spPr>
          <a:xfrm>
            <a:off x="4937894" y="3638550"/>
            <a:ext cx="3777087" cy="2119313"/>
          </a:xfrm>
          <a:prstGeom prst="rect">
            <a:avLst/>
          </a:prstGeom>
        </p:spPr>
      </p:pic>
    </p:spTree>
    <p:extLst>
      <p:ext uri="{BB962C8B-B14F-4D97-AF65-F5344CB8AC3E}">
        <p14:creationId xmlns:p14="http://schemas.microsoft.com/office/powerpoint/2010/main" val="1290737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7" name="Google Shape;97;p15"/>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Presented by Partners in Medical Education, Inc. 2022</a:t>
            </a:r>
            <a:endParaRPr/>
          </a:p>
        </p:txBody>
      </p:sp>
      <p:sp>
        <p:nvSpPr>
          <p:cNvPr id="98" name="Google Shape;98;p15"/>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3" name="Title 2">
            <a:extLst>
              <a:ext uri="{FF2B5EF4-FFF2-40B4-BE49-F238E27FC236}">
                <a16:creationId xmlns:a16="http://schemas.microsoft.com/office/drawing/2014/main" id="{067E807B-DB14-45D8-50E7-3AFD902EA183}"/>
              </a:ext>
            </a:extLst>
          </p:cNvPr>
          <p:cNvSpPr>
            <a:spLocks noGrp="1"/>
          </p:cNvSpPr>
          <p:nvPr>
            <p:ph type="title"/>
          </p:nvPr>
        </p:nvSpPr>
        <p:spPr/>
        <p:txBody>
          <a:bodyPr/>
          <a:lstStyle/>
          <a:p>
            <a:r>
              <a:rPr lang="en-US" dirty="0"/>
              <a:t>Virtual Meetings</a:t>
            </a:r>
          </a:p>
        </p:txBody>
      </p:sp>
      <p:sp>
        <p:nvSpPr>
          <p:cNvPr id="5" name="Text Placeholder 4">
            <a:extLst>
              <a:ext uri="{FF2B5EF4-FFF2-40B4-BE49-F238E27FC236}">
                <a16:creationId xmlns:a16="http://schemas.microsoft.com/office/drawing/2014/main" id="{E0BA8E10-4805-DCE3-05FE-A21B9E9E8A9D}"/>
              </a:ext>
            </a:extLst>
          </p:cNvPr>
          <p:cNvSpPr>
            <a:spLocks noGrp="1"/>
          </p:cNvSpPr>
          <p:nvPr>
            <p:ph type="body" idx="1"/>
          </p:nvPr>
        </p:nvSpPr>
        <p:spPr>
          <a:xfrm>
            <a:off x="628650" y="1738058"/>
            <a:ext cx="7886700" cy="2005267"/>
          </a:xfrm>
        </p:spPr>
        <p:txBody>
          <a:bodyPr>
            <a:normAutofit lnSpcReduction="10000"/>
          </a:bodyPr>
          <a:lstStyle/>
          <a:p>
            <a:pPr marL="457200" lvl="0" indent="0" algn="l" rtl="0">
              <a:lnSpc>
                <a:spcPct val="90000"/>
              </a:lnSpc>
              <a:spcBef>
                <a:spcPts val="1000"/>
              </a:spcBef>
              <a:spcAft>
                <a:spcPts val="0"/>
              </a:spcAft>
              <a:buNone/>
            </a:pPr>
            <a:r>
              <a:rPr lang="en-US" dirty="0">
                <a:latin typeface="Calibri"/>
                <a:ea typeface="Calibri"/>
                <a:cs typeface="Calibri"/>
                <a:sym typeface="Calibri"/>
              </a:rPr>
              <a:t>Be prepared, check your device in advance:</a:t>
            </a:r>
          </a:p>
          <a:p>
            <a:pPr marL="914400" indent="-457200"/>
            <a:r>
              <a:rPr lang="en-US" dirty="0">
                <a:latin typeface="Calibri"/>
                <a:ea typeface="Calibri"/>
                <a:cs typeface="Calibri"/>
                <a:sym typeface="Calibri"/>
              </a:rPr>
              <a:t>camera on?</a:t>
            </a:r>
          </a:p>
          <a:p>
            <a:pPr marL="914400" indent="-457200"/>
            <a:r>
              <a:rPr lang="en-US" dirty="0">
                <a:latin typeface="Calibri"/>
                <a:ea typeface="Calibri"/>
                <a:cs typeface="Calibri"/>
                <a:sym typeface="Calibri"/>
              </a:rPr>
              <a:t>appropriate identification visible?</a:t>
            </a:r>
          </a:p>
          <a:p>
            <a:pPr marL="914400" indent="-457200"/>
            <a:r>
              <a:rPr lang="en-US" dirty="0">
                <a:latin typeface="Calibri"/>
                <a:ea typeface="Calibri"/>
                <a:cs typeface="Calibri"/>
                <a:sym typeface="Calibri"/>
              </a:rPr>
              <a:t>filters?</a:t>
            </a:r>
          </a:p>
        </p:txBody>
      </p:sp>
      <p:pic>
        <p:nvPicPr>
          <p:cNvPr id="9" name="Picture 8" descr="A collage of a person and a cat&#10;&#10;Description automatically generated with medium confidence">
            <a:extLst>
              <a:ext uri="{FF2B5EF4-FFF2-40B4-BE49-F238E27FC236}">
                <a16:creationId xmlns:a16="http://schemas.microsoft.com/office/drawing/2014/main" id="{05E9AA96-35F5-DDAE-E0C6-102707CF814E}"/>
              </a:ext>
            </a:extLst>
          </p:cNvPr>
          <p:cNvPicPr>
            <a:picLocks noChangeAspect="1"/>
          </p:cNvPicPr>
          <p:nvPr/>
        </p:nvPicPr>
        <p:blipFill>
          <a:blip r:embed="rId3"/>
          <a:stretch>
            <a:fillRect/>
          </a:stretch>
        </p:blipFill>
        <p:spPr>
          <a:xfrm>
            <a:off x="4157113" y="3363913"/>
            <a:ext cx="4601673" cy="2876046"/>
          </a:xfrm>
          <a:prstGeom prst="rect">
            <a:avLst/>
          </a:prstGeom>
        </p:spPr>
      </p:pic>
      <p:sp>
        <p:nvSpPr>
          <p:cNvPr id="10" name="TextBox 9">
            <a:extLst>
              <a:ext uri="{FF2B5EF4-FFF2-40B4-BE49-F238E27FC236}">
                <a16:creationId xmlns:a16="http://schemas.microsoft.com/office/drawing/2014/main" id="{99AC4C73-F836-635E-6469-FE680265CA27}"/>
              </a:ext>
            </a:extLst>
          </p:cNvPr>
          <p:cNvSpPr txBox="1"/>
          <p:nvPr/>
        </p:nvSpPr>
        <p:spPr>
          <a:xfrm>
            <a:off x="514350" y="4017106"/>
            <a:ext cx="3200400" cy="1569660"/>
          </a:xfrm>
          <a:prstGeom prst="rect">
            <a:avLst/>
          </a:prstGeom>
          <a:noFill/>
        </p:spPr>
        <p:txBody>
          <a:bodyPr wrap="square" rtlCol="0">
            <a:spAutoFit/>
          </a:bodyPr>
          <a:lstStyle/>
          <a:p>
            <a:pPr algn="ctr"/>
            <a:r>
              <a:rPr lang="en-US" sz="3200" dirty="0"/>
              <a:t>“You can’t put toothpaste back in the tube.”</a:t>
            </a:r>
          </a:p>
        </p:txBody>
      </p:sp>
    </p:spTree>
    <p:extLst>
      <p:ext uri="{BB962C8B-B14F-4D97-AF65-F5344CB8AC3E}">
        <p14:creationId xmlns:p14="http://schemas.microsoft.com/office/powerpoint/2010/main" val="2102923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7" name="Google Shape;97;p15"/>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Presented by Partners in Medical Education, Inc. 2022</a:t>
            </a:r>
            <a:endParaRPr/>
          </a:p>
        </p:txBody>
      </p:sp>
      <p:sp>
        <p:nvSpPr>
          <p:cNvPr id="98" name="Google Shape;98;p15"/>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3" name="Title 2">
            <a:extLst>
              <a:ext uri="{FF2B5EF4-FFF2-40B4-BE49-F238E27FC236}">
                <a16:creationId xmlns:a16="http://schemas.microsoft.com/office/drawing/2014/main" id="{067E807B-DB14-45D8-50E7-3AFD902EA183}"/>
              </a:ext>
            </a:extLst>
          </p:cNvPr>
          <p:cNvSpPr>
            <a:spLocks noGrp="1"/>
          </p:cNvSpPr>
          <p:nvPr>
            <p:ph type="title"/>
          </p:nvPr>
        </p:nvSpPr>
        <p:spPr/>
        <p:txBody>
          <a:bodyPr/>
          <a:lstStyle/>
          <a:p>
            <a:r>
              <a:rPr lang="en-US" dirty="0"/>
              <a:t>Effective Virtual Meetings</a:t>
            </a:r>
          </a:p>
        </p:txBody>
      </p:sp>
      <p:sp>
        <p:nvSpPr>
          <p:cNvPr id="5" name="Text Placeholder 4">
            <a:extLst>
              <a:ext uri="{FF2B5EF4-FFF2-40B4-BE49-F238E27FC236}">
                <a16:creationId xmlns:a16="http://schemas.microsoft.com/office/drawing/2014/main" id="{E0BA8E10-4805-DCE3-05FE-A21B9E9E8A9D}"/>
              </a:ext>
            </a:extLst>
          </p:cNvPr>
          <p:cNvSpPr>
            <a:spLocks noGrp="1"/>
          </p:cNvSpPr>
          <p:nvPr>
            <p:ph type="body" idx="1"/>
          </p:nvPr>
        </p:nvSpPr>
        <p:spPr>
          <a:xfrm>
            <a:off x="628650" y="1572029"/>
            <a:ext cx="7886700" cy="4000096"/>
          </a:xfrm>
        </p:spPr>
        <p:txBody>
          <a:bodyPr>
            <a:normAutofit fontScale="92500" lnSpcReduction="10000"/>
          </a:bodyPr>
          <a:lstStyle/>
          <a:p>
            <a:pPr marL="457200" lvl="0" indent="0" algn="l" rtl="0">
              <a:lnSpc>
                <a:spcPct val="90000"/>
              </a:lnSpc>
              <a:spcBef>
                <a:spcPts val="1000"/>
              </a:spcBef>
              <a:spcAft>
                <a:spcPts val="0"/>
              </a:spcAft>
              <a:buNone/>
            </a:pPr>
            <a:r>
              <a:rPr lang="en-US" sz="3200" dirty="0">
                <a:latin typeface="Calibri"/>
                <a:ea typeface="Calibri"/>
                <a:cs typeface="Calibri"/>
                <a:sym typeface="Calibri"/>
              </a:rPr>
              <a:t>Hosts:</a:t>
            </a:r>
          </a:p>
          <a:p>
            <a:pPr marL="914400" indent="-457200"/>
            <a:r>
              <a:rPr lang="en-US" dirty="0">
                <a:latin typeface="Calibri"/>
                <a:ea typeface="Calibri"/>
                <a:cs typeface="Calibri"/>
                <a:sym typeface="Calibri"/>
              </a:rPr>
              <a:t>Start and end on time – 90 seconds</a:t>
            </a:r>
          </a:p>
          <a:p>
            <a:pPr marL="914400" indent="-457200"/>
            <a:r>
              <a:rPr lang="en-US" dirty="0">
                <a:latin typeface="Calibri"/>
                <a:ea typeface="Calibri"/>
                <a:cs typeface="Calibri"/>
                <a:sym typeface="Calibri"/>
              </a:rPr>
              <a:t>Have an agenda – FOLLOW it!</a:t>
            </a:r>
          </a:p>
          <a:p>
            <a:pPr marL="914400" indent="-457200"/>
            <a:r>
              <a:rPr lang="en-US" dirty="0">
                <a:latin typeface="Calibri"/>
                <a:ea typeface="Calibri"/>
                <a:cs typeface="Calibri"/>
                <a:sym typeface="Calibri"/>
              </a:rPr>
              <a:t>Don’t let one person monopolize</a:t>
            </a:r>
          </a:p>
          <a:p>
            <a:pPr marL="914400" indent="-457200"/>
            <a:r>
              <a:rPr lang="en-US" dirty="0">
                <a:latin typeface="Calibri"/>
                <a:ea typeface="Calibri"/>
                <a:cs typeface="Calibri"/>
                <a:sym typeface="Calibri"/>
              </a:rPr>
              <a:t>50-minute meetings instead of an hour</a:t>
            </a:r>
          </a:p>
          <a:p>
            <a:pPr indent="0">
              <a:buNone/>
            </a:pPr>
            <a:r>
              <a:rPr lang="en-US" dirty="0">
                <a:latin typeface="Calibri"/>
                <a:ea typeface="Calibri"/>
                <a:cs typeface="Calibri"/>
                <a:sym typeface="Calibri"/>
              </a:rPr>
              <a:t>Attendees:</a:t>
            </a:r>
          </a:p>
          <a:p>
            <a:pPr marL="914400" indent="-457200"/>
            <a:r>
              <a:rPr lang="en-US" dirty="0">
                <a:latin typeface="Calibri"/>
                <a:ea typeface="Calibri"/>
                <a:cs typeface="Calibri"/>
                <a:sym typeface="Calibri"/>
              </a:rPr>
              <a:t>Be present and engaged</a:t>
            </a:r>
          </a:p>
          <a:p>
            <a:pPr marL="914400" indent="-457200"/>
            <a:r>
              <a:rPr lang="en-US" dirty="0">
                <a:latin typeface="Calibri"/>
                <a:ea typeface="Calibri"/>
                <a:cs typeface="Calibri"/>
                <a:sym typeface="Calibri"/>
              </a:rPr>
              <a:t>Mute your microphone if not talking</a:t>
            </a:r>
          </a:p>
          <a:p>
            <a:pPr marL="914400" indent="-457200"/>
            <a:r>
              <a:rPr lang="en-US" dirty="0">
                <a:latin typeface="Calibri"/>
                <a:ea typeface="Calibri"/>
                <a:cs typeface="Calibri"/>
                <a:sym typeface="Calibri"/>
              </a:rPr>
              <a:t>Stay off of your keyboard </a:t>
            </a:r>
          </a:p>
          <a:p>
            <a:pPr indent="0">
              <a:buNone/>
            </a:pPr>
            <a:endParaRPr lang="en-US" dirty="0">
              <a:latin typeface="Calibri"/>
              <a:cs typeface="Calibri"/>
              <a:sym typeface="Calibri"/>
            </a:endParaRPr>
          </a:p>
          <a:p>
            <a:pPr indent="0">
              <a:buNone/>
            </a:pPr>
            <a:endParaRPr lang="en-US" dirty="0"/>
          </a:p>
          <a:p>
            <a:pPr marL="457200" lvl="0" indent="0" algn="l" rtl="0">
              <a:lnSpc>
                <a:spcPct val="90000"/>
              </a:lnSpc>
              <a:spcBef>
                <a:spcPts val="1000"/>
              </a:spcBef>
              <a:spcAft>
                <a:spcPts val="0"/>
              </a:spcAft>
              <a:buNone/>
            </a:pPr>
            <a:endParaRPr lang="en-US" dirty="0"/>
          </a:p>
        </p:txBody>
      </p:sp>
      <p:sp>
        <p:nvSpPr>
          <p:cNvPr id="4" name="TextBox 3">
            <a:extLst>
              <a:ext uri="{FF2B5EF4-FFF2-40B4-BE49-F238E27FC236}">
                <a16:creationId xmlns:a16="http://schemas.microsoft.com/office/drawing/2014/main" id="{55B35086-5CEE-A0DE-43B5-469A43A56E29}"/>
              </a:ext>
            </a:extLst>
          </p:cNvPr>
          <p:cNvSpPr txBox="1"/>
          <p:nvPr/>
        </p:nvSpPr>
        <p:spPr>
          <a:xfrm>
            <a:off x="962025" y="5700715"/>
            <a:ext cx="7219950" cy="584775"/>
          </a:xfrm>
          <a:prstGeom prst="rect">
            <a:avLst/>
          </a:prstGeom>
          <a:noFill/>
        </p:spPr>
        <p:txBody>
          <a:bodyPr wrap="square" rtlCol="0">
            <a:spAutoFit/>
          </a:bodyPr>
          <a:lstStyle/>
          <a:p>
            <a:r>
              <a:rPr lang="en-US" sz="3200" b="1" dirty="0"/>
              <a:t>Act as if you can be seen and heard!</a:t>
            </a:r>
          </a:p>
        </p:txBody>
      </p:sp>
      <p:pic>
        <p:nvPicPr>
          <p:cNvPr id="7" name="Picture 6" descr="A group of monkeys&#10;&#10;Description automatically generated">
            <a:extLst>
              <a:ext uri="{FF2B5EF4-FFF2-40B4-BE49-F238E27FC236}">
                <a16:creationId xmlns:a16="http://schemas.microsoft.com/office/drawing/2014/main" id="{7DD4FD4A-6A1C-B7B3-D301-765E6285FAC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305550" y="3944437"/>
            <a:ext cx="2463800" cy="1847850"/>
          </a:xfrm>
          <a:prstGeom prst="rect">
            <a:avLst/>
          </a:prstGeom>
        </p:spPr>
      </p:pic>
    </p:spTree>
    <p:extLst>
      <p:ext uri="{BB962C8B-B14F-4D97-AF65-F5344CB8AC3E}">
        <p14:creationId xmlns:p14="http://schemas.microsoft.com/office/powerpoint/2010/main" val="3138220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1649F4B-5FEA-03B8-6169-7BBF6404FAAC}"/>
              </a:ext>
            </a:extLst>
          </p:cNvPr>
          <p:cNvSpPr>
            <a:spLocks noGrp="1"/>
          </p:cNvSpPr>
          <p:nvPr>
            <p:ph type="body" idx="1"/>
          </p:nvPr>
        </p:nvSpPr>
        <p:spPr/>
        <p:txBody>
          <a:bodyPr>
            <a:normAutofit fontScale="92500"/>
          </a:bodyPr>
          <a:lstStyle/>
          <a:p>
            <a:r>
              <a:rPr lang="en-US" dirty="0"/>
              <a:t>Faculty development sessions</a:t>
            </a:r>
          </a:p>
          <a:p>
            <a:r>
              <a:rPr lang="en-US" dirty="0"/>
              <a:t>Faculty/resident retreats</a:t>
            </a:r>
          </a:p>
          <a:p>
            <a:r>
              <a:rPr lang="en-US" dirty="0"/>
              <a:t>Webinars </a:t>
            </a:r>
          </a:p>
          <a:p>
            <a:pPr marL="63500" indent="0">
              <a:buNone/>
            </a:pPr>
            <a:r>
              <a:rPr lang="en-US" dirty="0"/>
              <a:t>A word from the not so wise</a:t>
            </a:r>
          </a:p>
          <a:p>
            <a:pPr lvl="1">
              <a:buFont typeface="Arial" panose="020B0604020202020204" pitchFamily="34" charset="0"/>
              <a:buChar char="•"/>
            </a:pPr>
            <a:r>
              <a:rPr lang="en-US" dirty="0"/>
              <a:t>Recording doesn’t occur in breakout rooms but stays on</a:t>
            </a:r>
          </a:p>
          <a:p>
            <a:pPr lvl="1">
              <a:buFont typeface="Arial" panose="020B0604020202020204" pitchFamily="34" charset="0"/>
              <a:buChar char="•"/>
            </a:pPr>
            <a:r>
              <a:rPr lang="en-US" dirty="0"/>
              <a:t>Check your host </a:t>
            </a:r>
          </a:p>
          <a:p>
            <a:pPr lvl="2">
              <a:buFont typeface="Arial" panose="020B0604020202020204" pitchFamily="34" charset="0"/>
              <a:buChar char="•"/>
            </a:pPr>
            <a:r>
              <a:rPr lang="en-US" dirty="0"/>
              <a:t>If using the same account you can get bumped out of the “top spot” </a:t>
            </a:r>
          </a:p>
          <a:p>
            <a:pPr lvl="1">
              <a:buFont typeface="Arial" panose="020B0604020202020204" pitchFamily="34" charset="0"/>
              <a:buChar char="•"/>
            </a:pPr>
            <a:r>
              <a:rPr lang="en-US" dirty="0"/>
              <a:t>Background for breaks to inform as well as be more professional</a:t>
            </a:r>
          </a:p>
          <a:p>
            <a:pPr lvl="1">
              <a:buFont typeface="Arial" panose="020B0604020202020204" pitchFamily="34" charset="0"/>
              <a:buChar char="•"/>
            </a:pPr>
            <a:r>
              <a:rPr lang="en-US" dirty="0"/>
              <a:t>Music</a:t>
            </a:r>
          </a:p>
          <a:p>
            <a:pPr lvl="1">
              <a:buFont typeface="Arial" panose="020B0604020202020204" pitchFamily="34" charset="0"/>
              <a:buChar char="•"/>
            </a:pPr>
            <a:r>
              <a:rPr lang="en-US" dirty="0"/>
              <a:t>Video </a:t>
            </a:r>
          </a:p>
          <a:p>
            <a:pPr lvl="1">
              <a:buFont typeface="Arial" panose="020B0604020202020204" pitchFamily="34" charset="0"/>
              <a:buChar char="•"/>
            </a:pPr>
            <a:endParaRPr lang="en-US" dirty="0"/>
          </a:p>
        </p:txBody>
      </p:sp>
      <p:sp>
        <p:nvSpPr>
          <p:cNvPr id="6" name="Title 5">
            <a:extLst>
              <a:ext uri="{FF2B5EF4-FFF2-40B4-BE49-F238E27FC236}">
                <a16:creationId xmlns:a16="http://schemas.microsoft.com/office/drawing/2014/main" id="{4A278522-B1D7-84CE-C090-210302045E5C}"/>
              </a:ext>
            </a:extLst>
          </p:cNvPr>
          <p:cNvSpPr>
            <a:spLocks noGrp="1"/>
          </p:cNvSpPr>
          <p:nvPr>
            <p:ph type="title"/>
          </p:nvPr>
        </p:nvSpPr>
        <p:spPr/>
        <p:txBody>
          <a:bodyPr/>
          <a:lstStyle/>
          <a:p>
            <a:r>
              <a:rPr lang="en-US" dirty="0"/>
              <a:t>Large Virtual Meeting</a:t>
            </a:r>
          </a:p>
        </p:txBody>
      </p:sp>
      <p:sp>
        <p:nvSpPr>
          <p:cNvPr id="4" name="Footer Placeholder 3">
            <a:extLst>
              <a:ext uri="{FF2B5EF4-FFF2-40B4-BE49-F238E27FC236}">
                <a16:creationId xmlns:a16="http://schemas.microsoft.com/office/drawing/2014/main" id="{77A75D16-7D8C-2F68-8BA5-6D8901693467}"/>
              </a:ext>
            </a:extLst>
          </p:cNvPr>
          <p:cNvSpPr>
            <a:spLocks noGrp="1"/>
          </p:cNvSpPr>
          <p:nvPr>
            <p:ph type="ftr" idx="11"/>
          </p:nvPr>
        </p:nvSpPr>
        <p:spPr/>
        <p:txBody>
          <a:bodyPr/>
          <a:lstStyle/>
          <a:p>
            <a:r>
              <a:rPr lang="en-US"/>
              <a:t>Presented by Partners in Medical Education, Inc. 2022</a:t>
            </a:r>
          </a:p>
        </p:txBody>
      </p:sp>
      <p:sp>
        <p:nvSpPr>
          <p:cNvPr id="5" name="Slide Number Placeholder 4">
            <a:extLst>
              <a:ext uri="{FF2B5EF4-FFF2-40B4-BE49-F238E27FC236}">
                <a16:creationId xmlns:a16="http://schemas.microsoft.com/office/drawing/2014/main" id="{D9A6FA39-E82D-75B2-85AE-58F6F07710C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pic>
        <p:nvPicPr>
          <p:cNvPr id="8" name="Picture 7">
            <a:extLst>
              <a:ext uri="{FF2B5EF4-FFF2-40B4-BE49-F238E27FC236}">
                <a16:creationId xmlns:a16="http://schemas.microsoft.com/office/drawing/2014/main" id="{852D9DCA-A930-668B-78A2-274ADFB3FC1D}"/>
              </a:ext>
            </a:extLst>
          </p:cNvPr>
          <p:cNvPicPr>
            <a:picLocks noChangeAspect="1"/>
          </p:cNvPicPr>
          <p:nvPr/>
        </p:nvPicPr>
        <p:blipFill>
          <a:blip r:embed="rId2"/>
          <a:stretch>
            <a:fillRect/>
          </a:stretch>
        </p:blipFill>
        <p:spPr>
          <a:xfrm>
            <a:off x="8670531" y="6420603"/>
            <a:ext cx="286537" cy="390178"/>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DA0D2D5B-EC88-EA18-0DC1-DF8836E3F9FE}"/>
              </a:ext>
            </a:extLst>
          </p:cNvPr>
          <p:cNvPicPr>
            <a:picLocks noChangeAspect="1"/>
          </p:cNvPicPr>
          <p:nvPr/>
        </p:nvPicPr>
        <p:blipFill>
          <a:blip r:embed="rId3"/>
          <a:stretch>
            <a:fillRect/>
          </a:stretch>
        </p:blipFill>
        <p:spPr>
          <a:xfrm>
            <a:off x="6115050" y="1199825"/>
            <a:ext cx="2629674" cy="1740225"/>
          </a:xfrm>
          <a:prstGeom prst="rect">
            <a:avLst/>
          </a:prstGeom>
        </p:spPr>
      </p:pic>
      <p:pic>
        <p:nvPicPr>
          <p:cNvPr id="12" name="Picture 11" descr="A yellow smiley face&#10;&#10;Description automatically generated with medium confidence">
            <a:extLst>
              <a:ext uri="{FF2B5EF4-FFF2-40B4-BE49-F238E27FC236}">
                <a16:creationId xmlns:a16="http://schemas.microsoft.com/office/drawing/2014/main" id="{3C8C036B-11F2-ADAB-0AF5-F9497BE846C0}"/>
              </a:ext>
            </a:extLst>
          </p:cNvPr>
          <p:cNvPicPr>
            <a:picLocks noChangeAspect="1"/>
          </p:cNvPicPr>
          <p:nvPr/>
        </p:nvPicPr>
        <p:blipFill>
          <a:blip r:embed="rId4"/>
          <a:stretch>
            <a:fillRect/>
          </a:stretch>
        </p:blipFill>
        <p:spPr>
          <a:xfrm>
            <a:off x="2654299" y="2657312"/>
            <a:ext cx="565476" cy="565476"/>
          </a:xfrm>
          <a:prstGeom prst="rect">
            <a:avLst/>
          </a:prstGeom>
        </p:spPr>
      </p:pic>
    </p:spTree>
    <p:extLst>
      <p:ext uri="{BB962C8B-B14F-4D97-AF65-F5344CB8AC3E}">
        <p14:creationId xmlns:p14="http://schemas.microsoft.com/office/powerpoint/2010/main" val="1044595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4FCD35B-E5BB-46D3-22E7-A91BA7B384D8}"/>
              </a:ext>
            </a:extLst>
          </p:cNvPr>
          <p:cNvSpPr>
            <a:spLocks noGrp="1"/>
          </p:cNvSpPr>
          <p:nvPr>
            <p:ph type="body" idx="1"/>
          </p:nvPr>
        </p:nvSpPr>
        <p:spPr/>
        <p:txBody>
          <a:bodyPr/>
          <a:lstStyle/>
          <a:p>
            <a:endParaRPr lang="en-US"/>
          </a:p>
        </p:txBody>
      </p:sp>
      <p:sp>
        <p:nvSpPr>
          <p:cNvPr id="11" name="Title 10">
            <a:extLst>
              <a:ext uri="{FF2B5EF4-FFF2-40B4-BE49-F238E27FC236}">
                <a16:creationId xmlns:a16="http://schemas.microsoft.com/office/drawing/2014/main" id="{9ACC5A8C-4D1C-5354-3910-7B26A5B81BE6}"/>
              </a:ext>
            </a:extLst>
          </p:cNvPr>
          <p:cNvSpPr>
            <a:spLocks noGrp="1"/>
          </p:cNvSpPr>
          <p:nvPr>
            <p:ph type="title"/>
          </p:nvPr>
        </p:nvSpPr>
        <p:spPr/>
        <p:txBody>
          <a:bodyPr/>
          <a:lstStyle/>
          <a:p>
            <a:r>
              <a:rPr lang="en-US" dirty="0"/>
              <a:t>Share Sound, Optimize Your Video Clip</a:t>
            </a:r>
          </a:p>
        </p:txBody>
      </p:sp>
      <p:sp>
        <p:nvSpPr>
          <p:cNvPr id="4" name="Footer Placeholder 3">
            <a:extLst>
              <a:ext uri="{FF2B5EF4-FFF2-40B4-BE49-F238E27FC236}">
                <a16:creationId xmlns:a16="http://schemas.microsoft.com/office/drawing/2014/main" id="{5DB9D58E-EFCB-0568-A681-658B9FFEF3EA}"/>
              </a:ext>
            </a:extLst>
          </p:cNvPr>
          <p:cNvSpPr>
            <a:spLocks noGrp="1"/>
          </p:cNvSpPr>
          <p:nvPr>
            <p:ph type="ftr" idx="11"/>
          </p:nvPr>
        </p:nvSpPr>
        <p:spPr/>
        <p:txBody>
          <a:bodyPr/>
          <a:lstStyle/>
          <a:p>
            <a:r>
              <a:rPr lang="en-US"/>
              <a:t>Presented by Partners in Medical Education, Inc. 2022</a:t>
            </a:r>
          </a:p>
        </p:txBody>
      </p:sp>
      <p:sp>
        <p:nvSpPr>
          <p:cNvPr id="5" name="Slide Number Placeholder 4">
            <a:extLst>
              <a:ext uri="{FF2B5EF4-FFF2-40B4-BE49-F238E27FC236}">
                <a16:creationId xmlns:a16="http://schemas.microsoft.com/office/drawing/2014/main" id="{18422588-CFA8-ADBD-938B-026A1885030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pic>
        <p:nvPicPr>
          <p:cNvPr id="10" name="Picture 9">
            <a:extLst>
              <a:ext uri="{FF2B5EF4-FFF2-40B4-BE49-F238E27FC236}">
                <a16:creationId xmlns:a16="http://schemas.microsoft.com/office/drawing/2014/main" id="{B53BAEDE-695E-EA6D-B7DB-8243C7C86990}"/>
              </a:ext>
            </a:extLst>
          </p:cNvPr>
          <p:cNvPicPr>
            <a:picLocks noChangeAspect="1"/>
          </p:cNvPicPr>
          <p:nvPr/>
        </p:nvPicPr>
        <p:blipFill>
          <a:blip r:embed="rId2"/>
          <a:stretch>
            <a:fillRect/>
          </a:stretch>
        </p:blipFill>
        <p:spPr>
          <a:xfrm>
            <a:off x="1060450" y="1660526"/>
            <a:ext cx="7239000" cy="4070350"/>
          </a:xfrm>
          <a:prstGeom prst="rect">
            <a:avLst/>
          </a:prstGeom>
        </p:spPr>
      </p:pic>
      <p:sp>
        <p:nvSpPr>
          <p:cNvPr id="13" name="Arrow: Up 12">
            <a:extLst>
              <a:ext uri="{FF2B5EF4-FFF2-40B4-BE49-F238E27FC236}">
                <a16:creationId xmlns:a16="http://schemas.microsoft.com/office/drawing/2014/main" id="{643B7654-3C73-58C7-A9F0-72E73611F72F}"/>
              </a:ext>
            </a:extLst>
          </p:cNvPr>
          <p:cNvSpPr/>
          <p:nvPr/>
        </p:nvSpPr>
        <p:spPr>
          <a:xfrm>
            <a:off x="3435350" y="4298950"/>
            <a:ext cx="234950" cy="42545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Up 13">
            <a:extLst>
              <a:ext uri="{FF2B5EF4-FFF2-40B4-BE49-F238E27FC236}">
                <a16:creationId xmlns:a16="http://schemas.microsoft.com/office/drawing/2014/main" id="{8166C62D-FC0E-BE7C-FA09-B78F640954C5}"/>
              </a:ext>
            </a:extLst>
          </p:cNvPr>
          <p:cNvSpPr/>
          <p:nvPr/>
        </p:nvSpPr>
        <p:spPr>
          <a:xfrm>
            <a:off x="4000500" y="4298950"/>
            <a:ext cx="234950" cy="42545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9F0F07F-513B-CDC2-F0D3-6F0FDD0365EC}"/>
              </a:ext>
            </a:extLst>
          </p:cNvPr>
          <p:cNvPicPr>
            <a:picLocks noChangeAspect="1"/>
          </p:cNvPicPr>
          <p:nvPr/>
        </p:nvPicPr>
        <p:blipFill>
          <a:blip r:embed="rId3"/>
          <a:stretch>
            <a:fillRect/>
          </a:stretch>
        </p:blipFill>
        <p:spPr>
          <a:xfrm>
            <a:off x="8714981" y="6401380"/>
            <a:ext cx="286537" cy="390178"/>
          </a:xfrm>
          <a:prstGeom prst="rect">
            <a:avLst/>
          </a:prstGeom>
        </p:spPr>
      </p:pic>
    </p:spTree>
    <p:extLst>
      <p:ext uri="{BB962C8B-B14F-4D97-AF65-F5344CB8AC3E}">
        <p14:creationId xmlns:p14="http://schemas.microsoft.com/office/powerpoint/2010/main" val="2705251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7" name="Google Shape;97;p15"/>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Presented by Partners in Medical Education, Inc. 2022</a:t>
            </a:r>
            <a:endParaRPr/>
          </a:p>
        </p:txBody>
      </p:sp>
      <p:sp>
        <p:nvSpPr>
          <p:cNvPr id="98" name="Google Shape;98;p15"/>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3" name="Title 2">
            <a:extLst>
              <a:ext uri="{FF2B5EF4-FFF2-40B4-BE49-F238E27FC236}">
                <a16:creationId xmlns:a16="http://schemas.microsoft.com/office/drawing/2014/main" id="{067E807B-DB14-45D8-50E7-3AFD902EA183}"/>
              </a:ext>
            </a:extLst>
          </p:cNvPr>
          <p:cNvSpPr>
            <a:spLocks noGrp="1"/>
          </p:cNvSpPr>
          <p:nvPr>
            <p:ph type="title"/>
          </p:nvPr>
        </p:nvSpPr>
        <p:spPr/>
        <p:txBody>
          <a:bodyPr/>
          <a:lstStyle/>
          <a:p>
            <a:r>
              <a:rPr lang="en-US" dirty="0"/>
              <a:t>ACGME Virtual Site Visits</a:t>
            </a:r>
          </a:p>
        </p:txBody>
      </p:sp>
      <p:sp>
        <p:nvSpPr>
          <p:cNvPr id="5" name="Text Placeholder 4">
            <a:extLst>
              <a:ext uri="{FF2B5EF4-FFF2-40B4-BE49-F238E27FC236}">
                <a16:creationId xmlns:a16="http://schemas.microsoft.com/office/drawing/2014/main" id="{E0BA8E10-4805-DCE3-05FE-A21B9E9E8A9D}"/>
              </a:ext>
            </a:extLst>
          </p:cNvPr>
          <p:cNvSpPr>
            <a:spLocks noGrp="1"/>
          </p:cNvSpPr>
          <p:nvPr>
            <p:ph type="body" idx="1"/>
          </p:nvPr>
        </p:nvSpPr>
        <p:spPr>
          <a:xfrm>
            <a:off x="628650" y="1612081"/>
            <a:ext cx="7886700" cy="4438905"/>
          </a:xfrm>
        </p:spPr>
        <p:txBody>
          <a:bodyPr>
            <a:normAutofit/>
          </a:bodyPr>
          <a:lstStyle/>
          <a:p>
            <a:pPr marL="457200" lvl="0" indent="0" algn="l" rtl="0">
              <a:lnSpc>
                <a:spcPct val="90000"/>
              </a:lnSpc>
              <a:spcBef>
                <a:spcPts val="1000"/>
              </a:spcBef>
              <a:spcAft>
                <a:spcPts val="0"/>
              </a:spcAft>
              <a:buNone/>
            </a:pPr>
            <a:r>
              <a:rPr lang="en-US" dirty="0"/>
              <a:t>Instructions provided by ACGME:</a:t>
            </a:r>
          </a:p>
          <a:p>
            <a:pPr marL="914400" lvl="0" indent="-457200" algn="l" rtl="0">
              <a:lnSpc>
                <a:spcPct val="90000"/>
              </a:lnSpc>
              <a:spcBef>
                <a:spcPts val="1000"/>
              </a:spcBef>
              <a:spcAft>
                <a:spcPts val="0"/>
              </a:spcAft>
              <a:buFont typeface="Arial" panose="020B0604020202020204" pitchFamily="34" charset="0"/>
              <a:buChar char="•"/>
            </a:pPr>
            <a:r>
              <a:rPr lang="en-US" dirty="0"/>
              <a:t>Zoom</a:t>
            </a:r>
          </a:p>
          <a:p>
            <a:pPr marL="914400" indent="-457200"/>
            <a:r>
              <a:rPr lang="en-US" dirty="0"/>
              <a:t>Individual devices</a:t>
            </a:r>
          </a:p>
          <a:p>
            <a:pPr marL="1371600" lvl="1" indent="-457200"/>
            <a:r>
              <a:rPr lang="en-US" dirty="0"/>
              <a:t>computer/laptop/IPAD/phone</a:t>
            </a:r>
          </a:p>
          <a:p>
            <a:pPr marL="1828800" lvl="2" indent="-457200"/>
            <a:r>
              <a:rPr lang="en-US" dirty="0"/>
              <a:t>with camera and microphone</a:t>
            </a:r>
          </a:p>
          <a:p>
            <a:pPr marL="1371600" lvl="1" indent="-457200"/>
            <a:r>
              <a:rPr lang="en-US" dirty="0"/>
              <a:t>full name visible on the screen</a:t>
            </a:r>
          </a:p>
          <a:p>
            <a:pPr marL="1371600" lvl="1" indent="-457200"/>
            <a:r>
              <a:rPr lang="en-US" dirty="0"/>
              <a:t>b</a:t>
            </a:r>
            <a:r>
              <a:rPr lang="en-US"/>
              <a:t>e </a:t>
            </a:r>
            <a:r>
              <a:rPr lang="en-US" dirty="0"/>
              <a:t>in a quiet place/no interruptions</a:t>
            </a:r>
          </a:p>
          <a:p>
            <a:pPr marL="914400" indent="-457200"/>
            <a:r>
              <a:rPr lang="en-US" dirty="0"/>
              <a:t>Log in 5 minutes prior</a:t>
            </a:r>
          </a:p>
          <a:p>
            <a:pPr marL="914400" indent="-457200"/>
            <a:r>
              <a:rPr lang="en-US" dirty="0"/>
              <a:t>Cameras and microphones on</a:t>
            </a:r>
          </a:p>
          <a:p>
            <a:pPr indent="0">
              <a:buNone/>
            </a:pPr>
            <a:r>
              <a:rPr lang="en-US" b="1" dirty="0"/>
              <a:t>  </a:t>
            </a:r>
          </a:p>
        </p:txBody>
      </p:sp>
      <p:sp>
        <p:nvSpPr>
          <p:cNvPr id="7" name="TextBox 6">
            <a:extLst>
              <a:ext uri="{FF2B5EF4-FFF2-40B4-BE49-F238E27FC236}">
                <a16:creationId xmlns:a16="http://schemas.microsoft.com/office/drawing/2014/main" id="{7CB09034-D681-C465-69D3-ADE72464E3F2}"/>
              </a:ext>
            </a:extLst>
          </p:cNvPr>
          <p:cNvSpPr txBox="1"/>
          <p:nvPr/>
        </p:nvSpPr>
        <p:spPr>
          <a:xfrm>
            <a:off x="400050" y="5549561"/>
            <a:ext cx="4438650" cy="461665"/>
          </a:xfrm>
          <a:prstGeom prst="rect">
            <a:avLst/>
          </a:prstGeom>
          <a:noFill/>
        </p:spPr>
        <p:txBody>
          <a:bodyPr wrap="square" rtlCol="0">
            <a:spAutoFit/>
          </a:bodyPr>
          <a:lstStyle/>
          <a:p>
            <a:r>
              <a:rPr lang="en-US" sz="2400" b="1" dirty="0"/>
              <a:t>Word of Advice:   Participate!</a:t>
            </a:r>
          </a:p>
        </p:txBody>
      </p:sp>
      <p:pic>
        <p:nvPicPr>
          <p:cNvPr id="6" name="Picture 5">
            <a:extLst>
              <a:ext uri="{FF2B5EF4-FFF2-40B4-BE49-F238E27FC236}">
                <a16:creationId xmlns:a16="http://schemas.microsoft.com/office/drawing/2014/main" id="{F02D5720-5385-30DB-6A7F-5E165F33FCDD}"/>
              </a:ext>
            </a:extLst>
          </p:cNvPr>
          <p:cNvPicPr>
            <a:picLocks noChangeAspect="1"/>
          </p:cNvPicPr>
          <p:nvPr/>
        </p:nvPicPr>
        <p:blipFill>
          <a:blip r:embed="rId3"/>
          <a:stretch>
            <a:fillRect/>
          </a:stretch>
        </p:blipFill>
        <p:spPr>
          <a:xfrm>
            <a:off x="6667210" y="3733800"/>
            <a:ext cx="2244500" cy="2357238"/>
          </a:xfrm>
          <a:prstGeom prst="rect">
            <a:avLst/>
          </a:prstGeom>
        </p:spPr>
      </p:pic>
    </p:spTree>
    <p:extLst>
      <p:ext uri="{BB962C8B-B14F-4D97-AF65-F5344CB8AC3E}">
        <p14:creationId xmlns:p14="http://schemas.microsoft.com/office/powerpoint/2010/main" val="4030359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432E59A-2D33-9BDE-AD19-04490A19D9FB}"/>
              </a:ext>
            </a:extLst>
          </p:cNvPr>
          <p:cNvSpPr>
            <a:spLocks noGrp="1"/>
          </p:cNvSpPr>
          <p:nvPr>
            <p:ph type="body" idx="1"/>
          </p:nvPr>
        </p:nvSpPr>
        <p:spPr/>
        <p:txBody>
          <a:bodyPr/>
          <a:lstStyle/>
          <a:p>
            <a:r>
              <a:rPr lang="en-US" dirty="0"/>
              <a:t>Breakout rooms</a:t>
            </a:r>
          </a:p>
          <a:p>
            <a:r>
              <a:rPr lang="en-US" dirty="0"/>
              <a:t>People in waiting room </a:t>
            </a:r>
          </a:p>
          <a:p>
            <a:r>
              <a:rPr lang="en-US" dirty="0"/>
              <a:t>Attestation forms</a:t>
            </a:r>
          </a:p>
          <a:p>
            <a:r>
              <a:rPr lang="en-US" dirty="0"/>
              <a:t>Agenda </a:t>
            </a:r>
          </a:p>
          <a:p>
            <a:r>
              <a:rPr lang="en-US" dirty="0"/>
              <a:t>Discussion</a:t>
            </a:r>
          </a:p>
          <a:p>
            <a:endParaRPr lang="en-US" dirty="0"/>
          </a:p>
        </p:txBody>
      </p:sp>
      <p:sp>
        <p:nvSpPr>
          <p:cNvPr id="6" name="Title 5">
            <a:extLst>
              <a:ext uri="{FF2B5EF4-FFF2-40B4-BE49-F238E27FC236}">
                <a16:creationId xmlns:a16="http://schemas.microsoft.com/office/drawing/2014/main" id="{97BF3925-DA94-7C45-E688-AC512FA9914F}"/>
              </a:ext>
            </a:extLst>
          </p:cNvPr>
          <p:cNvSpPr>
            <a:spLocks noGrp="1"/>
          </p:cNvSpPr>
          <p:nvPr>
            <p:ph type="title"/>
          </p:nvPr>
        </p:nvSpPr>
        <p:spPr/>
        <p:txBody>
          <a:bodyPr/>
          <a:lstStyle/>
          <a:p>
            <a:r>
              <a:rPr lang="en-US" dirty="0"/>
              <a:t>Virtual Interviews</a:t>
            </a:r>
          </a:p>
        </p:txBody>
      </p:sp>
      <p:sp>
        <p:nvSpPr>
          <p:cNvPr id="4" name="Footer Placeholder 3">
            <a:extLst>
              <a:ext uri="{FF2B5EF4-FFF2-40B4-BE49-F238E27FC236}">
                <a16:creationId xmlns:a16="http://schemas.microsoft.com/office/drawing/2014/main" id="{53477A0F-8350-3185-76AC-A7C2A5B7F7DF}"/>
              </a:ext>
            </a:extLst>
          </p:cNvPr>
          <p:cNvSpPr>
            <a:spLocks noGrp="1"/>
          </p:cNvSpPr>
          <p:nvPr>
            <p:ph type="ftr" idx="11"/>
          </p:nvPr>
        </p:nvSpPr>
        <p:spPr/>
        <p:txBody>
          <a:bodyPr/>
          <a:lstStyle/>
          <a:p>
            <a:r>
              <a:rPr lang="en-US"/>
              <a:t>Presented by Partners in Medical Education, Inc. 2022</a:t>
            </a:r>
          </a:p>
        </p:txBody>
      </p:sp>
      <p:sp>
        <p:nvSpPr>
          <p:cNvPr id="5" name="Slide Number Placeholder 4">
            <a:extLst>
              <a:ext uri="{FF2B5EF4-FFF2-40B4-BE49-F238E27FC236}">
                <a16:creationId xmlns:a16="http://schemas.microsoft.com/office/drawing/2014/main" id="{2C3B3797-A689-53C4-86C7-BC7BB3447D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pic>
        <p:nvPicPr>
          <p:cNvPr id="8" name="Picture 7">
            <a:extLst>
              <a:ext uri="{FF2B5EF4-FFF2-40B4-BE49-F238E27FC236}">
                <a16:creationId xmlns:a16="http://schemas.microsoft.com/office/drawing/2014/main" id="{46463D97-8184-0877-FDB9-50C0FFF53930}"/>
              </a:ext>
            </a:extLst>
          </p:cNvPr>
          <p:cNvPicPr>
            <a:picLocks noChangeAspect="1"/>
          </p:cNvPicPr>
          <p:nvPr/>
        </p:nvPicPr>
        <p:blipFill>
          <a:blip r:embed="rId2"/>
          <a:stretch>
            <a:fillRect/>
          </a:stretch>
        </p:blipFill>
        <p:spPr>
          <a:xfrm>
            <a:off x="8597113" y="6433130"/>
            <a:ext cx="286537" cy="390178"/>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125C09FE-382B-6DEA-A9CE-EF143E867573}"/>
              </a:ext>
            </a:extLst>
          </p:cNvPr>
          <p:cNvPicPr>
            <a:picLocks noChangeAspect="1"/>
          </p:cNvPicPr>
          <p:nvPr/>
        </p:nvPicPr>
        <p:blipFill>
          <a:blip r:embed="rId3"/>
          <a:stretch>
            <a:fillRect/>
          </a:stretch>
        </p:blipFill>
        <p:spPr>
          <a:xfrm>
            <a:off x="4927599" y="3904021"/>
            <a:ext cx="3669513" cy="2058954"/>
          </a:xfrm>
          <a:prstGeom prst="rect">
            <a:avLst/>
          </a:prstGeom>
        </p:spPr>
      </p:pic>
    </p:spTree>
    <p:extLst>
      <p:ext uri="{BB962C8B-B14F-4D97-AF65-F5344CB8AC3E}">
        <p14:creationId xmlns:p14="http://schemas.microsoft.com/office/powerpoint/2010/main" val="2689256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3BBDD7A-F99B-F00C-2905-765FB651625F}"/>
              </a:ext>
            </a:extLst>
          </p:cNvPr>
          <p:cNvSpPr>
            <a:spLocks noGrp="1"/>
          </p:cNvSpPr>
          <p:nvPr>
            <p:ph type="body" idx="1"/>
          </p:nvPr>
        </p:nvSpPr>
        <p:spPr/>
        <p:txBody>
          <a:bodyPr/>
          <a:lstStyle/>
          <a:p>
            <a:pPr marL="63500" indent="0">
              <a:buNone/>
            </a:pPr>
            <a:r>
              <a:rPr lang="en-US" dirty="0"/>
              <a:t>Well-being</a:t>
            </a:r>
          </a:p>
          <a:p>
            <a:pPr lvl="1"/>
            <a:r>
              <a:rPr lang="en-US" dirty="0"/>
              <a:t>“Cooking contests”</a:t>
            </a:r>
          </a:p>
          <a:p>
            <a:pPr lvl="1"/>
            <a:r>
              <a:rPr lang="en-US" dirty="0"/>
              <a:t>Yoga </a:t>
            </a:r>
          </a:p>
          <a:p>
            <a:pPr lvl="1"/>
            <a:r>
              <a:rPr lang="en-US" dirty="0"/>
              <a:t>Thanksgiving</a:t>
            </a:r>
          </a:p>
          <a:p>
            <a:pPr lvl="1"/>
            <a:r>
              <a:rPr lang="en-US" dirty="0"/>
              <a:t>Trivia Contests</a:t>
            </a:r>
          </a:p>
          <a:p>
            <a:pPr lvl="1"/>
            <a:r>
              <a:rPr lang="en-US"/>
              <a:t>Name that Tune! </a:t>
            </a:r>
            <a:endParaRPr lang="en-US" dirty="0"/>
          </a:p>
          <a:p>
            <a:pPr marL="63500" indent="0">
              <a:buNone/>
            </a:pPr>
            <a:endParaRPr lang="en-US" dirty="0"/>
          </a:p>
        </p:txBody>
      </p:sp>
      <p:sp>
        <p:nvSpPr>
          <p:cNvPr id="6" name="Title 5">
            <a:extLst>
              <a:ext uri="{FF2B5EF4-FFF2-40B4-BE49-F238E27FC236}">
                <a16:creationId xmlns:a16="http://schemas.microsoft.com/office/drawing/2014/main" id="{D8794B0A-5FDF-D47D-85C4-9BBDE8E1D6BF}"/>
              </a:ext>
            </a:extLst>
          </p:cNvPr>
          <p:cNvSpPr>
            <a:spLocks noGrp="1"/>
          </p:cNvSpPr>
          <p:nvPr>
            <p:ph type="title"/>
          </p:nvPr>
        </p:nvSpPr>
        <p:spPr/>
        <p:txBody>
          <a:bodyPr/>
          <a:lstStyle/>
          <a:p>
            <a:r>
              <a:rPr lang="en-US" dirty="0"/>
              <a:t>Virtual Meetings can be Fun!</a:t>
            </a:r>
          </a:p>
        </p:txBody>
      </p:sp>
      <p:sp>
        <p:nvSpPr>
          <p:cNvPr id="4" name="Footer Placeholder 3">
            <a:extLst>
              <a:ext uri="{FF2B5EF4-FFF2-40B4-BE49-F238E27FC236}">
                <a16:creationId xmlns:a16="http://schemas.microsoft.com/office/drawing/2014/main" id="{8365223A-AE05-6398-9367-11B4E395ED58}"/>
              </a:ext>
            </a:extLst>
          </p:cNvPr>
          <p:cNvSpPr>
            <a:spLocks noGrp="1"/>
          </p:cNvSpPr>
          <p:nvPr>
            <p:ph type="ftr" idx="11"/>
          </p:nvPr>
        </p:nvSpPr>
        <p:spPr/>
        <p:txBody>
          <a:bodyPr/>
          <a:lstStyle/>
          <a:p>
            <a:r>
              <a:rPr lang="en-US"/>
              <a:t>Presented by Partners in Medical Education, Inc. 2022</a:t>
            </a:r>
          </a:p>
        </p:txBody>
      </p:sp>
      <p:sp>
        <p:nvSpPr>
          <p:cNvPr id="5" name="Slide Number Placeholder 4">
            <a:extLst>
              <a:ext uri="{FF2B5EF4-FFF2-40B4-BE49-F238E27FC236}">
                <a16:creationId xmlns:a16="http://schemas.microsoft.com/office/drawing/2014/main" id="{A51E1EE1-163D-2484-69C6-019E4BE003A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pic>
        <p:nvPicPr>
          <p:cNvPr id="8" name="Picture 7">
            <a:extLst>
              <a:ext uri="{FF2B5EF4-FFF2-40B4-BE49-F238E27FC236}">
                <a16:creationId xmlns:a16="http://schemas.microsoft.com/office/drawing/2014/main" id="{2929837E-A65C-E5D7-3EE3-6848CC659628}"/>
              </a:ext>
            </a:extLst>
          </p:cNvPr>
          <p:cNvPicPr>
            <a:picLocks noChangeAspect="1"/>
          </p:cNvPicPr>
          <p:nvPr/>
        </p:nvPicPr>
        <p:blipFill>
          <a:blip r:embed="rId2"/>
          <a:stretch>
            <a:fillRect/>
          </a:stretch>
        </p:blipFill>
        <p:spPr>
          <a:xfrm>
            <a:off x="8714981" y="6408077"/>
            <a:ext cx="286537" cy="390178"/>
          </a:xfrm>
          <a:prstGeom prst="rect">
            <a:avLst/>
          </a:prstGeom>
        </p:spPr>
      </p:pic>
      <p:pic>
        <p:nvPicPr>
          <p:cNvPr id="12" name="Picture 11" descr="A picture containing indoor, person, ceiling, kitchen">
            <a:extLst>
              <a:ext uri="{FF2B5EF4-FFF2-40B4-BE49-F238E27FC236}">
                <a16:creationId xmlns:a16="http://schemas.microsoft.com/office/drawing/2014/main" id="{F474D1FD-4FC3-3CD2-12CF-957BCD94A32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445125" y="2254806"/>
            <a:ext cx="2844800" cy="3810000"/>
          </a:xfrm>
          <a:prstGeom prst="rect">
            <a:avLst/>
          </a:prstGeom>
        </p:spPr>
      </p:pic>
    </p:spTree>
    <p:extLst>
      <p:ext uri="{BB962C8B-B14F-4D97-AF65-F5344CB8AC3E}">
        <p14:creationId xmlns:p14="http://schemas.microsoft.com/office/powerpoint/2010/main" val="2764724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4"/>
          <p:cNvSpPr txBox="1">
            <a:spLocks noGrp="1"/>
          </p:cNvSpPr>
          <p:nvPr>
            <p:ph type="ctrTitle"/>
          </p:nvPr>
        </p:nvSpPr>
        <p:spPr>
          <a:xfrm>
            <a:off x="3734871" y="1798697"/>
            <a:ext cx="5263034" cy="200505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Arial"/>
              <a:buNone/>
            </a:pPr>
            <a:r>
              <a:rPr lang="en-US" sz="4000" dirty="0"/>
              <a:t>Lights! Camera!</a:t>
            </a:r>
            <a:br>
              <a:rPr lang="en-US" sz="4000" dirty="0"/>
            </a:br>
            <a:r>
              <a:rPr lang="en-US" sz="4000" dirty="0"/>
              <a:t>ZOOM!!</a:t>
            </a:r>
            <a:br>
              <a:rPr lang="en-US" sz="3200" dirty="0">
                <a:latin typeface="Arial"/>
                <a:ea typeface="Arial"/>
                <a:cs typeface="Arial"/>
                <a:sym typeface="Arial"/>
              </a:rPr>
            </a:br>
            <a:endParaRPr dirty="0"/>
          </a:p>
        </p:txBody>
      </p:sp>
      <p:sp>
        <p:nvSpPr>
          <p:cNvPr id="89" name="Google Shape;89;p14"/>
          <p:cNvSpPr txBox="1">
            <a:spLocks noGrp="1"/>
          </p:cNvSpPr>
          <p:nvPr>
            <p:ph type="subTitle" idx="1"/>
          </p:nvPr>
        </p:nvSpPr>
        <p:spPr>
          <a:xfrm>
            <a:off x="243913" y="4233672"/>
            <a:ext cx="7773035" cy="163030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000"/>
              <a:buNone/>
            </a:pPr>
            <a:endParaRPr lang="en-US" sz="1600" dirty="0"/>
          </a:p>
          <a:p>
            <a:pPr marL="0" lvl="0" indent="0" algn="l" rtl="0">
              <a:lnSpc>
                <a:spcPct val="90000"/>
              </a:lnSpc>
              <a:spcBef>
                <a:spcPts val="0"/>
              </a:spcBef>
              <a:spcAft>
                <a:spcPts val="0"/>
              </a:spcAft>
              <a:buClr>
                <a:schemeClr val="lt1"/>
              </a:buClr>
              <a:buSzPts val="2000"/>
              <a:buNone/>
            </a:pPr>
            <a:r>
              <a:rPr lang="en-US" sz="1600" dirty="0"/>
              <a:t>Presented by:</a:t>
            </a:r>
          </a:p>
          <a:p>
            <a:pPr marL="0" lvl="0" indent="0" algn="l" rtl="0">
              <a:lnSpc>
                <a:spcPct val="90000"/>
              </a:lnSpc>
              <a:spcBef>
                <a:spcPts val="0"/>
              </a:spcBef>
              <a:spcAft>
                <a:spcPts val="0"/>
              </a:spcAft>
              <a:buClr>
                <a:schemeClr val="lt1"/>
              </a:buClr>
              <a:buSzPts val="2000"/>
              <a:buNone/>
            </a:pPr>
            <a:r>
              <a:rPr lang="en-US" sz="1800" dirty="0"/>
              <a:t>Amy Durant, MHA</a:t>
            </a:r>
          </a:p>
          <a:p>
            <a:pPr marL="0" lvl="0" indent="0" algn="l" rtl="0">
              <a:lnSpc>
                <a:spcPct val="90000"/>
              </a:lnSpc>
              <a:spcBef>
                <a:spcPts val="0"/>
              </a:spcBef>
              <a:spcAft>
                <a:spcPts val="0"/>
              </a:spcAft>
              <a:buClr>
                <a:schemeClr val="lt1"/>
              </a:buClr>
              <a:buSzPts val="2000"/>
              <a:buNone/>
            </a:pPr>
            <a:r>
              <a:rPr lang="en-US" sz="1800" dirty="0"/>
              <a:t>Cheryl Haynes, BA</a:t>
            </a:r>
          </a:p>
          <a:p>
            <a:pPr marL="0" lvl="0" indent="0" algn="l" rtl="0">
              <a:lnSpc>
                <a:spcPct val="90000"/>
              </a:lnSpc>
              <a:spcBef>
                <a:spcPts val="0"/>
              </a:spcBef>
              <a:spcAft>
                <a:spcPts val="0"/>
              </a:spcAft>
              <a:buClr>
                <a:schemeClr val="lt1"/>
              </a:buClr>
              <a:buSzPts val="2000"/>
              <a:buNone/>
            </a:pPr>
            <a:r>
              <a:rPr lang="en-US" sz="1800" dirty="0"/>
              <a:t>GME Consultants</a:t>
            </a:r>
            <a:endParaRPr sz="1800" dirty="0"/>
          </a:p>
          <a:p>
            <a:pPr marL="0" lvl="0" indent="0" algn="l" rtl="0">
              <a:lnSpc>
                <a:spcPct val="90000"/>
              </a:lnSpc>
              <a:spcBef>
                <a:spcPts val="1000"/>
              </a:spcBef>
              <a:spcAft>
                <a:spcPts val="0"/>
              </a:spcAft>
              <a:buClr>
                <a:schemeClr val="lt1"/>
              </a:buClr>
              <a:buSzPts val="2000"/>
              <a:buNone/>
            </a:pPr>
            <a:endParaRPr dirty="0"/>
          </a:p>
        </p:txBody>
      </p:sp>
      <p:sp>
        <p:nvSpPr>
          <p:cNvPr id="2" name="Footer Placeholder 1">
            <a:extLst>
              <a:ext uri="{FF2B5EF4-FFF2-40B4-BE49-F238E27FC236}">
                <a16:creationId xmlns:a16="http://schemas.microsoft.com/office/drawing/2014/main" id="{07C27056-72D2-40BE-B185-849A662119D4}"/>
              </a:ext>
            </a:extLst>
          </p:cNvPr>
          <p:cNvSpPr>
            <a:spLocks noGrp="1"/>
          </p:cNvSpPr>
          <p:nvPr>
            <p:ph type="ftr" idx="11"/>
          </p:nvPr>
        </p:nvSpPr>
        <p:spPr/>
        <p:txBody>
          <a:bodyPr/>
          <a:lstStyle/>
          <a:p>
            <a:r>
              <a:rPr lang="en-US"/>
              <a:t>Presented by Partners in Medical Education, Inc. 2022</a:t>
            </a:r>
          </a:p>
        </p:txBody>
      </p:sp>
      <p:sp>
        <p:nvSpPr>
          <p:cNvPr id="3" name="Slide Number Placeholder 2">
            <a:extLst>
              <a:ext uri="{FF2B5EF4-FFF2-40B4-BE49-F238E27FC236}">
                <a16:creationId xmlns:a16="http://schemas.microsoft.com/office/drawing/2014/main" id="{5202F6CD-AB1B-429C-B39B-F9A21A5640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336F2B6-05E9-08DF-FE7C-17AC22FB9206}"/>
              </a:ext>
            </a:extLst>
          </p:cNvPr>
          <p:cNvSpPr>
            <a:spLocks noGrp="1"/>
          </p:cNvSpPr>
          <p:nvPr>
            <p:ph type="body" idx="1"/>
          </p:nvPr>
        </p:nvSpPr>
        <p:spPr/>
        <p:txBody>
          <a:bodyPr/>
          <a:lstStyle/>
          <a:p>
            <a:r>
              <a:rPr lang="en-US" dirty="0"/>
              <a:t>Keeps us safe</a:t>
            </a:r>
          </a:p>
          <a:p>
            <a:r>
              <a:rPr lang="en-US" dirty="0"/>
              <a:t>Allows for a better work-life balance</a:t>
            </a:r>
          </a:p>
          <a:p>
            <a:r>
              <a:rPr lang="en-US" dirty="0"/>
              <a:t>More productive</a:t>
            </a:r>
          </a:p>
          <a:p>
            <a:r>
              <a:rPr lang="en-US" dirty="0"/>
              <a:t>Allows for more meetings</a:t>
            </a:r>
          </a:p>
          <a:p>
            <a:pPr lvl="1"/>
            <a:r>
              <a:rPr lang="en-US" dirty="0"/>
              <a:t>Productive</a:t>
            </a:r>
          </a:p>
          <a:p>
            <a:pPr lvl="1"/>
            <a:r>
              <a:rPr lang="en-US" dirty="0"/>
              <a:t>Zoom fatigue </a:t>
            </a:r>
          </a:p>
          <a:p>
            <a:pPr lvl="1"/>
            <a:r>
              <a:rPr lang="en-US" dirty="0"/>
              <a:t>Longer meetings?? </a:t>
            </a:r>
          </a:p>
        </p:txBody>
      </p:sp>
      <p:sp>
        <p:nvSpPr>
          <p:cNvPr id="6" name="Title 5">
            <a:extLst>
              <a:ext uri="{FF2B5EF4-FFF2-40B4-BE49-F238E27FC236}">
                <a16:creationId xmlns:a16="http://schemas.microsoft.com/office/drawing/2014/main" id="{F5525C3D-0B25-3A6D-D051-4BBC5551567D}"/>
              </a:ext>
            </a:extLst>
          </p:cNvPr>
          <p:cNvSpPr>
            <a:spLocks noGrp="1"/>
          </p:cNvSpPr>
          <p:nvPr>
            <p:ph type="title"/>
          </p:nvPr>
        </p:nvSpPr>
        <p:spPr/>
        <p:txBody>
          <a:bodyPr/>
          <a:lstStyle/>
          <a:p>
            <a:r>
              <a:rPr lang="en-US" dirty="0"/>
              <a:t>The Virtual World</a:t>
            </a:r>
          </a:p>
        </p:txBody>
      </p:sp>
      <p:sp>
        <p:nvSpPr>
          <p:cNvPr id="4" name="Footer Placeholder 3">
            <a:extLst>
              <a:ext uri="{FF2B5EF4-FFF2-40B4-BE49-F238E27FC236}">
                <a16:creationId xmlns:a16="http://schemas.microsoft.com/office/drawing/2014/main" id="{A591A4BF-9185-2A4E-FF6B-8EA511958773}"/>
              </a:ext>
            </a:extLst>
          </p:cNvPr>
          <p:cNvSpPr>
            <a:spLocks noGrp="1"/>
          </p:cNvSpPr>
          <p:nvPr>
            <p:ph type="ftr" idx="11"/>
          </p:nvPr>
        </p:nvSpPr>
        <p:spPr/>
        <p:txBody>
          <a:bodyPr/>
          <a:lstStyle/>
          <a:p>
            <a:r>
              <a:rPr lang="en-US"/>
              <a:t>Presented by Partners in Medical Education, Inc. 2022</a:t>
            </a:r>
          </a:p>
        </p:txBody>
      </p:sp>
      <p:sp>
        <p:nvSpPr>
          <p:cNvPr id="5" name="Slide Number Placeholder 4">
            <a:extLst>
              <a:ext uri="{FF2B5EF4-FFF2-40B4-BE49-F238E27FC236}">
                <a16:creationId xmlns:a16="http://schemas.microsoft.com/office/drawing/2014/main" id="{BF45C035-81DB-AA3B-E61B-5E846FA1256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pic>
        <p:nvPicPr>
          <p:cNvPr id="8" name="Picture 7">
            <a:extLst>
              <a:ext uri="{FF2B5EF4-FFF2-40B4-BE49-F238E27FC236}">
                <a16:creationId xmlns:a16="http://schemas.microsoft.com/office/drawing/2014/main" id="{FC55DF39-C010-55C4-62A0-DF011C77F57B}"/>
              </a:ext>
            </a:extLst>
          </p:cNvPr>
          <p:cNvPicPr>
            <a:picLocks noChangeAspect="1"/>
          </p:cNvPicPr>
          <p:nvPr/>
        </p:nvPicPr>
        <p:blipFill>
          <a:blip r:embed="rId2"/>
          <a:stretch>
            <a:fillRect/>
          </a:stretch>
        </p:blipFill>
        <p:spPr>
          <a:xfrm>
            <a:off x="8714981" y="6408077"/>
            <a:ext cx="286537" cy="390178"/>
          </a:xfrm>
          <a:prstGeom prst="rect">
            <a:avLst/>
          </a:prstGeom>
        </p:spPr>
      </p:pic>
      <p:pic>
        <p:nvPicPr>
          <p:cNvPr id="10" name="Picture 9" descr="A picture containing person&#10;&#10;Description automatically generated">
            <a:extLst>
              <a:ext uri="{FF2B5EF4-FFF2-40B4-BE49-F238E27FC236}">
                <a16:creationId xmlns:a16="http://schemas.microsoft.com/office/drawing/2014/main" id="{EDC9C293-AEE9-2B98-36A3-478ABAC413B7}"/>
              </a:ext>
            </a:extLst>
          </p:cNvPr>
          <p:cNvPicPr>
            <a:picLocks noChangeAspect="1"/>
          </p:cNvPicPr>
          <p:nvPr/>
        </p:nvPicPr>
        <p:blipFill>
          <a:blip r:embed="rId3"/>
          <a:stretch>
            <a:fillRect/>
          </a:stretch>
        </p:blipFill>
        <p:spPr>
          <a:xfrm>
            <a:off x="5605273" y="3892550"/>
            <a:ext cx="3005770" cy="2210125"/>
          </a:xfrm>
          <a:prstGeom prst="rect">
            <a:avLst/>
          </a:prstGeom>
        </p:spPr>
      </p:pic>
    </p:spTree>
    <p:extLst>
      <p:ext uri="{BB962C8B-B14F-4D97-AF65-F5344CB8AC3E}">
        <p14:creationId xmlns:p14="http://schemas.microsoft.com/office/powerpoint/2010/main" val="2712376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A9B619A-85D7-89F5-1B57-FA9B691E3556}"/>
              </a:ext>
            </a:extLst>
          </p:cNvPr>
          <p:cNvSpPr>
            <a:spLocks noGrp="1"/>
          </p:cNvSpPr>
          <p:nvPr>
            <p:ph type="body" idx="1"/>
          </p:nvPr>
        </p:nvSpPr>
        <p:spPr/>
        <p:txBody>
          <a:bodyPr/>
          <a:lstStyle/>
          <a:p>
            <a:r>
              <a:rPr lang="en-US" dirty="0"/>
              <a:t>The phone still works</a:t>
            </a:r>
          </a:p>
          <a:p>
            <a:r>
              <a:rPr lang="en-US" dirty="0"/>
              <a:t>Do you really need to meet?</a:t>
            </a:r>
          </a:p>
          <a:p>
            <a:r>
              <a:rPr lang="en-US" dirty="0"/>
              <a:t>So much to look at</a:t>
            </a:r>
          </a:p>
          <a:p>
            <a:pPr lvl="1"/>
            <a:r>
              <a:rPr lang="en-US" dirty="0"/>
              <a:t>Did I miss something?</a:t>
            </a:r>
          </a:p>
          <a:p>
            <a:r>
              <a:rPr lang="en-US" dirty="0"/>
              <a:t>Are you there?</a:t>
            </a:r>
          </a:p>
        </p:txBody>
      </p:sp>
      <p:sp>
        <p:nvSpPr>
          <p:cNvPr id="6" name="Title 5">
            <a:extLst>
              <a:ext uri="{FF2B5EF4-FFF2-40B4-BE49-F238E27FC236}">
                <a16:creationId xmlns:a16="http://schemas.microsoft.com/office/drawing/2014/main" id="{6B9413D6-B86D-0818-AC9F-9023B3B9DE52}"/>
              </a:ext>
            </a:extLst>
          </p:cNvPr>
          <p:cNvSpPr>
            <a:spLocks noGrp="1"/>
          </p:cNvSpPr>
          <p:nvPr>
            <p:ph type="title"/>
          </p:nvPr>
        </p:nvSpPr>
        <p:spPr/>
        <p:txBody>
          <a:bodyPr/>
          <a:lstStyle/>
          <a:p>
            <a:r>
              <a:rPr lang="en-US" dirty="0"/>
              <a:t>Virtual??</a:t>
            </a:r>
          </a:p>
        </p:txBody>
      </p:sp>
      <p:sp>
        <p:nvSpPr>
          <p:cNvPr id="4" name="Footer Placeholder 3">
            <a:extLst>
              <a:ext uri="{FF2B5EF4-FFF2-40B4-BE49-F238E27FC236}">
                <a16:creationId xmlns:a16="http://schemas.microsoft.com/office/drawing/2014/main" id="{193258EB-FF3F-1945-F3DE-F0375D3331DA}"/>
              </a:ext>
            </a:extLst>
          </p:cNvPr>
          <p:cNvSpPr>
            <a:spLocks noGrp="1"/>
          </p:cNvSpPr>
          <p:nvPr>
            <p:ph type="ftr" idx="11"/>
          </p:nvPr>
        </p:nvSpPr>
        <p:spPr/>
        <p:txBody>
          <a:bodyPr/>
          <a:lstStyle/>
          <a:p>
            <a:r>
              <a:rPr lang="en-US"/>
              <a:t>Presented by Partners in Medical Education, Inc. 2022</a:t>
            </a:r>
          </a:p>
        </p:txBody>
      </p:sp>
      <p:sp>
        <p:nvSpPr>
          <p:cNvPr id="5" name="Slide Number Placeholder 4">
            <a:extLst>
              <a:ext uri="{FF2B5EF4-FFF2-40B4-BE49-F238E27FC236}">
                <a16:creationId xmlns:a16="http://schemas.microsoft.com/office/drawing/2014/main" id="{540DC7D8-90D0-2DB1-0613-379B988209C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pic>
        <p:nvPicPr>
          <p:cNvPr id="8" name="Picture 7">
            <a:extLst>
              <a:ext uri="{FF2B5EF4-FFF2-40B4-BE49-F238E27FC236}">
                <a16:creationId xmlns:a16="http://schemas.microsoft.com/office/drawing/2014/main" id="{518A3F9A-D5CD-0B51-ABCE-617DEC3DAF6F}"/>
              </a:ext>
            </a:extLst>
          </p:cNvPr>
          <p:cNvPicPr>
            <a:picLocks noChangeAspect="1"/>
          </p:cNvPicPr>
          <p:nvPr/>
        </p:nvPicPr>
        <p:blipFill>
          <a:blip r:embed="rId2"/>
          <a:stretch>
            <a:fillRect/>
          </a:stretch>
        </p:blipFill>
        <p:spPr>
          <a:xfrm>
            <a:off x="8632431" y="6420603"/>
            <a:ext cx="286537" cy="390178"/>
          </a:xfrm>
          <a:prstGeom prst="rect">
            <a:avLst/>
          </a:prstGeom>
        </p:spPr>
      </p:pic>
      <p:pic>
        <p:nvPicPr>
          <p:cNvPr id="12" name="Picture 11">
            <a:extLst>
              <a:ext uri="{FF2B5EF4-FFF2-40B4-BE49-F238E27FC236}">
                <a16:creationId xmlns:a16="http://schemas.microsoft.com/office/drawing/2014/main" id="{7F2E45D4-960A-2566-B961-0A54DD6B4AFE}"/>
              </a:ext>
            </a:extLst>
          </p:cNvPr>
          <p:cNvPicPr>
            <a:picLocks noChangeAspect="1"/>
          </p:cNvPicPr>
          <p:nvPr/>
        </p:nvPicPr>
        <p:blipFill>
          <a:blip r:embed="rId3"/>
          <a:stretch>
            <a:fillRect/>
          </a:stretch>
        </p:blipFill>
        <p:spPr>
          <a:xfrm>
            <a:off x="2298700" y="4384674"/>
            <a:ext cx="4838700" cy="1555297"/>
          </a:xfrm>
          <a:prstGeom prst="rect">
            <a:avLst/>
          </a:prstGeom>
        </p:spPr>
      </p:pic>
      <p:pic>
        <p:nvPicPr>
          <p:cNvPr id="14" name="Picture 13" descr="A person working on the computer&#10;&#10;Description automatically generated with low confidence">
            <a:extLst>
              <a:ext uri="{FF2B5EF4-FFF2-40B4-BE49-F238E27FC236}">
                <a16:creationId xmlns:a16="http://schemas.microsoft.com/office/drawing/2014/main" id="{4233F439-88BF-1827-2B5C-5CA8575459F5}"/>
              </a:ext>
            </a:extLst>
          </p:cNvPr>
          <p:cNvPicPr>
            <a:picLocks noChangeAspect="1"/>
          </p:cNvPicPr>
          <p:nvPr/>
        </p:nvPicPr>
        <p:blipFill>
          <a:blip r:embed="rId4"/>
          <a:stretch>
            <a:fillRect/>
          </a:stretch>
        </p:blipFill>
        <p:spPr>
          <a:xfrm>
            <a:off x="5755751" y="2177725"/>
            <a:ext cx="2156785" cy="1606876"/>
          </a:xfrm>
          <a:prstGeom prst="rect">
            <a:avLst/>
          </a:prstGeom>
        </p:spPr>
      </p:pic>
    </p:spTree>
    <p:extLst>
      <p:ext uri="{BB962C8B-B14F-4D97-AF65-F5344CB8AC3E}">
        <p14:creationId xmlns:p14="http://schemas.microsoft.com/office/powerpoint/2010/main" val="2985725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8" name="Rectangle 3"/>
          <p:cNvSpPr txBox="1">
            <a:spLocks noChangeArrowheads="1"/>
          </p:cNvSpPr>
          <p:nvPr/>
        </p:nvSpPr>
        <p:spPr bwMode="auto">
          <a:xfrm>
            <a:off x="5441759" y="220871"/>
            <a:ext cx="3702241" cy="70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Latest On-Demand Webinars</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9" name="Rectangle 8"/>
          <p:cNvSpPr>
            <a:spLocks noChangeArrowheads="1"/>
          </p:cNvSpPr>
          <p:nvPr/>
        </p:nvSpPr>
        <p:spPr bwMode="auto">
          <a:xfrm>
            <a:off x="5664199" y="5584371"/>
            <a:ext cx="3479801" cy="92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Contact us today to learn how our Educational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Passports can save you time &amp; money!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724-864-7320</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www.PartnersInMedEd.com</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200" b="0" i="1" u="none" strike="noStrike" kern="0" cap="none" spc="0" normalizeH="0" baseline="0" noProof="0" dirty="0">
              <a:ln>
                <a:noFill/>
              </a:ln>
              <a:solidFill>
                <a:srgbClr val="000000"/>
              </a:solidFill>
              <a:effectLst/>
              <a:uLnTx/>
              <a:uFillTx/>
              <a:latin typeface="Arial"/>
              <a:cs typeface="Arial"/>
              <a:sym typeface="Arial"/>
            </a:endParaRPr>
          </a:p>
        </p:txBody>
      </p:sp>
      <p:sp>
        <p:nvSpPr>
          <p:cNvPr id="15" name="Rectangle 3"/>
          <p:cNvSpPr txBox="1">
            <a:spLocks noChangeArrowheads="1"/>
          </p:cNvSpPr>
          <p:nvPr/>
        </p:nvSpPr>
        <p:spPr bwMode="auto">
          <a:xfrm>
            <a:off x="805396" y="220871"/>
            <a:ext cx="5060092" cy="436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Upcoming Live Webinar</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lang="en-US" altLang="en-US" sz="1400" b="0" kern="0" dirty="0">
              <a:solidFill>
                <a:prstClr val="black"/>
              </a:solidFill>
              <a:latin typeface="+mn-lt"/>
              <a:cs typeface="Arial" panose="020B0604020202020204" pitchFamily="34" charset="0"/>
              <a:sym typeface="Arial"/>
            </a:endParaRPr>
          </a:p>
          <a:p>
            <a:pPr algn="ctr">
              <a:lnSpc>
                <a:spcPct val="80000"/>
              </a:lnSpc>
              <a:defRPr/>
            </a:pPr>
            <a:endParaRPr lang="en-US" altLang="en-US" sz="1400" dirty="0">
              <a:solidFill>
                <a:prstClr val="black"/>
              </a:solidFill>
              <a:latin typeface="+mn-lt"/>
              <a:cs typeface="Arial" panose="020B0604020202020204" pitchFamily="34" charset="0"/>
            </a:endParaRPr>
          </a:p>
          <a:p>
            <a:pPr algn="ctr">
              <a:lnSpc>
                <a:spcPct val="80000"/>
              </a:lnSpc>
              <a:defRPr/>
            </a:pPr>
            <a:r>
              <a:rPr lang="en-US" altLang="en-US" sz="1400" kern="0" dirty="0">
                <a:solidFill>
                  <a:prstClr val="black"/>
                </a:solidFill>
                <a:latin typeface="+mn-lt"/>
                <a:cs typeface="Arial" panose="020B0604020202020204" pitchFamily="34" charset="0"/>
                <a:sym typeface="Arial"/>
              </a:rPr>
              <a:t>Lights, Camera…Zoom!</a:t>
            </a:r>
          </a:p>
          <a:p>
            <a:pPr algn="ctr">
              <a:lnSpc>
                <a:spcPct val="80000"/>
              </a:lnSpc>
              <a:defRPr/>
            </a:pPr>
            <a:r>
              <a:rPr kumimoji="0" lang="en-US" altLang="en-US" sz="1400" b="0" i="0" u="none" strike="noStrike" kern="0" cap="none" spc="0" normalizeH="0" baseline="0" noProof="0" dirty="0">
                <a:ln>
                  <a:noFill/>
                </a:ln>
                <a:solidFill>
                  <a:prstClr val="black"/>
                </a:solidFill>
                <a:effectLst/>
                <a:uLnTx/>
                <a:uFillTx/>
                <a:latin typeface="+mn-lt"/>
                <a:ea typeface="ＭＳ Ｐゴシック" charset="0"/>
                <a:cs typeface="Arial" panose="020B0604020202020204" pitchFamily="34" charset="0"/>
                <a:sym typeface="Arial"/>
              </a:rPr>
              <a:t>Thursday, November 17, 2022</a:t>
            </a:r>
          </a:p>
          <a:p>
            <a:pPr algn="ctr">
              <a:lnSpc>
                <a:spcPct val="80000"/>
              </a:lnSpc>
              <a:defRPr/>
            </a:pPr>
            <a:endParaRPr kumimoji="0" lang="en-US" altLang="en-US" sz="1400" b="0" i="0" u="none" strike="noStrike" kern="0" cap="none" spc="0" normalizeH="0" baseline="0" noProof="0" dirty="0">
              <a:ln>
                <a:noFill/>
              </a:ln>
              <a:solidFill>
                <a:prstClr val="black"/>
              </a:solidFill>
              <a:effectLst/>
              <a:uLnTx/>
              <a:uFillTx/>
              <a:latin typeface="+mn-lt"/>
              <a:ea typeface="ＭＳ Ｐゴシック" charset="0"/>
              <a:cs typeface="Arial" panose="020B0604020202020204" pitchFamily="34" charset="0"/>
              <a:sym typeface="Arial"/>
            </a:endParaRPr>
          </a:p>
          <a:p>
            <a:pPr algn="ctr">
              <a:lnSpc>
                <a:spcPct val="80000"/>
              </a:lnSpc>
              <a:defRPr/>
            </a:pPr>
            <a:r>
              <a:rPr lang="en-US" altLang="en-US" sz="1400" dirty="0">
                <a:solidFill>
                  <a:prstClr val="black"/>
                </a:solidFill>
                <a:latin typeface="+mn-lt"/>
                <a:cs typeface="Arial" panose="020B0604020202020204" pitchFamily="34" charset="0"/>
              </a:rPr>
              <a:t>Meet the Experts – Fall Freebie</a:t>
            </a:r>
          </a:p>
          <a:p>
            <a:pPr algn="ctr">
              <a:lnSpc>
                <a:spcPct val="80000"/>
              </a:lnSpc>
              <a:defRPr/>
            </a:pPr>
            <a:r>
              <a:rPr kumimoji="0" lang="en-US" altLang="en-US" sz="1400" b="0" i="0" u="none" strike="noStrike" kern="0" cap="none" spc="0" normalizeH="0" baseline="0" noProof="0" dirty="0">
                <a:ln>
                  <a:noFill/>
                </a:ln>
                <a:solidFill>
                  <a:prstClr val="black"/>
                </a:solidFill>
                <a:effectLst/>
                <a:uLnTx/>
                <a:uFillTx/>
                <a:latin typeface="+mn-lt"/>
                <a:ea typeface="ＭＳ Ｐゴシック" charset="0"/>
                <a:cs typeface="Arial" panose="020B0604020202020204" pitchFamily="34" charset="0"/>
                <a:sym typeface="Arial"/>
              </a:rPr>
              <a:t>Tuesday, November 29, 2022</a:t>
            </a:r>
          </a:p>
          <a:p>
            <a:pPr algn="ctr">
              <a:lnSpc>
                <a:spcPct val="80000"/>
              </a:lnSpc>
              <a:defRPr/>
            </a:pPr>
            <a:endParaRPr lang="en-US" altLang="en-US" sz="1400" b="0" kern="0" dirty="0">
              <a:solidFill>
                <a:prstClr val="black"/>
              </a:solidFill>
              <a:latin typeface="+mn-lt"/>
              <a:cs typeface="Arial" panose="020B0604020202020204" pitchFamily="34" charset="0"/>
              <a:sym typeface="Arial"/>
            </a:endParaRPr>
          </a:p>
          <a:p>
            <a:pPr algn="ctr">
              <a:lnSpc>
                <a:spcPct val="80000"/>
              </a:lnSpc>
              <a:defRPr/>
            </a:pPr>
            <a:r>
              <a:rPr kumimoji="0" lang="en-US" altLang="en-US" sz="1400" i="0" u="none" strike="noStrike" kern="0" cap="none" spc="0" normalizeH="0" baseline="0" noProof="0" dirty="0">
                <a:ln>
                  <a:noFill/>
                </a:ln>
                <a:solidFill>
                  <a:prstClr val="black"/>
                </a:solidFill>
                <a:effectLst/>
                <a:uLnTx/>
                <a:uFillTx/>
                <a:latin typeface="+mn-lt"/>
                <a:ea typeface="ＭＳ Ｐゴシック" charset="0"/>
                <a:cs typeface="Arial" panose="020B0604020202020204" pitchFamily="34" charset="0"/>
                <a:sym typeface="Arial"/>
              </a:rPr>
              <a:t>Motivating Faculty to Mentor &amp; Do Research</a:t>
            </a:r>
          </a:p>
          <a:p>
            <a:pPr algn="ctr">
              <a:lnSpc>
                <a:spcPct val="80000"/>
              </a:lnSpc>
              <a:defRPr/>
            </a:pPr>
            <a:r>
              <a:rPr lang="en-US" altLang="en-US" sz="1400" b="0" kern="0" dirty="0">
                <a:solidFill>
                  <a:prstClr val="black"/>
                </a:solidFill>
                <a:latin typeface="+mn-lt"/>
                <a:cs typeface="Arial" panose="020B0604020202020204" pitchFamily="34" charset="0"/>
                <a:sym typeface="Arial"/>
              </a:rPr>
              <a:t>Thursday, December 8, 2022</a:t>
            </a:r>
          </a:p>
          <a:p>
            <a:pPr algn="ctr">
              <a:lnSpc>
                <a:spcPct val="80000"/>
              </a:lnSpc>
              <a:defRPr/>
            </a:pPr>
            <a:endParaRPr kumimoji="0" lang="en-US" altLang="en-US" sz="1400" b="0" i="0" u="none" strike="noStrike" kern="0" cap="none" spc="0" normalizeH="0" baseline="0" noProof="0" dirty="0">
              <a:ln>
                <a:noFill/>
              </a:ln>
              <a:solidFill>
                <a:prstClr val="black"/>
              </a:solidFill>
              <a:effectLst/>
              <a:uLnTx/>
              <a:uFillTx/>
              <a:latin typeface="+mn-lt"/>
              <a:ea typeface="ＭＳ Ｐゴシック" charset="0"/>
              <a:cs typeface="Arial" panose="020B0604020202020204" pitchFamily="34" charset="0"/>
              <a:sym typeface="Arial"/>
            </a:endParaRPr>
          </a:p>
          <a:p>
            <a:pPr algn="ctr">
              <a:lnSpc>
                <a:spcPct val="80000"/>
              </a:lnSpc>
              <a:defRPr/>
            </a:pPr>
            <a:r>
              <a:rPr lang="en-US" altLang="en-US" sz="1400" kern="0" dirty="0">
                <a:solidFill>
                  <a:prstClr val="black"/>
                </a:solidFill>
                <a:latin typeface="+mn-lt"/>
                <a:cs typeface="Arial" panose="020B0604020202020204" pitchFamily="34" charset="0"/>
                <a:sym typeface="Arial"/>
              </a:rPr>
              <a:t>Sponsoring Institution Self-Study 101</a:t>
            </a:r>
          </a:p>
          <a:p>
            <a:pPr algn="ctr">
              <a:lnSpc>
                <a:spcPct val="80000"/>
              </a:lnSpc>
              <a:defRPr/>
            </a:pPr>
            <a:r>
              <a:rPr kumimoji="0" lang="en-US" altLang="en-US" sz="1400" b="0" i="0" u="none" strike="noStrike" kern="0" cap="none" spc="0" normalizeH="0" baseline="0" noProof="0" dirty="0">
                <a:ln>
                  <a:noFill/>
                </a:ln>
                <a:solidFill>
                  <a:prstClr val="black"/>
                </a:solidFill>
                <a:effectLst/>
                <a:uLnTx/>
                <a:uFillTx/>
                <a:latin typeface="+mn-lt"/>
                <a:ea typeface="ＭＳ Ｐゴシック" charset="0"/>
                <a:cs typeface="Arial" panose="020B0604020202020204" pitchFamily="34" charset="0"/>
                <a:sym typeface="Arial"/>
              </a:rPr>
              <a:t>Thursday, December 15, 2022</a:t>
            </a:r>
          </a:p>
          <a:p>
            <a:pPr algn="ctr">
              <a:lnSpc>
                <a:spcPct val="80000"/>
              </a:lnSpc>
              <a:defRPr/>
            </a:pPr>
            <a:endParaRPr lang="en-US" altLang="en-US" sz="1400" b="0" dirty="0">
              <a:solidFill>
                <a:prstClr val="black"/>
              </a:solidFill>
              <a:latin typeface="+mn-lt"/>
              <a:cs typeface="Arial" panose="020B0604020202020204" pitchFamily="34" charset="0"/>
            </a:endParaRPr>
          </a:p>
          <a:p>
            <a:pPr algn="ctr">
              <a:lnSpc>
                <a:spcPct val="80000"/>
              </a:lnSpc>
              <a:defRPr/>
            </a:pPr>
            <a:r>
              <a:rPr kumimoji="0" lang="en-US" altLang="en-US" sz="1400" b="0" i="0" u="none" strike="noStrike" kern="0" cap="none" spc="0" normalizeH="0" baseline="0" noProof="0" dirty="0">
                <a:ln>
                  <a:noFill/>
                </a:ln>
                <a:solidFill>
                  <a:srgbClr val="FF0000"/>
                </a:solidFill>
                <a:effectLst/>
                <a:uLnTx/>
                <a:uFillTx/>
                <a:latin typeface="+mn-lt"/>
                <a:ea typeface="ＭＳ Ｐゴシック" charset="0"/>
                <a:cs typeface="Arial" panose="020B0604020202020204" pitchFamily="34" charset="0"/>
                <a:sym typeface="Arial"/>
              </a:rPr>
              <a:t>Look for our 2023 Jan – June Webinar Education Schedule</a:t>
            </a:r>
          </a:p>
          <a:p>
            <a:pPr algn="ctr">
              <a:lnSpc>
                <a:spcPct val="80000"/>
              </a:lnSpc>
              <a:defRPr/>
            </a:pPr>
            <a:r>
              <a:rPr lang="en-US" altLang="en-US" sz="1400" b="0" dirty="0">
                <a:solidFill>
                  <a:srgbClr val="FF0000"/>
                </a:solidFill>
                <a:latin typeface="+mn-lt"/>
                <a:cs typeface="Arial" panose="020B0604020202020204" pitchFamily="34" charset="0"/>
              </a:rPr>
              <a:t>To be released on Monday, November 14, 2022</a:t>
            </a:r>
            <a:endParaRPr kumimoji="0" lang="en-US" altLang="en-US" sz="1400" b="0" i="0" u="none" strike="noStrike" kern="0" cap="none" spc="0" normalizeH="0" baseline="0" noProof="0" dirty="0">
              <a:ln>
                <a:noFill/>
              </a:ln>
              <a:solidFill>
                <a:srgbClr val="FF0000"/>
              </a:solidFill>
              <a:effectLst/>
              <a:uLnTx/>
              <a:uFillTx/>
              <a:latin typeface="+mn-lt"/>
              <a:ea typeface="ＭＳ Ｐゴシック" charset="0"/>
              <a:cs typeface="Arial" panose="020B0604020202020204" pitchFamily="34" charset="0"/>
              <a:sym typeface="Arial"/>
            </a:endParaRPr>
          </a:p>
        </p:txBody>
      </p:sp>
      <p:sp>
        <p:nvSpPr>
          <p:cNvPr id="16" name="Slide Number Placeholder 4">
            <a:extLst>
              <a:ext uri="{FF2B5EF4-FFF2-40B4-BE49-F238E27FC236}">
                <a16:creationId xmlns:a16="http://schemas.microsoft.com/office/drawing/2014/main" id="{1BC0267B-F438-E24C-9DAA-F6D2132B4198}"/>
              </a:ext>
            </a:extLst>
          </p:cNvPr>
          <p:cNvSpPr txBox="1">
            <a:spLocks/>
          </p:cNvSpPr>
          <p:nvPr/>
        </p:nvSpPr>
        <p:spPr>
          <a:xfrm>
            <a:off x="6457950" y="6433131"/>
            <a:ext cx="2057400" cy="365125"/>
          </a:xfrm>
          <a:prstGeom prst="rect">
            <a:avLst/>
          </a:prstGeom>
        </p:spPr>
        <p:txBody>
          <a:bodyPr anchor="ct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fld id="{6AD68910-38FE-C240-95D4-C063CA8D3DE6}" type="slidenum">
              <a:rPr kumimoji="0" lang="en-US" altLang="en-US" sz="1000" b="1" i="0" u="none" strike="noStrike" kern="1200" cap="none" spc="0" normalizeH="0" baseline="0" noProof="0" smtClean="0">
                <a:ln>
                  <a:noFill/>
                </a:ln>
                <a:solidFill>
                  <a:srgbClr val="000000"/>
                </a:solidFill>
                <a:effectLst/>
                <a:uLnTx/>
                <a:uFillTx/>
                <a:latin typeface="Arial" charset="0"/>
                <a:cs typeface="Arial" charset="0"/>
                <a:sym typeface="Arial"/>
              </a:rPr>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t>22</a:t>
            </a:fld>
            <a:endParaRPr kumimoji="0" lang="en-US" altLang="en-US" sz="1000" b="1" i="0" u="none" strike="noStrike" kern="1200" cap="none" spc="0" normalizeH="0" baseline="0" noProof="0" dirty="0">
              <a:ln>
                <a:noFill/>
              </a:ln>
              <a:solidFill>
                <a:srgbClr val="000000"/>
              </a:solidFill>
              <a:effectLst/>
              <a:uLnTx/>
              <a:uFillTx/>
              <a:latin typeface="Arial" charset="0"/>
              <a:cs typeface="Arial" charset="0"/>
              <a:sym typeface="Arial"/>
            </a:endParaRPr>
          </a:p>
        </p:txBody>
      </p:sp>
      <p:sp>
        <p:nvSpPr>
          <p:cNvPr id="17" name="Rectangle 3">
            <a:extLst>
              <a:ext uri="{FF2B5EF4-FFF2-40B4-BE49-F238E27FC236}">
                <a16:creationId xmlns:a16="http://schemas.microsoft.com/office/drawing/2014/main" id="{CFB48B9B-7E89-264A-A803-E6C70EA0A372}"/>
              </a:ext>
            </a:extLst>
          </p:cNvPr>
          <p:cNvSpPr txBox="1">
            <a:spLocks noChangeArrowheads="1"/>
          </p:cNvSpPr>
          <p:nvPr/>
        </p:nvSpPr>
        <p:spPr bwMode="auto">
          <a:xfrm>
            <a:off x="805396" y="4312703"/>
            <a:ext cx="5022581" cy="103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Faculty Development Series</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19" name="Rectangle 3">
            <a:extLst>
              <a:ext uri="{FF2B5EF4-FFF2-40B4-BE49-F238E27FC236}">
                <a16:creationId xmlns:a16="http://schemas.microsoft.com/office/drawing/2014/main" id="{1C34D67E-6A64-9842-B68B-F6E1EFE5B26A}"/>
              </a:ext>
            </a:extLst>
          </p:cNvPr>
          <p:cNvSpPr txBox="1">
            <a:spLocks noChangeArrowheads="1"/>
          </p:cNvSpPr>
          <p:nvPr/>
        </p:nvSpPr>
        <p:spPr bwMode="auto">
          <a:xfrm>
            <a:off x="842852" y="4939777"/>
            <a:ext cx="4846104" cy="12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15 Minutes to Effective Feedback</a:t>
            </a:r>
            <a:b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b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Toolbox for Teaching Millennials</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Taking Supervision to the Next Level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10" name="TextBox 9">
            <a:extLst>
              <a:ext uri="{FF2B5EF4-FFF2-40B4-BE49-F238E27FC236}">
                <a16:creationId xmlns:a16="http://schemas.microsoft.com/office/drawing/2014/main" id="{FAC18BD8-A5B9-3741-B6AD-A994C0913D2D}"/>
              </a:ext>
            </a:extLst>
          </p:cNvPr>
          <p:cNvSpPr txBox="1"/>
          <p:nvPr/>
        </p:nvSpPr>
        <p:spPr>
          <a:xfrm>
            <a:off x="5638800" y="725880"/>
            <a:ext cx="3505200" cy="5447645"/>
          </a:xfrm>
          <a:prstGeom prst="rect">
            <a:avLst/>
          </a:prstGeom>
          <a:noFill/>
        </p:spPr>
        <p:txBody>
          <a:bodyPr wrap="square" rtlCol="0">
            <a:spAutoFit/>
          </a:bodyPr>
          <a:lstStyle/>
          <a:p>
            <a:pPr algn="ctr"/>
            <a:r>
              <a:rPr lang="en-US" sz="1200" dirty="0">
                <a:solidFill>
                  <a:srgbClr val="0070C0"/>
                </a:solidFill>
                <a:latin typeface="+mn-lt"/>
                <a:cs typeface="Arial" panose="020B0604020202020204" pitchFamily="34" charset="0"/>
              </a:rPr>
              <a:t>GME Educational Program Design I</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Wellness is a Team Sport</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Looking Behind the Curtain at CMS Reporting</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ADS 2022: Part II</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Scholarly Activity – Starting the Year Off Right</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JEDI Warriors in GME: Guardians of Justice, Equity, Diversity, and Inclusion</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ACGME Complaint Letter: Now What?</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Here We Grow Again – And With Our Community</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The ABCs of GMEC: Part II</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ADS 2022: Part I</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Ask Partners – Spring Freebie</a:t>
            </a:r>
          </a:p>
          <a:p>
            <a:pPr algn="ctr"/>
            <a:endParaRPr lang="en-US" sz="1200" dirty="0">
              <a:solidFill>
                <a:srgbClr val="0070C0"/>
              </a:solidFill>
              <a:latin typeface="+mn-lt"/>
              <a:cs typeface="Arial" panose="020B0604020202020204" pitchFamily="34" charset="0"/>
            </a:endParaRPr>
          </a:p>
          <a:p>
            <a:pPr algn="ctr"/>
            <a:endParaRPr lang="en-US" sz="1200" dirty="0">
              <a:solidFill>
                <a:srgbClr val="0070C0"/>
              </a:solidFill>
              <a:latin typeface="+mn-lt"/>
              <a:cs typeface="Arial" panose="020B0604020202020204" pitchFamily="34" charset="0"/>
            </a:endParaRPr>
          </a:p>
          <a:p>
            <a:pPr algn="ctr"/>
            <a:endParaRPr lang="en-US" sz="1200" dirty="0">
              <a:solidFill>
                <a:srgbClr val="0070C0"/>
              </a:solidFill>
              <a:latin typeface="+mn-lt"/>
            </a:endParaRPr>
          </a:p>
        </p:txBody>
      </p:sp>
      <p:sp>
        <p:nvSpPr>
          <p:cNvPr id="11" name="Footer Placeholder 3">
            <a:extLst>
              <a:ext uri="{FF2B5EF4-FFF2-40B4-BE49-F238E27FC236}">
                <a16:creationId xmlns:a16="http://schemas.microsoft.com/office/drawing/2014/main" id="{31C1B05A-8258-2A47-BB75-5DA517CF0AB6}"/>
              </a:ext>
            </a:extLst>
          </p:cNvPr>
          <p:cNvSpPr txBox="1">
            <a:spLocks/>
          </p:cNvSpPr>
          <p:nvPr/>
        </p:nvSpPr>
        <p:spPr>
          <a:xfrm>
            <a:off x="3028950" y="6433130"/>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2022</a:t>
            </a:r>
          </a:p>
        </p:txBody>
      </p:sp>
      <p:sp>
        <p:nvSpPr>
          <p:cNvPr id="3" name="Slide Number Placeholder 2">
            <a:extLst>
              <a:ext uri="{FF2B5EF4-FFF2-40B4-BE49-F238E27FC236}">
                <a16:creationId xmlns:a16="http://schemas.microsoft.com/office/drawing/2014/main" id="{CDD2BAC2-4600-4528-8015-7D2D7D5691A9}"/>
              </a:ext>
            </a:extLst>
          </p:cNvPr>
          <p:cNvSpPr>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spcBef>
                <a:spcPts val="0"/>
              </a:spcBef>
              <a:spcAft>
                <a:spcPts val="0"/>
              </a:spcAft>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spcBef>
                <a:spcPts val="0"/>
              </a:spcBef>
              <a:spcAft>
                <a:spcPts val="0"/>
              </a:spcAft>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spcBef>
                <a:spcPts val="0"/>
              </a:spcBef>
              <a:spcAft>
                <a:spcPts val="0"/>
              </a:spcAft>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spcBef>
                <a:spcPts val="0"/>
              </a:spcBef>
              <a:spcAft>
                <a:spcPts val="0"/>
              </a:spcAft>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spcBef>
                <a:spcPts val="0"/>
              </a:spcBef>
              <a:spcAft>
                <a:spcPts val="0"/>
              </a:spcAft>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spcBef>
                <a:spcPts val="0"/>
              </a:spcBef>
              <a:spcAft>
                <a:spcPts val="0"/>
              </a:spcAft>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spcBef>
                <a:spcPts val="0"/>
              </a:spcBef>
              <a:spcAft>
                <a:spcPts val="0"/>
              </a:spcAft>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spcBef>
                <a:spcPts val="0"/>
              </a:spcBef>
              <a:spcAft>
                <a:spcPts val="0"/>
              </a:spcAft>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spcBef>
                <a:spcPts val="0"/>
              </a:spcBef>
              <a:spcAft>
                <a:spcPts val="0"/>
              </a:spcAft>
              <a:buNone/>
              <a:defRPr sz="1000" b="1" i="0" u="none" strike="noStrike" kern="1200"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22</a:t>
            </a:fld>
            <a:endParaRPr lang="en-US"/>
          </a:p>
        </p:txBody>
      </p:sp>
      <p:sp>
        <p:nvSpPr>
          <p:cNvPr id="2" name="Footer Placeholder 1">
            <a:extLst>
              <a:ext uri="{FF2B5EF4-FFF2-40B4-BE49-F238E27FC236}">
                <a16:creationId xmlns:a16="http://schemas.microsoft.com/office/drawing/2014/main" id="{CE394781-FF36-F3FC-99DA-68D848209402}"/>
              </a:ext>
            </a:extLst>
          </p:cNvPr>
          <p:cNvSpPr>
            <a:spLocks noGrp="1"/>
          </p:cNvSpPr>
          <p:nvPr>
            <p:ph type="ftr" sz="quarter" idx="10"/>
          </p:nvPr>
        </p:nvSpPr>
        <p:spPr>
          <a:xfrm>
            <a:off x="3028950" y="6433130"/>
            <a:ext cx="30861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800" b="0"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defRPr/>
            </a:pPr>
            <a:r>
              <a:rPr lang="en-US"/>
              <a:t>Partners In Medical Education, Inc Copyright 2022</a:t>
            </a:r>
            <a:endParaRPr lang="en-US" dirty="0"/>
          </a:p>
        </p:txBody>
      </p:sp>
    </p:spTree>
    <p:custDataLst>
      <p:tags r:id="rId1"/>
    </p:custDataLst>
    <p:extLst>
      <p:ext uri="{BB962C8B-B14F-4D97-AF65-F5344CB8AC3E}">
        <p14:creationId xmlns:p14="http://schemas.microsoft.com/office/powerpoint/2010/main" val="3925384716"/>
      </p:ext>
    </p:extLst>
  </p:cSld>
  <p:clrMapOvr>
    <a:masterClrMapping/>
  </p:clrMapOvr>
  <mc:AlternateContent xmlns:mc="http://schemas.openxmlformats.org/markup-compatibility/2006" xmlns:p14="http://schemas.microsoft.com/office/powerpoint/2010/main">
    <mc:Choice Requires="p14">
      <p:transition spd="slow" p14:dur="15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0"/>
          <p:cNvSpPr txBox="1">
            <a:spLocks noGrp="1"/>
          </p:cNvSpPr>
          <p:nvPr>
            <p:ph type="body" idx="1"/>
          </p:nvPr>
        </p:nvSpPr>
        <p:spPr>
          <a:xfrm>
            <a:off x="838200" y="1891117"/>
            <a:ext cx="7677150" cy="4089743"/>
          </a:xfrm>
          <a:prstGeom prst="rect">
            <a:avLst/>
          </a:prstGeom>
          <a:noFill/>
          <a:ln>
            <a:noFill/>
          </a:ln>
        </p:spPr>
        <p:txBody>
          <a:bodyPr spcFirstLastPara="1" wrap="square" lIns="91425" tIns="45700" rIns="91425" bIns="45700" anchor="t" anchorCtr="0">
            <a:normAutofit fontScale="25000" lnSpcReduction="20000"/>
          </a:bodyPr>
          <a:lstStyle/>
          <a:p>
            <a:pPr marL="228600" lvl="0" indent="-228600" algn="ctr" rtl="0">
              <a:lnSpc>
                <a:spcPct val="80000"/>
              </a:lnSpc>
              <a:spcBef>
                <a:spcPts val="0"/>
              </a:spcBef>
              <a:spcAft>
                <a:spcPts val="0"/>
              </a:spcAft>
              <a:buClr>
                <a:schemeClr val="dk1"/>
              </a:buClr>
              <a:buSzPct val="100000"/>
              <a:buNone/>
            </a:pPr>
            <a:r>
              <a:rPr lang="en-US" sz="2000" b="1" dirty="0"/>
              <a:t>    </a:t>
            </a:r>
            <a:endParaRPr dirty="0"/>
          </a:p>
          <a:p>
            <a:pPr marL="228600" lvl="0" indent="-228600" algn="ctr" rtl="0">
              <a:lnSpc>
                <a:spcPct val="80000"/>
              </a:lnSpc>
              <a:spcBef>
                <a:spcPts val="1000"/>
              </a:spcBef>
              <a:spcAft>
                <a:spcPts val="0"/>
              </a:spcAft>
              <a:buClr>
                <a:schemeClr val="dk1"/>
              </a:buClr>
              <a:buSzPct val="100000"/>
              <a:buNone/>
            </a:pPr>
            <a:r>
              <a:rPr lang="en-US" sz="4800" dirty="0"/>
              <a:t>Partners in Medical Education, Inc. provides comprehensive consulting services to the GME community.</a:t>
            </a:r>
            <a:endParaRPr dirty="0"/>
          </a:p>
          <a:p>
            <a:pPr marL="228600" lvl="0" indent="-228600" algn="ctr" rtl="0">
              <a:lnSpc>
                <a:spcPct val="80000"/>
              </a:lnSpc>
              <a:spcBef>
                <a:spcPts val="1000"/>
              </a:spcBef>
              <a:spcAft>
                <a:spcPts val="0"/>
              </a:spcAft>
              <a:buClr>
                <a:schemeClr val="dk1"/>
              </a:buClr>
              <a:buSzPct val="100000"/>
              <a:buNone/>
            </a:pPr>
            <a:r>
              <a:rPr lang="en-US" sz="4400" dirty="0"/>
              <a:t>  </a:t>
            </a:r>
            <a:endParaRPr dirty="0"/>
          </a:p>
          <a:p>
            <a:pPr marL="0" lvl="0" indent="0" algn="ctr" rtl="0">
              <a:lnSpc>
                <a:spcPct val="80000"/>
              </a:lnSpc>
              <a:spcBef>
                <a:spcPts val="1000"/>
              </a:spcBef>
              <a:spcAft>
                <a:spcPts val="0"/>
              </a:spcAft>
              <a:buClr>
                <a:schemeClr val="dk1"/>
              </a:buClr>
              <a:buSzPct val="100000"/>
              <a:buNone/>
            </a:pPr>
            <a:r>
              <a:rPr lang="en-US" sz="6400" b="1" dirty="0"/>
              <a:t>Partners in Medical Education</a:t>
            </a:r>
            <a:endParaRPr dirty="0"/>
          </a:p>
          <a:p>
            <a:pPr marL="0" lvl="0" indent="0" algn="ctr" rtl="0">
              <a:lnSpc>
                <a:spcPct val="80000"/>
              </a:lnSpc>
              <a:spcBef>
                <a:spcPts val="1000"/>
              </a:spcBef>
              <a:spcAft>
                <a:spcPts val="0"/>
              </a:spcAft>
              <a:buClr>
                <a:schemeClr val="dk1"/>
              </a:buClr>
              <a:buSzPct val="100000"/>
              <a:buNone/>
            </a:pPr>
            <a:r>
              <a:rPr lang="en-US" sz="6400" dirty="0"/>
              <a:t>724-864-7320  |  </a:t>
            </a:r>
            <a:r>
              <a:rPr lang="en-US" sz="6400" b="1" u="sng" dirty="0">
                <a:solidFill>
                  <a:schemeClr val="hlink"/>
                </a:solidFill>
                <a:hlinkClick r:id="rId3"/>
              </a:rPr>
              <a:t>info@PartnersInMedEd.com</a:t>
            </a:r>
            <a:endParaRPr sz="6400" b="1" dirty="0">
              <a:solidFill>
                <a:srgbClr val="FF0000"/>
              </a:solidFill>
            </a:endParaRPr>
          </a:p>
          <a:p>
            <a:pPr marL="0" lvl="0" indent="0" algn="ctr" rtl="0">
              <a:lnSpc>
                <a:spcPct val="80000"/>
              </a:lnSpc>
              <a:spcBef>
                <a:spcPts val="1000"/>
              </a:spcBef>
              <a:spcAft>
                <a:spcPts val="0"/>
              </a:spcAft>
              <a:buClr>
                <a:schemeClr val="dk1"/>
              </a:buClr>
              <a:buSzPct val="100000"/>
              <a:buNone/>
            </a:pPr>
            <a:endParaRPr lang="en-US" sz="6400" dirty="0">
              <a:solidFill>
                <a:srgbClr val="FF0000"/>
              </a:solidFill>
            </a:endParaRPr>
          </a:p>
          <a:p>
            <a:pPr marL="0" lvl="0" indent="0" algn="ctr" rtl="0">
              <a:lnSpc>
                <a:spcPct val="80000"/>
              </a:lnSpc>
              <a:spcBef>
                <a:spcPts val="1000"/>
              </a:spcBef>
              <a:spcAft>
                <a:spcPts val="0"/>
              </a:spcAft>
              <a:buClr>
                <a:schemeClr val="dk1"/>
              </a:buClr>
              <a:buSzPct val="100000"/>
              <a:buNone/>
            </a:pPr>
            <a:endParaRPr lang="en-US" sz="6400" dirty="0">
              <a:solidFill>
                <a:srgbClr val="FF0000"/>
              </a:solidFill>
            </a:endParaRPr>
          </a:p>
          <a:p>
            <a:pPr marL="0" lvl="0" indent="0" algn="ctr" rtl="0">
              <a:lnSpc>
                <a:spcPct val="80000"/>
              </a:lnSpc>
              <a:spcBef>
                <a:spcPts val="1000"/>
              </a:spcBef>
              <a:spcAft>
                <a:spcPts val="0"/>
              </a:spcAft>
              <a:buClr>
                <a:schemeClr val="dk1"/>
              </a:buClr>
              <a:buSzPct val="100000"/>
              <a:buFont typeface="Noto Sans Symbols"/>
              <a:buNone/>
            </a:pPr>
            <a:endParaRPr lang="en-US" sz="6400" b="1" dirty="0"/>
          </a:p>
          <a:p>
            <a:pPr marL="0" lvl="0" indent="0" algn="ctr" rtl="0">
              <a:lnSpc>
                <a:spcPct val="20000"/>
              </a:lnSpc>
              <a:spcBef>
                <a:spcPts val="1000"/>
              </a:spcBef>
              <a:spcAft>
                <a:spcPts val="0"/>
              </a:spcAft>
              <a:buClr>
                <a:schemeClr val="dk1"/>
              </a:buClr>
              <a:buSzPct val="100000"/>
              <a:buNone/>
            </a:pPr>
            <a:r>
              <a:rPr lang="en-US" sz="6400" b="1" dirty="0"/>
              <a:t>Amy Durant, MHA</a:t>
            </a:r>
            <a:endParaRPr lang="en-US" sz="6600" dirty="0"/>
          </a:p>
          <a:p>
            <a:pPr marL="0" lvl="0" indent="0" algn="ctr" rtl="0">
              <a:lnSpc>
                <a:spcPct val="20000"/>
              </a:lnSpc>
              <a:spcBef>
                <a:spcPts val="1000"/>
              </a:spcBef>
              <a:spcAft>
                <a:spcPts val="0"/>
              </a:spcAft>
              <a:buClr>
                <a:schemeClr val="dk1"/>
              </a:buClr>
              <a:buSzPct val="100000"/>
              <a:buNone/>
            </a:pPr>
            <a:r>
              <a:rPr lang="en-US" sz="6400" dirty="0"/>
              <a:t> </a:t>
            </a:r>
            <a:r>
              <a:rPr lang="en-US" sz="6400" b="1" dirty="0"/>
              <a:t> </a:t>
            </a:r>
            <a:endParaRPr lang="en-US" sz="6600" dirty="0"/>
          </a:p>
          <a:p>
            <a:pPr marL="0" lvl="0" indent="0" algn="ctr" rtl="0">
              <a:lnSpc>
                <a:spcPct val="20000"/>
              </a:lnSpc>
              <a:spcBef>
                <a:spcPts val="1000"/>
              </a:spcBef>
              <a:spcAft>
                <a:spcPts val="0"/>
              </a:spcAft>
              <a:buClr>
                <a:schemeClr val="dk1"/>
              </a:buClr>
              <a:buSzPct val="100000"/>
              <a:buNone/>
            </a:pPr>
            <a:r>
              <a:rPr lang="en-US" sz="6400" b="1" u="sng" dirty="0">
                <a:solidFill>
                  <a:schemeClr val="hlink"/>
                </a:solidFill>
                <a:hlinkClick r:id="rId4"/>
              </a:rPr>
              <a:t>Amy@partnersinmeded.com</a:t>
            </a:r>
            <a:endParaRPr lang="en-US" sz="6400" b="1" dirty="0"/>
          </a:p>
          <a:p>
            <a:pPr marL="0" lvl="0" indent="0" algn="ctr" rtl="0">
              <a:lnSpc>
                <a:spcPct val="80000"/>
              </a:lnSpc>
              <a:spcBef>
                <a:spcPts val="1000"/>
              </a:spcBef>
              <a:spcAft>
                <a:spcPts val="0"/>
              </a:spcAft>
              <a:buClr>
                <a:schemeClr val="dk1"/>
              </a:buClr>
              <a:buSzPct val="100000"/>
              <a:buNone/>
            </a:pPr>
            <a:endParaRPr sz="6400" dirty="0">
              <a:solidFill>
                <a:srgbClr val="FF0000"/>
              </a:solidFill>
            </a:endParaRPr>
          </a:p>
          <a:p>
            <a:pPr marL="0" lvl="0" indent="0" algn="ctr" rtl="0">
              <a:lnSpc>
                <a:spcPct val="80000"/>
              </a:lnSpc>
              <a:spcBef>
                <a:spcPts val="1000"/>
              </a:spcBef>
              <a:spcAft>
                <a:spcPts val="0"/>
              </a:spcAft>
              <a:buClr>
                <a:schemeClr val="dk1"/>
              </a:buClr>
              <a:buSzPct val="100000"/>
              <a:buFont typeface="Noto Sans Symbols"/>
              <a:buNone/>
            </a:pPr>
            <a:endParaRPr sz="6400" b="1" dirty="0"/>
          </a:p>
          <a:p>
            <a:pPr marL="0" lvl="0" indent="0" algn="ctr" rtl="0">
              <a:lnSpc>
                <a:spcPct val="20000"/>
              </a:lnSpc>
              <a:spcBef>
                <a:spcPts val="1000"/>
              </a:spcBef>
              <a:spcAft>
                <a:spcPts val="0"/>
              </a:spcAft>
              <a:buClr>
                <a:schemeClr val="dk1"/>
              </a:buClr>
              <a:buSzPct val="100000"/>
              <a:buNone/>
            </a:pPr>
            <a:r>
              <a:rPr lang="en-US" sz="6400" b="1" dirty="0"/>
              <a:t>Cheryl Haynes, BA</a:t>
            </a:r>
            <a:endParaRPr dirty="0"/>
          </a:p>
          <a:p>
            <a:pPr marL="0" lvl="0" indent="0" algn="ctr" rtl="0">
              <a:lnSpc>
                <a:spcPct val="20000"/>
              </a:lnSpc>
              <a:spcBef>
                <a:spcPts val="1000"/>
              </a:spcBef>
              <a:spcAft>
                <a:spcPts val="0"/>
              </a:spcAft>
              <a:buClr>
                <a:schemeClr val="dk1"/>
              </a:buClr>
              <a:buSzPct val="100000"/>
              <a:buNone/>
            </a:pPr>
            <a:r>
              <a:rPr lang="en-US" sz="6400" dirty="0"/>
              <a:t> </a:t>
            </a:r>
            <a:r>
              <a:rPr lang="en-US" sz="6400" b="1" dirty="0"/>
              <a:t> </a:t>
            </a:r>
            <a:endParaRPr dirty="0"/>
          </a:p>
          <a:p>
            <a:pPr marL="0" lvl="0" indent="0" algn="ctr" rtl="0">
              <a:lnSpc>
                <a:spcPct val="20000"/>
              </a:lnSpc>
              <a:spcBef>
                <a:spcPts val="1000"/>
              </a:spcBef>
              <a:spcAft>
                <a:spcPts val="0"/>
              </a:spcAft>
              <a:buClr>
                <a:schemeClr val="dk1"/>
              </a:buClr>
              <a:buSzPct val="100000"/>
              <a:buNone/>
            </a:pPr>
            <a:r>
              <a:rPr lang="en-US" sz="6400" b="1" u="sng" dirty="0">
                <a:solidFill>
                  <a:schemeClr val="hlink"/>
                </a:solidFill>
                <a:hlinkClick r:id="rId5"/>
              </a:rPr>
              <a:t>Cheryl@partnersinmeded.com</a:t>
            </a:r>
            <a:endParaRPr sz="6400" b="1" dirty="0"/>
          </a:p>
          <a:p>
            <a:pPr marL="0" lvl="0" indent="0" algn="ctr" rtl="0">
              <a:lnSpc>
                <a:spcPct val="80000"/>
              </a:lnSpc>
              <a:spcBef>
                <a:spcPts val="1000"/>
              </a:spcBef>
              <a:spcAft>
                <a:spcPts val="0"/>
              </a:spcAft>
              <a:buClr>
                <a:schemeClr val="dk1"/>
              </a:buClr>
              <a:buSzPct val="100000"/>
              <a:buNone/>
            </a:pPr>
            <a:endParaRPr sz="6400" dirty="0"/>
          </a:p>
          <a:p>
            <a:pPr marL="228600" lvl="0" indent="-228600" algn="ctr" rtl="0">
              <a:lnSpc>
                <a:spcPct val="80000"/>
              </a:lnSpc>
              <a:spcBef>
                <a:spcPts val="1000"/>
              </a:spcBef>
              <a:spcAft>
                <a:spcPts val="0"/>
              </a:spcAft>
              <a:buClr>
                <a:schemeClr val="dk1"/>
              </a:buClr>
              <a:buSzPct val="100000"/>
              <a:buNone/>
            </a:pPr>
            <a:endParaRPr sz="6400" b="1" dirty="0"/>
          </a:p>
          <a:p>
            <a:pPr marL="228600" lvl="0" indent="-228600" algn="ctr" rtl="0">
              <a:lnSpc>
                <a:spcPct val="80000"/>
              </a:lnSpc>
              <a:spcBef>
                <a:spcPts val="1000"/>
              </a:spcBef>
              <a:spcAft>
                <a:spcPts val="0"/>
              </a:spcAft>
              <a:buClr>
                <a:schemeClr val="dk1"/>
              </a:buClr>
              <a:buSzPct val="100000"/>
              <a:buFont typeface="Noto Sans Symbols"/>
              <a:buNone/>
            </a:pPr>
            <a:r>
              <a:rPr lang="en-US" sz="6400" b="1" dirty="0"/>
              <a:t>www.PartnersInMedEd.com</a:t>
            </a:r>
            <a:endParaRPr dirty="0"/>
          </a:p>
          <a:p>
            <a:pPr marL="228600" lvl="0" indent="-228600" algn="l" rtl="0">
              <a:lnSpc>
                <a:spcPct val="80000"/>
              </a:lnSpc>
              <a:spcBef>
                <a:spcPts val="1000"/>
              </a:spcBef>
              <a:spcAft>
                <a:spcPts val="0"/>
              </a:spcAft>
              <a:buClr>
                <a:schemeClr val="dk1"/>
              </a:buClr>
              <a:buSzPct val="100000"/>
              <a:buFont typeface="Noto Sans Symbols"/>
              <a:buNone/>
            </a:pPr>
            <a:endParaRPr b="1" dirty="0"/>
          </a:p>
        </p:txBody>
      </p:sp>
      <p:pic>
        <p:nvPicPr>
          <p:cNvPr id="421" name="Google Shape;421;p50"/>
          <p:cNvPicPr preferRelativeResize="0"/>
          <p:nvPr/>
        </p:nvPicPr>
        <p:blipFill rotWithShape="1">
          <a:blip r:embed="rId6">
            <a:alphaModFix/>
          </a:blip>
          <a:srcRect/>
          <a:stretch/>
        </p:blipFill>
        <p:spPr>
          <a:xfrm>
            <a:off x="2968925" y="484910"/>
            <a:ext cx="3768064" cy="1540160"/>
          </a:xfrm>
          <a:prstGeom prst="rect">
            <a:avLst/>
          </a:prstGeom>
          <a:noFill/>
          <a:ln>
            <a:noFill/>
          </a:ln>
        </p:spPr>
      </p:pic>
      <p:sp>
        <p:nvSpPr>
          <p:cNvPr id="422" name="Google Shape;422;p50"/>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1" i="0" u="none" strike="noStrike" cap="none">
                <a:solidFill>
                  <a:schemeClr val="dk1"/>
                </a:solidFill>
                <a:latin typeface="Arial"/>
                <a:ea typeface="Arial"/>
                <a:cs typeface="Arial"/>
                <a:sym typeface="Arial"/>
              </a:rPr>
              <a:t>23</a:t>
            </a:fld>
            <a:endParaRPr sz="1000" b="1" i="0" u="none" strike="noStrike" cap="none">
              <a:solidFill>
                <a:schemeClr val="dk1"/>
              </a:solidFill>
              <a:latin typeface="Arial"/>
              <a:ea typeface="Arial"/>
              <a:cs typeface="Arial"/>
              <a:sym typeface="Arial"/>
            </a:endParaRPr>
          </a:p>
        </p:txBody>
      </p:sp>
      <p:sp>
        <p:nvSpPr>
          <p:cNvPr id="423" name="Google Shape;423;p50"/>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800" b="0" i="0" u="none" strike="noStrike" cap="none">
                <a:solidFill>
                  <a:schemeClr val="dk1"/>
                </a:solidFill>
                <a:latin typeface="Arial"/>
                <a:ea typeface="Arial"/>
                <a:cs typeface="Arial"/>
                <a:sym typeface="Arial"/>
              </a:rPr>
              <a:t>Presented by Partners in Medical Education, Inc. 2022</a:t>
            </a:r>
            <a:endParaRPr sz="8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51D3DD89-1226-8741-BD3E-C14DD0C7BCCF}"/>
              </a:ext>
            </a:extLst>
          </p:cNvPr>
          <p:cNvSpPr>
            <a:spLocks noGrp="1"/>
          </p:cNvSpPr>
          <p:nvPr>
            <p:ph type="title"/>
          </p:nvPr>
        </p:nvSpPr>
        <p:spPr>
          <a:xfrm>
            <a:off x="1989344" y="246466"/>
            <a:ext cx="6526006" cy="1325563"/>
          </a:xfrm>
        </p:spPr>
        <p:txBody>
          <a:bodyPr/>
          <a:lstStyle/>
          <a:p>
            <a:r>
              <a:rPr lang="en-US" altLang="en-US" sz="3200" dirty="0"/>
              <a:t>Introducing Your Presenters…</a:t>
            </a:r>
            <a:endParaRPr lang="en-US" dirty="0"/>
          </a:p>
        </p:txBody>
      </p:sp>
      <p:sp>
        <p:nvSpPr>
          <p:cNvPr id="9" name="Footer Placeholder 3">
            <a:extLst>
              <a:ext uri="{FF2B5EF4-FFF2-40B4-BE49-F238E27FC236}">
                <a16:creationId xmlns:a16="http://schemas.microsoft.com/office/drawing/2014/main" id="{F035D00B-D16D-F443-A6DC-90FA301FB3AC}"/>
              </a:ext>
            </a:extLst>
          </p:cNvPr>
          <p:cNvSpPr>
            <a:spLocks noGrp="1"/>
          </p:cNvSpPr>
          <p:nvPr>
            <p:ph type="ftr" sz="quarter" idx="10"/>
          </p:nvPr>
        </p:nvSpPr>
        <p:spPr>
          <a:xfrm>
            <a:off x="3028950" y="6433130"/>
            <a:ext cx="30861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800" b="0"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defRPr/>
            </a:pPr>
            <a:r>
              <a:rPr lang="en-US"/>
              <a:t>Presented by Partners in Medical Education, Inc. 2022</a:t>
            </a:r>
            <a:endParaRPr lang="en-US" dirty="0"/>
          </a:p>
        </p:txBody>
      </p:sp>
      <p:sp>
        <p:nvSpPr>
          <p:cNvPr id="12" name="Slide Number Placeholder 4">
            <a:extLst>
              <a:ext uri="{FF2B5EF4-FFF2-40B4-BE49-F238E27FC236}">
                <a16:creationId xmlns:a16="http://schemas.microsoft.com/office/drawing/2014/main" id="{C89B050B-0025-8D4D-A2F1-0BD183BD3F58}"/>
              </a:ext>
            </a:extLst>
          </p:cNvPr>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3</a:t>
            </a:fld>
            <a:endParaRPr lang="en-US" altLang="en-US" dirty="0"/>
          </a:p>
        </p:txBody>
      </p:sp>
      <p:sp>
        <p:nvSpPr>
          <p:cNvPr id="24" name="TextBox 23">
            <a:extLst>
              <a:ext uri="{FF2B5EF4-FFF2-40B4-BE49-F238E27FC236}">
                <a16:creationId xmlns:a16="http://schemas.microsoft.com/office/drawing/2014/main" id="{D108E4D8-B306-4E66-9FBE-5F7B4B1967D8}"/>
              </a:ext>
            </a:extLst>
          </p:cNvPr>
          <p:cNvSpPr txBox="1"/>
          <p:nvPr/>
        </p:nvSpPr>
        <p:spPr>
          <a:xfrm>
            <a:off x="5568251" y="4134723"/>
            <a:ext cx="1779395" cy="523220"/>
          </a:xfrm>
          <a:prstGeom prst="rect">
            <a:avLst/>
          </a:prstGeom>
          <a:noFill/>
        </p:spPr>
        <p:txBody>
          <a:bodyPr wrap="square" rtlCol="0">
            <a:spAutoFit/>
          </a:bodyPr>
          <a:lstStyle/>
          <a:p>
            <a:pPr algn="ctr"/>
            <a:r>
              <a:rPr lang="en-US" dirty="0">
                <a:solidFill>
                  <a:srgbClr val="00B050"/>
                </a:solidFill>
                <a:latin typeface="+mn-lt"/>
              </a:rPr>
              <a:t>Cheryl Haynes, BA</a:t>
            </a:r>
          </a:p>
          <a:p>
            <a:pPr algn="ctr"/>
            <a:r>
              <a:rPr lang="en-US" b="0" dirty="0">
                <a:latin typeface="+mn-lt"/>
              </a:rPr>
              <a:t>GME Consultant</a:t>
            </a:r>
          </a:p>
        </p:txBody>
      </p:sp>
      <p:pic>
        <p:nvPicPr>
          <p:cNvPr id="32" name="Picture 31" descr="A picture containing person, wall&#10;&#10;Description automatically generated">
            <a:extLst>
              <a:ext uri="{FF2B5EF4-FFF2-40B4-BE49-F238E27FC236}">
                <a16:creationId xmlns:a16="http://schemas.microsoft.com/office/drawing/2014/main" id="{711BCC55-D181-48BA-9FD8-2CD786D08E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18656" y="1647179"/>
            <a:ext cx="1878587" cy="2279797"/>
          </a:xfrm>
          <a:prstGeom prst="rect">
            <a:avLst/>
          </a:prstGeom>
          <a:noFill/>
          <a:ln>
            <a:noFill/>
          </a:ln>
        </p:spPr>
      </p:pic>
      <p:pic>
        <p:nvPicPr>
          <p:cNvPr id="3" name="Picture 2" descr="A picture containing person, wall, clothing, smiling&#10;&#10;Description automatically generated">
            <a:extLst>
              <a:ext uri="{FF2B5EF4-FFF2-40B4-BE49-F238E27FC236}">
                <a16:creationId xmlns:a16="http://schemas.microsoft.com/office/drawing/2014/main" id="{C638A71A-CD0D-BDF2-5292-1C89EE745AF0}"/>
              </a:ext>
            </a:extLst>
          </p:cNvPr>
          <p:cNvPicPr>
            <a:picLocks noChangeAspect="1"/>
          </p:cNvPicPr>
          <p:nvPr/>
        </p:nvPicPr>
        <p:blipFill>
          <a:blip r:embed="rId3"/>
          <a:stretch>
            <a:fillRect/>
          </a:stretch>
        </p:blipFill>
        <p:spPr>
          <a:xfrm>
            <a:off x="1326143" y="1662155"/>
            <a:ext cx="2096179" cy="2279797"/>
          </a:xfrm>
          <a:prstGeom prst="rect">
            <a:avLst/>
          </a:prstGeom>
        </p:spPr>
      </p:pic>
      <p:sp>
        <p:nvSpPr>
          <p:cNvPr id="5" name="TextBox 4">
            <a:extLst>
              <a:ext uri="{FF2B5EF4-FFF2-40B4-BE49-F238E27FC236}">
                <a16:creationId xmlns:a16="http://schemas.microsoft.com/office/drawing/2014/main" id="{FDDA5593-04FD-D8BA-D89A-1679CEFE066A}"/>
              </a:ext>
            </a:extLst>
          </p:cNvPr>
          <p:cNvSpPr txBox="1"/>
          <p:nvPr/>
        </p:nvSpPr>
        <p:spPr>
          <a:xfrm>
            <a:off x="1557202" y="4134723"/>
            <a:ext cx="1779395" cy="523220"/>
          </a:xfrm>
          <a:prstGeom prst="rect">
            <a:avLst/>
          </a:prstGeom>
          <a:noFill/>
        </p:spPr>
        <p:txBody>
          <a:bodyPr wrap="square">
            <a:spAutoFit/>
          </a:bodyPr>
          <a:lstStyle/>
          <a:p>
            <a:pPr algn="ctr"/>
            <a:r>
              <a:rPr lang="en-US" sz="1400" dirty="0">
                <a:solidFill>
                  <a:srgbClr val="00B050"/>
                </a:solidFill>
                <a:latin typeface="+mn-lt"/>
              </a:rPr>
              <a:t>Amy Durant, MHA</a:t>
            </a:r>
          </a:p>
          <a:p>
            <a:pPr algn="ctr"/>
            <a:r>
              <a:rPr lang="en-US" sz="1400" b="0" dirty="0">
                <a:latin typeface="+mn-lt"/>
              </a:rPr>
              <a:t>GME Consultant</a:t>
            </a:r>
          </a:p>
        </p:txBody>
      </p:sp>
      <p:sp>
        <p:nvSpPr>
          <p:cNvPr id="8" name="Rectangle 3">
            <a:extLst>
              <a:ext uri="{FF2B5EF4-FFF2-40B4-BE49-F238E27FC236}">
                <a16:creationId xmlns:a16="http://schemas.microsoft.com/office/drawing/2014/main" id="{E2B46446-183C-30AB-583C-EB4DBEA088F9}"/>
              </a:ext>
            </a:extLst>
          </p:cNvPr>
          <p:cNvSpPr>
            <a:spLocks noChangeArrowheads="1"/>
          </p:cNvSpPr>
          <p:nvPr/>
        </p:nvSpPr>
        <p:spPr bwMode="auto">
          <a:xfrm>
            <a:off x="831810" y="4764714"/>
            <a:ext cx="374019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buClrTx/>
              <a:buFontTx/>
              <a:buChar char="•"/>
            </a:pPr>
            <a:r>
              <a:rPr lang="en-US" altLang="en-US" sz="1100" dirty="0">
                <a:solidFill>
                  <a:schemeClr val="tx1"/>
                </a:solidFill>
                <a:latin typeface="Arial" panose="020B0604020202020204" pitchFamily="34" charset="0"/>
              </a:rPr>
              <a:t>15 years of program and institutional experience.</a:t>
            </a:r>
          </a:p>
          <a:p>
            <a:pPr lvl="0" eaLnBrk="0" fontAlgn="base" hangingPunct="0">
              <a:spcBef>
                <a:spcPct val="0"/>
              </a:spcBef>
              <a:spcAft>
                <a:spcPct val="0"/>
              </a:spcAft>
              <a:buClrTx/>
              <a:buFontTx/>
              <a:buChar char="•"/>
            </a:pPr>
            <a:r>
              <a:rPr lang="en-US" altLang="en-US" sz="1100" dirty="0">
                <a:solidFill>
                  <a:schemeClr val="tx1"/>
                </a:solidFill>
                <a:latin typeface="Arial" panose="020B0604020202020204" pitchFamily="34" charset="0"/>
              </a:rPr>
              <a:t>In addition to specific program accreditation assistance, Amy has created GME wide initiatives such as toolkits and faculty development sessions for entire GME communities to benefit from which aid programs and institutions in maintaining compliance.</a:t>
            </a:r>
          </a:p>
          <a:p>
            <a:pPr lvl="0" eaLnBrk="0" fontAlgn="base" hangingPunct="0">
              <a:spcBef>
                <a:spcPct val="0"/>
              </a:spcBef>
              <a:spcAft>
                <a:spcPct val="0"/>
              </a:spcAft>
              <a:buClrTx/>
              <a:buFontTx/>
              <a:buChar char="•"/>
            </a:pPr>
            <a:r>
              <a:rPr lang="en-US" altLang="en-US" sz="1100" dirty="0">
                <a:solidFill>
                  <a:schemeClr val="tx1"/>
                </a:solidFill>
                <a:latin typeface="Arial" panose="020B0604020202020204" pitchFamily="34" charset="0"/>
              </a:rPr>
              <a:t>Successfully facilitated virtual mock site visits for programs and institutions. </a:t>
            </a:r>
          </a:p>
        </p:txBody>
      </p:sp>
      <p:sp>
        <p:nvSpPr>
          <p:cNvPr id="11" name="TextBox 10">
            <a:extLst>
              <a:ext uri="{FF2B5EF4-FFF2-40B4-BE49-F238E27FC236}">
                <a16:creationId xmlns:a16="http://schemas.microsoft.com/office/drawing/2014/main" id="{1212FDB0-8B4B-0C1C-C245-EF777E90A622}"/>
              </a:ext>
            </a:extLst>
          </p:cNvPr>
          <p:cNvSpPr txBox="1"/>
          <p:nvPr/>
        </p:nvSpPr>
        <p:spPr>
          <a:xfrm>
            <a:off x="4956135" y="4764714"/>
            <a:ext cx="3825915" cy="1154162"/>
          </a:xfrm>
          <a:prstGeom prst="rect">
            <a:avLst/>
          </a:prstGeom>
          <a:noFill/>
        </p:spPr>
        <p:txBody>
          <a:bodyPr wrap="square">
            <a:spAutoFit/>
          </a:bodyPr>
          <a:lstStyle/>
          <a:p>
            <a:pPr>
              <a:buFont typeface="Arial" panose="020B0604020202020204" pitchFamily="34" charset="0"/>
              <a:buChar char="•"/>
            </a:pPr>
            <a:r>
              <a:rPr lang="en-US" sz="1100" dirty="0">
                <a:effectLst/>
              </a:rPr>
              <a:t>18 years of program administration experience.</a:t>
            </a:r>
          </a:p>
          <a:p>
            <a:pPr>
              <a:buFont typeface="Arial" panose="020B0604020202020204" pitchFamily="34" charset="0"/>
              <a:buChar char="•"/>
            </a:pPr>
            <a:r>
              <a:rPr lang="en-US" sz="1100" dirty="0">
                <a:effectLst/>
              </a:rPr>
              <a:t>7 years of experience in developing educational curriculum for coordinators and presenting at state, regional and national conferences.</a:t>
            </a:r>
          </a:p>
          <a:p>
            <a:pPr>
              <a:buFont typeface="Arial" panose="020B0604020202020204" pitchFamily="34" charset="0"/>
              <a:buChar char="•"/>
            </a:pPr>
            <a:r>
              <a:rPr lang="en-US" sz="1100" dirty="0">
                <a:effectLst/>
              </a:rPr>
              <a:t>Successfully facilitated virtual mock site visits for programs and institutions</a:t>
            </a:r>
            <a:r>
              <a:rPr lang="en-US" dirty="0">
                <a:effectLst/>
              </a:rPr>
              <a:t>.</a:t>
            </a:r>
          </a:p>
        </p:txBody>
      </p:sp>
    </p:spTree>
    <p:extLst>
      <p:ext uri="{BB962C8B-B14F-4D97-AF65-F5344CB8AC3E}">
        <p14:creationId xmlns:p14="http://schemas.microsoft.com/office/powerpoint/2010/main" val="312849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body" idx="1"/>
          </p:nvPr>
        </p:nvSpPr>
        <p:spPr>
          <a:xfrm>
            <a:off x="452870" y="1994232"/>
            <a:ext cx="8238300" cy="4438800"/>
          </a:xfrm>
          <a:prstGeom prst="rect">
            <a:avLst/>
          </a:prstGeom>
          <a:noFill/>
          <a:ln>
            <a:noFill/>
          </a:ln>
        </p:spPr>
        <p:txBody>
          <a:bodyPr spcFirstLastPara="1" wrap="square" lIns="91425" tIns="45700" rIns="91425" bIns="45700" anchor="t" anchorCtr="0">
            <a:normAutofit/>
          </a:bodyPr>
          <a:lstStyle/>
          <a:p>
            <a:pPr marL="342900" marR="0" lvl="0" indent="-342900">
              <a:spcBef>
                <a:spcPts val="0"/>
              </a:spcBef>
              <a:spcAft>
                <a:spcPts val="0"/>
              </a:spcAft>
              <a:buFont typeface="Symbol" panose="05050102010706020507" pitchFamily="18" charset="2"/>
              <a:buChar char=""/>
            </a:pPr>
            <a:r>
              <a:rPr lang="en-US" sz="2800" dirty="0">
                <a:effectLst/>
                <a:latin typeface="Arial" panose="020B0604020202020204" pitchFamily="34" charset="0"/>
                <a:ea typeface="Times New Roman" panose="02020603050405020304" pitchFamily="18" charset="0"/>
              </a:rPr>
              <a:t>Discuss strategies for optimizing your virtual presence.</a:t>
            </a:r>
          </a:p>
          <a:p>
            <a:pPr marL="0" marR="0" lvl="0" indent="0">
              <a:spcBef>
                <a:spcPts val="0"/>
              </a:spcBef>
              <a:spcAft>
                <a:spcPts val="0"/>
              </a:spcAft>
              <a:buNone/>
            </a:pPr>
            <a:endParaRPr lang="en-US" sz="2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effectLst/>
                <a:latin typeface="Arial" panose="020B0604020202020204" pitchFamily="34" charset="0"/>
                <a:ea typeface="Times New Roman" panose="02020603050405020304" pitchFamily="18" charset="0"/>
              </a:rPr>
              <a:t>Provide tips and tools for successful virtual communication.</a:t>
            </a:r>
          </a:p>
          <a:p>
            <a:pPr marL="0" marR="0" lvl="0" indent="0">
              <a:spcBef>
                <a:spcPts val="0"/>
              </a:spcBef>
              <a:spcAft>
                <a:spcPts val="0"/>
              </a:spcAft>
              <a:buNone/>
            </a:pPr>
            <a:endParaRPr lang="en-US" sz="2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effectLst/>
                <a:latin typeface="Arial" panose="020B0604020202020204" pitchFamily="34" charset="0"/>
                <a:ea typeface="Times New Roman" panose="02020603050405020304" pitchFamily="18" charset="0"/>
              </a:rPr>
              <a:t>Understand how virtual platforms can be optimized for interviews and faculty development.</a:t>
            </a:r>
            <a:endParaRPr lang="en-US" sz="2800" dirty="0">
              <a:effectLst/>
              <a:latin typeface="Times New Roman" panose="02020603050405020304" pitchFamily="18" charset="0"/>
              <a:ea typeface="Times New Roman" panose="02020603050405020304" pitchFamily="18" charset="0"/>
            </a:endParaRPr>
          </a:p>
          <a:p>
            <a:pPr marL="457200" lvl="0" indent="0" algn="l" rtl="0">
              <a:lnSpc>
                <a:spcPct val="90000"/>
              </a:lnSpc>
              <a:spcBef>
                <a:spcPts val="1000"/>
              </a:spcBef>
              <a:spcAft>
                <a:spcPts val="0"/>
              </a:spcAft>
              <a:buNone/>
            </a:pPr>
            <a:endParaRPr dirty="0">
              <a:latin typeface="Calibri"/>
              <a:ea typeface="Calibri"/>
              <a:cs typeface="Calibri"/>
              <a:sym typeface="Calibri"/>
            </a:endParaRPr>
          </a:p>
        </p:txBody>
      </p:sp>
      <p:sp>
        <p:nvSpPr>
          <p:cNvPr id="96" name="Google Shape;96;p15"/>
          <p:cNvSpPr txBox="1">
            <a:spLocks noGrp="1"/>
          </p:cNvSpPr>
          <p:nvPr>
            <p:ph type="title"/>
          </p:nvPr>
        </p:nvSpPr>
        <p:spPr>
          <a:xfrm>
            <a:off x="1989344" y="246466"/>
            <a:ext cx="652600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500"/>
              <a:buFont typeface="Arial"/>
              <a:buNone/>
            </a:pPr>
            <a:r>
              <a:rPr lang="en-US"/>
              <a:t>Learning Objectives</a:t>
            </a:r>
            <a:endParaRPr/>
          </a:p>
        </p:txBody>
      </p:sp>
      <p:sp>
        <p:nvSpPr>
          <p:cNvPr id="97" name="Google Shape;97;p15"/>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Presented by Partners in Medical Education, Inc. 2022</a:t>
            </a:r>
            <a:endParaRPr/>
          </a:p>
        </p:txBody>
      </p:sp>
      <p:sp>
        <p:nvSpPr>
          <p:cNvPr id="98" name="Google Shape;98;p15"/>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2" name="Picture 1">
            <a:extLst>
              <a:ext uri="{FF2B5EF4-FFF2-40B4-BE49-F238E27FC236}">
                <a16:creationId xmlns:a16="http://schemas.microsoft.com/office/drawing/2014/main" id="{81EB77F9-6FC4-ED1F-8025-2DCDEE6B3C4F}"/>
              </a:ext>
            </a:extLst>
          </p:cNvPr>
          <p:cNvPicPr>
            <a:picLocks noChangeAspect="1"/>
          </p:cNvPicPr>
          <p:nvPr/>
        </p:nvPicPr>
        <p:blipFill>
          <a:blip r:embed="rId3"/>
          <a:stretch>
            <a:fillRect/>
          </a:stretch>
        </p:blipFill>
        <p:spPr>
          <a:xfrm>
            <a:off x="8714981" y="6408077"/>
            <a:ext cx="286537" cy="39017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AE97DC-5885-2B0F-661F-795A552C64B2}"/>
              </a:ext>
            </a:extLst>
          </p:cNvPr>
          <p:cNvSpPr>
            <a:spLocks noGrp="1"/>
          </p:cNvSpPr>
          <p:nvPr>
            <p:ph type="ftr" idx="11"/>
          </p:nvPr>
        </p:nvSpPr>
        <p:spPr/>
        <p:txBody>
          <a:bodyPr/>
          <a:lstStyle/>
          <a:p>
            <a:r>
              <a:rPr lang="en-US"/>
              <a:t>Presented by Partners in Medical Education, Inc. 2022</a:t>
            </a:r>
          </a:p>
        </p:txBody>
      </p:sp>
      <p:sp>
        <p:nvSpPr>
          <p:cNvPr id="5" name="Slide Number Placeholder 4">
            <a:extLst>
              <a:ext uri="{FF2B5EF4-FFF2-40B4-BE49-F238E27FC236}">
                <a16:creationId xmlns:a16="http://schemas.microsoft.com/office/drawing/2014/main" id="{85C0E60C-8467-01BC-461E-33B3EFB1924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pic>
        <p:nvPicPr>
          <p:cNvPr id="7" name="Picture 6" descr="A frog sitting on a rock&#10;&#10;Description automatically generated with medium confidence">
            <a:extLst>
              <a:ext uri="{FF2B5EF4-FFF2-40B4-BE49-F238E27FC236}">
                <a16:creationId xmlns:a16="http://schemas.microsoft.com/office/drawing/2014/main" id="{95179724-EE15-44E2-7B15-9734BC54D3D0}"/>
              </a:ext>
            </a:extLst>
          </p:cNvPr>
          <p:cNvPicPr>
            <a:picLocks noChangeAspect="1"/>
          </p:cNvPicPr>
          <p:nvPr/>
        </p:nvPicPr>
        <p:blipFill>
          <a:blip r:embed="rId2"/>
          <a:stretch>
            <a:fillRect/>
          </a:stretch>
        </p:blipFill>
        <p:spPr>
          <a:xfrm>
            <a:off x="2425211" y="1999924"/>
            <a:ext cx="4293578" cy="2858151"/>
          </a:xfrm>
          <a:prstGeom prst="rect">
            <a:avLst/>
          </a:prstGeom>
        </p:spPr>
      </p:pic>
      <p:pic>
        <p:nvPicPr>
          <p:cNvPr id="8" name="Picture 7">
            <a:extLst>
              <a:ext uri="{FF2B5EF4-FFF2-40B4-BE49-F238E27FC236}">
                <a16:creationId xmlns:a16="http://schemas.microsoft.com/office/drawing/2014/main" id="{4020E7D3-2794-DDA9-1967-FC7D425867D5}"/>
              </a:ext>
            </a:extLst>
          </p:cNvPr>
          <p:cNvPicPr>
            <a:picLocks noChangeAspect="1"/>
          </p:cNvPicPr>
          <p:nvPr/>
        </p:nvPicPr>
        <p:blipFill>
          <a:blip r:embed="rId3"/>
          <a:stretch>
            <a:fillRect/>
          </a:stretch>
        </p:blipFill>
        <p:spPr>
          <a:xfrm>
            <a:off x="8714981" y="6433130"/>
            <a:ext cx="286537" cy="390178"/>
          </a:xfrm>
          <a:prstGeom prst="rect">
            <a:avLst/>
          </a:prstGeom>
        </p:spPr>
      </p:pic>
    </p:spTree>
    <p:extLst>
      <p:ext uri="{BB962C8B-B14F-4D97-AF65-F5344CB8AC3E}">
        <p14:creationId xmlns:p14="http://schemas.microsoft.com/office/powerpoint/2010/main" val="2416774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16F563E-6E73-B4FB-9C27-C202070960E6}"/>
              </a:ext>
            </a:extLst>
          </p:cNvPr>
          <p:cNvSpPr>
            <a:spLocks noGrp="1"/>
          </p:cNvSpPr>
          <p:nvPr>
            <p:ph type="body" idx="1"/>
          </p:nvPr>
        </p:nvSpPr>
        <p:spPr/>
        <p:txBody>
          <a:bodyPr/>
          <a:lstStyle/>
          <a:p>
            <a:r>
              <a:rPr lang="en-US" dirty="0"/>
              <a:t>Angry</a:t>
            </a:r>
          </a:p>
          <a:p>
            <a:r>
              <a:rPr lang="en-US" dirty="0"/>
              <a:t>Annoyed</a:t>
            </a:r>
          </a:p>
          <a:p>
            <a:r>
              <a:rPr lang="en-US" dirty="0"/>
              <a:t>Waste of my time</a:t>
            </a:r>
          </a:p>
          <a:p>
            <a:r>
              <a:rPr lang="en-US" dirty="0"/>
              <a:t>Do they even know what they are doing?</a:t>
            </a:r>
          </a:p>
          <a:p>
            <a:r>
              <a:rPr lang="en-US" dirty="0"/>
              <a:t>Is this what I paid for?</a:t>
            </a:r>
          </a:p>
          <a:p>
            <a:r>
              <a:rPr lang="en-US" dirty="0"/>
              <a:t>Are they still trying to figure this out?</a:t>
            </a:r>
          </a:p>
          <a:p>
            <a:r>
              <a:rPr lang="en-US" dirty="0"/>
              <a:t>Do they have experience with this?</a:t>
            </a:r>
          </a:p>
          <a:p>
            <a:pPr marL="63500" indent="0">
              <a:buNone/>
            </a:pPr>
            <a:endParaRPr lang="en-US" dirty="0"/>
          </a:p>
        </p:txBody>
      </p:sp>
      <p:sp>
        <p:nvSpPr>
          <p:cNvPr id="2" name="Footer Placeholder 1">
            <a:extLst>
              <a:ext uri="{FF2B5EF4-FFF2-40B4-BE49-F238E27FC236}">
                <a16:creationId xmlns:a16="http://schemas.microsoft.com/office/drawing/2014/main" id="{35C80432-4B74-14C6-CE2C-917F8BBBCFE4}"/>
              </a:ext>
            </a:extLst>
          </p:cNvPr>
          <p:cNvSpPr>
            <a:spLocks noGrp="1"/>
          </p:cNvSpPr>
          <p:nvPr>
            <p:ph type="ftr" idx="11"/>
          </p:nvPr>
        </p:nvSpPr>
        <p:spPr/>
        <p:txBody>
          <a:bodyPr/>
          <a:lstStyle/>
          <a:p>
            <a:r>
              <a:rPr lang="en-US"/>
              <a:t>Presented by Partners in Medical Education, Inc. 2022</a:t>
            </a:r>
          </a:p>
        </p:txBody>
      </p:sp>
      <p:sp>
        <p:nvSpPr>
          <p:cNvPr id="3" name="Slide Number Placeholder 2">
            <a:extLst>
              <a:ext uri="{FF2B5EF4-FFF2-40B4-BE49-F238E27FC236}">
                <a16:creationId xmlns:a16="http://schemas.microsoft.com/office/drawing/2014/main" id="{22685C65-5871-1403-D682-46DC99B15C7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pic>
        <p:nvPicPr>
          <p:cNvPr id="7" name="Picture 6" descr="A picture containing text&#10;&#10;Description automatically generated">
            <a:extLst>
              <a:ext uri="{FF2B5EF4-FFF2-40B4-BE49-F238E27FC236}">
                <a16:creationId xmlns:a16="http://schemas.microsoft.com/office/drawing/2014/main" id="{549EB959-B3CD-4681-F84D-BB41B69E9296}"/>
              </a:ext>
            </a:extLst>
          </p:cNvPr>
          <p:cNvPicPr>
            <a:picLocks noChangeAspect="1"/>
          </p:cNvPicPr>
          <p:nvPr/>
        </p:nvPicPr>
        <p:blipFill>
          <a:blip r:embed="rId2"/>
          <a:stretch>
            <a:fillRect/>
          </a:stretch>
        </p:blipFill>
        <p:spPr>
          <a:xfrm>
            <a:off x="5532192" y="308983"/>
            <a:ext cx="2983157" cy="2237368"/>
          </a:xfrm>
          <a:prstGeom prst="rect">
            <a:avLst/>
          </a:prstGeom>
        </p:spPr>
      </p:pic>
      <p:sp>
        <p:nvSpPr>
          <p:cNvPr id="8" name="Flowchart: Collate 7">
            <a:extLst>
              <a:ext uri="{FF2B5EF4-FFF2-40B4-BE49-F238E27FC236}">
                <a16:creationId xmlns:a16="http://schemas.microsoft.com/office/drawing/2014/main" id="{78C65246-9832-2738-DB93-905184A0D202}"/>
              </a:ext>
            </a:extLst>
          </p:cNvPr>
          <p:cNvSpPr/>
          <p:nvPr/>
        </p:nvSpPr>
        <p:spPr>
          <a:xfrm>
            <a:off x="8763000" y="6433130"/>
            <a:ext cx="266700" cy="365125"/>
          </a:xfrm>
          <a:prstGeom prst="flowChartCol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58720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body" idx="1"/>
          </p:nvPr>
        </p:nvSpPr>
        <p:spPr>
          <a:xfrm>
            <a:off x="277050" y="2404257"/>
            <a:ext cx="8238300" cy="3829395"/>
          </a:xfrm>
          <a:prstGeom prst="rect">
            <a:avLst/>
          </a:prstGeom>
          <a:noFill/>
          <a:ln>
            <a:noFill/>
          </a:ln>
        </p:spPr>
        <p:txBody>
          <a:bodyPr spcFirstLastPara="1" wrap="square" lIns="91425" tIns="45700" rIns="91425" bIns="45700" anchor="t" anchorCtr="0">
            <a:normAutofit lnSpcReduction="10000"/>
          </a:bodyPr>
          <a:lstStyle/>
          <a:p>
            <a:pPr marL="457200" lvl="0" indent="0" algn="l" rtl="0">
              <a:lnSpc>
                <a:spcPct val="90000"/>
              </a:lnSpc>
              <a:spcBef>
                <a:spcPts val="1000"/>
              </a:spcBef>
              <a:spcAft>
                <a:spcPts val="0"/>
              </a:spcAft>
              <a:buNone/>
            </a:pPr>
            <a:r>
              <a:rPr lang="en-US" sz="2400" dirty="0">
                <a:latin typeface="Calibri"/>
                <a:ea typeface="Calibri"/>
                <a:cs typeface="Calibri"/>
                <a:sym typeface="Calibri"/>
              </a:rPr>
              <a:t>1990 – “CU-</a:t>
            </a:r>
            <a:r>
              <a:rPr lang="en-US" sz="2400" dirty="0" err="1">
                <a:latin typeface="Calibri"/>
                <a:ea typeface="Calibri"/>
                <a:cs typeface="Calibri"/>
                <a:sym typeface="Calibri"/>
              </a:rPr>
              <a:t>SeeMe</a:t>
            </a:r>
            <a:r>
              <a:rPr lang="en-US" sz="2400" dirty="0">
                <a:latin typeface="Calibri"/>
                <a:ea typeface="Calibri"/>
                <a:cs typeface="Calibri"/>
                <a:sym typeface="Calibri"/>
              </a:rPr>
              <a:t>” – the first desktop video conferencing platform – created by a student at Cornell</a:t>
            </a:r>
          </a:p>
          <a:p>
            <a:pPr marL="457200" lvl="0" indent="0" algn="l" rtl="0">
              <a:lnSpc>
                <a:spcPct val="90000"/>
              </a:lnSpc>
              <a:spcBef>
                <a:spcPts val="1000"/>
              </a:spcBef>
              <a:spcAft>
                <a:spcPts val="0"/>
              </a:spcAft>
              <a:buNone/>
            </a:pPr>
            <a:endParaRPr lang="en-US" dirty="0">
              <a:latin typeface="Calibri"/>
              <a:ea typeface="Calibri"/>
              <a:cs typeface="Calibri"/>
              <a:sym typeface="Calibri"/>
            </a:endParaRPr>
          </a:p>
          <a:p>
            <a:pPr marL="457200" lvl="0" indent="0" algn="l" rtl="0">
              <a:lnSpc>
                <a:spcPct val="90000"/>
              </a:lnSpc>
              <a:spcBef>
                <a:spcPts val="1000"/>
              </a:spcBef>
              <a:spcAft>
                <a:spcPts val="0"/>
              </a:spcAft>
              <a:buNone/>
            </a:pPr>
            <a:r>
              <a:rPr lang="en-US" dirty="0">
                <a:latin typeface="Calibri"/>
                <a:ea typeface="Calibri"/>
                <a:cs typeface="Calibri"/>
                <a:sym typeface="Calibri"/>
              </a:rPr>
              <a:t>2012 - Zoom created, launched system with 15 video participants</a:t>
            </a:r>
          </a:p>
          <a:p>
            <a:pPr marL="914400" indent="-457200"/>
            <a:r>
              <a:rPr lang="en-US" dirty="0">
                <a:latin typeface="Calibri"/>
                <a:ea typeface="Calibri"/>
                <a:cs typeface="Calibri"/>
                <a:sym typeface="Calibri"/>
              </a:rPr>
              <a:t>End of 1</a:t>
            </a:r>
            <a:r>
              <a:rPr lang="en-US" baseline="30000" dirty="0">
                <a:latin typeface="Calibri"/>
                <a:ea typeface="Calibri"/>
                <a:cs typeface="Calibri"/>
                <a:sym typeface="Calibri"/>
              </a:rPr>
              <a:t>st</a:t>
            </a:r>
            <a:r>
              <a:rPr lang="en-US" dirty="0">
                <a:latin typeface="Calibri"/>
                <a:ea typeface="Calibri"/>
                <a:cs typeface="Calibri"/>
                <a:sym typeface="Calibri"/>
              </a:rPr>
              <a:t> month:  400K users</a:t>
            </a:r>
          </a:p>
          <a:p>
            <a:pPr marL="914400" indent="-457200"/>
            <a:r>
              <a:rPr lang="en-US" dirty="0">
                <a:latin typeface="Calibri"/>
                <a:ea typeface="Calibri"/>
                <a:cs typeface="Calibri"/>
                <a:sym typeface="Calibri"/>
              </a:rPr>
              <a:t>Nov 2013 – 1 Million users</a:t>
            </a:r>
          </a:p>
          <a:p>
            <a:pPr marL="914400" indent="-457200"/>
            <a:r>
              <a:rPr lang="en-US" dirty="0">
                <a:latin typeface="Calibri"/>
                <a:ea typeface="Calibri"/>
                <a:cs typeface="Calibri"/>
                <a:sym typeface="Calibri"/>
              </a:rPr>
              <a:t>Jan 2022 – 300 Million daily meeting participants</a:t>
            </a:r>
          </a:p>
          <a:p>
            <a:pPr marL="457200" lvl="0" indent="0" algn="l" rtl="0">
              <a:lnSpc>
                <a:spcPct val="90000"/>
              </a:lnSpc>
              <a:spcBef>
                <a:spcPts val="1000"/>
              </a:spcBef>
              <a:spcAft>
                <a:spcPts val="0"/>
              </a:spcAft>
              <a:buNone/>
            </a:pPr>
            <a:r>
              <a:rPr lang="en-US" dirty="0">
                <a:latin typeface="Calibri"/>
                <a:ea typeface="Calibri"/>
                <a:cs typeface="Calibri"/>
                <a:sym typeface="Calibri"/>
              </a:rPr>
              <a:t>	</a:t>
            </a:r>
          </a:p>
        </p:txBody>
      </p:sp>
      <p:sp>
        <p:nvSpPr>
          <p:cNvPr id="96" name="Google Shape;96;p15"/>
          <p:cNvSpPr txBox="1">
            <a:spLocks noGrp="1"/>
          </p:cNvSpPr>
          <p:nvPr>
            <p:ph type="title"/>
          </p:nvPr>
        </p:nvSpPr>
        <p:spPr>
          <a:xfrm>
            <a:off x="2083209" y="375432"/>
            <a:ext cx="3696315" cy="168090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500"/>
              <a:buFont typeface="Arial"/>
              <a:buNone/>
            </a:pPr>
            <a:r>
              <a:rPr lang="en-US" dirty="0"/>
              <a:t>How did we</a:t>
            </a:r>
            <a:br>
              <a:rPr lang="en-US" dirty="0"/>
            </a:br>
            <a:r>
              <a:rPr lang="en-US" dirty="0"/>
              <a:t>get here?</a:t>
            </a:r>
            <a:endParaRPr dirty="0"/>
          </a:p>
        </p:txBody>
      </p:sp>
      <p:sp>
        <p:nvSpPr>
          <p:cNvPr id="97" name="Google Shape;97;p15"/>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Presented by Partners in Medical Education, Inc. 2022</a:t>
            </a:r>
            <a:endParaRPr/>
          </a:p>
        </p:txBody>
      </p:sp>
      <p:sp>
        <p:nvSpPr>
          <p:cNvPr id="98" name="Google Shape;98;p15"/>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5" name="Picture 4">
            <a:extLst>
              <a:ext uri="{FF2B5EF4-FFF2-40B4-BE49-F238E27FC236}">
                <a16:creationId xmlns:a16="http://schemas.microsoft.com/office/drawing/2014/main" id="{F2DD56D4-7E4F-7D64-1FEB-7F8EFEC627AA}"/>
              </a:ext>
            </a:extLst>
          </p:cNvPr>
          <p:cNvPicPr>
            <a:picLocks noChangeAspect="1"/>
          </p:cNvPicPr>
          <p:nvPr/>
        </p:nvPicPr>
        <p:blipFill>
          <a:blip r:embed="rId3"/>
          <a:stretch>
            <a:fillRect/>
          </a:stretch>
        </p:blipFill>
        <p:spPr>
          <a:xfrm>
            <a:off x="5710698" y="316007"/>
            <a:ext cx="2381250" cy="2028825"/>
          </a:xfrm>
          <a:prstGeom prst="rect">
            <a:avLst/>
          </a:prstGeom>
        </p:spPr>
      </p:pic>
    </p:spTree>
    <p:extLst>
      <p:ext uri="{BB962C8B-B14F-4D97-AF65-F5344CB8AC3E}">
        <p14:creationId xmlns:p14="http://schemas.microsoft.com/office/powerpoint/2010/main" val="405703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661D449-5DBD-5139-008C-F7A7ED5912EF}"/>
              </a:ext>
            </a:extLst>
          </p:cNvPr>
          <p:cNvSpPr>
            <a:spLocks noGrp="1"/>
          </p:cNvSpPr>
          <p:nvPr>
            <p:ph type="ftr" idx="11"/>
          </p:nvPr>
        </p:nvSpPr>
        <p:spPr/>
        <p:txBody>
          <a:bodyPr/>
          <a:lstStyle/>
          <a:p>
            <a:r>
              <a:rPr lang="en-US"/>
              <a:t>Presented by Partners in Medical Education, Inc. 2022</a:t>
            </a:r>
          </a:p>
        </p:txBody>
      </p:sp>
      <p:sp>
        <p:nvSpPr>
          <p:cNvPr id="5" name="Slide Number Placeholder 4">
            <a:extLst>
              <a:ext uri="{FF2B5EF4-FFF2-40B4-BE49-F238E27FC236}">
                <a16:creationId xmlns:a16="http://schemas.microsoft.com/office/drawing/2014/main" id="{399F7E15-ADFC-EB8F-929D-C75FC04567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pic>
        <p:nvPicPr>
          <p:cNvPr id="7" name="Picture 6" descr="A collage of people&#10;&#10;Description automatically generated with medium confidence">
            <a:extLst>
              <a:ext uri="{FF2B5EF4-FFF2-40B4-BE49-F238E27FC236}">
                <a16:creationId xmlns:a16="http://schemas.microsoft.com/office/drawing/2014/main" id="{478006DA-3B83-3FA8-20D8-99A6C44988D1}"/>
              </a:ext>
            </a:extLst>
          </p:cNvPr>
          <p:cNvPicPr>
            <a:picLocks noChangeAspect="1"/>
          </p:cNvPicPr>
          <p:nvPr/>
        </p:nvPicPr>
        <p:blipFill>
          <a:blip r:embed="rId2"/>
          <a:stretch>
            <a:fillRect/>
          </a:stretch>
        </p:blipFill>
        <p:spPr>
          <a:xfrm>
            <a:off x="1809750" y="1241671"/>
            <a:ext cx="6222999" cy="4930193"/>
          </a:xfrm>
          <a:prstGeom prst="rect">
            <a:avLst/>
          </a:prstGeom>
        </p:spPr>
      </p:pic>
      <p:pic>
        <p:nvPicPr>
          <p:cNvPr id="8" name="Picture 7">
            <a:extLst>
              <a:ext uri="{FF2B5EF4-FFF2-40B4-BE49-F238E27FC236}">
                <a16:creationId xmlns:a16="http://schemas.microsoft.com/office/drawing/2014/main" id="{A0F49361-4567-0859-7840-85E2A3F50DCA}"/>
              </a:ext>
            </a:extLst>
          </p:cNvPr>
          <p:cNvPicPr>
            <a:picLocks noChangeAspect="1"/>
          </p:cNvPicPr>
          <p:nvPr/>
        </p:nvPicPr>
        <p:blipFill>
          <a:blip r:embed="rId3"/>
          <a:stretch>
            <a:fillRect/>
          </a:stretch>
        </p:blipFill>
        <p:spPr>
          <a:xfrm>
            <a:off x="8714981" y="6389027"/>
            <a:ext cx="286537" cy="390178"/>
          </a:xfrm>
          <a:prstGeom prst="rect">
            <a:avLst/>
          </a:prstGeom>
        </p:spPr>
      </p:pic>
    </p:spTree>
    <p:extLst>
      <p:ext uri="{BB962C8B-B14F-4D97-AF65-F5344CB8AC3E}">
        <p14:creationId xmlns:p14="http://schemas.microsoft.com/office/powerpoint/2010/main" val="337692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7" name="Google Shape;97;p15"/>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Presented by Partners in Medical Education, Inc. 2022</a:t>
            </a:r>
            <a:endParaRPr/>
          </a:p>
        </p:txBody>
      </p:sp>
      <p:sp>
        <p:nvSpPr>
          <p:cNvPr id="98" name="Google Shape;98;p15"/>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2" name="Picture 1" descr="Graphical user interface, application&#10;&#10;Description automatically generated with medium confidence">
            <a:extLst>
              <a:ext uri="{FF2B5EF4-FFF2-40B4-BE49-F238E27FC236}">
                <a16:creationId xmlns:a16="http://schemas.microsoft.com/office/drawing/2014/main" id="{E5D067E8-E4F8-ED1C-548A-8C085DF81E94}"/>
              </a:ext>
            </a:extLst>
          </p:cNvPr>
          <p:cNvPicPr>
            <a:picLocks noChangeAspect="1"/>
          </p:cNvPicPr>
          <p:nvPr/>
        </p:nvPicPr>
        <p:blipFill>
          <a:blip r:embed="rId3"/>
          <a:stretch>
            <a:fillRect/>
          </a:stretch>
        </p:blipFill>
        <p:spPr>
          <a:xfrm>
            <a:off x="2214102" y="1404881"/>
            <a:ext cx="4481666" cy="4352422"/>
          </a:xfrm>
          <a:prstGeom prst="rect">
            <a:avLst/>
          </a:prstGeom>
        </p:spPr>
      </p:pic>
    </p:spTree>
    <p:extLst>
      <p:ext uri="{BB962C8B-B14F-4D97-AF65-F5344CB8AC3E}">
        <p14:creationId xmlns:p14="http://schemas.microsoft.com/office/powerpoint/2010/main" val="977016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ME-2016">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1255</TotalTime>
  <Words>1227</Words>
  <Application>Microsoft Office PowerPoint</Application>
  <PresentationFormat>On-screen Show (4:3)</PresentationFormat>
  <Paragraphs>306</Paragraphs>
  <Slides>23</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Comic Sans MS</vt:lpstr>
      <vt:lpstr>Noto Sans Symbols</vt:lpstr>
      <vt:lpstr>Symbol</vt:lpstr>
      <vt:lpstr>Times New Roman</vt:lpstr>
      <vt:lpstr>Wingdings</vt:lpstr>
      <vt:lpstr>PME-2016</vt:lpstr>
      <vt:lpstr>Please Note…</vt:lpstr>
      <vt:lpstr>Lights! Camera! ZOOM!! </vt:lpstr>
      <vt:lpstr>Introducing Your Presenters…</vt:lpstr>
      <vt:lpstr>Learning Objectives</vt:lpstr>
      <vt:lpstr>PowerPoint Presentation</vt:lpstr>
      <vt:lpstr>PowerPoint Presentation</vt:lpstr>
      <vt:lpstr>How did we get here?</vt:lpstr>
      <vt:lpstr>PowerPoint Presentation</vt:lpstr>
      <vt:lpstr>PowerPoint Presentation</vt:lpstr>
      <vt:lpstr>Professionalism Redefined?</vt:lpstr>
      <vt:lpstr>Professionalism Redefined?</vt:lpstr>
      <vt:lpstr>Professionalism Redefined?</vt:lpstr>
      <vt:lpstr>Virtual Meetings</vt:lpstr>
      <vt:lpstr>Effective Virtual Meetings</vt:lpstr>
      <vt:lpstr>Large Virtual Meeting</vt:lpstr>
      <vt:lpstr>Share Sound, Optimize Your Video Clip</vt:lpstr>
      <vt:lpstr>ACGME Virtual Site Visits</vt:lpstr>
      <vt:lpstr>Virtual Interviews</vt:lpstr>
      <vt:lpstr>Virtual Meetings can be Fun!</vt:lpstr>
      <vt:lpstr>The Virtual World</vt:lpstr>
      <vt:lpstr>Virtual??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Note…</dc:title>
  <dc:creator>BJ Couch</dc:creator>
  <cp:lastModifiedBy>BJ Schwartz</cp:lastModifiedBy>
  <cp:revision>10</cp:revision>
  <dcterms:modified xsi:type="dcterms:W3CDTF">2022-11-10T20:42:39Z</dcterms:modified>
</cp:coreProperties>
</file>