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398" r:id="rId2"/>
    <p:sldId id="287" r:id="rId3"/>
    <p:sldId id="288" r:id="rId4"/>
    <p:sldId id="256" r:id="rId5"/>
    <p:sldId id="309" r:id="rId6"/>
    <p:sldId id="289" r:id="rId7"/>
    <p:sldId id="294" r:id="rId8"/>
    <p:sldId id="291" r:id="rId9"/>
    <p:sldId id="321" r:id="rId10"/>
    <p:sldId id="322" r:id="rId11"/>
    <p:sldId id="310" r:id="rId12"/>
    <p:sldId id="311" r:id="rId13"/>
    <p:sldId id="323" r:id="rId14"/>
    <p:sldId id="324" r:id="rId15"/>
    <p:sldId id="325" r:id="rId16"/>
    <p:sldId id="293" r:id="rId17"/>
    <p:sldId id="315" r:id="rId18"/>
    <p:sldId id="316" r:id="rId19"/>
    <p:sldId id="312" r:id="rId20"/>
    <p:sldId id="314" r:id="rId21"/>
    <p:sldId id="313" r:id="rId22"/>
    <p:sldId id="317" r:id="rId23"/>
    <p:sldId id="295" r:id="rId24"/>
    <p:sldId id="318" r:id="rId25"/>
    <p:sldId id="319" r:id="rId26"/>
    <p:sldId id="320" r:id="rId27"/>
    <p:sldId id="284" r:id="rId28"/>
    <p:sldId id="326" r:id="rId29"/>
    <p:sldId id="400" r:id="rId30"/>
    <p:sldId id="329" r:id="rId31"/>
  </p:sldIdLst>
  <p:sldSz cx="9144000" cy="6858000" type="screen4x3"/>
  <p:notesSz cx="7010400" cy="9296400"/>
  <p:embeddedFontLs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VdYlYggn4g8oWS/CftYHm1riy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8A8077-9066-4F87-8FA1-6E9CC415DC1F}">
  <a:tblStyle styleId="{6C8A8077-9066-4F87-8FA1-6E9CC415DC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E2DF2A-5F2B-4652-86DD-9CC912912FD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866"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dk1"/>
                </a:solidFill>
                <a:latin typeface="Comic Sans MS"/>
                <a:ea typeface="Comic Sans MS"/>
                <a:cs typeface="Comic Sans MS"/>
                <a:sym typeface="Comic Sans MS"/>
              </a:rPr>
              <a:t>‹#›</a:t>
            </a:fld>
            <a:endParaRPr sz="1200" b="1" i="0" u="none" strike="noStrike" cap="none">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11508709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Arial"/>
              <a:ea typeface="Arial"/>
              <a:cs typeface="Arial"/>
              <a:sym typeface="Arial"/>
            </a:endParaRPr>
          </a:p>
        </p:txBody>
      </p:sp>
      <p:sp>
        <p:nvSpPr>
          <p:cNvPr id="75" name="Google Shape;75;p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1" i="0" u="none" strike="noStrike" cap="none">
                <a:solidFill>
                  <a:schemeClr val="dk1"/>
                </a:solidFill>
                <a:latin typeface="Comic Sans MS"/>
                <a:ea typeface="Comic Sans MS"/>
                <a:cs typeface="Comic Sans MS"/>
                <a:sym typeface="Comic Sans MS"/>
              </a:rPr>
              <a:t>1</a:t>
            </a:fld>
            <a:endParaRPr sz="1200" b="1" i="0" u="none" strike="noStrike" cap="none" dirty="0">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212974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557338" y="665163"/>
            <a:ext cx="4440237" cy="33305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55278" y="4218007"/>
            <a:ext cx="6042210" cy="3996135"/>
          </a:xfrm>
          <a:prstGeom prst="rect">
            <a:avLst/>
          </a:prstGeom>
        </p:spPr>
        <p:txBody>
          <a:bodyPr lIns="97457" tIns="97457" rIns="97457" bIns="97457" anchor="t" anchorCtr="0">
            <a:noAutofit/>
          </a:bodyPr>
          <a:lstStyle/>
          <a:p>
            <a:endParaRPr dirty="0"/>
          </a:p>
        </p:txBody>
      </p:sp>
    </p:spTree>
    <p:extLst>
      <p:ext uri="{BB962C8B-B14F-4D97-AF65-F5344CB8AC3E}">
        <p14:creationId xmlns:p14="http://schemas.microsoft.com/office/powerpoint/2010/main" val="349049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7206-340A-194E-9A97-1CE564B49809}" type="slidenum">
              <a:rPr lang="en-US" smtClean="0"/>
              <a:t>30</a:t>
            </a:fld>
            <a:endParaRPr lang="en-US" dirty="0"/>
          </a:p>
        </p:txBody>
      </p:sp>
    </p:spTree>
    <p:extLst>
      <p:ext uri="{BB962C8B-B14F-4D97-AF65-F5344CB8AC3E}">
        <p14:creationId xmlns:p14="http://schemas.microsoft.com/office/powerpoint/2010/main" val="222081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26"/>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6"/>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18" name="Google Shape;18;p2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30"/>
          <p:cNvSpPr txBox="1">
            <a:spLocks noGrp="1"/>
          </p:cNvSpPr>
          <p:nvPr>
            <p:ph type="ctrTitle"/>
          </p:nvPr>
        </p:nvSpPr>
        <p:spPr>
          <a:xfrm>
            <a:off x="3762303" y="1423942"/>
            <a:ext cx="5263034"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subTitle" idx="1"/>
          </p:nvPr>
        </p:nvSpPr>
        <p:spPr>
          <a:xfrm>
            <a:off x="139604" y="4495801"/>
            <a:ext cx="7245398" cy="11162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38" name="Google Shape;38;p3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46" name="Google Shape;46;p3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2"/>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49" name="Google Shape;49;p32"/>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3"/>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55" name="Google Shape;55;p33"/>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4"/>
          <p:cNvSpPr>
            <a:spLocks noGrp="1"/>
          </p:cNvSpPr>
          <p:nvPr>
            <p:ph type="pic" idx="2"/>
          </p:nvPr>
        </p:nvSpPr>
        <p:spPr>
          <a:xfrm>
            <a:off x="3887391" y="987426"/>
            <a:ext cx="4629150" cy="4873625"/>
          </a:xfrm>
          <a:prstGeom prst="rect">
            <a:avLst/>
          </a:prstGeom>
          <a:noFill/>
          <a:ln>
            <a:noFill/>
          </a:ln>
        </p:spPr>
      </p:sp>
      <p:sp>
        <p:nvSpPr>
          <p:cNvPr id="59" name="Google Shape;59;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4"/>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61" name="Google Shape;61;p34"/>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1"/>
          </p:nvPr>
        </p:nvSpPr>
        <p:spPr>
          <a:xfrm rot="5400000">
            <a:off x="2352547" y="14160"/>
            <a:ext cx="4438905" cy="78867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66" name="Google Shape;66;p3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Partners In Medical Education, Inc Copyright 2022</a:t>
            </a:r>
            <a:endParaRPr/>
          </a:p>
        </p:txBody>
      </p:sp>
      <p:sp>
        <p:nvSpPr>
          <p:cNvPr id="71" name="Google Shape;71;p3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Partners In Medical Education, Inc Copyright 2022</a:t>
            </a:r>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mailto:Carmela@PartnersInMedEd.com" TargetMode="External"/><Relationship Id="rId5" Type="http://schemas.openxmlformats.org/officeDocument/2006/relationships/hyperlink" Target="mailto:Amy@PartnersInMedEd.com" TargetMode="External"/><Relationship Id="rId4" Type="http://schemas.openxmlformats.org/officeDocument/2006/relationships/hyperlink" Target="mailto:info@PartnersInMedEd.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26113BC4-E41A-6343-9C6D-FC65B28EC97C}"/>
              </a:ext>
            </a:extLst>
          </p:cNvPr>
          <p:cNvSpPr txBox="1"/>
          <p:nvPr/>
        </p:nvSpPr>
        <p:spPr>
          <a:xfrm>
            <a:off x="3421931" y="1451998"/>
            <a:ext cx="5288436" cy="4678204"/>
          </a:xfrm>
          <a:prstGeom prst="rect">
            <a:avLst/>
          </a:prstGeom>
          <a:noFill/>
        </p:spPr>
        <p:txBody>
          <a:bodyPr wrap="square">
            <a:spAutoFit/>
          </a:bodyPr>
          <a:lstStyle/>
          <a:p>
            <a:pPr algn="ctr">
              <a:defRPr/>
            </a:pPr>
            <a:r>
              <a:rPr lang="en-US" sz="1800" dirty="0">
                <a:solidFill>
                  <a:srgbClr val="00B050"/>
                </a:solidFill>
                <a:latin typeface="Arial" panose="020B0604020202020204" pitchFamily="34" charset="0"/>
                <a:cs typeface="Arial" panose="020B0604020202020204" pitchFamily="34" charset="0"/>
              </a:rPr>
              <a:t>Please make sure your Start Video is OFF when logging into the WebEx platform. </a:t>
            </a:r>
          </a:p>
          <a:p>
            <a:pPr algn="ctr">
              <a:defRPr/>
            </a:pPr>
            <a:r>
              <a:rPr lang="en-US" sz="1800" dirty="0">
                <a:latin typeface="Arial" panose="020B0604020202020204" pitchFamily="34" charset="0"/>
                <a:cs typeface="Arial" panose="020B0604020202020204" pitchFamily="34" charset="0"/>
              </a:rPr>
              <a:t>Here is what it should look like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ALSO</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solidFill>
                  <a:srgbClr val="00B050"/>
                </a:solidFill>
                <a:latin typeface="Arial" panose="020B0604020202020204" pitchFamily="34" charset="0"/>
                <a:cs typeface="Arial" panose="020B0604020202020204" pitchFamily="34" charset="0"/>
              </a:rPr>
              <a:t>It is NORMAL to not hear any sound until the webinar starts at 12:00 noon EST.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Your phone line is muted, but you can always chat to the host, BJ Schwartz, if you have any questions or concerns during this time.</a:t>
            </a:r>
            <a:br>
              <a:rPr lang="en-US" sz="2400" dirty="0">
                <a:solidFill>
                  <a:srgbClr val="00B050"/>
                </a:solidFill>
                <a:latin typeface="Arial" panose="020B0604020202020204" pitchFamily="34" charset="0"/>
                <a:cs typeface="Arial" panose="020B0604020202020204" pitchFamily="34" charset="0"/>
              </a:rPr>
            </a:br>
            <a:endParaRPr lang="en-US" sz="1200" b="1" dirty="0">
              <a:latin typeface="+mn-lt"/>
            </a:endParaRPr>
          </a:p>
          <a:p>
            <a:pPr>
              <a:defRPr/>
            </a:pPr>
            <a:endParaRPr lang="en-US" sz="1600" b="0"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E0774329-1389-6048-B7FC-B67F9A375BAE}"/>
              </a:ext>
            </a:extLst>
          </p:cNvPr>
          <p:cNvSpPr>
            <a:spLocks noGrp="1"/>
          </p:cNvSpPr>
          <p:nvPr>
            <p:ph type="title"/>
          </p:nvPr>
        </p:nvSpPr>
        <p:spPr>
          <a:xfrm>
            <a:off x="1989344" y="246466"/>
            <a:ext cx="6526006" cy="1325563"/>
          </a:xfrm>
        </p:spPr>
        <p:txBody>
          <a:bodyPr/>
          <a:lstStyle/>
          <a:p>
            <a:r>
              <a:rPr lang="en-US" altLang="en-US" sz="3200" dirty="0"/>
              <a:t>Please Note…</a:t>
            </a:r>
            <a:endParaRPr lang="en-US" dirty="0"/>
          </a:p>
        </p:txBody>
      </p:sp>
      <p:pic>
        <p:nvPicPr>
          <p:cNvPr id="7" name="Picture 6" descr="No Video Icons - Download Free Vector Icons | Noun Project">
            <a:extLst>
              <a:ext uri="{FF2B5EF4-FFF2-40B4-BE49-F238E27FC236}">
                <a16:creationId xmlns:a16="http://schemas.microsoft.com/office/drawing/2014/main" id="{EBC3FA65-BF65-4CC3-AA15-9AC6B56253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2757" y="1762812"/>
            <a:ext cx="1904999" cy="1559629"/>
          </a:xfrm>
          <a:prstGeom prst="rect">
            <a:avLst/>
          </a:prstGeom>
          <a:noFill/>
          <a:ln>
            <a:noFill/>
          </a:ln>
        </p:spPr>
      </p:pic>
      <p:pic>
        <p:nvPicPr>
          <p:cNvPr id="9" name="Picture 8" descr="Audio, mic, microphone, mute, sound icon - Free download">
            <a:extLst>
              <a:ext uri="{FF2B5EF4-FFF2-40B4-BE49-F238E27FC236}">
                <a16:creationId xmlns:a16="http://schemas.microsoft.com/office/drawing/2014/main" id="{384F8BCF-530F-42B3-8B5C-ABF849B092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0170" y="3648173"/>
            <a:ext cx="1904999" cy="1559629"/>
          </a:xfrm>
          <a:prstGeom prst="rect">
            <a:avLst/>
          </a:prstGeom>
          <a:noFill/>
          <a:ln>
            <a:noFill/>
          </a:ln>
        </p:spPr>
      </p:pic>
      <p:pic>
        <p:nvPicPr>
          <p:cNvPr id="2" name="Picture 1">
            <a:extLst>
              <a:ext uri="{FF2B5EF4-FFF2-40B4-BE49-F238E27FC236}">
                <a16:creationId xmlns:a16="http://schemas.microsoft.com/office/drawing/2014/main" id="{4484FFF8-AE6F-4240-93F2-6BCFB61DD4FA}"/>
              </a:ext>
            </a:extLst>
          </p:cNvPr>
          <p:cNvPicPr>
            <a:picLocks noChangeAspect="1"/>
          </p:cNvPicPr>
          <p:nvPr/>
        </p:nvPicPr>
        <p:blipFill>
          <a:blip r:embed="rId5"/>
          <a:stretch>
            <a:fillRect/>
          </a:stretch>
        </p:blipFill>
        <p:spPr>
          <a:xfrm>
            <a:off x="3659337" y="2493870"/>
            <a:ext cx="5028571" cy="828571"/>
          </a:xfrm>
          <a:prstGeom prst="rect">
            <a:avLst/>
          </a:prstGeom>
        </p:spPr>
      </p:pic>
      <p:sp>
        <p:nvSpPr>
          <p:cNvPr id="3" name="Footer Placeholder 2">
            <a:extLst>
              <a:ext uri="{FF2B5EF4-FFF2-40B4-BE49-F238E27FC236}">
                <a16:creationId xmlns:a16="http://schemas.microsoft.com/office/drawing/2014/main" id="{BEC37D80-498C-4D0C-9874-AC473935BB46}"/>
              </a:ext>
            </a:extLst>
          </p:cNvPr>
          <p:cNvSpPr>
            <a:spLocks noGrp="1"/>
          </p:cNvSpPr>
          <p:nvPr>
            <p:ph type="ftr" idx="11"/>
          </p:nvPr>
        </p:nvSpPr>
        <p:spPr>
          <a:xfrm>
            <a:off x="2447756" y="6428971"/>
            <a:ext cx="3727151" cy="365125"/>
          </a:xfrm>
        </p:spPr>
        <p:txBody>
          <a:bodyPr/>
          <a:lstStyle/>
          <a:p>
            <a:r>
              <a:rPr lang="en-US" sz="800" dirty="0"/>
              <a:t>Partners In Medical Education, Inc Copyright 2022</a:t>
            </a:r>
          </a:p>
        </p:txBody>
      </p:sp>
      <p:sp>
        <p:nvSpPr>
          <p:cNvPr id="4" name="Slide Number Placeholder 3">
            <a:extLst>
              <a:ext uri="{FF2B5EF4-FFF2-40B4-BE49-F238E27FC236}">
                <a16:creationId xmlns:a16="http://schemas.microsoft.com/office/drawing/2014/main" id="{1E000F13-25B6-477A-B313-5D512FEF73B6}"/>
              </a:ext>
            </a:extLst>
          </p:cNvPr>
          <p:cNvSpPr>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a:t>1</a:t>
            </a:fld>
            <a:endParaRPr lang="en-US" dirty="0"/>
          </a:p>
        </p:txBody>
      </p:sp>
    </p:spTree>
    <p:extLst>
      <p:ext uri="{BB962C8B-B14F-4D97-AF65-F5344CB8AC3E}">
        <p14:creationId xmlns:p14="http://schemas.microsoft.com/office/powerpoint/2010/main" val="366589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3ACE2-34DF-AA1A-501A-024BE3402CF5}"/>
              </a:ext>
            </a:extLst>
          </p:cNvPr>
          <p:cNvSpPr>
            <a:spLocks noGrp="1"/>
          </p:cNvSpPr>
          <p:nvPr>
            <p:ph type="title"/>
          </p:nvPr>
        </p:nvSpPr>
        <p:spPr>
          <a:xfrm>
            <a:off x="2121408" y="255040"/>
            <a:ext cx="6028182" cy="1325563"/>
          </a:xfrm>
        </p:spPr>
        <p:txBody>
          <a:bodyPr/>
          <a:lstStyle/>
          <a:p>
            <a:r>
              <a:rPr lang="en-US" dirty="0"/>
              <a:t>What’s the difference?</a:t>
            </a:r>
          </a:p>
        </p:txBody>
      </p:sp>
      <p:sp>
        <p:nvSpPr>
          <p:cNvPr id="4" name="Slide Number Placeholder 3">
            <a:extLst>
              <a:ext uri="{FF2B5EF4-FFF2-40B4-BE49-F238E27FC236}">
                <a16:creationId xmlns:a16="http://schemas.microsoft.com/office/drawing/2014/main" id="{97803DDC-653C-6E71-FE3A-0E7829294C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graphicFrame>
        <p:nvGraphicFramePr>
          <p:cNvPr id="16" name="Table 16">
            <a:extLst>
              <a:ext uri="{FF2B5EF4-FFF2-40B4-BE49-F238E27FC236}">
                <a16:creationId xmlns:a16="http://schemas.microsoft.com/office/drawing/2014/main" id="{50EEC7A1-05F7-A016-695A-0F9CBC50A16B}"/>
              </a:ext>
            </a:extLst>
          </p:cNvPr>
          <p:cNvGraphicFramePr>
            <a:graphicFrameLocks noGrp="1"/>
          </p:cNvGraphicFramePr>
          <p:nvPr>
            <p:extLst>
              <p:ext uri="{D42A27DB-BD31-4B8C-83A1-F6EECF244321}">
                <p14:modId xmlns:p14="http://schemas.microsoft.com/office/powerpoint/2010/main" val="1424327756"/>
              </p:ext>
            </p:extLst>
          </p:nvPr>
        </p:nvGraphicFramePr>
        <p:xfrm>
          <a:off x="371426" y="1735140"/>
          <a:ext cx="8297086" cy="4388917"/>
        </p:xfrm>
        <a:graphic>
          <a:graphicData uri="http://schemas.openxmlformats.org/drawingml/2006/table">
            <a:tbl>
              <a:tblPr firstRow="1" bandRow="1">
                <a:tableStyleId>{6C8A8077-9066-4F87-8FA1-6E9CC415DC1F}</a:tableStyleId>
              </a:tblPr>
              <a:tblGrid>
                <a:gridCol w="1725598">
                  <a:extLst>
                    <a:ext uri="{9D8B030D-6E8A-4147-A177-3AD203B41FA5}">
                      <a16:colId xmlns:a16="http://schemas.microsoft.com/office/drawing/2014/main" val="3101172798"/>
                    </a:ext>
                  </a:extLst>
                </a:gridCol>
                <a:gridCol w="3218688">
                  <a:extLst>
                    <a:ext uri="{9D8B030D-6E8A-4147-A177-3AD203B41FA5}">
                      <a16:colId xmlns:a16="http://schemas.microsoft.com/office/drawing/2014/main" val="3563084220"/>
                    </a:ext>
                  </a:extLst>
                </a:gridCol>
                <a:gridCol w="3352800">
                  <a:extLst>
                    <a:ext uri="{9D8B030D-6E8A-4147-A177-3AD203B41FA5}">
                      <a16:colId xmlns:a16="http://schemas.microsoft.com/office/drawing/2014/main" val="1066802663"/>
                    </a:ext>
                  </a:extLst>
                </a:gridCol>
              </a:tblGrid>
              <a:tr h="700837">
                <a:tc>
                  <a:txBody>
                    <a:bodyPr/>
                    <a:lstStyle/>
                    <a:p>
                      <a:endParaRPr lang="en-US"/>
                    </a:p>
                  </a:txBody>
                  <a:tcPr/>
                </a:tc>
                <a:tc>
                  <a:txBody>
                    <a:bodyPr/>
                    <a:lstStyle/>
                    <a:p>
                      <a:pPr algn="ctr"/>
                      <a:r>
                        <a:rPr lang="en-US" sz="3000" b="1" dirty="0"/>
                        <a:t>AA</a:t>
                      </a:r>
                    </a:p>
                  </a:txBody>
                  <a:tcPr anchor="ctr"/>
                </a:tc>
                <a:tc>
                  <a:txBody>
                    <a:bodyPr/>
                    <a:lstStyle/>
                    <a:p>
                      <a:pPr algn="ctr"/>
                      <a:r>
                        <a:rPr lang="en-US" sz="3000" b="1" dirty="0"/>
                        <a:t>PLA</a:t>
                      </a:r>
                    </a:p>
                  </a:txBody>
                  <a:tcPr anchor="ctr"/>
                </a:tc>
                <a:extLst>
                  <a:ext uri="{0D108BD9-81ED-4DB2-BD59-A6C34878D82A}">
                    <a16:rowId xmlns:a16="http://schemas.microsoft.com/office/drawing/2014/main" val="954234229"/>
                  </a:ext>
                </a:extLst>
              </a:tr>
              <a:tr h="700837">
                <a:tc>
                  <a:txBody>
                    <a:bodyPr/>
                    <a:lstStyle/>
                    <a:p>
                      <a:r>
                        <a:rPr lang="en-US" dirty="0"/>
                        <a:t>Who is the agreement with?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dirty="0">
                          <a:solidFill>
                            <a:srgbClr val="333333"/>
                          </a:solidFill>
                          <a:effectLst/>
                          <a:latin typeface="Arial" panose="020B0604020202020204" pitchFamily="34" charset="0"/>
                        </a:rPr>
                        <a:t>Agreement between institutions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Agreement between the program and the site.</a:t>
                      </a:r>
                    </a:p>
                    <a:p>
                      <a:endParaRPr lang="en-US" dirty="0"/>
                    </a:p>
                  </a:txBody>
                  <a:tcPr/>
                </a:tc>
                <a:extLst>
                  <a:ext uri="{0D108BD9-81ED-4DB2-BD59-A6C34878D82A}">
                    <a16:rowId xmlns:a16="http://schemas.microsoft.com/office/drawing/2014/main" val="1722400699"/>
                  </a:ext>
                </a:extLst>
              </a:tr>
              <a:tr h="700837">
                <a:tc>
                  <a:txBody>
                    <a:bodyPr/>
                    <a:lstStyle/>
                    <a:p>
                      <a:r>
                        <a:rPr lang="en-US" dirty="0"/>
                        <a:t>Purpose</a:t>
                      </a:r>
                    </a:p>
                  </a:txBody>
                  <a:tcPr/>
                </a:tc>
                <a:tc>
                  <a:txBody>
                    <a:bodyPr/>
                    <a:lstStyle/>
                    <a:p>
                      <a:r>
                        <a:rPr lang="en-US" sz="1400" b="0" i="0" dirty="0">
                          <a:solidFill>
                            <a:srgbClr val="333333"/>
                          </a:solidFill>
                          <a:effectLst/>
                          <a:latin typeface="Arial" panose="020B0604020202020204" pitchFamily="34" charset="0"/>
                        </a:rPr>
                        <a:t>allow teaching hospitals with GME programs to share a combined FTE resident cap, and to reapportion the FTE slots among themselves</a:t>
                      </a:r>
                      <a:endParaRPr lang="en-US" dirty="0"/>
                    </a:p>
                  </a:txBody>
                  <a:tcPr/>
                </a:tc>
                <a:tc>
                  <a:txBody>
                    <a:bodyPr/>
                    <a:lstStyle/>
                    <a:p>
                      <a:r>
                        <a:rPr lang="en-US" dirty="0"/>
                        <a:t>Ensure the educational value of the experience including, but not limited to:</a:t>
                      </a:r>
                    </a:p>
                    <a:p>
                      <a:pPr marL="342900" lvl="1" indent="-342900">
                        <a:buFont typeface="Arial" panose="020B0604020202020204" pitchFamily="34" charset="0"/>
                        <a:buChar char="•"/>
                      </a:pPr>
                      <a:r>
                        <a:rPr lang="en-US" dirty="0"/>
                        <a:t>Supervision</a:t>
                      </a:r>
                    </a:p>
                    <a:p>
                      <a:pPr marL="342900" lvl="1" indent="-342900">
                        <a:buFont typeface="Arial" panose="020B0604020202020204" pitchFamily="34" charset="0"/>
                        <a:buChar char="•"/>
                      </a:pPr>
                      <a:r>
                        <a:rPr lang="en-US" dirty="0"/>
                        <a:t>Evaluation</a:t>
                      </a:r>
                    </a:p>
                    <a:p>
                      <a:pPr marL="342900" lvl="1" indent="-342900">
                        <a:buFont typeface="Arial" panose="020B0604020202020204" pitchFamily="34" charset="0"/>
                        <a:buChar char="•"/>
                      </a:pPr>
                      <a:r>
                        <a:rPr lang="en-US" dirty="0"/>
                        <a:t>Required Resources</a:t>
                      </a:r>
                    </a:p>
                  </a:txBody>
                  <a:tcPr/>
                </a:tc>
                <a:extLst>
                  <a:ext uri="{0D108BD9-81ED-4DB2-BD59-A6C34878D82A}">
                    <a16:rowId xmlns:a16="http://schemas.microsoft.com/office/drawing/2014/main" val="2905685662"/>
                  </a:ext>
                </a:extLst>
              </a:tr>
              <a:tr h="700837">
                <a:tc>
                  <a:txBody>
                    <a:bodyPr/>
                    <a:lstStyle/>
                    <a:p>
                      <a:r>
                        <a:rPr lang="en-US" dirty="0"/>
                        <a:t>Who manages the agreement?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dirty="0">
                          <a:solidFill>
                            <a:srgbClr val="333333"/>
                          </a:solidFill>
                          <a:effectLst/>
                          <a:latin typeface="Arial" panose="020B0604020202020204" pitchFamily="34" charset="0"/>
                        </a:rPr>
                        <a:t>These are completed through the legal department and the GME Office.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dirty="0">
                          <a:solidFill>
                            <a:srgbClr val="333333"/>
                          </a:solidFill>
                          <a:effectLst/>
                          <a:latin typeface="Arial" panose="020B0604020202020204" pitchFamily="34" charset="0"/>
                        </a:rPr>
                        <a:t>Affiliation </a:t>
                      </a:r>
                      <a:r>
                        <a:rPr lang="en-US" sz="1400" dirty="0">
                          <a:solidFill>
                            <a:srgbClr val="333333"/>
                          </a:solidFill>
                          <a:latin typeface="Arial" panose="020B0604020202020204" pitchFamily="34" charset="0"/>
                        </a:rPr>
                        <a:t>A</a:t>
                      </a:r>
                      <a:r>
                        <a:rPr lang="en-US" sz="1400" b="0" i="0" dirty="0">
                          <a:solidFill>
                            <a:srgbClr val="333333"/>
                          </a:solidFill>
                          <a:effectLst/>
                          <a:latin typeface="Arial" panose="020B0604020202020204" pitchFamily="34" charset="0"/>
                        </a:rPr>
                        <a:t>greements must be submitted to CMS and to the hospital’s Medicare Administrative Contractor (MAC) by January 1* each that AY.</a:t>
                      </a:r>
                      <a:endParaRPr lang="en-US" sz="1400" dirty="0"/>
                    </a:p>
                    <a:p>
                      <a:endParaRPr lang="en-US" dirty="0"/>
                    </a:p>
                    <a:p>
                      <a:r>
                        <a:rPr lang="en-US" i="1" dirty="0"/>
                        <a:t>*extended from July 1 in 2020.</a:t>
                      </a:r>
                    </a:p>
                  </a:txBody>
                  <a:tcPr/>
                </a:tc>
                <a:tc>
                  <a:txBody>
                    <a:bodyPr/>
                    <a:lstStyle/>
                    <a:p>
                      <a:r>
                        <a:rPr lang="en-US" dirty="0"/>
                        <a:t>PLA are submitted to and maintained by the GME Office. Some GME offices have staff they develop PLAs some programs develop their own PLAs and submit them to the GME Office</a:t>
                      </a:r>
                    </a:p>
                  </a:txBody>
                  <a:tcPr/>
                </a:tc>
                <a:extLst>
                  <a:ext uri="{0D108BD9-81ED-4DB2-BD59-A6C34878D82A}">
                    <a16:rowId xmlns:a16="http://schemas.microsoft.com/office/drawing/2014/main" val="770653256"/>
                  </a:ext>
                </a:extLst>
              </a:tr>
            </a:tbl>
          </a:graphicData>
        </a:graphic>
      </p:graphicFrame>
      <p:pic>
        <p:nvPicPr>
          <p:cNvPr id="22" name="Graphic 21" descr="Hummingbird">
            <a:extLst>
              <a:ext uri="{FF2B5EF4-FFF2-40B4-BE49-F238E27FC236}">
                <a16:creationId xmlns:a16="http://schemas.microsoft.com/office/drawing/2014/main" id="{B889E5CC-122C-F1AF-CF57-1BF3E23AEE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3930" y="6335658"/>
            <a:ext cx="560070" cy="560070"/>
          </a:xfrm>
          <a:prstGeom prst="rect">
            <a:avLst/>
          </a:prstGeom>
        </p:spPr>
      </p:pic>
      <p:sp>
        <p:nvSpPr>
          <p:cNvPr id="2" name="Footer Placeholder 1">
            <a:extLst>
              <a:ext uri="{FF2B5EF4-FFF2-40B4-BE49-F238E27FC236}">
                <a16:creationId xmlns:a16="http://schemas.microsoft.com/office/drawing/2014/main" id="{686A3BA1-CD7C-440F-CEF8-A04293AE5563}"/>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977556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5BA8CF-8380-06BC-3AC0-FA6359045D4E}"/>
              </a:ext>
            </a:extLst>
          </p:cNvPr>
          <p:cNvSpPr>
            <a:spLocks noGrp="1"/>
          </p:cNvSpPr>
          <p:nvPr>
            <p:ph type="title"/>
          </p:nvPr>
        </p:nvSpPr>
        <p:spPr/>
        <p:txBody>
          <a:bodyPr/>
          <a:lstStyle/>
          <a:p>
            <a:r>
              <a:rPr lang="en-US" dirty="0"/>
              <a:t>Affiliation Agreement (AA)</a:t>
            </a:r>
          </a:p>
        </p:txBody>
      </p:sp>
      <p:sp>
        <p:nvSpPr>
          <p:cNvPr id="7" name="Slide Number Placeholder 6">
            <a:extLst>
              <a:ext uri="{FF2B5EF4-FFF2-40B4-BE49-F238E27FC236}">
                <a16:creationId xmlns:a16="http://schemas.microsoft.com/office/drawing/2014/main" id="{D9B2EEBE-A55C-EA0F-2099-3EA5141612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6" name="TextBox 5">
            <a:extLst>
              <a:ext uri="{FF2B5EF4-FFF2-40B4-BE49-F238E27FC236}">
                <a16:creationId xmlns:a16="http://schemas.microsoft.com/office/drawing/2014/main" id="{813B33B2-D114-DEAC-B573-D7F0DC935D60}"/>
              </a:ext>
            </a:extLst>
          </p:cNvPr>
          <p:cNvSpPr txBox="1"/>
          <p:nvPr/>
        </p:nvSpPr>
        <p:spPr>
          <a:xfrm>
            <a:off x="436245" y="1427231"/>
            <a:ext cx="8271510" cy="5078313"/>
          </a:xfrm>
          <a:prstGeom prst="rect">
            <a:avLst/>
          </a:prstGeom>
          <a:noFill/>
        </p:spPr>
        <p:txBody>
          <a:bodyPr wrap="square" rtlCol="0">
            <a:spAutoFit/>
          </a:bodyPr>
          <a:lstStyle/>
          <a:p>
            <a:r>
              <a:rPr lang="en-US" sz="1800" dirty="0"/>
              <a:t>Affiliation Agreements </a:t>
            </a:r>
          </a:p>
          <a:p>
            <a:r>
              <a:rPr lang="en-US" sz="1800" dirty="0"/>
              <a:t>The regs: “§413.78(g) for direct GME and at §412.105(f)(1)(ii)(E) for IME require that the hospital must either have </a:t>
            </a:r>
          </a:p>
          <a:p>
            <a:pPr marL="342900" lvl="3" indent="-342900">
              <a:buFont typeface="Arial" panose="020B0604020202020204" pitchFamily="34" charset="0"/>
              <a:buChar char="•"/>
            </a:pPr>
            <a:r>
              <a:rPr lang="en-US" sz="1800" dirty="0"/>
              <a:t>a written agreement with the non-provider setting, </a:t>
            </a:r>
          </a:p>
          <a:p>
            <a:pPr marL="342900" indent="-342900">
              <a:buFont typeface="Arial" panose="020B0604020202020204" pitchFamily="34" charset="0"/>
              <a:buChar char="•"/>
            </a:pPr>
            <a:r>
              <a:rPr lang="en-US" sz="1800" dirty="0"/>
              <a:t>or the hospital must pay for the costs of the stipends and fringe benefits of the residents concurrently during the time the residents spends in that setting.” </a:t>
            </a:r>
          </a:p>
          <a:p>
            <a:endParaRPr lang="en-US" sz="1800" dirty="0"/>
          </a:p>
          <a:p>
            <a:r>
              <a:rPr lang="en-US" sz="1800" dirty="0"/>
              <a:t>So… best to have affiliation agreements</a:t>
            </a:r>
          </a:p>
          <a:p>
            <a:endParaRPr lang="en-US" sz="1800" dirty="0"/>
          </a:p>
          <a:p>
            <a:r>
              <a:rPr lang="en-US" sz="1800" dirty="0"/>
              <a:t>The affiliation agreement needs to… </a:t>
            </a:r>
          </a:p>
          <a:p>
            <a:pPr marL="342900" indent="-342900">
              <a:buFont typeface="+mj-lt"/>
              <a:buAutoNum type="arabicPeriod"/>
            </a:pPr>
            <a:r>
              <a:rPr lang="en-US" sz="1800" dirty="0"/>
              <a:t>describe what documentation will be provided to the hospital and when the documentation will be provided</a:t>
            </a:r>
          </a:p>
          <a:p>
            <a:pPr marL="342900" indent="-342900">
              <a:buFont typeface="+mj-lt"/>
              <a:buAutoNum type="arabicPeriod"/>
            </a:pPr>
            <a:r>
              <a:rPr lang="en-US" sz="1800" dirty="0"/>
              <a:t>Who will pay for the residents’ salary during the time they are on rotation at the hospital</a:t>
            </a:r>
          </a:p>
          <a:p>
            <a:pPr marL="342900" indent="-342900">
              <a:buFont typeface="+mj-lt"/>
              <a:buAutoNum type="arabicPeriod"/>
            </a:pPr>
            <a:r>
              <a:rPr lang="en-US" sz="1800" dirty="0"/>
              <a:t>Who will claim the resident on their cost report? The reimbursement is to the hospital where the rotation occurs unless the hospital gives the FTE back to the GME program through an AA.</a:t>
            </a:r>
          </a:p>
        </p:txBody>
      </p:sp>
      <p:pic>
        <p:nvPicPr>
          <p:cNvPr id="10" name="Graphic 9" descr="Hummingbird">
            <a:extLst>
              <a:ext uri="{FF2B5EF4-FFF2-40B4-BE49-F238E27FC236}">
                <a16:creationId xmlns:a16="http://schemas.microsoft.com/office/drawing/2014/main" id="{5DA77D36-FC0B-A7CA-0EDD-F5EDB2271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3930" y="6335658"/>
            <a:ext cx="560070" cy="560070"/>
          </a:xfrm>
          <a:prstGeom prst="rect">
            <a:avLst/>
          </a:prstGeom>
        </p:spPr>
      </p:pic>
      <p:sp>
        <p:nvSpPr>
          <p:cNvPr id="2" name="Footer Placeholder 1">
            <a:extLst>
              <a:ext uri="{FF2B5EF4-FFF2-40B4-BE49-F238E27FC236}">
                <a16:creationId xmlns:a16="http://schemas.microsoft.com/office/drawing/2014/main" id="{EB51CB55-1DB3-27AD-3010-2523DEA59C50}"/>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3739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D8D33F-BBEA-330E-194A-16523661C9AD}"/>
              </a:ext>
            </a:extLst>
          </p:cNvPr>
          <p:cNvSpPr>
            <a:spLocks noGrp="1"/>
          </p:cNvSpPr>
          <p:nvPr>
            <p:ph type="body" idx="1"/>
          </p:nvPr>
        </p:nvSpPr>
        <p:spPr>
          <a:xfrm>
            <a:off x="182880" y="1572030"/>
            <a:ext cx="8729472" cy="4604934"/>
          </a:xfrm>
        </p:spPr>
        <p:txBody>
          <a:bodyPr>
            <a:normAutofit lnSpcReduction="10000"/>
          </a:bodyPr>
          <a:lstStyle/>
          <a:p>
            <a:pPr lvl="1">
              <a:lnSpc>
                <a:spcPct val="110000"/>
              </a:lnSpc>
              <a:spcBef>
                <a:spcPts val="0"/>
              </a:spcBef>
              <a:spcAft>
                <a:spcPts val="1800"/>
              </a:spcAft>
            </a:pPr>
            <a:r>
              <a:rPr lang="en-US" sz="2400" dirty="0"/>
              <a:t>Agreement</a:t>
            </a:r>
          </a:p>
          <a:p>
            <a:pPr lvl="2">
              <a:lnSpc>
                <a:spcPct val="110000"/>
              </a:lnSpc>
              <a:spcBef>
                <a:spcPts val="0"/>
              </a:spcBef>
              <a:spcAft>
                <a:spcPts val="1800"/>
              </a:spcAft>
            </a:pPr>
            <a:r>
              <a:rPr lang="en-US" sz="2400" dirty="0"/>
              <a:t>Be sure to include a time frame for submitting evaluations</a:t>
            </a:r>
          </a:p>
          <a:p>
            <a:pPr lvl="1">
              <a:lnSpc>
                <a:spcPct val="110000"/>
              </a:lnSpc>
              <a:spcBef>
                <a:spcPts val="0"/>
              </a:spcBef>
              <a:spcAft>
                <a:spcPts val="1800"/>
              </a:spcAft>
            </a:pPr>
            <a:r>
              <a:rPr lang="en-US" sz="2400" dirty="0"/>
              <a:t>Attachment 1: Identify the purpose of the rotation (Goals &amp; Objectives)</a:t>
            </a:r>
          </a:p>
          <a:p>
            <a:pPr lvl="1">
              <a:lnSpc>
                <a:spcPct val="110000"/>
              </a:lnSpc>
              <a:spcBef>
                <a:spcPts val="0"/>
              </a:spcBef>
              <a:spcAft>
                <a:spcPts val="1800"/>
              </a:spcAft>
            </a:pPr>
            <a:r>
              <a:rPr lang="en-US" sz="2400" dirty="0"/>
              <a:t>Attachment 2: Rotation schedule…these need to be accurate – if it changes, send an addendum</a:t>
            </a:r>
          </a:p>
          <a:p>
            <a:pPr lvl="1">
              <a:lnSpc>
                <a:spcPct val="110000"/>
              </a:lnSpc>
              <a:spcBef>
                <a:spcPts val="0"/>
              </a:spcBef>
              <a:spcAft>
                <a:spcPts val="1800"/>
              </a:spcAft>
            </a:pPr>
            <a:r>
              <a:rPr lang="en-US" sz="2400" dirty="0"/>
              <a:t>Attachment 3: List of faculty who will provide supervision – if only the site director this is not needed</a:t>
            </a:r>
          </a:p>
          <a:p>
            <a:pPr lvl="1"/>
            <a:endParaRPr lang="en-US" dirty="0"/>
          </a:p>
          <a:p>
            <a:pPr lvl="1"/>
            <a:endParaRPr lang="en-US" dirty="0"/>
          </a:p>
        </p:txBody>
      </p:sp>
      <p:sp>
        <p:nvSpPr>
          <p:cNvPr id="5" name="Title 4">
            <a:extLst>
              <a:ext uri="{FF2B5EF4-FFF2-40B4-BE49-F238E27FC236}">
                <a16:creationId xmlns:a16="http://schemas.microsoft.com/office/drawing/2014/main" id="{E76F947C-BAC5-597B-5D98-9CFF60E288B2}"/>
              </a:ext>
            </a:extLst>
          </p:cNvPr>
          <p:cNvSpPr>
            <a:spLocks noGrp="1"/>
          </p:cNvSpPr>
          <p:nvPr>
            <p:ph type="title"/>
          </p:nvPr>
        </p:nvSpPr>
        <p:spPr/>
        <p:txBody>
          <a:bodyPr/>
          <a:lstStyle/>
          <a:p>
            <a:r>
              <a:rPr lang="en-US" dirty="0"/>
              <a:t>Program Letter of Agreement (PLA)</a:t>
            </a:r>
          </a:p>
        </p:txBody>
      </p:sp>
      <p:sp>
        <p:nvSpPr>
          <p:cNvPr id="4" name="Slide Number Placeholder 3">
            <a:extLst>
              <a:ext uri="{FF2B5EF4-FFF2-40B4-BE49-F238E27FC236}">
                <a16:creationId xmlns:a16="http://schemas.microsoft.com/office/drawing/2014/main" id="{F5F365D9-3AC4-7613-2EA3-F63CC547C5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7" name="Graphic 6" descr="Hummingbird">
            <a:extLst>
              <a:ext uri="{FF2B5EF4-FFF2-40B4-BE49-F238E27FC236}">
                <a16:creationId xmlns:a16="http://schemas.microsoft.com/office/drawing/2014/main" id="{2972381F-C1A4-6673-C302-F543E0F3F4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3930" y="6335658"/>
            <a:ext cx="560070" cy="560070"/>
          </a:xfrm>
          <a:prstGeom prst="rect">
            <a:avLst/>
          </a:prstGeom>
        </p:spPr>
      </p:pic>
      <p:sp>
        <p:nvSpPr>
          <p:cNvPr id="2" name="Footer Placeholder 1">
            <a:extLst>
              <a:ext uri="{FF2B5EF4-FFF2-40B4-BE49-F238E27FC236}">
                <a16:creationId xmlns:a16="http://schemas.microsoft.com/office/drawing/2014/main" id="{0DE5BFA5-D974-BEF6-FDE8-A32F6D00DE98}"/>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51326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74F5-F764-A91F-593D-8FA14E6FD814}"/>
              </a:ext>
            </a:extLst>
          </p:cNvPr>
          <p:cNvSpPr>
            <a:spLocks noGrp="1"/>
          </p:cNvSpPr>
          <p:nvPr>
            <p:ph type="ctrTitle"/>
          </p:nvPr>
        </p:nvSpPr>
        <p:spPr/>
        <p:txBody>
          <a:bodyPr/>
          <a:lstStyle/>
          <a:p>
            <a:r>
              <a:rPr lang="en-US" dirty="0"/>
              <a:t>It’s all about the schedule</a:t>
            </a:r>
          </a:p>
        </p:txBody>
      </p:sp>
      <p:sp>
        <p:nvSpPr>
          <p:cNvPr id="4" name="Slide Number Placeholder 3">
            <a:extLst>
              <a:ext uri="{FF2B5EF4-FFF2-40B4-BE49-F238E27FC236}">
                <a16:creationId xmlns:a16="http://schemas.microsoft.com/office/drawing/2014/main" id="{8FD05904-B834-E8E3-41A6-600C47D15E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5" name="Graphic 4" descr="Hummingbird">
            <a:extLst>
              <a:ext uri="{FF2B5EF4-FFF2-40B4-BE49-F238E27FC236}">
                <a16:creationId xmlns:a16="http://schemas.microsoft.com/office/drawing/2014/main" id="{FCDC69F1-F915-1C6B-8DA5-2F52BAF6CF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350" y="6334166"/>
            <a:ext cx="554736" cy="554736"/>
          </a:xfrm>
          <a:prstGeom prst="rect">
            <a:avLst/>
          </a:prstGeom>
        </p:spPr>
      </p:pic>
      <p:sp>
        <p:nvSpPr>
          <p:cNvPr id="3" name="Footer Placeholder 2">
            <a:extLst>
              <a:ext uri="{FF2B5EF4-FFF2-40B4-BE49-F238E27FC236}">
                <a16:creationId xmlns:a16="http://schemas.microsoft.com/office/drawing/2014/main" id="{9012D987-380B-EF9E-AE40-AC82ACC0B95F}"/>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3199640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4C973C-7404-F430-C5F0-ED35A845D3FC}"/>
              </a:ext>
            </a:extLst>
          </p:cNvPr>
          <p:cNvSpPr>
            <a:spLocks noGrp="1"/>
          </p:cNvSpPr>
          <p:nvPr>
            <p:ph type="body" idx="1"/>
          </p:nvPr>
        </p:nvSpPr>
        <p:spPr/>
        <p:txBody>
          <a:bodyPr/>
          <a:lstStyle/>
          <a:p>
            <a:r>
              <a:rPr lang="en-US" dirty="0"/>
              <a:t>Accuracy is key – you are reimbursed off your schedule.</a:t>
            </a:r>
          </a:p>
          <a:p>
            <a:pPr lvl="1"/>
            <a:r>
              <a:rPr lang="en-US" dirty="0"/>
              <a:t>If (When) it changes be sure to keep the RMS updated</a:t>
            </a:r>
          </a:p>
          <a:p>
            <a:pPr lvl="1"/>
            <a:r>
              <a:rPr lang="en-US" dirty="0"/>
              <a:t>Also update PLA, if it’s impacted</a:t>
            </a:r>
          </a:p>
          <a:p>
            <a:r>
              <a:rPr lang="en-US" dirty="0"/>
              <a:t>Rotation descriptions</a:t>
            </a:r>
          </a:p>
          <a:p>
            <a:pPr lvl="1"/>
            <a:r>
              <a:rPr lang="en-US" dirty="0"/>
              <a:t>How the MAC will determine if reimbursement is allowed</a:t>
            </a:r>
          </a:p>
          <a:p>
            <a:pPr lvl="1"/>
            <a:r>
              <a:rPr lang="en-US" dirty="0"/>
              <a:t>The MACs job is to NOT reimburse, so your descriptions have to be very clear and explicit</a:t>
            </a:r>
          </a:p>
          <a:p>
            <a:endParaRPr lang="en-US" dirty="0"/>
          </a:p>
        </p:txBody>
      </p:sp>
      <p:sp>
        <p:nvSpPr>
          <p:cNvPr id="5" name="Title 4">
            <a:extLst>
              <a:ext uri="{FF2B5EF4-FFF2-40B4-BE49-F238E27FC236}">
                <a16:creationId xmlns:a16="http://schemas.microsoft.com/office/drawing/2014/main" id="{F9979D4A-61AD-A540-BA2D-C593BC491B87}"/>
              </a:ext>
            </a:extLst>
          </p:cNvPr>
          <p:cNvSpPr>
            <a:spLocks noGrp="1"/>
          </p:cNvSpPr>
          <p:nvPr>
            <p:ph type="title"/>
          </p:nvPr>
        </p:nvSpPr>
        <p:spPr>
          <a:xfrm>
            <a:off x="1840992" y="246466"/>
            <a:ext cx="6851904" cy="1325563"/>
          </a:xfrm>
        </p:spPr>
        <p:txBody>
          <a:bodyPr>
            <a:normAutofit/>
          </a:bodyPr>
          <a:lstStyle/>
          <a:p>
            <a:r>
              <a:rPr lang="en-US" sz="3000" dirty="0"/>
              <a:t>Schedules and rotation descriptions</a:t>
            </a:r>
          </a:p>
        </p:txBody>
      </p:sp>
      <p:sp>
        <p:nvSpPr>
          <p:cNvPr id="4" name="Slide Number Placeholder 3">
            <a:extLst>
              <a:ext uri="{FF2B5EF4-FFF2-40B4-BE49-F238E27FC236}">
                <a16:creationId xmlns:a16="http://schemas.microsoft.com/office/drawing/2014/main" id="{82222168-F4E9-EECD-3E64-B6EE813FE0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8" name="Graphic 7" descr="Hummingbird">
            <a:extLst>
              <a:ext uri="{FF2B5EF4-FFF2-40B4-BE49-F238E27FC236}">
                <a16:creationId xmlns:a16="http://schemas.microsoft.com/office/drawing/2014/main" id="{FC16208E-C760-7169-E047-BA41FD924F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350" y="6334166"/>
            <a:ext cx="554736" cy="554736"/>
          </a:xfrm>
          <a:prstGeom prst="rect">
            <a:avLst/>
          </a:prstGeom>
        </p:spPr>
      </p:pic>
      <p:sp>
        <p:nvSpPr>
          <p:cNvPr id="2" name="Footer Placeholder 1">
            <a:extLst>
              <a:ext uri="{FF2B5EF4-FFF2-40B4-BE49-F238E27FC236}">
                <a16:creationId xmlns:a16="http://schemas.microsoft.com/office/drawing/2014/main" id="{23BAED25-FD84-0F39-E64F-0DD9FE8C1532}"/>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91138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8D1B98-1A61-867B-A82F-0BFE4880257E}"/>
              </a:ext>
            </a:extLst>
          </p:cNvPr>
          <p:cNvSpPr>
            <a:spLocks noGrp="1"/>
          </p:cNvSpPr>
          <p:nvPr>
            <p:ph type="body" idx="1"/>
          </p:nvPr>
        </p:nvSpPr>
        <p:spPr/>
        <p:txBody>
          <a:bodyPr>
            <a:normAutofit fontScale="77500" lnSpcReduction="20000"/>
          </a:bodyPr>
          <a:lstStyle/>
          <a:p>
            <a:r>
              <a:rPr lang="en-US" dirty="0"/>
              <a:t>Label rotations clearly and provide a legend for any abbreviations</a:t>
            </a:r>
          </a:p>
          <a:p>
            <a:pPr lvl="1"/>
            <a:r>
              <a:rPr lang="en-US" dirty="0"/>
              <a:t>Inpatient vs Adult Inpatient Medicine </a:t>
            </a:r>
          </a:p>
          <a:p>
            <a:pPr lvl="1"/>
            <a:r>
              <a:rPr lang="en-US" dirty="0"/>
              <a:t>Remember: it is an outsider reading these (accounting not medicine)</a:t>
            </a:r>
          </a:p>
          <a:p>
            <a:r>
              <a:rPr lang="en-US" dirty="0"/>
              <a:t>Format the description</a:t>
            </a:r>
          </a:p>
          <a:p>
            <a:pPr lvl="1">
              <a:lnSpc>
                <a:spcPct val="120000"/>
              </a:lnSpc>
            </a:pPr>
            <a:r>
              <a:rPr lang="en-US" sz="2500" dirty="0"/>
              <a:t>Describe the type of medicine: general vs subspecialty. </a:t>
            </a:r>
          </a:p>
          <a:p>
            <a:pPr lvl="1">
              <a:lnSpc>
                <a:spcPct val="120000"/>
              </a:lnSpc>
            </a:pPr>
            <a:r>
              <a:rPr lang="en-US" sz="2500" dirty="0"/>
              <a:t>Is this required by the ACGME/Board? (include the location of the requirement i.e., PR II.B)</a:t>
            </a:r>
          </a:p>
          <a:p>
            <a:pPr lvl="1">
              <a:lnSpc>
                <a:spcPct val="120000"/>
              </a:lnSpc>
            </a:pPr>
            <a:r>
              <a:rPr lang="en-US" sz="2500" dirty="0"/>
              <a:t>Describe the educational activities – is this the only place they will get this experience, or is it a different population that mirrors the community?</a:t>
            </a:r>
          </a:p>
          <a:p>
            <a:pPr lvl="1">
              <a:lnSpc>
                <a:spcPct val="120000"/>
              </a:lnSpc>
            </a:pPr>
            <a:r>
              <a:rPr lang="en-US" sz="2500" dirty="0"/>
              <a:t>Describe the value of the rotation to the education of the resident – why does the resident need to learn these skills (i.e., our community has a high prevalence of alcoholism)</a:t>
            </a:r>
          </a:p>
          <a:p>
            <a:endParaRPr lang="en-US" dirty="0"/>
          </a:p>
        </p:txBody>
      </p:sp>
      <p:sp>
        <p:nvSpPr>
          <p:cNvPr id="5" name="Title 4">
            <a:extLst>
              <a:ext uri="{FF2B5EF4-FFF2-40B4-BE49-F238E27FC236}">
                <a16:creationId xmlns:a16="http://schemas.microsoft.com/office/drawing/2014/main" id="{BE8144C1-B976-200C-EFB3-CA0E595BDD3F}"/>
              </a:ext>
            </a:extLst>
          </p:cNvPr>
          <p:cNvSpPr>
            <a:spLocks noGrp="1"/>
          </p:cNvSpPr>
          <p:nvPr>
            <p:ph type="title"/>
          </p:nvPr>
        </p:nvSpPr>
        <p:spPr/>
        <p:txBody>
          <a:bodyPr/>
          <a:lstStyle/>
          <a:p>
            <a:r>
              <a:rPr lang="en-US" dirty="0"/>
              <a:t>Rotation descriptions and labels</a:t>
            </a:r>
          </a:p>
        </p:txBody>
      </p:sp>
      <p:sp>
        <p:nvSpPr>
          <p:cNvPr id="4" name="Slide Number Placeholder 3">
            <a:extLst>
              <a:ext uri="{FF2B5EF4-FFF2-40B4-BE49-F238E27FC236}">
                <a16:creationId xmlns:a16="http://schemas.microsoft.com/office/drawing/2014/main" id="{B52B9532-0296-72E3-6ABF-0070546FC1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9" name="Graphic 8" descr="Hummingbird">
            <a:extLst>
              <a:ext uri="{FF2B5EF4-FFF2-40B4-BE49-F238E27FC236}">
                <a16:creationId xmlns:a16="http://schemas.microsoft.com/office/drawing/2014/main" id="{17FA220B-B060-D2EF-071E-C7970BEC46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350" y="6334166"/>
            <a:ext cx="554736" cy="554736"/>
          </a:xfrm>
          <a:prstGeom prst="rect">
            <a:avLst/>
          </a:prstGeom>
        </p:spPr>
      </p:pic>
      <p:sp>
        <p:nvSpPr>
          <p:cNvPr id="2" name="Footer Placeholder 1">
            <a:extLst>
              <a:ext uri="{FF2B5EF4-FFF2-40B4-BE49-F238E27FC236}">
                <a16:creationId xmlns:a16="http://schemas.microsoft.com/office/drawing/2014/main" id="{82FBCA2D-8EDE-3C7D-A40E-A0EBC50F9EA8}"/>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027171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A184-F2EA-447B-8689-70CD5319DAF4}"/>
              </a:ext>
            </a:extLst>
          </p:cNvPr>
          <p:cNvSpPr>
            <a:spLocks noGrp="1"/>
          </p:cNvSpPr>
          <p:nvPr>
            <p:ph type="ctrTitle"/>
          </p:nvPr>
        </p:nvSpPr>
        <p:spPr/>
        <p:txBody>
          <a:bodyPr/>
          <a:lstStyle/>
          <a:p>
            <a:r>
              <a:rPr lang="en-US" dirty="0"/>
              <a:t>GME Office</a:t>
            </a:r>
          </a:p>
        </p:txBody>
      </p:sp>
      <p:sp>
        <p:nvSpPr>
          <p:cNvPr id="4" name="Slide Number Placeholder 3">
            <a:extLst>
              <a:ext uri="{FF2B5EF4-FFF2-40B4-BE49-F238E27FC236}">
                <a16:creationId xmlns:a16="http://schemas.microsoft.com/office/drawing/2014/main" id="{2EB28CAB-AF32-4892-A07F-21C4C0331A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3" name="Footer Placeholder 2">
            <a:extLst>
              <a:ext uri="{FF2B5EF4-FFF2-40B4-BE49-F238E27FC236}">
                <a16:creationId xmlns:a16="http://schemas.microsoft.com/office/drawing/2014/main" id="{5BC3FD53-54E1-3E8C-578B-3E0AEED8A14F}"/>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12700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EF76D9-D345-14E5-BE68-8DAEE10C2011}"/>
              </a:ext>
            </a:extLst>
          </p:cNvPr>
          <p:cNvSpPr>
            <a:spLocks noGrp="1"/>
          </p:cNvSpPr>
          <p:nvPr>
            <p:ph type="body" idx="1"/>
          </p:nvPr>
        </p:nvSpPr>
        <p:spPr/>
        <p:txBody>
          <a:bodyPr/>
          <a:lstStyle/>
          <a:p>
            <a:r>
              <a:rPr lang="en-US" dirty="0"/>
              <a:t>GME track rotation</a:t>
            </a:r>
          </a:p>
          <a:p>
            <a:pPr lvl="1"/>
            <a:r>
              <a:rPr lang="en-US" dirty="0"/>
              <a:t>Ensure the rotation is beneficial</a:t>
            </a:r>
          </a:p>
          <a:p>
            <a:pPr lvl="2"/>
            <a:r>
              <a:rPr lang="en-US" dirty="0"/>
              <a:t>Great education/money away from hospital</a:t>
            </a:r>
          </a:p>
          <a:p>
            <a:pPr lvl="2"/>
            <a:r>
              <a:rPr lang="en-US" dirty="0"/>
              <a:t>Can you stay home?</a:t>
            </a:r>
          </a:p>
          <a:p>
            <a:endParaRPr lang="en-US" dirty="0"/>
          </a:p>
          <a:p>
            <a:r>
              <a:rPr lang="en-US" dirty="0"/>
              <a:t>Tracking form</a:t>
            </a:r>
          </a:p>
          <a:p>
            <a:pPr lvl="1"/>
            <a:r>
              <a:rPr lang="en-US" dirty="0"/>
              <a:t>Confirm above</a:t>
            </a:r>
          </a:p>
          <a:p>
            <a:pPr lvl="1"/>
            <a:r>
              <a:rPr lang="en-US" dirty="0"/>
              <a:t>RMS entry correct – </a:t>
            </a:r>
            <a:r>
              <a:rPr lang="en-US" dirty="0">
                <a:solidFill>
                  <a:srgbClr val="FF0000"/>
                </a:solidFill>
              </a:rPr>
              <a:t>more to come…</a:t>
            </a:r>
          </a:p>
        </p:txBody>
      </p:sp>
      <p:sp>
        <p:nvSpPr>
          <p:cNvPr id="5" name="Title 4">
            <a:extLst>
              <a:ext uri="{FF2B5EF4-FFF2-40B4-BE49-F238E27FC236}">
                <a16:creationId xmlns:a16="http://schemas.microsoft.com/office/drawing/2014/main" id="{818B2C41-88AF-55B8-52FF-023704811AAF}"/>
              </a:ext>
            </a:extLst>
          </p:cNvPr>
          <p:cNvSpPr>
            <a:spLocks noGrp="1"/>
          </p:cNvSpPr>
          <p:nvPr>
            <p:ph type="title"/>
          </p:nvPr>
        </p:nvSpPr>
        <p:spPr/>
        <p:txBody>
          <a:bodyPr/>
          <a:lstStyle/>
          <a:p>
            <a:r>
              <a:rPr lang="en-US" dirty="0"/>
              <a:t>GME Office Tracking</a:t>
            </a:r>
          </a:p>
        </p:txBody>
      </p:sp>
      <p:sp>
        <p:nvSpPr>
          <p:cNvPr id="4" name="Slide Number Placeholder 3">
            <a:extLst>
              <a:ext uri="{FF2B5EF4-FFF2-40B4-BE49-F238E27FC236}">
                <a16:creationId xmlns:a16="http://schemas.microsoft.com/office/drawing/2014/main" id="{68F2B8A5-89EF-6FAE-991E-6A77EBA9DF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8" name="Picture 7" descr="A picture containing text&#10;&#10;Description automatically generated">
            <a:extLst>
              <a:ext uri="{FF2B5EF4-FFF2-40B4-BE49-F238E27FC236}">
                <a16:creationId xmlns:a16="http://schemas.microsoft.com/office/drawing/2014/main" id="{920F5789-6AD1-A933-220A-B8DCFC7C81A9}"/>
              </a:ext>
            </a:extLst>
          </p:cNvPr>
          <p:cNvPicPr>
            <a:picLocks noChangeAspect="1"/>
          </p:cNvPicPr>
          <p:nvPr/>
        </p:nvPicPr>
        <p:blipFill>
          <a:blip r:embed="rId2"/>
          <a:stretch>
            <a:fillRect/>
          </a:stretch>
        </p:blipFill>
        <p:spPr>
          <a:xfrm>
            <a:off x="6652097" y="469439"/>
            <a:ext cx="2202425" cy="2202425"/>
          </a:xfrm>
          <a:prstGeom prst="rect">
            <a:avLst/>
          </a:prstGeom>
        </p:spPr>
      </p:pic>
      <p:sp>
        <p:nvSpPr>
          <p:cNvPr id="2" name="Footer Placeholder 1">
            <a:extLst>
              <a:ext uri="{FF2B5EF4-FFF2-40B4-BE49-F238E27FC236}">
                <a16:creationId xmlns:a16="http://schemas.microsoft.com/office/drawing/2014/main" id="{C0098FEF-7F61-BC89-8D8B-99DC70E3C194}"/>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74486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8215B9-E624-BB2F-AED5-F469CA61EA9B}"/>
              </a:ext>
            </a:extLst>
          </p:cNvPr>
          <p:cNvSpPr>
            <a:spLocks noGrp="1"/>
          </p:cNvSpPr>
          <p:nvPr>
            <p:ph type="body" idx="1"/>
          </p:nvPr>
        </p:nvSpPr>
        <p:spPr/>
        <p:txBody>
          <a:bodyPr/>
          <a:lstStyle/>
          <a:p>
            <a:r>
              <a:rPr lang="en-US" dirty="0"/>
              <a:t>Attestation form </a:t>
            </a:r>
          </a:p>
          <a:p>
            <a:r>
              <a:rPr lang="en-US" dirty="0"/>
              <a:t>All required demographic information and forms</a:t>
            </a:r>
          </a:p>
          <a:p>
            <a:pPr lvl="1"/>
            <a:r>
              <a:rPr lang="en-US" dirty="0">
                <a:solidFill>
                  <a:srgbClr val="FF0000"/>
                </a:solidFill>
              </a:rPr>
              <a:t>More to come…</a:t>
            </a:r>
          </a:p>
          <a:p>
            <a:r>
              <a:rPr lang="en-US" dirty="0"/>
              <a:t>Rotation names</a:t>
            </a:r>
          </a:p>
          <a:p>
            <a:r>
              <a:rPr lang="en-US" dirty="0"/>
              <a:t>Your proof</a:t>
            </a:r>
          </a:p>
          <a:p>
            <a:pPr lvl="1"/>
            <a:r>
              <a:rPr lang="en-US" dirty="0"/>
              <a:t>Check vacations</a:t>
            </a:r>
          </a:p>
        </p:txBody>
      </p:sp>
      <p:sp>
        <p:nvSpPr>
          <p:cNvPr id="5" name="Title 4">
            <a:extLst>
              <a:ext uri="{FF2B5EF4-FFF2-40B4-BE49-F238E27FC236}">
                <a16:creationId xmlns:a16="http://schemas.microsoft.com/office/drawing/2014/main" id="{E3B17D1F-16AF-F4B8-8219-012A20D8F9E1}"/>
              </a:ext>
            </a:extLst>
          </p:cNvPr>
          <p:cNvSpPr>
            <a:spLocks noGrp="1"/>
          </p:cNvSpPr>
          <p:nvPr>
            <p:ph type="title"/>
          </p:nvPr>
        </p:nvSpPr>
        <p:spPr/>
        <p:txBody>
          <a:bodyPr/>
          <a:lstStyle/>
          <a:p>
            <a:r>
              <a:rPr lang="en-US" dirty="0"/>
              <a:t>Incoming Rotators</a:t>
            </a:r>
          </a:p>
        </p:txBody>
      </p:sp>
      <p:sp>
        <p:nvSpPr>
          <p:cNvPr id="4" name="Slide Number Placeholder 3">
            <a:extLst>
              <a:ext uri="{FF2B5EF4-FFF2-40B4-BE49-F238E27FC236}">
                <a16:creationId xmlns:a16="http://schemas.microsoft.com/office/drawing/2014/main" id="{C0A69F41-DD20-A76D-280C-68CDA1ACDA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8" name="Picture 7" descr="A person sitting on the beach with a computer&#10;&#10;Description automatically generated with medium confidence">
            <a:extLst>
              <a:ext uri="{FF2B5EF4-FFF2-40B4-BE49-F238E27FC236}">
                <a16:creationId xmlns:a16="http://schemas.microsoft.com/office/drawing/2014/main" id="{90F5FA74-9878-ACD8-CCB5-45267A67B02F}"/>
              </a:ext>
            </a:extLst>
          </p:cNvPr>
          <p:cNvPicPr>
            <a:picLocks noChangeAspect="1"/>
          </p:cNvPicPr>
          <p:nvPr/>
        </p:nvPicPr>
        <p:blipFill>
          <a:blip r:embed="rId2"/>
          <a:stretch>
            <a:fillRect/>
          </a:stretch>
        </p:blipFill>
        <p:spPr>
          <a:xfrm>
            <a:off x="4567113" y="3095907"/>
            <a:ext cx="3805377" cy="2533165"/>
          </a:xfrm>
          <a:prstGeom prst="rect">
            <a:avLst/>
          </a:prstGeom>
        </p:spPr>
      </p:pic>
      <p:sp>
        <p:nvSpPr>
          <p:cNvPr id="2" name="Footer Placeholder 1">
            <a:extLst>
              <a:ext uri="{FF2B5EF4-FFF2-40B4-BE49-F238E27FC236}">
                <a16:creationId xmlns:a16="http://schemas.microsoft.com/office/drawing/2014/main" id="{C7EFFD21-8D25-C8C5-76F3-C2DED5BC3EC3}"/>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920488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1DDF1-9E80-218F-3D69-D440F84B1CF8}"/>
              </a:ext>
            </a:extLst>
          </p:cNvPr>
          <p:cNvSpPr>
            <a:spLocks noGrp="1"/>
          </p:cNvSpPr>
          <p:nvPr>
            <p:ph type="body" idx="1"/>
          </p:nvPr>
        </p:nvSpPr>
        <p:spPr/>
        <p:txBody>
          <a:bodyPr/>
          <a:lstStyle/>
          <a:p>
            <a:r>
              <a:rPr lang="en-US" dirty="0"/>
              <a:t>GME office/specific program or both</a:t>
            </a:r>
          </a:p>
          <a:p>
            <a:pPr lvl="1"/>
            <a:r>
              <a:rPr lang="en-US" dirty="0"/>
              <a:t>Who does the behind-the-scenes entry?</a:t>
            </a:r>
          </a:p>
          <a:p>
            <a:r>
              <a:rPr lang="en-US" dirty="0"/>
              <a:t>Do not leave open for interpretation</a:t>
            </a:r>
          </a:p>
          <a:p>
            <a:r>
              <a:rPr lang="en-US" dirty="0"/>
              <a:t>“Away Elective”</a:t>
            </a:r>
          </a:p>
          <a:p>
            <a:pPr lvl="1"/>
            <a:r>
              <a:rPr lang="en-US" dirty="0"/>
              <a:t>St. Hospital – </a:t>
            </a:r>
            <a:r>
              <a:rPr lang="en-US" dirty="0" err="1"/>
              <a:t>Interv</a:t>
            </a:r>
            <a:r>
              <a:rPr lang="en-US" dirty="0"/>
              <a:t> Cardio</a:t>
            </a:r>
          </a:p>
          <a:p>
            <a:r>
              <a:rPr lang="en-US" dirty="0"/>
              <a:t>Large health system sharing </a:t>
            </a:r>
          </a:p>
          <a:p>
            <a:pPr lvl="1"/>
            <a:r>
              <a:rPr lang="en-US" dirty="0"/>
              <a:t>Can be included on the tracking form</a:t>
            </a:r>
          </a:p>
          <a:p>
            <a:endParaRPr lang="en-US" dirty="0"/>
          </a:p>
          <a:p>
            <a:endParaRPr lang="en-US" dirty="0"/>
          </a:p>
          <a:p>
            <a:endParaRPr lang="en-US" dirty="0"/>
          </a:p>
        </p:txBody>
      </p:sp>
      <p:sp>
        <p:nvSpPr>
          <p:cNvPr id="3" name="Title 2">
            <a:extLst>
              <a:ext uri="{FF2B5EF4-FFF2-40B4-BE49-F238E27FC236}">
                <a16:creationId xmlns:a16="http://schemas.microsoft.com/office/drawing/2014/main" id="{96F82FE5-8396-8AC0-D70E-C46D3818E309}"/>
              </a:ext>
            </a:extLst>
          </p:cNvPr>
          <p:cNvSpPr>
            <a:spLocks noGrp="1"/>
          </p:cNvSpPr>
          <p:nvPr>
            <p:ph type="title"/>
          </p:nvPr>
        </p:nvSpPr>
        <p:spPr/>
        <p:txBody>
          <a:bodyPr/>
          <a:lstStyle/>
          <a:p>
            <a:r>
              <a:rPr lang="en-US" dirty="0"/>
              <a:t>Rotation Naming	</a:t>
            </a:r>
          </a:p>
        </p:txBody>
      </p:sp>
      <p:pic>
        <p:nvPicPr>
          <p:cNvPr id="5" name="Picture 4" descr="A picture containing text, cat, sign, mammal&#10;&#10;Description automatically generated">
            <a:extLst>
              <a:ext uri="{FF2B5EF4-FFF2-40B4-BE49-F238E27FC236}">
                <a16:creationId xmlns:a16="http://schemas.microsoft.com/office/drawing/2014/main" id="{4BCB5765-64D7-CFE1-0218-746512D693BE}"/>
              </a:ext>
            </a:extLst>
          </p:cNvPr>
          <p:cNvPicPr>
            <a:picLocks noChangeAspect="1"/>
          </p:cNvPicPr>
          <p:nvPr/>
        </p:nvPicPr>
        <p:blipFill>
          <a:blip r:embed="rId2"/>
          <a:stretch>
            <a:fillRect/>
          </a:stretch>
        </p:blipFill>
        <p:spPr>
          <a:xfrm>
            <a:off x="6719164" y="3245064"/>
            <a:ext cx="1905434" cy="2858151"/>
          </a:xfrm>
          <a:prstGeom prst="rect">
            <a:avLst/>
          </a:prstGeom>
        </p:spPr>
      </p:pic>
      <p:sp>
        <p:nvSpPr>
          <p:cNvPr id="4" name="Footer Placeholder 3">
            <a:extLst>
              <a:ext uri="{FF2B5EF4-FFF2-40B4-BE49-F238E27FC236}">
                <a16:creationId xmlns:a16="http://schemas.microsoft.com/office/drawing/2014/main" id="{185D046C-4263-D233-8F65-D7CC82ACD024}"/>
              </a:ext>
            </a:extLst>
          </p:cNvPr>
          <p:cNvSpPr>
            <a:spLocks noGrp="1"/>
          </p:cNvSpPr>
          <p:nvPr>
            <p:ph type="ftr" idx="11"/>
          </p:nvPr>
        </p:nvSpPr>
        <p:spPr/>
        <p:txBody>
          <a:bodyPr/>
          <a:lstStyle/>
          <a:p>
            <a:r>
              <a:rPr lang="en-US"/>
              <a:t>Partners In Medical Education, Inc Copyright 2022</a:t>
            </a:r>
          </a:p>
        </p:txBody>
      </p:sp>
      <p:sp>
        <p:nvSpPr>
          <p:cNvPr id="6" name="Slide Number Placeholder 5">
            <a:extLst>
              <a:ext uri="{FF2B5EF4-FFF2-40B4-BE49-F238E27FC236}">
                <a16:creationId xmlns:a16="http://schemas.microsoft.com/office/drawing/2014/main" id="{0813FFE8-7593-D1BA-0CF3-6FCEED6EB9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132846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AD46-1839-4F2E-BDA0-10A7C04B5D0E}"/>
              </a:ext>
            </a:extLst>
          </p:cNvPr>
          <p:cNvSpPr>
            <a:spLocks noGrp="1"/>
          </p:cNvSpPr>
          <p:nvPr>
            <p:ph type="ctrTitle"/>
          </p:nvPr>
        </p:nvSpPr>
        <p:spPr/>
        <p:txBody>
          <a:bodyPr>
            <a:normAutofit/>
          </a:bodyPr>
          <a:lstStyle/>
          <a:p>
            <a:r>
              <a:rPr lang="en-US" sz="2800" dirty="0">
                <a:solidFill>
                  <a:schemeClr val="bg1"/>
                </a:solidFill>
                <a:effectLst/>
                <a:latin typeface="Arial" panose="020B0604020202020204" pitchFamily="34" charset="0"/>
                <a:ea typeface="Arial" panose="020B0604020202020204" pitchFamily="34" charset="0"/>
              </a:rPr>
              <a:t>Looking Behind the Curtain of CMS Reporting</a:t>
            </a:r>
            <a:br>
              <a:rPr lang="en-US" sz="4400" dirty="0">
                <a:effectLst/>
              </a:rPr>
            </a:br>
            <a:endParaRPr lang="en-US" dirty="0"/>
          </a:p>
        </p:txBody>
      </p:sp>
      <p:sp>
        <p:nvSpPr>
          <p:cNvPr id="3" name="Subtitle 2">
            <a:extLst>
              <a:ext uri="{FF2B5EF4-FFF2-40B4-BE49-F238E27FC236}">
                <a16:creationId xmlns:a16="http://schemas.microsoft.com/office/drawing/2014/main" id="{82996B3C-872B-49C8-BB4D-0853A7C0D05B}"/>
              </a:ext>
            </a:extLst>
          </p:cNvPr>
          <p:cNvSpPr>
            <a:spLocks noGrp="1"/>
          </p:cNvSpPr>
          <p:nvPr>
            <p:ph type="subTitle" idx="1"/>
          </p:nvPr>
        </p:nvSpPr>
        <p:spPr>
          <a:xfrm>
            <a:off x="139604" y="4564215"/>
            <a:ext cx="7245398" cy="1116242"/>
          </a:xfrm>
        </p:spPr>
        <p:txBody>
          <a:bodyPr/>
          <a:lstStyle/>
          <a:p>
            <a:r>
              <a:rPr lang="en-US" sz="2500" b="1" dirty="0">
                <a:effectLst/>
              </a:rPr>
              <a:t>Amy Lefkovic, MHA </a:t>
            </a:r>
          </a:p>
          <a:p>
            <a:r>
              <a:rPr lang="en-US" sz="2500" b="1" dirty="0">
                <a:effectLst/>
              </a:rPr>
              <a:t>Carmela Meyer, MBA, EdD </a:t>
            </a:r>
            <a:endParaRPr lang="en-US" sz="25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3CEB819-74A8-4964-B1E6-4AA7574187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5" name="Footer Placeholder 4">
            <a:extLst>
              <a:ext uri="{FF2B5EF4-FFF2-40B4-BE49-F238E27FC236}">
                <a16:creationId xmlns:a16="http://schemas.microsoft.com/office/drawing/2014/main" id="{48C59646-4D68-EFC9-AA99-B1BB09F7DDBF}"/>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3209285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76315F-89CD-126A-C700-3F2FB964F9ED}"/>
              </a:ext>
            </a:extLst>
          </p:cNvPr>
          <p:cNvSpPr>
            <a:spLocks noGrp="1"/>
          </p:cNvSpPr>
          <p:nvPr>
            <p:ph type="body" idx="1"/>
          </p:nvPr>
        </p:nvSpPr>
        <p:spPr/>
        <p:txBody>
          <a:bodyPr/>
          <a:lstStyle/>
          <a:p>
            <a:pPr marL="63500" indent="0">
              <a:buNone/>
            </a:pPr>
            <a:r>
              <a:rPr lang="en-US" b="1" dirty="0"/>
              <a:t>Who – </a:t>
            </a:r>
            <a:r>
              <a:rPr lang="en-US" dirty="0"/>
              <a:t>Enters naming convention for the rotation?</a:t>
            </a:r>
          </a:p>
          <a:p>
            <a:pPr marL="63500" indent="0">
              <a:buNone/>
            </a:pPr>
            <a:r>
              <a:rPr lang="en-US" b="1" dirty="0"/>
              <a:t>What – </a:t>
            </a:r>
            <a:r>
              <a:rPr lang="en-US" dirty="0"/>
              <a:t>Rotation are they doing?</a:t>
            </a:r>
          </a:p>
          <a:p>
            <a:pPr marL="63500" indent="0">
              <a:buNone/>
            </a:pPr>
            <a:r>
              <a:rPr lang="en-US" b="1" dirty="0"/>
              <a:t>Where – </a:t>
            </a:r>
            <a:r>
              <a:rPr lang="en-US" dirty="0"/>
              <a:t>Are they rotating?</a:t>
            </a:r>
          </a:p>
          <a:p>
            <a:pPr marL="63500" indent="0">
              <a:buNone/>
            </a:pPr>
            <a:r>
              <a:rPr lang="en-US" b="1" dirty="0"/>
              <a:t>When – </a:t>
            </a:r>
            <a:r>
              <a:rPr lang="en-US" dirty="0"/>
              <a:t>Exact dates – VACATION??</a:t>
            </a:r>
          </a:p>
          <a:p>
            <a:pPr marL="63500" indent="0">
              <a:buNone/>
            </a:pPr>
            <a:r>
              <a:rPr lang="en-US" b="1" dirty="0"/>
              <a:t>Why is all of this so specific and important?</a:t>
            </a:r>
          </a:p>
        </p:txBody>
      </p:sp>
      <p:sp>
        <p:nvSpPr>
          <p:cNvPr id="5" name="Title 4">
            <a:extLst>
              <a:ext uri="{FF2B5EF4-FFF2-40B4-BE49-F238E27FC236}">
                <a16:creationId xmlns:a16="http://schemas.microsoft.com/office/drawing/2014/main" id="{A3818642-F814-4AC2-B396-D9DFA91360EE}"/>
              </a:ext>
            </a:extLst>
          </p:cNvPr>
          <p:cNvSpPr>
            <a:spLocks noGrp="1"/>
          </p:cNvSpPr>
          <p:nvPr>
            <p:ph type="title"/>
          </p:nvPr>
        </p:nvSpPr>
        <p:spPr/>
        <p:txBody>
          <a:bodyPr/>
          <a:lstStyle/>
          <a:p>
            <a:r>
              <a:rPr lang="en-US" dirty="0"/>
              <a:t>5 W’s</a:t>
            </a:r>
          </a:p>
        </p:txBody>
      </p:sp>
      <p:sp>
        <p:nvSpPr>
          <p:cNvPr id="4" name="Slide Number Placeholder 3">
            <a:extLst>
              <a:ext uri="{FF2B5EF4-FFF2-40B4-BE49-F238E27FC236}">
                <a16:creationId xmlns:a16="http://schemas.microsoft.com/office/drawing/2014/main" id="{DB98E59D-98DC-B1B5-D210-FD7672CF50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8" name="Picture 7" descr="A chalkboard with writing on it&#10;&#10;Description automatically generated with medium confidence">
            <a:extLst>
              <a:ext uri="{FF2B5EF4-FFF2-40B4-BE49-F238E27FC236}">
                <a16:creationId xmlns:a16="http://schemas.microsoft.com/office/drawing/2014/main" id="{3B905795-C3DE-16A7-6710-ABD6BE0B1431}"/>
              </a:ext>
            </a:extLst>
          </p:cNvPr>
          <p:cNvPicPr>
            <a:picLocks noChangeAspect="1"/>
          </p:cNvPicPr>
          <p:nvPr/>
        </p:nvPicPr>
        <p:blipFill>
          <a:blip r:embed="rId2"/>
          <a:stretch>
            <a:fillRect/>
          </a:stretch>
        </p:blipFill>
        <p:spPr>
          <a:xfrm>
            <a:off x="7154656" y="59744"/>
            <a:ext cx="1905434" cy="1852230"/>
          </a:xfrm>
          <a:prstGeom prst="rect">
            <a:avLst/>
          </a:prstGeom>
        </p:spPr>
      </p:pic>
      <p:sp>
        <p:nvSpPr>
          <p:cNvPr id="2" name="Footer Placeholder 1">
            <a:extLst>
              <a:ext uri="{FF2B5EF4-FFF2-40B4-BE49-F238E27FC236}">
                <a16:creationId xmlns:a16="http://schemas.microsoft.com/office/drawing/2014/main" id="{08667F04-AD3C-8C15-B4E7-19B606207940}"/>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592216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983545B-9E3E-47CD-A08C-727FE7D618C0}"/>
              </a:ext>
            </a:extLst>
          </p:cNvPr>
          <p:cNvSpPr>
            <a:spLocks noGrp="1"/>
          </p:cNvSpPr>
          <p:nvPr>
            <p:ph type="body" idx="1"/>
          </p:nvPr>
        </p:nvSpPr>
        <p:spPr/>
        <p:txBody>
          <a:bodyPr/>
          <a:lstStyle/>
          <a:p>
            <a:pPr marL="63500" indent="0">
              <a:buNone/>
            </a:pPr>
            <a:r>
              <a:rPr lang="en-US" dirty="0">
                <a:latin typeface="Calibri" panose="020F0502020204030204" pitchFamily="34" charset="0"/>
                <a:cs typeface="Calibri" panose="020F0502020204030204" pitchFamily="34" charset="0"/>
              </a:rPr>
              <a:t>Hospitals work with their Medicare Administrative Consultant (MAC) to submit reports, which are audited and approved up to 3 years later </a:t>
            </a:r>
          </a:p>
          <a:p>
            <a:pPr lvl="1"/>
            <a:r>
              <a:rPr lang="en-US" dirty="0">
                <a:latin typeface="Calibri" panose="020F0502020204030204" pitchFamily="34" charset="0"/>
                <a:cs typeface="Calibri" panose="020F0502020204030204" pitchFamily="34" charset="0"/>
              </a:rPr>
              <a:t>Where will you be in 3 years??</a:t>
            </a:r>
            <a:endParaRPr lang="en-US" dirty="0"/>
          </a:p>
        </p:txBody>
      </p:sp>
      <p:sp>
        <p:nvSpPr>
          <p:cNvPr id="5" name="Title 4">
            <a:extLst>
              <a:ext uri="{FF2B5EF4-FFF2-40B4-BE49-F238E27FC236}">
                <a16:creationId xmlns:a16="http://schemas.microsoft.com/office/drawing/2014/main" id="{AECE7A15-CC5D-1F55-AFB2-5BC37B021DBD}"/>
              </a:ext>
            </a:extLst>
          </p:cNvPr>
          <p:cNvSpPr>
            <a:spLocks noGrp="1"/>
          </p:cNvSpPr>
          <p:nvPr>
            <p:ph type="title"/>
          </p:nvPr>
        </p:nvSpPr>
        <p:spPr/>
        <p:txBody>
          <a:bodyPr/>
          <a:lstStyle/>
          <a:p>
            <a:r>
              <a:rPr lang="en-US" dirty="0"/>
              <a:t>The Why</a:t>
            </a:r>
          </a:p>
        </p:txBody>
      </p:sp>
      <p:sp>
        <p:nvSpPr>
          <p:cNvPr id="4" name="Slide Number Placeholder 3">
            <a:extLst>
              <a:ext uri="{FF2B5EF4-FFF2-40B4-BE49-F238E27FC236}">
                <a16:creationId xmlns:a16="http://schemas.microsoft.com/office/drawing/2014/main" id="{35043930-27C8-F4A7-75D1-160E15B67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8" name="Picture 7" descr="A child holding a frisbee&#10;&#10;Description automatically generated with medium confidence">
            <a:extLst>
              <a:ext uri="{FF2B5EF4-FFF2-40B4-BE49-F238E27FC236}">
                <a16:creationId xmlns:a16="http://schemas.microsoft.com/office/drawing/2014/main" id="{05A24B1D-8259-EA81-A334-F21714F50C70}"/>
              </a:ext>
            </a:extLst>
          </p:cNvPr>
          <p:cNvPicPr>
            <a:picLocks noChangeAspect="1"/>
          </p:cNvPicPr>
          <p:nvPr/>
        </p:nvPicPr>
        <p:blipFill>
          <a:blip r:embed="rId2"/>
          <a:stretch>
            <a:fillRect/>
          </a:stretch>
        </p:blipFill>
        <p:spPr>
          <a:xfrm>
            <a:off x="5856645" y="2920809"/>
            <a:ext cx="1905434" cy="2858151"/>
          </a:xfrm>
          <a:prstGeom prst="rect">
            <a:avLst/>
          </a:prstGeom>
        </p:spPr>
      </p:pic>
      <p:sp>
        <p:nvSpPr>
          <p:cNvPr id="2" name="Footer Placeholder 1">
            <a:extLst>
              <a:ext uri="{FF2B5EF4-FFF2-40B4-BE49-F238E27FC236}">
                <a16:creationId xmlns:a16="http://schemas.microsoft.com/office/drawing/2014/main" id="{8D515D1A-6F25-9069-84F1-4AD1DE07D990}"/>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276665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4867-3002-6393-0377-1972C400F11D}"/>
              </a:ext>
            </a:extLst>
          </p:cNvPr>
          <p:cNvSpPr>
            <a:spLocks noGrp="1"/>
          </p:cNvSpPr>
          <p:nvPr>
            <p:ph type="ctrTitle"/>
          </p:nvPr>
        </p:nvSpPr>
        <p:spPr/>
        <p:txBody>
          <a:bodyPr/>
          <a:lstStyle/>
          <a:p>
            <a:r>
              <a:rPr lang="en-US" dirty="0"/>
              <a:t>Program</a:t>
            </a:r>
          </a:p>
        </p:txBody>
      </p:sp>
      <p:sp>
        <p:nvSpPr>
          <p:cNvPr id="4" name="Slide Number Placeholder 3">
            <a:extLst>
              <a:ext uri="{FF2B5EF4-FFF2-40B4-BE49-F238E27FC236}">
                <a16:creationId xmlns:a16="http://schemas.microsoft.com/office/drawing/2014/main" id="{3C84012D-1802-0767-4749-7428B3C38F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3" name="Footer Placeholder 2">
            <a:extLst>
              <a:ext uri="{FF2B5EF4-FFF2-40B4-BE49-F238E27FC236}">
                <a16:creationId xmlns:a16="http://schemas.microsoft.com/office/drawing/2014/main" id="{F1B5B474-A9C7-D013-A465-5FA5BE95F114}"/>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849606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A530AC-5141-45BF-B04B-EF65C5D5F984}"/>
              </a:ext>
            </a:extLst>
          </p:cNvPr>
          <p:cNvSpPr>
            <a:spLocks noGrp="1"/>
          </p:cNvSpPr>
          <p:nvPr>
            <p:ph type="title"/>
          </p:nvPr>
        </p:nvSpPr>
        <p:spPr/>
        <p:txBody>
          <a:bodyPr/>
          <a:lstStyle/>
          <a:p>
            <a:r>
              <a:rPr lang="en-US" dirty="0"/>
              <a:t>Resident Profile - RMS</a:t>
            </a:r>
          </a:p>
        </p:txBody>
      </p:sp>
      <p:sp>
        <p:nvSpPr>
          <p:cNvPr id="4" name="Slide Number Placeholder 3">
            <a:extLst>
              <a:ext uri="{FF2B5EF4-FFF2-40B4-BE49-F238E27FC236}">
                <a16:creationId xmlns:a16="http://schemas.microsoft.com/office/drawing/2014/main" id="{8550FB56-F5F6-4F7C-8C6F-D63B332BB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graphicFrame>
        <p:nvGraphicFramePr>
          <p:cNvPr id="7" name="Table 7">
            <a:extLst>
              <a:ext uri="{FF2B5EF4-FFF2-40B4-BE49-F238E27FC236}">
                <a16:creationId xmlns:a16="http://schemas.microsoft.com/office/drawing/2014/main" id="{FEDB935A-4451-4E12-89CF-6A59BB82E2AE}"/>
              </a:ext>
            </a:extLst>
          </p:cNvPr>
          <p:cNvGraphicFramePr>
            <a:graphicFrameLocks noGrp="1"/>
          </p:cNvGraphicFramePr>
          <p:nvPr>
            <p:extLst>
              <p:ext uri="{D42A27DB-BD31-4B8C-83A1-F6EECF244321}">
                <p14:modId xmlns:p14="http://schemas.microsoft.com/office/powerpoint/2010/main" val="3741433918"/>
              </p:ext>
            </p:extLst>
          </p:nvPr>
        </p:nvGraphicFramePr>
        <p:xfrm>
          <a:off x="950258" y="1827183"/>
          <a:ext cx="7243483" cy="4469447"/>
        </p:xfrm>
        <a:graphic>
          <a:graphicData uri="http://schemas.openxmlformats.org/drawingml/2006/table">
            <a:tbl>
              <a:tblPr firstRow="1" bandRow="1">
                <a:tableStyleId>{6C8A8077-9066-4F87-8FA1-6E9CC415DC1F}</a:tableStyleId>
              </a:tblPr>
              <a:tblGrid>
                <a:gridCol w="1712259">
                  <a:extLst>
                    <a:ext uri="{9D8B030D-6E8A-4147-A177-3AD203B41FA5}">
                      <a16:colId xmlns:a16="http://schemas.microsoft.com/office/drawing/2014/main" val="2854742410"/>
                    </a:ext>
                  </a:extLst>
                </a:gridCol>
                <a:gridCol w="5531224">
                  <a:extLst>
                    <a:ext uri="{9D8B030D-6E8A-4147-A177-3AD203B41FA5}">
                      <a16:colId xmlns:a16="http://schemas.microsoft.com/office/drawing/2014/main" val="1439046338"/>
                    </a:ext>
                  </a:extLst>
                </a:gridCol>
              </a:tblGrid>
              <a:tr h="399507">
                <a:tc>
                  <a:txBody>
                    <a:bodyPr/>
                    <a:lstStyle/>
                    <a:p>
                      <a:r>
                        <a:rPr lang="en-US" dirty="0"/>
                        <a:t>Resident Name </a:t>
                      </a:r>
                    </a:p>
                  </a:txBody>
                  <a:tcPr/>
                </a:tc>
                <a:tc>
                  <a:txBody>
                    <a:bodyPr/>
                    <a:lstStyle/>
                    <a:p>
                      <a:r>
                        <a:rPr lang="en-US" dirty="0"/>
                        <a:t>legal name</a:t>
                      </a:r>
                    </a:p>
                  </a:txBody>
                  <a:tcPr/>
                </a:tc>
                <a:extLst>
                  <a:ext uri="{0D108BD9-81ED-4DB2-BD59-A6C34878D82A}">
                    <a16:rowId xmlns:a16="http://schemas.microsoft.com/office/drawing/2014/main" val="922297291"/>
                  </a:ext>
                </a:extLst>
              </a:tr>
              <a:tr h="1477628">
                <a:tc>
                  <a:txBody>
                    <a:bodyPr/>
                    <a:lstStyle/>
                    <a:p>
                      <a:r>
                        <a:rPr lang="en-US" dirty="0"/>
                        <a:t>SSN and DOB</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You will not need to submit a card, but if the resident profile is audited you will be required to show the resident’s card. This is often 3 years after the report is submitted – often the resident is gone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RECOMMENDATION: maintain a copy of the SSN</a:t>
                      </a:r>
                    </a:p>
                  </a:txBody>
                  <a:tcPr/>
                </a:tc>
                <a:extLst>
                  <a:ext uri="{0D108BD9-81ED-4DB2-BD59-A6C34878D82A}">
                    <a16:rowId xmlns:a16="http://schemas.microsoft.com/office/drawing/2014/main" val="1580650207"/>
                  </a:ext>
                </a:extLst>
              </a:tr>
              <a:tr h="558215">
                <a:tc>
                  <a:txBody>
                    <a:bodyPr/>
                    <a:lstStyle/>
                    <a:p>
                      <a:r>
                        <a:rPr lang="en-US" dirty="0"/>
                        <a:t>Diploma</a:t>
                      </a:r>
                    </a:p>
                  </a:txBody>
                  <a:tcPr/>
                </a:tc>
                <a:tc>
                  <a:txBody>
                    <a:bodyPr/>
                    <a:lstStyle/>
                    <a:p>
                      <a:r>
                        <a:rPr lang="en-US" dirty="0"/>
                        <a:t>If the diploma is in another language you will need a notarized translation. </a:t>
                      </a:r>
                      <a:r>
                        <a:rPr lang="en-US" dirty="0">
                          <a:highlight>
                            <a:srgbClr val="FFFF00"/>
                          </a:highlight>
                        </a:rPr>
                        <a:t>Medical school name and graduation date in RMS</a:t>
                      </a:r>
                    </a:p>
                  </a:txBody>
                  <a:tcPr/>
                </a:tc>
                <a:extLst>
                  <a:ext uri="{0D108BD9-81ED-4DB2-BD59-A6C34878D82A}">
                    <a16:rowId xmlns:a16="http://schemas.microsoft.com/office/drawing/2014/main" val="1462107469"/>
                  </a:ext>
                </a:extLst>
              </a:tr>
              <a:tr h="558215">
                <a:tc>
                  <a:txBody>
                    <a:bodyPr/>
                    <a:lstStyle/>
                    <a:p>
                      <a:r>
                        <a:rPr lang="en-US" dirty="0"/>
                        <a:t>ECFMG certificate</a:t>
                      </a:r>
                    </a:p>
                  </a:txBody>
                  <a:tcPr/>
                </a:tc>
                <a:tc>
                  <a:txBody>
                    <a:bodyPr/>
                    <a:lstStyle/>
                    <a:p>
                      <a:r>
                        <a:rPr lang="en-US" dirty="0"/>
                        <a:t>It is best to use the actual certificate as opposed to the information letter. </a:t>
                      </a:r>
                      <a:r>
                        <a:rPr lang="en-US" dirty="0">
                          <a:highlight>
                            <a:srgbClr val="FFFF00"/>
                          </a:highlight>
                        </a:rPr>
                        <a:t>Issue date must be after graduation date</a:t>
                      </a:r>
                    </a:p>
                  </a:txBody>
                  <a:tcPr/>
                </a:tc>
                <a:extLst>
                  <a:ext uri="{0D108BD9-81ED-4DB2-BD59-A6C34878D82A}">
                    <a16:rowId xmlns:a16="http://schemas.microsoft.com/office/drawing/2014/main" val="679941196"/>
                  </a:ext>
                </a:extLst>
              </a:tr>
              <a:tr h="399507">
                <a:tc>
                  <a:txBody>
                    <a:bodyPr/>
                    <a:lstStyle/>
                    <a:p>
                      <a:r>
                        <a:rPr lang="en-US" dirty="0"/>
                        <a:t>Resume</a:t>
                      </a:r>
                    </a:p>
                  </a:txBody>
                  <a:tcPr/>
                </a:tc>
                <a:tc>
                  <a:txBody>
                    <a:bodyPr/>
                    <a:lstStyle/>
                    <a:p>
                      <a:r>
                        <a:rPr lang="en-US" dirty="0"/>
                        <a:t>Resident’s current resume can come from the ERAS application. </a:t>
                      </a:r>
                      <a:r>
                        <a:rPr lang="en-US" dirty="0">
                          <a:highlight>
                            <a:srgbClr val="FFFF00"/>
                          </a:highlight>
                        </a:rPr>
                        <a:t>Initial program</a:t>
                      </a:r>
                    </a:p>
                  </a:txBody>
                  <a:tcPr/>
                </a:tc>
                <a:extLst>
                  <a:ext uri="{0D108BD9-81ED-4DB2-BD59-A6C34878D82A}">
                    <a16:rowId xmlns:a16="http://schemas.microsoft.com/office/drawing/2014/main" val="434532553"/>
                  </a:ext>
                </a:extLst>
              </a:tr>
              <a:tr h="558215">
                <a:tc>
                  <a:txBody>
                    <a:bodyPr/>
                    <a:lstStyle/>
                    <a:p>
                      <a:r>
                        <a:rPr lang="en-US" dirty="0"/>
                        <a:t>BLS/ACLS</a:t>
                      </a:r>
                    </a:p>
                  </a:txBody>
                  <a:tcPr/>
                </a:tc>
                <a:tc>
                  <a:txBody>
                    <a:bodyPr/>
                    <a:lstStyle/>
                    <a:p>
                      <a:r>
                        <a:rPr lang="en-US" dirty="0"/>
                        <a:t>You will need a current card (be sure to update when the card is renewed</a:t>
                      </a:r>
                    </a:p>
                  </a:txBody>
                  <a:tcPr/>
                </a:tc>
                <a:extLst>
                  <a:ext uri="{0D108BD9-81ED-4DB2-BD59-A6C34878D82A}">
                    <a16:rowId xmlns:a16="http://schemas.microsoft.com/office/drawing/2014/main" val="572666076"/>
                  </a:ext>
                </a:extLst>
              </a:tr>
              <a:tr h="399507">
                <a:tc>
                  <a:txBody>
                    <a:bodyPr/>
                    <a:lstStyle/>
                    <a:p>
                      <a:r>
                        <a:rPr lang="en-US" dirty="0"/>
                        <a:t>Contract</a:t>
                      </a:r>
                    </a:p>
                  </a:txBody>
                  <a:tcPr/>
                </a:tc>
                <a:tc>
                  <a:txBody>
                    <a:bodyPr/>
                    <a:lstStyle/>
                    <a:p>
                      <a:r>
                        <a:rPr lang="en-US" dirty="0"/>
                        <a:t>This must be for the current year</a:t>
                      </a:r>
                    </a:p>
                  </a:txBody>
                  <a:tcPr/>
                </a:tc>
                <a:extLst>
                  <a:ext uri="{0D108BD9-81ED-4DB2-BD59-A6C34878D82A}">
                    <a16:rowId xmlns:a16="http://schemas.microsoft.com/office/drawing/2014/main" val="411154532"/>
                  </a:ext>
                </a:extLst>
              </a:tr>
            </a:tbl>
          </a:graphicData>
        </a:graphic>
      </p:graphicFrame>
      <p:sp>
        <p:nvSpPr>
          <p:cNvPr id="2" name="Footer Placeholder 1">
            <a:extLst>
              <a:ext uri="{FF2B5EF4-FFF2-40B4-BE49-F238E27FC236}">
                <a16:creationId xmlns:a16="http://schemas.microsoft.com/office/drawing/2014/main" id="{894235D6-E380-D372-2B42-72B2CDE867D3}"/>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17946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6ADC97-659B-7F7B-D06D-410D4AB1B1D8}"/>
              </a:ext>
            </a:extLst>
          </p:cNvPr>
          <p:cNvSpPr>
            <a:spLocks noGrp="1"/>
          </p:cNvSpPr>
          <p:nvPr>
            <p:ph type="body" idx="1"/>
          </p:nvPr>
        </p:nvSpPr>
        <p:spPr/>
        <p:txBody>
          <a:bodyPr/>
          <a:lstStyle/>
          <a:p>
            <a:r>
              <a:rPr lang="en-US" dirty="0"/>
              <a:t>Onboarding checklist – not just for HR purposes</a:t>
            </a:r>
          </a:p>
          <a:p>
            <a:pPr lvl="1"/>
            <a:r>
              <a:rPr lang="en-US" dirty="0"/>
              <a:t>Best time to gather information – they listen!</a:t>
            </a:r>
          </a:p>
          <a:p>
            <a:pPr marL="546100" lvl="1" indent="0">
              <a:buNone/>
            </a:pPr>
            <a:endParaRPr lang="en-US" dirty="0"/>
          </a:p>
          <a:p>
            <a:r>
              <a:rPr lang="en-US" dirty="0"/>
              <a:t>Different systems</a:t>
            </a:r>
          </a:p>
          <a:p>
            <a:pPr lvl="1"/>
            <a:r>
              <a:rPr lang="en-US" dirty="0"/>
              <a:t>Commit or copy/paste information into system</a:t>
            </a:r>
          </a:p>
          <a:p>
            <a:pPr lvl="1"/>
            <a:r>
              <a:rPr lang="en-US" dirty="0">
                <a:highlight>
                  <a:srgbClr val="FFFF00"/>
                </a:highlight>
              </a:rPr>
              <a:t>Remember</a:t>
            </a:r>
            <a:r>
              <a:rPr lang="en-US" dirty="0"/>
              <a:t> current to April need current after July</a:t>
            </a:r>
          </a:p>
          <a:p>
            <a:endParaRPr lang="en-US" dirty="0"/>
          </a:p>
        </p:txBody>
      </p:sp>
      <p:sp>
        <p:nvSpPr>
          <p:cNvPr id="5" name="Title 4">
            <a:extLst>
              <a:ext uri="{FF2B5EF4-FFF2-40B4-BE49-F238E27FC236}">
                <a16:creationId xmlns:a16="http://schemas.microsoft.com/office/drawing/2014/main" id="{66F4C627-1148-0EDD-62BC-B5C2F546C976}"/>
              </a:ext>
            </a:extLst>
          </p:cNvPr>
          <p:cNvSpPr>
            <a:spLocks noGrp="1"/>
          </p:cNvSpPr>
          <p:nvPr>
            <p:ph type="title"/>
          </p:nvPr>
        </p:nvSpPr>
        <p:spPr/>
        <p:txBody>
          <a:bodyPr/>
          <a:lstStyle/>
          <a:p>
            <a:r>
              <a:rPr lang="en-US" dirty="0"/>
              <a:t>RMS is your friend </a:t>
            </a:r>
          </a:p>
        </p:txBody>
      </p:sp>
      <p:sp>
        <p:nvSpPr>
          <p:cNvPr id="4" name="Slide Number Placeholder 3">
            <a:extLst>
              <a:ext uri="{FF2B5EF4-FFF2-40B4-BE49-F238E27FC236}">
                <a16:creationId xmlns:a16="http://schemas.microsoft.com/office/drawing/2014/main" id="{9785C051-0F0D-3186-79FF-099DEEDA0E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8" name="Picture 7" descr="A picture containing icon&#10;&#10;Description automatically generated">
            <a:extLst>
              <a:ext uri="{FF2B5EF4-FFF2-40B4-BE49-F238E27FC236}">
                <a16:creationId xmlns:a16="http://schemas.microsoft.com/office/drawing/2014/main" id="{972F8474-85E4-3ACB-FAC5-F5BE7BF83EF2}"/>
              </a:ext>
            </a:extLst>
          </p:cNvPr>
          <p:cNvPicPr>
            <a:picLocks noChangeAspect="1"/>
          </p:cNvPicPr>
          <p:nvPr/>
        </p:nvPicPr>
        <p:blipFill>
          <a:blip r:embed="rId2"/>
          <a:stretch>
            <a:fillRect/>
          </a:stretch>
        </p:blipFill>
        <p:spPr>
          <a:xfrm>
            <a:off x="3307404" y="4341186"/>
            <a:ext cx="2757725" cy="1891732"/>
          </a:xfrm>
          <a:prstGeom prst="rect">
            <a:avLst/>
          </a:prstGeom>
        </p:spPr>
      </p:pic>
      <p:sp>
        <p:nvSpPr>
          <p:cNvPr id="2" name="Footer Placeholder 1">
            <a:extLst>
              <a:ext uri="{FF2B5EF4-FFF2-40B4-BE49-F238E27FC236}">
                <a16:creationId xmlns:a16="http://schemas.microsoft.com/office/drawing/2014/main" id="{AE864BB1-1338-37D7-8BD4-71C837F90B1D}"/>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618796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79F231-A415-933E-E272-88ED095BFCFA}"/>
              </a:ext>
            </a:extLst>
          </p:cNvPr>
          <p:cNvSpPr>
            <a:spLocks noGrp="1"/>
          </p:cNvSpPr>
          <p:nvPr>
            <p:ph type="body" idx="1"/>
          </p:nvPr>
        </p:nvSpPr>
        <p:spPr/>
        <p:txBody>
          <a:bodyPr/>
          <a:lstStyle/>
          <a:p>
            <a:r>
              <a:rPr lang="en-US" dirty="0"/>
              <a:t>Diploma in medical school section </a:t>
            </a:r>
          </a:p>
          <a:p>
            <a:pPr lvl="1"/>
            <a:r>
              <a:rPr lang="en-US" dirty="0"/>
              <a:t>Consistent throughout institution</a:t>
            </a:r>
          </a:p>
          <a:p>
            <a:pPr lvl="1"/>
            <a:r>
              <a:rPr lang="en-US" dirty="0"/>
              <a:t>Double check – DEFAULT?</a:t>
            </a:r>
          </a:p>
          <a:p>
            <a:pPr lvl="1"/>
            <a:endParaRPr lang="en-US" dirty="0"/>
          </a:p>
          <a:p>
            <a:r>
              <a:rPr lang="en-US" dirty="0"/>
              <a:t>ECFMG</a:t>
            </a:r>
          </a:p>
          <a:p>
            <a:pPr lvl="1"/>
            <a:r>
              <a:rPr lang="en-US" dirty="0"/>
              <a:t>Certificate where issue date is inputted</a:t>
            </a:r>
          </a:p>
          <a:p>
            <a:pPr lvl="1"/>
            <a:r>
              <a:rPr lang="en-US" dirty="0"/>
              <a:t>Issue date after graduation date </a:t>
            </a:r>
          </a:p>
          <a:p>
            <a:pPr lvl="1"/>
            <a:endParaRPr lang="en-US" dirty="0"/>
          </a:p>
          <a:p>
            <a:r>
              <a:rPr lang="en-US" dirty="0"/>
              <a:t>Foreign trainees and social security numbers</a:t>
            </a:r>
          </a:p>
          <a:p>
            <a:endParaRPr lang="en-US" dirty="0"/>
          </a:p>
        </p:txBody>
      </p:sp>
      <p:sp>
        <p:nvSpPr>
          <p:cNvPr id="5" name="Title 4">
            <a:extLst>
              <a:ext uri="{FF2B5EF4-FFF2-40B4-BE49-F238E27FC236}">
                <a16:creationId xmlns:a16="http://schemas.microsoft.com/office/drawing/2014/main" id="{2438F77F-56E6-F2CF-D924-60ECDF7264EB}"/>
              </a:ext>
            </a:extLst>
          </p:cNvPr>
          <p:cNvSpPr>
            <a:spLocks noGrp="1"/>
          </p:cNvSpPr>
          <p:nvPr>
            <p:ph type="title"/>
          </p:nvPr>
        </p:nvSpPr>
        <p:spPr/>
        <p:txBody>
          <a:bodyPr/>
          <a:lstStyle/>
          <a:p>
            <a:r>
              <a:rPr lang="en-US" dirty="0"/>
              <a:t>RMS is your friend </a:t>
            </a:r>
          </a:p>
        </p:txBody>
      </p:sp>
      <p:sp>
        <p:nvSpPr>
          <p:cNvPr id="4" name="Slide Number Placeholder 3">
            <a:extLst>
              <a:ext uri="{FF2B5EF4-FFF2-40B4-BE49-F238E27FC236}">
                <a16:creationId xmlns:a16="http://schemas.microsoft.com/office/drawing/2014/main" id="{4E837F1F-F37A-2715-648F-5FD747FB8A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10" name="Picture 9" descr="Icon&#10;&#10;Description automatically generated">
            <a:extLst>
              <a:ext uri="{FF2B5EF4-FFF2-40B4-BE49-F238E27FC236}">
                <a16:creationId xmlns:a16="http://schemas.microsoft.com/office/drawing/2014/main" id="{C4E2ECB5-E253-3A53-864E-9190299C6521}"/>
              </a:ext>
            </a:extLst>
          </p:cNvPr>
          <p:cNvPicPr>
            <a:picLocks noChangeAspect="1"/>
          </p:cNvPicPr>
          <p:nvPr/>
        </p:nvPicPr>
        <p:blipFill>
          <a:blip r:embed="rId2"/>
          <a:stretch>
            <a:fillRect/>
          </a:stretch>
        </p:blipFill>
        <p:spPr>
          <a:xfrm>
            <a:off x="6285849" y="399121"/>
            <a:ext cx="2858151" cy="2858151"/>
          </a:xfrm>
          <a:prstGeom prst="rect">
            <a:avLst/>
          </a:prstGeom>
        </p:spPr>
      </p:pic>
      <p:sp>
        <p:nvSpPr>
          <p:cNvPr id="2" name="Footer Placeholder 1">
            <a:extLst>
              <a:ext uri="{FF2B5EF4-FFF2-40B4-BE49-F238E27FC236}">
                <a16:creationId xmlns:a16="http://schemas.microsoft.com/office/drawing/2014/main" id="{31102B16-EC36-2308-3668-F10A32289271}"/>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548510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7C8F01-4F13-30BD-3DC2-843729E026C8}"/>
              </a:ext>
            </a:extLst>
          </p:cNvPr>
          <p:cNvSpPr>
            <a:spLocks noGrp="1"/>
          </p:cNvSpPr>
          <p:nvPr>
            <p:ph type="body" idx="1"/>
          </p:nvPr>
        </p:nvSpPr>
        <p:spPr>
          <a:xfrm>
            <a:off x="628650" y="2097024"/>
            <a:ext cx="8064246" cy="4079939"/>
          </a:xfrm>
        </p:spPr>
        <p:txBody>
          <a:bodyPr/>
          <a:lstStyle/>
          <a:p>
            <a:pPr marL="63500" indent="0">
              <a:buNone/>
            </a:pPr>
            <a:r>
              <a:rPr lang="en-US" dirty="0"/>
              <a:t>Tips for </a:t>
            </a:r>
            <a:r>
              <a:rPr lang="en-US" u="sng" dirty="0"/>
              <a:t>All</a:t>
            </a:r>
            <a:r>
              <a:rPr lang="en-US" dirty="0"/>
              <a:t> </a:t>
            </a:r>
          </a:p>
          <a:p>
            <a:r>
              <a:rPr lang="en-US" dirty="0"/>
              <a:t>Choose a process and stick to it</a:t>
            </a:r>
          </a:p>
          <a:p>
            <a:r>
              <a:rPr lang="en-US" dirty="0"/>
              <a:t>Former position holder – listen </a:t>
            </a:r>
          </a:p>
          <a:p>
            <a:pPr lvl="1"/>
            <a:r>
              <a:rPr lang="en-US" dirty="0"/>
              <a:t>There are other reasons!</a:t>
            </a:r>
          </a:p>
          <a:p>
            <a:r>
              <a:rPr lang="en-US" dirty="0"/>
              <a:t>Check with GME office for additional requirements </a:t>
            </a:r>
          </a:p>
        </p:txBody>
      </p:sp>
      <p:sp>
        <p:nvSpPr>
          <p:cNvPr id="5" name="Title 4">
            <a:extLst>
              <a:ext uri="{FF2B5EF4-FFF2-40B4-BE49-F238E27FC236}">
                <a16:creationId xmlns:a16="http://schemas.microsoft.com/office/drawing/2014/main" id="{C092778F-6990-1417-8625-00A0B9253796}"/>
              </a:ext>
            </a:extLst>
          </p:cNvPr>
          <p:cNvSpPr>
            <a:spLocks noGrp="1"/>
          </p:cNvSpPr>
          <p:nvPr>
            <p:ph type="title"/>
          </p:nvPr>
        </p:nvSpPr>
        <p:spPr/>
        <p:txBody>
          <a:bodyPr/>
          <a:lstStyle/>
          <a:p>
            <a:r>
              <a:rPr lang="en-US" dirty="0"/>
              <a:t>Process</a:t>
            </a:r>
          </a:p>
        </p:txBody>
      </p:sp>
      <p:sp>
        <p:nvSpPr>
          <p:cNvPr id="4" name="Slide Number Placeholder 3">
            <a:extLst>
              <a:ext uri="{FF2B5EF4-FFF2-40B4-BE49-F238E27FC236}">
                <a16:creationId xmlns:a16="http://schemas.microsoft.com/office/drawing/2014/main" id="{DDC6CAF3-04A7-A5CA-EB80-09DDA5BB6F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pic>
        <p:nvPicPr>
          <p:cNvPr id="8" name="Picture 7" descr="A picture containing clipart&#10;&#10;Description automatically generated">
            <a:extLst>
              <a:ext uri="{FF2B5EF4-FFF2-40B4-BE49-F238E27FC236}">
                <a16:creationId xmlns:a16="http://schemas.microsoft.com/office/drawing/2014/main" id="{CFCD8C43-B95B-0454-472C-AB8CC41469B5}"/>
              </a:ext>
            </a:extLst>
          </p:cNvPr>
          <p:cNvPicPr>
            <a:picLocks noChangeAspect="1"/>
          </p:cNvPicPr>
          <p:nvPr/>
        </p:nvPicPr>
        <p:blipFill>
          <a:blip r:embed="rId2"/>
          <a:stretch>
            <a:fillRect/>
          </a:stretch>
        </p:blipFill>
        <p:spPr>
          <a:xfrm>
            <a:off x="5970430" y="225968"/>
            <a:ext cx="2858151" cy="2858151"/>
          </a:xfrm>
          <a:prstGeom prst="rect">
            <a:avLst/>
          </a:prstGeom>
        </p:spPr>
      </p:pic>
      <p:sp>
        <p:nvSpPr>
          <p:cNvPr id="2" name="Footer Placeholder 1">
            <a:extLst>
              <a:ext uri="{FF2B5EF4-FFF2-40B4-BE49-F238E27FC236}">
                <a16:creationId xmlns:a16="http://schemas.microsoft.com/office/drawing/2014/main" id="{3BAE243D-8E96-C663-1EBF-563ADACEC22F}"/>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422234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2" name="Text Placeholder 1">
            <a:extLst>
              <a:ext uri="{FF2B5EF4-FFF2-40B4-BE49-F238E27FC236}">
                <a16:creationId xmlns:a16="http://schemas.microsoft.com/office/drawing/2014/main" id="{4A5E4592-45F9-4FAE-85BF-BDB8E6035B88}"/>
              </a:ext>
            </a:extLst>
          </p:cNvPr>
          <p:cNvSpPr>
            <a:spLocks noGrp="1"/>
          </p:cNvSpPr>
          <p:nvPr>
            <p:ph type="body" idx="1"/>
          </p:nvPr>
        </p:nvSpPr>
        <p:spPr>
          <a:xfrm>
            <a:off x="628650" y="1738058"/>
            <a:ext cx="8100452" cy="4438905"/>
          </a:xfrm>
        </p:spPr>
        <p:txBody>
          <a:bodyPr>
            <a:normAutofit fontScale="92500" lnSpcReduction="20000"/>
          </a:bodyPr>
          <a:lstStyle/>
          <a:p>
            <a:pPr>
              <a:lnSpc>
                <a:spcPct val="150000"/>
              </a:lnSpc>
            </a:pPr>
            <a:r>
              <a:rPr lang="en-US" dirty="0"/>
              <a:t>Keep lines of communication open between GME/programs</a:t>
            </a:r>
          </a:p>
          <a:p>
            <a:pPr>
              <a:lnSpc>
                <a:spcPct val="150000"/>
              </a:lnSpc>
            </a:pPr>
            <a:r>
              <a:rPr lang="en-US" dirty="0"/>
              <a:t>Enter the schedules as soon as possible: the devil is in the detail; be sure it’s error-free</a:t>
            </a:r>
          </a:p>
          <a:p>
            <a:pPr>
              <a:lnSpc>
                <a:spcPct val="150000"/>
              </a:lnSpc>
            </a:pPr>
            <a:r>
              <a:rPr lang="en-US" dirty="0"/>
              <a:t>Forms and attestations </a:t>
            </a:r>
          </a:p>
          <a:p>
            <a:pPr>
              <a:lnSpc>
                <a:spcPct val="150000"/>
              </a:lnSpc>
            </a:pPr>
            <a:r>
              <a:rPr lang="en-US" dirty="0"/>
              <a:t>GME is cyclical </a:t>
            </a:r>
          </a:p>
          <a:p>
            <a:pPr lvl="1">
              <a:lnSpc>
                <a:spcPct val="150000"/>
              </a:lnSpc>
            </a:pPr>
            <a:r>
              <a:rPr lang="en-US" dirty="0"/>
              <a:t>But not just the same year after year</a:t>
            </a:r>
          </a:p>
          <a:p>
            <a:pPr lvl="1">
              <a:lnSpc>
                <a:spcPct val="150000"/>
              </a:lnSpc>
            </a:pPr>
            <a:r>
              <a:rPr lang="en-US" dirty="0"/>
              <a:t>Reason after reason – hence </a:t>
            </a:r>
            <a:r>
              <a:rPr lang="en-US" dirty="0">
                <a:solidFill>
                  <a:srgbClr val="FF0000"/>
                </a:solidFill>
              </a:rPr>
              <a:t>more to come…</a:t>
            </a:r>
          </a:p>
        </p:txBody>
      </p:sp>
      <p:sp>
        <p:nvSpPr>
          <p:cNvPr id="622" name="Google Shape;622;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Arial"/>
              <a:buNone/>
            </a:pPr>
            <a:r>
              <a:rPr lang="en-US"/>
              <a:t>Closing</a:t>
            </a:r>
            <a:endParaRPr/>
          </a:p>
        </p:txBody>
      </p:sp>
      <p:sp>
        <p:nvSpPr>
          <p:cNvPr id="623" name="Google Shape;623;p24"/>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Partners In Medical Education, Inc Copyright 2022</a:t>
            </a:r>
            <a:endParaRPr/>
          </a:p>
        </p:txBody>
      </p:sp>
      <p:sp>
        <p:nvSpPr>
          <p:cNvPr id="624" name="Google Shape;624;p2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352" y="185483"/>
            <a:ext cx="2952750" cy="15525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C013B2-772A-B7A6-0188-2972C52C7071}"/>
              </a:ext>
            </a:extLst>
          </p:cNvPr>
          <p:cNvSpPr>
            <a:spLocks noGrp="1"/>
          </p:cNvSpPr>
          <p:nvPr>
            <p:ph type="body" idx="1"/>
          </p:nvPr>
        </p:nvSpPr>
        <p:spPr/>
        <p:txBody>
          <a:bodyPr>
            <a:normAutofit/>
          </a:bodyPr>
          <a:lstStyle/>
          <a:p>
            <a:r>
              <a:rPr lang="en-US" sz="1200" dirty="0"/>
              <a:t>Accreditation Council for Graduate Medical Education (ACGME). The Program Director Guide to the Common Program Requirements (Residency), Version 2.0. 10/2021.</a:t>
            </a:r>
          </a:p>
          <a:p>
            <a:r>
              <a:rPr lang="en-US" sz="1200" dirty="0">
                <a:solidFill>
                  <a:schemeClr val="tx1"/>
                </a:solidFill>
              </a:rPr>
              <a:t>Dentons. </a:t>
            </a:r>
            <a:r>
              <a:rPr lang="en-US" sz="1200" i="0" u="none" strike="noStrike" dirty="0">
                <a:solidFill>
                  <a:schemeClr val="tx1"/>
                </a:solidFill>
                <a:effectLst/>
                <a:latin typeface="Dentons Sans Web Semibold"/>
              </a:rPr>
              <a:t>CMS extends July 1 Medicare-affiliated group agreement deadline. 6/2/2021</a:t>
            </a:r>
            <a:endParaRPr lang="en-US" sz="1200" i="0" dirty="0">
              <a:solidFill>
                <a:schemeClr val="tx1"/>
              </a:solidFill>
              <a:effectLst/>
              <a:latin typeface="Dentons Sans Web Light"/>
            </a:endParaRPr>
          </a:p>
          <a:p>
            <a:r>
              <a:rPr lang="en-US" sz="1200" dirty="0"/>
              <a:t>Mass General Brigham. 4/22/22. https://www.partners.org/Graduate-Medical-Education/Program-Leaders/Annual-Responsibilities/Affiliation-Agreements.aspx</a:t>
            </a:r>
          </a:p>
          <a:p>
            <a:endParaRPr lang="en-US" dirty="0"/>
          </a:p>
        </p:txBody>
      </p:sp>
      <p:sp>
        <p:nvSpPr>
          <p:cNvPr id="5" name="Title 4">
            <a:extLst>
              <a:ext uri="{FF2B5EF4-FFF2-40B4-BE49-F238E27FC236}">
                <a16:creationId xmlns:a16="http://schemas.microsoft.com/office/drawing/2014/main" id="{C0D95A42-4BA6-EC48-C8EC-4A132DC71319}"/>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78606E59-3CC3-AF9C-043C-BD9C860B61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2" name="Footer Placeholder 1">
            <a:extLst>
              <a:ext uri="{FF2B5EF4-FFF2-40B4-BE49-F238E27FC236}">
                <a16:creationId xmlns:a16="http://schemas.microsoft.com/office/drawing/2014/main" id="{4853F8EC-16A3-2872-8C65-B61ED3B50E58}"/>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3885567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8" name="Rectangle 3"/>
          <p:cNvSpPr txBox="1">
            <a:spLocks noChangeArrowheads="1"/>
          </p:cNvSpPr>
          <p:nvPr/>
        </p:nvSpPr>
        <p:spPr bwMode="auto">
          <a:xfrm>
            <a:off x="5441759" y="220871"/>
            <a:ext cx="3702241" cy="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Latest On-Demand Webinars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9" name="Rectangle 8"/>
          <p:cNvSpPr>
            <a:spLocks noChangeArrowheads="1"/>
          </p:cNvSpPr>
          <p:nvPr/>
        </p:nvSpPr>
        <p:spPr bwMode="auto">
          <a:xfrm>
            <a:off x="5664199" y="5584371"/>
            <a:ext cx="3479801"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Contact us today to learn how our Educational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Passports can save you time &amp; money!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724-864-7320</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www.PartnersInMedEd.com</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200" b="0" i="1"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3"/>
          <p:cNvSpPr txBox="1">
            <a:spLocks noChangeArrowheads="1"/>
          </p:cNvSpPr>
          <p:nvPr/>
        </p:nvSpPr>
        <p:spPr bwMode="auto">
          <a:xfrm>
            <a:off x="842852" y="220871"/>
            <a:ext cx="5060092" cy="43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Upcoming Live Webinar</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r>
              <a:rPr lang="en-US" altLang="en-US" sz="1400" dirty="0">
                <a:solidFill>
                  <a:prstClr val="black"/>
                </a:solidFill>
                <a:latin typeface="+mn-lt"/>
                <a:cs typeface="Arial" panose="020B0604020202020204" pitchFamily="34" charset="0"/>
              </a:rPr>
              <a:t>  </a:t>
            </a:r>
            <a:endParaRPr lang="en-US" altLang="en-US" sz="1400" b="0" dirty="0">
              <a:solidFill>
                <a:prstClr val="black"/>
              </a:solidFill>
              <a:latin typeface="+mn-lt"/>
              <a:cs typeface="Arial" panose="020B0604020202020204" pitchFamily="34" charset="0"/>
            </a:endParaRPr>
          </a:p>
          <a:p>
            <a:pPr algn="ctr">
              <a:lnSpc>
                <a:spcPct val="80000"/>
              </a:lnSpc>
              <a:defRPr/>
            </a:pPr>
            <a:r>
              <a:rPr lang="en-US" altLang="en-US" sz="1400" dirty="0">
                <a:solidFill>
                  <a:prstClr val="black"/>
                </a:solidFill>
                <a:latin typeface="+mn-lt"/>
                <a:cs typeface="Arial" panose="020B0604020202020204" pitchFamily="34" charset="0"/>
              </a:rPr>
              <a:t>Wellness is a Team Sport</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Tuesday, August 16,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GME Educational Program Design I</a:t>
            </a:r>
          </a:p>
          <a:p>
            <a:pPr algn="ctr">
              <a:lnSpc>
                <a:spcPct val="80000"/>
              </a:lnSpc>
              <a:defRPr/>
            </a:pPr>
            <a:r>
              <a:rPr lang="en-US" altLang="en-US" sz="1400" b="0" dirty="0">
                <a:solidFill>
                  <a:prstClr val="black"/>
                </a:solidFill>
                <a:latin typeface="+mn-lt"/>
                <a:cs typeface="Arial" panose="020B0604020202020204" pitchFamily="34" charset="0"/>
              </a:rPr>
              <a:t>Thursday, September 15,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Back to Basics: Intermediate</a:t>
            </a:r>
            <a:r>
              <a:rPr lang="en-US" altLang="en-US" sz="1400" dirty="0">
                <a:solidFill>
                  <a:prstClr val="black"/>
                </a:solidFill>
                <a:latin typeface="+mn-lt"/>
                <a:cs typeface="Arial" panose="020B0604020202020204" pitchFamily="34" charset="0"/>
              </a:rPr>
              <a:t> Topics for New Coordinators</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September 29, 2022</a:t>
            </a:r>
          </a:p>
          <a:p>
            <a:pPr algn="ctr">
              <a:lnSpc>
                <a:spcPct val="80000"/>
              </a:lnSpc>
              <a:defRPr/>
            </a:pPr>
            <a:endParaRPr lang="en-US" altLang="en-US" sz="1400" b="0" kern="0" dirty="0">
              <a:solidFill>
                <a:prstClr val="black"/>
              </a:solidFill>
              <a:latin typeface="+mn-lt"/>
              <a:cs typeface="Arial" panose="020B0604020202020204" pitchFamily="34" charset="0"/>
              <a:sym typeface="Arial"/>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Sponsoring Institution 2025: 2022 Check-up</a:t>
            </a:r>
          </a:p>
          <a:p>
            <a:pPr algn="ctr">
              <a:lnSpc>
                <a:spcPct val="80000"/>
              </a:lnSpc>
              <a:defRPr/>
            </a:pPr>
            <a:r>
              <a:rPr lang="en-US" altLang="en-US" sz="1400" b="0" kern="0" dirty="0">
                <a:solidFill>
                  <a:prstClr val="black"/>
                </a:solidFill>
                <a:latin typeface="+mn-lt"/>
                <a:cs typeface="Arial" panose="020B0604020202020204" pitchFamily="34" charset="0"/>
                <a:sym typeface="Arial"/>
              </a:rPr>
              <a:t>Thursday, October 6, 2022</a:t>
            </a:r>
          </a:p>
          <a:p>
            <a:pPr algn="ctr">
              <a:lnSpc>
                <a:spcPct val="80000"/>
              </a:lnSpc>
              <a:defRPr/>
            </a:pPr>
            <a:endParaRPr kumimoji="0" lang="en-US" altLang="en-US" sz="1400" b="0" i="0" u="none" strike="noStrike" cap="none" spc="0" normalizeH="0" baseline="0" noProof="0" dirty="0">
              <a:ln>
                <a:noFill/>
              </a:ln>
              <a:solidFill>
                <a:prstClr val="black"/>
              </a:solidFill>
              <a:effectLst/>
              <a:uLnTx/>
              <a:uFillTx/>
              <a:latin typeface="+mn-lt"/>
              <a:ea typeface="ＭＳ Ｐゴシック" charset="0"/>
              <a:cs typeface="Arial" panose="020B0604020202020204" pitchFamily="34" charset="0"/>
            </a:endParaRPr>
          </a:p>
          <a:p>
            <a:pPr algn="ctr">
              <a:lnSpc>
                <a:spcPct val="80000"/>
              </a:lnSpc>
              <a:defRPr/>
            </a:pPr>
            <a:r>
              <a:rPr lang="en-US" altLang="en-US" sz="1400" kern="0" dirty="0">
                <a:solidFill>
                  <a:prstClr val="black"/>
                </a:solidFill>
                <a:latin typeface="+mn-lt"/>
                <a:cs typeface="Arial" panose="020B0604020202020204" pitchFamily="34" charset="0"/>
                <a:sym typeface="Arial"/>
              </a:rPr>
              <a:t>Site Visit Are Coming!</a:t>
            </a:r>
          </a:p>
          <a:p>
            <a:pPr algn="ctr">
              <a:lnSpc>
                <a:spcPct val="80000"/>
              </a:lnSpc>
              <a:defRPr/>
            </a:pPr>
            <a:r>
              <a:rPr kumimoji="0" lang="en-US" altLang="en-US" sz="1400" b="0" i="0" u="none" strike="noStrike" cap="none" spc="0" normalizeH="0" baseline="0" noProof="0" dirty="0">
                <a:ln>
                  <a:noFill/>
                </a:ln>
                <a:solidFill>
                  <a:prstClr val="black"/>
                </a:solidFill>
                <a:effectLst/>
                <a:uLnTx/>
                <a:uFillTx/>
                <a:latin typeface="+mn-lt"/>
                <a:ea typeface="ＭＳ Ｐゴシック" charset="0"/>
                <a:cs typeface="Arial" panose="020B0604020202020204" pitchFamily="34" charset="0"/>
              </a:rPr>
              <a:t>Thursday, October 20, 2022</a:t>
            </a:r>
          </a:p>
          <a:p>
            <a:pPr algn="ctr">
              <a:lnSpc>
                <a:spcPct val="80000"/>
              </a:lnSpc>
              <a:defRPr/>
            </a:pPr>
            <a:endParaRPr lang="en-US" altLang="en-US" sz="1400" b="0" kern="0" dirty="0">
              <a:solidFill>
                <a:prstClr val="black"/>
              </a:solidFill>
              <a:latin typeface="+mn-lt"/>
              <a:cs typeface="Arial" panose="020B0604020202020204" pitchFamily="34" charset="0"/>
              <a:sym typeface="Arial"/>
            </a:endParaRPr>
          </a:p>
          <a:p>
            <a:pPr algn="ctr">
              <a:lnSpc>
                <a:spcPct val="80000"/>
              </a:lnSpc>
              <a:defRPr/>
            </a:pPr>
            <a:r>
              <a:rPr kumimoji="0" lang="en-US" altLang="en-US" sz="1400" i="0" u="none" strike="noStrike" cap="none" spc="0" normalizeH="0" baseline="0" noProof="0" dirty="0">
                <a:ln>
                  <a:noFill/>
                </a:ln>
                <a:solidFill>
                  <a:prstClr val="black"/>
                </a:solidFill>
                <a:effectLst/>
                <a:uLnTx/>
                <a:uFillTx/>
                <a:latin typeface="+mn-lt"/>
                <a:ea typeface="ＭＳ Ｐゴシック" charset="0"/>
                <a:cs typeface="Arial" panose="020B0604020202020204" pitchFamily="34" charset="0"/>
              </a:rPr>
              <a:t>GME Educational Program Design II</a:t>
            </a:r>
          </a:p>
          <a:p>
            <a:pPr algn="ctr">
              <a:lnSpc>
                <a:spcPct val="80000"/>
              </a:lnSpc>
              <a:defRPr/>
            </a:pPr>
            <a:r>
              <a:rPr lang="en-US" altLang="en-US" sz="1400" b="0" kern="0" dirty="0">
                <a:solidFill>
                  <a:prstClr val="black"/>
                </a:solidFill>
                <a:latin typeface="+mn-lt"/>
                <a:cs typeface="Arial" panose="020B0604020202020204" pitchFamily="34" charset="0"/>
                <a:sym typeface="Arial"/>
              </a:rPr>
              <a:t>Thursday, Nove</a:t>
            </a:r>
            <a:r>
              <a:rPr lang="en-US" altLang="en-US" sz="1400" b="0" dirty="0">
                <a:solidFill>
                  <a:prstClr val="black"/>
                </a:solidFill>
                <a:latin typeface="+mn-lt"/>
                <a:cs typeface="Arial" panose="020B0604020202020204" pitchFamily="34" charset="0"/>
              </a:rPr>
              <a:t>mber 3, 2022</a:t>
            </a: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p:txBody>
      </p:sp>
      <p:sp>
        <p:nvSpPr>
          <p:cNvPr id="16" name="Slide Number Placeholder 4">
            <a:extLst>
              <a:ext uri="{FF2B5EF4-FFF2-40B4-BE49-F238E27FC236}">
                <a16:creationId xmlns:a16="http://schemas.microsoft.com/office/drawing/2014/main" id="{1BC0267B-F438-E24C-9DAA-F6D2132B4198}"/>
              </a:ext>
            </a:extLst>
          </p:cNvPr>
          <p:cNvSpPr txBox="1">
            <a:spLocks/>
          </p:cNvSpPr>
          <p:nvPr/>
        </p:nvSpPr>
        <p:spPr>
          <a:xfrm>
            <a:off x="6457950" y="6433131"/>
            <a:ext cx="2057400" cy="365125"/>
          </a:xfrm>
          <a:prstGeom prst="rect">
            <a:avLst/>
          </a:prstGeom>
        </p:spPr>
        <p:txBody>
          <a:bodyPr anchor="ctr"/>
          <a:lstStyle>
            <a:defPPr>
              <a:defRPr lang="en-US"/>
            </a:defPPr>
            <a:lvl1pPr algn="r" rtl="0" eaLnBrk="0" fontAlgn="base" hangingPunct="0">
              <a:spcBef>
                <a:spcPct val="0"/>
              </a:spcBef>
              <a:spcAft>
                <a:spcPct val="0"/>
              </a:spcAft>
              <a:defRPr sz="1000" b="1"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a:lstStyle>
          <a:p>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fld id="{6AD68910-38FE-C240-95D4-C063CA8D3DE6}" type="slidenum">
              <a:rPr kumimoji="0" lang="en-US" altLang="en-US" sz="1000" b="1" i="0" u="none" strike="noStrike" kern="1200" cap="none" spc="0" normalizeH="0" baseline="0" noProof="0" smtClean="0">
                <a:ln>
                  <a:noFill/>
                </a:ln>
                <a:solidFill>
                  <a:srgbClr val="000000"/>
                </a:solidFill>
                <a:effectLst/>
                <a:uLnTx/>
                <a:uFillTx/>
                <a:latin typeface="Arial" charset="0"/>
                <a:cs typeface="Arial" charset="0"/>
                <a:sym typeface="Arial"/>
              </a:rPr>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t>29</a:t>
            </a:fld>
            <a:endParaRPr kumimoji="0" lang="en-US" altLang="en-US" sz="1000" b="1" i="0" u="none" strike="noStrike" kern="1200" cap="none" spc="0" normalizeH="0" baseline="0" noProof="0" dirty="0">
              <a:ln>
                <a:noFill/>
              </a:ln>
              <a:solidFill>
                <a:srgbClr val="000000"/>
              </a:solidFill>
              <a:effectLst/>
              <a:uLnTx/>
              <a:uFillTx/>
              <a:latin typeface="Arial" charset="0"/>
              <a:cs typeface="Arial" charset="0"/>
              <a:sym typeface="Arial"/>
            </a:endParaRPr>
          </a:p>
        </p:txBody>
      </p:sp>
      <p:sp>
        <p:nvSpPr>
          <p:cNvPr id="17" name="Rectangle 3">
            <a:extLst>
              <a:ext uri="{FF2B5EF4-FFF2-40B4-BE49-F238E27FC236}">
                <a16:creationId xmlns:a16="http://schemas.microsoft.com/office/drawing/2014/main" id="{CFB48B9B-7E89-264A-A803-E6C70EA0A372}"/>
              </a:ext>
            </a:extLst>
          </p:cNvPr>
          <p:cNvSpPr txBox="1">
            <a:spLocks noChangeArrowheads="1"/>
          </p:cNvSpPr>
          <p:nvPr/>
        </p:nvSpPr>
        <p:spPr bwMode="auto">
          <a:xfrm>
            <a:off x="805396" y="4312703"/>
            <a:ext cx="5022581" cy="10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Faculty Development Series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9" name="Rectangle 3">
            <a:extLst>
              <a:ext uri="{FF2B5EF4-FFF2-40B4-BE49-F238E27FC236}">
                <a16:creationId xmlns:a16="http://schemas.microsoft.com/office/drawing/2014/main" id="{1C34D67E-6A64-9842-B68B-F6E1EFE5B26A}"/>
              </a:ext>
            </a:extLst>
          </p:cNvPr>
          <p:cNvSpPr txBox="1">
            <a:spLocks noChangeArrowheads="1"/>
          </p:cNvSpPr>
          <p:nvPr/>
        </p:nvSpPr>
        <p:spPr bwMode="auto">
          <a:xfrm>
            <a:off x="842852" y="4939777"/>
            <a:ext cx="4846104" cy="12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15 Minutes to Effective Feedback</a:t>
            </a:r>
            <a:b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b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Toolbox for Teaching Millennials</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Taking Supervision to the Next Level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0" name="TextBox 9">
            <a:extLst>
              <a:ext uri="{FF2B5EF4-FFF2-40B4-BE49-F238E27FC236}">
                <a16:creationId xmlns:a16="http://schemas.microsoft.com/office/drawing/2014/main" id="{FAC18BD8-A5B9-3741-B6AD-A994C0913D2D}"/>
              </a:ext>
            </a:extLst>
          </p:cNvPr>
          <p:cNvSpPr txBox="1"/>
          <p:nvPr/>
        </p:nvSpPr>
        <p:spPr>
          <a:xfrm>
            <a:off x="5638800" y="725880"/>
            <a:ext cx="3505200" cy="5078313"/>
          </a:xfrm>
          <a:prstGeom prst="rect">
            <a:avLst/>
          </a:prstGeom>
          <a:noFill/>
        </p:spPr>
        <p:txBody>
          <a:bodyPr wrap="square" rtlCol="0">
            <a:spAutoFit/>
          </a:bodyPr>
          <a:lstStyle/>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ACGME Complaint Letter: Now What?</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Here We Grow Again – And With Our Community</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The ABCs of GMEC: Part II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ADS 2022: Part 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Ask Partners – Spring Freebie</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Getting to the Next Stage – Program Improvement II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The ABCs of GMEC: Part 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Leveraging RMS Technology for the Medicare Cost Report</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Back to Basics – GME for New Coordinators</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Digging for Data IV</a:t>
            </a:r>
          </a:p>
          <a:p>
            <a:pPr algn="ctr"/>
            <a:endParaRPr lang="en-US" sz="1200" dirty="0">
              <a:solidFill>
                <a:srgbClr val="0070C0"/>
              </a:solidFill>
              <a:latin typeface="+mn-lt"/>
            </a:endParaRPr>
          </a:p>
          <a:p>
            <a:pPr algn="ctr"/>
            <a:r>
              <a:rPr lang="en-US" sz="1200" dirty="0">
                <a:solidFill>
                  <a:srgbClr val="0070C0"/>
                </a:solidFill>
                <a:latin typeface="+mn-lt"/>
                <a:cs typeface="Arial" panose="020B0604020202020204" pitchFamily="34" charset="0"/>
              </a:rPr>
              <a:t>Getting to the Next Stage - Program Improvement I</a:t>
            </a:r>
          </a:p>
          <a:p>
            <a:pPr algn="ctr"/>
            <a:endParaRPr lang="en-US" sz="1200" dirty="0">
              <a:solidFill>
                <a:srgbClr val="0070C0"/>
              </a:solidFill>
              <a:latin typeface="+mn-lt"/>
            </a:endParaRPr>
          </a:p>
        </p:txBody>
      </p:sp>
      <p:sp>
        <p:nvSpPr>
          <p:cNvPr id="11" name="Footer Placeholder 3">
            <a:extLst>
              <a:ext uri="{FF2B5EF4-FFF2-40B4-BE49-F238E27FC236}">
                <a16:creationId xmlns:a16="http://schemas.microsoft.com/office/drawing/2014/main" id="{31C1B05A-8258-2A47-BB75-5DA517CF0AB6}"/>
              </a:ext>
            </a:extLst>
          </p:cNvPr>
          <p:cNvSpPr txBox="1">
            <a:spLocks/>
          </p:cNvSpPr>
          <p:nvPr/>
        </p:nvSpPr>
        <p:spPr>
          <a:xfrm>
            <a:off x="3028950" y="6433130"/>
            <a:ext cx="30861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R="0" lvl="0" algn="ctr" rtl="0" eaLnBrk="0" fontAlgn="base" hangingPunct="0">
              <a:lnSpc>
                <a:spcPct val="100000"/>
              </a:lnSpc>
              <a:spcBef>
                <a:spcPct val="0"/>
              </a:spcBef>
              <a:spcAft>
                <a:spcPct val="0"/>
              </a:spcAft>
              <a:buClr>
                <a:srgbClr val="000000"/>
              </a:buClr>
              <a:buFont typeface="Arial"/>
              <a:defRPr sz="800" b="0" i="0" u="none" strike="noStrike" kern="1200" cap="none">
                <a:solidFill>
                  <a:schemeClr val="tx1"/>
                </a:solidFill>
                <a:latin typeface="Arial" charset="0"/>
                <a:ea typeface="Arial" charset="0"/>
                <a:cs typeface="Arial" charset="0"/>
                <a:sym typeface="Arial"/>
              </a:defRPr>
            </a:lvl1pPr>
            <a:lvl2pPr marL="457200" marR="0" lvl="1"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9pPr>
          </a:lstStyle>
          <a:p>
            <a:pPr>
              <a:defRPr/>
            </a:pPr>
            <a:r>
              <a:rPr lang="en-US" dirty="0"/>
              <a:t>Presented by Partners in Medical Education, Inc. 2022</a:t>
            </a:r>
          </a:p>
        </p:txBody>
      </p:sp>
      <p:sp>
        <p:nvSpPr>
          <p:cNvPr id="3" name="Slide Number Placeholder 2">
            <a:extLst>
              <a:ext uri="{FF2B5EF4-FFF2-40B4-BE49-F238E27FC236}">
                <a16:creationId xmlns:a16="http://schemas.microsoft.com/office/drawing/2014/main" id="{CDD2BAC2-4600-4528-8015-7D2D7D5691A9}"/>
              </a:ext>
            </a:extLst>
          </p:cNvPr>
          <p:cNvSpPr>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29</a:t>
            </a:fld>
            <a:endParaRPr lang="en-US"/>
          </a:p>
        </p:txBody>
      </p:sp>
    </p:spTree>
    <p:custDataLst>
      <p:tags r:id="rId1"/>
    </p:custDataLst>
    <p:extLst>
      <p:ext uri="{BB962C8B-B14F-4D97-AF65-F5344CB8AC3E}">
        <p14:creationId xmlns:p14="http://schemas.microsoft.com/office/powerpoint/2010/main" val="190478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4FE05-04E8-4325-A736-FB7D603362FF}"/>
              </a:ext>
            </a:extLst>
          </p:cNvPr>
          <p:cNvSpPr>
            <a:spLocks noGrp="1"/>
          </p:cNvSpPr>
          <p:nvPr>
            <p:ph type="body" idx="1"/>
          </p:nvPr>
        </p:nvSpPr>
        <p:spPr>
          <a:xfrm>
            <a:off x="628650" y="3429000"/>
            <a:ext cx="3943350" cy="3048174"/>
          </a:xfrm>
        </p:spPr>
        <p:txBody>
          <a:bodyPr>
            <a:normAutofit/>
          </a:bodyPr>
          <a:lstStyle/>
          <a:p>
            <a:pPr marL="285750" indent="-285750">
              <a:spcBef>
                <a:spcPts val="0"/>
              </a:spcBef>
              <a:spcAft>
                <a:spcPts val="1200"/>
              </a:spcAft>
            </a:pPr>
            <a:r>
              <a:rPr lang="en-US" sz="1800" i="1" dirty="0">
                <a:effectLst/>
                <a:latin typeface="Calibri" panose="020F0502020204030204" pitchFamily="34" charset="0"/>
                <a:ea typeface="Arial" panose="020B0604020202020204" pitchFamily="34" charset="0"/>
                <a:cs typeface="Calibri" panose="020F0502020204030204" pitchFamily="34" charset="0"/>
              </a:rPr>
              <a:t>Over 10 years’ experience in GME in both the coordinator and GME roles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0"/>
              </a:spcBef>
              <a:spcAft>
                <a:spcPts val="1200"/>
              </a:spcAft>
            </a:pPr>
            <a:r>
              <a:rPr lang="en-US" sz="1800" i="1" dirty="0">
                <a:effectLst/>
                <a:latin typeface="Calibri" panose="020F0502020204030204" pitchFamily="34" charset="0"/>
                <a:ea typeface="Arial" panose="020B0604020202020204" pitchFamily="34" charset="0"/>
                <a:cs typeface="Calibri" panose="020F0502020204030204" pitchFamily="34" charset="0"/>
              </a:rPr>
              <a:t>Responsible for ensuring compliance related to the cost report for the last 7 years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0"/>
              </a:spcBef>
              <a:spcAft>
                <a:spcPts val="1200"/>
              </a:spcAft>
            </a:pPr>
            <a:r>
              <a:rPr lang="en-US" sz="1800" i="1" dirty="0">
                <a:effectLst/>
                <a:latin typeface="Calibri" panose="020F0502020204030204" pitchFamily="34" charset="0"/>
                <a:ea typeface="Arial" panose="020B0604020202020204" pitchFamily="34" charset="0"/>
                <a:cs typeface="Calibri" panose="020F0502020204030204" pitchFamily="34" charset="0"/>
              </a:rPr>
              <a:t>Created audits to be conducted in the RMS to assist and ensure compliance </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2DBF0A0A-728F-43E5-A16A-E892DCBA7A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7" name="TextBox 6">
            <a:extLst>
              <a:ext uri="{FF2B5EF4-FFF2-40B4-BE49-F238E27FC236}">
                <a16:creationId xmlns:a16="http://schemas.microsoft.com/office/drawing/2014/main" id="{194231FF-963B-47EF-84D5-108F33D689F7}"/>
              </a:ext>
            </a:extLst>
          </p:cNvPr>
          <p:cNvSpPr txBox="1"/>
          <p:nvPr/>
        </p:nvSpPr>
        <p:spPr>
          <a:xfrm>
            <a:off x="4925228" y="3373939"/>
            <a:ext cx="3943350" cy="2643801"/>
          </a:xfrm>
          <a:prstGeom prst="rect">
            <a:avLst/>
          </a:prstGeom>
          <a:noFill/>
        </p:spPr>
        <p:txBody>
          <a:bodyPr wrap="square" rtlCol="0">
            <a:spAutoFit/>
          </a:bodyPr>
          <a:lstStyle/>
          <a:p>
            <a:pPr marL="285750" indent="-285750" fontAlgn="base">
              <a:lnSpc>
                <a:spcPct val="90000"/>
              </a:lnSpc>
              <a:spcAft>
                <a:spcPts val="1200"/>
              </a:spcAft>
              <a:buClr>
                <a:schemeClr val="dk1"/>
              </a:buClr>
              <a:buSzPts val="2600"/>
              <a:buFont typeface="Arial" panose="020B0604020202020204" pitchFamily="34" charset="0"/>
              <a:buChar char="•"/>
            </a:pPr>
            <a:r>
              <a:rPr lang="en-US" sz="1800" i="1" dirty="0">
                <a:solidFill>
                  <a:schemeClr val="dk1"/>
                </a:solidFill>
                <a:latin typeface="Calibri" panose="020F0502020204030204" pitchFamily="34" charset="0"/>
                <a:cs typeface="Calibri" panose="020F0502020204030204" pitchFamily="34" charset="0"/>
              </a:rPr>
              <a:t>25 years of experience in medical education.</a:t>
            </a:r>
          </a:p>
          <a:p>
            <a:pPr marL="285750" indent="-285750" fontAlgn="base">
              <a:lnSpc>
                <a:spcPct val="90000"/>
              </a:lnSpc>
              <a:spcAft>
                <a:spcPts val="1200"/>
              </a:spcAft>
              <a:buClr>
                <a:schemeClr val="dk1"/>
              </a:buClr>
              <a:buSzPts val="2600"/>
              <a:buFont typeface="Arial" panose="020B0604020202020204" pitchFamily="34" charset="0"/>
              <a:buChar char="•"/>
            </a:pPr>
            <a:r>
              <a:rPr lang="en-US" sz="1800" i="1" dirty="0">
                <a:solidFill>
                  <a:schemeClr val="dk1"/>
                </a:solidFill>
                <a:latin typeface="Calibri" panose="020F0502020204030204" pitchFamily="34" charset="0"/>
                <a:cs typeface="Calibri" panose="020F0502020204030204" pitchFamily="34" charset="0"/>
              </a:rPr>
              <a:t>Responsibilities to include setting up RMS, establishing policies to maximize the cost report, conducting pro forma reports for new residency programs.</a:t>
            </a:r>
          </a:p>
          <a:p>
            <a:pPr marL="285750" indent="-285750" fontAlgn="base">
              <a:lnSpc>
                <a:spcPct val="90000"/>
              </a:lnSpc>
              <a:spcAft>
                <a:spcPts val="1200"/>
              </a:spcAft>
              <a:buClr>
                <a:schemeClr val="dk1"/>
              </a:buClr>
              <a:buSzPts val="2600"/>
              <a:buFont typeface="Arial" panose="020B0604020202020204" pitchFamily="34" charset="0"/>
              <a:buChar char="•"/>
            </a:pPr>
            <a:r>
              <a:rPr lang="en-US" sz="1800" i="1" dirty="0">
                <a:solidFill>
                  <a:schemeClr val="dk1"/>
                </a:solidFill>
                <a:latin typeface="Calibri" panose="020F0502020204030204" pitchFamily="34" charset="0"/>
                <a:cs typeface="Calibri" panose="020F0502020204030204" pitchFamily="34" charset="0"/>
              </a:rPr>
              <a:t>MBA with a strong accounting background</a:t>
            </a:r>
          </a:p>
        </p:txBody>
      </p:sp>
      <p:pic>
        <p:nvPicPr>
          <p:cNvPr id="9" name="Picture 8">
            <a:extLst>
              <a:ext uri="{FF2B5EF4-FFF2-40B4-BE49-F238E27FC236}">
                <a16:creationId xmlns:a16="http://schemas.microsoft.com/office/drawing/2014/main" id="{C83CD8C8-266C-4896-937B-8587A0AA84D0}"/>
              </a:ext>
            </a:extLst>
          </p:cNvPr>
          <p:cNvPicPr>
            <a:picLocks noChangeAspect="1"/>
          </p:cNvPicPr>
          <p:nvPr/>
        </p:nvPicPr>
        <p:blipFill rotWithShape="1">
          <a:blip r:embed="rId2"/>
          <a:srcRect t="15064" r="3752" b="12151"/>
          <a:stretch/>
        </p:blipFill>
        <p:spPr>
          <a:xfrm>
            <a:off x="6149478" y="770763"/>
            <a:ext cx="1815717" cy="1946784"/>
          </a:xfrm>
          <a:prstGeom prst="rect">
            <a:avLst/>
          </a:prstGeom>
        </p:spPr>
      </p:pic>
      <p:sp>
        <p:nvSpPr>
          <p:cNvPr id="10" name="TextBox 9">
            <a:extLst>
              <a:ext uri="{FF2B5EF4-FFF2-40B4-BE49-F238E27FC236}">
                <a16:creationId xmlns:a16="http://schemas.microsoft.com/office/drawing/2014/main" id="{A81E5539-8DF0-4001-80C9-D8EA211422DA}"/>
              </a:ext>
            </a:extLst>
          </p:cNvPr>
          <p:cNvSpPr txBox="1"/>
          <p:nvPr/>
        </p:nvSpPr>
        <p:spPr>
          <a:xfrm>
            <a:off x="5067759" y="2897436"/>
            <a:ext cx="3800819" cy="400110"/>
          </a:xfrm>
          <a:prstGeom prst="rect">
            <a:avLst/>
          </a:prstGeom>
          <a:noFill/>
        </p:spPr>
        <p:txBody>
          <a:bodyPr wrap="square" rtlCol="0">
            <a:spAutoFit/>
          </a:bodyPr>
          <a:lstStyle/>
          <a:p>
            <a:pPr algn="ctr"/>
            <a:r>
              <a:rPr lang="en-US" sz="2000" b="1" i="1" dirty="0">
                <a:solidFill>
                  <a:schemeClr val="dk1"/>
                </a:solidFill>
                <a:latin typeface="Calibri" panose="020F0502020204030204" pitchFamily="34" charset="0"/>
                <a:cs typeface="Calibri" panose="020F0502020204030204" pitchFamily="34" charset="0"/>
              </a:rPr>
              <a:t>Carmela Meyer, MBA, EdD</a:t>
            </a:r>
          </a:p>
        </p:txBody>
      </p:sp>
      <p:sp>
        <p:nvSpPr>
          <p:cNvPr id="11" name="TextBox 10">
            <a:extLst>
              <a:ext uri="{FF2B5EF4-FFF2-40B4-BE49-F238E27FC236}">
                <a16:creationId xmlns:a16="http://schemas.microsoft.com/office/drawing/2014/main" id="{4CDA769B-269F-48DF-AD43-B5EE4DBD99B8}"/>
              </a:ext>
            </a:extLst>
          </p:cNvPr>
          <p:cNvSpPr txBox="1"/>
          <p:nvPr/>
        </p:nvSpPr>
        <p:spPr>
          <a:xfrm>
            <a:off x="417954" y="2907728"/>
            <a:ext cx="3800819" cy="400110"/>
          </a:xfrm>
          <a:prstGeom prst="rect">
            <a:avLst/>
          </a:prstGeom>
          <a:noFill/>
        </p:spPr>
        <p:txBody>
          <a:bodyPr wrap="square" rtlCol="0">
            <a:spAutoFit/>
          </a:bodyPr>
          <a:lstStyle/>
          <a:p>
            <a:pPr algn="ctr"/>
            <a:r>
              <a:rPr lang="en-US" sz="2000" b="1" i="1" dirty="0">
                <a:solidFill>
                  <a:schemeClr val="dk1"/>
                </a:solidFill>
                <a:latin typeface="Calibri" panose="020F0502020204030204" pitchFamily="34" charset="0"/>
                <a:cs typeface="Calibri" panose="020F0502020204030204" pitchFamily="34" charset="0"/>
              </a:rPr>
              <a:t>Amy Lefkovic, MHA</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847" y="770763"/>
            <a:ext cx="2263925" cy="194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F741D0CD-DBAE-6233-D880-609BD68B28C9}"/>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3430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3028950" y="6433130"/>
            <a:ext cx="30861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800" b="0"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a:lstStyle>
          <a:p>
            <a:pPr>
              <a:defRPr/>
            </a:pPr>
            <a:r>
              <a:rPr lang="en-US"/>
              <a:t>Partners In Medical Education, Inc Copyright 2022</a:t>
            </a:r>
            <a:endParaRPr lang="en-US" dirty="0"/>
          </a:p>
        </p:txBody>
      </p:sp>
      <p:sp>
        <p:nvSpPr>
          <p:cNvPr id="5" name="Slide Number Placeholder 4"/>
          <p:cNvSpPr>
            <a:spLocks noGrp="1"/>
          </p:cNvSpPr>
          <p:nvPr>
            <p:ph type="sldNum" sz="quarter" idx="11"/>
          </p:nvPr>
        </p:nvSpPr>
        <p:spPr>
          <a:xfrm>
            <a:off x="7992532" y="6433131"/>
            <a:ext cx="522817" cy="365125"/>
          </a:xfrm>
        </p:spPr>
        <p:txBody>
          <a:bodyPr/>
          <a:lstStyle/>
          <a:p>
            <a:pPr>
              <a:defRPr/>
            </a:pPr>
            <a:fld id="{6AD68910-38FE-C240-95D4-C063CA8D3DE6}" type="slidenum">
              <a:rPr lang="en-US" altLang="en-US" smtClean="0"/>
              <a:pPr>
                <a:defRPr/>
              </a:pPr>
              <a:t>30</a:t>
            </a:fld>
            <a:endParaRPr lang="en-US" altLang="en-US" dirty="0"/>
          </a:p>
        </p:txBody>
      </p:sp>
      <p:pic>
        <p:nvPicPr>
          <p:cNvPr id="6" name="Picture 3">
            <a:extLst>
              <a:ext uri="{FF2B5EF4-FFF2-40B4-BE49-F238E27FC236}">
                <a16:creationId xmlns:a16="http://schemas.microsoft.com/office/drawing/2014/main" id="{33CDE63F-8254-C349-8236-48B0174E13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8925" y="484910"/>
            <a:ext cx="3768064" cy="15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2E7CFA8-C95E-6942-B725-C18C0A8296C0}"/>
              </a:ext>
            </a:extLst>
          </p:cNvPr>
          <p:cNvSpPr txBox="1">
            <a:spLocks noChangeArrowheads="1"/>
          </p:cNvSpPr>
          <p:nvPr/>
        </p:nvSpPr>
        <p:spPr>
          <a:xfrm>
            <a:off x="838200" y="2146300"/>
            <a:ext cx="7677150" cy="38029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80000"/>
              </a:lnSpc>
              <a:spcAft>
                <a:spcPts val="0"/>
              </a:spcAft>
              <a:buFont typeface="Arial" panose="020B0604020202020204" pitchFamily="34" charset="0"/>
              <a:buNone/>
              <a:defRPr/>
            </a:pPr>
            <a:r>
              <a:rPr lang="en-US" sz="2000" b="1" dirty="0"/>
              <a:t>    </a:t>
            </a:r>
            <a:r>
              <a:rPr lang="en-US" sz="2000" b="0" dirty="0"/>
              <a:t>Partners in Medical Education, Inc. provides comprehensive consulting services to the GME community.  </a:t>
            </a:r>
          </a:p>
          <a:p>
            <a:pPr algn="ctr" fontAlgn="auto">
              <a:lnSpc>
                <a:spcPct val="80000"/>
              </a:lnSpc>
              <a:spcAft>
                <a:spcPts val="0"/>
              </a:spcAft>
              <a:buFont typeface="Arial" panose="020B0604020202020204" pitchFamily="34" charset="0"/>
              <a:buNone/>
              <a:defRPr/>
            </a:pPr>
            <a:br>
              <a:rPr lang="en-US" sz="2000" b="0" dirty="0"/>
            </a:br>
            <a:br>
              <a:rPr lang="en-US" sz="2000" b="0" dirty="0"/>
            </a:br>
            <a:r>
              <a:rPr lang="en-US" b="1" dirty="0"/>
              <a:t>Partners in Medical Education</a:t>
            </a:r>
          </a:p>
          <a:p>
            <a:pPr algn="ctr" fontAlgn="auto">
              <a:lnSpc>
                <a:spcPct val="80000"/>
              </a:lnSpc>
              <a:spcAft>
                <a:spcPts val="0"/>
              </a:spcAft>
              <a:buFont typeface="Arial" panose="020B0604020202020204" pitchFamily="34" charset="0"/>
              <a:buNone/>
              <a:defRPr/>
            </a:pPr>
            <a:r>
              <a:rPr lang="en-US" sz="2000" b="0" dirty="0"/>
              <a:t>724-864-7320  |  </a:t>
            </a:r>
            <a:r>
              <a:rPr lang="en-US" sz="2000" b="0" dirty="0">
                <a:solidFill>
                  <a:srgbClr val="FF0000"/>
                </a:solidFill>
                <a:hlinkClick r:id="rId4"/>
              </a:rPr>
              <a:t>info@PartnersInMedEd.com</a:t>
            </a:r>
            <a:endParaRPr lang="en-US" sz="2000" b="0" dirty="0">
              <a:solidFill>
                <a:srgbClr val="FF0000"/>
              </a:solidFill>
            </a:endParaRPr>
          </a:p>
          <a:p>
            <a:pPr algn="ctr" fontAlgn="auto">
              <a:lnSpc>
                <a:spcPct val="80000"/>
              </a:lnSpc>
              <a:spcAft>
                <a:spcPts val="0"/>
              </a:spcAft>
              <a:buFont typeface="Wingdings" pitchFamily="2" charset="2"/>
              <a:buNone/>
              <a:defRPr/>
            </a:pPr>
            <a:endParaRPr lang="en-US" sz="2000" b="1" dirty="0"/>
          </a:p>
          <a:p>
            <a:pPr algn="ctr" fontAlgn="auto">
              <a:lnSpc>
                <a:spcPct val="80000"/>
              </a:lnSpc>
              <a:spcAft>
                <a:spcPts val="0"/>
              </a:spcAft>
              <a:buFont typeface="Arial" panose="020B0604020202020204" pitchFamily="34" charset="0"/>
              <a:buNone/>
              <a:defRPr/>
            </a:pPr>
            <a:r>
              <a:rPr lang="en-US" sz="2400" b="1" dirty="0"/>
              <a:t>Amy Durante, MHA</a:t>
            </a:r>
          </a:p>
          <a:p>
            <a:pPr algn="ctr" fontAlgn="auto">
              <a:lnSpc>
                <a:spcPct val="80000"/>
              </a:lnSpc>
              <a:spcAft>
                <a:spcPts val="0"/>
              </a:spcAft>
              <a:buFont typeface="Arial" panose="020B0604020202020204" pitchFamily="34" charset="0"/>
              <a:buNone/>
              <a:defRPr/>
            </a:pPr>
            <a:r>
              <a:rPr lang="en-US" sz="2400" b="0" dirty="0"/>
              <a:t>  </a:t>
            </a:r>
            <a:r>
              <a:rPr lang="en-US" sz="2400" b="0" dirty="0">
                <a:hlinkClick r:id="rId5"/>
              </a:rPr>
              <a:t>Amy@PartnersInMedEd.com</a:t>
            </a:r>
            <a:endParaRPr lang="en-US" sz="2400" b="0" dirty="0"/>
          </a:p>
          <a:p>
            <a:pPr algn="ctr" fontAlgn="auto">
              <a:lnSpc>
                <a:spcPct val="80000"/>
              </a:lnSpc>
              <a:spcAft>
                <a:spcPts val="0"/>
              </a:spcAft>
              <a:buFont typeface="Arial" panose="020B0604020202020204" pitchFamily="34" charset="0"/>
              <a:buNone/>
              <a:defRPr/>
            </a:pPr>
            <a:endParaRPr lang="en-US" sz="2000" b="0" dirty="0"/>
          </a:p>
          <a:p>
            <a:pPr algn="ctr" fontAlgn="auto">
              <a:lnSpc>
                <a:spcPct val="80000"/>
              </a:lnSpc>
              <a:spcAft>
                <a:spcPts val="0"/>
              </a:spcAft>
              <a:buFont typeface="Arial" panose="020B0604020202020204" pitchFamily="34" charset="0"/>
              <a:buNone/>
              <a:defRPr/>
            </a:pPr>
            <a:r>
              <a:rPr lang="en-US" sz="2500" b="1" dirty="0"/>
              <a:t>Carmela Meyer, Ed.D</a:t>
            </a:r>
          </a:p>
          <a:p>
            <a:pPr algn="ctr" fontAlgn="auto">
              <a:lnSpc>
                <a:spcPct val="80000"/>
              </a:lnSpc>
              <a:spcAft>
                <a:spcPts val="0"/>
              </a:spcAft>
              <a:buFont typeface="Arial" panose="020B0604020202020204" pitchFamily="34" charset="0"/>
              <a:buNone/>
              <a:defRPr/>
            </a:pPr>
            <a:r>
              <a:rPr lang="en-US" sz="2400" b="0" dirty="0">
                <a:hlinkClick r:id="rId6"/>
              </a:rPr>
              <a:t>Carmela@PartnersInMedEd.com</a:t>
            </a:r>
            <a:endParaRPr lang="en-US" sz="2400" b="0" dirty="0"/>
          </a:p>
          <a:p>
            <a:pPr algn="ctr" fontAlgn="auto">
              <a:lnSpc>
                <a:spcPct val="80000"/>
              </a:lnSpc>
              <a:spcAft>
                <a:spcPts val="0"/>
              </a:spcAft>
              <a:buFont typeface="Arial" panose="020B0604020202020204" pitchFamily="34" charset="0"/>
              <a:buNone/>
              <a:defRPr/>
            </a:pPr>
            <a:endParaRPr lang="en-US" sz="2000" b="0" dirty="0"/>
          </a:p>
          <a:p>
            <a:pPr algn="ctr" fontAlgn="auto">
              <a:lnSpc>
                <a:spcPct val="80000"/>
              </a:lnSpc>
              <a:spcAft>
                <a:spcPts val="0"/>
              </a:spcAft>
              <a:buFont typeface="Arial" panose="020B0604020202020204" pitchFamily="34" charset="0"/>
              <a:buNone/>
              <a:defRPr/>
            </a:pPr>
            <a:endParaRPr lang="en-US" sz="2200" b="0" dirty="0"/>
          </a:p>
          <a:p>
            <a:pPr algn="ctr" fontAlgn="auto">
              <a:lnSpc>
                <a:spcPct val="80000"/>
              </a:lnSpc>
              <a:spcAft>
                <a:spcPts val="0"/>
              </a:spcAft>
              <a:buFont typeface="Arial" panose="020B0604020202020204" pitchFamily="34" charset="0"/>
              <a:buNone/>
              <a:defRPr/>
            </a:pPr>
            <a:r>
              <a:rPr lang="en-US" sz="1800" b="1" dirty="0"/>
              <a:t>www.PartnersInMedEd.com</a:t>
            </a:r>
            <a:endParaRPr lang="en-US" sz="2400" b="1" dirty="0"/>
          </a:p>
          <a:p>
            <a:pPr fontAlgn="auto">
              <a:lnSpc>
                <a:spcPct val="80000"/>
              </a:lnSpc>
              <a:spcAft>
                <a:spcPts val="0"/>
              </a:spcAft>
              <a:buFont typeface="Wingdings" pitchFamily="2" charset="2"/>
              <a:buNone/>
              <a:defRPr/>
            </a:pPr>
            <a:endParaRPr lang="en-US" b="1" dirty="0"/>
          </a:p>
        </p:txBody>
      </p:sp>
    </p:spTree>
    <p:extLst>
      <p:ext uri="{BB962C8B-B14F-4D97-AF65-F5344CB8AC3E}">
        <p14:creationId xmlns:p14="http://schemas.microsoft.com/office/powerpoint/2010/main" val="262053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body" idx="1"/>
          </p:nvPr>
        </p:nvSpPr>
        <p:spPr>
          <a:xfrm>
            <a:off x="206118" y="1572029"/>
            <a:ext cx="8219700" cy="4548900"/>
          </a:xfrm>
          <a:prstGeom prst="rect">
            <a:avLst/>
          </a:prstGeom>
          <a:noFill/>
          <a:ln>
            <a:noFill/>
          </a:ln>
        </p:spPr>
        <p:txBody>
          <a:bodyPr spcFirstLastPara="1" wrap="square" lIns="91425" tIns="45700" rIns="91425" bIns="45700" anchor="t" anchorCtr="0">
            <a:normAutofit/>
          </a:bodyPr>
          <a:lstStyle/>
          <a:p>
            <a:pPr marL="342900" marR="0" lvl="0" indent="-342900" fontAlgn="base">
              <a:spcBef>
                <a:spcPts val="0"/>
              </a:spcBef>
              <a:spcAft>
                <a:spcPts val="0"/>
              </a:spcAft>
              <a:buFont typeface="Arial" panose="020B0604020202020204" pitchFamily="34" charset="0"/>
              <a:buChar char="●"/>
            </a:pPr>
            <a:r>
              <a:rPr lang="en-US" sz="3000" dirty="0">
                <a:effectLst/>
                <a:latin typeface="Calibri" panose="020F0502020204030204" pitchFamily="34" charset="0"/>
                <a:ea typeface="Arial" panose="020B0604020202020204" pitchFamily="34" charset="0"/>
                <a:cs typeface="Calibri" panose="020F0502020204030204" pitchFamily="34" charset="0"/>
              </a:rPr>
              <a:t>Review the purpose of the Medicare Cost Report</a:t>
            </a:r>
          </a:p>
          <a:p>
            <a:pPr marL="0" marR="0" lvl="0" indent="0" fontAlgn="base">
              <a:spcBef>
                <a:spcPts val="0"/>
              </a:spcBef>
              <a:spcAft>
                <a:spcPts val="0"/>
              </a:spcAft>
              <a:buNone/>
            </a:pPr>
            <a:endParaRPr lang="en-US" sz="3000" dirty="0">
              <a:effectLst/>
              <a:latin typeface="Calibri" panose="020F0502020204030204" pitchFamily="34" charset="0"/>
              <a:ea typeface="Arial" panose="020B0604020202020204" pitchFamily="34" charset="0"/>
              <a:cs typeface="Calibri" panose="020F0502020204030204" pitchFamily="34" charset="0"/>
            </a:endParaRPr>
          </a:p>
          <a:p>
            <a:pPr marL="342900" indent="-342900" fontAlgn="base">
              <a:spcBef>
                <a:spcPts val="0"/>
              </a:spcBef>
              <a:buFont typeface="Arial" panose="020B0604020202020204" pitchFamily="34" charset="0"/>
              <a:buChar char="●"/>
            </a:pPr>
            <a:r>
              <a:rPr lang="en-US" sz="3000" dirty="0">
                <a:effectLst/>
                <a:latin typeface="Calibri" panose="020F0502020204030204" pitchFamily="34" charset="0"/>
                <a:ea typeface="Arial" panose="020B0604020202020204" pitchFamily="34" charset="0"/>
                <a:cs typeface="Calibri" panose="020F0502020204030204" pitchFamily="34" charset="0"/>
              </a:rPr>
              <a:t>Differentiate the AA and the PLA and how they impact the cost report</a:t>
            </a:r>
          </a:p>
          <a:p>
            <a:pPr marL="0" marR="0" lvl="0" indent="0" fontAlgn="base">
              <a:spcBef>
                <a:spcPts val="0"/>
              </a:spcBef>
              <a:spcAft>
                <a:spcPts val="0"/>
              </a:spcAft>
              <a:buNone/>
            </a:pPr>
            <a:endParaRPr lang="en-US" sz="3000" dirty="0">
              <a:effectLst/>
              <a:latin typeface="Calibri" panose="020F0502020204030204" pitchFamily="34" charset="0"/>
              <a:ea typeface="Noto Sans Symbols"/>
              <a:cs typeface="Calibri" panose="020F0502020204030204" pitchFamily="34" charset="0"/>
            </a:endParaRPr>
          </a:p>
          <a:p>
            <a:pPr marL="342900" marR="0" lvl="0" indent="-342900" fontAlgn="base">
              <a:spcBef>
                <a:spcPts val="0"/>
              </a:spcBef>
              <a:spcAft>
                <a:spcPts val="0"/>
              </a:spcAft>
              <a:buFont typeface="Arial" panose="020B0604020202020204" pitchFamily="34" charset="0"/>
              <a:buChar char="●"/>
            </a:pPr>
            <a:r>
              <a:rPr lang="en-US" sz="3000" dirty="0">
                <a:effectLst/>
                <a:latin typeface="Calibri" panose="020F0502020204030204" pitchFamily="34" charset="0"/>
                <a:ea typeface="Arial" panose="020B0604020202020204" pitchFamily="34" charset="0"/>
                <a:cs typeface="Calibri" panose="020F0502020204030204" pitchFamily="34" charset="0"/>
              </a:rPr>
              <a:t>Discuss components of a strong rotation description in the RMS</a:t>
            </a:r>
          </a:p>
          <a:p>
            <a:pPr marL="342900" marR="0" lvl="0" indent="-342900" fontAlgn="base">
              <a:spcBef>
                <a:spcPts val="0"/>
              </a:spcBef>
              <a:spcAft>
                <a:spcPts val="0"/>
              </a:spcAft>
              <a:buFont typeface="Arial" panose="020B0604020202020204" pitchFamily="34" charset="0"/>
              <a:buChar char="●"/>
            </a:pPr>
            <a:endParaRPr lang="en-US" sz="3000" dirty="0">
              <a:latin typeface="Calibri" panose="020F0502020204030204" pitchFamily="34" charset="0"/>
              <a:ea typeface="Noto Sans Symbols"/>
              <a:cs typeface="Calibri" panose="020F0502020204030204" pitchFamily="34" charset="0"/>
            </a:endParaRPr>
          </a:p>
          <a:p>
            <a:pPr marL="342900" indent="-342900" fontAlgn="base">
              <a:spcBef>
                <a:spcPts val="0"/>
              </a:spcBef>
              <a:buFont typeface="Arial" panose="020B0604020202020204" pitchFamily="34" charset="0"/>
              <a:buChar char="●"/>
            </a:pPr>
            <a:r>
              <a:rPr lang="en-US" sz="3000" dirty="0">
                <a:effectLst/>
                <a:latin typeface="Calibri" panose="020F0502020204030204" pitchFamily="34" charset="0"/>
                <a:ea typeface="Arial" panose="020B0604020202020204" pitchFamily="34" charset="0"/>
                <a:cs typeface="Calibri" panose="020F0502020204030204" pitchFamily="34" charset="0"/>
              </a:rPr>
              <a:t>Determine how to use the on-boarding function to facilitate the credentialing process</a:t>
            </a:r>
          </a:p>
          <a:p>
            <a:pPr marL="0" marR="0" lvl="0" indent="0" fontAlgn="base">
              <a:spcBef>
                <a:spcPts val="0"/>
              </a:spcBef>
              <a:spcAft>
                <a:spcPts val="0"/>
              </a:spcAft>
              <a:buNone/>
            </a:pPr>
            <a:endParaRPr lang="en-US" sz="2400" dirty="0">
              <a:effectLst/>
              <a:latin typeface="Calibri" panose="020F0502020204030204" pitchFamily="34" charset="0"/>
              <a:ea typeface="Noto Sans Symbols"/>
              <a:cs typeface="Calibri" panose="020F0502020204030204" pitchFamily="34" charset="0"/>
            </a:endParaRPr>
          </a:p>
          <a:p>
            <a:pPr marL="0" marR="0" lvl="0" indent="0" fontAlgn="base">
              <a:spcBef>
                <a:spcPts val="0"/>
              </a:spcBef>
              <a:spcAft>
                <a:spcPts val="1800"/>
              </a:spcAft>
              <a:buNone/>
            </a:pPr>
            <a:endParaRPr lang="en-US" sz="3000" dirty="0">
              <a:effectLst/>
              <a:latin typeface="Noto Sans Symbols"/>
              <a:ea typeface="Noto Sans Symbols"/>
              <a:cs typeface="Noto Sans Symbols"/>
            </a:endParaRPr>
          </a:p>
        </p:txBody>
      </p:sp>
      <p:sp>
        <p:nvSpPr>
          <p:cNvPr id="78" name="Google Shape;78;p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Arial"/>
              <a:buNone/>
            </a:pPr>
            <a:r>
              <a:rPr lang="en-US"/>
              <a:t>LEARNING OBJECTIVES</a:t>
            </a:r>
            <a:endParaRPr/>
          </a:p>
        </p:txBody>
      </p:sp>
      <p:sp>
        <p:nvSpPr>
          <p:cNvPr id="79" name="Google Shape;79;p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Partners In Medical Education, Inc Copyright 2022</a:t>
            </a:r>
            <a:endParaRPr/>
          </a:p>
        </p:txBody>
      </p:sp>
      <p:sp>
        <p:nvSpPr>
          <p:cNvPr id="80" name="Google Shape;80;p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6" name="Picture 2" descr="Computer Someone Using Vector Images (17)">
            <a:extLst>
              <a:ext uri="{FF2B5EF4-FFF2-40B4-BE49-F238E27FC236}">
                <a16:creationId xmlns:a16="http://schemas.microsoft.com/office/drawing/2014/main" id="{418D8DDC-8700-82AE-D2D9-FB611CD6A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6233">
            <a:off x="7161443" y="2907163"/>
            <a:ext cx="1663436" cy="1834443"/>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ummingbird">
            <a:extLst>
              <a:ext uri="{FF2B5EF4-FFF2-40B4-BE49-F238E27FC236}">
                <a16:creationId xmlns:a16="http://schemas.microsoft.com/office/drawing/2014/main" id="{8CF10666-E29C-3CED-6FD4-6EE62648F3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6921" y="6361504"/>
            <a:ext cx="496496" cy="4964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B6CCA-CD84-F4E4-7724-1753CAC3D76E}"/>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6A40FE38-0C3E-EDC5-FE71-E15C6AB96486}"/>
              </a:ext>
            </a:extLst>
          </p:cNvPr>
          <p:cNvSpPr>
            <a:spLocks noGrp="1"/>
          </p:cNvSpPr>
          <p:nvPr>
            <p:ph type="subTitle" idx="1"/>
          </p:nvPr>
        </p:nvSpPr>
        <p:spPr/>
        <p:txBody>
          <a:bodyPr>
            <a:normAutofit/>
          </a:bodyPr>
          <a:lstStyle/>
          <a:p>
            <a:r>
              <a:rPr lang="en-US" sz="5000" dirty="0"/>
              <a:t>Cost-Reporting</a:t>
            </a:r>
          </a:p>
        </p:txBody>
      </p:sp>
      <p:sp>
        <p:nvSpPr>
          <p:cNvPr id="2" name="Slide Number Placeholder 1">
            <a:extLst>
              <a:ext uri="{FF2B5EF4-FFF2-40B4-BE49-F238E27FC236}">
                <a16:creationId xmlns:a16="http://schemas.microsoft.com/office/drawing/2014/main" id="{7101302B-2768-CA86-E295-1239CC38E6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4" name="Picture 3" descr="Text, letter&#10;&#10;Description automatically generated">
            <a:extLst>
              <a:ext uri="{FF2B5EF4-FFF2-40B4-BE49-F238E27FC236}">
                <a16:creationId xmlns:a16="http://schemas.microsoft.com/office/drawing/2014/main" id="{D2485FD0-B2E0-4F7B-9D84-E7A45FAA851E}"/>
              </a:ext>
            </a:extLst>
          </p:cNvPr>
          <p:cNvPicPr>
            <a:picLocks noChangeAspect="1"/>
          </p:cNvPicPr>
          <p:nvPr/>
        </p:nvPicPr>
        <p:blipFill>
          <a:blip r:embed="rId2"/>
          <a:stretch>
            <a:fillRect/>
          </a:stretch>
        </p:blipFill>
        <p:spPr>
          <a:xfrm>
            <a:off x="3596640" y="1295520"/>
            <a:ext cx="5547360" cy="2630303"/>
          </a:xfrm>
          <a:prstGeom prst="rect">
            <a:avLst/>
          </a:prstGeom>
        </p:spPr>
      </p:pic>
      <p:sp>
        <p:nvSpPr>
          <p:cNvPr id="6" name="Footer Placeholder 5">
            <a:extLst>
              <a:ext uri="{FF2B5EF4-FFF2-40B4-BE49-F238E27FC236}">
                <a16:creationId xmlns:a16="http://schemas.microsoft.com/office/drawing/2014/main" id="{B71893C6-6675-0CC0-8FBF-98634CC99D35}"/>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224710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4ACB90-6F1A-4158-B79A-5F8AAA869E19}"/>
              </a:ext>
            </a:extLst>
          </p:cNvPr>
          <p:cNvSpPr>
            <a:spLocks noGrp="1"/>
          </p:cNvSpPr>
          <p:nvPr>
            <p:ph type="body" idx="1"/>
          </p:nvPr>
        </p:nvSpPr>
        <p:spPr>
          <a:xfrm>
            <a:off x="193741" y="2006600"/>
            <a:ext cx="8514558" cy="4604934"/>
          </a:xfrm>
        </p:spPr>
        <p:txBody>
          <a:bodyPr>
            <a:normAutofit/>
          </a:bodyPr>
          <a:lstStyle/>
          <a:p>
            <a:pPr>
              <a:spcBef>
                <a:spcPts val="0"/>
              </a:spcBef>
              <a:spcAft>
                <a:spcPts val="1800"/>
              </a:spcAft>
            </a:pPr>
            <a:r>
              <a:rPr lang="en-US" dirty="0">
                <a:latin typeface="Calibri" panose="020F0502020204030204" pitchFamily="34" charset="0"/>
                <a:cs typeface="Calibri" panose="020F0502020204030204" pitchFamily="34" charset="0"/>
              </a:rPr>
              <a:t>The cost report allows the hospital to claim Direct GME (DGME) and Indirect GME (IME) reimbursement from Medicare and Medicaid Services for teaching residents.</a:t>
            </a:r>
          </a:p>
          <a:p>
            <a:pPr>
              <a:spcBef>
                <a:spcPts val="0"/>
              </a:spcBef>
              <a:spcAft>
                <a:spcPts val="1800"/>
              </a:spcAft>
            </a:pPr>
            <a:r>
              <a:rPr lang="en-US" dirty="0">
                <a:latin typeface="Calibri" panose="020F0502020204030204" pitchFamily="34" charset="0"/>
                <a:cs typeface="Calibri" panose="020F0502020204030204" pitchFamily="34" charset="0"/>
              </a:rPr>
              <a:t>Hospitals work with their Medicare Administrative Consultant (MAC) to submit reports, which are audited and approved up to 3 years later – </a:t>
            </a:r>
            <a:r>
              <a:rPr lang="en-US" dirty="0">
                <a:solidFill>
                  <a:srgbClr val="FF0000"/>
                </a:solidFill>
                <a:latin typeface="Calibri" panose="020F0502020204030204" pitchFamily="34" charset="0"/>
                <a:cs typeface="Calibri" panose="020F0502020204030204" pitchFamily="34" charset="0"/>
              </a:rPr>
              <a:t>more to come….</a:t>
            </a:r>
          </a:p>
          <a:p>
            <a:pPr>
              <a:spcBef>
                <a:spcPts val="0"/>
              </a:spcBef>
              <a:spcAft>
                <a:spcPts val="1800"/>
              </a:spcAft>
            </a:pPr>
            <a:r>
              <a:rPr lang="en-US" dirty="0">
                <a:latin typeface="Calibri" panose="020F0502020204030204" pitchFamily="34" charset="0"/>
                <a:cs typeface="Calibri" panose="020F0502020204030204" pitchFamily="34" charset="0"/>
              </a:rPr>
              <a:t>The MAC will determine if the programs has submitted sufficient supporting documentation.</a:t>
            </a:r>
          </a:p>
          <a:p>
            <a:pPr>
              <a:spcBef>
                <a:spcPts val="0"/>
              </a:spcBef>
              <a:spcAft>
                <a:spcPts val="1800"/>
              </a:spcAft>
            </a:pPr>
            <a:r>
              <a:rPr lang="en-US" dirty="0">
                <a:latin typeface="Calibri" panose="020F0502020204030204" pitchFamily="34" charset="0"/>
                <a:cs typeface="Calibri" panose="020F0502020204030204" pitchFamily="34" charset="0"/>
              </a:rPr>
              <a:t>Incomplete documentation can result in paying back funds to CMS.</a:t>
            </a:r>
          </a:p>
          <a:p>
            <a:pPr marL="63500" indent="0">
              <a:buNone/>
            </a:pPr>
            <a:endParaRPr lang="en-US" dirty="0"/>
          </a:p>
        </p:txBody>
      </p:sp>
      <p:sp>
        <p:nvSpPr>
          <p:cNvPr id="5" name="Title 4">
            <a:extLst>
              <a:ext uri="{FF2B5EF4-FFF2-40B4-BE49-F238E27FC236}">
                <a16:creationId xmlns:a16="http://schemas.microsoft.com/office/drawing/2014/main" id="{911CF77E-A3C9-48AD-BABC-1714AF91C833}"/>
              </a:ext>
            </a:extLst>
          </p:cNvPr>
          <p:cNvSpPr>
            <a:spLocks noGrp="1"/>
          </p:cNvSpPr>
          <p:nvPr>
            <p:ph type="title"/>
          </p:nvPr>
        </p:nvSpPr>
        <p:spPr>
          <a:xfrm>
            <a:off x="1938969" y="246466"/>
            <a:ext cx="6576381" cy="1325563"/>
          </a:xfrm>
        </p:spPr>
        <p:txBody>
          <a:bodyPr/>
          <a:lstStyle/>
          <a:p>
            <a:pPr algn="ctr"/>
            <a:r>
              <a:rPr lang="en-US" dirty="0"/>
              <a:t>Why do we prepare a Cost Report</a:t>
            </a:r>
          </a:p>
        </p:txBody>
      </p:sp>
      <p:sp>
        <p:nvSpPr>
          <p:cNvPr id="4" name="Slide Number Placeholder 3">
            <a:extLst>
              <a:ext uri="{FF2B5EF4-FFF2-40B4-BE49-F238E27FC236}">
                <a16:creationId xmlns:a16="http://schemas.microsoft.com/office/drawing/2014/main" id="{0F7B58EF-34E6-4E7F-852E-ABE40EAF71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7" name="Graphic 6" descr="Hummingbird">
            <a:extLst>
              <a:ext uri="{FF2B5EF4-FFF2-40B4-BE49-F238E27FC236}">
                <a16:creationId xmlns:a16="http://schemas.microsoft.com/office/drawing/2014/main" id="{6D39267A-E626-754E-5999-71556EEF69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6921" y="6361504"/>
            <a:ext cx="496496" cy="496496"/>
          </a:xfrm>
          <a:prstGeom prst="rect">
            <a:avLst/>
          </a:prstGeom>
        </p:spPr>
      </p:pic>
      <p:sp>
        <p:nvSpPr>
          <p:cNvPr id="2" name="Footer Placeholder 1">
            <a:extLst>
              <a:ext uri="{FF2B5EF4-FFF2-40B4-BE49-F238E27FC236}">
                <a16:creationId xmlns:a16="http://schemas.microsoft.com/office/drawing/2014/main" id="{28F13EF1-548E-E7E0-B130-2AF1DB97AEA2}"/>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43603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320F22-E5DF-4503-89BD-696CE2E7F603}"/>
              </a:ext>
            </a:extLst>
          </p:cNvPr>
          <p:cNvSpPr>
            <a:spLocks noGrp="1"/>
          </p:cNvSpPr>
          <p:nvPr>
            <p:ph type="body" idx="1"/>
          </p:nvPr>
        </p:nvSpPr>
        <p:spPr>
          <a:xfrm>
            <a:off x="360426" y="1733956"/>
            <a:ext cx="7886700" cy="4096986"/>
          </a:xfrm>
        </p:spPr>
        <p:txBody>
          <a:bodyPr>
            <a:normAutofit/>
          </a:bodyPr>
          <a:lstStyle/>
          <a:p>
            <a:pPr>
              <a:spcBef>
                <a:spcPts val="0"/>
              </a:spcBef>
              <a:spcAft>
                <a:spcPts val="1200"/>
              </a:spcAft>
            </a:pPr>
            <a:r>
              <a:rPr lang="en-US" dirty="0"/>
              <a:t>Used to calculate reimbursement for direct and indirect cost of GME programs.</a:t>
            </a:r>
          </a:p>
          <a:p>
            <a:pPr>
              <a:spcBef>
                <a:spcPts val="0"/>
              </a:spcBef>
              <a:spcAft>
                <a:spcPts val="1200"/>
              </a:spcAft>
            </a:pPr>
            <a:r>
              <a:rPr lang="en-US" dirty="0"/>
              <a:t>Resident time is calculated as Full-time Equivalent (FTE). 1.0 FTE is one full-time position for one year.</a:t>
            </a:r>
          </a:p>
          <a:p>
            <a:pPr>
              <a:spcBef>
                <a:spcPts val="0"/>
              </a:spcBef>
              <a:spcAft>
                <a:spcPts val="1200"/>
              </a:spcAft>
            </a:pPr>
            <a:r>
              <a:rPr lang="en-US" dirty="0"/>
              <a:t>Must keep appropriate paper trail for rotations’</a:t>
            </a:r>
          </a:p>
          <a:p>
            <a:pPr>
              <a:spcBef>
                <a:spcPts val="0"/>
              </a:spcBef>
              <a:spcAft>
                <a:spcPts val="1200"/>
              </a:spcAft>
            </a:pPr>
            <a:r>
              <a:rPr lang="en-US" dirty="0"/>
              <a:t>Try to make ‘away’ rotations ‘outpatient’ » (maximizes IME recovery by sponsor)</a:t>
            </a:r>
          </a:p>
        </p:txBody>
      </p:sp>
      <p:sp>
        <p:nvSpPr>
          <p:cNvPr id="5" name="Title 4">
            <a:extLst>
              <a:ext uri="{FF2B5EF4-FFF2-40B4-BE49-F238E27FC236}">
                <a16:creationId xmlns:a16="http://schemas.microsoft.com/office/drawing/2014/main" id="{0FBDC611-EF97-44F1-B018-F92DE6896E80}"/>
              </a:ext>
            </a:extLst>
          </p:cNvPr>
          <p:cNvSpPr>
            <a:spLocks noGrp="1"/>
          </p:cNvSpPr>
          <p:nvPr>
            <p:ph type="title"/>
          </p:nvPr>
        </p:nvSpPr>
        <p:spPr/>
        <p:txBody>
          <a:bodyPr>
            <a:normAutofit/>
          </a:bodyPr>
          <a:lstStyle/>
          <a:p>
            <a:r>
              <a:rPr lang="en-US" dirty="0"/>
              <a:t>The IRIS report</a:t>
            </a:r>
            <a:br>
              <a:rPr lang="en-US" dirty="0"/>
            </a:br>
            <a:r>
              <a:rPr lang="en-US" sz="2200" dirty="0"/>
              <a:t>Intern and Resident Information System</a:t>
            </a:r>
          </a:p>
        </p:txBody>
      </p:sp>
      <p:sp>
        <p:nvSpPr>
          <p:cNvPr id="4" name="Slide Number Placeholder 3">
            <a:extLst>
              <a:ext uri="{FF2B5EF4-FFF2-40B4-BE49-F238E27FC236}">
                <a16:creationId xmlns:a16="http://schemas.microsoft.com/office/drawing/2014/main" id="{E5F736F0-C969-4F32-A5F7-C2E604EC84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1026" name="Picture 2" descr="Cms Icon #148620 - Free Icons Library">
            <a:extLst>
              <a:ext uri="{FF2B5EF4-FFF2-40B4-BE49-F238E27FC236}">
                <a16:creationId xmlns:a16="http://schemas.microsoft.com/office/drawing/2014/main" id="{20146F41-0B39-2148-CAC2-509D12E92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28555">
            <a:off x="6844760" y="4581836"/>
            <a:ext cx="2173366" cy="14279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9DB3825-FCFC-EFF1-D9BA-3D0C88960FB0}"/>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355524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98590A-62B6-4437-AF05-70237DDAA629}"/>
              </a:ext>
            </a:extLst>
          </p:cNvPr>
          <p:cNvSpPr>
            <a:spLocks noGrp="1"/>
          </p:cNvSpPr>
          <p:nvPr>
            <p:ph type="body" idx="4"/>
          </p:nvPr>
        </p:nvSpPr>
        <p:spPr>
          <a:xfrm>
            <a:off x="817124" y="1880681"/>
            <a:ext cx="7412476" cy="4323776"/>
          </a:xfrm>
        </p:spPr>
        <p:txBody>
          <a:bodyPr/>
          <a:lstStyle/>
          <a:p>
            <a:r>
              <a:rPr lang="en-US" dirty="0"/>
              <a:t>Affiliation Agreements</a:t>
            </a:r>
          </a:p>
          <a:p>
            <a:r>
              <a:rPr lang="en-US" dirty="0"/>
              <a:t>Resident profile</a:t>
            </a:r>
          </a:p>
          <a:p>
            <a:pPr lvl="1"/>
            <a:r>
              <a:rPr lang="en-US" sz="2600" dirty="0"/>
              <a:t>Initial Residency Period (IRP)</a:t>
            </a:r>
          </a:p>
          <a:p>
            <a:r>
              <a:rPr lang="en-US" dirty="0"/>
              <a:t>Resident monthly schedule</a:t>
            </a:r>
          </a:p>
          <a:p>
            <a:r>
              <a:rPr lang="en-US" dirty="0"/>
              <a:t>Didactic/Research schedule</a:t>
            </a:r>
          </a:p>
          <a:p>
            <a:pPr lvl="1"/>
            <a:endParaRPr lang="en-US" dirty="0"/>
          </a:p>
        </p:txBody>
      </p:sp>
      <p:sp>
        <p:nvSpPr>
          <p:cNvPr id="5" name="Title 4">
            <a:extLst>
              <a:ext uri="{FF2B5EF4-FFF2-40B4-BE49-F238E27FC236}">
                <a16:creationId xmlns:a16="http://schemas.microsoft.com/office/drawing/2014/main" id="{FAC9D354-DD97-475B-AC74-B77122E62D77}"/>
              </a:ext>
            </a:extLst>
          </p:cNvPr>
          <p:cNvSpPr>
            <a:spLocks noGrp="1"/>
          </p:cNvSpPr>
          <p:nvPr>
            <p:ph type="title"/>
          </p:nvPr>
        </p:nvSpPr>
        <p:spPr>
          <a:xfrm>
            <a:off x="1989344" y="246466"/>
            <a:ext cx="6697456" cy="1325563"/>
          </a:xfrm>
        </p:spPr>
        <p:txBody>
          <a:bodyPr/>
          <a:lstStyle/>
          <a:p>
            <a:r>
              <a:rPr lang="en-US" dirty="0"/>
              <a:t>Components of the cost report</a:t>
            </a:r>
          </a:p>
        </p:txBody>
      </p:sp>
      <p:sp>
        <p:nvSpPr>
          <p:cNvPr id="4" name="Slide Number Placeholder 3">
            <a:extLst>
              <a:ext uri="{FF2B5EF4-FFF2-40B4-BE49-F238E27FC236}">
                <a16:creationId xmlns:a16="http://schemas.microsoft.com/office/drawing/2014/main" id="{EF91BEF8-6A4B-4AC6-9E36-0C0452C527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2" name="Footer Placeholder 1">
            <a:extLst>
              <a:ext uri="{FF2B5EF4-FFF2-40B4-BE49-F238E27FC236}">
                <a16:creationId xmlns:a16="http://schemas.microsoft.com/office/drawing/2014/main" id="{C6D4A128-2CBE-B73F-BEE5-F637019B9A3C}"/>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920367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864F-3E6C-CD68-1800-D5F55D1F5C8E}"/>
              </a:ext>
            </a:extLst>
          </p:cNvPr>
          <p:cNvSpPr>
            <a:spLocks noGrp="1"/>
          </p:cNvSpPr>
          <p:nvPr>
            <p:ph type="ctrTitle"/>
          </p:nvPr>
        </p:nvSpPr>
        <p:spPr>
          <a:xfrm>
            <a:off x="238814" y="3911419"/>
            <a:ext cx="7137345" cy="2387600"/>
          </a:xfrm>
        </p:spPr>
        <p:txBody>
          <a:bodyPr>
            <a:normAutofit/>
          </a:bodyPr>
          <a:lstStyle/>
          <a:p>
            <a:r>
              <a:rPr lang="en-US" sz="3600" dirty="0"/>
              <a:t>Affiliation Agreements and Program Letters of Agreement</a:t>
            </a:r>
          </a:p>
        </p:txBody>
      </p:sp>
      <p:sp>
        <p:nvSpPr>
          <p:cNvPr id="4" name="Slide Number Placeholder 3">
            <a:extLst>
              <a:ext uri="{FF2B5EF4-FFF2-40B4-BE49-F238E27FC236}">
                <a16:creationId xmlns:a16="http://schemas.microsoft.com/office/drawing/2014/main" id="{E75EC980-6722-67D0-B4B7-76D0B85F53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5" name="Picture 4">
            <a:extLst>
              <a:ext uri="{FF2B5EF4-FFF2-40B4-BE49-F238E27FC236}">
                <a16:creationId xmlns:a16="http://schemas.microsoft.com/office/drawing/2014/main" id="{B6040953-3D8B-A890-906B-DA94625B57F3}"/>
              </a:ext>
            </a:extLst>
          </p:cNvPr>
          <p:cNvPicPr>
            <a:picLocks noChangeAspect="1"/>
          </p:cNvPicPr>
          <p:nvPr/>
        </p:nvPicPr>
        <p:blipFill>
          <a:blip r:embed="rId2"/>
          <a:stretch>
            <a:fillRect/>
          </a:stretch>
        </p:blipFill>
        <p:spPr>
          <a:xfrm>
            <a:off x="5498592" y="1338907"/>
            <a:ext cx="2438400" cy="2438400"/>
          </a:xfrm>
          <a:prstGeom prst="rect">
            <a:avLst/>
          </a:prstGeom>
        </p:spPr>
      </p:pic>
      <p:pic>
        <p:nvPicPr>
          <p:cNvPr id="6" name="Graphic 5" descr="Hummingbird">
            <a:extLst>
              <a:ext uri="{FF2B5EF4-FFF2-40B4-BE49-F238E27FC236}">
                <a16:creationId xmlns:a16="http://schemas.microsoft.com/office/drawing/2014/main" id="{CB8230A0-6405-9FB1-5B14-C6A4780C7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5350" y="6334166"/>
            <a:ext cx="554736" cy="554736"/>
          </a:xfrm>
          <a:prstGeom prst="rect">
            <a:avLst/>
          </a:prstGeom>
        </p:spPr>
      </p:pic>
      <p:sp>
        <p:nvSpPr>
          <p:cNvPr id="3" name="Footer Placeholder 2">
            <a:extLst>
              <a:ext uri="{FF2B5EF4-FFF2-40B4-BE49-F238E27FC236}">
                <a16:creationId xmlns:a16="http://schemas.microsoft.com/office/drawing/2014/main" id="{37073535-9E10-AC54-9E03-222EF6E7966E}"/>
              </a:ext>
            </a:extLst>
          </p:cNvPr>
          <p:cNvSpPr>
            <a:spLocks noGrp="1"/>
          </p:cNvSpPr>
          <p:nvPr>
            <p:ph type="ftr" idx="11"/>
          </p:nvPr>
        </p:nvSpPr>
        <p:spPr/>
        <p:txBody>
          <a:bodyPr/>
          <a:lstStyle/>
          <a:p>
            <a:r>
              <a:rPr lang="en-US"/>
              <a:t>Partners In Medical Education, Inc Copyright 2022</a:t>
            </a:r>
          </a:p>
        </p:txBody>
      </p:sp>
    </p:spTree>
    <p:extLst>
      <p:ext uri="{BB962C8B-B14F-4D97-AF65-F5344CB8AC3E}">
        <p14:creationId xmlns:p14="http://schemas.microsoft.com/office/powerpoint/2010/main" val="1982566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TotalTime>
  <Words>2065</Words>
  <Application>Microsoft Office PowerPoint</Application>
  <PresentationFormat>On-screen Show (4:3)</PresentationFormat>
  <Paragraphs>356</Paragraphs>
  <Slides>30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Dentons Sans Web Light</vt:lpstr>
      <vt:lpstr>Dentons Sans Web Semibold</vt:lpstr>
      <vt:lpstr>Noto Sans Symbols</vt:lpstr>
      <vt:lpstr>Wingdings</vt:lpstr>
      <vt:lpstr>Comic Sans MS</vt:lpstr>
      <vt:lpstr>Times New Roman</vt:lpstr>
      <vt:lpstr>PME-2016</vt:lpstr>
      <vt:lpstr>Please Note…</vt:lpstr>
      <vt:lpstr>Looking Behind the Curtain of CMS Reporting </vt:lpstr>
      <vt:lpstr>PowerPoint Presentation</vt:lpstr>
      <vt:lpstr>LEARNING OBJECTIVES</vt:lpstr>
      <vt:lpstr>PowerPoint Presentation</vt:lpstr>
      <vt:lpstr>Why do we prepare a Cost Report</vt:lpstr>
      <vt:lpstr>The IRIS report Intern and Resident Information System</vt:lpstr>
      <vt:lpstr>Components of the cost report</vt:lpstr>
      <vt:lpstr>Affiliation Agreements and Program Letters of Agreement</vt:lpstr>
      <vt:lpstr>What’s the difference?</vt:lpstr>
      <vt:lpstr>Affiliation Agreement (AA)</vt:lpstr>
      <vt:lpstr>Program Letter of Agreement (PLA)</vt:lpstr>
      <vt:lpstr>It’s all about the schedule</vt:lpstr>
      <vt:lpstr>Schedules and rotation descriptions</vt:lpstr>
      <vt:lpstr>Rotation descriptions and labels</vt:lpstr>
      <vt:lpstr>GME Office</vt:lpstr>
      <vt:lpstr>GME Office Tracking</vt:lpstr>
      <vt:lpstr>Incoming Rotators</vt:lpstr>
      <vt:lpstr>Rotation Naming </vt:lpstr>
      <vt:lpstr>5 W’s</vt:lpstr>
      <vt:lpstr>The Why</vt:lpstr>
      <vt:lpstr>Program</vt:lpstr>
      <vt:lpstr>Resident Profile - RMS</vt:lpstr>
      <vt:lpstr>RMS is your friend </vt:lpstr>
      <vt:lpstr>RMS is your friend </vt:lpstr>
      <vt:lpstr>Process</vt:lpstr>
      <vt:lpstr>Closing</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Microsoft Office User</dc:creator>
  <cp:lastModifiedBy>BJ Schwartz</cp:lastModifiedBy>
  <cp:revision>32</cp:revision>
  <dcterms:created xsi:type="dcterms:W3CDTF">2016-03-20T11:36:31Z</dcterms:created>
  <dcterms:modified xsi:type="dcterms:W3CDTF">2022-07-29T22:04:54Z</dcterms:modified>
</cp:coreProperties>
</file>