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3"/>
  </p:notesMasterIdLst>
  <p:sldIdLst>
    <p:sldId id="256" r:id="rId2"/>
    <p:sldId id="278" r:id="rId3"/>
    <p:sldId id="257" r:id="rId4"/>
    <p:sldId id="263" r:id="rId5"/>
    <p:sldId id="258" r:id="rId6"/>
    <p:sldId id="259" r:id="rId7"/>
    <p:sldId id="260" r:id="rId8"/>
    <p:sldId id="261" r:id="rId9"/>
    <p:sldId id="264" r:id="rId10"/>
    <p:sldId id="266" r:id="rId11"/>
    <p:sldId id="267" r:id="rId12"/>
    <p:sldId id="268" r:id="rId13"/>
    <p:sldId id="265" r:id="rId14"/>
    <p:sldId id="273" r:id="rId15"/>
    <p:sldId id="275" r:id="rId16"/>
    <p:sldId id="269" r:id="rId17"/>
    <p:sldId id="276" r:id="rId18"/>
    <p:sldId id="270" r:id="rId19"/>
    <p:sldId id="277" r:id="rId20"/>
    <p:sldId id="274" r:id="rId21"/>
    <p:sldId id="280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4"/>
    <p:restoredTop sz="94617"/>
  </p:normalViewPr>
  <p:slideViewPr>
    <p:cSldViewPr snapToGrid="0" snapToObjects="1">
      <p:cViewPr varScale="1">
        <p:scale>
          <a:sx n="95" d="100"/>
          <a:sy n="95" d="100"/>
        </p:scale>
        <p:origin x="2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7597B-AD06-4649-B16A-89E922EFD0D7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C6DB7-365B-E54A-BAD8-D8F942DACBFD}">
      <dgm:prSet phldrT="[Text]"/>
      <dgm:spPr/>
      <dgm:t>
        <a:bodyPr/>
        <a:lstStyle/>
        <a:p>
          <a:r>
            <a:rPr lang="en-US" dirty="0" smtClean="0"/>
            <a:t>Residents</a:t>
          </a:r>
          <a:endParaRPr lang="en-US" dirty="0"/>
        </a:p>
      </dgm:t>
    </dgm:pt>
    <dgm:pt modelId="{F8287D8F-1006-C04E-A352-89375E00458A}" type="parTrans" cxnId="{2A47AAA6-71A4-8745-8EE5-1D35B86B3304}">
      <dgm:prSet/>
      <dgm:spPr/>
      <dgm:t>
        <a:bodyPr/>
        <a:lstStyle/>
        <a:p>
          <a:endParaRPr lang="en-US"/>
        </a:p>
      </dgm:t>
    </dgm:pt>
    <dgm:pt modelId="{3699A971-54FE-F847-A675-DE490389852C}" type="sibTrans" cxnId="{2A47AAA6-71A4-8745-8EE5-1D35B86B3304}">
      <dgm:prSet/>
      <dgm:spPr/>
      <dgm:t>
        <a:bodyPr/>
        <a:lstStyle/>
        <a:p>
          <a:endParaRPr lang="en-US"/>
        </a:p>
      </dgm:t>
    </dgm:pt>
    <dgm:pt modelId="{AB8460DD-0B71-7E46-B969-2AD3C502B153}">
      <dgm:prSet phldrT="[Text]"/>
      <dgm:spPr/>
      <dgm:t>
        <a:bodyPr/>
        <a:lstStyle/>
        <a:p>
          <a:r>
            <a:rPr lang="en-US" dirty="0" smtClean="0"/>
            <a:t>SI/GME Leadership</a:t>
          </a:r>
          <a:endParaRPr lang="en-US" dirty="0"/>
        </a:p>
      </dgm:t>
    </dgm:pt>
    <dgm:pt modelId="{D6F317D3-F0B0-CE46-9F5B-7106A40B2AA4}" type="parTrans" cxnId="{9AF8AFC8-D959-A541-A916-AF39DA3D5F0D}">
      <dgm:prSet/>
      <dgm:spPr/>
      <dgm:t>
        <a:bodyPr/>
        <a:lstStyle/>
        <a:p>
          <a:endParaRPr lang="en-US"/>
        </a:p>
      </dgm:t>
    </dgm:pt>
    <dgm:pt modelId="{BB38D405-C73E-154B-9A8C-9615CBE76546}" type="sibTrans" cxnId="{9AF8AFC8-D959-A541-A916-AF39DA3D5F0D}">
      <dgm:prSet/>
      <dgm:spPr/>
      <dgm:t>
        <a:bodyPr/>
        <a:lstStyle/>
        <a:p>
          <a:endParaRPr lang="en-US"/>
        </a:p>
      </dgm:t>
    </dgm:pt>
    <dgm:pt modelId="{B935BA59-5A89-5D4E-A6F2-B5BAAF51D29A}" type="pres">
      <dgm:prSet presAssocID="{1397597B-AD06-4649-B16A-89E922EFD0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0B2326-8BAC-504E-B5CA-96677B889591}" type="pres">
      <dgm:prSet presAssocID="{D2BC6DB7-365B-E54A-BAD8-D8F942DACBF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5D40A-5303-6C46-A360-C4EF5DCD6B82}" type="pres">
      <dgm:prSet presAssocID="{AB8460DD-0B71-7E46-B969-2AD3C502B15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47AAA6-71A4-8745-8EE5-1D35B86B3304}" srcId="{1397597B-AD06-4649-B16A-89E922EFD0D7}" destId="{D2BC6DB7-365B-E54A-BAD8-D8F942DACBFD}" srcOrd="0" destOrd="0" parTransId="{F8287D8F-1006-C04E-A352-89375E00458A}" sibTransId="{3699A971-54FE-F847-A675-DE490389852C}"/>
    <dgm:cxn modelId="{9AF8AFC8-D959-A541-A916-AF39DA3D5F0D}" srcId="{1397597B-AD06-4649-B16A-89E922EFD0D7}" destId="{AB8460DD-0B71-7E46-B969-2AD3C502B153}" srcOrd="1" destOrd="0" parTransId="{D6F317D3-F0B0-CE46-9F5B-7106A40B2AA4}" sibTransId="{BB38D405-C73E-154B-9A8C-9615CBE76546}"/>
    <dgm:cxn modelId="{DD580253-BA1A-3B44-95D2-8818E597E7CD}" type="presOf" srcId="{1397597B-AD06-4649-B16A-89E922EFD0D7}" destId="{B935BA59-5A89-5D4E-A6F2-B5BAAF51D29A}" srcOrd="0" destOrd="0" presId="urn:microsoft.com/office/officeart/2005/8/layout/arrow5"/>
    <dgm:cxn modelId="{DEBC6CC1-E383-6D44-BEF7-F2569F47738D}" type="presOf" srcId="{AB8460DD-0B71-7E46-B969-2AD3C502B153}" destId="{5C25D40A-5303-6C46-A360-C4EF5DCD6B82}" srcOrd="0" destOrd="0" presId="urn:microsoft.com/office/officeart/2005/8/layout/arrow5"/>
    <dgm:cxn modelId="{57B5AD30-08B4-3942-AC63-5392C8F7035E}" type="presOf" srcId="{D2BC6DB7-365B-E54A-BAD8-D8F942DACBFD}" destId="{E70B2326-8BAC-504E-B5CA-96677B889591}" srcOrd="0" destOrd="0" presId="urn:microsoft.com/office/officeart/2005/8/layout/arrow5"/>
    <dgm:cxn modelId="{DCBCC3EF-8C35-DC4D-AE57-D1B61E2BC79E}" type="presParOf" srcId="{B935BA59-5A89-5D4E-A6F2-B5BAAF51D29A}" destId="{E70B2326-8BAC-504E-B5CA-96677B889591}" srcOrd="0" destOrd="0" presId="urn:microsoft.com/office/officeart/2005/8/layout/arrow5"/>
    <dgm:cxn modelId="{692B6DCD-5AF1-0C49-BDAA-7432EDD575E0}" type="presParOf" srcId="{B935BA59-5A89-5D4E-A6F2-B5BAAF51D29A}" destId="{5C25D40A-5303-6C46-A360-C4EF5DCD6B8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E9C35-9184-BF45-9745-95419D7B2BE7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4D0EA-6511-6C43-A755-D715BA0161B0}">
      <dgm:prSet phldrT="[Text]"/>
      <dgm:spPr/>
      <dgm:t>
        <a:bodyPr/>
        <a:lstStyle/>
        <a:p>
          <a:r>
            <a:rPr lang="en-US" dirty="0" smtClean="0"/>
            <a:t>IM Residents</a:t>
          </a:r>
          <a:endParaRPr lang="en-US" dirty="0"/>
        </a:p>
      </dgm:t>
    </dgm:pt>
    <dgm:pt modelId="{5276FFB3-25AF-1244-BECD-4CBEE465F3B3}" type="parTrans" cxnId="{A5625EBB-5BC1-2144-A292-4A2F6B1B42CE}">
      <dgm:prSet/>
      <dgm:spPr/>
      <dgm:t>
        <a:bodyPr/>
        <a:lstStyle/>
        <a:p>
          <a:endParaRPr lang="en-US"/>
        </a:p>
      </dgm:t>
    </dgm:pt>
    <dgm:pt modelId="{F9ED0398-1B7C-CC48-B3BC-C4CB3F2EFF64}" type="sibTrans" cxnId="{A5625EBB-5BC1-2144-A292-4A2F6B1B42CE}">
      <dgm:prSet/>
      <dgm:spPr/>
      <dgm:t>
        <a:bodyPr/>
        <a:lstStyle/>
        <a:p>
          <a:endParaRPr lang="en-US"/>
        </a:p>
      </dgm:t>
    </dgm:pt>
    <dgm:pt modelId="{E3CDD10C-4D48-F940-B655-8B2F8E7FABD1}">
      <dgm:prSet phldrT="[Text]" custT="1"/>
      <dgm:spPr/>
      <dgm:t>
        <a:bodyPr/>
        <a:lstStyle/>
        <a:p>
          <a:r>
            <a:rPr lang="en-US" sz="2900" dirty="0" smtClean="0"/>
            <a:t>Other Residents</a:t>
          </a:r>
          <a:endParaRPr lang="en-US" sz="2900" dirty="0"/>
        </a:p>
      </dgm:t>
    </dgm:pt>
    <dgm:pt modelId="{14A6F4B5-1448-6444-B17B-ACCFFDACB36C}" type="parTrans" cxnId="{BF9003E2-7AE2-8A46-AB44-ABA43FF86B61}">
      <dgm:prSet/>
      <dgm:spPr/>
      <dgm:t>
        <a:bodyPr/>
        <a:lstStyle/>
        <a:p>
          <a:endParaRPr lang="en-US"/>
        </a:p>
      </dgm:t>
    </dgm:pt>
    <dgm:pt modelId="{E316EAAB-80BD-2348-AF5B-B6BCED66639E}" type="sibTrans" cxnId="{BF9003E2-7AE2-8A46-AB44-ABA43FF86B61}">
      <dgm:prSet/>
      <dgm:spPr/>
      <dgm:t>
        <a:bodyPr/>
        <a:lstStyle/>
        <a:p>
          <a:endParaRPr lang="en-US"/>
        </a:p>
      </dgm:t>
    </dgm:pt>
    <dgm:pt modelId="{F9B381BC-9F1D-0043-A049-E1A3A8F9A56A}">
      <dgm:prSet phldrT="[Text]"/>
      <dgm:spPr/>
      <dgm:t>
        <a:bodyPr/>
        <a:lstStyle/>
        <a:p>
          <a:r>
            <a:rPr lang="en-US" dirty="0" smtClean="0"/>
            <a:t>Other Programs</a:t>
          </a:r>
          <a:endParaRPr lang="en-US" dirty="0"/>
        </a:p>
      </dgm:t>
    </dgm:pt>
    <dgm:pt modelId="{70E05206-68C1-6B49-98DA-342D1D6CFF92}" type="parTrans" cxnId="{91407A0C-06FA-524D-ACA5-A92289E9EBAF}">
      <dgm:prSet/>
      <dgm:spPr/>
      <dgm:t>
        <a:bodyPr/>
        <a:lstStyle/>
        <a:p>
          <a:endParaRPr lang="en-US"/>
        </a:p>
      </dgm:t>
    </dgm:pt>
    <dgm:pt modelId="{FB714B74-9591-174E-8726-03C404601D10}" type="sibTrans" cxnId="{91407A0C-06FA-524D-ACA5-A92289E9EBAF}">
      <dgm:prSet/>
      <dgm:spPr/>
      <dgm:t>
        <a:bodyPr/>
        <a:lstStyle/>
        <a:p>
          <a:endParaRPr lang="en-US"/>
        </a:p>
      </dgm:t>
    </dgm:pt>
    <dgm:pt modelId="{35F13E8A-AC0C-C44C-B9A5-4CC9E267E133}">
      <dgm:prSet phldrT="[Text]" custT="1"/>
      <dgm:spPr/>
      <dgm:t>
        <a:bodyPr/>
        <a:lstStyle/>
        <a:p>
          <a:r>
            <a:rPr lang="en-US" sz="2900" dirty="0" smtClean="0"/>
            <a:t>Other </a:t>
          </a:r>
          <a:r>
            <a:rPr lang="en-US" sz="2900" dirty="0" err="1" smtClean="0"/>
            <a:t>Depts</a:t>
          </a:r>
          <a:endParaRPr lang="en-US" sz="2900" dirty="0"/>
        </a:p>
      </dgm:t>
    </dgm:pt>
    <dgm:pt modelId="{EADF5FF0-689E-9246-8592-504B494D991D}" type="parTrans" cxnId="{8F6C532E-5CE8-6F46-9A19-58A48889A8A3}">
      <dgm:prSet/>
      <dgm:spPr/>
      <dgm:t>
        <a:bodyPr/>
        <a:lstStyle/>
        <a:p>
          <a:endParaRPr lang="en-US"/>
        </a:p>
      </dgm:t>
    </dgm:pt>
    <dgm:pt modelId="{519A2071-326A-CB43-8A1F-C515B5B54BAE}" type="sibTrans" cxnId="{8F6C532E-5CE8-6F46-9A19-58A48889A8A3}">
      <dgm:prSet/>
      <dgm:spPr/>
      <dgm:t>
        <a:bodyPr/>
        <a:lstStyle/>
        <a:p>
          <a:endParaRPr lang="en-US"/>
        </a:p>
      </dgm:t>
    </dgm:pt>
    <dgm:pt modelId="{C4CCAFBE-7B6D-4044-ADD2-9DF0B9C0C61A}" type="pres">
      <dgm:prSet presAssocID="{B39E9C35-9184-BF45-9745-95419D7B2B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C05430-D502-3646-8BE4-386573ADAA9A}" type="pres">
      <dgm:prSet presAssocID="{63E4D0EA-6511-6C43-A755-D715BA0161B0}" presName="singleCycle" presStyleCnt="0"/>
      <dgm:spPr/>
    </dgm:pt>
    <dgm:pt modelId="{3E7A23E5-64F1-1541-B62E-E2E0427CC7EC}" type="pres">
      <dgm:prSet presAssocID="{63E4D0EA-6511-6C43-A755-D715BA0161B0}" presName="singleCenter" presStyleLbl="node1" presStyleIdx="0" presStyleCnt="4" custScaleX="147504" custScaleY="15080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8F18B83-E882-F041-9DE0-AF2E108489E3}" type="pres">
      <dgm:prSet presAssocID="{14A6F4B5-1448-6444-B17B-ACCFFDACB36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A2FFCE5-096D-3348-A044-B78DA79C8594}" type="pres">
      <dgm:prSet presAssocID="{E3CDD10C-4D48-F940-B655-8B2F8E7FABD1}" presName="text0" presStyleLbl="node1" presStyleIdx="1" presStyleCnt="4" custScaleX="228144" custScaleY="129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94436-730B-FF47-BB4C-25BD922671AD}" type="pres">
      <dgm:prSet presAssocID="{70E05206-68C1-6B49-98DA-342D1D6CFF92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343AFE7-6280-E140-8AD4-1AC09E01826E}" type="pres">
      <dgm:prSet presAssocID="{F9B381BC-9F1D-0043-A049-E1A3A8F9A56A}" presName="text0" presStyleLbl="node1" presStyleIdx="2" presStyleCnt="4" custScaleX="210127" custScaleY="138758" custRadScaleRad="126161" custRadScaleInc="-7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9165F-1ABC-3A46-A09A-A95E2121B3AD}" type="pres">
      <dgm:prSet presAssocID="{EADF5FF0-689E-9246-8592-504B494D991D}" presName="Name56" presStyleLbl="parChTrans1D2" presStyleIdx="2" presStyleCnt="3"/>
      <dgm:spPr/>
      <dgm:t>
        <a:bodyPr/>
        <a:lstStyle/>
        <a:p>
          <a:endParaRPr lang="en-US"/>
        </a:p>
      </dgm:t>
    </dgm:pt>
    <dgm:pt modelId="{EF9312EE-9BCC-0E47-AC81-C8672A050D1F}" type="pres">
      <dgm:prSet presAssocID="{35F13E8A-AC0C-C44C-B9A5-4CC9E267E133}" presName="text0" presStyleLbl="node1" presStyleIdx="3" presStyleCnt="4" custScaleX="209332" custScaleY="135406" custRadScaleRad="131718" custRadScaleInc="11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7935A-F092-F049-A386-D9444DA24D6B}" type="presOf" srcId="{F9B381BC-9F1D-0043-A049-E1A3A8F9A56A}" destId="{1343AFE7-6280-E140-8AD4-1AC09E01826E}" srcOrd="0" destOrd="0" presId="urn:microsoft.com/office/officeart/2008/layout/RadialCluster"/>
    <dgm:cxn modelId="{3B6ABF89-9F86-FA44-85DA-2FAB60FA0942}" type="presOf" srcId="{14A6F4B5-1448-6444-B17B-ACCFFDACB36C}" destId="{A8F18B83-E882-F041-9DE0-AF2E108489E3}" srcOrd="0" destOrd="0" presId="urn:microsoft.com/office/officeart/2008/layout/RadialCluster"/>
    <dgm:cxn modelId="{6577E066-35E9-8145-B740-BACC2AF61EF7}" type="presOf" srcId="{B39E9C35-9184-BF45-9745-95419D7B2BE7}" destId="{C4CCAFBE-7B6D-4044-ADD2-9DF0B9C0C61A}" srcOrd="0" destOrd="0" presId="urn:microsoft.com/office/officeart/2008/layout/RadialCluster"/>
    <dgm:cxn modelId="{1120F34F-B40A-094E-906A-EFB2102FC2CB}" type="presOf" srcId="{E3CDD10C-4D48-F940-B655-8B2F8E7FABD1}" destId="{FA2FFCE5-096D-3348-A044-B78DA79C8594}" srcOrd="0" destOrd="0" presId="urn:microsoft.com/office/officeart/2008/layout/RadialCluster"/>
    <dgm:cxn modelId="{A5625EBB-5BC1-2144-A292-4A2F6B1B42CE}" srcId="{B39E9C35-9184-BF45-9745-95419D7B2BE7}" destId="{63E4D0EA-6511-6C43-A755-D715BA0161B0}" srcOrd="0" destOrd="0" parTransId="{5276FFB3-25AF-1244-BECD-4CBEE465F3B3}" sibTransId="{F9ED0398-1B7C-CC48-B3BC-C4CB3F2EFF64}"/>
    <dgm:cxn modelId="{91407A0C-06FA-524D-ACA5-A92289E9EBAF}" srcId="{63E4D0EA-6511-6C43-A755-D715BA0161B0}" destId="{F9B381BC-9F1D-0043-A049-E1A3A8F9A56A}" srcOrd="1" destOrd="0" parTransId="{70E05206-68C1-6B49-98DA-342D1D6CFF92}" sibTransId="{FB714B74-9591-174E-8726-03C404601D10}"/>
    <dgm:cxn modelId="{8F6C532E-5CE8-6F46-9A19-58A48889A8A3}" srcId="{63E4D0EA-6511-6C43-A755-D715BA0161B0}" destId="{35F13E8A-AC0C-C44C-B9A5-4CC9E267E133}" srcOrd="2" destOrd="0" parTransId="{EADF5FF0-689E-9246-8592-504B494D991D}" sibTransId="{519A2071-326A-CB43-8A1F-C515B5B54BAE}"/>
    <dgm:cxn modelId="{DDD786AF-913B-4444-A5CB-2D8722EC76BE}" type="presOf" srcId="{63E4D0EA-6511-6C43-A755-D715BA0161B0}" destId="{3E7A23E5-64F1-1541-B62E-E2E0427CC7EC}" srcOrd="0" destOrd="0" presId="urn:microsoft.com/office/officeart/2008/layout/RadialCluster"/>
    <dgm:cxn modelId="{C2D29B99-A463-2444-B689-EC7D0D04B3F7}" type="presOf" srcId="{EADF5FF0-689E-9246-8592-504B494D991D}" destId="{17F9165F-1ABC-3A46-A09A-A95E2121B3AD}" srcOrd="0" destOrd="0" presId="urn:microsoft.com/office/officeart/2008/layout/RadialCluster"/>
    <dgm:cxn modelId="{E8522053-DF6D-9B47-AFA8-F52A0171D577}" type="presOf" srcId="{70E05206-68C1-6B49-98DA-342D1D6CFF92}" destId="{67394436-730B-FF47-BB4C-25BD922671AD}" srcOrd="0" destOrd="0" presId="urn:microsoft.com/office/officeart/2008/layout/RadialCluster"/>
    <dgm:cxn modelId="{86E901E1-CC57-1241-BC02-E8DE2C640FBB}" type="presOf" srcId="{35F13E8A-AC0C-C44C-B9A5-4CC9E267E133}" destId="{EF9312EE-9BCC-0E47-AC81-C8672A050D1F}" srcOrd="0" destOrd="0" presId="urn:microsoft.com/office/officeart/2008/layout/RadialCluster"/>
    <dgm:cxn modelId="{BF9003E2-7AE2-8A46-AB44-ABA43FF86B61}" srcId="{63E4D0EA-6511-6C43-A755-D715BA0161B0}" destId="{E3CDD10C-4D48-F940-B655-8B2F8E7FABD1}" srcOrd="0" destOrd="0" parTransId="{14A6F4B5-1448-6444-B17B-ACCFFDACB36C}" sibTransId="{E316EAAB-80BD-2348-AF5B-B6BCED66639E}"/>
    <dgm:cxn modelId="{5E1DE861-40FF-1F4A-B702-EC02F1EA4206}" type="presParOf" srcId="{C4CCAFBE-7B6D-4044-ADD2-9DF0B9C0C61A}" destId="{06C05430-D502-3646-8BE4-386573ADAA9A}" srcOrd="0" destOrd="0" presId="urn:microsoft.com/office/officeart/2008/layout/RadialCluster"/>
    <dgm:cxn modelId="{1992C39E-5F6E-7844-B25B-47A8497D1173}" type="presParOf" srcId="{06C05430-D502-3646-8BE4-386573ADAA9A}" destId="{3E7A23E5-64F1-1541-B62E-E2E0427CC7EC}" srcOrd="0" destOrd="0" presId="urn:microsoft.com/office/officeart/2008/layout/RadialCluster"/>
    <dgm:cxn modelId="{E6F572F4-B5AB-144C-8E6E-F78288300A77}" type="presParOf" srcId="{06C05430-D502-3646-8BE4-386573ADAA9A}" destId="{A8F18B83-E882-F041-9DE0-AF2E108489E3}" srcOrd="1" destOrd="0" presId="urn:microsoft.com/office/officeart/2008/layout/RadialCluster"/>
    <dgm:cxn modelId="{8B044E85-2546-E447-849E-914A853E2924}" type="presParOf" srcId="{06C05430-D502-3646-8BE4-386573ADAA9A}" destId="{FA2FFCE5-096D-3348-A044-B78DA79C8594}" srcOrd="2" destOrd="0" presId="urn:microsoft.com/office/officeart/2008/layout/RadialCluster"/>
    <dgm:cxn modelId="{1D0B0636-A260-2C45-81AD-3778720497BB}" type="presParOf" srcId="{06C05430-D502-3646-8BE4-386573ADAA9A}" destId="{67394436-730B-FF47-BB4C-25BD922671AD}" srcOrd="3" destOrd="0" presId="urn:microsoft.com/office/officeart/2008/layout/RadialCluster"/>
    <dgm:cxn modelId="{8371F87D-9268-774A-B51A-27DDF6F6CC1B}" type="presParOf" srcId="{06C05430-D502-3646-8BE4-386573ADAA9A}" destId="{1343AFE7-6280-E140-8AD4-1AC09E01826E}" srcOrd="4" destOrd="0" presId="urn:microsoft.com/office/officeart/2008/layout/RadialCluster"/>
    <dgm:cxn modelId="{5E92D6DF-0CDC-A24D-B0C7-FB7621A8BC6C}" type="presParOf" srcId="{06C05430-D502-3646-8BE4-386573ADAA9A}" destId="{17F9165F-1ABC-3A46-A09A-A95E2121B3AD}" srcOrd="5" destOrd="0" presId="urn:microsoft.com/office/officeart/2008/layout/RadialCluster"/>
    <dgm:cxn modelId="{5DFBA002-7BD3-1A4A-A0F5-31DB3DDD4767}" type="presParOf" srcId="{06C05430-D502-3646-8BE4-386573ADAA9A}" destId="{EF9312EE-9BCC-0E47-AC81-C8672A050D1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B2326-8BAC-504E-B5CA-96677B889591}">
      <dsp:nvSpPr>
        <dsp:cNvPr id="0" name=""/>
        <dsp:cNvSpPr/>
      </dsp:nvSpPr>
      <dsp:spPr>
        <a:xfrm rot="16200000">
          <a:off x="609" y="303615"/>
          <a:ext cx="3831673" cy="383167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Residents</a:t>
          </a:r>
          <a:endParaRPr lang="en-US" sz="4100" kern="1200" dirty="0"/>
        </a:p>
      </dsp:txBody>
      <dsp:txXfrm rot="5400000">
        <a:off x="610" y="1261533"/>
        <a:ext cx="3161130" cy="1915837"/>
      </dsp:txXfrm>
    </dsp:sp>
    <dsp:sp modelId="{5C25D40A-5303-6C46-A360-C4EF5DCD6B82}">
      <dsp:nvSpPr>
        <dsp:cNvPr id="0" name=""/>
        <dsp:cNvSpPr/>
      </dsp:nvSpPr>
      <dsp:spPr>
        <a:xfrm rot="5400000">
          <a:off x="4054416" y="303615"/>
          <a:ext cx="3831673" cy="383167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SI/GME Leadership</a:t>
          </a:r>
          <a:endParaRPr lang="en-US" sz="4100" kern="1200" dirty="0"/>
        </a:p>
      </dsp:txBody>
      <dsp:txXfrm rot="-5400000">
        <a:off x="4724960" y="1261533"/>
        <a:ext cx="3161130" cy="1915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A23E5-64F1-1541-B62E-E2E0427CC7EC}">
      <dsp:nvSpPr>
        <dsp:cNvPr id="0" name=""/>
        <dsp:cNvSpPr/>
      </dsp:nvSpPr>
      <dsp:spPr>
        <a:xfrm>
          <a:off x="2959442" y="1706298"/>
          <a:ext cx="1964268" cy="20082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 Residents</a:t>
          </a:r>
          <a:endParaRPr lang="en-US" sz="2800" kern="1200" dirty="0"/>
        </a:p>
      </dsp:txBody>
      <dsp:txXfrm>
        <a:off x="3055330" y="1802186"/>
        <a:ext cx="1772492" cy="1816451"/>
      </dsp:txXfrm>
    </dsp:sp>
    <dsp:sp modelId="{A8F18B83-E882-F041-9DE0-AF2E108489E3}">
      <dsp:nvSpPr>
        <dsp:cNvPr id="0" name=""/>
        <dsp:cNvSpPr/>
      </dsp:nvSpPr>
      <dsp:spPr>
        <a:xfrm rot="16200000">
          <a:off x="3709556" y="1474278"/>
          <a:ext cx="4640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4039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FFCE5-096D-3348-A044-B78DA79C8594}">
      <dsp:nvSpPr>
        <dsp:cNvPr id="0" name=""/>
        <dsp:cNvSpPr/>
      </dsp:nvSpPr>
      <dsp:spPr>
        <a:xfrm>
          <a:off x="2923803" y="86450"/>
          <a:ext cx="2035546" cy="11558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Other Residents</a:t>
          </a:r>
          <a:endParaRPr lang="en-US" sz="2900" kern="1200" dirty="0"/>
        </a:p>
      </dsp:txBody>
      <dsp:txXfrm>
        <a:off x="2980225" y="142872"/>
        <a:ext cx="1922702" cy="1042964"/>
      </dsp:txXfrm>
    </dsp:sp>
    <dsp:sp modelId="{67394436-730B-FF47-BB4C-25BD922671AD}">
      <dsp:nvSpPr>
        <dsp:cNvPr id="0" name=""/>
        <dsp:cNvSpPr/>
      </dsp:nvSpPr>
      <dsp:spPr>
        <a:xfrm rot="1527330">
          <a:off x="4901605" y="3275799"/>
          <a:ext cx="4554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407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3AFE7-6280-E140-8AD4-1AC09E01826E}">
      <dsp:nvSpPr>
        <dsp:cNvPr id="0" name=""/>
        <dsp:cNvSpPr/>
      </dsp:nvSpPr>
      <dsp:spPr>
        <a:xfrm>
          <a:off x="5334907" y="3200878"/>
          <a:ext cx="1874794" cy="12380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 Programs</a:t>
          </a:r>
          <a:endParaRPr lang="en-US" sz="2800" kern="1200" dirty="0"/>
        </a:p>
      </dsp:txBody>
      <dsp:txXfrm>
        <a:off x="5395342" y="3261313"/>
        <a:ext cx="1753924" cy="1117156"/>
      </dsp:txXfrm>
    </dsp:sp>
    <dsp:sp modelId="{17F9165F-1ABC-3A46-A09A-A95E2121B3AD}">
      <dsp:nvSpPr>
        <dsp:cNvPr id="0" name=""/>
        <dsp:cNvSpPr/>
      </dsp:nvSpPr>
      <dsp:spPr>
        <a:xfrm rot="9401652">
          <a:off x="2375460" y="3253940"/>
          <a:ext cx="6088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8819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312EE-9BCC-0E47-AC81-C8672A050D1F}">
      <dsp:nvSpPr>
        <dsp:cNvPr id="0" name=""/>
        <dsp:cNvSpPr/>
      </dsp:nvSpPr>
      <dsp:spPr>
        <a:xfrm>
          <a:off x="532596" y="3172608"/>
          <a:ext cx="1867701" cy="12081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Other </a:t>
          </a:r>
          <a:r>
            <a:rPr lang="en-US" sz="2900" kern="1200" dirty="0" err="1" smtClean="0"/>
            <a:t>Depts</a:t>
          </a:r>
          <a:endParaRPr lang="en-US" sz="2900" kern="1200" dirty="0"/>
        </a:p>
      </dsp:txBody>
      <dsp:txXfrm>
        <a:off x="591572" y="3231584"/>
        <a:ext cx="1749749" cy="1090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D25C-D8E3-804E-830B-EDD1A570612D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40DC7-7DEB-A847-936D-BAA37E38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34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08113" y="638175"/>
            <a:ext cx="4260850" cy="3195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7693" y="4047040"/>
            <a:ext cx="5661539" cy="3834161"/>
          </a:xfrm>
          <a:prstGeom prst="rect">
            <a:avLst/>
          </a:prstGeom>
        </p:spPr>
        <p:txBody>
          <a:bodyPr lIns="92166" tIns="92166" rIns="92166" bIns="9216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80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camp.com/" TargetMode="External"/><Relationship Id="rId4" Type="http://schemas.openxmlformats.org/officeDocument/2006/relationships/hyperlink" Target="https://hangouts.google.com/" TargetMode="External"/><Relationship Id="rId5" Type="http://schemas.openxmlformats.org/officeDocument/2006/relationships/hyperlink" Target="http://www.werockyourweb.com/slack-vs-basecamp-vs-trello-vs-asana-vs-teamwork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lack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p.mcafee.com/d/k-Kr6wUSyMepusju76zATsSyYMUejhhdIfL3AkShNJ5VxMsCyCrhho7c8Kec9CPcHjH6mAZwvm0aScJ9_FYOv00juNBFfZfCjU02rggI-qek1P_nV6XxEVKUOVRXBQSnbYyqejhOYYCNvG8FHnjlKy_OEuvkzaT0QSCrsdTVdWUVBAQsIfTdTdw0CX8v0PYuZ1LdJG7GOJjblffYzZclZ2lJfFoDmF-uwTrpOH32ctgrSvG-xaSD-wTrpOH30LlKDQDHHK1rifQMbRrFZ9WWXMf3PtyspkDa7wFroPxYqiwHW7EsKrjpKYCCr1vF6y0bRrFVEw69WWWq812BaSBIVlwq83iS0Ew2Mo6wM996y0o2MKq83eDOgSsGMd43sdcX8_i1_CBQSU-rn5g4u6cE" TargetMode="External"/><Relationship Id="rId4" Type="http://schemas.openxmlformats.org/officeDocument/2006/relationships/hyperlink" Target="http://cp.mcafee.com/d/avndxMscy0Arho7cLe9L3zhOrKrhuos79EECS7TxOar8USyYMUejhjdEEI3C4n764PpClFRzbiuMfH05r6mA_Q-pfw09LoOQD-DP9Y01dE8mvd7a0V_HYztMQsTspsWZOWrbB-hd79EVuujoLR4kRHFGThvVkffGhBrwqrpdK6XYCZssOOqem7XCXCM0rqGLuwTyQqK_iAGMQ-C4lvOPso_2u4WJQYLiuKKBZFiJFrelo5ZwwnfGT0zVKNecGjB3MkJIpM-d9glZ3QendFITujjdwLQzh05WJQYQg34Zttd40xiBriSsGMd41Fr0kg1oc3go4Azh0c1ond41DjV8relo6y1K6CtAvF0_PiWrsvdGPRmnfFuKgFy" TargetMode="External"/><Relationship Id="rId5" Type="http://schemas.openxmlformats.org/officeDocument/2006/relationships/hyperlink" Target="http://cp.mcafee.com/d/FZsS96Qm1PbPyrMUQsCXCQnC71Oqa9JxZUsyCOedELce3AQkPqab0Vx5NNxcSpBqtoOQDI3WM1mNBFfZfCjU02rScJ9_FYOv00jq25DPhOwevW_8Tsd7dT6neLsKCOVvAjhOqenDASbZh5dqWqJQn-l3PWApmU6CS3rxK_9Ln7cICzBx-VKVIDeqR4INnQerCjXQ6YHWS4lvNKpsDlKDBWjRRQLJalJbpOH33tyspkDa7wFroPxYqiwHW7EsKrjpKYCCr1vF6y0bRrFVEw69WWWq812BaSBIVlwq83iS0Ew2Mo6wM996y0o2MKq83eDOgSsGMd43sdcX8_i1_CBQSU-rrfzqY8X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p.mcafee.com/d/1jWVIp3zqb0VBVNdUsqejtPqbP3wVd54SM-Yehjp76QnC71OqapJ55wsMyUUMCrcOJeIpqjS1Zo0HoOQD-DP9Y01dX6mA_Q-pfw09J12PVEVg7fZvArK6zCXzbDnKnjpsLO9EVd7bPOr5-EyCJtdmWb_axVZicHs3jq9JMTvATHzCmjhOM_sTsS03rch-AAfxeDbUx5JrjYdS9NBisEu2BJze7NFa2LEuxOVJdCXOqpI5-Aq80LlKDCy0oDHHFEw4akHqmPBm1Ewdbo2y0b1wq30AAq81wb2VEwcWv93pOH0QgdMQPIzZ87-qnjrzVKI3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inmeded.com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Maximizing Resident Forums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/>
              <a:t>PARTNERS IN MEDICAL EDUCATION, INC</a:t>
            </a:r>
            <a:r>
              <a:rPr lang="en-US" altLang="en-US" sz="2800" b="1" dirty="0"/>
              <a:t>.</a:t>
            </a:r>
          </a:p>
          <a:p>
            <a:pPr lvl="0"/>
            <a:r>
              <a:rPr lang="en-US" altLang="en-US" b="1" dirty="0"/>
              <a:t>Presented by: </a:t>
            </a:r>
            <a:r>
              <a:rPr lang="en-US" dirty="0"/>
              <a:t>Tori Hanlon, MS, CHCP</a:t>
            </a:r>
            <a:endParaRPr lang="en-US" altLang="en-US" dirty="0"/>
          </a:p>
          <a:p>
            <a:r>
              <a:rPr lang="en-US" altLang="en-US" dirty="0"/>
              <a:t>GME Consultant</a:t>
            </a:r>
            <a:endParaRPr lang="en-US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6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427421"/>
              </p:ext>
            </p:extLst>
          </p:nvPr>
        </p:nvGraphicFramePr>
        <p:xfrm>
          <a:off x="628650" y="1738058"/>
          <a:ext cx="7886700" cy="443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4839" y="284411"/>
            <a:ext cx="6526006" cy="1325563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3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692410"/>
              </p:ext>
            </p:extLst>
          </p:nvPr>
        </p:nvGraphicFramePr>
        <p:xfrm>
          <a:off x="628650" y="1738058"/>
          <a:ext cx="7886700" cy="443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4497" y="284411"/>
            <a:ext cx="6526006" cy="1325563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4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Foster effective communication</a:t>
            </a:r>
          </a:p>
          <a:p>
            <a:r>
              <a:rPr lang="en-US" dirty="0"/>
              <a:t>Exchange of information/ideas between residents</a:t>
            </a:r>
          </a:p>
          <a:p>
            <a:r>
              <a:rPr lang="en-US" sz="2800" b="1" dirty="0"/>
              <a:t>Elicit resident feedback</a:t>
            </a:r>
          </a:p>
          <a:p>
            <a:r>
              <a:rPr lang="en-US" sz="2800" b="1" dirty="0"/>
              <a:t>Improve morale among residents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12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85975"/>
            <a:ext cx="7886700" cy="4438905"/>
          </a:xfrm>
        </p:spPr>
        <p:txBody>
          <a:bodyPr/>
          <a:lstStyle/>
          <a:p>
            <a:r>
              <a:rPr lang="en-US" dirty="0" smtClean="0"/>
              <a:t>Meeting minutes</a:t>
            </a:r>
          </a:p>
          <a:p>
            <a:r>
              <a:rPr lang="en-US" dirty="0" smtClean="0"/>
              <a:t>Charter</a:t>
            </a:r>
          </a:p>
          <a:p>
            <a:r>
              <a:rPr lang="en-US" dirty="0" smtClean="0"/>
              <a:t>Agenda template</a:t>
            </a:r>
          </a:p>
          <a:p>
            <a:r>
              <a:rPr lang="en-US" dirty="0" smtClean="0"/>
              <a:t>Follow-up/Action Plans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irc_mi" descr="http://www.colourbox.com/preview/4424434-788103-3d-white-people-with-a-stopwatch-isolated-white-background-3d-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40" y="2172393"/>
            <a:ext cx="3638410" cy="3866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5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to meet other ACGME Requirements</a:t>
            </a:r>
          </a:p>
          <a:p>
            <a:pPr lvl="1"/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Institutional committees</a:t>
            </a:r>
          </a:p>
          <a:p>
            <a:pPr lvl="1"/>
            <a:r>
              <a:rPr lang="en-US" dirty="0" smtClean="0"/>
              <a:t>Resident wellness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Other learners</a:t>
            </a:r>
          </a:p>
          <a:p>
            <a:pPr lvl="1"/>
            <a:r>
              <a:rPr lang="en-US" dirty="0" smtClean="0"/>
              <a:t>Duty hours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Resident Forums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irc_mi" descr="http://us.cdn2.123rf.com/168nwm/coramax/coramax1209/coramax120900295/15298164-3d-people--man-person-with-a-big-pencil-and-a-checkli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75" y="2783541"/>
            <a:ext cx="3440066" cy="3267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2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activities</a:t>
            </a:r>
          </a:p>
          <a:p>
            <a:r>
              <a:rPr lang="en-US" dirty="0" smtClean="0"/>
              <a:t>Support group</a:t>
            </a:r>
          </a:p>
          <a:p>
            <a:r>
              <a:rPr lang="en-US" dirty="0" smtClean="0"/>
              <a:t>Family support</a:t>
            </a:r>
          </a:p>
          <a:p>
            <a:r>
              <a:rPr lang="en-US" dirty="0" smtClean="0"/>
              <a:t>Auxiliary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ACGME 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irc_mi" descr="http://www.artsjournal.com/sandow/wp/wp-content/uploads/2012/06/red-person-among-blue-blo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55" y="2635623"/>
            <a:ext cx="4397189" cy="32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59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OPTIs</a:t>
            </a:r>
          </a:p>
          <a:p>
            <a:r>
              <a:rPr lang="en-US" dirty="0" smtClean="0"/>
              <a:t>Medical schools</a:t>
            </a:r>
          </a:p>
          <a:p>
            <a:r>
              <a:rPr lang="en-US" dirty="0" smtClean="0"/>
              <a:t>Health systems</a:t>
            </a:r>
          </a:p>
          <a:p>
            <a:r>
              <a:rPr lang="en-US" dirty="0" smtClean="0"/>
              <a:t>Single-sponsor institutions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09" y="2259732"/>
            <a:ext cx="3841376" cy="376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 Foster effective communication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 Exchange of information/ideas between residents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 Elicit resident feedback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 Improve morale among residents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78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Slack (</a:t>
            </a:r>
            <a:r>
              <a:rPr lang="en-US" dirty="0" smtClean="0">
                <a:hlinkClick r:id="rId2"/>
              </a:rPr>
              <a:t>https://slack.com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Basecamp (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basecamp.com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Google hangout (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hangouts.google.com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hlinkClick r:id="rId5"/>
            </a:endParaRPr>
          </a:p>
          <a:p>
            <a:pPr marL="0" indent="0">
              <a:buNone/>
            </a:pPr>
            <a:endParaRPr lang="en-US" dirty="0" smtClean="0">
              <a:hlinkClick r:id="rId5"/>
            </a:endParaRP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://www.werockyourweb.com/slack-vs-basecamp-vs-trello-vs-asana-vs-teamwork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Collaborative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58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hlinkClick r:id="rId2"/>
              </a:rPr>
              <a:t>http://uwresidents.com/drupal/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>
                <a:hlinkClick r:id="rId3"/>
              </a:rPr>
              <a:t>http://www.ucdenver.edu/academics/colleges/medicalschool/education/graduatemedicaleducation/Housestaff/Pages/Housestaff.aspx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>
                <a:hlinkClick r:id="rId4"/>
              </a:rPr>
              <a:t>http://umm.edu/professionals/gme/current/house-staff-association-and-lounge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>
                <a:hlinkClick r:id="rId5"/>
              </a:rPr>
              <a:t>https://med.uth.edu/oep/gme/ut-house-staff-association/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724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847" y="1407560"/>
            <a:ext cx="4724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336600"/>
                </a:solidFill>
                <a:latin typeface="Lucida Bright" pitchFamily="18" charset="0"/>
              </a:rPr>
              <a:t>Tori Hanlon, MS, CHCP</a:t>
            </a: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Over 11 years working in Medical Education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Bachelor’s in Health Services Administration</a:t>
            </a:r>
            <a:r>
              <a:rPr lang="en-US" sz="1600" dirty="0">
                <a:latin typeface="Lucida Bright" pitchFamily="18" charset="0"/>
              </a:rPr>
              <a:t/>
            </a:r>
            <a:br>
              <a:rPr lang="en-US" sz="1600" dirty="0">
                <a:latin typeface="Lucida Bright" pitchFamily="18" charset="0"/>
              </a:rPr>
            </a:b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Master’s in Health Administration and Policy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Designated Institutional Official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Experienced in GME at a large academic medical center</a:t>
            </a:r>
            <a:endParaRPr lang="en-US" sz="1600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" y="2209800"/>
            <a:ext cx="3124980" cy="2726046"/>
          </a:xfrm>
          <a:prstGeom prst="rect">
            <a:avLst/>
          </a:prstGeom>
        </p:spPr>
      </p:pic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8" y="1763644"/>
            <a:ext cx="7481454" cy="447787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3452499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8689" y="345676"/>
            <a:ext cx="4319588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+mn-lt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sz="1600" dirty="0">
                <a:latin typeface="+mn-lt"/>
              </a:rPr>
              <a:t>What Every Coordinator </a:t>
            </a:r>
          </a:p>
          <a:p>
            <a:pPr algn="ctr"/>
            <a:r>
              <a:rPr lang="en-US" sz="1600" dirty="0">
                <a:latin typeface="+mn-lt"/>
              </a:rPr>
              <a:t>Needs to Know About NAS</a:t>
            </a:r>
            <a:endParaRPr lang="en-US" altLang="en-US" sz="1600" dirty="0">
              <a:latin typeface="+mn-lt"/>
            </a:endParaRPr>
          </a:p>
          <a:p>
            <a:pPr algn="ctr"/>
            <a:r>
              <a:rPr lang="en-US" altLang="en-US" sz="1400" b="0" dirty="0">
                <a:latin typeface="+mn-lt"/>
              </a:rPr>
              <a:t>Tuesday, November 1, 2016</a:t>
            </a:r>
          </a:p>
          <a:p>
            <a:pPr algn="ctr"/>
            <a:r>
              <a:rPr lang="en-US" altLang="en-US" sz="1400" b="0" dirty="0">
                <a:latin typeface="+mn-lt"/>
              </a:rPr>
              <a:t>12:00pm – 1:00pm EST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/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“</a:t>
            </a:r>
            <a:r>
              <a:rPr lang="en-US" sz="1600" dirty="0">
                <a:latin typeface="+mn-lt"/>
              </a:rPr>
              <a:t>Meet the Experts” Fall Freebie</a:t>
            </a:r>
            <a:endParaRPr lang="en-US" altLang="en-US" sz="1600" dirty="0">
              <a:latin typeface="+mn-lt"/>
            </a:endParaRPr>
          </a:p>
          <a:p>
            <a:pPr algn="ctr"/>
            <a:r>
              <a:rPr lang="en-US" altLang="en-US" sz="1400" b="0" dirty="0">
                <a:latin typeface="+mn-lt"/>
              </a:rPr>
              <a:t>Thursday, November 17, 2016</a:t>
            </a:r>
          </a:p>
          <a:p>
            <a:pPr marL="0" lvl="0" indent="0" algn="ctr"/>
            <a:r>
              <a:rPr lang="en-US" altLang="en-US" sz="1400" b="0" dirty="0">
                <a:latin typeface="+mn-lt"/>
              </a:rPr>
              <a:t>12:00pm – 1:00pm EST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/>
            </a:r>
            <a:br>
              <a:rPr lang="en-US" altLang="en-US" sz="1400" b="0" dirty="0">
                <a:latin typeface="+mn-lt"/>
              </a:rPr>
            </a:br>
            <a:r>
              <a:rPr 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CLER</a:t>
            </a: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December 1, 2016</a:t>
            </a: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>
              <a:lnSpc>
                <a:spcPct val="80000"/>
              </a:lnSpc>
            </a:pPr>
            <a:endParaRPr lang="en-US" altLang="en-US" sz="1400" b="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3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58197" y="397269"/>
            <a:ext cx="4038600" cy="42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GMEC Check-Up: Is your GMEC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meeting its responsibilities?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    A Proactive Approach to Supervising Residents Improves Patient Safety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Institutional Accreditation: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Let’s Get Started!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Dealing Effectively with the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 Struggling Medical Learner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Special Review: Required and Useful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Osteopathic Recognition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Fatigue Management &amp; Mitigation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21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0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the ACGME Requirements of the resident forum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review the purpose(s) of the resident forum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examine ways the resident forum can aide in compliance with other ACGME Requirements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7944" y="156327"/>
            <a:ext cx="6526006" cy="1325563"/>
          </a:xfrm>
        </p:spPr>
        <p:txBody>
          <a:bodyPr/>
          <a:lstStyle/>
          <a:p>
            <a:r>
              <a:rPr lang="en-US" dirty="0" smtClean="0"/>
              <a:t>Objectives and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irc_mi" descr="http://heartofthematterseminars.files.wordpress.com/2010/04/goal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72" y="4971564"/>
            <a:ext cx="4070256" cy="1333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5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578101" y="570805"/>
            <a:ext cx="5736165" cy="1173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Resident Forum</a:t>
            </a:r>
            <a:endParaRPr lang="en-US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9041" y="4830002"/>
            <a:ext cx="7707120" cy="1045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Housestaff</a:t>
            </a:r>
            <a:r>
              <a:rPr lang="en-U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Committee</a:t>
            </a:r>
            <a:endParaRPr lang="en-US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594" y="2196405"/>
            <a:ext cx="7944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Housestaff</a:t>
            </a:r>
            <a:r>
              <a:rPr 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Association</a:t>
            </a:r>
            <a:endParaRPr lang="en-US" sz="5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593" y="3678535"/>
            <a:ext cx="7986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Resident Council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0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…an organization, council, town hall, or other platform that allows residents/fellows from within and across the Sponsoring Institution’s ACGME-accredited programs to communicate and exchange information with each other relevant to their ACGME-accredited programs and their learning and working environment.  (IR II.C.)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Resident Forum?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irc_mi" descr="http://www.practicefusion.com/ehrbloggers/wp-content/uploads/2011/10/computer-ques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24" y="4126530"/>
            <a:ext cx="2526926" cy="2178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3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Any resident/fellow from one of the Sponsoring Institution’s ACGME-accredited programs must have the opportunity to raise a concern to the forum (IR II.C.1.)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60" y="3129923"/>
            <a:ext cx="3554879" cy="30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Residents/fellows must have the option, at least in part, to conduct their forum without the DIO, faculty members, or other administrators present.  (IR II.C.2.)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irc_mi" descr="http://ec.l.thumbs.canstockphoto.com/canstock109231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1" y="3157780"/>
            <a:ext cx="3439084" cy="3019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1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Residents/fellow must have the option to present concerns that arise from discussions at the forum to the DIO and GMEC.  (IR II.C.3.)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" name="irc_mi" descr="http://2.bp.blogspot.com/-_bkfR2iPGQU/TwjSN0n_AxI/AAAAAAAAAtM/KSZCLm-KM0A/s320/Check+mark+and+blue+man.sna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39" y="3342993"/>
            <a:ext cx="2847414" cy="2833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7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Foster effective communication</a:t>
            </a:r>
          </a:p>
          <a:p>
            <a:r>
              <a:rPr lang="en-US" dirty="0" smtClean="0"/>
              <a:t>Exchange of information/ideas between residents</a:t>
            </a:r>
          </a:p>
          <a:p>
            <a:r>
              <a:rPr lang="en-US" dirty="0" smtClean="0"/>
              <a:t>Elicit resident feedback</a:t>
            </a:r>
          </a:p>
          <a:p>
            <a:r>
              <a:rPr lang="en-US" dirty="0" smtClean="0"/>
              <a:t>Improve morale among residents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4497" y="284411"/>
            <a:ext cx="6526006" cy="1325563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irc_mi" descr="http://www.davidfernandez.com/wp-content/uploads/2009/04/conversacion-300x2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04" y="3657600"/>
            <a:ext cx="3589246" cy="2519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8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PME-2016.thmx</Template>
  <TotalTime>1604</TotalTime>
  <Words>656</Words>
  <Application>Microsoft Macintosh PowerPoint</Application>
  <PresentationFormat>On-screen Show (4:3)</PresentationFormat>
  <Paragraphs>189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Lucida Bright</vt:lpstr>
      <vt:lpstr>ＭＳ Ｐゴシック</vt:lpstr>
      <vt:lpstr>Wingdings</vt:lpstr>
      <vt:lpstr>PME-2016</vt:lpstr>
      <vt:lpstr>Maximizing Resident Forums</vt:lpstr>
      <vt:lpstr> </vt:lpstr>
      <vt:lpstr>Objectives and Goals</vt:lpstr>
      <vt:lpstr>PowerPoint Presentation</vt:lpstr>
      <vt:lpstr>What is the Resident Forum?</vt:lpstr>
      <vt:lpstr>ACGME Requirements</vt:lpstr>
      <vt:lpstr>ACGME Requirements</vt:lpstr>
      <vt:lpstr>ACGME Requirements</vt:lpstr>
      <vt:lpstr>Purpose</vt:lpstr>
      <vt:lpstr>Purpose</vt:lpstr>
      <vt:lpstr>Purpose</vt:lpstr>
      <vt:lpstr>Purpose</vt:lpstr>
      <vt:lpstr>Documentation</vt:lpstr>
      <vt:lpstr>Maximizing Resident Forums</vt:lpstr>
      <vt:lpstr>Beyond ACGME Requirements</vt:lpstr>
      <vt:lpstr>Types of SIs</vt:lpstr>
      <vt:lpstr>Purpose</vt:lpstr>
      <vt:lpstr>Online Collaborative Tools</vt:lpstr>
      <vt:lpstr>References</vt:lpstr>
      <vt:lpstr>Questions?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Hanlon</dc:creator>
  <cp:lastModifiedBy>Microsoft Office User</cp:lastModifiedBy>
  <cp:revision>56</cp:revision>
  <dcterms:created xsi:type="dcterms:W3CDTF">2016-03-13T13:41:00Z</dcterms:created>
  <dcterms:modified xsi:type="dcterms:W3CDTF">2016-10-25T17:09:46Z</dcterms:modified>
</cp:coreProperties>
</file>