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1"/>
  </p:notesMasterIdLst>
  <p:sldIdLst>
    <p:sldId id="256" r:id="rId2"/>
    <p:sldId id="260" r:id="rId3"/>
    <p:sldId id="259" r:id="rId4"/>
    <p:sldId id="262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75" r:id="rId34"/>
    <p:sldId id="293" r:id="rId35"/>
    <p:sldId id="294" r:id="rId36"/>
    <p:sldId id="263" r:id="rId37"/>
    <p:sldId id="265" r:id="rId38"/>
    <p:sldId id="295" r:id="rId39"/>
    <p:sldId id="296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/>
    <p:restoredTop sz="94617"/>
  </p:normalViewPr>
  <p:slideViewPr>
    <p:cSldViewPr snapToGrid="0" snapToObjects="1">
      <p:cViewPr varScale="1">
        <p:scale>
          <a:sx n="95" d="100"/>
          <a:sy n="95" d="100"/>
        </p:scale>
        <p:origin x="91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28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nc.edu/apselect/educational.../systems-based-practice-workbook" TargetMode="External"/><Relationship Id="rId4" Type="http://schemas.openxmlformats.org/officeDocument/2006/relationships/hyperlink" Target="https://www.merriam-webster.com/dictiona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cgme.org/Portals/0/PFAssets/ProgramResources/430_CompetencyDefinitions_RO_ED_10182007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Patient Care, Medical Knowledge…Now What?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726235"/>
            <a:ext cx="7245398" cy="8858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PARTNERS IN MEDICAL EDUCATION, INC.</a:t>
            </a:r>
          </a:p>
          <a:p>
            <a:r>
              <a:rPr lang="en-US" dirty="0"/>
              <a:t>Presented by: Amy Lefkovic, MHA</a:t>
            </a:r>
          </a:p>
          <a:p>
            <a:r>
              <a:rPr lang="en-US" dirty="0"/>
              <a:t>Manager, GME &amp; Academic Affairs, Staten Island University Hospital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304" y="1738058"/>
            <a:ext cx="8813494" cy="443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Patient Care and Procedural Skills 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000" dirty="0" smtClean="0"/>
              <a:t>Medical Knowledge </a:t>
            </a:r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Skills to being a great doctor…but wait there is much more!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88" y="1581352"/>
            <a:ext cx="1288249" cy="103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99" y="2612978"/>
            <a:ext cx="1425825" cy="11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6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½ page requirement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Investigate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Self-Evaluation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Life-Long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Deficiencies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Practice-Based Learning and Improvement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27" y="1906090"/>
            <a:ext cx="2425490" cy="39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in knowledge</a:t>
            </a:r>
          </a:p>
          <a:p>
            <a:r>
              <a:rPr lang="en-US" dirty="0"/>
              <a:t>Learning goals</a:t>
            </a:r>
          </a:p>
          <a:p>
            <a:r>
              <a:rPr lang="en-US" dirty="0"/>
              <a:t>Use </a:t>
            </a:r>
            <a:r>
              <a:rPr lang="en-US" dirty="0" smtClean="0"/>
              <a:t>Quality </a:t>
            </a:r>
            <a:r>
              <a:rPr lang="en-US" dirty="0"/>
              <a:t>Improvement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Locate, appraise and assimilate evidence</a:t>
            </a:r>
          </a:p>
          <a:p>
            <a:r>
              <a:rPr lang="en-US" dirty="0" smtClean="0"/>
              <a:t>Participate in the education of patients, families, students residents and other health professionals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Practice-Based Learning and Improvement </a:t>
            </a:r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6" y="4557713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4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Practice-Based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Practice makes perfect 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Learning and Improvement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/>
              <a:t>Learn from the mistakes made 	and improve on them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20" y="246465"/>
            <a:ext cx="3062231" cy="20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evaluations</a:t>
            </a:r>
          </a:p>
          <a:p>
            <a:r>
              <a:rPr lang="en-US" dirty="0" smtClean="0"/>
              <a:t>Self evaluations</a:t>
            </a:r>
          </a:p>
          <a:p>
            <a:r>
              <a:rPr lang="en-US" dirty="0" smtClean="0"/>
              <a:t>360 evaluations</a:t>
            </a:r>
          </a:p>
          <a:p>
            <a:r>
              <a:rPr lang="en-US" dirty="0" smtClean="0"/>
              <a:t>Participation in Quality Improvement projects or conferences</a:t>
            </a:r>
          </a:p>
          <a:p>
            <a:r>
              <a:rPr lang="en-US" dirty="0" smtClean="0"/>
              <a:t>Requested participation in hospital wide resident committees</a:t>
            </a:r>
          </a:p>
          <a:p>
            <a:r>
              <a:rPr lang="en-US" dirty="0" smtClean="0"/>
              <a:t>Chart reviews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870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Admit imperfections</a:t>
            </a:r>
          </a:p>
          <a:p>
            <a:r>
              <a:rPr lang="en-US" dirty="0" smtClean="0"/>
              <a:t>Self reflection </a:t>
            </a:r>
          </a:p>
          <a:p>
            <a:r>
              <a:rPr lang="en-US" dirty="0" smtClean="0"/>
              <a:t>Unaware of deficiencies</a:t>
            </a:r>
          </a:p>
          <a:p>
            <a:r>
              <a:rPr lang="en-US" dirty="0" smtClean="0"/>
              <a:t>Unaware of quality improvement methods</a:t>
            </a:r>
          </a:p>
          <a:p>
            <a:r>
              <a:rPr lang="en-US" dirty="0" smtClean="0"/>
              <a:t>Patient safety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76" y="3934416"/>
            <a:ext cx="3931874" cy="21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9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exchange of information with</a:t>
            </a:r>
          </a:p>
          <a:p>
            <a:pPr lvl="1"/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Families</a:t>
            </a:r>
          </a:p>
          <a:p>
            <a:pPr lvl="1"/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Physicians</a:t>
            </a:r>
          </a:p>
          <a:p>
            <a:pPr lvl="1"/>
            <a:r>
              <a:rPr lang="en-US" dirty="0" smtClean="0"/>
              <a:t>Health related agencies</a:t>
            </a:r>
          </a:p>
          <a:p>
            <a:pPr lvl="1"/>
            <a:endParaRPr lang="en-US" dirty="0"/>
          </a:p>
          <a:p>
            <a:r>
              <a:rPr lang="en-US" dirty="0" smtClean="0"/>
              <a:t>Across broad range of socioeconomic and cultural backgrounds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Interpersonal and Communication Skills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862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266868"/>
            <a:ext cx="7886700" cy="4438905"/>
          </a:xfrm>
        </p:spPr>
        <p:txBody>
          <a:bodyPr/>
          <a:lstStyle/>
          <a:p>
            <a:r>
              <a:rPr lang="en-US" dirty="0"/>
              <a:t>Work effectively as a member of leader of a healthcare </a:t>
            </a:r>
            <a:r>
              <a:rPr lang="en-US" dirty="0" smtClean="0"/>
              <a:t>team</a:t>
            </a:r>
          </a:p>
          <a:p>
            <a:endParaRPr lang="en-US" dirty="0"/>
          </a:p>
          <a:p>
            <a:r>
              <a:rPr lang="en-US" dirty="0" smtClean="0"/>
              <a:t>Maintain comprehensive, timely and legible medical records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Interpersonal and Communication </a:t>
            </a:r>
            <a:r>
              <a:rPr lang="en-US" dirty="0" smtClean="0"/>
              <a:t>Skills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69" y="3913620"/>
            <a:ext cx="1828111" cy="24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0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evaluations</a:t>
            </a:r>
          </a:p>
          <a:p>
            <a:r>
              <a:rPr lang="en-US" dirty="0" smtClean="0"/>
              <a:t>360 evaluations</a:t>
            </a:r>
          </a:p>
          <a:p>
            <a:r>
              <a:rPr lang="en-US" dirty="0" smtClean="0"/>
              <a:t>Self evaluation </a:t>
            </a:r>
            <a:endParaRPr lang="en-US" dirty="0"/>
          </a:p>
          <a:p>
            <a:r>
              <a:rPr lang="en-US" dirty="0" smtClean="0"/>
              <a:t>Direct observation</a:t>
            </a:r>
          </a:p>
          <a:p>
            <a:r>
              <a:rPr lang="en-US" dirty="0" smtClean="0"/>
              <a:t>Chart review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84" y="4543136"/>
            <a:ext cx="4245166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Interpersonal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Occurrences with others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Communication skills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/>
              <a:t>Understanding and communicate 	effectively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519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1158" y="1076271"/>
            <a:ext cx="4593344" cy="50973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Amy Lefkovic, </a:t>
            </a:r>
            <a:r>
              <a:rPr lang="en-US" b="1" dirty="0" smtClean="0"/>
              <a:t>MHA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1900" dirty="0" smtClean="0"/>
              <a:t>Received </a:t>
            </a:r>
            <a:r>
              <a:rPr lang="en-US" sz="1900" dirty="0"/>
              <a:t>her Bachelors Degree in Health Information Management from Kean University</a:t>
            </a:r>
          </a:p>
          <a:p>
            <a:r>
              <a:rPr lang="en-US" sz="1900" dirty="0"/>
              <a:t>Began her career in Graduate Medical Education (GME) at Hospital for Special Surgery as the Radiology Fellowship Program Coordinator</a:t>
            </a:r>
          </a:p>
          <a:p>
            <a:r>
              <a:rPr lang="en-US" sz="1900" dirty="0"/>
              <a:t>Received her Masters degree in Healthcare Administration from Seton Hall University</a:t>
            </a:r>
          </a:p>
          <a:p>
            <a:r>
              <a:rPr lang="en-US" sz="1900" dirty="0"/>
              <a:t>Continued her career in GME at Lutheran Medical Center as the OB/GYN Residency Coordinator</a:t>
            </a:r>
          </a:p>
          <a:p>
            <a:r>
              <a:rPr lang="en-US" sz="1900" dirty="0"/>
              <a:t>Is currently the Manager of GME and Academic Affairs at Staten Island University Hospital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Your </a:t>
            </a:r>
            <a:r>
              <a:rPr lang="en-US" dirty="0" smtClean="0"/>
              <a:t>Presenter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022" y="1659831"/>
            <a:ext cx="2703470" cy="34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1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Number of patients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Cultural backgrounds/beliefs</a:t>
            </a:r>
          </a:p>
          <a:p>
            <a:r>
              <a:rPr lang="en-US" dirty="0" smtClean="0"/>
              <a:t>Work as a team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5" y="3316077"/>
            <a:ext cx="3300582" cy="2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8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Sensitivity to a diverse patient population including but not limited to diversity in gender, age, culture race, religion and disabilities and sexual orientation </a:t>
            </a:r>
          </a:p>
          <a:p>
            <a:pPr lvl="1"/>
            <a:r>
              <a:rPr lang="en-US" dirty="0"/>
              <a:t>Scientists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Responsiveness to patient care that supersedes self-interest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663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 for patient </a:t>
            </a:r>
            <a:r>
              <a:rPr lang="en-US" dirty="0" smtClean="0"/>
              <a:t>privacy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Accountability to</a:t>
            </a:r>
          </a:p>
          <a:p>
            <a:pPr lvl="1"/>
            <a:r>
              <a:rPr lang="en-US" dirty="0"/>
              <a:t>Patients</a:t>
            </a:r>
          </a:p>
          <a:p>
            <a:pPr lvl="1"/>
            <a:r>
              <a:rPr lang="en-US" dirty="0"/>
              <a:t>Society</a:t>
            </a:r>
          </a:p>
          <a:p>
            <a:pPr lvl="1"/>
            <a:r>
              <a:rPr lang="en-US" dirty="0" smtClean="0"/>
              <a:t>Profession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Adherence to ethical </a:t>
            </a:r>
            <a:r>
              <a:rPr lang="en-US" dirty="0" smtClean="0"/>
              <a:t>principles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23" y="2037947"/>
            <a:ext cx="2602907" cy="26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6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evaluations</a:t>
            </a:r>
          </a:p>
          <a:p>
            <a:r>
              <a:rPr lang="en-US" dirty="0"/>
              <a:t>360 evaluations</a:t>
            </a:r>
          </a:p>
          <a:p>
            <a:r>
              <a:rPr lang="en-US" dirty="0"/>
              <a:t>Self evaluation </a:t>
            </a:r>
          </a:p>
          <a:p>
            <a:r>
              <a:rPr lang="en-US" dirty="0"/>
              <a:t>Direct </a:t>
            </a:r>
            <a:r>
              <a:rPr lang="en-US" dirty="0" smtClean="0"/>
              <a:t>observation</a:t>
            </a:r>
          </a:p>
          <a:p>
            <a:r>
              <a:rPr lang="en-US" dirty="0" smtClean="0"/>
              <a:t>Conference attendance</a:t>
            </a:r>
          </a:p>
          <a:p>
            <a:r>
              <a:rPr lang="en-US" dirty="0" smtClean="0"/>
              <a:t>Dress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33" y="3459296"/>
            <a:ext cx="3621371" cy="262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1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50834"/>
            <a:ext cx="8283996" cy="4326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Professionalism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/>
              <a:t>the conduct, </a:t>
            </a:r>
            <a:r>
              <a:rPr lang="en-US" sz="3600" b="1" dirty="0">
                <a:solidFill>
                  <a:srgbClr val="FF0000"/>
                </a:solidFill>
              </a:rPr>
              <a:t>aims</a:t>
            </a:r>
            <a:r>
              <a:rPr lang="en-US" sz="3600" dirty="0"/>
              <a:t>, or qualities </a:t>
            </a:r>
            <a:r>
              <a:rPr lang="en-US" sz="3600" dirty="0" smtClean="0"/>
              <a:t>that 	characterize </a:t>
            </a:r>
            <a:r>
              <a:rPr lang="en-US" sz="3600" dirty="0"/>
              <a:t>or mark a profession </a:t>
            </a:r>
            <a:r>
              <a:rPr lang="en-US" sz="3600" dirty="0" smtClean="0"/>
              <a:t>	or </a:t>
            </a:r>
            <a:r>
              <a:rPr lang="en-US" sz="3600" dirty="0"/>
              <a:t>a </a:t>
            </a:r>
            <a:r>
              <a:rPr lang="en-US" sz="3600" dirty="0" smtClean="0"/>
              <a:t>professional </a:t>
            </a:r>
            <a:r>
              <a:rPr lang="en-US" sz="3600" dirty="0"/>
              <a:t>person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8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to work force</a:t>
            </a:r>
          </a:p>
          <a:p>
            <a:r>
              <a:rPr lang="en-US" dirty="0" smtClean="0"/>
              <a:t>Casual</a:t>
            </a:r>
          </a:p>
          <a:p>
            <a:r>
              <a:rPr lang="en-US" dirty="0"/>
              <a:t>Unaware of deficiencies</a:t>
            </a:r>
          </a:p>
          <a:p>
            <a:r>
              <a:rPr lang="en-US" dirty="0" smtClean="0"/>
              <a:t>Millennials</a:t>
            </a:r>
          </a:p>
          <a:p>
            <a:r>
              <a:rPr lang="en-US" dirty="0" smtClean="0"/>
              <a:t>Cultural backgrounds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73" y="3142562"/>
            <a:ext cx="2922396" cy="29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60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 and responsiveness to larger context and system of health care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Call on other resources to provide optimal health care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Considerations of cost awareness and risk-benefit analysis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Systems-Based Practice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8530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Advocate for quality patient </a:t>
            </a:r>
            <a:r>
              <a:rPr lang="en-US" dirty="0" smtClean="0"/>
              <a:t>care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 in </a:t>
            </a:r>
            <a:r>
              <a:rPr lang="en-US" dirty="0" err="1"/>
              <a:t>interprofessional</a:t>
            </a:r>
            <a:r>
              <a:rPr lang="en-US" dirty="0"/>
              <a:t> teams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system </a:t>
            </a:r>
            <a:r>
              <a:rPr lang="en-US" dirty="0" smtClean="0"/>
              <a:t>errors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Implement potential solutions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Systems-Based Practice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4422870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83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evaluations</a:t>
            </a:r>
          </a:p>
          <a:p>
            <a:r>
              <a:rPr lang="en-US" dirty="0"/>
              <a:t>360 evaluations</a:t>
            </a:r>
          </a:p>
          <a:p>
            <a:r>
              <a:rPr lang="en-US" dirty="0"/>
              <a:t>Self evaluation </a:t>
            </a:r>
          </a:p>
          <a:p>
            <a:r>
              <a:rPr lang="en-US" dirty="0"/>
              <a:t>Direct observation</a:t>
            </a:r>
          </a:p>
          <a:p>
            <a:r>
              <a:rPr lang="en-US" dirty="0" smtClean="0"/>
              <a:t>Interdisciplinary conference attendance</a:t>
            </a:r>
          </a:p>
          <a:p>
            <a:r>
              <a:rPr lang="en-US" dirty="0" smtClean="0"/>
              <a:t>Quality Improvement project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6811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Systems-Based Practice </a:t>
            </a:r>
          </a:p>
          <a:p>
            <a:pPr marL="457200" lvl="1" indent="0">
              <a:buNone/>
            </a:pPr>
            <a:r>
              <a:rPr lang="en-US" dirty="0" smtClean="0"/>
              <a:t>All </a:t>
            </a:r>
            <a:r>
              <a:rPr lang="en-US" dirty="0"/>
              <a:t>the processes in the health care system that operate to provide cost effective care to individual patients and to </a:t>
            </a:r>
            <a:r>
              <a:rPr lang="en-US" dirty="0" smtClean="0"/>
              <a:t>populations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It </a:t>
            </a:r>
            <a:r>
              <a:rPr lang="en-US" dirty="0"/>
              <a:t>includes the appointment system and referral process all the way to the governmental organization of health </a:t>
            </a:r>
            <a:r>
              <a:rPr lang="en-US" dirty="0" smtClean="0"/>
              <a:t>care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72" y="433387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5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9"/>
            <a:ext cx="7197538" cy="3829024"/>
          </a:xfrm>
        </p:spPr>
        <p:txBody>
          <a:bodyPr/>
          <a:lstStyle/>
          <a:p>
            <a:r>
              <a:rPr lang="en-US" dirty="0" smtClean="0"/>
              <a:t>To review the six core competencies.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examine evaluation methods for the six core competencies.</a:t>
            </a:r>
          </a:p>
          <a:p>
            <a:endParaRPr lang="en-US" dirty="0"/>
          </a:p>
          <a:p>
            <a:r>
              <a:rPr lang="en-US" dirty="0" smtClean="0"/>
              <a:t>To explore additional ways in which programs can assist their trainees in meeting the expectation of the six core competencies.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irc_mi" descr="http://heartofthematterseminars.files.wordpress.com/2010/04/goal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03" y="5114008"/>
            <a:ext cx="2909186" cy="1238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75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– pushback</a:t>
            </a:r>
          </a:p>
          <a:p>
            <a:r>
              <a:rPr lang="en-US" smtClean="0"/>
              <a:t>Going too </a:t>
            </a:r>
            <a:r>
              <a:rPr lang="en-US" dirty="0" smtClean="0"/>
              <a:t>far</a:t>
            </a:r>
          </a:p>
          <a:p>
            <a:r>
              <a:rPr lang="en-US" dirty="0" smtClean="0"/>
              <a:t>Are faculty aware?</a:t>
            </a:r>
          </a:p>
          <a:p>
            <a:r>
              <a:rPr lang="en-US" dirty="0" smtClean="0"/>
              <a:t>Large health systems</a:t>
            </a:r>
          </a:p>
          <a:p>
            <a:r>
              <a:rPr lang="en-US" dirty="0" smtClean="0"/>
              <a:t>Call on others as “resources” seen as help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11" y="4240461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74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Better person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Way of remembering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Similar with slight differences to use as building blocks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 “Additional” Competencies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46" y="1738058"/>
            <a:ext cx="2854074" cy="24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10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Program Directors with toolkit  </a:t>
            </a:r>
            <a:endParaRPr lang="en-US" dirty="0" smtClean="0"/>
          </a:p>
          <a:p>
            <a:pPr lvl="1"/>
            <a:r>
              <a:rPr lang="en-US" dirty="0" smtClean="0"/>
              <a:t>Self reflection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Remind helping </a:t>
            </a:r>
            <a:r>
              <a:rPr lang="en-US" dirty="0" smtClean="0"/>
              <a:t>people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Administrative guidance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Importance of the “Additional” Competencies </a:t>
            </a:r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54" y="4087258"/>
            <a:ext cx="3151686" cy="20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4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Chairmen evaluation of faculty on meeting competencies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Policy to outline specifics</a:t>
            </a:r>
          </a:p>
          <a:p>
            <a:endParaRPr lang="en-US" dirty="0"/>
          </a:p>
          <a:p>
            <a:r>
              <a:rPr lang="en-US" dirty="0" smtClean="0"/>
              <a:t>Read goals and objectives?</a:t>
            </a:r>
          </a:p>
          <a:p>
            <a:endParaRPr lang="en-US" dirty="0"/>
          </a:p>
          <a:p>
            <a:r>
              <a:rPr lang="en-US" dirty="0" smtClean="0"/>
              <a:t>Program Coordinator involvement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the Expectations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70" y="4199778"/>
            <a:ext cx="38290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68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72029"/>
            <a:ext cx="7886700" cy="4438905"/>
          </a:xfrm>
        </p:spPr>
        <p:txBody>
          <a:bodyPr/>
          <a:lstStyle/>
          <a:p>
            <a:r>
              <a:rPr lang="en-US" dirty="0"/>
              <a:t>Remediation </a:t>
            </a:r>
          </a:p>
          <a:p>
            <a:pPr lvl="1"/>
            <a:r>
              <a:rPr lang="en-US" dirty="0"/>
              <a:t>Exercises on how to </a:t>
            </a:r>
            <a:r>
              <a:rPr lang="en-US" dirty="0" smtClean="0"/>
              <a:t>meet expectations</a:t>
            </a:r>
            <a:endParaRPr lang="en-US" dirty="0"/>
          </a:p>
          <a:p>
            <a:pPr lvl="1"/>
            <a:r>
              <a:rPr lang="en-US" dirty="0"/>
              <a:t>Articles on competency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Cultural </a:t>
            </a:r>
            <a:r>
              <a:rPr lang="en-US" dirty="0"/>
              <a:t>diversity </a:t>
            </a:r>
            <a:r>
              <a:rPr lang="en-US" dirty="0" smtClean="0"/>
              <a:t>training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Self </a:t>
            </a:r>
            <a:r>
              <a:rPr lang="en-US" dirty="0" smtClean="0"/>
              <a:t>evaluations to include all competencies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the </a:t>
            </a:r>
            <a:r>
              <a:rPr lang="en-US" dirty="0" smtClean="0"/>
              <a:t>Expectations Cont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4" y="46156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73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evaluation </a:t>
            </a:r>
            <a:r>
              <a:rPr lang="en-US" dirty="0" smtClean="0"/>
              <a:t>methods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sure address </a:t>
            </a:r>
            <a:r>
              <a:rPr lang="en-US" dirty="0" smtClean="0"/>
              <a:t>all competencies </a:t>
            </a:r>
          </a:p>
          <a:p>
            <a:pPr lvl="1"/>
            <a:endParaRPr lang="en-US" dirty="0"/>
          </a:p>
          <a:p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Give requirements to residents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Ask if understand them 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Ask how accomplish them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the Expectations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1157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Designated Institutional Official </a:t>
            </a:r>
          </a:p>
          <a:p>
            <a:r>
              <a:rPr lang="en-US" dirty="0" smtClean="0"/>
              <a:t>Department of Academic Affairs</a:t>
            </a:r>
          </a:p>
          <a:p>
            <a:r>
              <a:rPr lang="en-US" dirty="0" smtClean="0"/>
              <a:t>Program Director</a:t>
            </a:r>
          </a:p>
          <a:p>
            <a:r>
              <a:rPr lang="en-US" dirty="0" smtClean="0"/>
              <a:t>Faculty </a:t>
            </a:r>
          </a:p>
          <a:p>
            <a:r>
              <a:rPr lang="en-US" dirty="0" smtClean="0"/>
              <a:t>Program Coordinator</a:t>
            </a:r>
          </a:p>
          <a:p>
            <a:r>
              <a:rPr lang="en-US" dirty="0" smtClean="0"/>
              <a:t>Chief Residents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21" y="3294043"/>
            <a:ext cx="2649729" cy="26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76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www.acgme.org/Portals/0/PFAssets/ProgramResources/430_CompetencyDefinitions_RO_ED_10182007.pdf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hlinkClick r:id="rId3"/>
              </a:rPr>
              <a:t>https://www.med.unc.edu/</a:t>
            </a:r>
            <a:r>
              <a:rPr lang="en-US" sz="2400" dirty="0" err="1">
                <a:hlinkClick r:id="rId3"/>
              </a:rPr>
              <a:t>apselect</a:t>
            </a:r>
            <a:r>
              <a:rPr lang="en-US" sz="2400" dirty="0">
                <a:hlinkClick r:id="rId3"/>
              </a:rPr>
              <a:t>/educational.../</a:t>
            </a:r>
            <a:r>
              <a:rPr lang="en-US" sz="2400" dirty="0" smtClean="0">
                <a:hlinkClick r:id="rId3"/>
              </a:rPr>
              <a:t>systems-based-practice-workbook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www.merriam-webster.com/dictionary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349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8197" y="397269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>Documentation and Coding to Teaching Physicians</a:t>
            </a:r>
            <a:br>
              <a:rPr lang="en-US" sz="1400" dirty="0"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>Keeping up with Institutional NAS Requirements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   New Program Accreditation. </a:t>
            </a:r>
            <a:br>
              <a:rPr lang="en-US" sz="1500" dirty="0">
                <a:latin typeface="Arial" charset="0"/>
                <a:cs typeface="Arial" charset="0"/>
              </a:rPr>
            </a:br>
            <a:r>
              <a:rPr lang="en-US" sz="1500" dirty="0">
                <a:latin typeface="Arial" charset="0"/>
                <a:cs typeface="Arial" charset="0"/>
              </a:rPr>
              <a:t>Let’s get Started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Finance – The Basics</a:t>
            </a:r>
            <a:br>
              <a:rPr lang="en-US" sz="1500" dirty="0">
                <a:latin typeface="Arial" charset="0"/>
                <a:cs typeface="Arial" charset="0"/>
              </a:rPr>
            </a:br>
            <a:r>
              <a:rPr lang="en-US" sz="1500" dirty="0">
                <a:latin typeface="Arial" charset="0"/>
                <a:cs typeface="Arial" charset="0"/>
              </a:rPr>
              <a:t>(2016 Update)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Maximizing Resident Forums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What Every Coordinator Needs to Know about NAS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CLER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38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330088" y="0"/>
            <a:ext cx="4296012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500" dirty="0">
              <a:latin typeface="Arial" charset="0"/>
            </a:endParaRPr>
          </a:p>
          <a:p>
            <a:pPr algn="ctr"/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Ask Partners – Spring Freebie</a:t>
            </a:r>
          </a:p>
          <a:p>
            <a:pPr marL="0" lvl="0" indent="0"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March 23, 2017</a:t>
            </a:r>
          </a:p>
          <a:p>
            <a:pPr marL="0" lvl="0" indent="0"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Institutional Readiness in NAS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March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2,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marL="0" lvl="0" indent="0"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Using 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#Social Media and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Technology in #GME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April 20,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4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 smtClean="0">
                <a:latin typeface="+mn-lt"/>
              </a:rPr>
              <a:t>Amy </a:t>
            </a:r>
            <a:r>
              <a:rPr lang="en-US" sz="2000" b="1" dirty="0" err="1">
                <a:latin typeface="+mn-lt"/>
              </a:rPr>
              <a:t>Lefkovic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smtClean="0">
                <a:latin typeface="+mn-lt"/>
              </a:rPr>
              <a:t>MHA</a:t>
            </a:r>
            <a:endParaRPr lang="en-US" sz="2000" dirty="0"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 smtClean="0">
                <a:hlinkClick r:id="rId3"/>
              </a:rPr>
              <a:t>amy@partnersinmeded.com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39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program </a:t>
            </a:r>
            <a:r>
              <a:rPr lang="en-US" dirty="0" smtClean="0"/>
              <a:t>director (as well as the faculty) </a:t>
            </a:r>
            <a:r>
              <a:rPr lang="en-US" dirty="0"/>
              <a:t>must administer and maintain an educational environment conducive to educating the residents in each of the ACGME competency </a:t>
            </a:r>
            <a:r>
              <a:rPr lang="en-US" dirty="0" smtClean="0"/>
              <a:t>areas </a:t>
            </a:r>
            <a:r>
              <a:rPr lang="en-US" dirty="0"/>
              <a:t>II.A.4. II.B.1.b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curriculum must contain competency-based </a:t>
            </a:r>
            <a:r>
              <a:rPr lang="en-US" dirty="0"/>
              <a:t>goals and objectives for each assignment at </a:t>
            </a:r>
            <a:r>
              <a:rPr lang="en-US" dirty="0" smtClean="0"/>
              <a:t>each educational </a:t>
            </a:r>
            <a:r>
              <a:rPr lang="en-US" dirty="0"/>
              <a:t>level, which the program must distribute to residents </a:t>
            </a:r>
            <a:r>
              <a:rPr lang="en-US" dirty="0" smtClean="0"/>
              <a:t>and faculty </a:t>
            </a:r>
            <a:r>
              <a:rPr lang="en-US" dirty="0"/>
              <a:t>at least annually, in either written or electronic </a:t>
            </a:r>
            <a:r>
              <a:rPr lang="en-US" dirty="0" smtClean="0"/>
              <a:t>form IV.A.2.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Program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229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Patient Care and Procedural Skills</a:t>
            </a:r>
          </a:p>
          <a:p>
            <a:pPr marL="0" indent="0">
              <a:buNone/>
            </a:pPr>
            <a:r>
              <a:rPr lang="en-US" dirty="0" smtClean="0"/>
              <a:t>2. Medical Knowledge</a:t>
            </a:r>
          </a:p>
          <a:p>
            <a:pPr marL="0" indent="0">
              <a:buNone/>
            </a:pPr>
            <a:r>
              <a:rPr lang="en-US" dirty="0" smtClean="0"/>
              <a:t>3. Practice-Based Learning and Improvement </a:t>
            </a:r>
          </a:p>
          <a:p>
            <a:pPr marL="0" indent="0">
              <a:buNone/>
            </a:pPr>
            <a:r>
              <a:rPr lang="en-US" dirty="0" smtClean="0"/>
              <a:t>4. Interpersonal and Communication Skills  </a:t>
            </a:r>
          </a:p>
          <a:p>
            <a:pPr marL="0" indent="0">
              <a:buNone/>
            </a:pPr>
            <a:r>
              <a:rPr lang="en-US" dirty="0" smtClean="0"/>
              <a:t>5. Professionalism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6. Systems-Based Practice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Competencies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30" y="4099480"/>
            <a:ext cx="2643360" cy="19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Compassionate</a:t>
            </a:r>
          </a:p>
          <a:p>
            <a:r>
              <a:rPr lang="en-US" dirty="0" smtClean="0"/>
              <a:t>Appropriate</a:t>
            </a:r>
          </a:p>
          <a:p>
            <a:r>
              <a:rPr lang="en-US" dirty="0" smtClean="0"/>
              <a:t>Effective </a:t>
            </a:r>
          </a:p>
          <a:p>
            <a:r>
              <a:rPr lang="en-US" dirty="0" smtClean="0"/>
              <a:t>Procedures for the area of practice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Care and Procedural Skills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4024485"/>
            <a:ext cx="3233739" cy="203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2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Direct observation </a:t>
            </a:r>
            <a:endParaRPr lang="en-US" sz="3200" dirty="0" smtClean="0"/>
          </a:p>
          <a:p>
            <a:r>
              <a:rPr lang="en-US" sz="3200" dirty="0" smtClean="0"/>
              <a:t>Faculty evaluations</a:t>
            </a:r>
          </a:p>
          <a:p>
            <a:r>
              <a:rPr lang="en-US" sz="3200" dirty="0" smtClean="0"/>
              <a:t>360 evaluations</a:t>
            </a:r>
          </a:p>
          <a:p>
            <a:r>
              <a:rPr lang="en-US" sz="3200" dirty="0" smtClean="0"/>
              <a:t>Procedure logs</a:t>
            </a:r>
          </a:p>
          <a:p>
            <a:pPr lvl="1"/>
            <a:r>
              <a:rPr lang="en-US" sz="2800" dirty="0" smtClean="0"/>
              <a:t>Appropriate participation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40" y="3635566"/>
            <a:ext cx="3424686" cy="25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and evolving </a:t>
            </a:r>
          </a:p>
          <a:p>
            <a:pPr lvl="1"/>
            <a:r>
              <a:rPr lang="en-US" dirty="0" smtClean="0"/>
              <a:t>Biomedical </a:t>
            </a:r>
          </a:p>
          <a:p>
            <a:pPr lvl="1"/>
            <a:r>
              <a:rPr lang="en-US" dirty="0" smtClean="0"/>
              <a:t>Clinical</a:t>
            </a:r>
          </a:p>
          <a:p>
            <a:pPr lvl="1"/>
            <a:r>
              <a:rPr lang="en-US" dirty="0" smtClean="0"/>
              <a:t>Epidemiological</a:t>
            </a:r>
          </a:p>
          <a:p>
            <a:pPr lvl="1"/>
            <a:r>
              <a:rPr lang="en-US" dirty="0" smtClean="0"/>
              <a:t>Social-behavioral sciences </a:t>
            </a:r>
          </a:p>
          <a:p>
            <a:endParaRPr lang="en-US" dirty="0"/>
          </a:p>
          <a:p>
            <a:r>
              <a:rPr lang="en-US" dirty="0" smtClean="0"/>
              <a:t>Application of knowledge to patient care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Knowledge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25" y="1896451"/>
            <a:ext cx="3242531" cy="21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3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observation</a:t>
            </a:r>
          </a:p>
          <a:p>
            <a:r>
              <a:rPr lang="en-US" dirty="0" smtClean="0"/>
              <a:t>Faculty evaluations</a:t>
            </a:r>
          </a:p>
          <a:p>
            <a:r>
              <a:rPr lang="en-US" dirty="0" smtClean="0"/>
              <a:t>360 evaluation</a:t>
            </a:r>
          </a:p>
          <a:p>
            <a:r>
              <a:rPr lang="en-US" dirty="0" smtClean="0"/>
              <a:t>Case presentations</a:t>
            </a:r>
          </a:p>
          <a:p>
            <a:r>
              <a:rPr lang="en-US" dirty="0" smtClean="0"/>
              <a:t>In-training exam and board scores</a:t>
            </a:r>
          </a:p>
          <a:p>
            <a:r>
              <a:rPr lang="en-US" dirty="0" smtClean="0"/>
              <a:t>Conference attendance</a:t>
            </a:r>
          </a:p>
          <a:p>
            <a:r>
              <a:rPr lang="en-US" dirty="0" smtClean="0"/>
              <a:t>Continuing educational conferences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465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483</TotalTime>
  <Words>1327</Words>
  <Application>Microsoft Macintosh PowerPoint</Application>
  <PresentationFormat>On-screen Show (4:3)</PresentationFormat>
  <Paragraphs>365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Comic Sans MS</vt:lpstr>
      <vt:lpstr>Lucida Bright</vt:lpstr>
      <vt:lpstr>ＭＳ Ｐゴシック</vt:lpstr>
      <vt:lpstr>Wingdings</vt:lpstr>
      <vt:lpstr>PME-2016</vt:lpstr>
      <vt:lpstr>Patient Care, Medical Knowledge…Now What? </vt:lpstr>
      <vt:lpstr>Introducing Your Presenter </vt:lpstr>
      <vt:lpstr>Goals and Objectives</vt:lpstr>
      <vt:lpstr>Common Program Requirements</vt:lpstr>
      <vt:lpstr>Core Competencies </vt:lpstr>
      <vt:lpstr>Patient Care and Procedural Skills</vt:lpstr>
      <vt:lpstr>Evaluation Method</vt:lpstr>
      <vt:lpstr>Medical Knowledge</vt:lpstr>
      <vt:lpstr>Evaluation Method</vt:lpstr>
      <vt:lpstr>PowerPoint Presentation</vt:lpstr>
      <vt:lpstr>Practice-Based Learning and Improvement </vt:lpstr>
      <vt:lpstr>Practice-Based Learning and Improvement Cont. </vt:lpstr>
      <vt:lpstr>Breakdown</vt:lpstr>
      <vt:lpstr>Evaluation Method</vt:lpstr>
      <vt:lpstr>Challenges</vt:lpstr>
      <vt:lpstr>Interpersonal and Communication Skills</vt:lpstr>
      <vt:lpstr>Interpersonal and Communication Skills Cont.</vt:lpstr>
      <vt:lpstr>Evaluation Method</vt:lpstr>
      <vt:lpstr>Breakdown </vt:lpstr>
      <vt:lpstr>Challenges</vt:lpstr>
      <vt:lpstr>Professionalism</vt:lpstr>
      <vt:lpstr>Professionalism Cont.</vt:lpstr>
      <vt:lpstr>Evaluation Method</vt:lpstr>
      <vt:lpstr>Breakdown </vt:lpstr>
      <vt:lpstr>Challenges</vt:lpstr>
      <vt:lpstr>Systems-Based Practice</vt:lpstr>
      <vt:lpstr>Systems-Based Practice Cont.</vt:lpstr>
      <vt:lpstr>Evaluation Method</vt:lpstr>
      <vt:lpstr>Breakdown </vt:lpstr>
      <vt:lpstr>Challenges</vt:lpstr>
      <vt:lpstr>Importance of the “Additional” Competencies </vt:lpstr>
      <vt:lpstr>Importance of the “Additional” Competencies Cont. </vt:lpstr>
      <vt:lpstr>Meeting the Expectations</vt:lpstr>
      <vt:lpstr>Meeting the Expectations Cont.</vt:lpstr>
      <vt:lpstr>Meeting the Expectations Cont.</vt:lpstr>
      <vt:lpstr>Role Models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33</cp:revision>
  <dcterms:created xsi:type="dcterms:W3CDTF">2016-03-20T11:36:31Z</dcterms:created>
  <dcterms:modified xsi:type="dcterms:W3CDTF">2017-03-01T19:05:07Z</dcterms:modified>
</cp:coreProperties>
</file>