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3"/>
  </p:notesMasterIdLst>
  <p:sldIdLst>
    <p:sldId id="264" r:id="rId2"/>
    <p:sldId id="265" r:id="rId3"/>
    <p:sldId id="366" r:id="rId4"/>
    <p:sldId id="339" r:id="rId5"/>
    <p:sldId id="340" r:id="rId6"/>
    <p:sldId id="341" r:id="rId7"/>
    <p:sldId id="342" r:id="rId8"/>
    <p:sldId id="343" r:id="rId9"/>
    <p:sldId id="344" r:id="rId10"/>
    <p:sldId id="256" r:id="rId11"/>
    <p:sldId id="345" r:id="rId12"/>
    <p:sldId id="346" r:id="rId13"/>
    <p:sldId id="347" r:id="rId14"/>
    <p:sldId id="267" r:id="rId15"/>
    <p:sldId id="348" r:id="rId16"/>
    <p:sldId id="268" r:id="rId17"/>
    <p:sldId id="269" r:id="rId18"/>
    <p:sldId id="270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271" r:id="rId34"/>
    <p:sldId id="272" r:id="rId35"/>
    <p:sldId id="274" r:id="rId36"/>
    <p:sldId id="363" r:id="rId37"/>
    <p:sldId id="278" r:id="rId38"/>
    <p:sldId id="280" r:id="rId39"/>
    <p:sldId id="281" r:id="rId40"/>
    <p:sldId id="367" r:id="rId41"/>
    <p:sldId id="364" r:id="rId4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5897"/>
  </p:normalViewPr>
  <p:slideViewPr>
    <p:cSldViewPr snapToGrid="0" snapToObjects="1">
      <p:cViewPr varScale="1">
        <p:scale>
          <a:sx n="105" d="100"/>
          <a:sy n="105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CB6A5-526F-40F8-8BAE-0B0BD20C6421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105A57-9FD2-41AA-9AC7-6BE1B11FF883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2C570E53-8AE1-4C8B-91B8-92CA6F964081}" type="parTrans" cxnId="{EBB9B125-F7B5-47D9-8255-11F6EAC731C4}">
      <dgm:prSet/>
      <dgm:spPr/>
      <dgm:t>
        <a:bodyPr/>
        <a:lstStyle/>
        <a:p>
          <a:endParaRPr lang="en-US"/>
        </a:p>
      </dgm:t>
    </dgm:pt>
    <dgm:pt modelId="{3369EA2E-B63F-43EF-AE0A-112A73605526}" type="sibTrans" cxnId="{EBB9B125-F7B5-47D9-8255-11F6EAC731C4}">
      <dgm:prSet/>
      <dgm:spPr/>
      <dgm:t>
        <a:bodyPr/>
        <a:lstStyle/>
        <a:p>
          <a:endParaRPr lang="en-US"/>
        </a:p>
      </dgm:t>
    </dgm:pt>
    <dgm:pt modelId="{CF0144C5-5FBF-46D4-B628-6A17D12C2BDD}">
      <dgm:prSet phldrT="[Text]"/>
      <dgm:spPr/>
      <dgm:t>
        <a:bodyPr/>
        <a:lstStyle/>
        <a:p>
          <a:r>
            <a:rPr lang="en-US" dirty="0"/>
            <a:t>Desired Outcomes</a:t>
          </a:r>
        </a:p>
      </dgm:t>
    </dgm:pt>
    <dgm:pt modelId="{08B75EB3-8D1B-46BD-8943-584DA4A2EEE3}" type="parTrans" cxnId="{2F559B5B-AABC-4408-B131-34D2FC416C8F}">
      <dgm:prSet/>
      <dgm:spPr/>
      <dgm:t>
        <a:bodyPr/>
        <a:lstStyle/>
        <a:p>
          <a:endParaRPr lang="en-US"/>
        </a:p>
      </dgm:t>
    </dgm:pt>
    <dgm:pt modelId="{F1C1A84E-5934-4DD5-83D0-B8FDACDE6A8B}" type="sibTrans" cxnId="{2F559B5B-AABC-4408-B131-34D2FC416C8F}">
      <dgm:prSet/>
      <dgm:spPr/>
      <dgm:t>
        <a:bodyPr/>
        <a:lstStyle/>
        <a:p>
          <a:endParaRPr lang="en-US"/>
        </a:p>
      </dgm:t>
    </dgm:pt>
    <dgm:pt modelId="{0F519134-57CE-45A0-A47F-0ACE5BA26D9A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48A679CC-87A2-4B4E-A48D-4A4AE98A89D7}" type="parTrans" cxnId="{76422660-93A2-4D28-A084-5B56E15B4F7E}">
      <dgm:prSet/>
      <dgm:spPr/>
      <dgm:t>
        <a:bodyPr/>
        <a:lstStyle/>
        <a:p>
          <a:endParaRPr lang="en-US"/>
        </a:p>
      </dgm:t>
    </dgm:pt>
    <dgm:pt modelId="{F3DDDE90-B220-4194-A92C-967A81C80625}" type="sibTrans" cxnId="{76422660-93A2-4D28-A084-5B56E15B4F7E}">
      <dgm:prSet/>
      <dgm:spPr/>
      <dgm:t>
        <a:bodyPr/>
        <a:lstStyle/>
        <a:p>
          <a:endParaRPr lang="en-US"/>
        </a:p>
      </dgm:t>
    </dgm:pt>
    <dgm:pt modelId="{76201FEC-ED46-44FF-BAA6-FC865E2406F3}">
      <dgm:prSet phldrT="[Text]"/>
      <dgm:spPr/>
      <dgm:t>
        <a:bodyPr/>
        <a:lstStyle/>
        <a:p>
          <a:r>
            <a:rPr lang="en-US" dirty="0"/>
            <a:t>Measures &amp; Targets</a:t>
          </a:r>
        </a:p>
      </dgm:t>
    </dgm:pt>
    <dgm:pt modelId="{67A83502-85C4-4708-BE30-1F59353FCA5A}" type="parTrans" cxnId="{92106C8A-6A6A-46D1-9542-8C6A59D31534}">
      <dgm:prSet/>
      <dgm:spPr/>
      <dgm:t>
        <a:bodyPr/>
        <a:lstStyle/>
        <a:p>
          <a:endParaRPr lang="en-US"/>
        </a:p>
      </dgm:t>
    </dgm:pt>
    <dgm:pt modelId="{4E44B456-CE6A-4596-AE48-65FE20021EBE}" type="sibTrans" cxnId="{92106C8A-6A6A-46D1-9542-8C6A59D31534}">
      <dgm:prSet/>
      <dgm:spPr/>
      <dgm:t>
        <a:bodyPr/>
        <a:lstStyle/>
        <a:p>
          <a:endParaRPr lang="en-US"/>
        </a:p>
      </dgm:t>
    </dgm:pt>
    <dgm:pt modelId="{3428AAC1-FCCF-42EB-82E4-CB0CC916959B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67255348-A453-4B98-AA93-B6E1115B9BF8}" type="parTrans" cxnId="{68007890-0A74-4755-8E9A-47A596F8DBEE}">
      <dgm:prSet/>
      <dgm:spPr/>
      <dgm:t>
        <a:bodyPr/>
        <a:lstStyle/>
        <a:p>
          <a:endParaRPr lang="en-US"/>
        </a:p>
      </dgm:t>
    </dgm:pt>
    <dgm:pt modelId="{3295BA15-8981-4489-9ADB-7DFC4F866438}" type="sibTrans" cxnId="{68007890-0A74-4755-8E9A-47A596F8DBEE}">
      <dgm:prSet/>
      <dgm:spPr/>
      <dgm:t>
        <a:bodyPr/>
        <a:lstStyle/>
        <a:p>
          <a:endParaRPr lang="en-US"/>
        </a:p>
      </dgm:t>
    </dgm:pt>
    <dgm:pt modelId="{DF256C16-A9D2-467B-BF96-79C368715D88}" type="pres">
      <dgm:prSet presAssocID="{21FCB6A5-526F-40F8-8BAE-0B0BD20C6421}" presName="cycle" presStyleCnt="0">
        <dgm:presLayoutVars>
          <dgm:dir/>
          <dgm:resizeHandles val="exact"/>
        </dgm:presLayoutVars>
      </dgm:prSet>
      <dgm:spPr/>
    </dgm:pt>
    <dgm:pt modelId="{7C73A756-1C4C-4E2A-B6B4-A71CD9DA6958}" type="pres">
      <dgm:prSet presAssocID="{A4105A57-9FD2-41AA-9AC7-6BE1B11FF883}" presName="dummy" presStyleCnt="0"/>
      <dgm:spPr/>
    </dgm:pt>
    <dgm:pt modelId="{4C853C62-CA7C-4A9E-9025-24FC1C36517F}" type="pres">
      <dgm:prSet presAssocID="{A4105A57-9FD2-41AA-9AC7-6BE1B11FF883}" presName="node" presStyleLbl="revTx" presStyleIdx="0" presStyleCnt="5">
        <dgm:presLayoutVars>
          <dgm:bulletEnabled val="1"/>
        </dgm:presLayoutVars>
      </dgm:prSet>
      <dgm:spPr/>
    </dgm:pt>
    <dgm:pt modelId="{8632A57B-DEA9-4403-A44F-E366DD3CB2F3}" type="pres">
      <dgm:prSet presAssocID="{3369EA2E-B63F-43EF-AE0A-112A73605526}" presName="sibTrans" presStyleLbl="node1" presStyleIdx="0" presStyleCnt="5" custScaleX="100448" custScaleY="103394"/>
      <dgm:spPr/>
    </dgm:pt>
    <dgm:pt modelId="{6C5AADCF-E9F0-45B3-9A59-C1A83029198B}" type="pres">
      <dgm:prSet presAssocID="{CF0144C5-5FBF-46D4-B628-6A17D12C2BDD}" presName="dummy" presStyleCnt="0"/>
      <dgm:spPr/>
    </dgm:pt>
    <dgm:pt modelId="{DD903D08-550C-452E-90E0-147095FB5426}" type="pres">
      <dgm:prSet presAssocID="{CF0144C5-5FBF-46D4-B628-6A17D12C2BDD}" presName="node" presStyleLbl="revTx" presStyleIdx="1" presStyleCnt="5">
        <dgm:presLayoutVars>
          <dgm:bulletEnabled val="1"/>
        </dgm:presLayoutVars>
      </dgm:prSet>
      <dgm:spPr/>
    </dgm:pt>
    <dgm:pt modelId="{95EAD114-6BE2-45DC-9B58-AE8DE2A61473}" type="pres">
      <dgm:prSet presAssocID="{F1C1A84E-5934-4DD5-83D0-B8FDACDE6A8B}" presName="sibTrans" presStyleLbl="node1" presStyleIdx="1" presStyleCnt="5"/>
      <dgm:spPr/>
    </dgm:pt>
    <dgm:pt modelId="{AB934C03-2427-4D8F-A90A-AD3C8FD77ADA}" type="pres">
      <dgm:prSet presAssocID="{0F519134-57CE-45A0-A47F-0ACE5BA26D9A}" presName="dummy" presStyleCnt="0"/>
      <dgm:spPr/>
    </dgm:pt>
    <dgm:pt modelId="{4D8881B1-48CC-4096-87AC-3DE15F007545}" type="pres">
      <dgm:prSet presAssocID="{0F519134-57CE-45A0-A47F-0ACE5BA26D9A}" presName="node" presStyleLbl="revTx" presStyleIdx="2" presStyleCnt="5">
        <dgm:presLayoutVars>
          <dgm:bulletEnabled val="1"/>
        </dgm:presLayoutVars>
      </dgm:prSet>
      <dgm:spPr/>
    </dgm:pt>
    <dgm:pt modelId="{5A804566-7C0A-45FF-9FE8-09C5182CCEFF}" type="pres">
      <dgm:prSet presAssocID="{F3DDDE90-B220-4194-A92C-967A81C80625}" presName="sibTrans" presStyleLbl="node1" presStyleIdx="2" presStyleCnt="5"/>
      <dgm:spPr/>
    </dgm:pt>
    <dgm:pt modelId="{69A8C165-CAE1-45C8-BCE3-29579FA76EB1}" type="pres">
      <dgm:prSet presAssocID="{76201FEC-ED46-44FF-BAA6-FC865E2406F3}" presName="dummy" presStyleCnt="0"/>
      <dgm:spPr/>
    </dgm:pt>
    <dgm:pt modelId="{5EE6F215-288D-4391-A97A-A4F98852CAF2}" type="pres">
      <dgm:prSet presAssocID="{76201FEC-ED46-44FF-BAA6-FC865E2406F3}" presName="node" presStyleLbl="revTx" presStyleIdx="3" presStyleCnt="5">
        <dgm:presLayoutVars>
          <dgm:bulletEnabled val="1"/>
        </dgm:presLayoutVars>
      </dgm:prSet>
      <dgm:spPr/>
    </dgm:pt>
    <dgm:pt modelId="{8DFFF04E-9E75-4EB9-BD03-4E080014980D}" type="pres">
      <dgm:prSet presAssocID="{4E44B456-CE6A-4596-AE48-65FE20021EBE}" presName="sibTrans" presStyleLbl="node1" presStyleIdx="3" presStyleCnt="5"/>
      <dgm:spPr/>
    </dgm:pt>
    <dgm:pt modelId="{B3823B5F-5B3D-4D2F-8E79-5394F6194514}" type="pres">
      <dgm:prSet presAssocID="{3428AAC1-FCCF-42EB-82E4-CB0CC916959B}" presName="dummy" presStyleCnt="0"/>
      <dgm:spPr/>
    </dgm:pt>
    <dgm:pt modelId="{2211AE94-B352-458C-B1B2-8F4B19F8EED8}" type="pres">
      <dgm:prSet presAssocID="{3428AAC1-FCCF-42EB-82E4-CB0CC916959B}" presName="node" presStyleLbl="revTx" presStyleIdx="4" presStyleCnt="5">
        <dgm:presLayoutVars>
          <dgm:bulletEnabled val="1"/>
        </dgm:presLayoutVars>
      </dgm:prSet>
      <dgm:spPr/>
    </dgm:pt>
    <dgm:pt modelId="{AF5D7BB0-C93C-4B8C-8CE6-275582E0432D}" type="pres">
      <dgm:prSet presAssocID="{3295BA15-8981-4489-9ADB-7DFC4F866438}" presName="sibTrans" presStyleLbl="node1" presStyleIdx="4" presStyleCnt="5"/>
      <dgm:spPr/>
    </dgm:pt>
  </dgm:ptLst>
  <dgm:cxnLst>
    <dgm:cxn modelId="{A8846E09-9A4F-4D5A-8EE3-CBAB491925CB}" type="presOf" srcId="{3428AAC1-FCCF-42EB-82E4-CB0CC916959B}" destId="{2211AE94-B352-458C-B1B2-8F4B19F8EED8}" srcOrd="0" destOrd="0" presId="urn:microsoft.com/office/officeart/2005/8/layout/cycle1"/>
    <dgm:cxn modelId="{65B15912-95F4-4C8E-AEE3-8624AE12D614}" type="presOf" srcId="{A4105A57-9FD2-41AA-9AC7-6BE1B11FF883}" destId="{4C853C62-CA7C-4A9E-9025-24FC1C36517F}" srcOrd="0" destOrd="0" presId="urn:microsoft.com/office/officeart/2005/8/layout/cycle1"/>
    <dgm:cxn modelId="{9346E11E-A146-4A98-963D-D52E76EFAF45}" type="presOf" srcId="{0F519134-57CE-45A0-A47F-0ACE5BA26D9A}" destId="{4D8881B1-48CC-4096-87AC-3DE15F007545}" srcOrd="0" destOrd="0" presId="urn:microsoft.com/office/officeart/2005/8/layout/cycle1"/>
    <dgm:cxn modelId="{02EDFC23-7260-44D5-A6B1-52EC5CC065B4}" type="presOf" srcId="{CF0144C5-5FBF-46D4-B628-6A17D12C2BDD}" destId="{DD903D08-550C-452E-90E0-147095FB5426}" srcOrd="0" destOrd="0" presId="urn:microsoft.com/office/officeart/2005/8/layout/cycle1"/>
    <dgm:cxn modelId="{156A5A24-71AA-4C31-AA63-15EF05B09E18}" type="presOf" srcId="{F3DDDE90-B220-4194-A92C-967A81C80625}" destId="{5A804566-7C0A-45FF-9FE8-09C5182CCEFF}" srcOrd="0" destOrd="0" presId="urn:microsoft.com/office/officeart/2005/8/layout/cycle1"/>
    <dgm:cxn modelId="{EBB9B125-F7B5-47D9-8255-11F6EAC731C4}" srcId="{21FCB6A5-526F-40F8-8BAE-0B0BD20C6421}" destId="{A4105A57-9FD2-41AA-9AC7-6BE1B11FF883}" srcOrd="0" destOrd="0" parTransId="{2C570E53-8AE1-4C8B-91B8-92CA6F964081}" sibTransId="{3369EA2E-B63F-43EF-AE0A-112A73605526}"/>
    <dgm:cxn modelId="{9794B12E-4B08-410C-8A73-7CA4028B0CF5}" type="presOf" srcId="{3295BA15-8981-4489-9ADB-7DFC4F866438}" destId="{AF5D7BB0-C93C-4B8C-8CE6-275582E0432D}" srcOrd="0" destOrd="0" presId="urn:microsoft.com/office/officeart/2005/8/layout/cycle1"/>
    <dgm:cxn modelId="{2F559B5B-AABC-4408-B131-34D2FC416C8F}" srcId="{21FCB6A5-526F-40F8-8BAE-0B0BD20C6421}" destId="{CF0144C5-5FBF-46D4-B628-6A17D12C2BDD}" srcOrd="1" destOrd="0" parTransId="{08B75EB3-8D1B-46BD-8943-584DA4A2EEE3}" sibTransId="{F1C1A84E-5934-4DD5-83D0-B8FDACDE6A8B}"/>
    <dgm:cxn modelId="{76422660-93A2-4D28-A084-5B56E15B4F7E}" srcId="{21FCB6A5-526F-40F8-8BAE-0B0BD20C6421}" destId="{0F519134-57CE-45A0-A47F-0ACE5BA26D9A}" srcOrd="2" destOrd="0" parTransId="{48A679CC-87A2-4B4E-A48D-4A4AE98A89D7}" sibTransId="{F3DDDE90-B220-4194-A92C-967A81C80625}"/>
    <dgm:cxn modelId="{26320B83-3039-4E79-9CEB-239D3612C52E}" type="presOf" srcId="{21FCB6A5-526F-40F8-8BAE-0B0BD20C6421}" destId="{DF256C16-A9D2-467B-BF96-79C368715D88}" srcOrd="0" destOrd="0" presId="urn:microsoft.com/office/officeart/2005/8/layout/cycle1"/>
    <dgm:cxn modelId="{92106C8A-6A6A-46D1-9542-8C6A59D31534}" srcId="{21FCB6A5-526F-40F8-8BAE-0B0BD20C6421}" destId="{76201FEC-ED46-44FF-BAA6-FC865E2406F3}" srcOrd="3" destOrd="0" parTransId="{67A83502-85C4-4708-BE30-1F59353FCA5A}" sibTransId="{4E44B456-CE6A-4596-AE48-65FE20021EBE}"/>
    <dgm:cxn modelId="{68007890-0A74-4755-8E9A-47A596F8DBEE}" srcId="{21FCB6A5-526F-40F8-8BAE-0B0BD20C6421}" destId="{3428AAC1-FCCF-42EB-82E4-CB0CC916959B}" srcOrd="4" destOrd="0" parTransId="{67255348-A453-4B98-AA93-B6E1115B9BF8}" sibTransId="{3295BA15-8981-4489-9ADB-7DFC4F866438}"/>
    <dgm:cxn modelId="{36F9BDA0-2D7B-4FE0-A0A7-C8A018A67DCC}" type="presOf" srcId="{4E44B456-CE6A-4596-AE48-65FE20021EBE}" destId="{8DFFF04E-9E75-4EB9-BD03-4E080014980D}" srcOrd="0" destOrd="0" presId="urn:microsoft.com/office/officeart/2005/8/layout/cycle1"/>
    <dgm:cxn modelId="{7E9C5CE5-5B3E-4107-985D-78C65F70A614}" type="presOf" srcId="{F1C1A84E-5934-4DD5-83D0-B8FDACDE6A8B}" destId="{95EAD114-6BE2-45DC-9B58-AE8DE2A61473}" srcOrd="0" destOrd="0" presId="urn:microsoft.com/office/officeart/2005/8/layout/cycle1"/>
    <dgm:cxn modelId="{5E524EEC-7CE7-4B36-8D85-05DF7ACDBD10}" type="presOf" srcId="{76201FEC-ED46-44FF-BAA6-FC865E2406F3}" destId="{5EE6F215-288D-4391-A97A-A4F98852CAF2}" srcOrd="0" destOrd="0" presId="urn:microsoft.com/office/officeart/2005/8/layout/cycle1"/>
    <dgm:cxn modelId="{17EA8BF2-8CFD-4A9A-9050-E8B10E34D149}" type="presOf" srcId="{3369EA2E-B63F-43EF-AE0A-112A73605526}" destId="{8632A57B-DEA9-4403-A44F-E366DD3CB2F3}" srcOrd="0" destOrd="0" presId="urn:microsoft.com/office/officeart/2005/8/layout/cycle1"/>
    <dgm:cxn modelId="{780F55DD-8890-41EB-8E02-05E91DB54EB2}" type="presParOf" srcId="{DF256C16-A9D2-467B-BF96-79C368715D88}" destId="{7C73A756-1C4C-4E2A-B6B4-A71CD9DA6958}" srcOrd="0" destOrd="0" presId="urn:microsoft.com/office/officeart/2005/8/layout/cycle1"/>
    <dgm:cxn modelId="{A7B525B4-578B-4BD2-B861-B1F5CC3C5595}" type="presParOf" srcId="{DF256C16-A9D2-467B-BF96-79C368715D88}" destId="{4C853C62-CA7C-4A9E-9025-24FC1C36517F}" srcOrd="1" destOrd="0" presId="urn:microsoft.com/office/officeart/2005/8/layout/cycle1"/>
    <dgm:cxn modelId="{6E1506AF-9564-4DC3-8479-CBFFD26E92B5}" type="presParOf" srcId="{DF256C16-A9D2-467B-BF96-79C368715D88}" destId="{8632A57B-DEA9-4403-A44F-E366DD3CB2F3}" srcOrd="2" destOrd="0" presId="urn:microsoft.com/office/officeart/2005/8/layout/cycle1"/>
    <dgm:cxn modelId="{CA1F72B9-3762-4D59-B444-7A469C51CABB}" type="presParOf" srcId="{DF256C16-A9D2-467B-BF96-79C368715D88}" destId="{6C5AADCF-E9F0-45B3-9A59-C1A83029198B}" srcOrd="3" destOrd="0" presId="urn:microsoft.com/office/officeart/2005/8/layout/cycle1"/>
    <dgm:cxn modelId="{03DFD7E1-06CE-4F9E-B20B-90FBA82A48D4}" type="presParOf" srcId="{DF256C16-A9D2-467B-BF96-79C368715D88}" destId="{DD903D08-550C-452E-90E0-147095FB5426}" srcOrd="4" destOrd="0" presId="urn:microsoft.com/office/officeart/2005/8/layout/cycle1"/>
    <dgm:cxn modelId="{23709A1D-7D52-4A4E-8B4F-1A42A890AA5C}" type="presParOf" srcId="{DF256C16-A9D2-467B-BF96-79C368715D88}" destId="{95EAD114-6BE2-45DC-9B58-AE8DE2A61473}" srcOrd="5" destOrd="0" presId="urn:microsoft.com/office/officeart/2005/8/layout/cycle1"/>
    <dgm:cxn modelId="{D2E52F56-BAD2-43F2-940D-B729975047D9}" type="presParOf" srcId="{DF256C16-A9D2-467B-BF96-79C368715D88}" destId="{AB934C03-2427-4D8F-A90A-AD3C8FD77ADA}" srcOrd="6" destOrd="0" presId="urn:microsoft.com/office/officeart/2005/8/layout/cycle1"/>
    <dgm:cxn modelId="{BF74757E-DB36-4EBE-ABC4-1BE69EB7D7B4}" type="presParOf" srcId="{DF256C16-A9D2-467B-BF96-79C368715D88}" destId="{4D8881B1-48CC-4096-87AC-3DE15F007545}" srcOrd="7" destOrd="0" presId="urn:microsoft.com/office/officeart/2005/8/layout/cycle1"/>
    <dgm:cxn modelId="{5F4101BE-62CF-443E-BE3B-0C8B03801A3B}" type="presParOf" srcId="{DF256C16-A9D2-467B-BF96-79C368715D88}" destId="{5A804566-7C0A-45FF-9FE8-09C5182CCEFF}" srcOrd="8" destOrd="0" presId="urn:microsoft.com/office/officeart/2005/8/layout/cycle1"/>
    <dgm:cxn modelId="{CE5ECFFC-C1F9-485C-84D9-098890C813CF}" type="presParOf" srcId="{DF256C16-A9D2-467B-BF96-79C368715D88}" destId="{69A8C165-CAE1-45C8-BCE3-29579FA76EB1}" srcOrd="9" destOrd="0" presId="urn:microsoft.com/office/officeart/2005/8/layout/cycle1"/>
    <dgm:cxn modelId="{479C98A9-4262-4A6D-B163-277F98F72754}" type="presParOf" srcId="{DF256C16-A9D2-467B-BF96-79C368715D88}" destId="{5EE6F215-288D-4391-A97A-A4F98852CAF2}" srcOrd="10" destOrd="0" presId="urn:microsoft.com/office/officeart/2005/8/layout/cycle1"/>
    <dgm:cxn modelId="{CC3E19C4-D41D-43A5-BD46-D0B1DBF3BD05}" type="presParOf" srcId="{DF256C16-A9D2-467B-BF96-79C368715D88}" destId="{8DFFF04E-9E75-4EB9-BD03-4E080014980D}" srcOrd="11" destOrd="0" presId="urn:microsoft.com/office/officeart/2005/8/layout/cycle1"/>
    <dgm:cxn modelId="{B45C8414-B98F-43F6-931F-D62A21A941A4}" type="presParOf" srcId="{DF256C16-A9D2-467B-BF96-79C368715D88}" destId="{B3823B5F-5B3D-4D2F-8E79-5394F6194514}" srcOrd="12" destOrd="0" presId="urn:microsoft.com/office/officeart/2005/8/layout/cycle1"/>
    <dgm:cxn modelId="{F7E45F7D-8E8A-4BD8-8299-0C7EA0EC6DB0}" type="presParOf" srcId="{DF256C16-A9D2-467B-BF96-79C368715D88}" destId="{2211AE94-B352-458C-B1B2-8F4B19F8EED8}" srcOrd="13" destOrd="0" presId="urn:microsoft.com/office/officeart/2005/8/layout/cycle1"/>
    <dgm:cxn modelId="{1D53D955-2E04-4DEF-93EC-DCB410114ACB}" type="presParOf" srcId="{DF256C16-A9D2-467B-BF96-79C368715D88}" destId="{AF5D7BB0-C93C-4B8C-8CE6-275582E0432D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2CA0A-89C3-432E-BF37-6208ABE9E26B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</dgm:pt>
    <dgm:pt modelId="{E878E428-3EDC-4C0F-B67A-187A1BEBF71D}">
      <dgm:prSet phldrT="[Text]"/>
      <dgm:spPr/>
      <dgm:t>
        <a:bodyPr/>
        <a:lstStyle/>
        <a:p>
          <a:r>
            <a:rPr lang="en-US" dirty="0"/>
            <a:t>Medical Education</a:t>
          </a:r>
        </a:p>
      </dgm:t>
    </dgm:pt>
    <dgm:pt modelId="{64B30430-E02B-4228-94E7-AAC549D8C235}" type="parTrans" cxnId="{CCD14E70-9021-4F24-8C26-CF1E114859F7}">
      <dgm:prSet/>
      <dgm:spPr/>
      <dgm:t>
        <a:bodyPr/>
        <a:lstStyle/>
        <a:p>
          <a:endParaRPr lang="en-US"/>
        </a:p>
      </dgm:t>
    </dgm:pt>
    <dgm:pt modelId="{9593DB05-5581-40E8-91CE-4C36123BB01A}" type="sibTrans" cxnId="{CCD14E70-9021-4F24-8C26-CF1E114859F7}">
      <dgm:prSet/>
      <dgm:spPr/>
      <dgm:t>
        <a:bodyPr/>
        <a:lstStyle/>
        <a:p>
          <a:endParaRPr lang="en-US"/>
        </a:p>
      </dgm:t>
    </dgm:pt>
    <dgm:pt modelId="{7C17661A-4EE8-4FAD-BBC1-8506E8318F85}">
      <dgm:prSet phldrT="[Text]"/>
      <dgm:spPr/>
      <dgm:t>
        <a:bodyPr/>
        <a:lstStyle/>
        <a:p>
          <a:r>
            <a:rPr lang="en-US" dirty="0"/>
            <a:t>Health Care Delivery</a:t>
          </a:r>
        </a:p>
      </dgm:t>
    </dgm:pt>
    <dgm:pt modelId="{B1F5B5F8-DAC2-4878-9297-A4D8240CDCE9}" type="parTrans" cxnId="{0E82364C-6BA1-42CA-9E07-7D2A347C1685}">
      <dgm:prSet/>
      <dgm:spPr/>
      <dgm:t>
        <a:bodyPr/>
        <a:lstStyle/>
        <a:p>
          <a:endParaRPr lang="en-US"/>
        </a:p>
      </dgm:t>
    </dgm:pt>
    <dgm:pt modelId="{907159A1-3C89-403B-B182-8823056146B2}" type="sibTrans" cxnId="{0E82364C-6BA1-42CA-9E07-7D2A347C1685}">
      <dgm:prSet/>
      <dgm:spPr/>
      <dgm:t>
        <a:bodyPr/>
        <a:lstStyle/>
        <a:p>
          <a:endParaRPr lang="en-US"/>
        </a:p>
      </dgm:t>
    </dgm:pt>
    <dgm:pt modelId="{B07B2477-B3EF-4657-8186-0D4DEB9A4D17}" type="pres">
      <dgm:prSet presAssocID="{5262CA0A-89C3-432E-BF37-6208ABE9E26B}" presName="compositeShape" presStyleCnt="0">
        <dgm:presLayoutVars>
          <dgm:chMax val="7"/>
          <dgm:dir/>
          <dgm:resizeHandles val="exact"/>
        </dgm:presLayoutVars>
      </dgm:prSet>
      <dgm:spPr/>
    </dgm:pt>
    <dgm:pt modelId="{B9658F66-9048-4208-A91C-8D631A79DDC8}" type="pres">
      <dgm:prSet presAssocID="{E878E428-3EDC-4C0F-B67A-187A1BEBF71D}" presName="circ1" presStyleLbl="vennNode1" presStyleIdx="0" presStyleCnt="2"/>
      <dgm:spPr/>
    </dgm:pt>
    <dgm:pt modelId="{DBC7888E-0109-4F0F-B866-B68F09AADDF0}" type="pres">
      <dgm:prSet presAssocID="{E878E428-3EDC-4C0F-B67A-187A1BEBF7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AF039F-B703-4761-AE7E-907A26808BF2}" type="pres">
      <dgm:prSet presAssocID="{7C17661A-4EE8-4FAD-BBC1-8506E8318F85}" presName="circ2" presStyleLbl="vennNode1" presStyleIdx="1" presStyleCnt="2"/>
      <dgm:spPr/>
    </dgm:pt>
    <dgm:pt modelId="{61A8E1EA-F0FC-4735-87C7-2939C4C1CFC4}" type="pres">
      <dgm:prSet presAssocID="{7C17661A-4EE8-4FAD-BBC1-8506E8318F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4439701-C24B-494B-AD00-C6FCA83A2565}" type="presOf" srcId="{7C17661A-4EE8-4FAD-BBC1-8506E8318F85}" destId="{BBAF039F-B703-4761-AE7E-907A26808BF2}" srcOrd="0" destOrd="0" presId="urn:microsoft.com/office/officeart/2005/8/layout/venn1"/>
    <dgm:cxn modelId="{5431B305-E303-44B0-9582-80C7A25A5CD4}" type="presOf" srcId="{5262CA0A-89C3-432E-BF37-6208ABE9E26B}" destId="{B07B2477-B3EF-4657-8186-0D4DEB9A4D17}" srcOrd="0" destOrd="0" presId="urn:microsoft.com/office/officeart/2005/8/layout/venn1"/>
    <dgm:cxn modelId="{0E82364C-6BA1-42CA-9E07-7D2A347C1685}" srcId="{5262CA0A-89C3-432E-BF37-6208ABE9E26B}" destId="{7C17661A-4EE8-4FAD-BBC1-8506E8318F85}" srcOrd="1" destOrd="0" parTransId="{B1F5B5F8-DAC2-4878-9297-A4D8240CDCE9}" sibTransId="{907159A1-3C89-403B-B182-8823056146B2}"/>
    <dgm:cxn modelId="{CCD14E70-9021-4F24-8C26-CF1E114859F7}" srcId="{5262CA0A-89C3-432E-BF37-6208ABE9E26B}" destId="{E878E428-3EDC-4C0F-B67A-187A1BEBF71D}" srcOrd="0" destOrd="0" parTransId="{64B30430-E02B-4228-94E7-AAC549D8C235}" sibTransId="{9593DB05-5581-40E8-91CE-4C36123BB01A}"/>
    <dgm:cxn modelId="{3E1C70A5-EE79-4312-A6EC-192A09B1109F}" type="presOf" srcId="{E878E428-3EDC-4C0F-B67A-187A1BEBF71D}" destId="{DBC7888E-0109-4F0F-B866-B68F09AADDF0}" srcOrd="1" destOrd="0" presId="urn:microsoft.com/office/officeart/2005/8/layout/venn1"/>
    <dgm:cxn modelId="{B70C64F9-6F67-4759-B7F9-09119ECDAB3F}" type="presOf" srcId="{7C17661A-4EE8-4FAD-BBC1-8506E8318F85}" destId="{61A8E1EA-F0FC-4735-87C7-2939C4C1CFC4}" srcOrd="1" destOrd="0" presId="urn:microsoft.com/office/officeart/2005/8/layout/venn1"/>
    <dgm:cxn modelId="{D32B65FC-7E57-4E8E-BB43-16B0653897B0}" type="presOf" srcId="{E878E428-3EDC-4C0F-B67A-187A1BEBF71D}" destId="{B9658F66-9048-4208-A91C-8D631A79DDC8}" srcOrd="0" destOrd="0" presId="urn:microsoft.com/office/officeart/2005/8/layout/venn1"/>
    <dgm:cxn modelId="{5A7A3EC5-AF34-4368-ABA1-9BC35C73FF00}" type="presParOf" srcId="{B07B2477-B3EF-4657-8186-0D4DEB9A4D17}" destId="{B9658F66-9048-4208-A91C-8D631A79DDC8}" srcOrd="0" destOrd="0" presId="urn:microsoft.com/office/officeart/2005/8/layout/venn1"/>
    <dgm:cxn modelId="{DDEE4036-9586-4768-95E0-CF9DA2BDEC63}" type="presParOf" srcId="{B07B2477-B3EF-4657-8186-0D4DEB9A4D17}" destId="{DBC7888E-0109-4F0F-B866-B68F09AADDF0}" srcOrd="1" destOrd="0" presId="urn:microsoft.com/office/officeart/2005/8/layout/venn1"/>
    <dgm:cxn modelId="{B708389A-B267-4A2F-AE8C-61FA68DA6F91}" type="presParOf" srcId="{B07B2477-B3EF-4657-8186-0D4DEB9A4D17}" destId="{BBAF039F-B703-4761-AE7E-907A26808BF2}" srcOrd="2" destOrd="0" presId="urn:microsoft.com/office/officeart/2005/8/layout/venn1"/>
    <dgm:cxn modelId="{CBA5E514-40BD-44E4-A9A9-BF874F34E73E}" type="presParOf" srcId="{B07B2477-B3EF-4657-8186-0D4DEB9A4D17}" destId="{61A8E1EA-F0FC-4735-87C7-2939C4C1CFC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53C62-CA7C-4A9E-9025-24FC1C36517F}">
      <dsp:nvSpPr>
        <dsp:cNvPr id="0" name=""/>
        <dsp:cNvSpPr/>
      </dsp:nvSpPr>
      <dsp:spPr>
        <a:xfrm>
          <a:off x="4469266" y="32266"/>
          <a:ext cx="1097514" cy="109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Goals</a:t>
          </a:r>
        </a:p>
      </dsp:txBody>
      <dsp:txXfrm>
        <a:off x="4469266" y="32266"/>
        <a:ext cx="1097514" cy="1097514"/>
      </dsp:txXfrm>
    </dsp:sp>
    <dsp:sp modelId="{8632A57B-DEA9-4403-A44F-E366DD3CB2F3}">
      <dsp:nvSpPr>
        <dsp:cNvPr id="0" name=""/>
        <dsp:cNvSpPr/>
      </dsp:nvSpPr>
      <dsp:spPr>
        <a:xfrm>
          <a:off x="1873925" y="-69932"/>
          <a:ext cx="4138848" cy="4260235"/>
        </a:xfrm>
        <a:prstGeom prst="circularArrow">
          <a:avLst>
            <a:gd name="adj1" fmla="val 5194"/>
            <a:gd name="adj2" fmla="val 335469"/>
            <a:gd name="adj3" fmla="val 21295053"/>
            <a:gd name="adj4" fmla="val 19764652"/>
            <a:gd name="adj5" fmla="val 60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03D08-550C-452E-90E0-147095FB5426}">
      <dsp:nvSpPr>
        <dsp:cNvPr id="0" name=""/>
        <dsp:cNvSpPr/>
      </dsp:nvSpPr>
      <dsp:spPr>
        <a:xfrm>
          <a:off x="5133451" y="2076417"/>
          <a:ext cx="1097514" cy="109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Desired Outcomes</a:t>
          </a:r>
        </a:p>
      </dsp:txBody>
      <dsp:txXfrm>
        <a:off x="5133451" y="2076417"/>
        <a:ext cx="1097514" cy="1097514"/>
      </dsp:txXfrm>
    </dsp:sp>
    <dsp:sp modelId="{95EAD114-6BE2-45DC-9B58-AE8DE2A61473}">
      <dsp:nvSpPr>
        <dsp:cNvPr id="0" name=""/>
        <dsp:cNvSpPr/>
      </dsp:nvSpPr>
      <dsp:spPr>
        <a:xfrm>
          <a:off x="1883155" y="-9"/>
          <a:ext cx="4120389" cy="4120389"/>
        </a:xfrm>
        <a:prstGeom prst="circularArrow">
          <a:avLst>
            <a:gd name="adj1" fmla="val 5194"/>
            <a:gd name="adj2" fmla="val 335469"/>
            <a:gd name="adj3" fmla="val 4016575"/>
            <a:gd name="adj4" fmla="val 2251709"/>
            <a:gd name="adj5" fmla="val 60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881B1-48CC-4096-87AC-3DE15F007545}">
      <dsp:nvSpPr>
        <dsp:cNvPr id="0" name=""/>
        <dsp:cNvSpPr/>
      </dsp:nvSpPr>
      <dsp:spPr>
        <a:xfrm>
          <a:off x="3394592" y="3339772"/>
          <a:ext cx="1097514" cy="109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Strategies</a:t>
          </a:r>
        </a:p>
      </dsp:txBody>
      <dsp:txXfrm>
        <a:off x="3394592" y="3339772"/>
        <a:ext cx="1097514" cy="1097514"/>
      </dsp:txXfrm>
    </dsp:sp>
    <dsp:sp modelId="{5A804566-7C0A-45FF-9FE8-09C5182CCEFF}">
      <dsp:nvSpPr>
        <dsp:cNvPr id="0" name=""/>
        <dsp:cNvSpPr/>
      </dsp:nvSpPr>
      <dsp:spPr>
        <a:xfrm>
          <a:off x="1883155" y="-9"/>
          <a:ext cx="4120389" cy="4120389"/>
        </a:xfrm>
        <a:prstGeom prst="circularArrow">
          <a:avLst>
            <a:gd name="adj1" fmla="val 5194"/>
            <a:gd name="adj2" fmla="val 335469"/>
            <a:gd name="adj3" fmla="val 8212822"/>
            <a:gd name="adj4" fmla="val 6447956"/>
            <a:gd name="adj5" fmla="val 60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6F215-288D-4391-A97A-A4F98852CAF2}">
      <dsp:nvSpPr>
        <dsp:cNvPr id="0" name=""/>
        <dsp:cNvSpPr/>
      </dsp:nvSpPr>
      <dsp:spPr>
        <a:xfrm>
          <a:off x="1655733" y="2076417"/>
          <a:ext cx="1097514" cy="109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Measures &amp; Targets</a:t>
          </a:r>
        </a:p>
      </dsp:txBody>
      <dsp:txXfrm>
        <a:off x="1655733" y="2076417"/>
        <a:ext cx="1097514" cy="1097514"/>
      </dsp:txXfrm>
    </dsp:sp>
    <dsp:sp modelId="{8DFFF04E-9E75-4EB9-BD03-4E080014980D}">
      <dsp:nvSpPr>
        <dsp:cNvPr id="0" name=""/>
        <dsp:cNvSpPr/>
      </dsp:nvSpPr>
      <dsp:spPr>
        <a:xfrm>
          <a:off x="1883155" y="-9"/>
          <a:ext cx="4120389" cy="4120389"/>
        </a:xfrm>
        <a:prstGeom prst="circularArrow">
          <a:avLst>
            <a:gd name="adj1" fmla="val 5194"/>
            <a:gd name="adj2" fmla="val 335469"/>
            <a:gd name="adj3" fmla="val 12299880"/>
            <a:gd name="adj4" fmla="val 10769479"/>
            <a:gd name="adj5" fmla="val 60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1AE94-B352-458C-B1B2-8F4B19F8EED8}">
      <dsp:nvSpPr>
        <dsp:cNvPr id="0" name=""/>
        <dsp:cNvSpPr/>
      </dsp:nvSpPr>
      <dsp:spPr>
        <a:xfrm>
          <a:off x="2319918" y="32266"/>
          <a:ext cx="1097514" cy="109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</a:p>
      </dsp:txBody>
      <dsp:txXfrm>
        <a:off x="2319918" y="32266"/>
        <a:ext cx="1097514" cy="1097514"/>
      </dsp:txXfrm>
    </dsp:sp>
    <dsp:sp modelId="{AF5D7BB0-C93C-4B8C-8CE6-275582E0432D}">
      <dsp:nvSpPr>
        <dsp:cNvPr id="0" name=""/>
        <dsp:cNvSpPr/>
      </dsp:nvSpPr>
      <dsp:spPr>
        <a:xfrm>
          <a:off x="1883155" y="-9"/>
          <a:ext cx="4120389" cy="4120389"/>
        </a:xfrm>
        <a:prstGeom prst="circularArrow">
          <a:avLst>
            <a:gd name="adj1" fmla="val 5194"/>
            <a:gd name="adj2" fmla="val 335469"/>
            <a:gd name="adj3" fmla="val 16867558"/>
            <a:gd name="adj4" fmla="val 15196974"/>
            <a:gd name="adj5" fmla="val 60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58F66-9048-4208-A91C-8D631A79DDC8}">
      <dsp:nvSpPr>
        <dsp:cNvPr id="0" name=""/>
        <dsp:cNvSpPr/>
      </dsp:nvSpPr>
      <dsp:spPr>
        <a:xfrm>
          <a:off x="153946" y="224497"/>
          <a:ext cx="3797353" cy="379735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Medical Education</a:t>
          </a:r>
        </a:p>
      </dsp:txBody>
      <dsp:txXfrm>
        <a:off x="684207" y="672287"/>
        <a:ext cx="2189464" cy="2901774"/>
      </dsp:txXfrm>
    </dsp:sp>
    <dsp:sp modelId="{BBAF039F-B703-4761-AE7E-907A26808BF2}">
      <dsp:nvSpPr>
        <dsp:cNvPr id="0" name=""/>
        <dsp:cNvSpPr/>
      </dsp:nvSpPr>
      <dsp:spPr>
        <a:xfrm>
          <a:off x="2890777" y="224497"/>
          <a:ext cx="3797353" cy="3797353"/>
        </a:xfrm>
        <a:prstGeom prst="ellipse">
          <a:avLst/>
        </a:prstGeom>
        <a:solidFill>
          <a:schemeClr val="accent6">
            <a:shade val="80000"/>
            <a:alpha val="50000"/>
            <a:hueOff val="-80"/>
            <a:satOff val="-472"/>
            <a:lumOff val="4736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Health Care Delivery</a:t>
          </a:r>
        </a:p>
      </dsp:txBody>
      <dsp:txXfrm>
        <a:off x="3968405" y="672287"/>
        <a:ext cx="2189464" cy="290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11/26/18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79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232-6489-4F0B-81FA-2C838A1DB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232-6489-4F0B-81FA-2C838A1DB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4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4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6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11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17/4/learning-in-bursts-microlearning-with-social-media" TargetMode="External"/><Relationship Id="rId2" Type="http://schemas.openxmlformats.org/officeDocument/2006/relationships/hyperlink" Target="https://www.cathlabdigest.com/article/Launch-Tweetbook-Cardiovascular-Interven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medicaleducator.lpages.co/the-medical-educator-library/" TargetMode="External"/><Relationship Id="rId4" Type="http://schemas.openxmlformats.org/officeDocument/2006/relationships/hyperlink" Target="http://omerad.msu.edu/about-us/publications/dr-ed-an-electronic-discussion-group-for-medical-educator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”Meet the Experts” Fall Freebie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4" y="4648200"/>
            <a:ext cx="7023196" cy="1041400"/>
          </a:xfrm>
        </p:spPr>
        <p:txBody>
          <a:bodyPr wrap="square" tIns="91440" bIns="91440">
            <a:normAutofit fontScale="25000" lnSpcReduction="20000"/>
          </a:bodyPr>
          <a:lstStyle/>
          <a:p>
            <a:br>
              <a:rPr lang="en-US" sz="7700" b="1" dirty="0"/>
            </a:br>
            <a:br>
              <a:rPr lang="en-US" sz="7700" b="1" dirty="0"/>
            </a:br>
            <a:r>
              <a:rPr lang="en-US" sz="6400" b="1" dirty="0"/>
              <a:t>Heather Peters, M.Ed, Ph.D </a:t>
            </a:r>
            <a:br>
              <a:rPr lang="en-US" sz="6400" b="1" dirty="0"/>
            </a:br>
            <a:br>
              <a:rPr lang="en-US" sz="6400" b="1" dirty="0"/>
            </a:br>
            <a:r>
              <a:rPr lang="en-US" sz="6400" b="1" dirty="0"/>
              <a:t>Christine Redovan, MBA </a:t>
            </a:r>
            <a:br>
              <a:rPr lang="en-US" sz="6400" b="1" dirty="0"/>
            </a:br>
            <a:br>
              <a:rPr lang="en-US" sz="6400" b="1" dirty="0"/>
            </a:br>
            <a:r>
              <a:rPr lang="en-US" sz="6400" b="1" dirty="0"/>
              <a:t>Tori Hanlon, MS, CHCP</a:t>
            </a:r>
          </a:p>
          <a:p>
            <a:r>
              <a:rPr lang="en-US" sz="6400" b="1" dirty="0"/>
              <a:t>Pam Royston, PhD</a:t>
            </a:r>
          </a:p>
          <a:p>
            <a:endParaRPr lang="en-US" sz="6400" b="1" dirty="0"/>
          </a:p>
          <a:p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7731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Trends in GME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Christine Redovan, MBA</a:t>
            </a:r>
          </a:p>
          <a:p>
            <a:r>
              <a:rPr lang="en-US" dirty="0"/>
              <a:t>GME Consultant</a:t>
            </a:r>
          </a:p>
        </p:txBody>
      </p:sp>
    </p:spTree>
    <p:extLst>
      <p:ext uri="{BB962C8B-B14F-4D97-AF65-F5344CB8AC3E}">
        <p14:creationId xmlns:p14="http://schemas.microsoft.com/office/powerpoint/2010/main" val="292403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0555" y="3425588"/>
            <a:ext cx="75062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44" y="219170"/>
            <a:ext cx="6526006" cy="1325563"/>
          </a:xfrm>
        </p:spPr>
        <p:txBody>
          <a:bodyPr/>
          <a:lstStyle/>
          <a:p>
            <a:r>
              <a:rPr lang="en-US" dirty="0"/>
              <a:t>Why GME?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923499" y="1572029"/>
          <a:ext cx="6842078" cy="424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0555" y="3425588"/>
            <a:ext cx="88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GME</a:t>
            </a:r>
          </a:p>
        </p:txBody>
      </p:sp>
    </p:spTree>
    <p:extLst>
      <p:ext uri="{BB962C8B-B14F-4D97-AF65-F5344CB8AC3E}">
        <p14:creationId xmlns:p14="http://schemas.microsoft.com/office/powerpoint/2010/main" val="63988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785" y="1601862"/>
            <a:ext cx="8119565" cy="4604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Aging Population</a:t>
            </a:r>
          </a:p>
          <a:p>
            <a:r>
              <a:rPr lang="en-US" dirty="0"/>
              <a:t>Growing Population</a:t>
            </a:r>
          </a:p>
          <a:p>
            <a:r>
              <a:rPr lang="en-US" dirty="0"/>
              <a:t>Exponential Scientific/Medical knowledge growth</a:t>
            </a:r>
          </a:p>
          <a:p>
            <a:r>
              <a:rPr lang="en-US" dirty="0"/>
              <a:t>Reliance/Expectation on technology</a:t>
            </a:r>
          </a:p>
          <a:p>
            <a:r>
              <a:rPr lang="en-US" dirty="0"/>
              <a:t>Big data meets medicine</a:t>
            </a:r>
          </a:p>
          <a:p>
            <a:r>
              <a:rPr lang="en-US" dirty="0"/>
              <a:t>Consolidation</a:t>
            </a:r>
          </a:p>
          <a:p>
            <a:r>
              <a:rPr lang="en-US" dirty="0"/>
              <a:t>Health insurance markets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45" y="3592773"/>
            <a:ext cx="2391770" cy="23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4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 rot="9787140" flipV="1">
            <a:off x="707026" y="1824661"/>
            <a:ext cx="220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ACGME</a:t>
            </a:r>
          </a:p>
        </p:txBody>
      </p:sp>
      <p:sp>
        <p:nvSpPr>
          <p:cNvPr id="8" name="TextBox 7"/>
          <p:cNvSpPr txBox="1"/>
          <p:nvPr/>
        </p:nvSpPr>
        <p:spPr>
          <a:xfrm rot="9787140" flipV="1">
            <a:off x="2842322" y="2277110"/>
            <a:ext cx="144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IOM</a:t>
            </a:r>
          </a:p>
        </p:txBody>
      </p:sp>
      <p:sp>
        <p:nvSpPr>
          <p:cNvPr id="10" name="TextBox 9"/>
          <p:cNvSpPr txBox="1"/>
          <p:nvPr/>
        </p:nvSpPr>
        <p:spPr>
          <a:xfrm rot="12123876" flipV="1">
            <a:off x="6638900" y="3256380"/>
            <a:ext cx="144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AMA</a:t>
            </a:r>
          </a:p>
        </p:txBody>
      </p:sp>
      <p:sp>
        <p:nvSpPr>
          <p:cNvPr id="11" name="TextBox 10"/>
          <p:cNvSpPr txBox="1"/>
          <p:nvPr/>
        </p:nvSpPr>
        <p:spPr>
          <a:xfrm rot="11566608" flipV="1">
            <a:off x="4974887" y="1773228"/>
            <a:ext cx="186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AAMC</a:t>
            </a:r>
          </a:p>
        </p:txBody>
      </p:sp>
      <p:sp>
        <p:nvSpPr>
          <p:cNvPr id="12" name="TextBox 11"/>
          <p:cNvSpPr txBox="1"/>
          <p:nvPr/>
        </p:nvSpPr>
        <p:spPr>
          <a:xfrm rot="9787140" flipV="1">
            <a:off x="3041143" y="4833952"/>
            <a:ext cx="144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CMS</a:t>
            </a:r>
          </a:p>
        </p:txBody>
      </p:sp>
      <p:sp>
        <p:nvSpPr>
          <p:cNvPr id="13" name="TextBox 12"/>
          <p:cNvSpPr txBox="1"/>
          <p:nvPr/>
        </p:nvSpPr>
        <p:spPr>
          <a:xfrm rot="10227881" flipV="1">
            <a:off x="3961479" y="2924067"/>
            <a:ext cx="220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LCME</a:t>
            </a:r>
          </a:p>
        </p:txBody>
      </p:sp>
      <p:sp>
        <p:nvSpPr>
          <p:cNvPr id="14" name="TextBox 13"/>
          <p:cNvSpPr txBox="1"/>
          <p:nvPr/>
        </p:nvSpPr>
        <p:spPr>
          <a:xfrm rot="11723147" flipV="1">
            <a:off x="4296382" y="4192997"/>
            <a:ext cx="220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CODA</a:t>
            </a:r>
          </a:p>
        </p:txBody>
      </p:sp>
      <p:sp>
        <p:nvSpPr>
          <p:cNvPr id="15" name="TextBox 14"/>
          <p:cNvSpPr txBox="1"/>
          <p:nvPr/>
        </p:nvSpPr>
        <p:spPr>
          <a:xfrm rot="9787140" flipV="1">
            <a:off x="858869" y="4517950"/>
            <a:ext cx="1501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All of Us</a:t>
            </a: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5065095" y="5479357"/>
            <a:ext cx="328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Technology </a:t>
            </a:r>
          </a:p>
        </p:txBody>
      </p:sp>
      <p:sp>
        <p:nvSpPr>
          <p:cNvPr id="18" name="TextBox 17"/>
          <p:cNvSpPr txBox="1"/>
          <p:nvPr/>
        </p:nvSpPr>
        <p:spPr>
          <a:xfrm rot="11723147" flipV="1">
            <a:off x="6509623" y="978271"/>
            <a:ext cx="235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Public</a:t>
            </a:r>
          </a:p>
        </p:txBody>
      </p:sp>
      <p:sp>
        <p:nvSpPr>
          <p:cNvPr id="19" name="TextBox 18"/>
          <p:cNvSpPr txBox="1"/>
          <p:nvPr/>
        </p:nvSpPr>
        <p:spPr>
          <a:xfrm rot="11723147" flipV="1">
            <a:off x="111611" y="2915834"/>
            <a:ext cx="3569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+mn-lt"/>
              </a:rPr>
              <a:t>Joint Commission</a:t>
            </a:r>
          </a:p>
        </p:txBody>
      </p:sp>
    </p:spTree>
    <p:extLst>
      <p:ext uri="{BB962C8B-B14F-4D97-AF65-F5344CB8AC3E}">
        <p14:creationId xmlns:p14="http://schemas.microsoft.com/office/powerpoint/2010/main" val="250519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We </a:t>
            </a:r>
            <a:r>
              <a:rPr lang="en-US" sz="6000" u="sng" dirty="0"/>
              <a:t>must</a:t>
            </a:r>
            <a:r>
              <a:rPr lang="en-US" sz="6000" dirty="0"/>
              <a:t> align medical education with current and future health care delivery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34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Physician Shortage</a:t>
            </a:r>
          </a:p>
          <a:p>
            <a:pPr lvl="1"/>
            <a:r>
              <a:rPr lang="en-US" dirty="0"/>
              <a:t>Medical school response</a:t>
            </a:r>
          </a:p>
          <a:p>
            <a:pPr lvl="1"/>
            <a:r>
              <a:rPr lang="en-US" dirty="0"/>
              <a:t>Frozen funding</a:t>
            </a:r>
          </a:p>
          <a:p>
            <a:pPr lvl="1"/>
            <a:r>
              <a:rPr lang="en-US" dirty="0"/>
              <a:t>GME slots not rising fast enough</a:t>
            </a:r>
          </a:p>
          <a:p>
            <a:pPr lvl="1"/>
            <a:endParaRPr lang="en-US" dirty="0"/>
          </a:p>
          <a:p>
            <a:r>
              <a:rPr lang="en-US" dirty="0"/>
              <a:t>Physician Practice</a:t>
            </a:r>
          </a:p>
          <a:p>
            <a:pPr lvl="1"/>
            <a:r>
              <a:rPr lang="en-US" dirty="0"/>
              <a:t>Scope of practice</a:t>
            </a:r>
          </a:p>
          <a:p>
            <a:pPr lvl="1"/>
            <a:r>
              <a:rPr lang="en-US" dirty="0"/>
              <a:t>Complexity of medicine</a:t>
            </a:r>
          </a:p>
          <a:p>
            <a:pPr lvl="1"/>
            <a:r>
              <a:rPr lang="en-US" dirty="0"/>
              <a:t>Transition from stage to the next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7" y="2005883"/>
            <a:ext cx="3080604" cy="23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1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61" y="260113"/>
            <a:ext cx="3341377" cy="22261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Health Care Delivery</a:t>
            </a:r>
          </a:p>
          <a:p>
            <a:pPr lvl="1"/>
            <a:r>
              <a:rPr lang="en-US" dirty="0"/>
              <a:t>Move from central setting to ambulatory care centers</a:t>
            </a:r>
          </a:p>
          <a:p>
            <a:pPr lvl="1"/>
            <a:r>
              <a:rPr lang="en-US" dirty="0"/>
              <a:t>Move from solo to team practice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Communities</a:t>
            </a:r>
          </a:p>
          <a:p>
            <a:pPr lvl="1"/>
            <a:r>
              <a:rPr lang="en-US" dirty="0"/>
              <a:t>Mismatch between training and community needs</a:t>
            </a:r>
          </a:p>
          <a:p>
            <a:pPr lvl="1"/>
            <a:r>
              <a:rPr lang="en-US" dirty="0"/>
              <a:t>Differing/unclear/inadequate healthcare workforce needs at every level</a:t>
            </a:r>
          </a:p>
          <a:p>
            <a:pPr lvl="1"/>
            <a:r>
              <a:rPr lang="en-US" dirty="0"/>
              <a:t>Sponsors vs. private sector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05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Sites</a:t>
            </a:r>
          </a:p>
          <a:p>
            <a:pPr lvl="1"/>
            <a:r>
              <a:rPr lang="en-US" dirty="0"/>
              <a:t>Not training for environment of practice</a:t>
            </a:r>
          </a:p>
          <a:p>
            <a:pPr lvl="1"/>
            <a:r>
              <a:rPr lang="en-US" dirty="0"/>
              <a:t>Lack of stress and mental health awareness</a:t>
            </a:r>
          </a:p>
          <a:p>
            <a:pPr lvl="1"/>
            <a:r>
              <a:rPr lang="en-US" dirty="0"/>
              <a:t>Access to care for rural/underserved populations</a:t>
            </a:r>
          </a:p>
          <a:p>
            <a:pPr lvl="1"/>
            <a:r>
              <a:rPr lang="en-US" dirty="0"/>
              <a:t>Competition for training sites</a:t>
            </a:r>
          </a:p>
          <a:p>
            <a:pPr lvl="1"/>
            <a:r>
              <a:rPr lang="en-US" dirty="0"/>
              <a:t>Supply of qualified preceptors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81" y="4129952"/>
            <a:ext cx="3848669" cy="20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Care collaboration</a:t>
            </a:r>
          </a:p>
          <a:p>
            <a:r>
              <a:rPr lang="en-US" dirty="0"/>
              <a:t>Physician leaders</a:t>
            </a:r>
          </a:p>
          <a:p>
            <a:r>
              <a:rPr lang="en-US" dirty="0"/>
              <a:t>Marketing/Business/Consolidation</a:t>
            </a:r>
          </a:p>
          <a:p>
            <a:r>
              <a:rPr lang="en-US" dirty="0"/>
              <a:t>Technological challenges</a:t>
            </a:r>
          </a:p>
          <a:p>
            <a:r>
              <a:rPr lang="en-US" dirty="0"/>
              <a:t>Technological advancements</a:t>
            </a:r>
          </a:p>
          <a:p>
            <a:r>
              <a:rPr lang="en-US" dirty="0"/>
              <a:t>Government influence</a:t>
            </a:r>
          </a:p>
          <a:p>
            <a:r>
              <a:rPr lang="en-US" dirty="0"/>
              <a:t>Complexity of healthcare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6" y="2156346"/>
            <a:ext cx="3093185" cy="2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Association of American Medical Colleges. (2018, May). </a:t>
            </a:r>
            <a:r>
              <a:rPr lang="en-US" sz="1800" i="1" dirty="0"/>
              <a:t>Results of the 2017 medical school enrollment survey. </a:t>
            </a:r>
            <a:r>
              <a:rPr lang="en-US" sz="1800" dirty="0"/>
              <a:t>Retrieved from https://members.aamc.org/iweb/upload/Results_of_the_2017_Medical_School_Enrollment_Survey.pdf</a:t>
            </a:r>
          </a:p>
          <a:p>
            <a:r>
              <a:rPr lang="en-US" sz="1800" dirty="0"/>
              <a:t>Duval, J.F., Opas, L.M., Nasca, T.J., Foster Johnson, P., &amp; Weiss, K.B. (2017). Report of the SI2025 task force. </a:t>
            </a:r>
            <a:r>
              <a:rPr lang="en-US" sz="1800" i="1" dirty="0"/>
              <a:t>Journal of Graduate Medical Education, (</a:t>
            </a:r>
            <a:r>
              <a:rPr lang="en-US" sz="1800" dirty="0"/>
              <a:t>9)6s, 11-57. doi:10.4300/1949-8349.9.6s.11 </a:t>
            </a:r>
          </a:p>
          <a:p>
            <a:r>
              <a:rPr lang="en-US" sz="1800" dirty="0"/>
              <a:t>Association of Academic Health Centers. (n.d.). </a:t>
            </a:r>
            <a:r>
              <a:rPr lang="en-US" sz="1800" i="1" dirty="0"/>
              <a:t>Adapting graduate medical education (GME) to 21</a:t>
            </a:r>
            <a:r>
              <a:rPr lang="en-US" sz="1800" i="1" baseline="30000" dirty="0"/>
              <a:t>st</a:t>
            </a:r>
            <a:r>
              <a:rPr lang="en-US" sz="1800" i="1" dirty="0"/>
              <a:t> century healthcare </a:t>
            </a:r>
            <a:r>
              <a:rPr lang="en-US" sz="1800" dirty="0"/>
              <a:t>[Blog Post]. Retrieved from http://www.aahcdc.org/21st-Century-AHCs/Advancing-the-Education-Model-for-21st-Century-Medicine/Adapting-Graduate-Medical-Education-GME-to-21st-Century-Healthcare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512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179" y="203986"/>
            <a:ext cx="6526006" cy="1325563"/>
          </a:xfrm>
        </p:spPr>
        <p:txBody>
          <a:bodyPr/>
          <a:lstStyle/>
          <a:p>
            <a:r>
              <a:rPr lang="en-US" altLang="en-US" dirty="0"/>
              <a:t> Partners Consulting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5468" y="3478358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1669" y="3472416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336750"/>
                </a:solidFill>
                <a:latin typeface="Lucida Bright" pitchFamily="18" charset="0"/>
              </a:rPr>
              <a:t>Pamela Royston</a:t>
            </a: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349" y="3830235"/>
            <a:ext cx="202183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>
                <a:latin typeface="Lucida Bright" pitchFamily="18" charset="0"/>
                <a:ea typeface="+mn-ea"/>
                <a:cs typeface="+mn-cs"/>
              </a:rPr>
              <a:t> 15+ years GME Operations, Accreditation and Management success</a:t>
            </a:r>
            <a:br>
              <a:rPr lang="en-US" sz="1000" dirty="0">
                <a:latin typeface="Lucida Bright" pitchFamily="18" charset="0"/>
                <a:ea typeface="+mn-ea"/>
                <a:cs typeface="+mn-cs"/>
              </a:rPr>
            </a:br>
            <a:endParaRPr lang="en-US" sz="1000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>
                <a:latin typeface="Lucida Bright" pitchFamily="18" charset="0"/>
                <a:ea typeface="+mn-ea"/>
                <a:cs typeface="+mn-cs"/>
              </a:rPr>
              <a:t> Focused on continual readiness and offering timely and useful GME resources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56" y="3843339"/>
            <a:ext cx="203420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8069" y="3758657"/>
            <a:ext cx="23185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Bachelor’s in Health Services Administration</a:t>
            </a:r>
            <a:br>
              <a:rPr lang="en-US" sz="1000" dirty="0">
                <a:latin typeface="Lucida Bright" pitchFamily="18" charset="0"/>
              </a:rPr>
            </a:b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21" y="1575716"/>
            <a:ext cx="1486064" cy="18029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76989" y="3804824"/>
            <a:ext cx="232537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b="0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 (GME) program analysis and strategic planning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 GME Agreements and Contracts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 Certified MBTI Consultant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New residency program development – pre-startup through implementation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GME policy development and integration with HR policy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48" y="3485202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1856" y="3485202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336750"/>
                </a:solidFill>
                <a:latin typeface="Lucida Bright" pitchFamily="18" charset="0"/>
              </a:rPr>
              <a:t>Tori Hanlon, MS, CHCP </a:t>
            </a: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717" y="1642486"/>
            <a:ext cx="1443885" cy="18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26" y="1626665"/>
            <a:ext cx="1514032" cy="178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8" y="1654298"/>
            <a:ext cx="1495259" cy="18218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38699-1EF8-954F-B586-69A677B22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016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Value of Social Media in GME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</a:t>
            </a:r>
          </a:p>
        </p:txBody>
      </p:sp>
    </p:spTree>
    <p:extLst>
      <p:ext uri="{BB962C8B-B14F-4D97-AF65-F5344CB8AC3E}">
        <p14:creationId xmlns:p14="http://schemas.microsoft.com/office/powerpoint/2010/main" val="146226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social media is used to facilitate learning</a:t>
            </a:r>
          </a:p>
          <a:p>
            <a:endParaRPr lang="en-US" dirty="0"/>
          </a:p>
          <a:p>
            <a:r>
              <a:rPr lang="en-US" dirty="0"/>
              <a:t>Explore opportunities for GME professionals to engage in social media for professional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48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962"/>
            <a:ext cx="9144000" cy="36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4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 breaks down the walls of traditional learning environments</a:t>
            </a:r>
          </a:p>
          <a:p>
            <a:pPr lvl="1"/>
            <a:r>
              <a:rPr lang="en-US" dirty="0"/>
              <a:t>Classroom (didactics)</a:t>
            </a:r>
          </a:p>
          <a:p>
            <a:pPr lvl="1"/>
            <a:r>
              <a:rPr lang="en-US" dirty="0"/>
              <a:t>Clinical setting (teaching rounds, preceptorship)</a:t>
            </a:r>
          </a:p>
          <a:p>
            <a:pPr lvl="1"/>
            <a:r>
              <a:rPr lang="en-US" dirty="0"/>
              <a:t>Scholarly activity</a:t>
            </a:r>
          </a:p>
          <a:p>
            <a:pPr lvl="1"/>
            <a:endParaRPr lang="en-US" dirty="0"/>
          </a:p>
          <a:p>
            <a:r>
              <a:rPr lang="en-US" dirty="0"/>
              <a:t>Enables </a:t>
            </a:r>
            <a:r>
              <a:rPr lang="en-US" u="sng" dirty="0"/>
              <a:t>accessibility</a:t>
            </a:r>
            <a:r>
              <a:rPr lang="en-US" dirty="0"/>
              <a:t> and gives learning more control over the </a:t>
            </a:r>
            <a:r>
              <a:rPr lang="en-US" u="sng" dirty="0"/>
              <a:t>time path</a:t>
            </a:r>
            <a:r>
              <a:rPr lang="en-US" dirty="0"/>
              <a:t> and place at which they learn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in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80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266" t="13108" r="18039" b="-13108"/>
          <a:stretch/>
        </p:blipFill>
        <p:spPr>
          <a:xfrm>
            <a:off x="174086" y="1257300"/>
            <a:ext cx="8591845" cy="5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7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Fosters peer-to-peer interaction</a:t>
            </a:r>
          </a:p>
          <a:p>
            <a:r>
              <a:rPr lang="en-US" dirty="0"/>
              <a:t>Builds relationships/networks</a:t>
            </a:r>
          </a:p>
          <a:p>
            <a:r>
              <a:rPr lang="en-US" dirty="0"/>
              <a:t>Encourages self-directed learning</a:t>
            </a:r>
          </a:p>
          <a:p>
            <a:r>
              <a:rPr lang="en-US" dirty="0"/>
              <a:t>It’s FREE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in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34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GME Program Administrators/Educators (624 members)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MedEd</a:t>
            </a:r>
            <a:r>
              <a:rPr lang="en-US" dirty="0"/>
              <a:t> Chat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MedEdPORTAL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for GME Professionals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 descr="O:\Tori Hanlon\FB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84" y="1738058"/>
            <a:ext cx="791865" cy="7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:\Tori Hanlon\Meded Chat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805906"/>
            <a:ext cx="856483" cy="8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Tori Hanlon\Twitter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52" y="3918557"/>
            <a:ext cx="823736" cy="8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https://www.cathlabdigest.com/article/Launch-Tweetbook-Cardiovascular-Interventions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https://er.educause.edu/articles/2017/4/learning-in-bursts-microlearning-with-social-media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http://omerad.msu.edu/about-us/publications/dr-ed-an-electronic-discussion-group-for-medical-educators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https://themedicaleducator.lpages.co/the-medical-educator-library/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048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/>
          <a:lstStyle/>
          <a:p>
            <a:r>
              <a:rPr lang="en-US" dirty="0"/>
              <a:t>Building  a “Bench”- Developing New Core Faculty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Pam Royston, PhD</a:t>
            </a:r>
          </a:p>
          <a:p>
            <a:r>
              <a:rPr lang="en-US" dirty="0"/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2324679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AE4E-89E0-485C-8F6E-C4DD462B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74" y="271179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1667-F1A7-44D5-85B6-FA2FC24D5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32" y="1987608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Summarize key components of new faculty development </a:t>
            </a:r>
          </a:p>
          <a:p>
            <a:pPr lvl="0"/>
            <a:r>
              <a:rPr lang="en-US" dirty="0"/>
              <a:t>Identify strategies for implementing a new faculty orientation</a:t>
            </a:r>
          </a:p>
          <a:p>
            <a:pPr lvl="0"/>
            <a:r>
              <a:rPr lang="en-US" dirty="0"/>
              <a:t>Distinguish the secondary benefits of faculty orientation</a:t>
            </a:r>
          </a:p>
          <a:p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1D7038-8778-7D47-9AAF-D751811D4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E503A45-9092-CA48-90B0-925A74E05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50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DCDA0-9134-4AB5-A6B3-7E1740058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1190493"/>
          </a:xfrm>
        </p:spPr>
        <p:txBody>
          <a:bodyPr/>
          <a:lstStyle/>
          <a:p>
            <a:r>
              <a:rPr lang="en-US" dirty="0"/>
              <a:t>Putting out fires</a:t>
            </a:r>
          </a:p>
          <a:p>
            <a:r>
              <a:rPr lang="en-US" dirty="0"/>
              <a:t>Building excellent educational programs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68FE5-A610-4AFC-80C4-9CDA103D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GME Leaders need to have long-term vision…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928F5-F3A0-4CBA-A30A-3D49D72FB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D0223-924E-44D2-B307-AAC76C70D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image521.png">
            <a:extLst>
              <a:ext uri="{FF2B5EF4-FFF2-40B4-BE49-F238E27FC236}">
                <a16:creationId xmlns:a16="http://schemas.microsoft.com/office/drawing/2014/main" id="{0E367D5D-587C-AA4C-AC02-03344B86FC6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63580" y="2916195"/>
            <a:ext cx="4992130" cy="32234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84153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299" y="209396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4841"/>
            <a:ext cx="7886700" cy="4351338"/>
          </a:xfrm>
        </p:spPr>
        <p:txBody>
          <a:bodyPr/>
          <a:lstStyle/>
          <a:p>
            <a:r>
              <a:rPr lang="en-US" dirty="0"/>
              <a:t>Faculty (Core) expectations (weaving in program standards and GME structure)</a:t>
            </a:r>
          </a:p>
          <a:p>
            <a:r>
              <a:rPr lang="en-US" dirty="0"/>
              <a:t>Setting Expectations</a:t>
            </a:r>
          </a:p>
          <a:p>
            <a:r>
              <a:rPr lang="en-US" dirty="0"/>
              <a:t>Providing Feedback</a:t>
            </a:r>
          </a:p>
          <a:p>
            <a:r>
              <a:rPr lang="en-US" dirty="0"/>
              <a:t>Determining Competency (evaluation)</a:t>
            </a:r>
          </a:p>
          <a:p>
            <a:r>
              <a:rPr lang="en-US" dirty="0"/>
              <a:t>The Struggling learner &amp; remediation</a:t>
            </a:r>
          </a:p>
          <a:p>
            <a:r>
              <a:rPr lang="en-US" dirty="0"/>
              <a:t>Scholarly Activity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E6C6652-E1DC-DC42-8013-E5836975F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107EA20-33BE-A542-9213-D6EF468C2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2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28" y="271180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Delivery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54" y="1771078"/>
            <a:ext cx="7886700" cy="4351338"/>
          </a:xfrm>
        </p:spPr>
        <p:txBody>
          <a:bodyPr/>
          <a:lstStyle/>
          <a:p>
            <a:r>
              <a:rPr lang="en-US" dirty="0"/>
              <a:t>Has to be at the right time</a:t>
            </a:r>
          </a:p>
          <a:p>
            <a:r>
              <a:rPr lang="en-US" dirty="0"/>
              <a:t>Sensitive to time commitment</a:t>
            </a:r>
          </a:p>
          <a:p>
            <a:r>
              <a:rPr lang="en-US" dirty="0"/>
              <a:t>Has to be convenient</a:t>
            </a:r>
          </a:p>
          <a:p>
            <a:r>
              <a:rPr lang="en-US" dirty="0"/>
              <a:t>COMPROMISE!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61" y="3388062"/>
            <a:ext cx="3343437" cy="250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949518-F1D8-AB41-80F1-B2E38FA9B6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B39E681-8D69-974A-873C-E64F03B40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333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180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Session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35" y="19137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you know what is expected of you?</a:t>
            </a:r>
          </a:p>
          <a:p>
            <a:pPr marL="914400"/>
            <a:r>
              <a:rPr lang="en-US" dirty="0"/>
              <a:t>Lines of Responsibility in GME</a:t>
            </a:r>
          </a:p>
          <a:p>
            <a:pPr marL="914400"/>
            <a:r>
              <a:rPr lang="en-US" dirty="0"/>
              <a:t>Program Standards</a:t>
            </a:r>
          </a:p>
          <a:p>
            <a:pPr marL="1257300" lvl="1"/>
            <a:r>
              <a:rPr lang="en-US" dirty="0"/>
              <a:t>Core</a:t>
            </a:r>
          </a:p>
          <a:p>
            <a:pPr marL="1257300" lvl="1"/>
            <a:r>
              <a:rPr lang="en-US" dirty="0"/>
              <a:t>Detail </a:t>
            </a:r>
          </a:p>
          <a:p>
            <a:pPr marL="1257300" lvl="1"/>
            <a:r>
              <a:rPr lang="en-US" dirty="0"/>
              <a:t>Outcome</a:t>
            </a:r>
          </a:p>
          <a:p>
            <a:pPr marL="914400"/>
            <a:r>
              <a:rPr lang="en-US" dirty="0"/>
              <a:t>Institutional Requirements</a:t>
            </a:r>
          </a:p>
          <a:p>
            <a:pPr marL="914400"/>
            <a:r>
              <a:rPr lang="en-US" dirty="0"/>
              <a:t>Clinical Learning Environment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DE6E4D2-22CA-ED46-87BE-7A5572067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8D3F7E4-1FED-024F-963D-F4A3846FD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766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6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Session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956" y="1730421"/>
            <a:ext cx="7886700" cy="4351338"/>
          </a:xfrm>
        </p:spPr>
        <p:txBody>
          <a:bodyPr/>
          <a:lstStyle/>
          <a:p>
            <a:r>
              <a:rPr lang="en-US" dirty="0"/>
              <a:t>Setting expectations</a:t>
            </a:r>
          </a:p>
          <a:p>
            <a:pPr lvl="1"/>
            <a:r>
              <a:rPr lang="en-US" dirty="0"/>
              <a:t>For the program</a:t>
            </a:r>
          </a:p>
          <a:p>
            <a:pPr lvl="1"/>
            <a:r>
              <a:rPr lang="en-US" dirty="0"/>
              <a:t>Resident rotations including off service rotators</a:t>
            </a:r>
          </a:p>
          <a:p>
            <a:pPr lvl="1"/>
            <a:r>
              <a:rPr lang="en-US" dirty="0"/>
              <a:t>Other expectations</a:t>
            </a:r>
          </a:p>
          <a:p>
            <a:pPr lvl="2"/>
            <a:r>
              <a:rPr lang="en-US" dirty="0"/>
              <a:t>Schedules</a:t>
            </a:r>
          </a:p>
          <a:p>
            <a:pPr lvl="2"/>
            <a:r>
              <a:rPr lang="en-US" dirty="0"/>
              <a:t>Entering orders, writing prescriptions, discharge summaries</a:t>
            </a:r>
          </a:p>
          <a:p>
            <a:pPr lvl="2"/>
            <a:r>
              <a:rPr lang="en-US" dirty="0"/>
              <a:t>Setting patient agendas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75" y="4327292"/>
            <a:ext cx="4142098" cy="18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728B5F5-4375-9B4E-86A4-4907435E2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269F3E8-1FE1-7C4C-810B-AF4623782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911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55" y="2688797"/>
            <a:ext cx="2792365" cy="19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893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Session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12" y="1767744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Feedback: “What?!!! I was never told!”</a:t>
            </a:r>
          </a:p>
          <a:p>
            <a:pPr lvl="1"/>
            <a:r>
              <a:rPr lang="en-US" dirty="0"/>
              <a:t>Coach or Boss – difference between feedback &amp; evaluation</a:t>
            </a:r>
          </a:p>
          <a:p>
            <a:pPr lvl="1"/>
            <a:r>
              <a:rPr lang="en-US" dirty="0"/>
              <a:t>Why it’s difficult to give feedback</a:t>
            </a:r>
          </a:p>
          <a:p>
            <a:pPr lvl="1"/>
            <a:r>
              <a:rPr lang="en-US" dirty="0"/>
              <a:t>When to give feedback</a:t>
            </a:r>
          </a:p>
          <a:p>
            <a:pPr lvl="1"/>
            <a:r>
              <a:rPr lang="en-US" dirty="0"/>
              <a:t>How to give feedback</a:t>
            </a:r>
          </a:p>
          <a:p>
            <a:pPr lvl="2"/>
            <a:r>
              <a:rPr lang="en-US" dirty="0"/>
              <a:t>Location</a:t>
            </a:r>
          </a:p>
          <a:p>
            <a:pPr lvl="2"/>
            <a:r>
              <a:rPr lang="en-US" dirty="0"/>
              <a:t>Tone</a:t>
            </a:r>
          </a:p>
          <a:p>
            <a:pPr lvl="2"/>
            <a:r>
              <a:rPr lang="en-US" dirty="0"/>
              <a:t>Specific</a:t>
            </a:r>
          </a:p>
          <a:p>
            <a:pPr lvl="2"/>
            <a:r>
              <a:rPr lang="en-US" dirty="0"/>
              <a:t>Positive as well as improvement</a:t>
            </a:r>
          </a:p>
          <a:p>
            <a:pPr lvl="2"/>
            <a:r>
              <a:rPr lang="en-US" dirty="0"/>
              <a:t>ACSS (Ask, Continue, Stop, Start)</a:t>
            </a:r>
          </a:p>
          <a:p>
            <a:pPr lvl="1"/>
            <a:r>
              <a:rPr lang="en-US" dirty="0"/>
              <a:t>Generational differences</a:t>
            </a:r>
          </a:p>
          <a:p>
            <a:pPr lvl="1"/>
            <a:r>
              <a:rPr lang="en-US" dirty="0"/>
              <a:t>How to handle negative reactions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5A3A712-B3ED-5342-9674-23D380E95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0888326-1292-E442-89A8-7B120401F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6393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823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Session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948" y="1857729"/>
            <a:ext cx="7886700" cy="4351338"/>
          </a:xfrm>
        </p:spPr>
        <p:txBody>
          <a:bodyPr/>
          <a:lstStyle/>
          <a:p>
            <a:r>
              <a:rPr lang="en-US" dirty="0"/>
              <a:t>Problem Resident</a:t>
            </a:r>
          </a:p>
          <a:p>
            <a:pPr lvl="1"/>
            <a:r>
              <a:rPr lang="en-US" dirty="0"/>
              <a:t> Identification of issue in consultation with PD &amp; CCC</a:t>
            </a:r>
          </a:p>
          <a:p>
            <a:pPr lvl="2"/>
            <a:r>
              <a:rPr lang="en-US" dirty="0"/>
              <a:t>Academic or misconduct</a:t>
            </a:r>
          </a:p>
          <a:p>
            <a:pPr lvl="1"/>
            <a:r>
              <a:rPr lang="en-US" dirty="0"/>
              <a:t>Investigate, confirm &amp; refine</a:t>
            </a:r>
          </a:p>
          <a:p>
            <a:pPr lvl="2"/>
            <a:r>
              <a:rPr lang="en-US" dirty="0"/>
              <a:t>Review data – 360’s</a:t>
            </a:r>
          </a:p>
          <a:p>
            <a:pPr lvl="2"/>
            <a:r>
              <a:rPr lang="en-US" dirty="0"/>
              <a:t>Are there secondary causes – the 6 D’s</a:t>
            </a:r>
          </a:p>
          <a:p>
            <a:pPr lvl="1"/>
            <a:r>
              <a:rPr lang="en-US" dirty="0"/>
              <a:t>Refine issue based on Milestones</a:t>
            </a:r>
          </a:p>
          <a:p>
            <a:pPr lvl="1"/>
            <a:r>
              <a:rPr lang="en-US" dirty="0"/>
              <a:t>Remediation – Performance Improvement Plan</a:t>
            </a:r>
          </a:p>
          <a:p>
            <a:pPr lvl="1"/>
            <a:r>
              <a:rPr lang="en-US" dirty="0"/>
              <a:t>Continuous Coaching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6EF76D3-0C99-A943-A0F3-0AECF7462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EEE8B39-D508-F645-AEFC-19B33839C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09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325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Session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960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Litigation in Medical Education</a:t>
            </a:r>
          </a:p>
          <a:p>
            <a:r>
              <a:rPr lang="en-US" sz="2400" dirty="0"/>
              <a:t>Decisions concerning resident progress</a:t>
            </a:r>
          </a:p>
          <a:p>
            <a:pPr lvl="1"/>
            <a:r>
              <a:rPr lang="en-US" dirty="0"/>
              <a:t>Fair and equitable</a:t>
            </a:r>
          </a:p>
          <a:p>
            <a:pPr lvl="1"/>
            <a:r>
              <a:rPr lang="en-US" dirty="0"/>
              <a:t>Due Process was followed</a:t>
            </a:r>
          </a:p>
          <a:p>
            <a:r>
              <a:rPr lang="en-US" sz="2400" dirty="0"/>
              <a:t>Review Due Process Policy</a:t>
            </a:r>
          </a:p>
          <a:p>
            <a:r>
              <a:rPr lang="en-US" sz="2400" dirty="0"/>
              <a:t>Academic (student) versus misconduct (employee</a:t>
            </a:r>
            <a:r>
              <a:rPr lang="en-US" dirty="0"/>
              <a:t>)</a:t>
            </a:r>
          </a:p>
          <a:p>
            <a:r>
              <a:rPr lang="en-US" sz="2400" dirty="0"/>
              <a:t>Follow the Process!!!</a:t>
            </a:r>
          </a:p>
          <a:p>
            <a:pPr lvl="1"/>
            <a:r>
              <a:rPr lang="en-US" sz="2000" dirty="0"/>
              <a:t>Give feedback</a:t>
            </a:r>
          </a:p>
          <a:p>
            <a:pPr lvl="1"/>
            <a:r>
              <a:rPr lang="en-US" sz="2000" dirty="0"/>
              <a:t>Provide written documentation of deficiencies</a:t>
            </a:r>
          </a:p>
          <a:p>
            <a:pPr lvl="1"/>
            <a:r>
              <a:rPr lang="en-US" sz="2000" dirty="0"/>
              <a:t>Provide time for corrective action</a:t>
            </a:r>
          </a:p>
          <a:p>
            <a:pPr lvl="1"/>
            <a:r>
              <a:rPr lang="en-US" sz="2000" dirty="0"/>
              <a:t>Give feedback!</a:t>
            </a:r>
          </a:p>
          <a:p>
            <a:r>
              <a:rPr lang="en-US" sz="2400" dirty="0"/>
              <a:t>This always involves the PD and DIO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7847414-7755-7743-88A2-4F5B4B6F9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01FD2E-AAD4-F14A-B59C-704FB5C23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3906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039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Session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87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Professionalism	</a:t>
            </a:r>
          </a:p>
          <a:p>
            <a:r>
              <a:rPr lang="en-US" dirty="0"/>
              <a:t>Integration with all core faculty	</a:t>
            </a:r>
          </a:p>
          <a:p>
            <a:r>
              <a:rPr lang="en-US" dirty="0"/>
              <a:t>Professionalism as faculty - not patient care</a:t>
            </a:r>
          </a:p>
          <a:p>
            <a:pPr lvl="1"/>
            <a:r>
              <a:rPr lang="en-US" dirty="0"/>
              <a:t>Hidden curriculum </a:t>
            </a:r>
          </a:p>
          <a:p>
            <a:pPr lvl="1"/>
            <a:r>
              <a:rPr lang="en-US" dirty="0"/>
              <a:t>Self reflection based on resident feedback</a:t>
            </a:r>
          </a:p>
          <a:p>
            <a:pPr lvl="1"/>
            <a:r>
              <a:rPr lang="en-US" dirty="0"/>
              <a:t>Role modeling develops residents sense of professionalism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B1F746B-F8BA-894E-8E28-B448912B1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374838B-D1F2-414D-A51F-2F6A621BA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230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657" y="246466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5223"/>
            <a:ext cx="7886700" cy="4351338"/>
          </a:xfrm>
        </p:spPr>
        <p:txBody>
          <a:bodyPr/>
          <a:lstStyle/>
          <a:p>
            <a:r>
              <a:rPr lang="en-US" dirty="0"/>
              <a:t>Do something- commit!</a:t>
            </a:r>
          </a:p>
          <a:p>
            <a:r>
              <a:rPr lang="en-US" dirty="0"/>
              <a:t>Small groups builds trust</a:t>
            </a:r>
          </a:p>
          <a:p>
            <a:r>
              <a:rPr lang="en-US" dirty="0"/>
              <a:t>Keep it safe</a:t>
            </a:r>
          </a:p>
          <a:p>
            <a:r>
              <a:rPr lang="en-US" dirty="0"/>
              <a:t>Don’t accept the barriers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Place</a:t>
            </a:r>
          </a:p>
          <a:p>
            <a:pPr lvl="1"/>
            <a:r>
              <a:rPr lang="en-US" dirty="0"/>
              <a:t>Clinical activity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23" y="2935845"/>
            <a:ext cx="3088433" cy="23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A479A0E-A052-9645-996A-5C82DFF40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62E8891-0EBA-2749-BF52-414A7C6DD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094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582" y="234110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Secondary Benefits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03" y="2049876"/>
            <a:ext cx="7886700" cy="4351338"/>
          </a:xfrm>
        </p:spPr>
        <p:txBody>
          <a:bodyPr/>
          <a:lstStyle/>
          <a:p>
            <a:r>
              <a:rPr lang="en-US" dirty="0"/>
              <a:t>Scholarly activity projects between different specialties</a:t>
            </a:r>
          </a:p>
          <a:p>
            <a:r>
              <a:rPr lang="en-US" dirty="0"/>
              <a:t>Camaraderie</a:t>
            </a:r>
          </a:p>
          <a:p>
            <a:r>
              <a:rPr lang="en-US" dirty="0"/>
              <a:t>Information funneled back into program – faculty development snippets!</a:t>
            </a:r>
          </a:p>
          <a:p>
            <a:r>
              <a:rPr lang="en-US" dirty="0"/>
              <a:t>Standards are minimum – commit to excel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F2F9134-6F66-614F-BC69-9EFB8F08B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2658B82-BAEB-1049-93DD-367C84731D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56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DCDA0-9134-4AB5-A6B3-7E174005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Elaborate on the need for strategic planning in today’s GME environment</a:t>
            </a:r>
          </a:p>
          <a:p>
            <a:r>
              <a:rPr lang="en-US" dirty="0"/>
              <a:t>Discuss the stages of strategic planning</a:t>
            </a:r>
          </a:p>
          <a:p>
            <a:r>
              <a:rPr lang="en-US" dirty="0"/>
              <a:t>Review concepts related to strategic planning: strategic thinking, C-Suite Speak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68FE5-A610-4AFC-80C4-9CDA103D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928F5-F3A0-4CBA-A30A-3D49D72FB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D0223-924E-44D2-B307-AAC76C70D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image514.jpg" descr="C:\Users\Pamala\AppData\Local\Microsoft\Windows\Temporary Internet Files\Content.Outlook\ML79IV1G\photo (3).JPG">
            <a:extLst>
              <a:ext uri="{FF2B5EF4-FFF2-40B4-BE49-F238E27FC236}">
                <a16:creationId xmlns:a16="http://schemas.microsoft.com/office/drawing/2014/main" id="{2D662A6C-1BF8-43F5-9F7E-5450D5A4069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59997" y="3986823"/>
            <a:ext cx="2927456" cy="21935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21514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– How to Build a Team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Demystifying the Resident and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Faculty ACGME Survey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Oversight of the Clinical Learning and Working Environment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Policies, PLA’s and Policing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Making “Cents” Out of GME Financing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200" y="5168900"/>
            <a:ext cx="2109580" cy="12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25325" y="168657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Milestones – Beyond the CCC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December 4,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Mentoring the GME Coordinator: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The First 3 Years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December 13,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1 of 4: Introduction &amp; Overview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January 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Coordinator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January 24,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F3A7-1E64-A444-B46C-0DD6ACFB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95" y="5145612"/>
            <a:ext cx="931587" cy="93158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773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3936"/>
            <a:ext cx="8439150" cy="5009664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Christine Redovan MBA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christine@PartnersInMedEd.com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Tori Hanlon, MS, CHCP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tori@PartnersInMedEd.com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/>
              <a:t>Pamela Royston, Ph.D </a:t>
            </a:r>
            <a:r>
              <a:rPr lang="en-US" sz="4500" dirty="0">
                <a:solidFill>
                  <a:srgbClr val="FF0000"/>
                </a:solidFill>
                <a:hlinkClick r:id="rId2"/>
              </a:rPr>
              <a:t>pam@PartnersInMedEd.com</a:t>
            </a:r>
            <a:endParaRPr lang="en-US" sz="45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3DF95-E649-EC4F-A855-374E31CED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3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1333D9-1CE0-4E86-B8B2-76AD7568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Phases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4390E-5A36-4D9A-B61D-1DEE9A238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DB885-3E3D-460E-B2EA-E743C828F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A5018A0-B1AF-4558-976C-D6015B51452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BD9C926-B65A-47E0-B4FC-F1B427377DFF}"/>
              </a:ext>
            </a:extLst>
          </p:cNvPr>
          <p:cNvSpPr/>
          <p:nvPr/>
        </p:nvSpPr>
        <p:spPr>
          <a:xfrm>
            <a:off x="3577389" y="2759748"/>
            <a:ext cx="1989221" cy="198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65C37-0BF2-4AA2-AD2A-5D2D1910E0AC}"/>
              </a:ext>
            </a:extLst>
          </p:cNvPr>
          <p:cNvSpPr txBox="1"/>
          <p:nvPr/>
        </p:nvSpPr>
        <p:spPr>
          <a:xfrm>
            <a:off x="6594059" y="2860267"/>
            <a:ext cx="160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Where do we want to go?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B3F13-1F98-4A80-A2C5-879AAC1ADA5F}"/>
              </a:ext>
            </a:extLst>
          </p:cNvPr>
          <p:cNvSpPr txBox="1"/>
          <p:nvPr/>
        </p:nvSpPr>
        <p:spPr>
          <a:xfrm>
            <a:off x="5839325" y="5331570"/>
            <a:ext cx="160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How do we get there?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8566B-6B48-4DFD-85DD-34AE11F1BB86}"/>
              </a:ext>
            </a:extLst>
          </p:cNvPr>
          <p:cNvSpPr txBox="1"/>
          <p:nvPr/>
        </p:nvSpPr>
        <p:spPr>
          <a:xfrm>
            <a:off x="1700464" y="5323549"/>
            <a:ext cx="193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How do we measure success?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6DA13-223D-42B6-A7A5-A21FB8CD9E50}"/>
              </a:ext>
            </a:extLst>
          </p:cNvPr>
          <p:cNvSpPr txBox="1"/>
          <p:nvPr/>
        </p:nvSpPr>
        <p:spPr>
          <a:xfrm>
            <a:off x="1747835" y="2946156"/>
            <a:ext cx="124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How did we do?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FAF2F-7B5A-4BC5-860D-395D30B29A61}"/>
              </a:ext>
            </a:extLst>
          </p:cNvPr>
          <p:cNvSpPr txBox="1"/>
          <p:nvPr/>
        </p:nvSpPr>
        <p:spPr>
          <a:xfrm>
            <a:off x="3809308" y="1225888"/>
            <a:ext cx="177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How can we improve?</a:t>
            </a:r>
          </a:p>
        </p:txBody>
      </p:sp>
    </p:spTree>
    <p:extLst>
      <p:ext uri="{BB962C8B-B14F-4D97-AF65-F5344CB8AC3E}">
        <p14:creationId xmlns:p14="http://schemas.microsoft.com/office/powerpoint/2010/main" val="300092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53.jpg" descr="http://us.cdn4.123rf.com/168nwm/coramax/coramax1208/coramax120801607/14814990-3d-people--man-person-with-magnifying-glass-and-percent-sign.jpg">
            <a:extLst>
              <a:ext uri="{FF2B5EF4-FFF2-40B4-BE49-F238E27FC236}">
                <a16:creationId xmlns:a16="http://schemas.microsoft.com/office/drawing/2014/main" id="{2086A8A2-FD0E-4329-86A0-BBEFBAD9290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71410" y="3260526"/>
            <a:ext cx="2815389" cy="2865637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672"/>
            <a:ext cx="8229600" cy="4422491"/>
          </a:xfrm>
        </p:spPr>
        <p:txBody>
          <a:bodyPr>
            <a:normAutofit/>
          </a:bodyPr>
          <a:lstStyle/>
          <a:p>
            <a:r>
              <a:rPr lang="en-US" sz="2000" dirty="0"/>
              <a:t>Use both logical and creative thinking processes</a:t>
            </a:r>
          </a:p>
          <a:p>
            <a:r>
              <a:rPr lang="en-US" sz="2000" dirty="0"/>
              <a:t>Clearly define visions (GME and personal)</a:t>
            </a:r>
          </a:p>
          <a:p>
            <a:r>
              <a:rPr lang="en-US" sz="2000" dirty="0"/>
              <a:t>Break down large tasks into smaller objectives</a:t>
            </a:r>
          </a:p>
          <a:p>
            <a:r>
              <a:rPr lang="en-US" sz="2000" dirty="0"/>
              <a:t>Recognize when to revise the plan to stay flexible</a:t>
            </a:r>
          </a:p>
          <a:p>
            <a:r>
              <a:rPr lang="en-US" sz="2000" dirty="0"/>
              <a:t>Have frequent “Aha” moments</a:t>
            </a:r>
          </a:p>
          <a:p>
            <a:r>
              <a:rPr lang="en-US" sz="2000" dirty="0"/>
              <a:t>Committed lifelong learners</a:t>
            </a:r>
          </a:p>
          <a:p>
            <a:r>
              <a:rPr lang="en-US" sz="2000" dirty="0"/>
              <a:t>Take time to allow real thinking</a:t>
            </a:r>
          </a:p>
          <a:p>
            <a:r>
              <a:rPr lang="en-US" sz="2000" dirty="0"/>
              <a:t>Seek advice from others</a:t>
            </a:r>
          </a:p>
          <a:p>
            <a:r>
              <a:rPr lang="en-US" sz="2000" dirty="0"/>
              <a:t>Balance creativity with realism</a:t>
            </a:r>
          </a:p>
          <a:p>
            <a:r>
              <a:rPr lang="en-US" sz="2000" dirty="0"/>
              <a:t>Non-judgmental</a:t>
            </a:r>
          </a:p>
          <a:p>
            <a:r>
              <a:rPr lang="en-US" sz="2000" dirty="0"/>
              <a:t>Be patient, don’t rush to conclusions!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9A47347-777D-2148-A67E-0E516E5A3B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AC199BB-47D0-624F-88CC-66E3D48A1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11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GME fit?</a:t>
            </a:r>
          </a:p>
          <a:p>
            <a:pPr lvl="1"/>
            <a:r>
              <a:rPr lang="en-US" dirty="0"/>
              <a:t>Part of the strategic planning process?</a:t>
            </a:r>
          </a:p>
          <a:p>
            <a:pPr lvl="2"/>
            <a:r>
              <a:rPr lang="en-US" dirty="0"/>
              <a:t>Are you considered a major stakeholder in your institution? </a:t>
            </a:r>
          </a:p>
          <a:p>
            <a:pPr lvl="2"/>
            <a:r>
              <a:rPr lang="en-US" dirty="0"/>
              <a:t>Do the major initiatives that came out of the corporate strategic plan include GME-specific initiatives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Strategic Plans</a:t>
            </a:r>
          </a:p>
        </p:txBody>
      </p:sp>
      <p:pic>
        <p:nvPicPr>
          <p:cNvPr id="5" name="image490.png" descr="../../../Volumes/douglas-1/New%20Clip%20art/lady_scientist_and_microscope_800_c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387691" y="4177114"/>
            <a:ext cx="1499887" cy="1999849"/>
          </a:xfrm>
          <a:prstGeom prst="rect">
            <a:avLst/>
          </a:prstGeom>
          <a:ln/>
        </p:spPr>
      </p:pic>
      <p:pic>
        <p:nvPicPr>
          <p:cNvPr id="6" name="image403.png" descr="New%20Clip%20art/patient_with_heart_trouble_800_clr_7075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703043" y="3589908"/>
            <a:ext cx="1493571" cy="1991428"/>
          </a:xfrm>
          <a:prstGeom prst="rect">
            <a:avLst/>
          </a:prstGeom>
          <a:ln/>
        </p:spPr>
      </p:pic>
      <p:pic>
        <p:nvPicPr>
          <p:cNvPr id="7" name="image511.png" descr="../../../Volumes/douglas-1/New%20Clip%20art/medical_inquiry_doctor_800_c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422791" y="3720484"/>
            <a:ext cx="1689251" cy="1689251"/>
          </a:xfrm>
          <a:prstGeom prst="rect">
            <a:avLst/>
          </a:prstGeom>
          <a:ln/>
        </p:spPr>
      </p:pic>
      <p:pic>
        <p:nvPicPr>
          <p:cNvPr id="8" name="image8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112042" y="4675132"/>
            <a:ext cx="1570939" cy="1501831"/>
          </a:xfrm>
          <a:prstGeom prst="rect">
            <a:avLst/>
          </a:prstGeom>
          <a:ln/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3A46364-3FC1-0F49-8CCC-DCFDD190B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FF7468E-1C19-9144-8568-56642DDF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49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learned to speak “C-Suite Speak”?</a:t>
            </a:r>
          </a:p>
          <a:p>
            <a:pPr lvl="1"/>
            <a:r>
              <a:rPr lang="en-US" dirty="0"/>
              <a:t>What kind of outcomes can you provide as evidence of GME value/contribution to the institution?</a:t>
            </a:r>
          </a:p>
          <a:p>
            <a:pPr lvl="2"/>
            <a:r>
              <a:rPr lang="en-US" dirty="0"/>
              <a:t>What data is meaningful to your C-Suite?</a:t>
            </a:r>
          </a:p>
          <a:p>
            <a:pPr lvl="3"/>
            <a:r>
              <a:rPr lang="en-US" dirty="0" err="1"/>
              <a:t>Doximity</a:t>
            </a:r>
            <a:r>
              <a:rPr lang="en-US" dirty="0"/>
              <a:t> Ratings</a:t>
            </a:r>
          </a:p>
          <a:p>
            <a:pPr lvl="3"/>
            <a:r>
              <a:rPr lang="en-US" dirty="0"/>
              <a:t>Board Certification Percentage</a:t>
            </a:r>
          </a:p>
          <a:p>
            <a:pPr lvl="3"/>
            <a:r>
              <a:rPr lang="en-US" dirty="0"/>
              <a:t>ACGME Surveys</a:t>
            </a:r>
          </a:p>
          <a:p>
            <a:pPr lvl="3"/>
            <a:r>
              <a:rPr lang="en-US" dirty="0"/>
              <a:t>Recruitment of graduates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Strategic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image198.jpg" descr="http://ts3.mm.bing.net/th?id=H.4922600366014926&amp;amp;pid=15.1">
            <a:extLst>
              <a:ext uri="{FF2B5EF4-FFF2-40B4-BE49-F238E27FC236}">
                <a16:creationId xmlns:a16="http://schemas.microsoft.com/office/drawing/2014/main" id="{CC43A307-51B7-4A3D-B2C4-2C0A7D39A4C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438274" y="3273273"/>
            <a:ext cx="2711116" cy="2647016"/>
          </a:xfrm>
          <a:prstGeom prst="rect">
            <a:avLst/>
          </a:prstGeom>
          <a:ln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823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6"/>
                </a:solidFill>
              </a:rPr>
              <a:t>Partners’ 2019 Webinars</a:t>
            </a:r>
          </a:p>
          <a:p>
            <a:pPr marL="0" indent="0" algn="ctr">
              <a:buNone/>
            </a:pPr>
            <a:br>
              <a:rPr lang="en-US" sz="3600" dirty="0"/>
            </a:br>
            <a:r>
              <a:rPr lang="en-US" sz="3600" b="1" dirty="0"/>
              <a:t>4-part Series: </a:t>
            </a:r>
            <a:r>
              <a:rPr lang="en-US" sz="3600" dirty="0"/>
              <a:t>“SI 2025”</a:t>
            </a:r>
          </a:p>
          <a:p>
            <a:pPr marL="0" indent="0" algn="ctr">
              <a:buNone/>
            </a:pPr>
            <a:br>
              <a:rPr lang="en-US" sz="3600" dirty="0"/>
            </a:br>
            <a:r>
              <a:rPr lang="en-US" sz="3600" b="1" dirty="0"/>
              <a:t>Part 2: </a:t>
            </a:r>
            <a:r>
              <a:rPr lang="en-US" sz="3600" dirty="0"/>
              <a:t>Strategic Planning for GME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043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6708</TotalTime>
  <Words>1803</Words>
  <Application>Microsoft Macintosh PowerPoint</Application>
  <PresentationFormat>On-screen Show (4:3)</PresentationFormat>
  <Paragraphs>445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”Meet the Experts” Fall Freebie</vt:lpstr>
      <vt:lpstr> Partners Consulting Team</vt:lpstr>
      <vt:lpstr>GME Leaders need to have long-term vision…</vt:lpstr>
      <vt:lpstr>Learning Objectives</vt:lpstr>
      <vt:lpstr>Strategic Planning Phases</vt:lpstr>
      <vt:lpstr>Strategic Thinking</vt:lpstr>
      <vt:lpstr>Corporate Strategic Plans</vt:lpstr>
      <vt:lpstr>Corporate Strategic Plans</vt:lpstr>
      <vt:lpstr>PowerPoint Presentation</vt:lpstr>
      <vt:lpstr>Trends in GME</vt:lpstr>
      <vt:lpstr>Why GME?</vt:lpstr>
      <vt:lpstr>What is Happening?</vt:lpstr>
      <vt:lpstr>Who is Involved?</vt:lpstr>
      <vt:lpstr>PowerPoint Presentation</vt:lpstr>
      <vt:lpstr>GME Drivers</vt:lpstr>
      <vt:lpstr>GME Drivers</vt:lpstr>
      <vt:lpstr>GME Drivers</vt:lpstr>
      <vt:lpstr>Where are we going?</vt:lpstr>
      <vt:lpstr>Resources</vt:lpstr>
      <vt:lpstr>The Value of Social Media in GME</vt:lpstr>
      <vt:lpstr>Objectives</vt:lpstr>
      <vt:lpstr>PowerPoint Presentation</vt:lpstr>
      <vt:lpstr>Social Media in Learning</vt:lpstr>
      <vt:lpstr>PowerPoint Presentation</vt:lpstr>
      <vt:lpstr>Social Media in Learning</vt:lpstr>
      <vt:lpstr>Social Media for GME Professionals</vt:lpstr>
      <vt:lpstr>Resources</vt:lpstr>
      <vt:lpstr>Building  a “Bench”- Developing New Core Faculty </vt:lpstr>
      <vt:lpstr>Learning Objectives</vt:lpstr>
      <vt:lpstr>Content</vt:lpstr>
      <vt:lpstr>Delivery Method</vt:lpstr>
      <vt:lpstr>Session 1</vt:lpstr>
      <vt:lpstr>Session 2</vt:lpstr>
      <vt:lpstr>Session 3</vt:lpstr>
      <vt:lpstr>Session 4</vt:lpstr>
      <vt:lpstr>Session 5</vt:lpstr>
      <vt:lpstr>Session 6</vt:lpstr>
      <vt:lpstr>Take Home Message</vt:lpstr>
      <vt:lpstr>Secondary Benefits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55</cp:revision>
  <dcterms:created xsi:type="dcterms:W3CDTF">2016-03-20T11:36:31Z</dcterms:created>
  <dcterms:modified xsi:type="dcterms:W3CDTF">2018-11-26T17:58:38Z</dcterms:modified>
</cp:coreProperties>
</file>