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52"/>
  </p:notesMasterIdLst>
  <p:sldIdLst>
    <p:sldId id="339" r:id="rId2"/>
    <p:sldId id="340" r:id="rId3"/>
    <p:sldId id="337" r:id="rId4"/>
    <p:sldId id="260" r:id="rId5"/>
    <p:sldId id="282" r:id="rId6"/>
    <p:sldId id="284" r:id="rId7"/>
    <p:sldId id="288" r:id="rId8"/>
    <p:sldId id="287" r:id="rId9"/>
    <p:sldId id="266" r:id="rId10"/>
    <p:sldId id="286" r:id="rId11"/>
    <p:sldId id="270" r:id="rId12"/>
    <p:sldId id="281" r:id="rId13"/>
    <p:sldId id="256" r:id="rId14"/>
    <p:sldId id="293" r:id="rId15"/>
    <p:sldId id="257" r:id="rId16"/>
    <p:sldId id="292" r:id="rId17"/>
    <p:sldId id="285" r:id="rId18"/>
    <p:sldId id="295" r:id="rId19"/>
    <p:sldId id="296" r:id="rId20"/>
    <p:sldId id="301" r:id="rId21"/>
    <p:sldId id="302" r:id="rId22"/>
    <p:sldId id="298" r:id="rId23"/>
    <p:sldId id="297" r:id="rId24"/>
    <p:sldId id="299" r:id="rId25"/>
    <p:sldId id="300" r:id="rId26"/>
    <p:sldId id="303" r:id="rId27"/>
    <p:sldId id="289" r:id="rId28"/>
    <p:sldId id="304" r:id="rId29"/>
    <p:sldId id="291" r:id="rId30"/>
    <p:sldId id="305" r:id="rId31"/>
    <p:sldId id="369" r:id="rId32"/>
    <p:sldId id="307" r:id="rId33"/>
    <p:sldId id="324" r:id="rId34"/>
    <p:sldId id="325" r:id="rId35"/>
    <p:sldId id="326" r:id="rId36"/>
    <p:sldId id="309" r:id="rId37"/>
    <p:sldId id="327" r:id="rId38"/>
    <p:sldId id="328" r:id="rId39"/>
    <p:sldId id="329" r:id="rId40"/>
    <p:sldId id="370" r:id="rId41"/>
    <p:sldId id="331" r:id="rId42"/>
    <p:sldId id="311" r:id="rId43"/>
    <p:sldId id="312" r:id="rId44"/>
    <p:sldId id="332" r:id="rId45"/>
    <p:sldId id="313" r:id="rId46"/>
    <p:sldId id="333" r:id="rId47"/>
    <p:sldId id="334" r:id="rId48"/>
    <p:sldId id="336" r:id="rId49"/>
    <p:sldId id="367" r:id="rId50"/>
    <p:sldId id="368" r:id="rId51"/>
  </p:sldIdLst>
  <p:sldSz cx="9144000" cy="6858000" type="screen4x3"/>
  <p:notesSz cx="7010400" cy="9296400"/>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5" autoAdjust="0"/>
    <p:restoredTop sz="94708"/>
  </p:normalViewPr>
  <p:slideViewPr>
    <p:cSldViewPr snapToGrid="0">
      <p:cViewPr>
        <p:scale>
          <a:sx n="100" d="100"/>
          <a:sy n="100" d="100"/>
        </p:scale>
        <p:origin x="2104" y="536"/>
      </p:cViewPr>
      <p:guideLst>
        <p:guide orient="horz" pos="216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F4810-2290-4D3E-9027-13218FD1A462}" type="doc">
      <dgm:prSet loTypeId="urn:microsoft.com/office/officeart/2005/8/layout/list1" loCatId="Inbox" qsTypeId="urn:microsoft.com/office/officeart/2005/8/quickstyle/simple1" qsCatId="simple" csTypeId="urn:microsoft.com/office/officeart/2005/8/colors/accent6_2" csCatId="accent6" phldr="1"/>
      <dgm:spPr/>
      <dgm:t>
        <a:bodyPr/>
        <a:lstStyle/>
        <a:p>
          <a:endParaRPr lang="en-US"/>
        </a:p>
      </dgm:t>
    </dgm:pt>
    <dgm:pt modelId="{8209DF6A-CED8-42D2-BD8C-35D0214ABB08}">
      <dgm:prSet custT="1"/>
      <dgm:spPr/>
      <dgm:t>
        <a:bodyPr/>
        <a:lstStyle/>
        <a:p>
          <a:r>
            <a:rPr lang="en-US" sz="2400" b="0" i="0" dirty="0"/>
            <a:t>V.C. Program Evaluation and Improvement </a:t>
          </a:r>
          <a:endParaRPr lang="en-US" sz="2400" dirty="0"/>
        </a:p>
      </dgm:t>
    </dgm:pt>
    <dgm:pt modelId="{764DBABC-5F69-4429-9A5F-018736FF7058}" type="parTrans" cxnId="{F0B04D9F-C1F9-461A-8A40-33F59A9E07AB}">
      <dgm:prSet/>
      <dgm:spPr/>
      <dgm:t>
        <a:bodyPr/>
        <a:lstStyle/>
        <a:p>
          <a:endParaRPr lang="en-US"/>
        </a:p>
      </dgm:t>
    </dgm:pt>
    <dgm:pt modelId="{AAF712B2-70C3-4F3A-9888-5BEDF063B88B}" type="sibTrans" cxnId="{F0B04D9F-C1F9-461A-8A40-33F59A9E07AB}">
      <dgm:prSet/>
      <dgm:spPr/>
      <dgm:t>
        <a:bodyPr/>
        <a:lstStyle/>
        <a:p>
          <a:endParaRPr lang="en-US"/>
        </a:p>
      </dgm:t>
    </dgm:pt>
    <dgm:pt modelId="{47CB0A2E-C0D2-45FB-B79D-876C20021EE3}">
      <dgm:prSet custT="1"/>
      <dgm:spPr/>
      <dgm:t>
        <a:bodyPr/>
        <a:lstStyle/>
        <a:p>
          <a:pPr>
            <a:buFont typeface="Arial" panose="020B0604020202020204" pitchFamily="34" charset="0"/>
            <a:buNone/>
          </a:pPr>
          <a:r>
            <a:rPr lang="en-US" sz="1600" b="0" i="0" dirty="0"/>
            <a:t>The program director must appoint the </a:t>
          </a:r>
          <a:r>
            <a:rPr lang="en-US" sz="1600" b="1" i="0" dirty="0">
              <a:solidFill>
                <a:srgbClr val="FF0000"/>
              </a:solidFill>
            </a:rPr>
            <a:t>Program Evaluation Committee</a:t>
          </a:r>
          <a:r>
            <a:rPr lang="en-US" sz="1600" b="0" i="0" dirty="0"/>
            <a:t> to conduct and document the Annual Program Evaluation as part of the program’s continuous improvement process. </a:t>
          </a:r>
          <a:endParaRPr lang="en-US" sz="1700" b="1" dirty="0"/>
        </a:p>
      </dgm:t>
    </dgm:pt>
    <dgm:pt modelId="{50ED51E5-6431-48DB-9F3D-A60EFB25C8A3}" type="parTrans" cxnId="{B5686923-39CE-44CC-9316-DD208DF35F71}">
      <dgm:prSet/>
      <dgm:spPr/>
      <dgm:t>
        <a:bodyPr/>
        <a:lstStyle/>
        <a:p>
          <a:endParaRPr lang="en-US"/>
        </a:p>
      </dgm:t>
    </dgm:pt>
    <dgm:pt modelId="{48493DDA-4DBC-4698-AD1B-FF21121D046E}" type="sibTrans" cxnId="{B5686923-39CE-44CC-9316-DD208DF35F71}">
      <dgm:prSet/>
      <dgm:spPr/>
      <dgm:t>
        <a:bodyPr/>
        <a:lstStyle/>
        <a:p>
          <a:endParaRPr lang="en-US"/>
        </a:p>
      </dgm:t>
    </dgm:pt>
    <dgm:pt modelId="{DEC0B392-22DE-448C-83B4-D18D182D7A8A}" type="pres">
      <dgm:prSet presAssocID="{4C3F4810-2290-4D3E-9027-13218FD1A462}" presName="linear" presStyleCnt="0">
        <dgm:presLayoutVars>
          <dgm:dir/>
          <dgm:animLvl val="lvl"/>
          <dgm:resizeHandles val="exact"/>
        </dgm:presLayoutVars>
      </dgm:prSet>
      <dgm:spPr/>
    </dgm:pt>
    <dgm:pt modelId="{AC6088B7-6B09-4B64-BCFB-91B4F9520447}" type="pres">
      <dgm:prSet presAssocID="{8209DF6A-CED8-42D2-BD8C-35D0214ABB08}" presName="parentLin" presStyleCnt="0"/>
      <dgm:spPr/>
    </dgm:pt>
    <dgm:pt modelId="{5D2052E2-BABE-42EC-ADAA-B4C8275A7122}" type="pres">
      <dgm:prSet presAssocID="{8209DF6A-CED8-42D2-BD8C-35D0214ABB08}" presName="parentLeftMargin" presStyleLbl="node1" presStyleIdx="0" presStyleCnt="2"/>
      <dgm:spPr/>
    </dgm:pt>
    <dgm:pt modelId="{36E601DD-423B-4CB8-BE21-263DDC3990A9}" type="pres">
      <dgm:prSet presAssocID="{8209DF6A-CED8-42D2-BD8C-35D0214ABB08}" presName="parentText" presStyleLbl="node1" presStyleIdx="0" presStyleCnt="2" custScaleX="123121" custScaleY="46765" custLinFactNeighborX="-18528" custLinFactNeighborY="-36260">
        <dgm:presLayoutVars>
          <dgm:chMax val="0"/>
          <dgm:bulletEnabled val="1"/>
        </dgm:presLayoutVars>
      </dgm:prSet>
      <dgm:spPr/>
    </dgm:pt>
    <dgm:pt modelId="{8E71A299-E9A6-4CCD-8ECB-0D89A9996AA9}" type="pres">
      <dgm:prSet presAssocID="{8209DF6A-CED8-42D2-BD8C-35D0214ABB08}" presName="negativeSpace" presStyleCnt="0"/>
      <dgm:spPr/>
    </dgm:pt>
    <dgm:pt modelId="{F72AB548-B054-4BFF-B4BC-0760F5F91810}" type="pres">
      <dgm:prSet presAssocID="{8209DF6A-CED8-42D2-BD8C-35D0214ABB08}" presName="childText" presStyleLbl="conFgAcc1" presStyleIdx="0" presStyleCnt="2" custLinFactNeighborX="-355" custLinFactNeighborY="-54737">
        <dgm:presLayoutVars>
          <dgm:bulletEnabled val="1"/>
        </dgm:presLayoutVars>
      </dgm:prSet>
      <dgm:spPr/>
    </dgm:pt>
    <dgm:pt modelId="{E2800FB1-9FFF-4B39-A7B9-719BA2E3EB40}" type="pres">
      <dgm:prSet presAssocID="{AAF712B2-70C3-4F3A-9888-5BEDF063B88B}" presName="spaceBetweenRectangles" presStyleCnt="0"/>
      <dgm:spPr/>
    </dgm:pt>
    <dgm:pt modelId="{6D0E2276-8566-44FB-BC1E-89F897BF229A}" type="pres">
      <dgm:prSet presAssocID="{47CB0A2E-C0D2-45FB-B79D-876C20021EE3}" presName="parentLin" presStyleCnt="0"/>
      <dgm:spPr/>
    </dgm:pt>
    <dgm:pt modelId="{505E13B3-48E6-4B77-AB01-2C39F7272F70}" type="pres">
      <dgm:prSet presAssocID="{47CB0A2E-C0D2-45FB-B79D-876C20021EE3}" presName="parentLeftMargin" presStyleLbl="node1" presStyleIdx="0" presStyleCnt="2"/>
      <dgm:spPr/>
    </dgm:pt>
    <dgm:pt modelId="{D126355E-861C-4FC3-91B9-2B7F6A7C123F}" type="pres">
      <dgm:prSet presAssocID="{47CB0A2E-C0D2-45FB-B79D-876C20021EE3}" presName="parentText" presStyleLbl="node1" presStyleIdx="1" presStyleCnt="2">
        <dgm:presLayoutVars>
          <dgm:chMax val="0"/>
          <dgm:bulletEnabled val="1"/>
        </dgm:presLayoutVars>
      </dgm:prSet>
      <dgm:spPr/>
    </dgm:pt>
    <dgm:pt modelId="{BC9BC8BA-B0CD-449C-A9AE-7C3322F178D1}" type="pres">
      <dgm:prSet presAssocID="{47CB0A2E-C0D2-45FB-B79D-876C20021EE3}" presName="negativeSpace" presStyleCnt="0"/>
      <dgm:spPr/>
    </dgm:pt>
    <dgm:pt modelId="{7A852A04-04A4-4DC6-B364-28AE9438EE08}" type="pres">
      <dgm:prSet presAssocID="{47CB0A2E-C0D2-45FB-B79D-876C20021EE3}" presName="childText" presStyleLbl="conFgAcc1" presStyleIdx="1" presStyleCnt="2">
        <dgm:presLayoutVars>
          <dgm:bulletEnabled val="1"/>
        </dgm:presLayoutVars>
      </dgm:prSet>
      <dgm:spPr/>
    </dgm:pt>
  </dgm:ptLst>
  <dgm:cxnLst>
    <dgm:cxn modelId="{121E471D-4634-4981-9B4C-E34EEBA85E9B}" type="presOf" srcId="{4C3F4810-2290-4D3E-9027-13218FD1A462}" destId="{DEC0B392-22DE-448C-83B4-D18D182D7A8A}" srcOrd="0" destOrd="0" presId="urn:microsoft.com/office/officeart/2005/8/layout/list1"/>
    <dgm:cxn modelId="{B5686923-39CE-44CC-9316-DD208DF35F71}" srcId="{4C3F4810-2290-4D3E-9027-13218FD1A462}" destId="{47CB0A2E-C0D2-45FB-B79D-876C20021EE3}" srcOrd="1" destOrd="0" parTransId="{50ED51E5-6431-48DB-9F3D-A60EFB25C8A3}" sibTransId="{48493DDA-4DBC-4698-AD1B-FF21121D046E}"/>
    <dgm:cxn modelId="{4A667F35-318B-459A-B09F-D19A1566B416}" type="presOf" srcId="{47CB0A2E-C0D2-45FB-B79D-876C20021EE3}" destId="{505E13B3-48E6-4B77-AB01-2C39F7272F70}" srcOrd="0" destOrd="0" presId="urn:microsoft.com/office/officeart/2005/8/layout/list1"/>
    <dgm:cxn modelId="{44908E44-5BED-4470-89D4-A1239D0C94C6}" type="presOf" srcId="{8209DF6A-CED8-42D2-BD8C-35D0214ABB08}" destId="{5D2052E2-BABE-42EC-ADAA-B4C8275A7122}" srcOrd="0" destOrd="0" presId="urn:microsoft.com/office/officeart/2005/8/layout/list1"/>
    <dgm:cxn modelId="{F0B04D9F-C1F9-461A-8A40-33F59A9E07AB}" srcId="{4C3F4810-2290-4D3E-9027-13218FD1A462}" destId="{8209DF6A-CED8-42D2-BD8C-35D0214ABB08}" srcOrd="0" destOrd="0" parTransId="{764DBABC-5F69-4429-9A5F-018736FF7058}" sibTransId="{AAF712B2-70C3-4F3A-9888-5BEDF063B88B}"/>
    <dgm:cxn modelId="{3BB9BAF3-01B4-4C61-8B12-41A0AF625195}" type="presOf" srcId="{47CB0A2E-C0D2-45FB-B79D-876C20021EE3}" destId="{D126355E-861C-4FC3-91B9-2B7F6A7C123F}" srcOrd="1" destOrd="0" presId="urn:microsoft.com/office/officeart/2005/8/layout/list1"/>
    <dgm:cxn modelId="{276627FE-7587-4E1A-8FA0-586CBAA56788}" type="presOf" srcId="{8209DF6A-CED8-42D2-BD8C-35D0214ABB08}" destId="{36E601DD-423B-4CB8-BE21-263DDC3990A9}" srcOrd="1" destOrd="0" presId="urn:microsoft.com/office/officeart/2005/8/layout/list1"/>
    <dgm:cxn modelId="{8F2BE24C-6C19-4B75-80ED-1814DE624254}" type="presParOf" srcId="{DEC0B392-22DE-448C-83B4-D18D182D7A8A}" destId="{AC6088B7-6B09-4B64-BCFB-91B4F9520447}" srcOrd="0" destOrd="0" presId="urn:microsoft.com/office/officeart/2005/8/layout/list1"/>
    <dgm:cxn modelId="{C775DBC7-8C17-4E4D-983B-87F1C48AD9D6}" type="presParOf" srcId="{AC6088B7-6B09-4B64-BCFB-91B4F9520447}" destId="{5D2052E2-BABE-42EC-ADAA-B4C8275A7122}" srcOrd="0" destOrd="0" presId="urn:microsoft.com/office/officeart/2005/8/layout/list1"/>
    <dgm:cxn modelId="{B9535072-CCEC-4DC3-A615-8DB24F5956A8}" type="presParOf" srcId="{AC6088B7-6B09-4B64-BCFB-91B4F9520447}" destId="{36E601DD-423B-4CB8-BE21-263DDC3990A9}" srcOrd="1" destOrd="0" presId="urn:microsoft.com/office/officeart/2005/8/layout/list1"/>
    <dgm:cxn modelId="{895240D1-BFB5-4CF0-8076-251C625A13CF}" type="presParOf" srcId="{DEC0B392-22DE-448C-83B4-D18D182D7A8A}" destId="{8E71A299-E9A6-4CCD-8ECB-0D89A9996AA9}" srcOrd="1" destOrd="0" presId="urn:microsoft.com/office/officeart/2005/8/layout/list1"/>
    <dgm:cxn modelId="{6376E515-EAEA-4554-9DD6-740021E9EC98}" type="presParOf" srcId="{DEC0B392-22DE-448C-83B4-D18D182D7A8A}" destId="{F72AB548-B054-4BFF-B4BC-0760F5F91810}" srcOrd="2" destOrd="0" presId="urn:microsoft.com/office/officeart/2005/8/layout/list1"/>
    <dgm:cxn modelId="{C98F3A20-DCBC-4592-90A3-D04F51C0B5AA}" type="presParOf" srcId="{DEC0B392-22DE-448C-83B4-D18D182D7A8A}" destId="{E2800FB1-9FFF-4B39-A7B9-719BA2E3EB40}" srcOrd="3" destOrd="0" presId="urn:microsoft.com/office/officeart/2005/8/layout/list1"/>
    <dgm:cxn modelId="{4CE93E78-5A29-4C79-A8D3-C7585CDAC4A8}" type="presParOf" srcId="{DEC0B392-22DE-448C-83B4-D18D182D7A8A}" destId="{6D0E2276-8566-44FB-BC1E-89F897BF229A}" srcOrd="4" destOrd="0" presId="urn:microsoft.com/office/officeart/2005/8/layout/list1"/>
    <dgm:cxn modelId="{69BDD3BE-1769-4F05-BC23-909C7D20CC2C}" type="presParOf" srcId="{6D0E2276-8566-44FB-BC1E-89F897BF229A}" destId="{505E13B3-48E6-4B77-AB01-2C39F7272F70}" srcOrd="0" destOrd="0" presId="urn:microsoft.com/office/officeart/2005/8/layout/list1"/>
    <dgm:cxn modelId="{9560A7DA-A87F-42B2-A217-BCEB46D5654E}" type="presParOf" srcId="{6D0E2276-8566-44FB-BC1E-89F897BF229A}" destId="{D126355E-861C-4FC3-91B9-2B7F6A7C123F}" srcOrd="1" destOrd="0" presId="urn:microsoft.com/office/officeart/2005/8/layout/list1"/>
    <dgm:cxn modelId="{F215F8D1-9960-4E35-9F12-3CC245C87D3B}" type="presParOf" srcId="{DEC0B392-22DE-448C-83B4-D18D182D7A8A}" destId="{BC9BC8BA-B0CD-449C-A9AE-7C3322F178D1}" srcOrd="5" destOrd="0" presId="urn:microsoft.com/office/officeart/2005/8/layout/list1"/>
    <dgm:cxn modelId="{8760ED94-15DF-4B9A-94E0-CBEBE34E9877}" type="presParOf" srcId="{DEC0B392-22DE-448C-83B4-D18D182D7A8A}" destId="{7A852A04-04A4-4DC6-B364-28AE9438EE0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46EE6-DFEA-479F-AA21-C4BBE72C6F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A208E3-C73E-4C9B-909F-188A2707D8CC}">
      <dgm:prSet/>
      <dgm:spPr/>
      <dgm:t>
        <a:bodyPr/>
        <a:lstStyle/>
        <a:p>
          <a:r>
            <a:rPr lang="en-US" dirty="0"/>
            <a:t>Curriculum</a:t>
          </a:r>
        </a:p>
      </dgm:t>
    </dgm:pt>
    <dgm:pt modelId="{E69C594D-E203-455A-AB7A-ACFCCEC901F0}" type="parTrans" cxnId="{3939AFE9-1919-4D5B-88F3-C620AF0C16EA}">
      <dgm:prSet/>
      <dgm:spPr/>
      <dgm:t>
        <a:bodyPr/>
        <a:lstStyle/>
        <a:p>
          <a:endParaRPr lang="en-US"/>
        </a:p>
      </dgm:t>
    </dgm:pt>
    <dgm:pt modelId="{BEE3738C-1205-4763-8FA0-AABD9C74D569}" type="sibTrans" cxnId="{3939AFE9-1919-4D5B-88F3-C620AF0C16EA}">
      <dgm:prSet/>
      <dgm:spPr/>
      <dgm:t>
        <a:bodyPr/>
        <a:lstStyle/>
        <a:p>
          <a:endParaRPr lang="en-US"/>
        </a:p>
      </dgm:t>
    </dgm:pt>
    <dgm:pt modelId="{EC2C71CC-5B30-41BE-AF30-2C1BB20C618E}">
      <dgm:prSet/>
      <dgm:spPr/>
      <dgm:t>
        <a:bodyPr/>
        <a:lstStyle/>
        <a:p>
          <a:r>
            <a:rPr lang="en-US" dirty="0"/>
            <a:t>Outcomes from Previous APE</a:t>
          </a:r>
        </a:p>
      </dgm:t>
    </dgm:pt>
    <dgm:pt modelId="{44535524-1D58-46ED-B372-3B644E8A1A51}" type="parTrans" cxnId="{D48964BC-F6EE-4ED6-9683-3EE91E0B5129}">
      <dgm:prSet/>
      <dgm:spPr/>
      <dgm:t>
        <a:bodyPr/>
        <a:lstStyle/>
        <a:p>
          <a:endParaRPr lang="en-US"/>
        </a:p>
      </dgm:t>
    </dgm:pt>
    <dgm:pt modelId="{4FEC21F7-DDBC-47D5-9725-233471D4CE5D}" type="sibTrans" cxnId="{D48964BC-F6EE-4ED6-9683-3EE91E0B5129}">
      <dgm:prSet/>
      <dgm:spPr/>
      <dgm:t>
        <a:bodyPr/>
        <a:lstStyle/>
        <a:p>
          <a:endParaRPr lang="en-US"/>
        </a:p>
      </dgm:t>
    </dgm:pt>
    <dgm:pt modelId="{071D125D-4E1C-4900-941F-0C39301F615D}">
      <dgm:prSet/>
      <dgm:spPr/>
      <dgm:t>
        <a:bodyPr/>
        <a:lstStyle/>
        <a:p>
          <a:r>
            <a:rPr lang="en-US" dirty="0"/>
            <a:t>ACGME letters of notification, citations, AFIs</a:t>
          </a:r>
        </a:p>
      </dgm:t>
    </dgm:pt>
    <dgm:pt modelId="{9814FC42-2B85-4720-A834-A3F87DC92E15}" type="parTrans" cxnId="{3012D278-F554-4116-839C-E84F422B9EBC}">
      <dgm:prSet/>
      <dgm:spPr/>
      <dgm:t>
        <a:bodyPr/>
        <a:lstStyle/>
        <a:p>
          <a:endParaRPr lang="en-US"/>
        </a:p>
      </dgm:t>
    </dgm:pt>
    <dgm:pt modelId="{D3B43A1A-67AD-4852-B302-CFD207DC21AF}" type="sibTrans" cxnId="{3012D278-F554-4116-839C-E84F422B9EBC}">
      <dgm:prSet/>
      <dgm:spPr/>
      <dgm:t>
        <a:bodyPr/>
        <a:lstStyle/>
        <a:p>
          <a:endParaRPr lang="en-US"/>
        </a:p>
      </dgm:t>
    </dgm:pt>
    <dgm:pt modelId="{519F5E65-3603-4886-977D-EC7DA36FF204}">
      <dgm:prSet/>
      <dgm:spPr/>
      <dgm:t>
        <a:bodyPr/>
        <a:lstStyle/>
        <a:p>
          <a:r>
            <a:rPr lang="en-US" dirty="0"/>
            <a:t>Quality and safety of patient care</a:t>
          </a:r>
        </a:p>
      </dgm:t>
    </dgm:pt>
    <dgm:pt modelId="{5A6AB6D0-482E-4547-B97C-1CA363AFE9A4}" type="parTrans" cxnId="{9DF0BD31-ABA8-4F76-8B8B-2038B74DC61C}">
      <dgm:prSet/>
      <dgm:spPr/>
      <dgm:t>
        <a:bodyPr/>
        <a:lstStyle/>
        <a:p>
          <a:endParaRPr lang="en-US"/>
        </a:p>
      </dgm:t>
    </dgm:pt>
    <dgm:pt modelId="{16CD2E82-398D-428B-9207-DEBFB4977040}" type="sibTrans" cxnId="{9DF0BD31-ABA8-4F76-8B8B-2038B74DC61C}">
      <dgm:prSet/>
      <dgm:spPr/>
      <dgm:t>
        <a:bodyPr/>
        <a:lstStyle/>
        <a:p>
          <a:endParaRPr lang="en-US"/>
        </a:p>
      </dgm:t>
    </dgm:pt>
    <dgm:pt modelId="{9F360FED-A5F9-4E82-98D5-06A8CA8C4DDA}">
      <dgm:prSet/>
      <dgm:spPr/>
      <dgm:t>
        <a:bodyPr/>
        <a:lstStyle/>
        <a:p>
          <a:r>
            <a:rPr lang="en-US" dirty="0"/>
            <a:t>aggregate trainee and faculty:</a:t>
          </a:r>
        </a:p>
      </dgm:t>
    </dgm:pt>
    <dgm:pt modelId="{0841578B-A370-4B8F-AAA8-ED9B2538DF1E}" type="parTrans" cxnId="{6E3BE54A-E2B7-4C51-A2EC-E1DA53E265B9}">
      <dgm:prSet/>
      <dgm:spPr/>
      <dgm:t>
        <a:bodyPr/>
        <a:lstStyle/>
        <a:p>
          <a:endParaRPr lang="en-US"/>
        </a:p>
      </dgm:t>
    </dgm:pt>
    <dgm:pt modelId="{6690C656-84E2-4801-A02C-8B483B637F39}" type="sibTrans" cxnId="{6E3BE54A-E2B7-4C51-A2EC-E1DA53E265B9}">
      <dgm:prSet/>
      <dgm:spPr/>
      <dgm:t>
        <a:bodyPr/>
        <a:lstStyle/>
        <a:p>
          <a:endParaRPr lang="en-US"/>
        </a:p>
      </dgm:t>
    </dgm:pt>
    <dgm:pt modelId="{B74C4B35-EAA5-4BB1-A1E3-82C0BD548FB7}">
      <dgm:prSet/>
      <dgm:spPr/>
      <dgm:t>
        <a:bodyPr/>
        <a:lstStyle/>
        <a:p>
          <a:r>
            <a:rPr lang="en-US" dirty="0"/>
            <a:t>well-being</a:t>
          </a:r>
        </a:p>
      </dgm:t>
    </dgm:pt>
    <dgm:pt modelId="{92F41743-A56B-494F-B720-DB5DE012EA81}" type="parTrans" cxnId="{B8983AD1-AF57-4700-9BAB-EB80F7BB9734}">
      <dgm:prSet/>
      <dgm:spPr/>
      <dgm:t>
        <a:bodyPr/>
        <a:lstStyle/>
        <a:p>
          <a:endParaRPr lang="en-US"/>
        </a:p>
      </dgm:t>
    </dgm:pt>
    <dgm:pt modelId="{4FE9BE4D-BEDD-4EED-A7AD-4C8AAE390980}" type="sibTrans" cxnId="{B8983AD1-AF57-4700-9BAB-EB80F7BB9734}">
      <dgm:prSet/>
      <dgm:spPr/>
      <dgm:t>
        <a:bodyPr/>
        <a:lstStyle/>
        <a:p>
          <a:endParaRPr lang="en-US"/>
        </a:p>
      </dgm:t>
    </dgm:pt>
    <dgm:pt modelId="{AB5BA9AF-4583-48C9-B67A-6C6A310832AD}">
      <dgm:prSet/>
      <dgm:spPr/>
      <dgm:t>
        <a:bodyPr/>
        <a:lstStyle/>
        <a:p>
          <a:r>
            <a:rPr lang="en-US" dirty="0"/>
            <a:t>recruitment &amp; retention</a:t>
          </a:r>
        </a:p>
      </dgm:t>
    </dgm:pt>
    <dgm:pt modelId="{ABAA4A92-A5D5-4497-82EE-F1F2BF900E84}" type="parTrans" cxnId="{B12C74B9-7DCE-45B9-BF11-80E81642F383}">
      <dgm:prSet/>
      <dgm:spPr/>
      <dgm:t>
        <a:bodyPr/>
        <a:lstStyle/>
        <a:p>
          <a:endParaRPr lang="en-US"/>
        </a:p>
      </dgm:t>
    </dgm:pt>
    <dgm:pt modelId="{8DE1CA54-E985-458D-8D9F-1A00DDAD0C47}" type="sibTrans" cxnId="{B12C74B9-7DCE-45B9-BF11-80E81642F383}">
      <dgm:prSet/>
      <dgm:spPr/>
      <dgm:t>
        <a:bodyPr/>
        <a:lstStyle/>
        <a:p>
          <a:endParaRPr lang="en-US"/>
        </a:p>
      </dgm:t>
    </dgm:pt>
    <dgm:pt modelId="{2196EA91-B873-4351-A2BA-5B9FEA92BC6F}">
      <dgm:prSet/>
      <dgm:spPr/>
      <dgm:t>
        <a:bodyPr/>
        <a:lstStyle/>
        <a:p>
          <a:r>
            <a:rPr lang="en-US" dirty="0"/>
            <a:t>workforce diversity</a:t>
          </a:r>
        </a:p>
      </dgm:t>
    </dgm:pt>
    <dgm:pt modelId="{B9192DF4-D0F4-4EF3-9CEE-A3FBD8C323B6}" type="parTrans" cxnId="{14BD3769-2BC1-49F6-8EF2-B64337D3214D}">
      <dgm:prSet/>
      <dgm:spPr/>
      <dgm:t>
        <a:bodyPr/>
        <a:lstStyle/>
        <a:p>
          <a:endParaRPr lang="en-US"/>
        </a:p>
      </dgm:t>
    </dgm:pt>
    <dgm:pt modelId="{3B3779E8-EF54-4368-8BCB-C920422DD829}" type="sibTrans" cxnId="{14BD3769-2BC1-49F6-8EF2-B64337D3214D}">
      <dgm:prSet/>
      <dgm:spPr/>
      <dgm:t>
        <a:bodyPr/>
        <a:lstStyle/>
        <a:p>
          <a:endParaRPr lang="en-US"/>
        </a:p>
      </dgm:t>
    </dgm:pt>
    <dgm:pt modelId="{64B1F818-608F-4437-A4EA-55135D49EE43}">
      <dgm:prSet/>
      <dgm:spPr/>
      <dgm:t>
        <a:bodyPr/>
        <a:lstStyle/>
        <a:p>
          <a:r>
            <a:rPr lang="en-US" dirty="0"/>
            <a:t>engagement in QI and PS</a:t>
          </a:r>
        </a:p>
      </dgm:t>
    </dgm:pt>
    <dgm:pt modelId="{A84377FE-FAAB-4CFE-BFBB-6F10DBD3297C}" type="parTrans" cxnId="{EFB395B3-9CDA-4F80-87FF-F2CD43B1F600}">
      <dgm:prSet/>
      <dgm:spPr/>
      <dgm:t>
        <a:bodyPr/>
        <a:lstStyle/>
        <a:p>
          <a:endParaRPr lang="en-US"/>
        </a:p>
      </dgm:t>
    </dgm:pt>
    <dgm:pt modelId="{CB7EAA88-905C-47EC-98F9-629A8777A660}" type="sibTrans" cxnId="{EFB395B3-9CDA-4F80-87FF-F2CD43B1F600}">
      <dgm:prSet/>
      <dgm:spPr/>
      <dgm:t>
        <a:bodyPr/>
        <a:lstStyle/>
        <a:p>
          <a:endParaRPr lang="en-US"/>
        </a:p>
      </dgm:t>
    </dgm:pt>
    <dgm:pt modelId="{FF897DDB-E159-49E0-A511-4887B8DA0C57}">
      <dgm:prSet/>
      <dgm:spPr/>
      <dgm:t>
        <a:bodyPr/>
        <a:lstStyle/>
        <a:p>
          <a:r>
            <a:rPr lang="en-US" dirty="0"/>
            <a:t>scholarly activity</a:t>
          </a:r>
        </a:p>
      </dgm:t>
    </dgm:pt>
    <dgm:pt modelId="{65708B6A-5908-4434-9CDB-26CA36ACB90F}" type="parTrans" cxnId="{1E2FD3A3-995A-4F37-A59C-C7816442E98C}">
      <dgm:prSet/>
      <dgm:spPr/>
      <dgm:t>
        <a:bodyPr/>
        <a:lstStyle/>
        <a:p>
          <a:endParaRPr lang="en-US"/>
        </a:p>
      </dgm:t>
    </dgm:pt>
    <dgm:pt modelId="{0EA48575-DAE1-4E8A-8D27-E2E8A78BB015}" type="sibTrans" cxnId="{1E2FD3A3-995A-4F37-A59C-C7816442E98C}">
      <dgm:prSet/>
      <dgm:spPr/>
      <dgm:t>
        <a:bodyPr/>
        <a:lstStyle/>
        <a:p>
          <a:endParaRPr lang="en-US"/>
        </a:p>
      </dgm:t>
    </dgm:pt>
    <dgm:pt modelId="{205B93B2-496B-4068-B72E-AD92E3D61B17}">
      <dgm:prSet/>
      <dgm:spPr/>
      <dgm:t>
        <a:bodyPr/>
        <a:lstStyle/>
        <a:p>
          <a:r>
            <a:rPr lang="en-US" dirty="0"/>
            <a:t>ACGME trainee and faculty surveys</a:t>
          </a:r>
        </a:p>
      </dgm:t>
    </dgm:pt>
    <dgm:pt modelId="{E4D48756-9D9C-4D80-9211-2937F88D5901}" type="parTrans" cxnId="{3D729989-BCF8-4101-9F6F-850AB04806E4}">
      <dgm:prSet/>
      <dgm:spPr/>
      <dgm:t>
        <a:bodyPr/>
        <a:lstStyle/>
        <a:p>
          <a:endParaRPr lang="en-US"/>
        </a:p>
      </dgm:t>
    </dgm:pt>
    <dgm:pt modelId="{0B636E21-6E26-4C19-B685-BFE89D9036C9}" type="sibTrans" cxnId="{3D729989-BCF8-4101-9F6F-850AB04806E4}">
      <dgm:prSet/>
      <dgm:spPr/>
      <dgm:t>
        <a:bodyPr/>
        <a:lstStyle/>
        <a:p>
          <a:endParaRPr lang="en-US"/>
        </a:p>
      </dgm:t>
    </dgm:pt>
    <dgm:pt modelId="{8A43257D-57AA-4B17-93F4-FB8B57F401F7}">
      <dgm:prSet/>
      <dgm:spPr/>
      <dgm:t>
        <a:bodyPr/>
        <a:lstStyle/>
        <a:p>
          <a:r>
            <a:rPr lang="en-US" dirty="0"/>
            <a:t>written evaluations of the program</a:t>
          </a:r>
        </a:p>
      </dgm:t>
    </dgm:pt>
    <dgm:pt modelId="{3FA9CFDF-DC5A-43FE-B9B0-A158CEBD698E}" type="parTrans" cxnId="{716447B3-1643-4DD1-B17E-3CB881F7138F}">
      <dgm:prSet/>
      <dgm:spPr/>
      <dgm:t>
        <a:bodyPr/>
        <a:lstStyle/>
        <a:p>
          <a:endParaRPr lang="en-US"/>
        </a:p>
      </dgm:t>
    </dgm:pt>
    <dgm:pt modelId="{2F2CC1C1-04C7-48A3-8018-4CF230E0DDD7}" type="sibTrans" cxnId="{716447B3-1643-4DD1-B17E-3CB881F7138F}">
      <dgm:prSet/>
      <dgm:spPr/>
      <dgm:t>
        <a:bodyPr/>
        <a:lstStyle/>
        <a:p>
          <a:endParaRPr lang="en-US"/>
        </a:p>
      </dgm:t>
    </dgm:pt>
    <dgm:pt modelId="{A898E8BF-6D52-43A4-A4E6-6F4BE47B9209}">
      <dgm:prSet/>
      <dgm:spPr/>
      <dgm:t>
        <a:bodyPr/>
        <a:lstStyle/>
        <a:p>
          <a:r>
            <a:rPr lang="en-US" dirty="0"/>
            <a:t>achievement of the Milestones</a:t>
          </a:r>
        </a:p>
      </dgm:t>
    </dgm:pt>
    <dgm:pt modelId="{A022475E-74E9-4F6D-998E-0B772477A91A}" type="parTrans" cxnId="{306C92C0-F1DA-4ADF-A5A9-F08A8338A42E}">
      <dgm:prSet/>
      <dgm:spPr/>
      <dgm:t>
        <a:bodyPr/>
        <a:lstStyle/>
        <a:p>
          <a:endParaRPr lang="en-US"/>
        </a:p>
      </dgm:t>
    </dgm:pt>
    <dgm:pt modelId="{C80FA8E2-4155-4CE1-AFC4-3E5B739065AD}" type="sibTrans" cxnId="{306C92C0-F1DA-4ADF-A5A9-F08A8338A42E}">
      <dgm:prSet/>
      <dgm:spPr/>
      <dgm:t>
        <a:bodyPr/>
        <a:lstStyle/>
        <a:p>
          <a:endParaRPr lang="en-US"/>
        </a:p>
      </dgm:t>
    </dgm:pt>
    <dgm:pt modelId="{5AFF9E98-AFBF-4E43-B8F7-B58CFCABC037}">
      <dgm:prSet/>
      <dgm:spPr/>
      <dgm:t>
        <a:bodyPr/>
        <a:lstStyle/>
        <a:p>
          <a:r>
            <a:rPr lang="en-US" dirty="0"/>
            <a:t>in-training exams</a:t>
          </a:r>
        </a:p>
      </dgm:t>
    </dgm:pt>
    <dgm:pt modelId="{5A4D1839-FE09-4D02-B300-9B4FB3E58133}" type="parTrans" cxnId="{C91463FC-AE27-45C7-ABBE-5FBD165AEA9B}">
      <dgm:prSet/>
      <dgm:spPr/>
      <dgm:t>
        <a:bodyPr/>
        <a:lstStyle/>
        <a:p>
          <a:endParaRPr lang="en-US"/>
        </a:p>
      </dgm:t>
    </dgm:pt>
    <dgm:pt modelId="{6522F56F-09B8-45B2-9E9C-367C24EB163D}" type="sibTrans" cxnId="{C91463FC-AE27-45C7-ABBE-5FBD165AEA9B}">
      <dgm:prSet/>
      <dgm:spPr/>
      <dgm:t>
        <a:bodyPr/>
        <a:lstStyle/>
        <a:p>
          <a:endParaRPr lang="en-US"/>
        </a:p>
      </dgm:t>
    </dgm:pt>
    <dgm:pt modelId="{8530AFDB-DC2D-495B-8964-2E03AE9736EF}">
      <dgm:prSet/>
      <dgm:spPr/>
      <dgm:t>
        <a:bodyPr/>
        <a:lstStyle/>
        <a:p>
          <a:r>
            <a:rPr lang="en-US" dirty="0"/>
            <a:t>board pass and certification rates</a:t>
          </a:r>
        </a:p>
      </dgm:t>
    </dgm:pt>
    <dgm:pt modelId="{F09A62B3-A53D-43BE-BDB3-5C4A4756EE0C}" type="parTrans" cxnId="{C09CCBB0-276B-4CAD-9168-89586E991D06}">
      <dgm:prSet/>
      <dgm:spPr/>
      <dgm:t>
        <a:bodyPr/>
        <a:lstStyle/>
        <a:p>
          <a:endParaRPr lang="en-US"/>
        </a:p>
      </dgm:t>
    </dgm:pt>
    <dgm:pt modelId="{4710FDA3-88D4-4CC5-B408-FF026C021C31}" type="sibTrans" cxnId="{C09CCBB0-276B-4CAD-9168-89586E991D06}">
      <dgm:prSet/>
      <dgm:spPr/>
      <dgm:t>
        <a:bodyPr/>
        <a:lstStyle/>
        <a:p>
          <a:endParaRPr lang="en-US"/>
        </a:p>
      </dgm:t>
    </dgm:pt>
    <dgm:pt modelId="{BA836CF9-2329-4963-BD81-FD74362C01CD}">
      <dgm:prSet/>
      <dgm:spPr/>
      <dgm:t>
        <a:bodyPr/>
        <a:lstStyle/>
        <a:p>
          <a:r>
            <a:rPr lang="en-US" dirty="0"/>
            <a:t>graduate performance</a:t>
          </a:r>
        </a:p>
      </dgm:t>
    </dgm:pt>
    <dgm:pt modelId="{F7AE1CF2-4204-4089-AA4E-18E686133248}" type="parTrans" cxnId="{603FF7A3-031C-43C7-B4D6-4972568B7997}">
      <dgm:prSet/>
      <dgm:spPr/>
      <dgm:t>
        <a:bodyPr/>
        <a:lstStyle/>
        <a:p>
          <a:endParaRPr lang="en-US"/>
        </a:p>
      </dgm:t>
    </dgm:pt>
    <dgm:pt modelId="{4C7E816B-C858-42BE-964B-83B4B4A892C3}" type="sibTrans" cxnId="{603FF7A3-031C-43C7-B4D6-4972568B7997}">
      <dgm:prSet/>
      <dgm:spPr/>
      <dgm:t>
        <a:bodyPr/>
        <a:lstStyle/>
        <a:p>
          <a:endParaRPr lang="en-US"/>
        </a:p>
      </dgm:t>
    </dgm:pt>
    <dgm:pt modelId="{585FD327-72C7-477D-A126-AB5CD23B3245}">
      <dgm:prSet/>
      <dgm:spPr/>
      <dgm:t>
        <a:bodyPr/>
        <a:lstStyle/>
        <a:p>
          <a:r>
            <a:rPr lang="en-US" dirty="0"/>
            <a:t>Aggregate faculty: </a:t>
          </a:r>
        </a:p>
      </dgm:t>
    </dgm:pt>
    <dgm:pt modelId="{1D62EB50-02FC-4805-BB1A-91D0AB718080}" type="parTrans" cxnId="{789E6630-7F6E-4C45-8755-0DC72729CA2F}">
      <dgm:prSet/>
      <dgm:spPr/>
      <dgm:t>
        <a:bodyPr/>
        <a:lstStyle/>
        <a:p>
          <a:endParaRPr lang="en-US"/>
        </a:p>
      </dgm:t>
    </dgm:pt>
    <dgm:pt modelId="{A0203284-78C0-4894-98D5-484A31706393}" type="sibTrans" cxnId="{789E6630-7F6E-4C45-8755-0DC72729CA2F}">
      <dgm:prSet/>
      <dgm:spPr/>
      <dgm:t>
        <a:bodyPr/>
        <a:lstStyle/>
        <a:p>
          <a:endParaRPr lang="en-US"/>
        </a:p>
      </dgm:t>
    </dgm:pt>
    <dgm:pt modelId="{0AFA0769-4293-4D01-8F21-BA586060A418}">
      <dgm:prSet/>
      <dgm:spPr/>
      <dgm:t>
        <a:bodyPr/>
        <a:lstStyle/>
        <a:p>
          <a:r>
            <a:rPr lang="en-US" dirty="0"/>
            <a:t>evaluation</a:t>
          </a:r>
        </a:p>
      </dgm:t>
    </dgm:pt>
    <dgm:pt modelId="{792CB290-FEE2-4AD6-9F57-89329004ECDF}" type="parTrans" cxnId="{41232CBD-C3A8-4612-82E0-98A887A68D12}">
      <dgm:prSet/>
      <dgm:spPr/>
      <dgm:t>
        <a:bodyPr/>
        <a:lstStyle/>
        <a:p>
          <a:endParaRPr lang="en-US"/>
        </a:p>
      </dgm:t>
    </dgm:pt>
    <dgm:pt modelId="{60688173-3F69-4F90-9086-2A403F4A7B11}" type="sibTrans" cxnId="{41232CBD-C3A8-4612-82E0-98A887A68D12}">
      <dgm:prSet/>
      <dgm:spPr/>
      <dgm:t>
        <a:bodyPr/>
        <a:lstStyle/>
        <a:p>
          <a:endParaRPr lang="en-US"/>
        </a:p>
      </dgm:t>
    </dgm:pt>
    <dgm:pt modelId="{A06D3D89-26DC-4307-8E48-50499BDE3AA0}">
      <dgm:prSet/>
      <dgm:spPr/>
      <dgm:t>
        <a:bodyPr/>
        <a:lstStyle/>
        <a:p>
          <a:r>
            <a:rPr lang="en-US" dirty="0"/>
            <a:t>professional development</a:t>
          </a:r>
        </a:p>
      </dgm:t>
    </dgm:pt>
    <dgm:pt modelId="{C7DD434C-A61B-40C7-BC26-F99A416BA50F}" type="parTrans" cxnId="{8470A740-FFA7-4025-B47A-FE571A1BA553}">
      <dgm:prSet/>
      <dgm:spPr/>
      <dgm:t>
        <a:bodyPr/>
        <a:lstStyle/>
        <a:p>
          <a:endParaRPr lang="en-US"/>
        </a:p>
      </dgm:t>
    </dgm:pt>
    <dgm:pt modelId="{A5EEA258-2F6F-4E3B-8CE9-4D6A04BDF29B}" type="sibTrans" cxnId="{8470A740-FFA7-4025-B47A-FE571A1BA553}">
      <dgm:prSet/>
      <dgm:spPr/>
      <dgm:t>
        <a:bodyPr/>
        <a:lstStyle/>
        <a:p>
          <a:endParaRPr lang="en-US"/>
        </a:p>
      </dgm:t>
    </dgm:pt>
    <dgm:pt modelId="{1D55779C-16DD-44DC-98B6-AB98ABC3F4A0}">
      <dgm:prSet/>
      <dgm:spPr/>
      <dgm:t>
        <a:bodyPr/>
        <a:lstStyle/>
        <a:p>
          <a:r>
            <a:rPr lang="en-US" dirty="0"/>
            <a:t>Action Plan:</a:t>
          </a:r>
        </a:p>
      </dgm:t>
    </dgm:pt>
    <dgm:pt modelId="{3B4C3835-1D00-4C7F-B8B0-574F99E44AFA}" type="parTrans" cxnId="{BE7A7D6B-47D6-4AF7-B3BF-1F5EC8A8203A}">
      <dgm:prSet/>
      <dgm:spPr/>
      <dgm:t>
        <a:bodyPr/>
        <a:lstStyle/>
        <a:p>
          <a:endParaRPr lang="en-US"/>
        </a:p>
      </dgm:t>
    </dgm:pt>
    <dgm:pt modelId="{9DA56FFD-C23E-4D9A-BD17-260A763E717F}" type="sibTrans" cxnId="{BE7A7D6B-47D6-4AF7-B3BF-1F5EC8A8203A}">
      <dgm:prSet/>
      <dgm:spPr/>
      <dgm:t>
        <a:bodyPr/>
        <a:lstStyle/>
        <a:p>
          <a:endParaRPr lang="en-US"/>
        </a:p>
      </dgm:t>
    </dgm:pt>
    <dgm:pt modelId="{392FC47C-DFE3-461F-A95C-9F914CD64B68}">
      <dgm:prSet/>
      <dgm:spPr/>
      <dgm:t>
        <a:bodyPr/>
        <a:lstStyle/>
        <a:p>
          <a:r>
            <a:rPr lang="en-US" dirty="0"/>
            <a:t>discussed with trainees and faculty</a:t>
          </a:r>
        </a:p>
      </dgm:t>
    </dgm:pt>
    <dgm:pt modelId="{603EC017-B9B1-48C7-80F8-C371791D1AFC}" type="parTrans" cxnId="{2A60F1D1-44F4-40B2-A54F-0B15A64B75C0}">
      <dgm:prSet/>
      <dgm:spPr/>
      <dgm:t>
        <a:bodyPr/>
        <a:lstStyle/>
        <a:p>
          <a:endParaRPr lang="en-US"/>
        </a:p>
      </dgm:t>
    </dgm:pt>
    <dgm:pt modelId="{BE8723F2-F973-47E2-836C-F5572E3D97D3}" type="sibTrans" cxnId="{2A60F1D1-44F4-40B2-A54F-0B15A64B75C0}">
      <dgm:prSet/>
      <dgm:spPr/>
      <dgm:t>
        <a:bodyPr/>
        <a:lstStyle/>
        <a:p>
          <a:endParaRPr lang="en-US"/>
        </a:p>
      </dgm:t>
    </dgm:pt>
    <dgm:pt modelId="{1C1FF105-9F8E-4640-9C38-AC883710FAF2}">
      <dgm:prSet/>
      <dgm:spPr/>
      <dgm:t>
        <a:bodyPr/>
        <a:lstStyle/>
        <a:p>
          <a:r>
            <a:rPr lang="en-US" dirty="0"/>
            <a:t>submitted to the DIO</a:t>
          </a:r>
        </a:p>
      </dgm:t>
    </dgm:pt>
    <dgm:pt modelId="{016001F1-0ED7-4D69-9949-22F2EBCEEE97}" type="parTrans" cxnId="{C6940286-FF09-4BCE-92C5-D3254D3BB39D}">
      <dgm:prSet/>
      <dgm:spPr/>
      <dgm:t>
        <a:bodyPr/>
        <a:lstStyle/>
        <a:p>
          <a:endParaRPr lang="en-US"/>
        </a:p>
      </dgm:t>
    </dgm:pt>
    <dgm:pt modelId="{26A2F149-8365-4A27-A6E7-7D24E6BEB695}" type="sibTrans" cxnId="{C6940286-FF09-4BCE-92C5-D3254D3BB39D}">
      <dgm:prSet/>
      <dgm:spPr/>
      <dgm:t>
        <a:bodyPr/>
        <a:lstStyle/>
        <a:p>
          <a:endParaRPr lang="en-US"/>
        </a:p>
      </dgm:t>
    </dgm:pt>
    <dgm:pt modelId="{F4A0EF4F-66C0-4415-A107-DD23B1D209E8}">
      <dgm:prSet/>
      <dgm:spPr/>
      <dgm:t>
        <a:bodyPr/>
        <a:lstStyle/>
        <a:p>
          <a:r>
            <a:rPr lang="en-US" dirty="0"/>
            <a:t>Aggregate Trainee:</a:t>
          </a:r>
        </a:p>
      </dgm:t>
    </dgm:pt>
    <dgm:pt modelId="{F89E6C0A-BFE0-4B63-AE6A-BB38C416088A}" type="parTrans" cxnId="{79821CE7-6E11-41EA-9133-98F77DBD3AAC}">
      <dgm:prSet/>
      <dgm:spPr/>
      <dgm:t>
        <a:bodyPr/>
        <a:lstStyle/>
        <a:p>
          <a:endParaRPr lang="en-US"/>
        </a:p>
      </dgm:t>
    </dgm:pt>
    <dgm:pt modelId="{5F89EF84-7F55-498F-900B-3CB31E2288A7}" type="sibTrans" cxnId="{79821CE7-6E11-41EA-9133-98F77DBD3AAC}">
      <dgm:prSet/>
      <dgm:spPr/>
      <dgm:t>
        <a:bodyPr/>
        <a:lstStyle/>
        <a:p>
          <a:endParaRPr lang="en-US"/>
        </a:p>
      </dgm:t>
    </dgm:pt>
    <dgm:pt modelId="{7D025825-1506-463B-97F9-975AC74F2130}" type="pres">
      <dgm:prSet presAssocID="{B4646EE6-DFEA-479F-AA21-C4BBE72C6F1C}" presName="linear" presStyleCnt="0">
        <dgm:presLayoutVars>
          <dgm:animLvl val="lvl"/>
          <dgm:resizeHandles val="exact"/>
        </dgm:presLayoutVars>
      </dgm:prSet>
      <dgm:spPr/>
    </dgm:pt>
    <dgm:pt modelId="{ADC0291F-EECD-4D55-B061-B2CF95F05A49}" type="pres">
      <dgm:prSet presAssocID="{D9A208E3-C73E-4C9B-909F-188A2707D8CC}" presName="parentText" presStyleLbl="node1" presStyleIdx="0" presStyleCnt="8">
        <dgm:presLayoutVars>
          <dgm:chMax val="0"/>
          <dgm:bulletEnabled val="1"/>
        </dgm:presLayoutVars>
      </dgm:prSet>
      <dgm:spPr/>
    </dgm:pt>
    <dgm:pt modelId="{83BA7342-AF54-4240-B43F-CCE3F8FB3BE3}" type="pres">
      <dgm:prSet presAssocID="{BEE3738C-1205-4763-8FA0-AABD9C74D569}" presName="spacer" presStyleCnt="0"/>
      <dgm:spPr/>
    </dgm:pt>
    <dgm:pt modelId="{A45C05F2-ED5D-4AF5-A69D-4B70B983911E}" type="pres">
      <dgm:prSet presAssocID="{EC2C71CC-5B30-41BE-AF30-2C1BB20C618E}" presName="parentText" presStyleLbl="node1" presStyleIdx="1" presStyleCnt="8">
        <dgm:presLayoutVars>
          <dgm:chMax val="0"/>
          <dgm:bulletEnabled val="1"/>
        </dgm:presLayoutVars>
      </dgm:prSet>
      <dgm:spPr/>
    </dgm:pt>
    <dgm:pt modelId="{AF740C08-9DEB-4ADF-A68B-95E44ACEA56B}" type="pres">
      <dgm:prSet presAssocID="{4FEC21F7-DDBC-47D5-9725-233471D4CE5D}" presName="spacer" presStyleCnt="0"/>
      <dgm:spPr/>
    </dgm:pt>
    <dgm:pt modelId="{BEBE31E4-E4F4-418C-B76B-936498E54A48}" type="pres">
      <dgm:prSet presAssocID="{071D125D-4E1C-4900-941F-0C39301F615D}" presName="parentText" presStyleLbl="node1" presStyleIdx="2" presStyleCnt="8">
        <dgm:presLayoutVars>
          <dgm:chMax val="0"/>
          <dgm:bulletEnabled val="1"/>
        </dgm:presLayoutVars>
      </dgm:prSet>
      <dgm:spPr/>
    </dgm:pt>
    <dgm:pt modelId="{E5DE89A8-5C2D-4A9C-BAAA-6480E86F88B0}" type="pres">
      <dgm:prSet presAssocID="{D3B43A1A-67AD-4852-B302-CFD207DC21AF}" presName="spacer" presStyleCnt="0"/>
      <dgm:spPr/>
    </dgm:pt>
    <dgm:pt modelId="{5C88D8E2-5965-4487-89C8-F55FD3C7EAD2}" type="pres">
      <dgm:prSet presAssocID="{519F5E65-3603-4886-977D-EC7DA36FF204}" presName="parentText" presStyleLbl="node1" presStyleIdx="3" presStyleCnt="8">
        <dgm:presLayoutVars>
          <dgm:chMax val="0"/>
          <dgm:bulletEnabled val="1"/>
        </dgm:presLayoutVars>
      </dgm:prSet>
      <dgm:spPr/>
    </dgm:pt>
    <dgm:pt modelId="{F6C20DC2-581D-4B2C-A597-6BE9AF8D3CC7}" type="pres">
      <dgm:prSet presAssocID="{16CD2E82-398D-428B-9207-DEBFB4977040}" presName="spacer" presStyleCnt="0"/>
      <dgm:spPr/>
    </dgm:pt>
    <dgm:pt modelId="{DF84FD60-2CD9-4646-BBE0-D799282427FA}" type="pres">
      <dgm:prSet presAssocID="{9F360FED-A5F9-4E82-98D5-06A8CA8C4DDA}" presName="parentText" presStyleLbl="node1" presStyleIdx="4" presStyleCnt="8">
        <dgm:presLayoutVars>
          <dgm:chMax val="0"/>
          <dgm:bulletEnabled val="1"/>
        </dgm:presLayoutVars>
      </dgm:prSet>
      <dgm:spPr/>
    </dgm:pt>
    <dgm:pt modelId="{FC637283-1DDC-4A18-8929-7E2F13E86DF2}" type="pres">
      <dgm:prSet presAssocID="{9F360FED-A5F9-4E82-98D5-06A8CA8C4DDA}" presName="childText" presStyleLbl="revTx" presStyleIdx="0" presStyleCnt="4">
        <dgm:presLayoutVars>
          <dgm:bulletEnabled val="1"/>
        </dgm:presLayoutVars>
      </dgm:prSet>
      <dgm:spPr/>
    </dgm:pt>
    <dgm:pt modelId="{BE687532-3FAE-4D36-A444-8F4281405ED1}" type="pres">
      <dgm:prSet presAssocID="{F4A0EF4F-66C0-4415-A107-DD23B1D209E8}" presName="parentText" presStyleLbl="node1" presStyleIdx="5" presStyleCnt="8">
        <dgm:presLayoutVars>
          <dgm:chMax val="0"/>
          <dgm:bulletEnabled val="1"/>
        </dgm:presLayoutVars>
      </dgm:prSet>
      <dgm:spPr/>
    </dgm:pt>
    <dgm:pt modelId="{40080A25-A513-4B25-8BD9-272A75D69D38}" type="pres">
      <dgm:prSet presAssocID="{F4A0EF4F-66C0-4415-A107-DD23B1D209E8}" presName="childText" presStyleLbl="revTx" presStyleIdx="1" presStyleCnt="4">
        <dgm:presLayoutVars>
          <dgm:bulletEnabled val="1"/>
        </dgm:presLayoutVars>
      </dgm:prSet>
      <dgm:spPr/>
    </dgm:pt>
    <dgm:pt modelId="{17EE4C8B-ECD5-4424-916F-400BA8217BD9}" type="pres">
      <dgm:prSet presAssocID="{585FD327-72C7-477D-A126-AB5CD23B3245}" presName="parentText" presStyleLbl="node1" presStyleIdx="6" presStyleCnt="8">
        <dgm:presLayoutVars>
          <dgm:chMax val="0"/>
          <dgm:bulletEnabled val="1"/>
        </dgm:presLayoutVars>
      </dgm:prSet>
      <dgm:spPr/>
    </dgm:pt>
    <dgm:pt modelId="{24DCF688-2DD5-4088-942B-39C8910A2BE7}" type="pres">
      <dgm:prSet presAssocID="{585FD327-72C7-477D-A126-AB5CD23B3245}" presName="childText" presStyleLbl="revTx" presStyleIdx="2" presStyleCnt="4">
        <dgm:presLayoutVars>
          <dgm:bulletEnabled val="1"/>
        </dgm:presLayoutVars>
      </dgm:prSet>
      <dgm:spPr/>
    </dgm:pt>
    <dgm:pt modelId="{3BD30218-ECED-488E-8BE5-1545119E259E}" type="pres">
      <dgm:prSet presAssocID="{1D55779C-16DD-44DC-98B6-AB98ABC3F4A0}" presName="parentText" presStyleLbl="node1" presStyleIdx="7" presStyleCnt="8">
        <dgm:presLayoutVars>
          <dgm:chMax val="0"/>
          <dgm:bulletEnabled val="1"/>
        </dgm:presLayoutVars>
      </dgm:prSet>
      <dgm:spPr/>
    </dgm:pt>
    <dgm:pt modelId="{07066747-A5D7-4B08-9BA6-788B161B71F7}" type="pres">
      <dgm:prSet presAssocID="{1D55779C-16DD-44DC-98B6-AB98ABC3F4A0}" presName="childText" presStyleLbl="revTx" presStyleIdx="3" presStyleCnt="4">
        <dgm:presLayoutVars>
          <dgm:bulletEnabled val="1"/>
        </dgm:presLayoutVars>
      </dgm:prSet>
      <dgm:spPr/>
    </dgm:pt>
  </dgm:ptLst>
  <dgm:cxnLst>
    <dgm:cxn modelId="{1205332A-6BFC-4E5B-9FFF-5F424FE8C429}" type="presOf" srcId="{9F360FED-A5F9-4E82-98D5-06A8CA8C4DDA}" destId="{DF84FD60-2CD9-4646-BBE0-D799282427FA}" srcOrd="0" destOrd="0" presId="urn:microsoft.com/office/officeart/2005/8/layout/vList2"/>
    <dgm:cxn modelId="{789E6630-7F6E-4C45-8755-0DC72729CA2F}" srcId="{B4646EE6-DFEA-479F-AA21-C4BBE72C6F1C}" destId="{585FD327-72C7-477D-A126-AB5CD23B3245}" srcOrd="6" destOrd="0" parTransId="{1D62EB50-02FC-4805-BB1A-91D0AB718080}" sibTransId="{A0203284-78C0-4894-98D5-484A31706393}"/>
    <dgm:cxn modelId="{E53C6730-4BF3-475D-867E-1389CA90E935}" type="presOf" srcId="{A898E8BF-6D52-43A4-A4E6-6F4BE47B9209}" destId="{40080A25-A513-4B25-8BD9-272A75D69D38}" srcOrd="0" destOrd="0" presId="urn:microsoft.com/office/officeart/2005/8/layout/vList2"/>
    <dgm:cxn modelId="{9DF0BD31-ABA8-4F76-8B8B-2038B74DC61C}" srcId="{B4646EE6-DFEA-479F-AA21-C4BBE72C6F1C}" destId="{519F5E65-3603-4886-977D-EC7DA36FF204}" srcOrd="3" destOrd="0" parTransId="{5A6AB6D0-482E-4547-B97C-1CA363AFE9A4}" sibTransId="{16CD2E82-398D-428B-9207-DEBFB4977040}"/>
    <dgm:cxn modelId="{8470A740-FFA7-4025-B47A-FE571A1BA553}" srcId="{585FD327-72C7-477D-A126-AB5CD23B3245}" destId="{A06D3D89-26DC-4307-8E48-50499BDE3AA0}" srcOrd="1" destOrd="0" parTransId="{C7DD434C-A61B-40C7-BC26-F99A416BA50F}" sibTransId="{A5EEA258-2F6F-4E3B-8CE9-4D6A04BDF29B}"/>
    <dgm:cxn modelId="{6F72B643-D9DC-4FFC-87F5-B362E4593C78}" type="presOf" srcId="{FF897DDB-E159-49E0-A511-4887B8DA0C57}" destId="{FC637283-1DDC-4A18-8929-7E2F13E86DF2}" srcOrd="0" destOrd="4" presId="urn:microsoft.com/office/officeart/2005/8/layout/vList2"/>
    <dgm:cxn modelId="{12837145-5E7B-4526-84A8-50F7A1908F03}" type="presOf" srcId="{205B93B2-496B-4068-B72E-AD92E3D61B17}" destId="{FC637283-1DDC-4A18-8929-7E2F13E86DF2}" srcOrd="0" destOrd="5" presId="urn:microsoft.com/office/officeart/2005/8/layout/vList2"/>
    <dgm:cxn modelId="{3C7A5447-56D6-4347-97E3-3600725F1138}" type="presOf" srcId="{519F5E65-3603-4886-977D-EC7DA36FF204}" destId="{5C88D8E2-5965-4487-89C8-F55FD3C7EAD2}" srcOrd="0" destOrd="0" presId="urn:microsoft.com/office/officeart/2005/8/layout/vList2"/>
    <dgm:cxn modelId="{9299C748-E86E-4D5A-8263-6150AA10C3D1}" type="presOf" srcId="{D9A208E3-C73E-4C9B-909F-188A2707D8CC}" destId="{ADC0291F-EECD-4D55-B061-B2CF95F05A49}" srcOrd="0" destOrd="0" presId="urn:microsoft.com/office/officeart/2005/8/layout/vList2"/>
    <dgm:cxn modelId="{6E3BE54A-E2B7-4C51-A2EC-E1DA53E265B9}" srcId="{B4646EE6-DFEA-479F-AA21-C4BBE72C6F1C}" destId="{9F360FED-A5F9-4E82-98D5-06A8CA8C4DDA}" srcOrd="4" destOrd="0" parTransId="{0841578B-A370-4B8F-AAA8-ED9B2538DF1E}" sibTransId="{6690C656-84E2-4801-A02C-8B483B637F39}"/>
    <dgm:cxn modelId="{58872B5A-4D07-4E76-8755-3345043EFB46}" type="presOf" srcId="{B74C4B35-EAA5-4BB1-A1E3-82C0BD548FB7}" destId="{FC637283-1DDC-4A18-8929-7E2F13E86DF2}" srcOrd="0" destOrd="0" presId="urn:microsoft.com/office/officeart/2005/8/layout/vList2"/>
    <dgm:cxn modelId="{3E53C866-7F42-43F0-B75B-CDBFC0D870E9}" type="presOf" srcId="{392FC47C-DFE3-461F-A95C-9F914CD64B68}" destId="{07066747-A5D7-4B08-9BA6-788B161B71F7}" srcOrd="0" destOrd="0" presId="urn:microsoft.com/office/officeart/2005/8/layout/vList2"/>
    <dgm:cxn modelId="{14BD3769-2BC1-49F6-8EF2-B64337D3214D}" srcId="{9F360FED-A5F9-4E82-98D5-06A8CA8C4DDA}" destId="{2196EA91-B873-4351-A2BA-5B9FEA92BC6F}" srcOrd="2" destOrd="0" parTransId="{B9192DF4-D0F4-4EF3-9CEE-A3FBD8C323B6}" sibTransId="{3B3779E8-EF54-4368-8BCB-C920422DD829}"/>
    <dgm:cxn modelId="{BE7A7D6B-47D6-4AF7-B3BF-1F5EC8A8203A}" srcId="{B4646EE6-DFEA-479F-AA21-C4BBE72C6F1C}" destId="{1D55779C-16DD-44DC-98B6-AB98ABC3F4A0}" srcOrd="7" destOrd="0" parTransId="{3B4C3835-1D00-4C7F-B8B0-574F99E44AFA}" sibTransId="{9DA56FFD-C23E-4D9A-BD17-260A763E717F}"/>
    <dgm:cxn modelId="{35860A75-51C7-439B-9EBF-FC798DEE149A}" type="presOf" srcId="{A06D3D89-26DC-4307-8E48-50499BDE3AA0}" destId="{24DCF688-2DD5-4088-942B-39C8910A2BE7}" srcOrd="0" destOrd="1" presId="urn:microsoft.com/office/officeart/2005/8/layout/vList2"/>
    <dgm:cxn modelId="{3012D278-F554-4116-839C-E84F422B9EBC}" srcId="{B4646EE6-DFEA-479F-AA21-C4BBE72C6F1C}" destId="{071D125D-4E1C-4900-941F-0C39301F615D}" srcOrd="2" destOrd="0" parTransId="{9814FC42-2B85-4720-A834-A3F87DC92E15}" sibTransId="{D3B43A1A-67AD-4852-B302-CFD207DC21AF}"/>
    <dgm:cxn modelId="{0ADE2F80-E9F7-476A-9926-186FB11BD1F3}" type="presOf" srcId="{0AFA0769-4293-4D01-8F21-BA586060A418}" destId="{24DCF688-2DD5-4088-942B-39C8910A2BE7}" srcOrd="0" destOrd="0" presId="urn:microsoft.com/office/officeart/2005/8/layout/vList2"/>
    <dgm:cxn modelId="{A3BF1E81-61D7-4A6F-BFF6-DC3D32B8D76A}" type="presOf" srcId="{F4A0EF4F-66C0-4415-A107-DD23B1D209E8}" destId="{BE687532-3FAE-4D36-A444-8F4281405ED1}" srcOrd="0" destOrd="0" presId="urn:microsoft.com/office/officeart/2005/8/layout/vList2"/>
    <dgm:cxn modelId="{C11B8985-DF3B-4CC8-A9EE-0C355B2F290C}" type="presOf" srcId="{1C1FF105-9F8E-4640-9C38-AC883710FAF2}" destId="{07066747-A5D7-4B08-9BA6-788B161B71F7}" srcOrd="0" destOrd="1" presId="urn:microsoft.com/office/officeart/2005/8/layout/vList2"/>
    <dgm:cxn modelId="{C6940286-FF09-4BCE-92C5-D3254D3BB39D}" srcId="{1D55779C-16DD-44DC-98B6-AB98ABC3F4A0}" destId="{1C1FF105-9F8E-4640-9C38-AC883710FAF2}" srcOrd="1" destOrd="0" parTransId="{016001F1-0ED7-4D69-9949-22F2EBCEEE97}" sibTransId="{26A2F149-8365-4A27-A6E7-7D24E6BEB695}"/>
    <dgm:cxn modelId="{3D729989-BCF8-4101-9F6F-850AB04806E4}" srcId="{9F360FED-A5F9-4E82-98D5-06A8CA8C4DDA}" destId="{205B93B2-496B-4068-B72E-AD92E3D61B17}" srcOrd="5" destOrd="0" parTransId="{E4D48756-9D9C-4D80-9211-2937F88D5901}" sibTransId="{0B636E21-6E26-4C19-B685-BFE89D9036C9}"/>
    <dgm:cxn modelId="{6CA5778D-63C8-4146-853D-4E089C66B2C0}" type="presOf" srcId="{BA836CF9-2329-4963-BD81-FD74362C01CD}" destId="{40080A25-A513-4B25-8BD9-272A75D69D38}" srcOrd="0" destOrd="3" presId="urn:microsoft.com/office/officeart/2005/8/layout/vList2"/>
    <dgm:cxn modelId="{D932A28D-8718-4815-BDDC-BA93AB00C95A}" type="presOf" srcId="{AB5BA9AF-4583-48C9-B67A-6C6A310832AD}" destId="{FC637283-1DDC-4A18-8929-7E2F13E86DF2}" srcOrd="0" destOrd="1" presId="urn:microsoft.com/office/officeart/2005/8/layout/vList2"/>
    <dgm:cxn modelId="{72FAB28E-6469-46AE-AA8F-7BFC0B2D43E4}" type="presOf" srcId="{585FD327-72C7-477D-A126-AB5CD23B3245}" destId="{17EE4C8B-ECD5-4424-916F-400BA8217BD9}" srcOrd="0" destOrd="0" presId="urn:microsoft.com/office/officeart/2005/8/layout/vList2"/>
    <dgm:cxn modelId="{5297EB93-E5E5-44AA-BF71-3D938B8FBB3B}" type="presOf" srcId="{B4646EE6-DFEA-479F-AA21-C4BBE72C6F1C}" destId="{7D025825-1506-463B-97F9-975AC74F2130}" srcOrd="0" destOrd="0" presId="urn:microsoft.com/office/officeart/2005/8/layout/vList2"/>
    <dgm:cxn modelId="{1DB2DC97-F3E8-41EB-80E2-FFE9B8389FF6}" type="presOf" srcId="{EC2C71CC-5B30-41BE-AF30-2C1BB20C618E}" destId="{A45C05F2-ED5D-4AF5-A69D-4B70B983911E}" srcOrd="0" destOrd="0" presId="urn:microsoft.com/office/officeart/2005/8/layout/vList2"/>
    <dgm:cxn modelId="{E772A099-E521-46A6-802B-57A7B70CE55E}" type="presOf" srcId="{1D55779C-16DD-44DC-98B6-AB98ABC3F4A0}" destId="{3BD30218-ECED-488E-8BE5-1545119E259E}" srcOrd="0" destOrd="0" presId="urn:microsoft.com/office/officeart/2005/8/layout/vList2"/>
    <dgm:cxn modelId="{A69BDFA1-1032-4B9F-8F86-EB0B59E85546}" type="presOf" srcId="{071D125D-4E1C-4900-941F-0C39301F615D}" destId="{BEBE31E4-E4F4-418C-B76B-936498E54A48}" srcOrd="0" destOrd="0" presId="urn:microsoft.com/office/officeart/2005/8/layout/vList2"/>
    <dgm:cxn modelId="{1E2FD3A3-995A-4F37-A59C-C7816442E98C}" srcId="{9F360FED-A5F9-4E82-98D5-06A8CA8C4DDA}" destId="{FF897DDB-E159-49E0-A511-4887B8DA0C57}" srcOrd="4" destOrd="0" parTransId="{65708B6A-5908-4434-9CDB-26CA36ACB90F}" sibTransId="{0EA48575-DAE1-4E8A-8D27-E2E8A78BB015}"/>
    <dgm:cxn modelId="{603FF7A3-031C-43C7-B4D6-4972568B7997}" srcId="{F4A0EF4F-66C0-4415-A107-DD23B1D209E8}" destId="{BA836CF9-2329-4963-BD81-FD74362C01CD}" srcOrd="3" destOrd="0" parTransId="{F7AE1CF2-4204-4089-AA4E-18E686133248}" sibTransId="{4C7E816B-C858-42BE-964B-83B4B4A892C3}"/>
    <dgm:cxn modelId="{D255AFAA-A1F3-49F4-B250-04B029484706}" type="presOf" srcId="{8530AFDB-DC2D-495B-8964-2E03AE9736EF}" destId="{40080A25-A513-4B25-8BD9-272A75D69D38}" srcOrd="0" destOrd="2" presId="urn:microsoft.com/office/officeart/2005/8/layout/vList2"/>
    <dgm:cxn modelId="{9A9B7FAE-2DD5-4A6C-A332-46617E662775}" type="presOf" srcId="{8A43257D-57AA-4B17-93F4-FB8B57F401F7}" destId="{FC637283-1DDC-4A18-8929-7E2F13E86DF2}" srcOrd="0" destOrd="6" presId="urn:microsoft.com/office/officeart/2005/8/layout/vList2"/>
    <dgm:cxn modelId="{C09CCBB0-276B-4CAD-9168-89586E991D06}" srcId="{F4A0EF4F-66C0-4415-A107-DD23B1D209E8}" destId="{8530AFDB-DC2D-495B-8964-2E03AE9736EF}" srcOrd="2" destOrd="0" parTransId="{F09A62B3-A53D-43BE-BDB3-5C4A4756EE0C}" sibTransId="{4710FDA3-88D4-4CC5-B408-FF026C021C31}"/>
    <dgm:cxn modelId="{716447B3-1643-4DD1-B17E-3CB881F7138F}" srcId="{9F360FED-A5F9-4E82-98D5-06A8CA8C4DDA}" destId="{8A43257D-57AA-4B17-93F4-FB8B57F401F7}" srcOrd="6" destOrd="0" parTransId="{3FA9CFDF-DC5A-43FE-B9B0-A158CEBD698E}" sibTransId="{2F2CC1C1-04C7-48A3-8018-4CF230E0DDD7}"/>
    <dgm:cxn modelId="{EFB395B3-9CDA-4F80-87FF-F2CD43B1F600}" srcId="{9F360FED-A5F9-4E82-98D5-06A8CA8C4DDA}" destId="{64B1F818-608F-4437-A4EA-55135D49EE43}" srcOrd="3" destOrd="0" parTransId="{A84377FE-FAAB-4CFE-BFBB-6F10DBD3297C}" sibTransId="{CB7EAA88-905C-47EC-98F9-629A8777A660}"/>
    <dgm:cxn modelId="{B12C74B9-7DCE-45B9-BF11-80E81642F383}" srcId="{9F360FED-A5F9-4E82-98D5-06A8CA8C4DDA}" destId="{AB5BA9AF-4583-48C9-B67A-6C6A310832AD}" srcOrd="1" destOrd="0" parTransId="{ABAA4A92-A5D5-4497-82EE-F1F2BF900E84}" sibTransId="{8DE1CA54-E985-458D-8D9F-1A00DDAD0C47}"/>
    <dgm:cxn modelId="{D48964BC-F6EE-4ED6-9683-3EE91E0B5129}" srcId="{B4646EE6-DFEA-479F-AA21-C4BBE72C6F1C}" destId="{EC2C71CC-5B30-41BE-AF30-2C1BB20C618E}" srcOrd="1" destOrd="0" parTransId="{44535524-1D58-46ED-B372-3B644E8A1A51}" sibTransId="{4FEC21F7-DDBC-47D5-9725-233471D4CE5D}"/>
    <dgm:cxn modelId="{41232CBD-C3A8-4612-82E0-98A887A68D12}" srcId="{585FD327-72C7-477D-A126-AB5CD23B3245}" destId="{0AFA0769-4293-4D01-8F21-BA586060A418}" srcOrd="0" destOrd="0" parTransId="{792CB290-FEE2-4AD6-9F57-89329004ECDF}" sibTransId="{60688173-3F69-4F90-9086-2A403F4A7B11}"/>
    <dgm:cxn modelId="{306C92C0-F1DA-4ADF-A5A9-F08A8338A42E}" srcId="{F4A0EF4F-66C0-4415-A107-DD23B1D209E8}" destId="{A898E8BF-6D52-43A4-A4E6-6F4BE47B9209}" srcOrd="0" destOrd="0" parTransId="{A022475E-74E9-4F6D-998E-0B772477A91A}" sibTransId="{C80FA8E2-4155-4CE1-AFC4-3E5B739065AD}"/>
    <dgm:cxn modelId="{B8983AD1-AF57-4700-9BAB-EB80F7BB9734}" srcId="{9F360FED-A5F9-4E82-98D5-06A8CA8C4DDA}" destId="{B74C4B35-EAA5-4BB1-A1E3-82C0BD548FB7}" srcOrd="0" destOrd="0" parTransId="{92F41743-A56B-494F-B720-DB5DE012EA81}" sibTransId="{4FE9BE4D-BEDD-4EED-A7AD-4C8AAE390980}"/>
    <dgm:cxn modelId="{2A60F1D1-44F4-40B2-A54F-0B15A64B75C0}" srcId="{1D55779C-16DD-44DC-98B6-AB98ABC3F4A0}" destId="{392FC47C-DFE3-461F-A95C-9F914CD64B68}" srcOrd="0" destOrd="0" parTransId="{603EC017-B9B1-48C7-80F8-C371791D1AFC}" sibTransId="{BE8723F2-F973-47E2-836C-F5572E3D97D3}"/>
    <dgm:cxn modelId="{297DA8D5-ABFB-45D3-95F9-98D7F7508A5D}" type="presOf" srcId="{64B1F818-608F-4437-A4EA-55135D49EE43}" destId="{FC637283-1DDC-4A18-8929-7E2F13E86DF2}" srcOrd="0" destOrd="3" presId="urn:microsoft.com/office/officeart/2005/8/layout/vList2"/>
    <dgm:cxn modelId="{505E79E3-9992-43FE-AE5D-EA58D22C829D}" type="presOf" srcId="{5AFF9E98-AFBF-4E43-B8F7-B58CFCABC037}" destId="{40080A25-A513-4B25-8BD9-272A75D69D38}" srcOrd="0" destOrd="1" presId="urn:microsoft.com/office/officeart/2005/8/layout/vList2"/>
    <dgm:cxn modelId="{79821CE7-6E11-41EA-9133-98F77DBD3AAC}" srcId="{B4646EE6-DFEA-479F-AA21-C4BBE72C6F1C}" destId="{F4A0EF4F-66C0-4415-A107-DD23B1D209E8}" srcOrd="5" destOrd="0" parTransId="{F89E6C0A-BFE0-4B63-AE6A-BB38C416088A}" sibTransId="{5F89EF84-7F55-498F-900B-3CB31E2288A7}"/>
    <dgm:cxn modelId="{3939AFE9-1919-4D5B-88F3-C620AF0C16EA}" srcId="{B4646EE6-DFEA-479F-AA21-C4BBE72C6F1C}" destId="{D9A208E3-C73E-4C9B-909F-188A2707D8CC}" srcOrd="0" destOrd="0" parTransId="{E69C594D-E203-455A-AB7A-ACFCCEC901F0}" sibTransId="{BEE3738C-1205-4763-8FA0-AABD9C74D569}"/>
    <dgm:cxn modelId="{0BD077EE-92F6-4475-99ED-D81869A4572A}" type="presOf" srcId="{2196EA91-B873-4351-A2BA-5B9FEA92BC6F}" destId="{FC637283-1DDC-4A18-8929-7E2F13E86DF2}" srcOrd="0" destOrd="2" presId="urn:microsoft.com/office/officeart/2005/8/layout/vList2"/>
    <dgm:cxn modelId="{C91463FC-AE27-45C7-ABBE-5FBD165AEA9B}" srcId="{F4A0EF4F-66C0-4415-A107-DD23B1D209E8}" destId="{5AFF9E98-AFBF-4E43-B8F7-B58CFCABC037}" srcOrd="1" destOrd="0" parTransId="{5A4D1839-FE09-4D02-B300-9B4FB3E58133}" sibTransId="{6522F56F-09B8-45B2-9E9C-367C24EB163D}"/>
    <dgm:cxn modelId="{D44392B5-385E-41C6-93A5-7FCC6ACA7EC5}" type="presParOf" srcId="{7D025825-1506-463B-97F9-975AC74F2130}" destId="{ADC0291F-EECD-4D55-B061-B2CF95F05A49}" srcOrd="0" destOrd="0" presId="urn:microsoft.com/office/officeart/2005/8/layout/vList2"/>
    <dgm:cxn modelId="{74BFFF99-A907-4FD4-91A9-26DA649A34D2}" type="presParOf" srcId="{7D025825-1506-463B-97F9-975AC74F2130}" destId="{83BA7342-AF54-4240-B43F-CCE3F8FB3BE3}" srcOrd="1" destOrd="0" presId="urn:microsoft.com/office/officeart/2005/8/layout/vList2"/>
    <dgm:cxn modelId="{D5555BC4-3F17-4615-A341-C4E296780CEE}" type="presParOf" srcId="{7D025825-1506-463B-97F9-975AC74F2130}" destId="{A45C05F2-ED5D-4AF5-A69D-4B70B983911E}" srcOrd="2" destOrd="0" presId="urn:microsoft.com/office/officeart/2005/8/layout/vList2"/>
    <dgm:cxn modelId="{5332E5FA-1FE8-42D9-AA8E-89A6BE01A3A1}" type="presParOf" srcId="{7D025825-1506-463B-97F9-975AC74F2130}" destId="{AF740C08-9DEB-4ADF-A68B-95E44ACEA56B}" srcOrd="3" destOrd="0" presId="urn:microsoft.com/office/officeart/2005/8/layout/vList2"/>
    <dgm:cxn modelId="{5F1FFFFB-50CA-4574-9D04-7A1B44868FAC}" type="presParOf" srcId="{7D025825-1506-463B-97F9-975AC74F2130}" destId="{BEBE31E4-E4F4-418C-B76B-936498E54A48}" srcOrd="4" destOrd="0" presId="urn:microsoft.com/office/officeart/2005/8/layout/vList2"/>
    <dgm:cxn modelId="{37E0B147-AB51-4D68-BCB5-82360A5CD13A}" type="presParOf" srcId="{7D025825-1506-463B-97F9-975AC74F2130}" destId="{E5DE89A8-5C2D-4A9C-BAAA-6480E86F88B0}" srcOrd="5" destOrd="0" presId="urn:microsoft.com/office/officeart/2005/8/layout/vList2"/>
    <dgm:cxn modelId="{0D8990E9-66AD-4F33-B93C-65D7DB342D5E}" type="presParOf" srcId="{7D025825-1506-463B-97F9-975AC74F2130}" destId="{5C88D8E2-5965-4487-89C8-F55FD3C7EAD2}" srcOrd="6" destOrd="0" presId="urn:microsoft.com/office/officeart/2005/8/layout/vList2"/>
    <dgm:cxn modelId="{837771CE-D14F-43F6-8647-C8FCB90CE247}" type="presParOf" srcId="{7D025825-1506-463B-97F9-975AC74F2130}" destId="{F6C20DC2-581D-4B2C-A597-6BE9AF8D3CC7}" srcOrd="7" destOrd="0" presId="urn:microsoft.com/office/officeart/2005/8/layout/vList2"/>
    <dgm:cxn modelId="{0E21ED5C-6F97-4A1C-808A-48CA40107F79}" type="presParOf" srcId="{7D025825-1506-463B-97F9-975AC74F2130}" destId="{DF84FD60-2CD9-4646-BBE0-D799282427FA}" srcOrd="8" destOrd="0" presId="urn:microsoft.com/office/officeart/2005/8/layout/vList2"/>
    <dgm:cxn modelId="{4C004C6C-5BDB-4987-A67D-80E3F10F4FD7}" type="presParOf" srcId="{7D025825-1506-463B-97F9-975AC74F2130}" destId="{FC637283-1DDC-4A18-8929-7E2F13E86DF2}" srcOrd="9" destOrd="0" presId="urn:microsoft.com/office/officeart/2005/8/layout/vList2"/>
    <dgm:cxn modelId="{5CF4F15C-2773-4190-8D6D-9FE7DD8966D1}" type="presParOf" srcId="{7D025825-1506-463B-97F9-975AC74F2130}" destId="{BE687532-3FAE-4D36-A444-8F4281405ED1}" srcOrd="10" destOrd="0" presId="urn:microsoft.com/office/officeart/2005/8/layout/vList2"/>
    <dgm:cxn modelId="{1760F197-1860-4E1C-B9E0-9F7CFF2AC291}" type="presParOf" srcId="{7D025825-1506-463B-97F9-975AC74F2130}" destId="{40080A25-A513-4B25-8BD9-272A75D69D38}" srcOrd="11" destOrd="0" presId="urn:microsoft.com/office/officeart/2005/8/layout/vList2"/>
    <dgm:cxn modelId="{780D22E3-F1C3-4B34-89D3-D7CD4343603B}" type="presParOf" srcId="{7D025825-1506-463B-97F9-975AC74F2130}" destId="{17EE4C8B-ECD5-4424-916F-400BA8217BD9}" srcOrd="12" destOrd="0" presId="urn:microsoft.com/office/officeart/2005/8/layout/vList2"/>
    <dgm:cxn modelId="{F7431ADB-A521-4957-96AE-C6057D11F4FB}" type="presParOf" srcId="{7D025825-1506-463B-97F9-975AC74F2130}" destId="{24DCF688-2DD5-4088-942B-39C8910A2BE7}" srcOrd="13" destOrd="0" presId="urn:microsoft.com/office/officeart/2005/8/layout/vList2"/>
    <dgm:cxn modelId="{90962CBC-CCF9-49A8-A6BE-A41641A0309E}" type="presParOf" srcId="{7D025825-1506-463B-97F9-975AC74F2130}" destId="{3BD30218-ECED-488E-8BE5-1545119E259E}" srcOrd="14" destOrd="0" presId="urn:microsoft.com/office/officeart/2005/8/layout/vList2"/>
    <dgm:cxn modelId="{71A1C99F-5A5A-4E91-8634-C7FAFE1E97F0}" type="presParOf" srcId="{7D025825-1506-463B-97F9-975AC74F2130}" destId="{07066747-A5D7-4B08-9BA6-788B161B71F7}"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r>
            <a:rPr lang="en-US" sz="1500" baseline="0" dirty="0"/>
            <a:t>Educate PEC members about their role and responsibilities</a:t>
          </a:r>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3FF1DCE3-5A4A-4486-A7E2-99FBDAB31CDA}">
      <dgm:prSet custT="1"/>
      <dgm:spPr/>
      <dgm:t>
        <a:bodyPr/>
        <a:lstStyle/>
        <a:p>
          <a:r>
            <a:rPr lang="en-US" sz="1500" baseline="0" dirty="0"/>
            <a:t>Follow up on APE action items as part of your standing PEC agenda</a:t>
          </a:r>
        </a:p>
      </dgm:t>
    </dgm:pt>
    <dgm:pt modelId="{6D4E5168-1DBD-4BC5-AF35-EE6533C4D7E0}" type="parTrans" cxnId="{DDDE2903-6152-4ADB-8783-E84BFFABADBE}">
      <dgm:prSet/>
      <dgm:spPr/>
      <dgm:t>
        <a:bodyPr/>
        <a:lstStyle/>
        <a:p>
          <a:endParaRPr lang="en-US"/>
        </a:p>
      </dgm:t>
    </dgm:pt>
    <dgm:pt modelId="{F5217EB6-262C-4C18-9261-367460B044BB}" type="sibTrans" cxnId="{DDDE2903-6152-4ADB-8783-E84BFFABADBE}">
      <dgm:prSet/>
      <dgm:spPr/>
      <dgm:t>
        <a:bodyPr/>
        <a:lstStyle/>
        <a:p>
          <a:endParaRPr lang="en-US"/>
        </a:p>
      </dgm:t>
    </dgm:pt>
    <dgm:pt modelId="{E82AD05A-FB96-469A-A510-8972D12BB71E}">
      <dgm:prSet custT="1"/>
      <dgm:spPr/>
      <dgm:t>
        <a:bodyPr/>
        <a:lstStyle/>
        <a:p>
          <a:r>
            <a:rPr lang="en-US" sz="1500" baseline="0" dirty="0"/>
            <a:t>Have lots of residents on the PEC to give them a voice in program improvement (one or more per training year)</a:t>
          </a:r>
        </a:p>
      </dgm:t>
    </dgm:pt>
    <dgm:pt modelId="{05A59B1A-A6F7-4501-BA74-92DD07ED0116}" type="parTrans" cxnId="{12BB9B63-25CA-40A8-BE79-096026C0554B}">
      <dgm:prSet/>
      <dgm:spPr/>
      <dgm:t>
        <a:bodyPr/>
        <a:lstStyle/>
        <a:p>
          <a:endParaRPr lang="en-US"/>
        </a:p>
      </dgm:t>
    </dgm:pt>
    <dgm:pt modelId="{C5E8093A-6516-48BD-9A1F-4E6430B7CAA0}" type="sibTrans" cxnId="{12BB9B63-25CA-40A8-BE79-096026C0554B}">
      <dgm:prSet/>
      <dgm:spPr/>
      <dgm:t>
        <a:bodyPr/>
        <a:lstStyle/>
        <a:p>
          <a:endParaRPr lang="en-US"/>
        </a:p>
      </dgm:t>
    </dgm:pt>
    <dgm:pt modelId="{A14A8C3E-2077-4BA6-811A-8ADF86487C6F}">
      <dgm:prSet custT="1"/>
      <dgm:spPr/>
      <dgm:t>
        <a:bodyPr/>
        <a:lstStyle/>
        <a:p>
          <a:r>
            <a:rPr lang="en-US" sz="1500" baseline="0" dirty="0"/>
            <a:t>Have rotation directors present their data and follow-up action plans</a:t>
          </a:r>
        </a:p>
      </dgm:t>
    </dgm:pt>
    <dgm:pt modelId="{6A7F7900-96E7-4366-89E2-31376815E707}" type="parTrans" cxnId="{16BF8F1A-013D-47C8-A14E-20104B73EA06}">
      <dgm:prSet/>
      <dgm:spPr/>
      <dgm:t>
        <a:bodyPr/>
        <a:lstStyle/>
        <a:p>
          <a:endParaRPr lang="en-US"/>
        </a:p>
      </dgm:t>
    </dgm:pt>
    <dgm:pt modelId="{BFA440BE-8EC6-4ED6-B63F-23CAAE9D997B}" type="sibTrans" cxnId="{16BF8F1A-013D-47C8-A14E-20104B73EA06}">
      <dgm:prSet/>
      <dgm:spPr/>
      <dgm:t>
        <a:bodyPr/>
        <a:lstStyle/>
        <a:p>
          <a:endParaRPr lang="en-US"/>
        </a:p>
      </dgm:t>
    </dgm:pt>
    <dgm:pt modelId="{7B639E5D-9D1A-42DC-97BC-F96C0BBEBF9E}">
      <dgm:prSet/>
      <dgm:spPr/>
      <dgm:t>
        <a:bodyPr/>
        <a:lstStyle/>
        <a:p>
          <a:pPr>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r>
            <a:rPr lang="en-US" sz="1500" baseline="0" dirty="0"/>
            <a:t>Conduct a PEC meeting without an agenda</a:t>
          </a:r>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81BD1E08-947D-49FC-BC93-3684BFDAC183}">
      <dgm:prSet custT="1"/>
      <dgm:spPr/>
      <dgm:t>
        <a:bodyPr/>
        <a:lstStyle/>
        <a:p>
          <a:r>
            <a:rPr lang="en-US" sz="1500" baseline="0" dirty="0"/>
            <a:t>Expect that all issues will be resolved in one PEC meeting – that’s the nature of change – it takes time</a:t>
          </a:r>
        </a:p>
      </dgm:t>
    </dgm:pt>
    <dgm:pt modelId="{6F2D0ED7-3A9B-4D63-BAF2-791BD3A232FC}" type="parTrans" cxnId="{897E85D9-D6BB-4EA5-AE2B-EC6C6C95900C}">
      <dgm:prSet/>
      <dgm:spPr/>
      <dgm:t>
        <a:bodyPr/>
        <a:lstStyle/>
        <a:p>
          <a:endParaRPr lang="en-US"/>
        </a:p>
      </dgm:t>
    </dgm:pt>
    <dgm:pt modelId="{DDB3F4E2-43A4-4786-B9A5-FCC857E1C889}" type="sibTrans" cxnId="{897E85D9-D6BB-4EA5-AE2B-EC6C6C95900C}">
      <dgm:prSet/>
      <dgm:spPr/>
      <dgm:t>
        <a:bodyPr/>
        <a:lstStyle/>
        <a:p>
          <a:endParaRPr lang="en-US"/>
        </a:p>
      </dgm:t>
    </dgm:pt>
    <dgm:pt modelId="{069648A4-14B9-4325-B70D-E2F87C2FCFC9}">
      <dgm:prSet custT="1"/>
      <dgm:spPr/>
      <dgm:t>
        <a:bodyPr/>
        <a:lstStyle/>
        <a:p>
          <a:r>
            <a:rPr lang="en-US" sz="1500" baseline="0" dirty="0"/>
            <a:t>Require the PD to chair the PEC – this is a great opportunity to train a fledging leader</a:t>
          </a:r>
        </a:p>
      </dgm:t>
    </dgm:pt>
    <dgm:pt modelId="{25D4132D-C329-4561-AD44-3B61431989EC}" type="parTrans" cxnId="{D684865B-1464-4B57-AD6A-C9F8B9E2E3EA}">
      <dgm:prSet/>
      <dgm:spPr/>
      <dgm:t>
        <a:bodyPr/>
        <a:lstStyle/>
        <a:p>
          <a:endParaRPr lang="en-US"/>
        </a:p>
      </dgm:t>
    </dgm:pt>
    <dgm:pt modelId="{604EDD23-40DB-47C4-A322-AAAA5424D8CC}" type="sibTrans" cxnId="{D684865B-1464-4B57-AD6A-C9F8B9E2E3EA}">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DDDE2903-6152-4ADB-8783-E84BFFABADBE}" srcId="{F5992B05-E288-46D0-A155-FD8AFDD2AFDA}" destId="{3FF1DCE3-5A4A-4486-A7E2-99FBDAB31CDA}" srcOrd="1" destOrd="0" parTransId="{6D4E5168-1DBD-4BC5-AF35-EE6533C4D7E0}" sibTransId="{F5217EB6-262C-4C18-9261-367460B044BB}"/>
    <dgm:cxn modelId="{16BF8F1A-013D-47C8-A14E-20104B73EA06}" srcId="{F5992B05-E288-46D0-A155-FD8AFDD2AFDA}" destId="{A14A8C3E-2077-4BA6-811A-8ADF86487C6F}" srcOrd="3" destOrd="0" parTransId="{6A7F7900-96E7-4366-89E2-31376815E707}" sibTransId="{BFA440BE-8EC6-4ED6-B63F-23CAAE9D997B}"/>
    <dgm:cxn modelId="{0DDD7128-210C-4804-A4C1-4DEC375F0BD4}" type="presOf" srcId="{A14A8C3E-2077-4BA6-811A-8ADF86487C6F}" destId="{519EDB4F-77F4-4F92-BB9B-418749261CB3}" srcOrd="0" destOrd="3" presId="urn:microsoft.com/office/officeart/2018/5/layout/CenteredIconLabelDescriptionList"/>
    <dgm:cxn modelId="{29E1CF36-07E5-4EAE-ABD7-B49CF1835475}" type="presOf" srcId="{81BD1E08-947D-49FC-BC93-3684BFDAC183}" destId="{D187BDC7-9518-482C-9F16-01C4E468753A}" srcOrd="0" destOrd="1" presId="urn:microsoft.com/office/officeart/2018/5/layout/CenteredIconLabelDescriptionList"/>
    <dgm:cxn modelId="{CAAB0D3F-8573-406D-BF36-C95B3F6306ED}" type="presOf" srcId="{4836F66A-E66E-42BB-A1EA-25B6C44A0E2B}" destId="{BC15B79E-D17E-4874-9B9C-746D6D80308A}" srcOrd="0" destOrd="0" presId="urn:microsoft.com/office/officeart/2018/5/layout/CenteredIconLabelDescriptionList"/>
    <dgm:cxn modelId="{D63CA742-2064-44D3-B245-7491A2BF6148}" type="presOf" srcId="{3FF1DCE3-5A4A-4486-A7E2-99FBDAB31CDA}" destId="{519EDB4F-77F4-4F92-BB9B-418749261CB3}" srcOrd="0" destOrd="1" presId="urn:microsoft.com/office/officeart/2018/5/layout/CenteredIconLabelDescriptionList"/>
    <dgm:cxn modelId="{29048D5A-3D64-410B-82E6-F4B3379F80CD}" type="presOf" srcId="{7B639E5D-9D1A-42DC-97BC-F96C0BBEBF9E}" destId="{67E681A5-4C19-4308-BDE5-C9255C16FB59}" srcOrd="0" destOrd="0" presId="urn:microsoft.com/office/officeart/2018/5/layout/CenteredIconLabelDescriptionList"/>
    <dgm:cxn modelId="{D684865B-1464-4B57-AD6A-C9F8B9E2E3EA}" srcId="{7B639E5D-9D1A-42DC-97BC-F96C0BBEBF9E}" destId="{069648A4-14B9-4325-B70D-E2F87C2FCFC9}" srcOrd="2" destOrd="0" parTransId="{25D4132D-C329-4561-AD44-3B61431989EC}" sibTransId="{604EDD23-40DB-47C4-A322-AAAA5424D8CC}"/>
    <dgm:cxn modelId="{12BB9B63-25CA-40A8-BE79-096026C0554B}" srcId="{F5992B05-E288-46D0-A155-FD8AFDD2AFDA}" destId="{E82AD05A-FB96-469A-A510-8972D12BB71E}" srcOrd="2" destOrd="0" parTransId="{05A59B1A-A6F7-4501-BA74-92DD07ED0116}" sibTransId="{C5E8093A-6516-48BD-9A1F-4E6430B7CAA0}"/>
    <dgm:cxn modelId="{E07D9067-9399-48EA-AB07-2DD39EC05979}" type="presOf" srcId="{E82AD05A-FB96-469A-A510-8972D12BB71E}" destId="{519EDB4F-77F4-4F92-BB9B-418749261CB3}" srcOrd="0" destOrd="2" presId="urn:microsoft.com/office/officeart/2018/5/layout/CenteredIconLabelDescriptionList"/>
    <dgm:cxn modelId="{7824AA6B-3892-47B2-9D1B-CC8FEB4458EE}" type="presOf" srcId="{069648A4-14B9-4325-B70D-E2F87C2FCFC9}" destId="{D187BDC7-9518-482C-9F16-01C4E468753A}" srcOrd="0" destOrd="2"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897E85D9-D6BB-4EA5-AE2B-EC6C6C95900C}" srcId="{7B639E5D-9D1A-42DC-97BC-F96C0BBEBF9E}" destId="{81BD1E08-947D-49FC-BC93-3684BFDAC183}" srcOrd="1" destOrd="0" parTransId="{6F2D0ED7-3A9B-4D63-BAF2-791BD3A232FC}" sibTransId="{DDB3F4E2-43A4-4786-B9A5-FCC857E1C889}"/>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E4BE91-B7AC-45A2-BCFC-9FE79AAF5C4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CE225EF-019A-4B27-BF74-7027C459C4BF}">
      <dgm:prSet phldrT="[Text]"/>
      <dgm:spPr/>
      <dgm:t>
        <a:bodyPr/>
        <a:lstStyle/>
        <a:p>
          <a:r>
            <a:rPr lang="en-US" dirty="0"/>
            <a:t>State when resident FTE’s need to be finalized</a:t>
          </a:r>
        </a:p>
      </dgm:t>
    </dgm:pt>
    <dgm:pt modelId="{C651C77A-E738-4A25-91CE-CCF6A2F748EE}" type="parTrans" cxnId="{FF8B936A-5E11-44F6-B7A8-0C6784D29E92}">
      <dgm:prSet/>
      <dgm:spPr/>
      <dgm:t>
        <a:bodyPr/>
        <a:lstStyle/>
        <a:p>
          <a:endParaRPr lang="en-US"/>
        </a:p>
      </dgm:t>
    </dgm:pt>
    <dgm:pt modelId="{F6AFA643-33E3-4030-98B5-E52B7BB66EF6}" type="sibTrans" cxnId="{FF8B936A-5E11-44F6-B7A8-0C6784D29E92}">
      <dgm:prSet/>
      <dgm:spPr/>
      <dgm:t>
        <a:bodyPr/>
        <a:lstStyle/>
        <a:p>
          <a:endParaRPr lang="en-US"/>
        </a:p>
      </dgm:t>
    </dgm:pt>
    <dgm:pt modelId="{2FDBFD5E-94DA-400A-A1D1-A0DF3245A2D5}">
      <dgm:prSet phldrT="[Text]"/>
      <dgm:spPr/>
      <dgm:t>
        <a:bodyPr/>
        <a:lstStyle/>
        <a:p>
          <a:r>
            <a:rPr lang="en-US" dirty="0"/>
            <a:t>Indicate what rotations count, don’t count, and maybe count</a:t>
          </a:r>
        </a:p>
      </dgm:t>
    </dgm:pt>
    <dgm:pt modelId="{FD390981-7FFE-4DD7-95DB-85A35BC2C61C}" type="parTrans" cxnId="{FB5A83AA-4D98-4BCC-BE6E-B6C25545C214}">
      <dgm:prSet/>
      <dgm:spPr/>
      <dgm:t>
        <a:bodyPr/>
        <a:lstStyle/>
        <a:p>
          <a:endParaRPr lang="en-US"/>
        </a:p>
      </dgm:t>
    </dgm:pt>
    <dgm:pt modelId="{6E8FB82B-15EE-4BB2-848A-E5DB18FC5B8F}" type="sibTrans" cxnId="{FB5A83AA-4D98-4BCC-BE6E-B6C25545C214}">
      <dgm:prSet/>
      <dgm:spPr/>
      <dgm:t>
        <a:bodyPr/>
        <a:lstStyle/>
        <a:p>
          <a:endParaRPr lang="en-US"/>
        </a:p>
      </dgm:t>
    </dgm:pt>
    <dgm:pt modelId="{A7B90210-D712-4551-B11F-7D56D0CDECBC}">
      <dgm:prSet/>
      <dgm:spPr/>
      <dgm:t>
        <a:bodyPr/>
        <a:lstStyle/>
        <a:p>
          <a:r>
            <a:rPr lang="en-US" dirty="0"/>
            <a:t>Describe good rotation names </a:t>
          </a:r>
        </a:p>
      </dgm:t>
    </dgm:pt>
    <dgm:pt modelId="{F851CDD7-B069-4C0D-BFF3-98AAB3698882}" type="parTrans" cxnId="{5B8B51FD-6A65-42E9-8B3D-307CEA641191}">
      <dgm:prSet/>
      <dgm:spPr/>
      <dgm:t>
        <a:bodyPr/>
        <a:lstStyle/>
        <a:p>
          <a:endParaRPr lang="en-US"/>
        </a:p>
      </dgm:t>
    </dgm:pt>
    <dgm:pt modelId="{F28AD9D4-7DD8-4E39-9956-6FBF4258897B}" type="sibTrans" cxnId="{5B8B51FD-6A65-42E9-8B3D-307CEA641191}">
      <dgm:prSet/>
      <dgm:spPr/>
      <dgm:t>
        <a:bodyPr/>
        <a:lstStyle/>
        <a:p>
          <a:endParaRPr lang="en-US"/>
        </a:p>
      </dgm:t>
    </dgm:pt>
    <dgm:pt modelId="{5D2FB701-56BF-4000-82A3-B3951E80ED42}">
      <dgm:prSet phldrT="[Text]"/>
      <dgm:spPr/>
      <dgm:t>
        <a:bodyPr/>
        <a:lstStyle/>
        <a:p>
          <a:r>
            <a:rPr lang="en-US" dirty="0"/>
            <a:t>Do you need an agreement???</a:t>
          </a:r>
        </a:p>
      </dgm:t>
    </dgm:pt>
    <dgm:pt modelId="{F0629194-527E-4246-966D-C37503003873}" type="parTrans" cxnId="{9136D9AE-A25F-4A1E-B6B3-0544F3FB6889}">
      <dgm:prSet/>
      <dgm:spPr/>
      <dgm:t>
        <a:bodyPr/>
        <a:lstStyle/>
        <a:p>
          <a:endParaRPr lang="en-US"/>
        </a:p>
      </dgm:t>
    </dgm:pt>
    <dgm:pt modelId="{0F2ED7E3-D65F-4E01-B658-6CB0ACF9DDE9}" type="sibTrans" cxnId="{9136D9AE-A25F-4A1E-B6B3-0544F3FB6889}">
      <dgm:prSet/>
      <dgm:spPr/>
      <dgm:t>
        <a:bodyPr/>
        <a:lstStyle/>
        <a:p>
          <a:endParaRPr lang="en-US"/>
        </a:p>
      </dgm:t>
    </dgm:pt>
    <dgm:pt modelId="{FC271AF0-6A0F-4CA7-A29E-F30DE6C0EB40}" type="pres">
      <dgm:prSet presAssocID="{1AE4BE91-B7AC-45A2-BCFC-9FE79AAF5C48}" presName="linear" presStyleCnt="0">
        <dgm:presLayoutVars>
          <dgm:dir/>
          <dgm:animLvl val="lvl"/>
          <dgm:resizeHandles val="exact"/>
        </dgm:presLayoutVars>
      </dgm:prSet>
      <dgm:spPr/>
    </dgm:pt>
    <dgm:pt modelId="{F881280E-58BC-4301-8D91-5A68D37796D2}" type="pres">
      <dgm:prSet presAssocID="{7CE225EF-019A-4B27-BF74-7027C459C4BF}" presName="parentLin" presStyleCnt="0"/>
      <dgm:spPr/>
    </dgm:pt>
    <dgm:pt modelId="{5ADB9D6A-68B7-457D-A6F4-F240EF551868}" type="pres">
      <dgm:prSet presAssocID="{7CE225EF-019A-4B27-BF74-7027C459C4BF}" presName="parentLeftMargin" presStyleLbl="node1" presStyleIdx="0" presStyleCnt="4"/>
      <dgm:spPr/>
    </dgm:pt>
    <dgm:pt modelId="{F9CF0236-422D-4BE5-BF55-003431E4E68E}" type="pres">
      <dgm:prSet presAssocID="{7CE225EF-019A-4B27-BF74-7027C459C4BF}" presName="parentText" presStyleLbl="node1" presStyleIdx="0" presStyleCnt="4">
        <dgm:presLayoutVars>
          <dgm:chMax val="0"/>
          <dgm:bulletEnabled val="1"/>
        </dgm:presLayoutVars>
      </dgm:prSet>
      <dgm:spPr/>
    </dgm:pt>
    <dgm:pt modelId="{F7E54DFC-1A66-4634-B92B-E64815BC57F9}" type="pres">
      <dgm:prSet presAssocID="{7CE225EF-019A-4B27-BF74-7027C459C4BF}" presName="negativeSpace" presStyleCnt="0"/>
      <dgm:spPr/>
    </dgm:pt>
    <dgm:pt modelId="{5D7F8ED2-D512-4069-93EA-F2771430F744}" type="pres">
      <dgm:prSet presAssocID="{7CE225EF-019A-4B27-BF74-7027C459C4BF}" presName="childText" presStyleLbl="conFgAcc1" presStyleIdx="0" presStyleCnt="4">
        <dgm:presLayoutVars>
          <dgm:bulletEnabled val="1"/>
        </dgm:presLayoutVars>
      </dgm:prSet>
      <dgm:spPr/>
    </dgm:pt>
    <dgm:pt modelId="{1DF855FF-C01E-4AFF-AAF1-E5AB5847E6DA}" type="pres">
      <dgm:prSet presAssocID="{F6AFA643-33E3-4030-98B5-E52B7BB66EF6}" presName="spaceBetweenRectangles" presStyleCnt="0"/>
      <dgm:spPr/>
    </dgm:pt>
    <dgm:pt modelId="{EF992830-DA0C-40D5-BF7A-E4501AC425C3}" type="pres">
      <dgm:prSet presAssocID="{2FDBFD5E-94DA-400A-A1D1-A0DF3245A2D5}" presName="parentLin" presStyleCnt="0"/>
      <dgm:spPr/>
    </dgm:pt>
    <dgm:pt modelId="{9CB2C232-5B83-4EAA-B7D4-C9D7D82EFAD1}" type="pres">
      <dgm:prSet presAssocID="{2FDBFD5E-94DA-400A-A1D1-A0DF3245A2D5}" presName="parentLeftMargin" presStyleLbl="node1" presStyleIdx="0" presStyleCnt="4"/>
      <dgm:spPr/>
    </dgm:pt>
    <dgm:pt modelId="{B6F952BF-A246-4EDB-8850-2B6468946EFD}" type="pres">
      <dgm:prSet presAssocID="{2FDBFD5E-94DA-400A-A1D1-A0DF3245A2D5}" presName="parentText" presStyleLbl="node1" presStyleIdx="1" presStyleCnt="4">
        <dgm:presLayoutVars>
          <dgm:chMax val="0"/>
          <dgm:bulletEnabled val="1"/>
        </dgm:presLayoutVars>
      </dgm:prSet>
      <dgm:spPr/>
    </dgm:pt>
    <dgm:pt modelId="{60E4EAB5-FE38-4338-A582-A2D0DFFE7621}" type="pres">
      <dgm:prSet presAssocID="{2FDBFD5E-94DA-400A-A1D1-A0DF3245A2D5}" presName="negativeSpace" presStyleCnt="0"/>
      <dgm:spPr/>
    </dgm:pt>
    <dgm:pt modelId="{774D1F3A-343C-481C-9808-25335EA84573}" type="pres">
      <dgm:prSet presAssocID="{2FDBFD5E-94DA-400A-A1D1-A0DF3245A2D5}" presName="childText" presStyleLbl="conFgAcc1" presStyleIdx="1" presStyleCnt="4">
        <dgm:presLayoutVars>
          <dgm:bulletEnabled val="1"/>
        </dgm:presLayoutVars>
      </dgm:prSet>
      <dgm:spPr/>
    </dgm:pt>
    <dgm:pt modelId="{CDF1366F-E6C7-444C-BBAE-B92991F91B56}" type="pres">
      <dgm:prSet presAssocID="{6E8FB82B-15EE-4BB2-848A-E5DB18FC5B8F}" presName="spaceBetweenRectangles" presStyleCnt="0"/>
      <dgm:spPr/>
    </dgm:pt>
    <dgm:pt modelId="{D1B093EC-1ECC-48DF-9AA1-DF4D33B3DF2E}" type="pres">
      <dgm:prSet presAssocID="{A7B90210-D712-4551-B11F-7D56D0CDECBC}" presName="parentLin" presStyleCnt="0"/>
      <dgm:spPr/>
    </dgm:pt>
    <dgm:pt modelId="{75175833-0D7C-4D7C-9A40-0E9E087AC0AC}" type="pres">
      <dgm:prSet presAssocID="{A7B90210-D712-4551-B11F-7D56D0CDECBC}" presName="parentLeftMargin" presStyleLbl="node1" presStyleIdx="1" presStyleCnt="4"/>
      <dgm:spPr/>
    </dgm:pt>
    <dgm:pt modelId="{0FDB511B-8FED-4B38-A5A4-A6A6294CE5FC}" type="pres">
      <dgm:prSet presAssocID="{A7B90210-D712-4551-B11F-7D56D0CDECBC}" presName="parentText" presStyleLbl="node1" presStyleIdx="2" presStyleCnt="4" custScaleX="100000">
        <dgm:presLayoutVars>
          <dgm:chMax val="0"/>
          <dgm:bulletEnabled val="1"/>
        </dgm:presLayoutVars>
      </dgm:prSet>
      <dgm:spPr/>
    </dgm:pt>
    <dgm:pt modelId="{646E8C92-5DD2-4EB2-AAD7-10222FABDE53}" type="pres">
      <dgm:prSet presAssocID="{A7B90210-D712-4551-B11F-7D56D0CDECBC}" presName="negativeSpace" presStyleCnt="0"/>
      <dgm:spPr/>
    </dgm:pt>
    <dgm:pt modelId="{99FDCC3E-358D-4F61-A50F-736C1C4569D3}" type="pres">
      <dgm:prSet presAssocID="{A7B90210-D712-4551-B11F-7D56D0CDECBC}" presName="childText" presStyleLbl="conFgAcc1" presStyleIdx="2" presStyleCnt="4">
        <dgm:presLayoutVars>
          <dgm:bulletEnabled val="1"/>
        </dgm:presLayoutVars>
      </dgm:prSet>
      <dgm:spPr/>
    </dgm:pt>
    <dgm:pt modelId="{3A2EEE9E-600E-419C-A594-D1868F351927}" type="pres">
      <dgm:prSet presAssocID="{F28AD9D4-7DD8-4E39-9956-6FBF4258897B}" presName="spaceBetweenRectangles" presStyleCnt="0"/>
      <dgm:spPr/>
    </dgm:pt>
    <dgm:pt modelId="{102045D6-E8FB-4C29-A418-09E801EF1A4C}" type="pres">
      <dgm:prSet presAssocID="{5D2FB701-56BF-4000-82A3-B3951E80ED42}" presName="parentLin" presStyleCnt="0"/>
      <dgm:spPr/>
    </dgm:pt>
    <dgm:pt modelId="{A6253FDB-4E49-47E4-9882-FB8B56D1782C}" type="pres">
      <dgm:prSet presAssocID="{5D2FB701-56BF-4000-82A3-B3951E80ED42}" presName="parentLeftMargin" presStyleLbl="node1" presStyleIdx="2" presStyleCnt="4"/>
      <dgm:spPr/>
    </dgm:pt>
    <dgm:pt modelId="{6434A442-B000-4952-8983-F089F6C2AD53}" type="pres">
      <dgm:prSet presAssocID="{5D2FB701-56BF-4000-82A3-B3951E80ED42}" presName="parentText" presStyleLbl="node1" presStyleIdx="3" presStyleCnt="4">
        <dgm:presLayoutVars>
          <dgm:chMax val="0"/>
          <dgm:bulletEnabled val="1"/>
        </dgm:presLayoutVars>
      </dgm:prSet>
      <dgm:spPr/>
    </dgm:pt>
    <dgm:pt modelId="{9A47088A-A29E-4BB1-B6BB-6346BD655BF7}" type="pres">
      <dgm:prSet presAssocID="{5D2FB701-56BF-4000-82A3-B3951E80ED42}" presName="negativeSpace" presStyleCnt="0"/>
      <dgm:spPr/>
    </dgm:pt>
    <dgm:pt modelId="{56FB28C9-9F3A-4504-B5AA-09A8C3EFDAF9}" type="pres">
      <dgm:prSet presAssocID="{5D2FB701-56BF-4000-82A3-B3951E80ED42}" presName="childText" presStyleLbl="conFgAcc1" presStyleIdx="3" presStyleCnt="4">
        <dgm:presLayoutVars>
          <dgm:bulletEnabled val="1"/>
        </dgm:presLayoutVars>
      </dgm:prSet>
      <dgm:spPr/>
    </dgm:pt>
  </dgm:ptLst>
  <dgm:cxnLst>
    <dgm:cxn modelId="{5DE52D09-84D8-4FB6-A1EA-89A2AD13CC70}" type="presOf" srcId="{7CE225EF-019A-4B27-BF74-7027C459C4BF}" destId="{F9CF0236-422D-4BE5-BF55-003431E4E68E}" srcOrd="1" destOrd="0" presId="urn:microsoft.com/office/officeart/2005/8/layout/list1"/>
    <dgm:cxn modelId="{4FCC8546-54B6-4AF1-BE01-0EA0C41556FA}" type="presOf" srcId="{A7B90210-D712-4551-B11F-7D56D0CDECBC}" destId="{0FDB511B-8FED-4B38-A5A4-A6A6294CE5FC}" srcOrd="1" destOrd="0" presId="urn:microsoft.com/office/officeart/2005/8/layout/list1"/>
    <dgm:cxn modelId="{1D88E75B-233E-45C3-BBAB-6EA5B87E24C5}" type="presOf" srcId="{5D2FB701-56BF-4000-82A3-B3951E80ED42}" destId="{6434A442-B000-4952-8983-F089F6C2AD53}" srcOrd="1" destOrd="0" presId="urn:microsoft.com/office/officeart/2005/8/layout/list1"/>
    <dgm:cxn modelId="{D8F41B69-7691-41A7-80D7-E1C8ADC47998}" type="presOf" srcId="{2FDBFD5E-94DA-400A-A1D1-A0DF3245A2D5}" destId="{9CB2C232-5B83-4EAA-B7D4-C9D7D82EFAD1}" srcOrd="0" destOrd="0" presId="urn:microsoft.com/office/officeart/2005/8/layout/list1"/>
    <dgm:cxn modelId="{FF8B936A-5E11-44F6-B7A8-0C6784D29E92}" srcId="{1AE4BE91-B7AC-45A2-BCFC-9FE79AAF5C48}" destId="{7CE225EF-019A-4B27-BF74-7027C459C4BF}" srcOrd="0" destOrd="0" parTransId="{C651C77A-E738-4A25-91CE-CCF6A2F748EE}" sibTransId="{F6AFA643-33E3-4030-98B5-E52B7BB66EF6}"/>
    <dgm:cxn modelId="{13751176-8C5C-4E26-B1F9-0909AD131B04}" type="presOf" srcId="{7CE225EF-019A-4B27-BF74-7027C459C4BF}" destId="{5ADB9D6A-68B7-457D-A6F4-F240EF551868}" srcOrd="0" destOrd="0" presId="urn:microsoft.com/office/officeart/2005/8/layout/list1"/>
    <dgm:cxn modelId="{22891B89-C5B2-4A43-A4F8-DCE1850CF094}" type="presOf" srcId="{2FDBFD5E-94DA-400A-A1D1-A0DF3245A2D5}" destId="{B6F952BF-A246-4EDB-8850-2B6468946EFD}" srcOrd="1" destOrd="0" presId="urn:microsoft.com/office/officeart/2005/8/layout/list1"/>
    <dgm:cxn modelId="{FB5A83AA-4D98-4BCC-BE6E-B6C25545C214}" srcId="{1AE4BE91-B7AC-45A2-BCFC-9FE79AAF5C48}" destId="{2FDBFD5E-94DA-400A-A1D1-A0DF3245A2D5}" srcOrd="1" destOrd="0" parTransId="{FD390981-7FFE-4DD7-95DB-85A35BC2C61C}" sibTransId="{6E8FB82B-15EE-4BB2-848A-E5DB18FC5B8F}"/>
    <dgm:cxn modelId="{9136D9AE-A25F-4A1E-B6B3-0544F3FB6889}" srcId="{1AE4BE91-B7AC-45A2-BCFC-9FE79AAF5C48}" destId="{5D2FB701-56BF-4000-82A3-B3951E80ED42}" srcOrd="3" destOrd="0" parTransId="{F0629194-527E-4246-966D-C37503003873}" sibTransId="{0F2ED7E3-D65F-4E01-B658-6CB0ACF9DDE9}"/>
    <dgm:cxn modelId="{43B080CE-ED9D-498D-BB19-1AADC79214F7}" type="presOf" srcId="{1AE4BE91-B7AC-45A2-BCFC-9FE79AAF5C48}" destId="{FC271AF0-6A0F-4CA7-A29E-F30DE6C0EB40}" srcOrd="0" destOrd="0" presId="urn:microsoft.com/office/officeart/2005/8/layout/list1"/>
    <dgm:cxn modelId="{A70107D1-C719-4858-911E-D830818674AA}" type="presOf" srcId="{5D2FB701-56BF-4000-82A3-B3951E80ED42}" destId="{A6253FDB-4E49-47E4-9882-FB8B56D1782C}" srcOrd="0" destOrd="0" presId="urn:microsoft.com/office/officeart/2005/8/layout/list1"/>
    <dgm:cxn modelId="{BF78C4EE-F29C-4720-A164-EF2E525AFAB3}" type="presOf" srcId="{A7B90210-D712-4551-B11F-7D56D0CDECBC}" destId="{75175833-0D7C-4D7C-9A40-0E9E087AC0AC}" srcOrd="0" destOrd="0" presId="urn:microsoft.com/office/officeart/2005/8/layout/list1"/>
    <dgm:cxn modelId="{5B8B51FD-6A65-42E9-8B3D-307CEA641191}" srcId="{1AE4BE91-B7AC-45A2-BCFC-9FE79AAF5C48}" destId="{A7B90210-D712-4551-B11F-7D56D0CDECBC}" srcOrd="2" destOrd="0" parTransId="{F851CDD7-B069-4C0D-BFF3-98AAB3698882}" sibTransId="{F28AD9D4-7DD8-4E39-9956-6FBF4258897B}"/>
    <dgm:cxn modelId="{F6A95B62-0241-4DE1-81F4-4202521A6183}" type="presParOf" srcId="{FC271AF0-6A0F-4CA7-A29E-F30DE6C0EB40}" destId="{F881280E-58BC-4301-8D91-5A68D37796D2}" srcOrd="0" destOrd="0" presId="urn:microsoft.com/office/officeart/2005/8/layout/list1"/>
    <dgm:cxn modelId="{0B680AEC-A01E-4496-B82F-8A631FD01B46}" type="presParOf" srcId="{F881280E-58BC-4301-8D91-5A68D37796D2}" destId="{5ADB9D6A-68B7-457D-A6F4-F240EF551868}" srcOrd="0" destOrd="0" presId="urn:microsoft.com/office/officeart/2005/8/layout/list1"/>
    <dgm:cxn modelId="{72C71F40-85D0-4903-B8D1-F60FAC60AFC9}" type="presParOf" srcId="{F881280E-58BC-4301-8D91-5A68D37796D2}" destId="{F9CF0236-422D-4BE5-BF55-003431E4E68E}" srcOrd="1" destOrd="0" presId="urn:microsoft.com/office/officeart/2005/8/layout/list1"/>
    <dgm:cxn modelId="{29BDD22F-B131-460E-807F-F0A75D37F64A}" type="presParOf" srcId="{FC271AF0-6A0F-4CA7-A29E-F30DE6C0EB40}" destId="{F7E54DFC-1A66-4634-B92B-E64815BC57F9}" srcOrd="1" destOrd="0" presId="urn:microsoft.com/office/officeart/2005/8/layout/list1"/>
    <dgm:cxn modelId="{F44D9646-51A6-43C8-BC95-63F41CA724C9}" type="presParOf" srcId="{FC271AF0-6A0F-4CA7-A29E-F30DE6C0EB40}" destId="{5D7F8ED2-D512-4069-93EA-F2771430F744}" srcOrd="2" destOrd="0" presId="urn:microsoft.com/office/officeart/2005/8/layout/list1"/>
    <dgm:cxn modelId="{C3734DAF-5EA5-45CF-928C-95AA06942D53}" type="presParOf" srcId="{FC271AF0-6A0F-4CA7-A29E-F30DE6C0EB40}" destId="{1DF855FF-C01E-4AFF-AAF1-E5AB5847E6DA}" srcOrd="3" destOrd="0" presId="urn:microsoft.com/office/officeart/2005/8/layout/list1"/>
    <dgm:cxn modelId="{065C63DA-59DC-4FB9-AC6F-A0965FA56599}" type="presParOf" srcId="{FC271AF0-6A0F-4CA7-A29E-F30DE6C0EB40}" destId="{EF992830-DA0C-40D5-BF7A-E4501AC425C3}" srcOrd="4" destOrd="0" presId="urn:microsoft.com/office/officeart/2005/8/layout/list1"/>
    <dgm:cxn modelId="{058E7CED-622F-4710-A26B-B6E05C683E5F}" type="presParOf" srcId="{EF992830-DA0C-40D5-BF7A-E4501AC425C3}" destId="{9CB2C232-5B83-4EAA-B7D4-C9D7D82EFAD1}" srcOrd="0" destOrd="0" presId="urn:microsoft.com/office/officeart/2005/8/layout/list1"/>
    <dgm:cxn modelId="{350D1DC5-F96A-4570-9F0C-EDAAC2F030E0}" type="presParOf" srcId="{EF992830-DA0C-40D5-BF7A-E4501AC425C3}" destId="{B6F952BF-A246-4EDB-8850-2B6468946EFD}" srcOrd="1" destOrd="0" presId="urn:microsoft.com/office/officeart/2005/8/layout/list1"/>
    <dgm:cxn modelId="{2711DFD1-9E51-49C6-A140-54B70DAF033C}" type="presParOf" srcId="{FC271AF0-6A0F-4CA7-A29E-F30DE6C0EB40}" destId="{60E4EAB5-FE38-4338-A582-A2D0DFFE7621}" srcOrd="5" destOrd="0" presId="urn:microsoft.com/office/officeart/2005/8/layout/list1"/>
    <dgm:cxn modelId="{6D7BCE93-F092-463C-AECB-FACD25A2730C}" type="presParOf" srcId="{FC271AF0-6A0F-4CA7-A29E-F30DE6C0EB40}" destId="{774D1F3A-343C-481C-9808-25335EA84573}" srcOrd="6" destOrd="0" presId="urn:microsoft.com/office/officeart/2005/8/layout/list1"/>
    <dgm:cxn modelId="{9339C3BD-C316-482E-A2A7-23163D4A0873}" type="presParOf" srcId="{FC271AF0-6A0F-4CA7-A29E-F30DE6C0EB40}" destId="{CDF1366F-E6C7-444C-BBAE-B92991F91B56}" srcOrd="7" destOrd="0" presId="urn:microsoft.com/office/officeart/2005/8/layout/list1"/>
    <dgm:cxn modelId="{39EC2294-AAD1-417F-8562-AB093DD03FFB}" type="presParOf" srcId="{FC271AF0-6A0F-4CA7-A29E-F30DE6C0EB40}" destId="{D1B093EC-1ECC-48DF-9AA1-DF4D33B3DF2E}" srcOrd="8" destOrd="0" presId="urn:microsoft.com/office/officeart/2005/8/layout/list1"/>
    <dgm:cxn modelId="{EF2C286D-BD2E-4D96-B108-C8EB65925C5C}" type="presParOf" srcId="{D1B093EC-1ECC-48DF-9AA1-DF4D33B3DF2E}" destId="{75175833-0D7C-4D7C-9A40-0E9E087AC0AC}" srcOrd="0" destOrd="0" presId="urn:microsoft.com/office/officeart/2005/8/layout/list1"/>
    <dgm:cxn modelId="{0CD1C0CA-71AD-4B51-A9FE-803FDB4F5671}" type="presParOf" srcId="{D1B093EC-1ECC-48DF-9AA1-DF4D33B3DF2E}" destId="{0FDB511B-8FED-4B38-A5A4-A6A6294CE5FC}" srcOrd="1" destOrd="0" presId="urn:microsoft.com/office/officeart/2005/8/layout/list1"/>
    <dgm:cxn modelId="{04814DD9-C8C2-4501-BC9D-D51574CE8F6C}" type="presParOf" srcId="{FC271AF0-6A0F-4CA7-A29E-F30DE6C0EB40}" destId="{646E8C92-5DD2-4EB2-AAD7-10222FABDE53}" srcOrd="9" destOrd="0" presId="urn:microsoft.com/office/officeart/2005/8/layout/list1"/>
    <dgm:cxn modelId="{4839FF18-B184-4571-9CA7-6E1F281C15E3}" type="presParOf" srcId="{FC271AF0-6A0F-4CA7-A29E-F30DE6C0EB40}" destId="{99FDCC3E-358D-4F61-A50F-736C1C4569D3}" srcOrd="10" destOrd="0" presId="urn:microsoft.com/office/officeart/2005/8/layout/list1"/>
    <dgm:cxn modelId="{C5A4E378-3DF9-46C8-9E3B-8A0525737DCE}" type="presParOf" srcId="{FC271AF0-6A0F-4CA7-A29E-F30DE6C0EB40}" destId="{3A2EEE9E-600E-419C-A594-D1868F351927}" srcOrd="11" destOrd="0" presId="urn:microsoft.com/office/officeart/2005/8/layout/list1"/>
    <dgm:cxn modelId="{9BFF7C21-57B9-4FC6-9AF3-3717F2020AF0}" type="presParOf" srcId="{FC271AF0-6A0F-4CA7-A29E-F30DE6C0EB40}" destId="{102045D6-E8FB-4C29-A418-09E801EF1A4C}" srcOrd="12" destOrd="0" presId="urn:microsoft.com/office/officeart/2005/8/layout/list1"/>
    <dgm:cxn modelId="{DA4A650C-254A-4CBD-BED5-4924B9B32128}" type="presParOf" srcId="{102045D6-E8FB-4C29-A418-09E801EF1A4C}" destId="{A6253FDB-4E49-47E4-9882-FB8B56D1782C}" srcOrd="0" destOrd="0" presId="urn:microsoft.com/office/officeart/2005/8/layout/list1"/>
    <dgm:cxn modelId="{FB32FE62-DD38-471E-B55A-33766245548E}" type="presParOf" srcId="{102045D6-E8FB-4C29-A418-09E801EF1A4C}" destId="{6434A442-B000-4952-8983-F089F6C2AD53}" srcOrd="1" destOrd="0" presId="urn:microsoft.com/office/officeart/2005/8/layout/list1"/>
    <dgm:cxn modelId="{CE022AB9-C87E-4377-BAD5-DB222F03A00F}" type="presParOf" srcId="{FC271AF0-6A0F-4CA7-A29E-F30DE6C0EB40}" destId="{9A47088A-A29E-4BB1-B6BB-6346BD655BF7}" srcOrd="13" destOrd="0" presId="urn:microsoft.com/office/officeart/2005/8/layout/list1"/>
    <dgm:cxn modelId="{89E2199C-E906-44D6-9651-CA48D9504206}" type="presParOf" srcId="{FC271AF0-6A0F-4CA7-A29E-F30DE6C0EB40}" destId="{56FB28C9-9F3A-4504-B5AA-09A8C3EFDAF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
          </a:pPr>
          <a:r>
            <a:rPr lang="en-US" sz="1500" baseline="0" dirty="0"/>
            <a:t>Have a policy in place</a:t>
          </a:r>
        </a:p>
        <a:p>
          <a:pPr algn="l">
            <a:lnSpc>
              <a:spcPct val="100000"/>
            </a:lnSpc>
            <a:buFont typeface="Wingdings" panose="05000000000000000000" pitchFamily="2" charset="2"/>
            <a:buChar char="§"/>
          </a:pPr>
          <a:r>
            <a:rPr lang="en-US" sz="1500" baseline="0" dirty="0"/>
            <a:t>Communicate policy to everyone</a:t>
          </a:r>
        </a:p>
        <a:p>
          <a:pPr algn="l">
            <a:lnSpc>
              <a:spcPct val="100000"/>
            </a:lnSpc>
            <a:buFont typeface="Wingdings" panose="05000000000000000000" pitchFamily="2" charset="2"/>
            <a:buChar char="§"/>
          </a:pPr>
          <a:r>
            <a:rPr lang="en-US" sz="1500" baseline="0" dirty="0"/>
            <a:t>Discuss and decide responsibilities and authorship at the beginning and update as needed</a:t>
          </a:r>
        </a:p>
        <a:p>
          <a:pPr algn="l">
            <a:lnSpc>
              <a:spcPct val="100000"/>
            </a:lnSpc>
            <a:buFont typeface="Wingdings" panose="05000000000000000000" pitchFamily="2" charset="2"/>
            <a:buChar char="§"/>
          </a:pPr>
          <a:r>
            <a:rPr lang="en-US" sz="1500" baseline="0" dirty="0"/>
            <a:t>Document participation via email and shared drive </a:t>
          </a:r>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pPr>
          <a:r>
            <a:rPr lang="en-US" sz="1500" baseline="0" dirty="0"/>
            <a:t>Wait until the end of the study to decide authorship</a:t>
          </a:r>
        </a:p>
        <a:p>
          <a:pPr algn="l">
            <a:lnSpc>
              <a:spcPct val="100000"/>
            </a:lnSpc>
          </a:pPr>
          <a:r>
            <a:rPr lang="en-US" sz="1500" baseline="0" dirty="0"/>
            <a:t>Provide authorship to those not meeting the criteria</a:t>
          </a:r>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29048D5A-3D64-410B-82E6-F4B3379F80CD}" type="presOf" srcId="{7B639E5D-9D1A-42DC-97BC-F96C0BBEBF9E}" destId="{67E681A5-4C19-4308-BDE5-C9255C16FB59}"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B548-B054-4BFF-B4BC-0760F5F91810}">
      <dsp:nvSpPr>
        <dsp:cNvPr id="0" name=""/>
        <dsp:cNvSpPr/>
      </dsp:nvSpPr>
      <dsp:spPr>
        <a:xfrm>
          <a:off x="0" y="0"/>
          <a:ext cx="8171528" cy="932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601DD-423B-4CB8-BE21-263DDC3990A9}">
      <dsp:nvSpPr>
        <dsp:cNvPr id="0" name=""/>
        <dsp:cNvSpPr/>
      </dsp:nvSpPr>
      <dsp:spPr>
        <a:xfrm>
          <a:off x="332875" y="0"/>
          <a:ext cx="7042606" cy="51078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05" tIns="0" rIns="216205" bIns="0" numCol="1" spcCol="1270" anchor="ctr" anchorCtr="0">
          <a:noAutofit/>
        </a:bodyPr>
        <a:lstStyle/>
        <a:p>
          <a:pPr marL="0" lvl="0" indent="0" algn="l" defTabSz="1066800">
            <a:lnSpc>
              <a:spcPct val="90000"/>
            </a:lnSpc>
            <a:spcBef>
              <a:spcPct val="0"/>
            </a:spcBef>
            <a:spcAft>
              <a:spcPct val="35000"/>
            </a:spcAft>
            <a:buNone/>
          </a:pPr>
          <a:r>
            <a:rPr lang="en-US" sz="2400" b="0" i="0" kern="1200" dirty="0"/>
            <a:t>V.C. Program Evaluation and Improvement </a:t>
          </a:r>
          <a:endParaRPr lang="en-US" sz="2400" kern="1200" dirty="0"/>
        </a:p>
      </dsp:txBody>
      <dsp:txXfrm>
        <a:off x="357810" y="24935"/>
        <a:ext cx="6992736" cy="460916"/>
      </dsp:txXfrm>
    </dsp:sp>
    <dsp:sp modelId="{7A852A04-04A4-4DC6-B364-28AE9438EE08}">
      <dsp:nvSpPr>
        <dsp:cNvPr id="0" name=""/>
        <dsp:cNvSpPr/>
      </dsp:nvSpPr>
      <dsp:spPr>
        <a:xfrm>
          <a:off x="0" y="1683598"/>
          <a:ext cx="8171528" cy="932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6355E-861C-4FC3-91B9-2B7F6A7C123F}">
      <dsp:nvSpPr>
        <dsp:cNvPr id="0" name=""/>
        <dsp:cNvSpPr/>
      </dsp:nvSpPr>
      <dsp:spPr>
        <a:xfrm>
          <a:off x="408576" y="1137478"/>
          <a:ext cx="5720069" cy="1092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05" tIns="0" rIns="216205"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0" i="0" kern="1200" dirty="0"/>
            <a:t>The program director must appoint the </a:t>
          </a:r>
          <a:r>
            <a:rPr lang="en-US" sz="1600" b="1" i="0" kern="1200" dirty="0">
              <a:solidFill>
                <a:srgbClr val="FF0000"/>
              </a:solidFill>
            </a:rPr>
            <a:t>Program Evaluation Committee</a:t>
          </a:r>
          <a:r>
            <a:rPr lang="en-US" sz="1600" b="0" i="0" kern="1200" dirty="0"/>
            <a:t> to conduct and document the Annual Program Evaluation as part of the program’s continuous improvement process. </a:t>
          </a:r>
          <a:endParaRPr lang="en-US" sz="1700" b="1" kern="1200" dirty="0"/>
        </a:p>
      </dsp:txBody>
      <dsp:txXfrm>
        <a:off x="461895" y="1190797"/>
        <a:ext cx="5613431"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0291F-EECD-4D55-B061-B2CF95F05A49}">
      <dsp:nvSpPr>
        <dsp:cNvPr id="0" name=""/>
        <dsp:cNvSpPr/>
      </dsp:nvSpPr>
      <dsp:spPr>
        <a:xfrm>
          <a:off x="0" y="135404"/>
          <a:ext cx="6513603" cy="327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Curriculum</a:t>
          </a:r>
        </a:p>
      </dsp:txBody>
      <dsp:txXfrm>
        <a:off x="15992" y="151396"/>
        <a:ext cx="6481619" cy="295616"/>
      </dsp:txXfrm>
    </dsp:sp>
    <dsp:sp modelId="{A45C05F2-ED5D-4AF5-A69D-4B70B983911E}">
      <dsp:nvSpPr>
        <dsp:cNvPr id="0" name=""/>
        <dsp:cNvSpPr/>
      </dsp:nvSpPr>
      <dsp:spPr>
        <a:xfrm>
          <a:off x="0" y="503324"/>
          <a:ext cx="6513603" cy="327600"/>
        </a:xfrm>
        <a:prstGeom prst="roundRect">
          <a:avLst/>
        </a:prstGeom>
        <a:solidFill>
          <a:schemeClr val="accent5">
            <a:hueOff val="-1050478"/>
            <a:satOff val="-1461"/>
            <a:lumOff val="-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Outcomes from Previous APE</a:t>
          </a:r>
        </a:p>
      </dsp:txBody>
      <dsp:txXfrm>
        <a:off x="15992" y="519316"/>
        <a:ext cx="6481619" cy="295616"/>
      </dsp:txXfrm>
    </dsp:sp>
    <dsp:sp modelId="{BEBE31E4-E4F4-418C-B76B-936498E54A48}">
      <dsp:nvSpPr>
        <dsp:cNvPr id="0" name=""/>
        <dsp:cNvSpPr/>
      </dsp:nvSpPr>
      <dsp:spPr>
        <a:xfrm>
          <a:off x="0" y="871244"/>
          <a:ext cx="6513603" cy="327600"/>
        </a:xfrm>
        <a:prstGeom prst="roundRect">
          <a:avLst/>
        </a:prstGeom>
        <a:solidFill>
          <a:schemeClr val="accent5">
            <a:hueOff val="-2100956"/>
            <a:satOff val="-2922"/>
            <a:lumOff val="-11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ACGME letters of notification, citations, AFIs</a:t>
          </a:r>
        </a:p>
      </dsp:txBody>
      <dsp:txXfrm>
        <a:off x="15992" y="887236"/>
        <a:ext cx="6481619" cy="295616"/>
      </dsp:txXfrm>
    </dsp:sp>
    <dsp:sp modelId="{5C88D8E2-5965-4487-89C8-F55FD3C7EAD2}">
      <dsp:nvSpPr>
        <dsp:cNvPr id="0" name=""/>
        <dsp:cNvSpPr/>
      </dsp:nvSpPr>
      <dsp:spPr>
        <a:xfrm>
          <a:off x="0" y="1239164"/>
          <a:ext cx="6513603" cy="327600"/>
        </a:xfrm>
        <a:prstGeom prst="roundRect">
          <a:avLst/>
        </a:prstGeom>
        <a:solidFill>
          <a:schemeClr val="accent5">
            <a:hueOff val="-3151433"/>
            <a:satOff val="-4383"/>
            <a:lumOff val="-1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Quality and safety of patient care</a:t>
          </a:r>
        </a:p>
      </dsp:txBody>
      <dsp:txXfrm>
        <a:off x="15992" y="1255156"/>
        <a:ext cx="6481619" cy="295616"/>
      </dsp:txXfrm>
    </dsp:sp>
    <dsp:sp modelId="{DF84FD60-2CD9-4646-BBE0-D799282427FA}">
      <dsp:nvSpPr>
        <dsp:cNvPr id="0" name=""/>
        <dsp:cNvSpPr/>
      </dsp:nvSpPr>
      <dsp:spPr>
        <a:xfrm>
          <a:off x="0" y="1607084"/>
          <a:ext cx="6513603" cy="327600"/>
        </a:xfrm>
        <a:prstGeom prst="roundRect">
          <a:avLst/>
        </a:prstGeom>
        <a:solidFill>
          <a:schemeClr val="accent5">
            <a:hueOff val="-4201911"/>
            <a:satOff val="-5845"/>
            <a:lumOff val="-2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aggregate trainee and faculty:</a:t>
          </a:r>
        </a:p>
      </dsp:txBody>
      <dsp:txXfrm>
        <a:off x="15992" y="1623076"/>
        <a:ext cx="6481619" cy="295616"/>
      </dsp:txXfrm>
    </dsp:sp>
    <dsp:sp modelId="{FC637283-1DDC-4A18-8929-7E2F13E86DF2}">
      <dsp:nvSpPr>
        <dsp:cNvPr id="0" name=""/>
        <dsp:cNvSpPr/>
      </dsp:nvSpPr>
      <dsp:spPr>
        <a:xfrm>
          <a:off x="0" y="1934684"/>
          <a:ext cx="6513603"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well-being</a:t>
          </a:r>
        </a:p>
        <a:p>
          <a:pPr marL="57150" lvl="1" indent="-57150" algn="l" defTabSz="488950">
            <a:lnSpc>
              <a:spcPct val="90000"/>
            </a:lnSpc>
            <a:spcBef>
              <a:spcPct val="0"/>
            </a:spcBef>
            <a:spcAft>
              <a:spcPct val="20000"/>
            </a:spcAft>
            <a:buChar char="•"/>
          </a:pPr>
          <a:r>
            <a:rPr lang="en-US" sz="1100" kern="1200" dirty="0"/>
            <a:t>recruitment &amp; retention</a:t>
          </a:r>
        </a:p>
        <a:p>
          <a:pPr marL="57150" lvl="1" indent="-57150" algn="l" defTabSz="488950">
            <a:lnSpc>
              <a:spcPct val="90000"/>
            </a:lnSpc>
            <a:spcBef>
              <a:spcPct val="0"/>
            </a:spcBef>
            <a:spcAft>
              <a:spcPct val="20000"/>
            </a:spcAft>
            <a:buChar char="•"/>
          </a:pPr>
          <a:r>
            <a:rPr lang="en-US" sz="1100" kern="1200" dirty="0"/>
            <a:t>workforce diversity</a:t>
          </a:r>
        </a:p>
        <a:p>
          <a:pPr marL="57150" lvl="1" indent="-57150" algn="l" defTabSz="488950">
            <a:lnSpc>
              <a:spcPct val="90000"/>
            </a:lnSpc>
            <a:spcBef>
              <a:spcPct val="0"/>
            </a:spcBef>
            <a:spcAft>
              <a:spcPct val="20000"/>
            </a:spcAft>
            <a:buChar char="•"/>
          </a:pPr>
          <a:r>
            <a:rPr lang="en-US" sz="1100" kern="1200" dirty="0"/>
            <a:t>engagement in QI and PS</a:t>
          </a:r>
        </a:p>
        <a:p>
          <a:pPr marL="57150" lvl="1" indent="-57150" algn="l" defTabSz="488950">
            <a:lnSpc>
              <a:spcPct val="90000"/>
            </a:lnSpc>
            <a:spcBef>
              <a:spcPct val="0"/>
            </a:spcBef>
            <a:spcAft>
              <a:spcPct val="20000"/>
            </a:spcAft>
            <a:buChar char="•"/>
          </a:pPr>
          <a:r>
            <a:rPr lang="en-US" sz="1100" kern="1200" dirty="0"/>
            <a:t>scholarly activity</a:t>
          </a:r>
        </a:p>
        <a:p>
          <a:pPr marL="57150" lvl="1" indent="-57150" algn="l" defTabSz="488950">
            <a:lnSpc>
              <a:spcPct val="90000"/>
            </a:lnSpc>
            <a:spcBef>
              <a:spcPct val="0"/>
            </a:spcBef>
            <a:spcAft>
              <a:spcPct val="20000"/>
            </a:spcAft>
            <a:buChar char="•"/>
          </a:pPr>
          <a:r>
            <a:rPr lang="en-US" sz="1100" kern="1200" dirty="0"/>
            <a:t>ACGME trainee and faculty surveys</a:t>
          </a:r>
        </a:p>
        <a:p>
          <a:pPr marL="57150" lvl="1" indent="-57150" algn="l" defTabSz="488950">
            <a:lnSpc>
              <a:spcPct val="90000"/>
            </a:lnSpc>
            <a:spcBef>
              <a:spcPct val="0"/>
            </a:spcBef>
            <a:spcAft>
              <a:spcPct val="20000"/>
            </a:spcAft>
            <a:buChar char="•"/>
          </a:pPr>
          <a:r>
            <a:rPr lang="en-US" sz="1100" kern="1200" dirty="0"/>
            <a:t>written evaluations of the program</a:t>
          </a:r>
        </a:p>
      </dsp:txBody>
      <dsp:txXfrm>
        <a:off x="0" y="1934684"/>
        <a:ext cx="6513603" cy="1246140"/>
      </dsp:txXfrm>
    </dsp:sp>
    <dsp:sp modelId="{BE687532-3FAE-4D36-A444-8F4281405ED1}">
      <dsp:nvSpPr>
        <dsp:cNvPr id="0" name=""/>
        <dsp:cNvSpPr/>
      </dsp:nvSpPr>
      <dsp:spPr>
        <a:xfrm>
          <a:off x="0" y="3180824"/>
          <a:ext cx="6513603" cy="327600"/>
        </a:xfrm>
        <a:prstGeom prst="roundRect">
          <a:avLst/>
        </a:prstGeom>
        <a:solidFill>
          <a:schemeClr val="accent5">
            <a:hueOff val="-5252389"/>
            <a:satOff val="-7306"/>
            <a:lumOff val="-2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Aggregate Trainee:</a:t>
          </a:r>
        </a:p>
      </dsp:txBody>
      <dsp:txXfrm>
        <a:off x="15992" y="3196816"/>
        <a:ext cx="6481619" cy="295616"/>
      </dsp:txXfrm>
    </dsp:sp>
    <dsp:sp modelId="{40080A25-A513-4B25-8BD9-272A75D69D38}">
      <dsp:nvSpPr>
        <dsp:cNvPr id="0" name=""/>
        <dsp:cNvSpPr/>
      </dsp:nvSpPr>
      <dsp:spPr>
        <a:xfrm>
          <a:off x="0" y="3508424"/>
          <a:ext cx="6513603" cy="71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achievement of the Milestones</a:t>
          </a:r>
        </a:p>
        <a:p>
          <a:pPr marL="57150" lvl="1" indent="-57150" algn="l" defTabSz="488950">
            <a:lnSpc>
              <a:spcPct val="90000"/>
            </a:lnSpc>
            <a:spcBef>
              <a:spcPct val="0"/>
            </a:spcBef>
            <a:spcAft>
              <a:spcPct val="20000"/>
            </a:spcAft>
            <a:buChar char="•"/>
          </a:pPr>
          <a:r>
            <a:rPr lang="en-US" sz="1100" kern="1200" dirty="0"/>
            <a:t>in-training exams</a:t>
          </a:r>
        </a:p>
        <a:p>
          <a:pPr marL="57150" lvl="1" indent="-57150" algn="l" defTabSz="488950">
            <a:lnSpc>
              <a:spcPct val="90000"/>
            </a:lnSpc>
            <a:spcBef>
              <a:spcPct val="0"/>
            </a:spcBef>
            <a:spcAft>
              <a:spcPct val="20000"/>
            </a:spcAft>
            <a:buChar char="•"/>
          </a:pPr>
          <a:r>
            <a:rPr lang="en-US" sz="1100" kern="1200" dirty="0"/>
            <a:t>board pass and certification rates</a:t>
          </a:r>
        </a:p>
        <a:p>
          <a:pPr marL="57150" lvl="1" indent="-57150" algn="l" defTabSz="488950">
            <a:lnSpc>
              <a:spcPct val="90000"/>
            </a:lnSpc>
            <a:spcBef>
              <a:spcPct val="0"/>
            </a:spcBef>
            <a:spcAft>
              <a:spcPct val="20000"/>
            </a:spcAft>
            <a:buChar char="•"/>
          </a:pPr>
          <a:r>
            <a:rPr lang="en-US" sz="1100" kern="1200" dirty="0"/>
            <a:t>graduate performance</a:t>
          </a:r>
        </a:p>
      </dsp:txBody>
      <dsp:txXfrm>
        <a:off x="0" y="3508424"/>
        <a:ext cx="6513603" cy="710010"/>
      </dsp:txXfrm>
    </dsp:sp>
    <dsp:sp modelId="{17EE4C8B-ECD5-4424-916F-400BA8217BD9}">
      <dsp:nvSpPr>
        <dsp:cNvPr id="0" name=""/>
        <dsp:cNvSpPr/>
      </dsp:nvSpPr>
      <dsp:spPr>
        <a:xfrm>
          <a:off x="0" y="4218434"/>
          <a:ext cx="6513603" cy="327600"/>
        </a:xfrm>
        <a:prstGeom prst="roundRect">
          <a:avLst/>
        </a:prstGeom>
        <a:solidFill>
          <a:schemeClr val="accent5">
            <a:hueOff val="-6302867"/>
            <a:satOff val="-8767"/>
            <a:lumOff val="-33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Aggregate faculty: </a:t>
          </a:r>
        </a:p>
      </dsp:txBody>
      <dsp:txXfrm>
        <a:off x="15992" y="4234426"/>
        <a:ext cx="6481619" cy="295616"/>
      </dsp:txXfrm>
    </dsp:sp>
    <dsp:sp modelId="{24DCF688-2DD5-4088-942B-39C8910A2BE7}">
      <dsp:nvSpPr>
        <dsp:cNvPr id="0" name=""/>
        <dsp:cNvSpPr/>
      </dsp:nvSpPr>
      <dsp:spPr>
        <a:xfrm>
          <a:off x="0" y="4546034"/>
          <a:ext cx="6513603"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evaluation</a:t>
          </a:r>
        </a:p>
        <a:p>
          <a:pPr marL="57150" lvl="1" indent="-57150" algn="l" defTabSz="488950">
            <a:lnSpc>
              <a:spcPct val="90000"/>
            </a:lnSpc>
            <a:spcBef>
              <a:spcPct val="0"/>
            </a:spcBef>
            <a:spcAft>
              <a:spcPct val="20000"/>
            </a:spcAft>
            <a:buChar char="•"/>
          </a:pPr>
          <a:r>
            <a:rPr lang="en-US" sz="1100" kern="1200" dirty="0"/>
            <a:t>professional development</a:t>
          </a:r>
        </a:p>
      </dsp:txBody>
      <dsp:txXfrm>
        <a:off x="0" y="4546034"/>
        <a:ext cx="6513603" cy="362250"/>
      </dsp:txXfrm>
    </dsp:sp>
    <dsp:sp modelId="{3BD30218-ECED-488E-8BE5-1545119E259E}">
      <dsp:nvSpPr>
        <dsp:cNvPr id="0" name=""/>
        <dsp:cNvSpPr/>
      </dsp:nvSpPr>
      <dsp:spPr>
        <a:xfrm>
          <a:off x="0" y="4908283"/>
          <a:ext cx="6513603" cy="32760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Action Plan:</a:t>
          </a:r>
        </a:p>
      </dsp:txBody>
      <dsp:txXfrm>
        <a:off x="15992" y="4924275"/>
        <a:ext cx="6481619" cy="295616"/>
      </dsp:txXfrm>
    </dsp:sp>
    <dsp:sp modelId="{07066747-A5D7-4B08-9BA6-788B161B71F7}">
      <dsp:nvSpPr>
        <dsp:cNvPr id="0" name=""/>
        <dsp:cNvSpPr/>
      </dsp:nvSpPr>
      <dsp:spPr>
        <a:xfrm>
          <a:off x="0" y="5235884"/>
          <a:ext cx="6513603"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discussed with trainees and faculty</a:t>
          </a:r>
        </a:p>
        <a:p>
          <a:pPr marL="57150" lvl="1" indent="-57150" algn="l" defTabSz="488950">
            <a:lnSpc>
              <a:spcPct val="90000"/>
            </a:lnSpc>
            <a:spcBef>
              <a:spcPct val="0"/>
            </a:spcBef>
            <a:spcAft>
              <a:spcPct val="20000"/>
            </a:spcAft>
            <a:buChar char="•"/>
          </a:pPr>
          <a:r>
            <a:rPr lang="en-US" sz="1100" kern="1200" dirty="0"/>
            <a:t>submitted to the DIO</a:t>
          </a:r>
        </a:p>
      </dsp:txBody>
      <dsp:txXfrm>
        <a:off x="0" y="5235884"/>
        <a:ext cx="6513603" cy="362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51959" y="162112"/>
          <a:ext cx="1233200" cy="12332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6844" y="1568479"/>
          <a:ext cx="3523430" cy="52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Do</a:t>
          </a:r>
        </a:p>
      </dsp:txBody>
      <dsp:txXfrm>
        <a:off x="6844" y="1568479"/>
        <a:ext cx="3523430" cy="528514"/>
      </dsp:txXfrm>
    </dsp:sp>
    <dsp:sp modelId="{519EDB4F-77F4-4F92-BB9B-418749261CB3}">
      <dsp:nvSpPr>
        <dsp:cNvPr id="0" name=""/>
        <dsp:cNvSpPr/>
      </dsp:nvSpPr>
      <dsp:spPr>
        <a:xfrm>
          <a:off x="6844" y="2177536"/>
          <a:ext cx="3523430" cy="201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baseline="0" dirty="0"/>
            <a:t>Educate PEC members about their role and responsibilities</a:t>
          </a:r>
        </a:p>
        <a:p>
          <a:pPr marL="0" lvl="0" indent="0" algn="ctr" defTabSz="666750">
            <a:lnSpc>
              <a:spcPct val="90000"/>
            </a:lnSpc>
            <a:spcBef>
              <a:spcPct val="0"/>
            </a:spcBef>
            <a:spcAft>
              <a:spcPct val="35000"/>
            </a:spcAft>
            <a:buNone/>
          </a:pPr>
          <a:r>
            <a:rPr lang="en-US" sz="1500" kern="1200" baseline="0" dirty="0"/>
            <a:t>Follow up on APE action items as part of your standing PEC agenda</a:t>
          </a:r>
        </a:p>
        <a:p>
          <a:pPr marL="0" lvl="0" indent="0" algn="ctr" defTabSz="666750">
            <a:lnSpc>
              <a:spcPct val="90000"/>
            </a:lnSpc>
            <a:spcBef>
              <a:spcPct val="0"/>
            </a:spcBef>
            <a:spcAft>
              <a:spcPct val="35000"/>
            </a:spcAft>
            <a:buNone/>
          </a:pPr>
          <a:r>
            <a:rPr lang="en-US" sz="1500" kern="1200" baseline="0" dirty="0"/>
            <a:t>Have lots of residents on the PEC to give them a voice in program improvement (one or more per training year)</a:t>
          </a:r>
        </a:p>
        <a:p>
          <a:pPr marL="0" lvl="0" indent="0" algn="ctr" defTabSz="666750">
            <a:lnSpc>
              <a:spcPct val="90000"/>
            </a:lnSpc>
            <a:spcBef>
              <a:spcPct val="0"/>
            </a:spcBef>
            <a:spcAft>
              <a:spcPct val="35000"/>
            </a:spcAft>
            <a:buNone/>
          </a:pPr>
          <a:r>
            <a:rPr lang="en-US" sz="1500" kern="1200" baseline="0" dirty="0"/>
            <a:t>Have rotation directors present their data and follow-up action plans</a:t>
          </a:r>
        </a:p>
      </dsp:txBody>
      <dsp:txXfrm>
        <a:off x="6844" y="2177536"/>
        <a:ext cx="3523430" cy="2011688"/>
      </dsp:txXfrm>
    </dsp:sp>
    <dsp:sp modelId="{52EC7C36-D7BA-4E0E-879D-63845B325C1B}">
      <dsp:nvSpPr>
        <dsp:cNvPr id="0" name=""/>
        <dsp:cNvSpPr/>
      </dsp:nvSpPr>
      <dsp:spPr>
        <a:xfrm>
          <a:off x="5291990" y="162112"/>
          <a:ext cx="1233200" cy="12332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6875" y="1568479"/>
          <a:ext cx="3523430" cy="52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Don’t</a:t>
          </a:r>
        </a:p>
      </dsp:txBody>
      <dsp:txXfrm>
        <a:off x="4146875" y="1568479"/>
        <a:ext cx="3523430" cy="528514"/>
      </dsp:txXfrm>
    </dsp:sp>
    <dsp:sp modelId="{D187BDC7-9518-482C-9F16-01C4E468753A}">
      <dsp:nvSpPr>
        <dsp:cNvPr id="0" name=""/>
        <dsp:cNvSpPr/>
      </dsp:nvSpPr>
      <dsp:spPr>
        <a:xfrm>
          <a:off x="4146875" y="2177536"/>
          <a:ext cx="3523430" cy="201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baseline="0" dirty="0"/>
            <a:t>Conduct a PEC meeting without an agenda</a:t>
          </a:r>
        </a:p>
        <a:p>
          <a:pPr marL="0" lvl="0" indent="0" algn="ctr" defTabSz="666750">
            <a:lnSpc>
              <a:spcPct val="90000"/>
            </a:lnSpc>
            <a:spcBef>
              <a:spcPct val="0"/>
            </a:spcBef>
            <a:spcAft>
              <a:spcPct val="35000"/>
            </a:spcAft>
            <a:buNone/>
          </a:pPr>
          <a:r>
            <a:rPr lang="en-US" sz="1500" kern="1200" baseline="0" dirty="0"/>
            <a:t>Expect that all issues will be resolved in one PEC meeting – that’s the nature of change – it takes time</a:t>
          </a:r>
        </a:p>
        <a:p>
          <a:pPr marL="0" lvl="0" indent="0" algn="ctr" defTabSz="666750">
            <a:lnSpc>
              <a:spcPct val="90000"/>
            </a:lnSpc>
            <a:spcBef>
              <a:spcPct val="0"/>
            </a:spcBef>
            <a:spcAft>
              <a:spcPct val="35000"/>
            </a:spcAft>
            <a:buNone/>
          </a:pPr>
          <a:r>
            <a:rPr lang="en-US" sz="1500" kern="1200" baseline="0" dirty="0"/>
            <a:t>Require the PD to chair the PEC – this is a great opportunity to train a fledging leader</a:t>
          </a:r>
        </a:p>
      </dsp:txBody>
      <dsp:txXfrm>
        <a:off x="4146875" y="2177536"/>
        <a:ext cx="3523430" cy="2011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F8ED2-D512-4069-93EA-F2771430F744}">
      <dsp:nvSpPr>
        <dsp:cNvPr id="0" name=""/>
        <dsp:cNvSpPr/>
      </dsp:nvSpPr>
      <dsp:spPr>
        <a:xfrm>
          <a:off x="0" y="387825"/>
          <a:ext cx="788670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F0236-422D-4BE5-BF55-003431E4E68E}">
      <dsp:nvSpPr>
        <dsp:cNvPr id="0" name=""/>
        <dsp:cNvSpPr/>
      </dsp:nvSpPr>
      <dsp:spPr>
        <a:xfrm>
          <a:off x="394335" y="18825"/>
          <a:ext cx="552069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en-US" sz="2500" kern="1200" dirty="0"/>
            <a:t>State when resident FTE’s need to be finalized</a:t>
          </a:r>
        </a:p>
      </dsp:txBody>
      <dsp:txXfrm>
        <a:off x="430361" y="54851"/>
        <a:ext cx="5448638" cy="665948"/>
      </dsp:txXfrm>
    </dsp:sp>
    <dsp:sp modelId="{774D1F3A-343C-481C-9808-25335EA84573}">
      <dsp:nvSpPr>
        <dsp:cNvPr id="0" name=""/>
        <dsp:cNvSpPr/>
      </dsp:nvSpPr>
      <dsp:spPr>
        <a:xfrm>
          <a:off x="0" y="1521825"/>
          <a:ext cx="7886700" cy="630000"/>
        </a:xfrm>
        <a:prstGeom prst="rect">
          <a:avLst/>
        </a:prstGeom>
        <a:solidFill>
          <a:schemeClr val="lt1">
            <a:alpha val="90000"/>
            <a:hueOff val="0"/>
            <a:satOff val="0"/>
            <a:lumOff val="0"/>
            <a:alphaOff val="0"/>
          </a:schemeClr>
        </a:solid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B6F952BF-A246-4EDB-8850-2B6468946EFD}">
      <dsp:nvSpPr>
        <dsp:cNvPr id="0" name=""/>
        <dsp:cNvSpPr/>
      </dsp:nvSpPr>
      <dsp:spPr>
        <a:xfrm>
          <a:off x="394335" y="1152825"/>
          <a:ext cx="5520690" cy="73800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en-US" sz="2500" kern="1200" dirty="0"/>
            <a:t>Indicate what rotations count, don’t count, and maybe count</a:t>
          </a:r>
        </a:p>
      </dsp:txBody>
      <dsp:txXfrm>
        <a:off x="430361" y="1188851"/>
        <a:ext cx="5448638" cy="665948"/>
      </dsp:txXfrm>
    </dsp:sp>
    <dsp:sp modelId="{99FDCC3E-358D-4F61-A50F-736C1C4569D3}">
      <dsp:nvSpPr>
        <dsp:cNvPr id="0" name=""/>
        <dsp:cNvSpPr/>
      </dsp:nvSpPr>
      <dsp:spPr>
        <a:xfrm>
          <a:off x="0" y="2655825"/>
          <a:ext cx="7886700" cy="630000"/>
        </a:xfrm>
        <a:prstGeom prst="rect">
          <a:avLst/>
        </a:prstGeom>
        <a:solidFill>
          <a:schemeClr val="lt1">
            <a:alpha val="90000"/>
            <a:hueOff val="0"/>
            <a:satOff val="0"/>
            <a:lumOff val="0"/>
            <a:alphaOff val="0"/>
          </a:schemeClr>
        </a:solid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0FDB511B-8FED-4B38-A5A4-A6A6294CE5FC}">
      <dsp:nvSpPr>
        <dsp:cNvPr id="0" name=""/>
        <dsp:cNvSpPr/>
      </dsp:nvSpPr>
      <dsp:spPr>
        <a:xfrm>
          <a:off x="394335" y="2286824"/>
          <a:ext cx="5520690" cy="73800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en-US" sz="2500" kern="1200" dirty="0"/>
            <a:t>Describe good rotation names </a:t>
          </a:r>
        </a:p>
      </dsp:txBody>
      <dsp:txXfrm>
        <a:off x="430361" y="2322850"/>
        <a:ext cx="5448638" cy="665948"/>
      </dsp:txXfrm>
    </dsp:sp>
    <dsp:sp modelId="{56FB28C9-9F3A-4504-B5AA-09A8C3EFDAF9}">
      <dsp:nvSpPr>
        <dsp:cNvPr id="0" name=""/>
        <dsp:cNvSpPr/>
      </dsp:nvSpPr>
      <dsp:spPr>
        <a:xfrm>
          <a:off x="0" y="3789825"/>
          <a:ext cx="7886700" cy="6300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6434A442-B000-4952-8983-F089F6C2AD53}">
      <dsp:nvSpPr>
        <dsp:cNvPr id="0" name=""/>
        <dsp:cNvSpPr/>
      </dsp:nvSpPr>
      <dsp:spPr>
        <a:xfrm>
          <a:off x="394335" y="3420825"/>
          <a:ext cx="5520690" cy="73800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en-US" sz="2500" kern="1200" dirty="0"/>
            <a:t>Do you need an agreement???</a:t>
          </a:r>
        </a:p>
      </dsp:txBody>
      <dsp:txXfrm>
        <a:off x="430361" y="3456851"/>
        <a:ext cx="5448638"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49332" y="282582"/>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3098" y="1679793"/>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a:t>
          </a:r>
        </a:p>
      </dsp:txBody>
      <dsp:txXfrm>
        <a:off x="3098" y="1679793"/>
        <a:ext cx="3526875" cy="529031"/>
      </dsp:txXfrm>
    </dsp:sp>
    <dsp:sp modelId="{519EDB4F-77F4-4F92-BB9B-418749261CB3}">
      <dsp:nvSpPr>
        <dsp:cNvPr id="0" name=""/>
        <dsp:cNvSpPr/>
      </dsp:nvSpPr>
      <dsp:spPr>
        <a:xfrm>
          <a:off x="3098" y="2284548"/>
          <a:ext cx="3526875" cy="178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Have a policy in place</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Communicate policy to everyone</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Discuss and decide responsibilities and authorship at the beginning and update as needed</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Document participation via email and shared drive </a:t>
          </a:r>
        </a:p>
      </dsp:txBody>
      <dsp:txXfrm>
        <a:off x="3098" y="2284548"/>
        <a:ext cx="3526875" cy="1784207"/>
      </dsp:txXfrm>
    </dsp:sp>
    <dsp:sp modelId="{52EC7C36-D7BA-4E0E-879D-63845B325C1B}">
      <dsp:nvSpPr>
        <dsp:cNvPr id="0" name=""/>
        <dsp:cNvSpPr/>
      </dsp:nvSpPr>
      <dsp:spPr>
        <a:xfrm>
          <a:off x="5293410" y="282582"/>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7176" y="1679793"/>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Don’t</a:t>
          </a:r>
        </a:p>
      </dsp:txBody>
      <dsp:txXfrm>
        <a:off x="4147176" y="1679793"/>
        <a:ext cx="3526875" cy="529031"/>
      </dsp:txXfrm>
    </dsp:sp>
    <dsp:sp modelId="{D187BDC7-9518-482C-9F16-01C4E468753A}">
      <dsp:nvSpPr>
        <dsp:cNvPr id="0" name=""/>
        <dsp:cNvSpPr/>
      </dsp:nvSpPr>
      <dsp:spPr>
        <a:xfrm>
          <a:off x="4147176" y="2284548"/>
          <a:ext cx="3526875" cy="178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baseline="0" dirty="0"/>
            <a:t>Wait until the end of the study to decide authorship</a:t>
          </a:r>
        </a:p>
        <a:p>
          <a:pPr marL="0" lvl="0" indent="0" algn="l" defTabSz="666750">
            <a:lnSpc>
              <a:spcPct val="100000"/>
            </a:lnSpc>
            <a:spcBef>
              <a:spcPct val="0"/>
            </a:spcBef>
            <a:spcAft>
              <a:spcPct val="35000"/>
            </a:spcAft>
            <a:buNone/>
          </a:pPr>
          <a:r>
            <a:rPr lang="en-US" sz="1500" kern="1200" baseline="0" dirty="0"/>
            <a:t>Provide authorship to those not meeting the criteria</a:t>
          </a:r>
        </a:p>
      </dsp:txBody>
      <dsp:txXfrm>
        <a:off x="4147176" y="2284548"/>
        <a:ext cx="3526875" cy="17842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05:14.6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0,'35'9,"43"1,1-4,-1-3,39-6,-22 2,424 0,-495 3,0 1,0 0,21 7,26 4,36-3,72-2,113-11,-98 0,-114 1,-2 0,13 4,-74-1,0 1,-1 1,1 0,2 2,42 11,-26-12,-21-4,0 2,0-1,10 5,-20-6,1 1,-1 0,0 0,0 0,0 0,0 1,0 0,-1 0,1 0,-1 0,0 0,0 1,2 1,-2 0,1-1,0 1,1-1,-1 0,1 0,0-1,-1 1,2-1,-1 0,0-1,1 1,-1-1,1 0,-1-1,1 1,0-1,4 1,13 0,0-1,0-1,0-1,2-1,23 0,7-3,-33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00:32.3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1 115,'553'-18,"13"7,-545 11,88-5,-1-4,9-6,6-1,43 4,385 10,-265 4,-187-1,8 0,0-4,18-7,-35 0,33 3,-94 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0:56:20.5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1,'13'12,"0"-1,1-1,0 0,0 0,1-2,0 0,1 0,0-1,0-1,0-1,1-1,0 0,0-1,0 0,8-1,35 0,-1-3,0-3,53-9,34-3,259 12,-224 6,1004-2,-1172 0,0 0,-1 1,1 1,-1 0,1 0,-1 2,2 0,21 6,0-2,1-2,0-1,10-1,149 2,-137-6,20-1,-27 0,0 3,-1 1,2 3,28 2,1-3,31-3,-89-2,5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0:56:24.1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0 105,'173'-5,"-1"-8,40-13,5 5,0 9,78 11,22-12,-5-1,2270 15,-2338 12,-48 0,-101-7,1 5,-17-2,3 1,-16-2,9-3,299-2,-298-3,-51-1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33:19.703"/>
    </inkml:context>
    <inkml:brush xml:id="br0">
      <inkml:brushProperty name="width" value="0.05" units="cm"/>
      <inkml:brushProperty name="height" value="0.05" units="cm"/>
      <inkml:brushProperty name="color" value="#E71224"/>
      <inkml:brushProperty name="ignorePressure" value="1"/>
    </inkml:brush>
  </inkml:definitions>
  <inkml:trace contextRef="#ctx0" brushRef="#br0">511 173,'25'6,"1"-1,0-1,0-2,0 0,9-2,35 3,5 3,486 26,-558-32,112 0,1 5,71 14,-97-4,2-4,85-2,1016-10,-682 1,-328 10,-7 0,-63-10,234 10,-279-4,1 3,-2 3,0 3,5 4,-32-6,0 1,-1 1,-1 3,0 1,-1 2,-2 1,0 2,19 18,-35-27,-12-10,0 0,0 1,-1 0,0 0,0 0,0 0,-1 1,0 0,0 0,-1 1,3 6,38 95,-15-37,6 29,-29-75,0 1,-2-1,-1 1,-1 0,0 25,-4-41,0 0,0 0,-1-1,-1 1,0 0,0-1,-1 1,0-1,-1 0,0 0,0-1,-1 1,-3 2,-11 13,-1-1,-1-1,-24 20,33-32,-1-1,0 0,0-1,-2 0,-11 4,-25 9,-6 0,10-5,-63 24,-61 11,101-34,-1-4,0-3,-10-3,-37-1,-69 7,-523 76,625-82,37-4,-1 3,-32 8,-52 12,-1-6,-67 0,-158 23,203-18,0-7,-72-4,-15-14,-15-11,149 6,30 2,-17-5,67 2,1-1,1-1,-1-1,1-2,-16-8,-36-20,-14-13,23 12,-46-16,50 28,28 13,1-2,0-1,1-2,1-2,-24-18,-10-11,31 23,-23-22,39 29,16 15,0 0,0 0,1-1,-1 0,2-1,-1 1,1-1,0 0,0 0,1-1,0 1,0-1,-1-4,1-5,0 0,2 0,0-1,0 1,2-11,7-90,-3 60,-3 40,7-112,-7-62,-1 188,0-1,-1 1,1 0,-1 0,0-1,0 1,0 0,0 0,-1 0,0 0,0 0,0 0,0 1,-1-1,-1-2,2 4,0-1,1 1,-1-1,1 0,-1 0,1 0,0 1,1-1,-1 0,0 0,1-1,-1 1,1 0,0 0,0 0,1-2,0-7,1 0,0 0,4-7,-3 6,11-42,3 1,2 0,2 2,3 0,23-37,-42 81,1 0,0 0,0 1,1-1,0 1,0 1,1-1,0 1,0 0,0 1,0 0,8-3,7-1,1 1,0 1,0 1,11-1,-26 5,48-9,57-4,-94 14,-1 0,0 2,1 0,-1 1,0 1,0 1,18 6,-25-6,1 0,-1 1,0 0,0 1,-1 1,0-1,0 2,0 0,-1 0,0 1,-1 0,0 0,0 1,5 8,11 15,-18-24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35:45.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1,'7'0,"0"1,0 0,0 1,0-1,0 1,2 2,22 4,43 3,0-4,1-3,4-4,24 2,21 6,-43-2,16-4,-11 0,2 4,77 4,78-8,-236-2,1 0,0 0,0 1,0 0,0 0,0 1,-1 0,1 0,-1 1,1 0,5 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35:47.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2,'179'-2,"190"4,-327 3,1 1,-2 2,6 3,-3-1,0-2,29 2,76 9,-50-5,-91-13,1 0,-1 1,0 0,0 0,0 1,0 0,0 1,-1-1,1 1,-1 1,7 4,1 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35:49.7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0,'171'8,"-44"0,587-3,-453-6,-239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05:18.6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0,'6'6,"1"0,1-1,-1 0,1 0,-1-1,1 0,0 0,6 1,15 5,25 4,-30-8,105 23,65 2,-11-1,5-3,-32-5,-100-12,1-4,0-2,1-2,-1-3,0-2,12-4,32-9,3-2,0 6,95 0,86 15,-269-2,-1 0,1 1,-1 1,1 1,-1 0,0 1,0 0,-1 1,0 1,9 5,-6-4,0-1,1-1,-1-1,1 0,1-2,17 2,26 0,26-3,-46-1,92-2,-51-1,68 8,-118 2,-33-8,0 0,0 0,0 0,0 0,0 0,1 0,-1 0,0 0,0 0,0 0,0 0,0 0,0 0,1 0,-1 0,0 0,0 1,0-1,0 0,0 0,0 0,0 0,0 0,0 0,1 0,-1 0,0 1,0-1,0 0,0 0,0 0,0 0,0 0,0 0,0 1,0-1,0 0,0 0,0 0,0 0,0 0,0 0,0 1,0-1,0 0,0 0,0 0,0 0,0 0,-1 0,1 1,-15 3,-5-4,1 0,-1-2,1 0,0-1,-15-4,20 4,5 1,2-1,-1 0,0-1,1 1,-1-2,1 1,0-1,0 0,1 0,0-1,0 0,0 0,1 0,-1-1,2 0,-1 0,1 0,0-1,0 1,1-1,-2-7,1-3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14:43.9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1,'17'1,"0"1,1 1,-1 1,0 1,-1 0,6 2,26 9,33 6,2-3,0-4,1-4,68 1,25-13,-173 1,-1 0,0 1,0-1,1 1,-1 0,0 0,0 0,0 0,0 0,0 1,0-1,-1 1,1 0,0 0,-1 0,2 1,1 3,-1 0,1 0,-1 1,0 0,3 5,3 7,-8-16,0-1,0 1,0-1,1 1,-1-1,1 0,-1 0,1 0,0 0,0 0,0-1,0 1,0-1,0 0,0 0,1 0,-1 0,0 0,1-1,-1 0,2 1,18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15:12.8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49 163,'0'399,"-2"-431,-1 0,-4-12,-4-52,10 68,0 0,-1 1,-1 0,-5-22,6 42,-4-14,6 21,0 0,0 0,0 0,0 1,0-1,0 0,0 0,0 0,0 0,0 0,0 0,0 0,0 0,0 0,0 0,0 0,0 0,0 0,0 0,0 0,0 0,0 0,0 0,0 0,0 0,0 0,0 0,0 0,-1 0,1 0,0 0,0 0,0 0,0 0,0 0,0 0,0 0,0 0,0 0,0 0,0 0,0 0,0 0,0 0,0 0,0 0,0 0,0 0,0 0,0 0,-1 0,1 0,0 0,0 0,0 0,0 0,0 0,0 0,-1 14,1-10,1 1,-1 0,1 0,0-1,0 1,0 0,0-1,1 1,0-1,0 0,0 1,1-1,-1 0,1 0,1 1,6 6,1 0,0-1,1 0,3 2,-3-4,-1 1,-1 0,1 1,-2 1,5 4,-11-9,1-1,0 0,0 0,0-1,1 1,0-1,0 0,0-1,0 1,0-1,1 0,0 0,-1 0,1-1,0 0,5 1,-5-1,1 0,0 0,0-1,0 0,0-1,4 1,-9-1,-1 0,1-1,0 1,0 0,-1-1,1 1,0-1,0 1,-1-1,1 0,-1 0,1 1,-1-1,1 0,-1-1,1 1,-1 0,0 0,0-1,0 1,1 0,-1-1,-1 1,1-1,0 0,0 1,0-3,2-7,0 0,-1-1,0 1,-1-1,0 1,-1-12,-7-70,1 54,-11-36,-4-23,18 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15:17.0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 69,'-2'3,"0"-1,0 1,0 1,0-1,0 0,1 0,0 1,0-1,0 1,0-1,0 1,1 0,-4 46,3-36,0 2,0 8,1 1,0-1,2 5,-1-22,0-1,0 0,1 1,-1-1,1 0,1 0,-1 0,1 0,0 0,1-1,-1 1,1-1,0 0,2 2,-2-4,0 0,0 0,0-1,0 1,1-1,-1 0,1 0,-1-1,1 1,-1-1,1 0,0 0,0-1,0 1,-1-1,1 0,0-1,0 1,3-1,-2 0,-1 0,1 0,-1-1,1 0,-1 0,0 0,0 0,0-1,0 0,0 0,0 0,-1 0,0-1,0 0,0 0,2-2,-2 0,-1 0,0 1,0-1,-1 0,1 0,-1-1,-1 1,1 0,-1-1,0 1,0-4,0-13,-1-1,-3-12,2 6,1 26,-1-1,1 1,-1 0,1-1,-2 1,1 0,0 0,-1 0,1-1,-1 2,0-1,-1 0,1 0,-1 1,1-1,-2 0,-1 0,0 0,0 0,0 0,-1 1,1 0,-1 0,0 0,0 1,0-1,-5 0,3 1,1-1,0 0,1 0,-1-1,0 0,1 0,0-1,0 1,0-1,1-1,0 1,0-1,0 0,-5-2,5 10,-1 18,4-7,-3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15:19.6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26 1,'-3'3,"1"0,0 0,0 0,0 0,0 1,1-1,-1 1,1-1,0 1,0 0,0 0,0 3,-3 49,4-43,0 15,2 0,1-1,1 1,2-1,0 0,2 0,1-1,1 0,1 0,7 11,-9-18,-2-3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21:15:20.4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00:04.1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29,'161'1,"182"-3,-152-11,64-2,143 16,-361 1,0 2,25 6,7 0,-41-7,103 13,85-3,-22-15,116 4,-43 23,-245-24,0 1,-1 1,1 1,-1 1,0 1,13 6,10 2,15 3,-23-8,0 3,19 8,-49-17,-1 0,0 1,0 0,-1 0,1 0,-1 0,0 0,0 1,0 0,1 2,0 0,0-1,1 1,0-1,0-1,1 2,-2-3,0 0,0 0,-1 1,1-1,2 5,3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19:00:11.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0,'967'0,"-920"2,0 2,12 5,-3-2,16 0,371-5,-227-4,-164 4,38 7,13 2,653-3,-442-10,-291 1,-8 1,-1 0,1 0,0 2,-1-1,14 5,-24-5,0 0,0 1,0 0,0 0,0 0,0 0,-1 0,1 1,-1 0,0 0,0 0,0 0,0 0,0 0,0 1,-1-1,0 1,0 0,0 0,0 0,-1 0,1 2,1 2,0 3,1 1,0-2,1 1,0 0,3 2,-6-10,1 1,-1-1,1 0,0 0,0-1,0 1,0-1,0 1,1-1,-1 0,1 0,-1 0,1-1,0 1,0-1,-1 0,4 1,31 3,1-1,0-2,30-2,-33-1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599095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226330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26</a:t>
            </a:fld>
            <a:endParaRPr lang="en-US" dirty="0"/>
          </a:p>
        </p:txBody>
      </p:sp>
    </p:spTree>
    <p:extLst>
      <p:ext uri="{BB962C8B-B14F-4D97-AF65-F5344CB8AC3E}">
        <p14:creationId xmlns:p14="http://schemas.microsoft.com/office/powerpoint/2010/main" val="11224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27</a:t>
            </a:fld>
            <a:endParaRPr lang="en-US" dirty="0"/>
          </a:p>
        </p:txBody>
      </p:sp>
    </p:spTree>
    <p:extLst>
      <p:ext uri="{BB962C8B-B14F-4D97-AF65-F5344CB8AC3E}">
        <p14:creationId xmlns:p14="http://schemas.microsoft.com/office/powerpoint/2010/main" val="318994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29</a:t>
            </a:fld>
            <a:endParaRPr lang="en-US" dirty="0"/>
          </a:p>
        </p:txBody>
      </p:sp>
    </p:spTree>
    <p:extLst>
      <p:ext uri="{BB962C8B-B14F-4D97-AF65-F5344CB8AC3E}">
        <p14:creationId xmlns:p14="http://schemas.microsoft.com/office/powerpoint/2010/main" val="15814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30</a:t>
            </a:fld>
            <a:endParaRPr lang="en-US" dirty="0"/>
          </a:p>
        </p:txBody>
      </p:sp>
    </p:spTree>
    <p:extLst>
      <p:ext uri="{BB962C8B-B14F-4D97-AF65-F5344CB8AC3E}">
        <p14:creationId xmlns:p14="http://schemas.microsoft.com/office/powerpoint/2010/main" val="111492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32</a:t>
            </a:fld>
            <a:endParaRPr lang="en-US" dirty="0"/>
          </a:p>
        </p:txBody>
      </p:sp>
    </p:spTree>
    <p:extLst>
      <p:ext uri="{BB962C8B-B14F-4D97-AF65-F5344CB8AC3E}">
        <p14:creationId xmlns:p14="http://schemas.microsoft.com/office/powerpoint/2010/main" val="272472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34</a:t>
            </a:fld>
            <a:endParaRPr lang="en-US" dirty="0"/>
          </a:p>
        </p:txBody>
      </p:sp>
    </p:spTree>
    <p:extLst>
      <p:ext uri="{BB962C8B-B14F-4D97-AF65-F5344CB8AC3E}">
        <p14:creationId xmlns:p14="http://schemas.microsoft.com/office/powerpoint/2010/main" val="343015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0D67206-340A-194E-9A97-1CE564B49809}" type="slidenum">
              <a:rPr lang="en-US" smtClean="0"/>
              <a:t>35</a:t>
            </a:fld>
            <a:endParaRPr lang="en-US" dirty="0"/>
          </a:p>
        </p:txBody>
      </p:sp>
    </p:spTree>
    <p:extLst>
      <p:ext uri="{BB962C8B-B14F-4D97-AF65-F5344CB8AC3E}">
        <p14:creationId xmlns:p14="http://schemas.microsoft.com/office/powerpoint/2010/main" val="92395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Rotations count when they are in patient care related activities.  This is true both hospital and non-hospital settings.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Questionable rotations are things such as research, quality improvement, administration, and informatics.  If the rotations are done in the hospital it is likely you can claim the direct but not the indirect funding.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36</a:t>
            </a:fld>
            <a:endParaRPr lang="en-US" dirty="0"/>
          </a:p>
        </p:txBody>
      </p:sp>
    </p:spTree>
    <p:extLst>
      <p:ext uri="{BB962C8B-B14F-4D97-AF65-F5344CB8AC3E}">
        <p14:creationId xmlns:p14="http://schemas.microsoft.com/office/powerpoint/2010/main" val="310966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an audit, a sample will be pulled.  Rotations that are adjusted will be applied to the population.  These have a major impact on counts.</a:t>
            </a:r>
          </a:p>
        </p:txBody>
      </p:sp>
      <p:sp>
        <p:nvSpPr>
          <p:cNvPr id="4" name="Slide Number Placeholder 3"/>
          <p:cNvSpPr>
            <a:spLocks noGrp="1"/>
          </p:cNvSpPr>
          <p:nvPr>
            <p:ph type="sldNum" sz="quarter" idx="5"/>
          </p:nvPr>
        </p:nvSpPr>
        <p:spPr/>
        <p:txBody>
          <a:bodyPr/>
          <a:lstStyle/>
          <a:p>
            <a:fld id="{B0D67206-340A-194E-9A97-1CE564B49809}" type="slidenum">
              <a:rPr lang="en-US" smtClean="0"/>
              <a:t>37</a:t>
            </a:fld>
            <a:endParaRPr lang="en-US" dirty="0"/>
          </a:p>
        </p:txBody>
      </p:sp>
    </p:spTree>
    <p:extLst>
      <p:ext uri="{BB962C8B-B14F-4D97-AF65-F5344CB8AC3E}">
        <p14:creationId xmlns:p14="http://schemas.microsoft.com/office/powerpoint/2010/main" val="235586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3AF68-4064-4F12-AD40-7121D9AA001C}" type="slidenum">
              <a:rPr lang="en-US" smtClean="0"/>
              <a:t>4</a:t>
            </a:fld>
            <a:endParaRPr lang="en-US" dirty="0"/>
          </a:p>
        </p:txBody>
      </p:sp>
    </p:spTree>
    <p:extLst>
      <p:ext uri="{BB962C8B-B14F-4D97-AF65-F5344CB8AC3E}">
        <p14:creationId xmlns:p14="http://schemas.microsoft.com/office/powerpoint/2010/main" val="226163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72509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3136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2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62223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251236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50</a:t>
            </a:fld>
            <a:endParaRPr lang="en-US" dirty="0"/>
          </a:p>
        </p:txBody>
      </p:sp>
    </p:spTree>
    <p:extLst>
      <p:ext uri="{BB962C8B-B14F-4D97-AF65-F5344CB8AC3E}">
        <p14:creationId xmlns:p14="http://schemas.microsoft.com/office/powerpoint/2010/main" val="244256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13" name="Google Shape;313;p27: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282837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1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dirty="0"/>
          </a:p>
        </p:txBody>
      </p:sp>
    </p:spTree>
    <p:extLst>
      <p:ext uri="{BB962C8B-B14F-4D97-AF65-F5344CB8AC3E}">
        <p14:creationId xmlns:p14="http://schemas.microsoft.com/office/powerpoint/2010/main" val="75049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81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03" name="Google Shape;303;p26: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spTree>
    <p:extLst>
      <p:ext uri="{BB962C8B-B14F-4D97-AF65-F5344CB8AC3E}">
        <p14:creationId xmlns:p14="http://schemas.microsoft.com/office/powerpoint/2010/main" val="125194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15</a:t>
            </a:fld>
            <a:endParaRPr lang="en-US" dirty="0"/>
          </a:p>
        </p:txBody>
      </p:sp>
    </p:spTree>
    <p:extLst>
      <p:ext uri="{BB962C8B-B14F-4D97-AF65-F5344CB8AC3E}">
        <p14:creationId xmlns:p14="http://schemas.microsoft.com/office/powerpoint/2010/main" val="306727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16</a:t>
            </a:fld>
            <a:endParaRPr lang="en-US" dirty="0"/>
          </a:p>
        </p:txBody>
      </p:sp>
    </p:spTree>
    <p:extLst>
      <p:ext uri="{BB962C8B-B14F-4D97-AF65-F5344CB8AC3E}">
        <p14:creationId xmlns:p14="http://schemas.microsoft.com/office/powerpoint/2010/main" val="214525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40891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8BEE9-0070-4872-9401-226117EA33FB}"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316127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208223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bluediamondgallery.com/tablet/a/academic.html"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safari_vacation/971696931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publicdomainfiles.com/show_file.php?id=1349143201714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0.png"/><Relationship Id="rId2" Type="http://schemas.openxmlformats.org/officeDocument/2006/relationships/image" Target="../media/image26.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30.png"/><Relationship Id="rId4" Type="http://schemas.openxmlformats.org/officeDocument/2006/relationships/image" Target="../media/image100.png"/><Relationship Id="rId9" Type="http://schemas.openxmlformats.org/officeDocument/2006/relationships/customXml" Target="../ink/ink4.xml"/><Relationship Id="rId14" Type="http://schemas.openxmlformats.org/officeDocument/2006/relationships/image" Target="../media/image1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customXml" Target="../ink/ink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customXml" Target="../ink/ink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60.PNG"/></Relationships>
</file>

<file path=ppt/slides/_rels/slide2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90.PNG"/><Relationship Id="rId5" Type="http://schemas.openxmlformats.org/officeDocument/2006/relationships/customXml" Target="../ink/ink15.xml"/><Relationship Id="rId4" Type="http://schemas.openxmlformats.org/officeDocument/2006/relationships/image" Target="../media/image28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Chicago_Campus_Conference.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mailto:Pagdbconsulting@outlook.commela.roystonr@PartnersInMedEd.com" TargetMode="External"/><Relationship Id="rId3" Type="http://schemas.openxmlformats.org/officeDocument/2006/relationships/image" Target="../media/image38.jpeg"/><Relationship Id="rId7" Type="http://schemas.openxmlformats.org/officeDocument/2006/relationships/hyperlink" Target="mailto:Pamela.roystonr@PartnersInMedEd.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Christine@PartnersInMedEd.com" TargetMode="Externa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”Meet the Experts – Fall Freebie”</a:t>
            </a:r>
          </a:p>
        </p:txBody>
      </p:sp>
      <p:sp>
        <p:nvSpPr>
          <p:cNvPr id="3" name="Subtitle 2"/>
          <p:cNvSpPr>
            <a:spLocks noGrp="1"/>
          </p:cNvSpPr>
          <p:nvPr>
            <p:ph type="subTitle" idx="1"/>
          </p:nvPr>
        </p:nvSpPr>
        <p:spPr>
          <a:xfrm>
            <a:off x="0" y="4737100"/>
            <a:ext cx="7023196" cy="1041400"/>
          </a:xfrm>
        </p:spPr>
        <p:txBody>
          <a:bodyPr wrap="square" tIns="91440" bIns="91440">
            <a:normAutofit fontScale="25000" lnSpcReduction="20000"/>
          </a:bodyPr>
          <a:lstStyle/>
          <a:p>
            <a:br>
              <a:rPr lang="en-US" sz="7700" b="1" dirty="0"/>
            </a:br>
            <a:br>
              <a:rPr lang="en-US" sz="5600" b="1" dirty="0">
                <a:latin typeface="+mn-lt"/>
              </a:rPr>
            </a:br>
            <a:r>
              <a:rPr lang="en-US" sz="5600" b="1" dirty="0">
                <a:latin typeface="+mn-lt"/>
              </a:rPr>
              <a:t>Heather Peters, M.Ed, Ph.D </a:t>
            </a:r>
            <a:br>
              <a:rPr lang="en-US" sz="5600" b="1" dirty="0">
                <a:latin typeface="+mn-lt"/>
              </a:rPr>
            </a:br>
            <a:br>
              <a:rPr lang="en-US" sz="5600" b="1" dirty="0">
                <a:latin typeface="+mn-lt"/>
              </a:rPr>
            </a:br>
            <a:r>
              <a:rPr lang="en-US" sz="5600" b="1" dirty="0">
                <a:latin typeface="+mn-lt"/>
              </a:rPr>
              <a:t>Christine Redovan, MBA </a:t>
            </a:r>
            <a:br>
              <a:rPr lang="en-US" sz="5600" b="1" dirty="0">
                <a:latin typeface="+mn-lt"/>
              </a:rPr>
            </a:br>
            <a:br>
              <a:rPr lang="en-US" sz="5600" b="1" dirty="0">
                <a:latin typeface="+mn-lt"/>
              </a:rPr>
            </a:br>
            <a:r>
              <a:rPr lang="en-US" sz="5600" b="1" dirty="0">
                <a:latin typeface="+mn-lt"/>
              </a:rPr>
              <a:t>Pam Royston, Ph.D</a:t>
            </a:r>
          </a:p>
          <a:p>
            <a:r>
              <a:rPr lang="en-US" sz="5600" b="1" dirty="0">
                <a:latin typeface="+mn-lt"/>
              </a:rPr>
              <a:t>Grace Brannan, Ph.D</a:t>
            </a:r>
          </a:p>
          <a:p>
            <a:endParaRPr lang="en-US" sz="6400" b="1" dirty="0">
              <a:latin typeface="+mn-lt"/>
            </a:endParaRPr>
          </a:p>
          <a:p>
            <a:endParaRPr lang="en-US" sz="6400" b="1" dirty="0"/>
          </a:p>
          <a:p>
            <a:endParaRPr lang="en-US" sz="6400" dirty="0"/>
          </a:p>
        </p:txBody>
      </p:sp>
      <p:sp>
        <p:nvSpPr>
          <p:cNvPr id="4" name="Footer Placeholder 2">
            <a:extLst>
              <a:ext uri="{FF2B5EF4-FFF2-40B4-BE49-F238E27FC236}">
                <a16:creationId xmlns:a16="http://schemas.microsoft.com/office/drawing/2014/main" id="{19852320-6521-E847-9E19-8A75C430DE34}"/>
              </a:ext>
            </a:extLst>
          </p:cNvPr>
          <p:cNvSpPr>
            <a:spLocks noGrp="1"/>
          </p:cNvSpPr>
          <p:nvPr>
            <p:ph type="ftr" sz="quarter" idx="10"/>
          </p:nvPr>
        </p:nvSpPr>
        <p:spPr>
          <a:xfrm>
            <a:off x="3028950" y="6433130"/>
            <a:ext cx="3086100" cy="365125"/>
          </a:xfrm>
        </p:spPr>
        <p:txBody>
          <a:bodyPr/>
          <a:lstStyle/>
          <a:p>
            <a:r>
              <a:rPr lang="en-US" dirty="0"/>
              <a:t>Presented by Partners in Medical Education, Inc. 2019</a:t>
            </a:r>
          </a:p>
        </p:txBody>
      </p:sp>
      <p:sp>
        <p:nvSpPr>
          <p:cNvPr id="5" name="Slide Number Placeholder 1">
            <a:extLst>
              <a:ext uri="{FF2B5EF4-FFF2-40B4-BE49-F238E27FC236}">
                <a16:creationId xmlns:a16="http://schemas.microsoft.com/office/drawing/2014/main" id="{3E55B4EB-2A11-2440-834B-F3A918B4D422}"/>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Tree>
    <p:extLst>
      <p:ext uri="{BB962C8B-B14F-4D97-AF65-F5344CB8AC3E}">
        <p14:creationId xmlns:p14="http://schemas.microsoft.com/office/powerpoint/2010/main" val="140391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lstStyle/>
          <a:p>
            <a:r>
              <a:rPr lang="en-US" dirty="0"/>
              <a:t>Best Practices</a:t>
            </a:r>
          </a:p>
        </p:txBody>
      </p:sp>
      <p:sp>
        <p:nvSpPr>
          <p:cNvPr id="4" name="Slide Number Placeholder 3">
            <a:extLst>
              <a:ext uri="{FF2B5EF4-FFF2-40B4-BE49-F238E27FC236}">
                <a16:creationId xmlns:a16="http://schemas.microsoft.com/office/drawing/2014/main" id="{E6BD0726-919C-4599-85AC-063879B2AEB3}"/>
              </a:ext>
            </a:extLst>
          </p:cNvPr>
          <p:cNvSpPr>
            <a:spLocks noGrp="1"/>
          </p:cNvSpPr>
          <p:nvPr>
            <p:ph type="sldNum" sz="quarter" idx="12"/>
          </p:nvPr>
        </p:nvSpPr>
        <p:spPr/>
        <p:txBody>
          <a:bodyPr/>
          <a:lstStyle/>
          <a:p>
            <a:fld id="{7D5BCECD-F700-4D42-B40F-5806775B5446}" type="slidenum">
              <a:rPr lang="en-US" smtClean="0"/>
              <a:t>10</a:t>
            </a:fld>
            <a:endParaRPr lang="en-US" dirty="0"/>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3837108956"/>
              </p:ext>
            </p:extLst>
          </p:nvPr>
        </p:nvGraphicFramePr>
        <p:xfrm>
          <a:off x="838200" y="1825625"/>
          <a:ext cx="7677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850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25" y="4791074"/>
            <a:ext cx="2331996" cy="1551917"/>
          </a:xfrm>
          <a:prstGeom prst="rect">
            <a:avLst/>
          </a:prstGeom>
        </p:spPr>
      </p:pic>
      <p:sp>
        <p:nvSpPr>
          <p:cNvPr id="198" name="Google Shape;198;p2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 </a:t>
            </a:r>
            <a:endParaRPr dirty="0"/>
          </a:p>
        </p:txBody>
      </p:sp>
      <p:sp>
        <p:nvSpPr>
          <p:cNvPr id="199" name="Google Shape;199;p2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dirty="0"/>
          </a:p>
        </p:txBody>
      </p:sp>
      <p:sp>
        <p:nvSpPr>
          <p:cNvPr id="200" name="Google Shape;200;p25"/>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4" name="Text Placeholder 3">
            <a:extLst>
              <a:ext uri="{FF2B5EF4-FFF2-40B4-BE49-F238E27FC236}">
                <a16:creationId xmlns:a16="http://schemas.microsoft.com/office/drawing/2014/main" id="{73315265-EF27-4290-B288-2FC50D900A50}"/>
              </a:ext>
            </a:extLst>
          </p:cNvPr>
          <p:cNvSpPr>
            <a:spLocks noGrp="1"/>
          </p:cNvSpPr>
          <p:nvPr>
            <p:ph type="body" idx="1"/>
          </p:nvPr>
        </p:nvSpPr>
        <p:spPr/>
        <p:txBody>
          <a:bodyPr/>
          <a:lstStyle/>
          <a:p>
            <a:r>
              <a:rPr lang="en-US" dirty="0"/>
              <a:t>Be respectful of other’s viewpoints</a:t>
            </a:r>
          </a:p>
          <a:p>
            <a:r>
              <a:rPr lang="en-US" dirty="0"/>
              <a:t>Bring an open mind</a:t>
            </a:r>
          </a:p>
          <a:p>
            <a:r>
              <a:rPr lang="en-US" dirty="0"/>
              <a:t>Be prepared with possible solutions</a:t>
            </a:r>
          </a:p>
          <a:p>
            <a:r>
              <a:rPr lang="en-US" dirty="0"/>
              <a:t>Be in touch with your peers/colleagues so that your voice reflects their thoughts</a:t>
            </a:r>
          </a:p>
          <a:p>
            <a:r>
              <a:rPr lang="en-US" dirty="0"/>
              <a:t>Be professional when discussing the business of the committee outside the committee</a:t>
            </a:r>
          </a:p>
          <a:p>
            <a:endParaRPr lang="en-US" dirty="0"/>
          </a:p>
        </p:txBody>
      </p:sp>
      <p:sp>
        <p:nvSpPr>
          <p:cNvPr id="7" name="Rectangle 3">
            <a:extLst>
              <a:ext uri="{FF2B5EF4-FFF2-40B4-BE49-F238E27FC236}">
                <a16:creationId xmlns:a16="http://schemas.microsoft.com/office/drawing/2014/main" id="{12DCA516-3307-40BA-A5D3-E3313D139A0D}"/>
              </a:ext>
            </a:extLst>
          </p:cNvPr>
          <p:cNvSpPr txBox="1">
            <a:spLocks noChangeArrowheads="1"/>
          </p:cNvSpPr>
          <p:nvPr/>
        </p:nvSpPr>
        <p:spPr>
          <a:xfrm>
            <a:off x="363679" y="1481891"/>
            <a:ext cx="8915400" cy="37776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lang="en-US" dirty="0"/>
          </a:p>
        </p:txBody>
      </p:sp>
      <p:sp>
        <p:nvSpPr>
          <p:cNvPr id="8" name="Google Shape;165;p21">
            <a:extLst>
              <a:ext uri="{FF2B5EF4-FFF2-40B4-BE49-F238E27FC236}">
                <a16:creationId xmlns:a16="http://schemas.microsoft.com/office/drawing/2014/main" id="{C1A81F22-0A4D-4DAE-9E4D-258249FF6EDF}"/>
              </a:ext>
            </a:extLst>
          </p:cNvPr>
          <p:cNvSpPr txBox="1">
            <a:spLocks/>
          </p:cNvSpPr>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Role of PEC Member</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Google Shape;307;p36"/>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12</a:t>
            </a:fld>
            <a:endParaRPr dirty="0"/>
          </a:p>
        </p:txBody>
      </p:sp>
      <p:sp>
        <p:nvSpPr>
          <p:cNvPr id="308" name="Google Shape;308;p36"/>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309" name="Google Shape;309;p36" descr="../../../Volumes/douglas-1/New%20Clip%20art/group_session_800_"/>
          <p:cNvPicPr preferRelativeResize="0"/>
          <p:nvPr/>
        </p:nvPicPr>
        <p:blipFill rotWithShape="1">
          <a:blip r:embed="rId3">
            <a:alphaModFix/>
          </a:blip>
          <a:srcRect/>
          <a:stretch/>
        </p:blipFill>
        <p:spPr>
          <a:xfrm>
            <a:off x="4228329" y="3429000"/>
            <a:ext cx="4135392" cy="2583677"/>
          </a:xfrm>
          <a:prstGeom prst="rect">
            <a:avLst/>
          </a:prstGeom>
          <a:noFill/>
          <a:ln>
            <a:noFill/>
          </a:ln>
        </p:spPr>
      </p:pic>
      <p:sp>
        <p:nvSpPr>
          <p:cNvPr id="3" name="Text Placeholder 2">
            <a:extLst>
              <a:ext uri="{FF2B5EF4-FFF2-40B4-BE49-F238E27FC236}">
                <a16:creationId xmlns:a16="http://schemas.microsoft.com/office/drawing/2014/main" id="{3E448FAA-C838-4ADF-9300-15583245CCE2}"/>
              </a:ext>
            </a:extLst>
          </p:cNvPr>
          <p:cNvSpPr>
            <a:spLocks noGrp="1"/>
          </p:cNvSpPr>
          <p:nvPr>
            <p:ph type="body" idx="1"/>
          </p:nvPr>
        </p:nvSpPr>
        <p:spPr/>
        <p:txBody>
          <a:bodyPr/>
          <a:lstStyle/>
          <a:p>
            <a:pPr marL="63500" indent="0">
              <a:buNone/>
            </a:pPr>
            <a:r>
              <a:rPr lang="en-US" dirty="0"/>
              <a:t>Join us in 2020 for a </a:t>
            </a:r>
            <a:r>
              <a:rPr lang="en-US" b="1" u="sng" dirty="0">
                <a:solidFill>
                  <a:schemeClr val="accent6"/>
                </a:solidFill>
              </a:rPr>
              <a:t>full webinar</a:t>
            </a:r>
            <a:r>
              <a:rPr lang="en-US" dirty="0"/>
              <a:t> on the topic</a:t>
            </a:r>
          </a:p>
          <a:p>
            <a:pPr lvl="1"/>
            <a:r>
              <a:rPr lang="en-US" dirty="0"/>
              <a:t>Templates</a:t>
            </a:r>
          </a:p>
          <a:p>
            <a:pPr lvl="1"/>
            <a:r>
              <a:rPr lang="en-US" dirty="0"/>
              <a:t>Guidelines</a:t>
            </a:r>
          </a:p>
          <a:p>
            <a:pPr lvl="1"/>
            <a:r>
              <a:rPr lang="en-US" dirty="0"/>
              <a:t>Experiences from the field</a:t>
            </a:r>
          </a:p>
          <a:p>
            <a:pPr lvl="1"/>
            <a:endParaRPr lang="en-US" dirty="0"/>
          </a:p>
        </p:txBody>
      </p:sp>
      <p:sp>
        <p:nvSpPr>
          <p:cNvPr id="5" name="Title 4">
            <a:extLst>
              <a:ext uri="{FF2B5EF4-FFF2-40B4-BE49-F238E27FC236}">
                <a16:creationId xmlns:a16="http://schemas.microsoft.com/office/drawing/2014/main" id="{AB069F22-B6AF-44D0-8D10-51C5A1B63D84}"/>
              </a:ext>
            </a:extLst>
          </p:cNvPr>
          <p:cNvSpPr>
            <a:spLocks noGrp="1"/>
          </p:cNvSpPr>
          <p:nvPr>
            <p:ph type="title"/>
          </p:nvPr>
        </p:nvSpPr>
        <p:spPr/>
        <p:txBody>
          <a:bodyPr/>
          <a:lstStyle/>
          <a:p>
            <a:r>
              <a:rPr lang="en-US" dirty="0"/>
              <a:t>For More…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Pseudo Academics</a:t>
            </a:r>
          </a:p>
        </p:txBody>
      </p:sp>
      <p:sp>
        <p:nvSpPr>
          <p:cNvPr id="3" name="Subtitle 2"/>
          <p:cNvSpPr>
            <a:spLocks noGrp="1"/>
          </p:cNvSpPr>
          <p:nvPr>
            <p:ph type="subTitle" idx="1"/>
          </p:nvPr>
        </p:nvSpPr>
        <p:spPr/>
        <p:txBody>
          <a:bodyPr/>
          <a:lstStyle/>
          <a:p>
            <a:r>
              <a:rPr lang="en-US" dirty="0"/>
              <a:t>Christine Redovan, MBA, MLIS</a:t>
            </a:r>
          </a:p>
          <a:p>
            <a:r>
              <a:rPr lang="en-US" dirty="0"/>
              <a:t>Graduate Medical Education Consultant</a:t>
            </a:r>
          </a:p>
        </p:txBody>
      </p:sp>
      <p:sp>
        <p:nvSpPr>
          <p:cNvPr id="4" name="Footer Placeholder 2">
            <a:extLst>
              <a:ext uri="{FF2B5EF4-FFF2-40B4-BE49-F238E27FC236}">
                <a16:creationId xmlns:a16="http://schemas.microsoft.com/office/drawing/2014/main" id="{4F943246-15D2-8A4F-812B-0309C1AB7B39}"/>
              </a:ext>
            </a:extLst>
          </p:cNvPr>
          <p:cNvSpPr>
            <a:spLocks noGrp="1"/>
          </p:cNvSpPr>
          <p:nvPr>
            <p:ph type="ftr" sz="quarter" idx="10"/>
          </p:nvPr>
        </p:nvSpPr>
        <p:spPr>
          <a:xfrm>
            <a:off x="3028950" y="6433130"/>
            <a:ext cx="3086100" cy="365125"/>
          </a:xfrm>
        </p:spPr>
        <p:txBody>
          <a:bodyPr/>
          <a:lstStyle/>
          <a:p>
            <a:r>
              <a:rPr lang="en-US" dirty="0"/>
              <a:t>Presented by Partners in Medical Education, Inc. 2019</a:t>
            </a:r>
          </a:p>
        </p:txBody>
      </p:sp>
      <p:sp>
        <p:nvSpPr>
          <p:cNvPr id="5" name="Slide Number Placeholder 1">
            <a:extLst>
              <a:ext uri="{FF2B5EF4-FFF2-40B4-BE49-F238E27FC236}">
                <a16:creationId xmlns:a16="http://schemas.microsoft.com/office/drawing/2014/main" id="{0ACA86DB-219B-004A-8DF4-CC943CE9792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91956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dirty="0"/>
              <a:t>Recognize fake/predatory academic journals and conferences</a:t>
            </a:r>
            <a:endParaRPr lang="en-US" dirty="0"/>
          </a:p>
          <a:p>
            <a:pPr marL="0" indent="0">
              <a:buNone/>
            </a:pPr>
            <a:endParaRPr lang="en-US" dirty="0"/>
          </a:p>
        </p:txBody>
      </p:sp>
      <p:sp>
        <p:nvSpPr>
          <p:cNvPr id="3" name="Title 2"/>
          <p:cNvSpPr>
            <a:spLocks noGrp="1"/>
          </p:cNvSpPr>
          <p:nvPr>
            <p:ph type="title"/>
          </p:nvPr>
        </p:nvSpPr>
        <p:spPr/>
        <p:txBody>
          <a:bodyPr/>
          <a:lstStyle/>
          <a:p>
            <a:r>
              <a:rPr lang="en-US" dirty="0"/>
              <a:t>Objective</a:t>
            </a:r>
          </a:p>
        </p:txBody>
      </p:sp>
      <p:pic>
        <p:nvPicPr>
          <p:cNvPr id="7" name="Picture 6" descr="A picture containing table, food&#10;&#10;Description automatically generated">
            <a:extLst>
              <a:ext uri="{FF2B5EF4-FFF2-40B4-BE49-F238E27FC236}">
                <a16:creationId xmlns:a16="http://schemas.microsoft.com/office/drawing/2014/main" id="{BEC84B0A-2D55-44A3-B751-6E9087A8DE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641" y="2797237"/>
            <a:ext cx="4171309" cy="2780873"/>
          </a:xfrm>
          <a:prstGeom prst="rect">
            <a:avLst/>
          </a:prstGeom>
        </p:spPr>
      </p:pic>
      <p:sp>
        <p:nvSpPr>
          <p:cNvPr id="8" name="TextBox 7">
            <a:extLst>
              <a:ext uri="{FF2B5EF4-FFF2-40B4-BE49-F238E27FC236}">
                <a16:creationId xmlns:a16="http://schemas.microsoft.com/office/drawing/2014/main" id="{8BCFF9A4-5C0E-4254-9ACC-F15DCCA6B59A}"/>
              </a:ext>
            </a:extLst>
          </p:cNvPr>
          <p:cNvSpPr txBox="1"/>
          <p:nvPr/>
        </p:nvSpPr>
        <p:spPr>
          <a:xfrm>
            <a:off x="2681555" y="5946131"/>
            <a:ext cx="3585681" cy="230832"/>
          </a:xfrm>
          <a:prstGeom prst="rect">
            <a:avLst/>
          </a:prstGeom>
          <a:noFill/>
        </p:spPr>
        <p:txBody>
          <a:bodyPr wrap="square" rtlCol="0">
            <a:spAutoFit/>
          </a:bodyPr>
          <a:lstStyle/>
          <a:p>
            <a:r>
              <a:rPr lang="en-US" sz="900" dirty="0">
                <a:hlinkClick r:id="rId3" tooltip="http://www.thebluediamondgallery.com/tablet/a/academic.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9" name="Google Shape;125;p17">
            <a:extLst>
              <a:ext uri="{FF2B5EF4-FFF2-40B4-BE49-F238E27FC236}">
                <a16:creationId xmlns:a16="http://schemas.microsoft.com/office/drawing/2014/main" id="{B087BFB6-D3E6-224E-8B61-309421985B2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C0A3ED1D-9C98-2C4E-823F-571E78AAA5FC}"/>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14</a:t>
            </a:fld>
            <a:endParaRPr dirty="0"/>
          </a:p>
        </p:txBody>
      </p:sp>
    </p:spTree>
    <p:extLst>
      <p:ext uri="{BB962C8B-B14F-4D97-AF65-F5344CB8AC3E}">
        <p14:creationId xmlns:p14="http://schemas.microsoft.com/office/powerpoint/2010/main" val="354160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432AD807-5FA5-4980-B550-BA16E5DF6F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191772">
            <a:off x="5264761" y="3182951"/>
            <a:ext cx="3736083" cy="2638835"/>
          </a:xfrm>
          <a:prstGeom prst="rect">
            <a:avLst/>
          </a:prstGeom>
        </p:spPr>
      </p:pic>
      <p:sp>
        <p:nvSpPr>
          <p:cNvPr id="9" name="TextBox 8">
            <a:extLst>
              <a:ext uri="{FF2B5EF4-FFF2-40B4-BE49-F238E27FC236}">
                <a16:creationId xmlns:a16="http://schemas.microsoft.com/office/drawing/2014/main" id="{4C52BCA7-2CAF-48EC-98F7-E94014DF68F5}"/>
              </a:ext>
            </a:extLst>
          </p:cNvPr>
          <p:cNvSpPr txBox="1"/>
          <p:nvPr/>
        </p:nvSpPr>
        <p:spPr>
          <a:xfrm>
            <a:off x="5252347" y="5802969"/>
            <a:ext cx="3736083" cy="230832"/>
          </a:xfrm>
          <a:prstGeom prst="rect">
            <a:avLst/>
          </a:prstGeom>
          <a:noFill/>
        </p:spPr>
        <p:txBody>
          <a:bodyPr wrap="square" rtlCol="0">
            <a:spAutoFit/>
          </a:bodyPr>
          <a:lstStyle/>
          <a:p>
            <a:r>
              <a:rPr lang="en-US" sz="900" dirty="0">
                <a:hlinkClick r:id="rId4" tooltip="https://www.flickr.com/photos/safari_vacation/9716969314"/>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3" name="Content Placeholder 2"/>
          <p:cNvSpPr>
            <a:spLocks noGrp="1"/>
          </p:cNvSpPr>
          <p:nvPr>
            <p:ph idx="1"/>
          </p:nvPr>
        </p:nvSpPr>
        <p:spPr>
          <a:xfrm>
            <a:off x="554440" y="2019869"/>
            <a:ext cx="6932210" cy="4176215"/>
          </a:xfrm>
        </p:spPr>
        <p:txBody>
          <a:bodyPr/>
          <a:lstStyle/>
          <a:p>
            <a:pPr marL="0" indent="0">
              <a:buNone/>
            </a:pPr>
            <a:r>
              <a:rPr lang="en-US" dirty="0"/>
              <a:t>Made up news and information has a big impact on:</a:t>
            </a:r>
          </a:p>
          <a:p>
            <a:pPr marL="0" indent="0">
              <a:buNone/>
            </a:pPr>
            <a:r>
              <a:rPr lang="en-US" dirty="0"/>
              <a:t>- Confidence in each other </a:t>
            </a:r>
          </a:p>
          <a:p>
            <a:pPr>
              <a:buFontTx/>
              <a:buChar char="-"/>
            </a:pPr>
            <a:r>
              <a:rPr lang="en-US" dirty="0"/>
              <a:t>Sources of where news and information is obtained</a:t>
            </a:r>
          </a:p>
          <a:p>
            <a:pPr>
              <a:buFontTx/>
              <a:buChar char="-"/>
            </a:pPr>
            <a:r>
              <a:rPr lang="en-US" dirty="0"/>
              <a:t>Confidence in the government</a:t>
            </a:r>
          </a:p>
          <a:p>
            <a:pPr>
              <a:buFontTx/>
              <a:buChar char="-"/>
            </a:pPr>
            <a:r>
              <a:rPr lang="en-US" dirty="0"/>
              <a:t>Understanding of current issues</a:t>
            </a:r>
          </a:p>
        </p:txBody>
      </p:sp>
      <p:sp>
        <p:nvSpPr>
          <p:cNvPr id="2" name="Title 1"/>
          <p:cNvSpPr>
            <a:spLocks noGrp="1"/>
          </p:cNvSpPr>
          <p:nvPr>
            <p:ph type="title"/>
          </p:nvPr>
        </p:nvSpPr>
        <p:spPr/>
        <p:txBody>
          <a:bodyPr/>
          <a:lstStyle/>
          <a:p>
            <a:r>
              <a:rPr lang="en-US" dirty="0"/>
              <a:t>Started with fake news…</a:t>
            </a:r>
          </a:p>
        </p:txBody>
      </p:sp>
      <p:sp>
        <p:nvSpPr>
          <p:cNvPr id="10" name="Google Shape;125;p17">
            <a:extLst>
              <a:ext uri="{FF2B5EF4-FFF2-40B4-BE49-F238E27FC236}">
                <a16:creationId xmlns:a16="http://schemas.microsoft.com/office/drawing/2014/main" id="{98BDAD00-CA55-4548-8DEA-75E8E75CDE7A}"/>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1" name="Google Shape;317;p37">
            <a:extLst>
              <a:ext uri="{FF2B5EF4-FFF2-40B4-BE49-F238E27FC236}">
                <a16:creationId xmlns:a16="http://schemas.microsoft.com/office/drawing/2014/main" id="{7455937A-03B4-5146-9248-0419506FB273}"/>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15</a:t>
            </a:fld>
            <a:endParaRPr dirty="0"/>
          </a:p>
        </p:txBody>
      </p:sp>
    </p:spTree>
    <p:extLst>
      <p:ext uri="{BB962C8B-B14F-4D97-AF65-F5344CB8AC3E}">
        <p14:creationId xmlns:p14="http://schemas.microsoft.com/office/powerpoint/2010/main" val="71676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395" y="1676190"/>
            <a:ext cx="7886700" cy="4438905"/>
          </a:xfrm>
        </p:spPr>
        <p:txBody>
          <a:bodyPr>
            <a:normAutofit/>
          </a:bodyPr>
          <a:lstStyle/>
          <a:p>
            <a:r>
              <a:rPr lang="en-US" dirty="0"/>
              <a:t>Fake Medical Claims</a:t>
            </a:r>
          </a:p>
          <a:p>
            <a:r>
              <a:rPr lang="en-US" dirty="0"/>
              <a:t>Explosion of Journals</a:t>
            </a:r>
          </a:p>
          <a:p>
            <a:r>
              <a:rPr lang="en-US" dirty="0"/>
              <a:t>Predatory Journals</a:t>
            </a:r>
          </a:p>
          <a:p>
            <a:r>
              <a:rPr lang="en-US" dirty="0"/>
              <a:t>Predatory Publishing (closed and open source)</a:t>
            </a:r>
          </a:p>
          <a:p>
            <a:r>
              <a:rPr lang="en-US" dirty="0"/>
              <a:t>Fake metrics/benchmarks</a:t>
            </a:r>
          </a:p>
          <a:p>
            <a:r>
              <a:rPr lang="en-US" dirty="0"/>
              <a:t>Predatory Conferences</a:t>
            </a:r>
          </a:p>
          <a:p>
            <a:r>
              <a:rPr lang="en-US" dirty="0"/>
              <a:t>Spoofing of trustworthy name</a:t>
            </a:r>
          </a:p>
          <a:p>
            <a:r>
              <a:rPr lang="en-US" dirty="0"/>
              <a:t>Dilution of accurate information</a:t>
            </a:r>
          </a:p>
          <a:p>
            <a:endParaRPr lang="en-US" dirty="0"/>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…and infiltrated medicine</a:t>
            </a:r>
          </a:p>
        </p:txBody>
      </p:sp>
      <p:pic>
        <p:nvPicPr>
          <p:cNvPr id="8" name="Picture 7" descr="A picture containing earphone&#10;&#10;Description automatically generated">
            <a:extLst>
              <a:ext uri="{FF2B5EF4-FFF2-40B4-BE49-F238E27FC236}">
                <a16:creationId xmlns:a16="http://schemas.microsoft.com/office/drawing/2014/main" id="{370D9EC1-2CDE-442E-98AD-2DBEF88D5A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7950" y="3709358"/>
            <a:ext cx="1346925" cy="1763442"/>
          </a:xfrm>
          <a:prstGeom prst="rect">
            <a:avLst/>
          </a:prstGeom>
        </p:spPr>
      </p:pic>
      <p:sp>
        <p:nvSpPr>
          <p:cNvPr id="7" name="Google Shape;125;p17">
            <a:extLst>
              <a:ext uri="{FF2B5EF4-FFF2-40B4-BE49-F238E27FC236}">
                <a16:creationId xmlns:a16="http://schemas.microsoft.com/office/drawing/2014/main" id="{E0F35BA9-E272-1B4E-9FD4-7349A984C93E}"/>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9" name="Google Shape;317;p37">
            <a:extLst>
              <a:ext uri="{FF2B5EF4-FFF2-40B4-BE49-F238E27FC236}">
                <a16:creationId xmlns:a16="http://schemas.microsoft.com/office/drawing/2014/main" id="{B7D943B8-8FCA-314F-BEAA-C38204B6A25B}"/>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16</a:t>
            </a:fld>
            <a:endParaRPr dirty="0"/>
          </a:p>
        </p:txBody>
      </p:sp>
    </p:spTree>
    <p:extLst>
      <p:ext uri="{BB962C8B-B14F-4D97-AF65-F5344CB8AC3E}">
        <p14:creationId xmlns:p14="http://schemas.microsoft.com/office/powerpoint/2010/main" val="59856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GME</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344" y="2132901"/>
            <a:ext cx="2210598" cy="3316880"/>
          </a:xfrm>
        </p:spPr>
      </p:pic>
      <p:sp>
        <p:nvSpPr>
          <p:cNvPr id="6" name="Content Placeholder 5"/>
          <p:cNvSpPr>
            <a:spLocks noGrp="1"/>
          </p:cNvSpPr>
          <p:nvPr>
            <p:ph sz="half" idx="2"/>
          </p:nvPr>
        </p:nvSpPr>
        <p:spPr>
          <a:xfrm>
            <a:off x="3193577" y="1405719"/>
            <a:ext cx="5321774" cy="4771244"/>
          </a:xfrm>
        </p:spPr>
        <p:txBody>
          <a:bodyPr>
            <a:normAutofit/>
          </a:bodyPr>
          <a:lstStyle/>
          <a:p>
            <a:endParaRPr lang="en-US" sz="3200" dirty="0"/>
          </a:p>
          <a:p>
            <a:r>
              <a:rPr lang="en-US" sz="3200" dirty="0"/>
              <a:t>Pressure for publication</a:t>
            </a:r>
          </a:p>
          <a:p>
            <a:r>
              <a:rPr lang="en-US" sz="3200" dirty="0"/>
              <a:t>Academic ranking</a:t>
            </a:r>
          </a:p>
          <a:p>
            <a:r>
              <a:rPr lang="en-US" sz="3200" dirty="0"/>
              <a:t>ACGME requirements</a:t>
            </a:r>
          </a:p>
          <a:p>
            <a:r>
              <a:rPr lang="en-US" sz="3200" dirty="0"/>
              <a:t>Competitive specialties</a:t>
            </a:r>
          </a:p>
          <a:p>
            <a:r>
              <a:rPr lang="en-US" sz="3200" dirty="0"/>
              <a:t>Competitive organizations</a:t>
            </a:r>
          </a:p>
          <a:p>
            <a:endParaRPr lang="en-US" dirty="0"/>
          </a:p>
        </p:txBody>
      </p:sp>
      <p:sp>
        <p:nvSpPr>
          <p:cNvPr id="8" name="Google Shape;125;p17">
            <a:extLst>
              <a:ext uri="{FF2B5EF4-FFF2-40B4-BE49-F238E27FC236}">
                <a16:creationId xmlns:a16="http://schemas.microsoft.com/office/drawing/2014/main" id="{9C0BF8EC-36EB-7B40-9A91-08D130AF907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9" name="Google Shape;317;p37">
            <a:extLst>
              <a:ext uri="{FF2B5EF4-FFF2-40B4-BE49-F238E27FC236}">
                <a16:creationId xmlns:a16="http://schemas.microsoft.com/office/drawing/2014/main" id="{D88FAE53-3B28-3C49-9C81-EC7175B07173}"/>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17</a:t>
            </a:fld>
            <a:endParaRPr dirty="0"/>
          </a:p>
        </p:txBody>
      </p:sp>
    </p:spTree>
    <p:extLst>
      <p:ext uri="{BB962C8B-B14F-4D97-AF65-F5344CB8AC3E}">
        <p14:creationId xmlns:p14="http://schemas.microsoft.com/office/powerpoint/2010/main" val="181479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C8F7-6AD0-4F74-9042-9AD0D94FD0A9}"/>
              </a:ext>
            </a:extLst>
          </p:cNvPr>
          <p:cNvSpPr>
            <a:spLocks noGrp="1"/>
          </p:cNvSpPr>
          <p:nvPr>
            <p:ph type="title"/>
          </p:nvPr>
        </p:nvSpPr>
        <p:spPr/>
        <p:txBody>
          <a:bodyPr/>
          <a:lstStyle/>
          <a:p>
            <a:r>
              <a:rPr lang="en-US" dirty="0"/>
              <a:t>Let’s go through an example…</a:t>
            </a:r>
          </a:p>
        </p:txBody>
      </p:sp>
      <p:pic>
        <p:nvPicPr>
          <p:cNvPr id="8" name="Content Placeholder 7" descr="A screenshot of a cell phone&#10;&#10;Description automatically generated">
            <a:extLst>
              <a:ext uri="{FF2B5EF4-FFF2-40B4-BE49-F238E27FC236}">
                <a16:creationId xmlns:a16="http://schemas.microsoft.com/office/drawing/2014/main" id="{10F55F7D-7A10-455E-848C-091C9E1496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7355" y="1824574"/>
            <a:ext cx="7929924" cy="4185807"/>
          </a:xfrm>
        </p:spPr>
      </p:pic>
      <p:sp>
        <p:nvSpPr>
          <p:cNvPr id="7" name="Google Shape;125;p17">
            <a:extLst>
              <a:ext uri="{FF2B5EF4-FFF2-40B4-BE49-F238E27FC236}">
                <a16:creationId xmlns:a16="http://schemas.microsoft.com/office/drawing/2014/main" id="{9F4D62C7-004D-F640-9AD3-03968C5FC71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9" name="Google Shape;317;p37">
            <a:extLst>
              <a:ext uri="{FF2B5EF4-FFF2-40B4-BE49-F238E27FC236}">
                <a16:creationId xmlns:a16="http://schemas.microsoft.com/office/drawing/2014/main" id="{FAC432E1-63F6-2047-A274-5617AEE3BFCD}"/>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25796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EB916DD8-6803-4761-AE2C-2CD483D66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160" y="1572029"/>
            <a:ext cx="7591190" cy="4760948"/>
          </a:xfrm>
        </p:spPr>
      </p:pic>
      <p:sp>
        <p:nvSpPr>
          <p:cNvPr id="3" name="Title 2">
            <a:extLst>
              <a:ext uri="{FF2B5EF4-FFF2-40B4-BE49-F238E27FC236}">
                <a16:creationId xmlns:a16="http://schemas.microsoft.com/office/drawing/2014/main" id="{843A2723-C6F1-4364-9251-49135235FEAC}"/>
              </a:ext>
            </a:extLst>
          </p:cNvPr>
          <p:cNvSpPr>
            <a:spLocks noGrp="1"/>
          </p:cNvSpPr>
          <p:nvPr>
            <p:ph type="title"/>
          </p:nvPr>
        </p:nvSpPr>
        <p:spPr/>
        <p:txBody>
          <a:bodyPr/>
          <a:lstStyle/>
          <a:p>
            <a:r>
              <a:rPr lang="en-US" dirty="0"/>
              <a:t>About us…</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FFA488C6-850E-45BC-AABC-17F2C4082B86}"/>
                  </a:ext>
                </a:extLst>
              </p14:cNvPr>
              <p14:cNvContentPartPr/>
              <p14:nvPr/>
            </p14:nvContentPartPr>
            <p14:xfrm>
              <a:off x="3597215" y="2786189"/>
              <a:ext cx="1025640" cy="79920"/>
            </p14:xfrm>
          </p:contentPart>
        </mc:Choice>
        <mc:Fallback xmlns="">
          <p:pic>
            <p:nvPicPr>
              <p:cNvPr id="15" name="Ink 14">
                <a:extLst>
                  <a:ext uri="{FF2B5EF4-FFF2-40B4-BE49-F238E27FC236}">
                    <a16:creationId xmlns:a16="http://schemas.microsoft.com/office/drawing/2014/main" id="{FFA488C6-850E-45BC-AABC-17F2C4082B86}"/>
                  </a:ext>
                </a:extLst>
              </p:cNvPr>
              <p:cNvPicPr/>
              <p:nvPr/>
            </p:nvPicPr>
            <p:blipFill>
              <a:blip r:embed="rId4"/>
              <a:stretch>
                <a:fillRect/>
              </a:stretch>
            </p:blipFill>
            <p:spPr>
              <a:xfrm>
                <a:off x="3543215" y="2678189"/>
                <a:ext cx="11332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EFAB390C-1507-40FF-8E20-F38D75DE6ED1}"/>
                  </a:ext>
                </a:extLst>
              </p14:cNvPr>
              <p14:cNvContentPartPr/>
              <p14:nvPr/>
            </p14:nvContentPartPr>
            <p14:xfrm>
              <a:off x="7289015" y="3294869"/>
              <a:ext cx="1132920" cy="103320"/>
            </p14:xfrm>
          </p:contentPart>
        </mc:Choice>
        <mc:Fallback xmlns="">
          <p:pic>
            <p:nvPicPr>
              <p:cNvPr id="16" name="Ink 15">
                <a:extLst>
                  <a:ext uri="{FF2B5EF4-FFF2-40B4-BE49-F238E27FC236}">
                    <a16:creationId xmlns:a16="http://schemas.microsoft.com/office/drawing/2014/main" id="{EFAB390C-1507-40FF-8E20-F38D75DE6ED1}"/>
                  </a:ext>
                </a:extLst>
              </p:cNvPr>
              <p:cNvPicPr/>
              <p:nvPr/>
            </p:nvPicPr>
            <p:blipFill>
              <a:blip r:embed="rId6"/>
              <a:stretch>
                <a:fillRect/>
              </a:stretch>
            </p:blipFill>
            <p:spPr>
              <a:xfrm>
                <a:off x="7235375" y="3186869"/>
                <a:ext cx="12405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C270E663-1610-4D90-B2D2-4602CC70226F}"/>
                  </a:ext>
                </a:extLst>
              </p14:cNvPr>
              <p14:cNvContentPartPr/>
              <p14:nvPr/>
            </p14:nvContentPartPr>
            <p14:xfrm>
              <a:off x="4968455" y="2613389"/>
              <a:ext cx="363960" cy="87480"/>
            </p14:xfrm>
          </p:contentPart>
        </mc:Choice>
        <mc:Fallback xmlns="">
          <p:pic>
            <p:nvPicPr>
              <p:cNvPr id="17" name="Ink 16">
                <a:extLst>
                  <a:ext uri="{FF2B5EF4-FFF2-40B4-BE49-F238E27FC236}">
                    <a16:creationId xmlns:a16="http://schemas.microsoft.com/office/drawing/2014/main" id="{C270E663-1610-4D90-B2D2-4602CC70226F}"/>
                  </a:ext>
                </a:extLst>
              </p:cNvPr>
              <p:cNvPicPr/>
              <p:nvPr/>
            </p:nvPicPr>
            <p:blipFill>
              <a:blip r:embed="rId8"/>
              <a:stretch>
                <a:fillRect/>
              </a:stretch>
            </p:blipFill>
            <p:spPr>
              <a:xfrm>
                <a:off x="4914815" y="2505749"/>
                <a:ext cx="471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58FBACC0-5A0E-43C9-B8D7-EFCA25ABD6F8}"/>
                  </a:ext>
                </a:extLst>
              </p14:cNvPr>
              <p14:cNvContentPartPr/>
              <p14:nvPr/>
            </p14:nvContentPartPr>
            <p14:xfrm>
              <a:off x="5382455" y="2244389"/>
              <a:ext cx="124200" cy="202320"/>
            </p14:xfrm>
          </p:contentPart>
        </mc:Choice>
        <mc:Fallback xmlns="">
          <p:pic>
            <p:nvPicPr>
              <p:cNvPr id="19" name="Ink 18">
                <a:extLst>
                  <a:ext uri="{FF2B5EF4-FFF2-40B4-BE49-F238E27FC236}">
                    <a16:creationId xmlns:a16="http://schemas.microsoft.com/office/drawing/2014/main" id="{58FBACC0-5A0E-43C9-B8D7-EFCA25ABD6F8}"/>
                  </a:ext>
                </a:extLst>
              </p:cNvPr>
              <p:cNvPicPr/>
              <p:nvPr/>
            </p:nvPicPr>
            <p:blipFill>
              <a:blip r:embed="rId10"/>
              <a:stretch>
                <a:fillRect/>
              </a:stretch>
            </p:blipFill>
            <p:spPr>
              <a:xfrm>
                <a:off x="5373455" y="2235749"/>
                <a:ext cx="141840" cy="219960"/>
              </a:xfrm>
              <a:prstGeom prst="rect">
                <a:avLst/>
              </a:prstGeom>
            </p:spPr>
          </p:pic>
        </mc:Fallback>
      </mc:AlternateContent>
      <p:grpSp>
        <p:nvGrpSpPr>
          <p:cNvPr id="23" name="Group 22">
            <a:extLst>
              <a:ext uri="{FF2B5EF4-FFF2-40B4-BE49-F238E27FC236}">
                <a16:creationId xmlns:a16="http://schemas.microsoft.com/office/drawing/2014/main" id="{7F42965A-CBBB-4C57-AE65-FEEA570E805E}"/>
              </a:ext>
            </a:extLst>
          </p:cNvPr>
          <p:cNvGrpSpPr/>
          <p:nvPr/>
        </p:nvGrpSpPr>
        <p:grpSpPr>
          <a:xfrm>
            <a:off x="5580455" y="2078429"/>
            <a:ext cx="225360" cy="313200"/>
            <a:chOff x="5580455" y="2078429"/>
            <a:chExt cx="225360" cy="313200"/>
          </a:xfrm>
        </p:grpSpPr>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AF1A1A56-9629-4502-B12B-4B9DC77C6554}"/>
                    </a:ext>
                  </a:extLst>
                </p14:cNvPr>
                <p14:cNvContentPartPr/>
                <p14:nvPr/>
              </p14:nvContentPartPr>
              <p14:xfrm>
                <a:off x="5580455" y="2243669"/>
                <a:ext cx="89640" cy="147960"/>
              </p14:xfrm>
            </p:contentPart>
          </mc:Choice>
          <mc:Fallback xmlns="">
            <p:pic>
              <p:nvPicPr>
                <p:cNvPr id="20" name="Ink 19">
                  <a:extLst>
                    <a:ext uri="{FF2B5EF4-FFF2-40B4-BE49-F238E27FC236}">
                      <a16:creationId xmlns:a16="http://schemas.microsoft.com/office/drawing/2014/main" id="{AF1A1A56-9629-4502-B12B-4B9DC77C6554}"/>
                    </a:ext>
                  </a:extLst>
                </p:cNvPr>
                <p:cNvPicPr/>
                <p:nvPr/>
              </p:nvPicPr>
              <p:blipFill>
                <a:blip r:embed="rId12"/>
                <a:stretch>
                  <a:fillRect/>
                </a:stretch>
              </p:blipFill>
              <p:spPr>
                <a:xfrm>
                  <a:off x="5571815" y="2234669"/>
                  <a:ext cx="107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39264998-127A-4655-B5CE-7CD2B194B996}"/>
                    </a:ext>
                  </a:extLst>
                </p14:cNvPr>
                <p14:cNvContentPartPr/>
                <p14:nvPr/>
              </p14:nvContentPartPr>
              <p14:xfrm>
                <a:off x="5735975" y="2078429"/>
                <a:ext cx="33840" cy="165960"/>
              </p14:xfrm>
            </p:contentPart>
          </mc:Choice>
          <mc:Fallback xmlns="">
            <p:pic>
              <p:nvPicPr>
                <p:cNvPr id="21" name="Ink 20">
                  <a:extLst>
                    <a:ext uri="{FF2B5EF4-FFF2-40B4-BE49-F238E27FC236}">
                      <a16:creationId xmlns:a16="http://schemas.microsoft.com/office/drawing/2014/main" id="{39264998-127A-4655-B5CE-7CD2B194B996}"/>
                    </a:ext>
                  </a:extLst>
                </p:cNvPr>
                <p:cNvPicPr/>
                <p:nvPr/>
              </p:nvPicPr>
              <p:blipFill>
                <a:blip r:embed="rId14"/>
                <a:stretch>
                  <a:fillRect/>
                </a:stretch>
              </p:blipFill>
              <p:spPr>
                <a:xfrm>
                  <a:off x="5727335" y="2069789"/>
                  <a:ext cx="51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C8429A51-8932-4333-A97B-DE707F7846B6}"/>
                    </a:ext>
                  </a:extLst>
                </p14:cNvPr>
                <p14:cNvContentPartPr/>
                <p14:nvPr/>
              </p14:nvContentPartPr>
              <p14:xfrm>
                <a:off x="5805455" y="2363189"/>
                <a:ext cx="360" cy="360"/>
              </p14:xfrm>
            </p:contentPart>
          </mc:Choice>
          <mc:Fallback xmlns="">
            <p:pic>
              <p:nvPicPr>
                <p:cNvPr id="22" name="Ink 21">
                  <a:extLst>
                    <a:ext uri="{FF2B5EF4-FFF2-40B4-BE49-F238E27FC236}">
                      <a16:creationId xmlns:a16="http://schemas.microsoft.com/office/drawing/2014/main" id="{C8429A51-8932-4333-A97B-DE707F7846B6}"/>
                    </a:ext>
                  </a:extLst>
                </p:cNvPr>
                <p:cNvPicPr/>
                <p:nvPr/>
              </p:nvPicPr>
              <p:blipFill>
                <a:blip r:embed="rId16"/>
                <a:stretch>
                  <a:fillRect/>
                </a:stretch>
              </p:blipFill>
              <p:spPr>
                <a:xfrm>
                  <a:off x="5796455" y="2354189"/>
                  <a:ext cx="18000" cy="18000"/>
                </a:xfrm>
                <a:prstGeom prst="rect">
                  <a:avLst/>
                </a:prstGeom>
              </p:spPr>
            </p:pic>
          </mc:Fallback>
        </mc:AlternateContent>
      </p:grpSp>
      <p:sp>
        <p:nvSpPr>
          <p:cNvPr id="14" name="Google Shape;125;p17">
            <a:extLst>
              <a:ext uri="{FF2B5EF4-FFF2-40B4-BE49-F238E27FC236}">
                <a16:creationId xmlns:a16="http://schemas.microsoft.com/office/drawing/2014/main" id="{DADFE53D-73E7-6D45-A53F-D2E1B990E89D}"/>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8" name="Google Shape;317;p37">
            <a:extLst>
              <a:ext uri="{FF2B5EF4-FFF2-40B4-BE49-F238E27FC236}">
                <a16:creationId xmlns:a16="http://schemas.microsoft.com/office/drawing/2014/main" id="{7741400D-F351-6F41-AE6E-A5553D35E425}"/>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19</a:t>
            </a:fld>
            <a:endParaRPr dirty="0"/>
          </a:p>
        </p:txBody>
      </p:sp>
    </p:spTree>
    <p:extLst>
      <p:ext uri="{BB962C8B-B14F-4D97-AF65-F5344CB8AC3E}">
        <p14:creationId xmlns:p14="http://schemas.microsoft.com/office/powerpoint/2010/main" val="277952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066179" y="203986"/>
            <a:ext cx="6526006" cy="1325563"/>
          </a:xfrm>
        </p:spPr>
        <p:txBody>
          <a:bodyPr/>
          <a:lstStyle/>
          <a:p>
            <a:r>
              <a:rPr lang="en-US" altLang="en-US" dirty="0"/>
              <a:t> Partners Consulting Team</a:t>
            </a:r>
          </a:p>
        </p:txBody>
      </p:sp>
      <p:sp>
        <p:nvSpPr>
          <p:cNvPr id="15" name="Google Shape;125;p17">
            <a:extLst>
              <a:ext uri="{FF2B5EF4-FFF2-40B4-BE49-F238E27FC236}">
                <a16:creationId xmlns:a16="http://schemas.microsoft.com/office/drawing/2014/main" id="{0872C9F4-744F-FF41-AC57-01CAE40E178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6" name="Rectangle 15">
            <a:extLst>
              <a:ext uri="{FF2B5EF4-FFF2-40B4-BE49-F238E27FC236}">
                <a16:creationId xmlns:a16="http://schemas.microsoft.com/office/drawing/2014/main" id="{E9B613F9-C93E-114B-9216-FBD53D3DD799}"/>
              </a:ext>
            </a:extLst>
          </p:cNvPr>
          <p:cNvSpPr/>
          <p:nvPr/>
        </p:nvSpPr>
        <p:spPr>
          <a:xfrm>
            <a:off x="2285468" y="3478358"/>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Christine Redovan, MBA</a:t>
            </a:r>
          </a:p>
          <a:p>
            <a:pPr algn="ctr">
              <a:defRPr/>
            </a:pPr>
            <a:r>
              <a:rPr lang="en-US" sz="1200" b="1" dirty="0">
                <a:solidFill>
                  <a:srgbClr val="336750"/>
                </a:solidFill>
                <a:latin typeface="Lucida Bright" pitchFamily="18" charset="0"/>
              </a:rPr>
              <a:t>GME Consultant</a:t>
            </a:r>
          </a:p>
        </p:txBody>
      </p:sp>
      <p:sp>
        <p:nvSpPr>
          <p:cNvPr id="17" name="Rectangle 16">
            <a:extLst>
              <a:ext uri="{FF2B5EF4-FFF2-40B4-BE49-F238E27FC236}">
                <a16:creationId xmlns:a16="http://schemas.microsoft.com/office/drawing/2014/main" id="{086F3CDD-E5F7-7848-B381-034F79BE94E3}"/>
              </a:ext>
            </a:extLst>
          </p:cNvPr>
          <p:cNvSpPr/>
          <p:nvPr/>
        </p:nvSpPr>
        <p:spPr>
          <a:xfrm>
            <a:off x="4421369" y="3459716"/>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Pamela Royston, Ph.D</a:t>
            </a:r>
          </a:p>
          <a:p>
            <a:pPr algn="ctr">
              <a:defRPr/>
            </a:pPr>
            <a:r>
              <a:rPr lang="en-US" sz="1200" b="1" dirty="0">
                <a:solidFill>
                  <a:srgbClr val="336750"/>
                </a:solidFill>
                <a:latin typeface="Lucida Bright" pitchFamily="18" charset="0"/>
              </a:rPr>
              <a:t>GME Consultant</a:t>
            </a:r>
          </a:p>
        </p:txBody>
      </p:sp>
      <p:sp>
        <p:nvSpPr>
          <p:cNvPr id="18" name="TextBox 17">
            <a:extLst>
              <a:ext uri="{FF2B5EF4-FFF2-40B4-BE49-F238E27FC236}">
                <a16:creationId xmlns:a16="http://schemas.microsoft.com/office/drawing/2014/main" id="{3C549B64-4DD3-5047-917F-0306FEDCC1B1}"/>
              </a:ext>
            </a:extLst>
          </p:cNvPr>
          <p:cNvSpPr txBox="1"/>
          <p:nvPr/>
        </p:nvSpPr>
        <p:spPr>
          <a:xfrm>
            <a:off x="2341349" y="3792135"/>
            <a:ext cx="2021838" cy="1723549"/>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marL="171450" indent="-171450">
              <a:buFont typeface="Arial" charset="0"/>
              <a:buChar char="•"/>
              <a:defRPr/>
            </a:pPr>
            <a:r>
              <a:rPr lang="en-US" sz="1000" dirty="0">
                <a:latin typeface="Lucida Bright" pitchFamily="18" charset="0"/>
                <a:ea typeface="+mn-ea"/>
                <a:cs typeface="+mn-cs"/>
              </a:rPr>
              <a:t> 15+ years GME Operations, Accreditation and Management success</a:t>
            </a:r>
            <a:br>
              <a:rPr lang="en-US" sz="1000" dirty="0">
                <a:latin typeface="Lucida Bright" pitchFamily="18" charset="0"/>
                <a:ea typeface="+mn-ea"/>
                <a:cs typeface="+mn-cs"/>
              </a:rPr>
            </a:br>
            <a:endParaRPr lang="en-US" sz="1000" dirty="0">
              <a:latin typeface="Lucida Bright" pitchFamily="18" charset="0"/>
              <a:ea typeface="+mn-ea"/>
              <a:cs typeface="+mn-cs"/>
            </a:endParaRPr>
          </a:p>
          <a:p>
            <a:pPr marL="171450" indent="-171450">
              <a:buFont typeface="Arial" charset="0"/>
              <a:buChar char="•"/>
              <a:defRPr/>
            </a:pPr>
            <a:r>
              <a:rPr lang="en-US" sz="1000" dirty="0">
                <a:latin typeface="Lucida Bright" pitchFamily="18" charset="0"/>
                <a:ea typeface="+mn-ea"/>
                <a:cs typeface="+mn-cs"/>
              </a:rPr>
              <a:t> Focused 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sp>
        <p:nvSpPr>
          <p:cNvPr id="19" name="TextBox 18">
            <a:extLst>
              <a:ext uri="{FF2B5EF4-FFF2-40B4-BE49-F238E27FC236}">
                <a16:creationId xmlns:a16="http://schemas.microsoft.com/office/drawing/2014/main" id="{D3F971E2-97D4-3A4D-848C-182A40F50303}"/>
              </a:ext>
            </a:extLst>
          </p:cNvPr>
          <p:cNvSpPr txBox="1"/>
          <p:nvPr/>
        </p:nvSpPr>
        <p:spPr>
          <a:xfrm>
            <a:off x="103656" y="3792539"/>
            <a:ext cx="2034201" cy="2708434"/>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dirty="0">
                <a:latin typeface="Lucida Bright" charset="0"/>
                <a:ea typeface="Lucida Bright" charset="0"/>
                <a:cs typeface="Lucida Bright" charset="0"/>
              </a:rPr>
              <a:t> GME Director &amp; DIO</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a:latin typeface="Lucida Bright" charset="0"/>
                <a:ea typeface="Lucida Bright" charset="0"/>
                <a:cs typeface="Lucida Bright" charset="0"/>
              </a:rPr>
              <a:t> Seasoned speaker at ACGME &amp; sub-specialty national meetings</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a:latin typeface="Lucida Bright" charset="0"/>
                <a:ea typeface="Lucida Bright" charset="0"/>
                <a:cs typeface="Lucida Bright" charset="0"/>
              </a:rPr>
              <a:t> Institutional and Program accreditation experience</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b="1" dirty="0">
                <a:latin typeface="Lucida Bright" charset="0"/>
                <a:ea typeface="Lucida Bright" charset="0"/>
                <a:cs typeface="Lucida Bright" charset="0"/>
              </a:rPr>
              <a:t> </a:t>
            </a:r>
            <a:r>
              <a:rPr lang="en-US" sz="1000" dirty="0">
                <a:latin typeface="Lucida Bright" charset="0"/>
                <a:ea typeface="Lucida Bright" charset="0"/>
                <a:cs typeface="Lucida Bright" charset="0"/>
              </a:rPr>
              <a:t>3 decades in education; Masters of Education in curriculum &amp; evaluations, PhD concentration in secondary education &amp; adult learning theories</a:t>
            </a:r>
          </a:p>
          <a:p>
            <a:pPr>
              <a:defRPr/>
            </a:pPr>
            <a:endParaRPr lang="en-US" sz="1400" dirty="0">
              <a:solidFill>
                <a:srgbClr val="003300"/>
              </a:solidFill>
              <a:latin typeface="Lucida Bright" charset="0"/>
              <a:ea typeface="Lucida Bright" charset="0"/>
              <a:cs typeface="Lucida Bright" charset="0"/>
            </a:endParaRPr>
          </a:p>
        </p:txBody>
      </p:sp>
      <p:sp>
        <p:nvSpPr>
          <p:cNvPr id="20" name="TextBox 19">
            <a:extLst>
              <a:ext uri="{FF2B5EF4-FFF2-40B4-BE49-F238E27FC236}">
                <a16:creationId xmlns:a16="http://schemas.microsoft.com/office/drawing/2014/main" id="{1BFCF83F-7645-7C4C-B902-5D1919252B3F}"/>
              </a:ext>
            </a:extLst>
          </p:cNvPr>
          <p:cNvSpPr txBox="1"/>
          <p:nvPr/>
        </p:nvSpPr>
        <p:spPr>
          <a:xfrm>
            <a:off x="6388100" y="3745957"/>
            <a:ext cx="2755900" cy="2816156"/>
          </a:xfrm>
          <a:prstGeom prst="rect">
            <a:avLst/>
          </a:prstGeom>
          <a:noFill/>
        </p:spPr>
        <p:txBody>
          <a:bodyPr wrap="square">
            <a:spAutoFit/>
          </a:bodyPr>
          <a:lstStyle/>
          <a:p>
            <a:pPr marL="171450" indent="-171450" algn="ctr">
              <a:buFont typeface="Arial" pitchFamily="34" charset="0"/>
              <a:buChar char="•"/>
              <a:defRPr/>
            </a:pPr>
            <a:endParaRPr lang="en-US" sz="1200" dirty="0">
              <a:solidFill>
                <a:srgbClr val="003300"/>
              </a:solidFill>
              <a:latin typeface="Lucida Bright" pitchFamily="18" charset="0"/>
            </a:endParaRPr>
          </a:p>
          <a:p>
            <a:pPr marL="171450" indent="-171450">
              <a:buFont typeface="Arial" pitchFamily="34" charset="0"/>
              <a:buChar char="•"/>
              <a:defRPr/>
            </a:pPr>
            <a:r>
              <a:rPr lang="en-US" sz="900" dirty="0">
                <a:latin typeface="Lucida Bright" panose="02040602050505020304" pitchFamily="18" charset="77"/>
              </a:rPr>
              <a:t>13+ years in GME and UME Research Administration</a:t>
            </a:r>
          </a:p>
          <a:p>
            <a:pPr>
              <a:defRPr/>
            </a:pPr>
            <a:endParaRPr lang="en-US" sz="900" dirty="0">
              <a:latin typeface="Lucida Bright" panose="02040602050505020304" pitchFamily="18" charset="77"/>
            </a:endParaRPr>
          </a:p>
          <a:p>
            <a:pPr marL="171450" indent="-171450">
              <a:buFont typeface="Arial" pitchFamily="34" charset="0"/>
              <a:buChar char="•"/>
              <a:defRPr/>
            </a:pPr>
            <a:r>
              <a:rPr lang="en-US" sz="900" dirty="0">
                <a:latin typeface="Lucida Bright" panose="02040602050505020304" pitchFamily="18" charset="77"/>
              </a:rPr>
              <a:t>Works with MD and DO residency programs to create and implement scholarly strategies</a:t>
            </a:r>
            <a:br>
              <a:rPr lang="en-US" sz="900" dirty="0">
                <a:latin typeface="Lucida Bright" panose="02040602050505020304" pitchFamily="18" charset="77"/>
              </a:rPr>
            </a:br>
            <a:endParaRPr lang="en-US" sz="900" dirty="0">
              <a:latin typeface="Lucida Bright" panose="02040602050505020304" pitchFamily="18" charset="77"/>
            </a:endParaRPr>
          </a:p>
          <a:p>
            <a:pPr marL="171450" lvl="0" indent="-171450">
              <a:buSzPts val="1100"/>
              <a:buFont typeface="Arial"/>
              <a:buChar char="•"/>
            </a:pPr>
            <a:r>
              <a:rPr lang="en-US" sz="900" dirty="0">
                <a:latin typeface="Lucida Bright" panose="02040602050505020304" pitchFamily="18" charset="77"/>
              </a:rPr>
              <a:t>As an Executive Director, led a team that served residents and physician faculty and preceptors across 25 teaching hospitals and 3 campuses.</a:t>
            </a:r>
          </a:p>
          <a:p>
            <a:pPr>
              <a:defRPr/>
            </a:pPr>
            <a:endParaRPr lang="en-US" sz="900" dirty="0">
              <a:latin typeface="Lucida Bright" panose="02040602050505020304" pitchFamily="18" charset="77"/>
            </a:endParaRPr>
          </a:p>
          <a:p>
            <a:pPr marL="171450" lvl="0" indent="-171450">
              <a:buSzPts val="1100"/>
              <a:buFont typeface="Arial"/>
              <a:buChar char="•"/>
            </a:pPr>
            <a:r>
              <a:rPr lang="en-US" sz="900" dirty="0">
                <a:latin typeface="Lucida Bright" panose="02040602050505020304" pitchFamily="18" charset="77"/>
              </a:rPr>
              <a:t>As an Associate Dean for Research, created and implemented a unified UME-GME Research Strategy for a medical school and its 14 residency programs, 8 specialties, 4 hospitals and 150+ residents</a:t>
            </a:r>
          </a:p>
          <a:p>
            <a:pPr marL="171450" indent="-171450" algn="ctr">
              <a:buFont typeface="Arial" pitchFamily="34" charset="0"/>
              <a:buChar char="•"/>
              <a:defRPr/>
            </a:pPr>
            <a:endParaRPr lang="en-US" sz="1200" dirty="0">
              <a:solidFill>
                <a:srgbClr val="003300"/>
              </a:solidFill>
              <a:latin typeface="Comic Sans MS" pitchFamily="66" charset="0"/>
            </a:endParaRPr>
          </a:p>
        </p:txBody>
      </p:sp>
      <p:pic>
        <p:nvPicPr>
          <p:cNvPr id="21" name="Picture 20">
            <a:extLst>
              <a:ext uri="{FF2B5EF4-FFF2-40B4-BE49-F238E27FC236}">
                <a16:creationId xmlns:a16="http://schemas.microsoft.com/office/drawing/2014/main" id="{02133C17-6FDF-A147-881E-C3FBD83EEC7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769321" y="1613816"/>
            <a:ext cx="1486064" cy="1802970"/>
          </a:xfrm>
          <a:prstGeom prst="rect">
            <a:avLst/>
          </a:prstGeom>
        </p:spPr>
      </p:pic>
      <p:sp>
        <p:nvSpPr>
          <p:cNvPr id="25" name="TextBox 24">
            <a:extLst>
              <a:ext uri="{FF2B5EF4-FFF2-40B4-BE49-F238E27FC236}">
                <a16:creationId xmlns:a16="http://schemas.microsoft.com/office/drawing/2014/main" id="{BBBB2D62-0B2E-A84B-A231-300A0B6FB0EE}"/>
              </a:ext>
            </a:extLst>
          </p:cNvPr>
          <p:cNvSpPr txBox="1"/>
          <p:nvPr/>
        </p:nvSpPr>
        <p:spPr>
          <a:xfrm>
            <a:off x="4387789" y="3817524"/>
            <a:ext cx="2325373" cy="2569934"/>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900" b="0" dirty="0">
                <a:latin typeface="Lucida Bright" charset="0"/>
                <a:ea typeface="Lucida Bright" charset="0"/>
                <a:cs typeface="Lucida Bright" charset="0"/>
              </a:rPr>
              <a:t> </a:t>
            </a:r>
            <a:r>
              <a:rPr lang="en-US" sz="900" dirty="0">
                <a:latin typeface="Lucida Bright" charset="0"/>
                <a:ea typeface="Lucida Bright" charset="0"/>
                <a:cs typeface="Lucida Bright" charset="0"/>
              </a:rPr>
              <a:t>GME Director &amp; DIO</a:t>
            </a:r>
          </a:p>
          <a:p>
            <a:pPr marL="171450" indent="-171450">
              <a:buFont typeface="Arial" charset="0"/>
              <a:buChar char="•"/>
            </a:pPr>
            <a:endParaRPr lang="en-US" sz="900" dirty="0">
              <a:latin typeface="Lucida Bright" charset="0"/>
              <a:ea typeface="Lucida Bright" charset="0"/>
              <a:cs typeface="Lucida Bright" charset="0"/>
            </a:endParaRPr>
          </a:p>
          <a:p>
            <a:pPr marL="171450" indent="-171450">
              <a:buFont typeface="Arial" charset="0"/>
              <a:buChar char="•"/>
            </a:pPr>
            <a:r>
              <a:rPr lang="en-US" sz="900" dirty="0">
                <a:latin typeface="Lucida Bright" charset="0"/>
                <a:ea typeface="Lucida Bright" charset="0"/>
                <a:cs typeface="Lucida Bright" charset="0"/>
              </a:rPr>
              <a:t> (GME) program analysis and strategic planning</a:t>
            </a:r>
          </a:p>
          <a:p>
            <a:pPr marL="171450" indent="-171450">
              <a:buFont typeface="Arial" charset="0"/>
              <a:buChar char="•"/>
            </a:pPr>
            <a:endParaRPr lang="en-US" sz="900" dirty="0">
              <a:latin typeface="Lucida Bright" charset="0"/>
              <a:ea typeface="Lucida Bright" charset="0"/>
              <a:cs typeface="Lucida Bright" charset="0"/>
            </a:endParaRPr>
          </a:p>
          <a:p>
            <a:pPr marL="171450" indent="-171450">
              <a:buFont typeface="Arial" charset="0"/>
              <a:buChar char="•"/>
            </a:pPr>
            <a:r>
              <a:rPr lang="en-US" sz="900" dirty="0">
                <a:latin typeface="Lucida Bright" charset="0"/>
                <a:ea typeface="Lucida Bright" charset="0"/>
                <a:cs typeface="Lucida Bright" charset="0"/>
              </a:rPr>
              <a:t> GME Agreements and Contracts</a:t>
            </a:r>
          </a:p>
          <a:p>
            <a:pPr marL="171450" indent="-171450">
              <a:buFont typeface="Arial" charset="0"/>
              <a:buChar char="•"/>
            </a:pPr>
            <a:endParaRPr lang="en-US" sz="900" dirty="0">
              <a:latin typeface="Lucida Bright" charset="0"/>
              <a:ea typeface="Lucida Bright" charset="0"/>
              <a:cs typeface="Lucida Bright" charset="0"/>
            </a:endParaRPr>
          </a:p>
          <a:p>
            <a:pPr marL="171450" indent="-171450">
              <a:buFont typeface="Arial" charset="0"/>
              <a:buChar char="•"/>
            </a:pPr>
            <a:r>
              <a:rPr lang="en-US" sz="900" dirty="0">
                <a:latin typeface="Lucida Bright" charset="0"/>
                <a:ea typeface="Lucida Bright" charset="0"/>
                <a:cs typeface="Lucida Bright" charset="0"/>
              </a:rPr>
              <a:t> Certified MBTI Consultant</a:t>
            </a:r>
          </a:p>
          <a:p>
            <a:pPr marL="171450" indent="-171450">
              <a:buFont typeface="Arial" charset="0"/>
              <a:buChar char="•"/>
            </a:pPr>
            <a:endParaRPr lang="en-US" sz="900" dirty="0">
              <a:latin typeface="Lucida Bright" charset="0"/>
              <a:ea typeface="Lucida Bright" charset="0"/>
              <a:cs typeface="Lucida Bright" charset="0"/>
            </a:endParaRPr>
          </a:p>
          <a:p>
            <a:pPr marL="171450" indent="-171450">
              <a:buFont typeface="Arial" charset="0"/>
              <a:buChar char="•"/>
            </a:pPr>
            <a:r>
              <a:rPr lang="en-US" sz="900" dirty="0">
                <a:latin typeface="Lucida Bright" charset="0"/>
                <a:ea typeface="Lucida Bright" charset="0"/>
                <a:cs typeface="Lucida Bright" charset="0"/>
              </a:rPr>
              <a:t>New residency program development – pre-startup </a:t>
            </a:r>
            <a:br>
              <a:rPr lang="en-US" sz="900" dirty="0">
                <a:latin typeface="Lucida Bright" charset="0"/>
                <a:ea typeface="Lucida Bright" charset="0"/>
                <a:cs typeface="Lucida Bright" charset="0"/>
              </a:rPr>
            </a:br>
            <a:r>
              <a:rPr lang="en-US" sz="900" dirty="0">
                <a:latin typeface="Lucida Bright" charset="0"/>
                <a:ea typeface="Lucida Bright" charset="0"/>
                <a:cs typeface="Lucida Bright" charset="0"/>
              </a:rPr>
              <a:t>through implementation</a:t>
            </a:r>
          </a:p>
          <a:p>
            <a:pPr marL="171450" indent="-171450">
              <a:buFont typeface="Arial" charset="0"/>
              <a:buChar char="•"/>
            </a:pPr>
            <a:endParaRPr lang="en-US" sz="900" dirty="0">
              <a:latin typeface="Lucida Bright" charset="0"/>
              <a:ea typeface="Lucida Bright" charset="0"/>
              <a:cs typeface="Lucida Bright" charset="0"/>
            </a:endParaRPr>
          </a:p>
          <a:p>
            <a:pPr marL="171450" indent="-171450">
              <a:buFont typeface="Arial" charset="0"/>
              <a:buChar char="•"/>
            </a:pPr>
            <a:r>
              <a:rPr lang="en-US" sz="900" dirty="0">
                <a:latin typeface="Lucida Bright" charset="0"/>
                <a:ea typeface="Lucida Bright" charset="0"/>
                <a:cs typeface="Lucida Bright" charset="0"/>
              </a:rPr>
              <a:t>GME policy development and integration with HR policy</a:t>
            </a:r>
          </a:p>
          <a:p>
            <a:pPr>
              <a:defRPr/>
            </a:pPr>
            <a:endParaRPr lang="en-US" sz="1400" dirty="0">
              <a:solidFill>
                <a:srgbClr val="003300"/>
              </a:solidFill>
              <a:latin typeface="Lucida Bright" charset="0"/>
              <a:ea typeface="Lucida Bright" charset="0"/>
              <a:cs typeface="Lucida Bright" charset="0"/>
            </a:endParaRPr>
          </a:p>
        </p:txBody>
      </p:sp>
      <p:sp>
        <p:nvSpPr>
          <p:cNvPr id="26" name="Rectangle 25">
            <a:extLst>
              <a:ext uri="{FF2B5EF4-FFF2-40B4-BE49-F238E27FC236}">
                <a16:creationId xmlns:a16="http://schemas.microsoft.com/office/drawing/2014/main" id="{3526C036-3DE5-EE40-A787-91C84B2C90CB}"/>
              </a:ext>
            </a:extLst>
          </p:cNvPr>
          <p:cNvSpPr/>
          <p:nvPr/>
        </p:nvSpPr>
        <p:spPr>
          <a:xfrm>
            <a:off x="20348" y="3485202"/>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Heather Peters, M.Ed, Ph.D</a:t>
            </a:r>
          </a:p>
          <a:p>
            <a:pPr algn="ctr">
              <a:defRPr/>
            </a:pPr>
            <a:r>
              <a:rPr lang="en-US" sz="1200" b="1" dirty="0">
                <a:solidFill>
                  <a:srgbClr val="336750"/>
                </a:solidFill>
                <a:latin typeface="Lucida Bright" pitchFamily="18" charset="0"/>
              </a:rPr>
              <a:t>GME Consultant</a:t>
            </a:r>
          </a:p>
        </p:txBody>
      </p:sp>
      <p:sp>
        <p:nvSpPr>
          <p:cNvPr id="27" name="Rectangle 26">
            <a:extLst>
              <a:ext uri="{FF2B5EF4-FFF2-40B4-BE49-F238E27FC236}">
                <a16:creationId xmlns:a16="http://schemas.microsoft.com/office/drawing/2014/main" id="{8DDDCF33-EA35-C247-A6C6-5948CD9E8F82}"/>
              </a:ext>
            </a:extLst>
          </p:cNvPr>
          <p:cNvSpPr/>
          <p:nvPr/>
        </p:nvSpPr>
        <p:spPr>
          <a:xfrm>
            <a:off x="6838956" y="3497902"/>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Grace Brannan, Ph.D</a:t>
            </a:r>
            <a:br>
              <a:rPr lang="en-US" sz="1200" b="1" dirty="0">
                <a:solidFill>
                  <a:srgbClr val="336750"/>
                </a:solidFill>
                <a:latin typeface="Lucida Bright" pitchFamily="18" charset="0"/>
              </a:rPr>
            </a:br>
            <a:r>
              <a:rPr lang="en-US" sz="1200" b="1" dirty="0">
                <a:solidFill>
                  <a:srgbClr val="336750"/>
                </a:solidFill>
                <a:latin typeface="Lucida Bright" pitchFamily="18" charset="0"/>
              </a:rPr>
              <a:t> GME Consultant</a:t>
            </a:r>
          </a:p>
        </p:txBody>
      </p:sp>
      <p:pic>
        <p:nvPicPr>
          <p:cNvPr id="28" name="Picture 2">
            <a:extLst>
              <a:ext uri="{FF2B5EF4-FFF2-40B4-BE49-F238E27FC236}">
                <a16:creationId xmlns:a16="http://schemas.microsoft.com/office/drawing/2014/main" id="{837B77DB-C1A7-DF40-9236-D134D5CE11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78717" y="1642486"/>
            <a:ext cx="1443885" cy="180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BF99BE25-A245-BF46-A121-BB2B71729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128" y="1654298"/>
            <a:ext cx="1495259" cy="1821810"/>
          </a:xfrm>
          <a:prstGeom prst="rect">
            <a:avLst/>
          </a:prstGeom>
        </p:spPr>
      </p:pic>
      <p:pic>
        <p:nvPicPr>
          <p:cNvPr id="30" name="Picture 29">
            <a:extLst>
              <a:ext uri="{FF2B5EF4-FFF2-40B4-BE49-F238E27FC236}">
                <a16:creationId xmlns:a16="http://schemas.microsoft.com/office/drawing/2014/main" id="{2F189112-5E57-8244-B643-29E2D44BE609}"/>
              </a:ext>
            </a:extLst>
          </p:cNvPr>
          <p:cNvPicPr>
            <a:picLocks noChangeAspect="1"/>
          </p:cNvPicPr>
          <p:nvPr/>
        </p:nvPicPr>
        <p:blipFill rotWithShape="1">
          <a:blip r:embed="rId6"/>
          <a:srcRect l="18927"/>
          <a:stretch/>
        </p:blipFill>
        <p:spPr>
          <a:xfrm>
            <a:off x="7099299" y="1600199"/>
            <a:ext cx="1638717" cy="1827237"/>
          </a:xfrm>
          <a:prstGeom prst="rect">
            <a:avLst/>
          </a:prstGeom>
        </p:spPr>
      </p:pic>
      <p:sp>
        <p:nvSpPr>
          <p:cNvPr id="32" name="Google Shape;317;p37">
            <a:extLst>
              <a:ext uri="{FF2B5EF4-FFF2-40B4-BE49-F238E27FC236}">
                <a16:creationId xmlns:a16="http://schemas.microsoft.com/office/drawing/2014/main" id="{FA1EE089-7758-324F-BF0C-B562F65B4A89}"/>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36162970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9BEC5-27A4-4DBD-9AEA-44ED9AC45B21}"/>
              </a:ext>
            </a:extLst>
          </p:cNvPr>
          <p:cNvSpPr>
            <a:spLocks noGrp="1"/>
          </p:cNvSpPr>
          <p:nvPr>
            <p:ph type="title"/>
          </p:nvPr>
        </p:nvSpPr>
        <p:spPr/>
        <p:txBody>
          <a:bodyPr/>
          <a:lstStyle/>
          <a:p>
            <a:r>
              <a:rPr lang="en-US" dirty="0"/>
              <a:t>What is Scholars Portal?</a:t>
            </a:r>
          </a:p>
        </p:txBody>
      </p:sp>
      <p:pic>
        <p:nvPicPr>
          <p:cNvPr id="11" name="Content Placeholder 10" descr="A screenshot of a social media post&#10;&#10;Description automatically generated">
            <a:extLst>
              <a:ext uri="{FF2B5EF4-FFF2-40B4-BE49-F238E27FC236}">
                <a16:creationId xmlns:a16="http://schemas.microsoft.com/office/drawing/2014/main" id="{4451F1C8-9F82-4FAC-B10F-6FF2BC467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157" y="2106103"/>
            <a:ext cx="8141730" cy="3493313"/>
          </a:xfr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FE9C03FC-283F-40F9-8F47-4C014395A6DE}"/>
                  </a:ext>
                </a:extLst>
              </p14:cNvPr>
              <p14:cNvContentPartPr/>
              <p14:nvPr/>
            </p14:nvContentPartPr>
            <p14:xfrm>
              <a:off x="2968726" y="2259744"/>
              <a:ext cx="1159200" cy="114840"/>
            </p14:xfrm>
          </p:contentPart>
        </mc:Choice>
        <mc:Fallback xmlns="">
          <p:pic>
            <p:nvPicPr>
              <p:cNvPr id="12" name="Ink 11">
                <a:extLst>
                  <a:ext uri="{FF2B5EF4-FFF2-40B4-BE49-F238E27FC236}">
                    <a16:creationId xmlns:a16="http://schemas.microsoft.com/office/drawing/2014/main" id="{FE9C03FC-283F-40F9-8F47-4C014395A6DE}"/>
                  </a:ext>
                </a:extLst>
              </p:cNvPr>
              <p:cNvPicPr/>
              <p:nvPr/>
            </p:nvPicPr>
            <p:blipFill>
              <a:blip r:embed="rId4"/>
              <a:stretch>
                <a:fillRect/>
              </a:stretch>
            </p:blipFill>
            <p:spPr>
              <a:xfrm>
                <a:off x="2915086" y="2151744"/>
                <a:ext cx="1266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F55301D-6BFE-416D-9484-ED58EF467639}"/>
                  </a:ext>
                </a:extLst>
              </p14:cNvPr>
              <p14:cNvContentPartPr/>
              <p14:nvPr/>
            </p14:nvContentPartPr>
            <p14:xfrm>
              <a:off x="5167606" y="3616224"/>
              <a:ext cx="1342800" cy="94320"/>
            </p14:xfrm>
          </p:contentPart>
        </mc:Choice>
        <mc:Fallback xmlns="">
          <p:pic>
            <p:nvPicPr>
              <p:cNvPr id="13" name="Ink 12">
                <a:extLst>
                  <a:ext uri="{FF2B5EF4-FFF2-40B4-BE49-F238E27FC236}">
                    <a16:creationId xmlns:a16="http://schemas.microsoft.com/office/drawing/2014/main" id="{AF55301D-6BFE-416D-9484-ED58EF467639}"/>
                  </a:ext>
                </a:extLst>
              </p:cNvPr>
              <p:cNvPicPr/>
              <p:nvPr/>
            </p:nvPicPr>
            <p:blipFill>
              <a:blip r:embed="rId6"/>
              <a:stretch>
                <a:fillRect/>
              </a:stretch>
            </p:blipFill>
            <p:spPr>
              <a:xfrm>
                <a:off x="5113966" y="3508224"/>
                <a:ext cx="14504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429E13C-078F-4C88-8644-2705FBCA7814}"/>
                  </a:ext>
                </a:extLst>
              </p14:cNvPr>
              <p14:cNvContentPartPr/>
              <p14:nvPr/>
            </p14:nvContentPartPr>
            <p14:xfrm>
              <a:off x="1232446" y="4396704"/>
              <a:ext cx="1181160" cy="41400"/>
            </p14:xfrm>
          </p:contentPart>
        </mc:Choice>
        <mc:Fallback xmlns="">
          <p:pic>
            <p:nvPicPr>
              <p:cNvPr id="14" name="Ink 13">
                <a:extLst>
                  <a:ext uri="{FF2B5EF4-FFF2-40B4-BE49-F238E27FC236}">
                    <a16:creationId xmlns:a16="http://schemas.microsoft.com/office/drawing/2014/main" id="{5429E13C-078F-4C88-8644-2705FBCA7814}"/>
                  </a:ext>
                </a:extLst>
              </p:cNvPr>
              <p:cNvPicPr/>
              <p:nvPr/>
            </p:nvPicPr>
            <p:blipFill>
              <a:blip r:embed="rId8"/>
              <a:stretch>
                <a:fillRect/>
              </a:stretch>
            </p:blipFill>
            <p:spPr>
              <a:xfrm>
                <a:off x="1178806" y="4289064"/>
                <a:ext cx="1288800" cy="257040"/>
              </a:xfrm>
              <a:prstGeom prst="rect">
                <a:avLst/>
              </a:prstGeom>
            </p:spPr>
          </p:pic>
        </mc:Fallback>
      </mc:AlternateContent>
      <p:sp>
        <p:nvSpPr>
          <p:cNvPr id="9" name="Google Shape;125;p17">
            <a:extLst>
              <a:ext uri="{FF2B5EF4-FFF2-40B4-BE49-F238E27FC236}">
                <a16:creationId xmlns:a16="http://schemas.microsoft.com/office/drawing/2014/main" id="{1FAC9C06-EC68-CB4A-A64A-EEC3F5C80443}"/>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DB8500FD-55D3-9046-A52E-DE29BF5782A5}"/>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20</a:t>
            </a:fld>
            <a:endParaRPr dirty="0"/>
          </a:p>
        </p:txBody>
      </p:sp>
    </p:spTree>
    <p:extLst>
      <p:ext uri="{BB962C8B-B14F-4D97-AF65-F5344CB8AC3E}">
        <p14:creationId xmlns:p14="http://schemas.microsoft.com/office/powerpoint/2010/main" val="221078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4D472CCB-1EA7-4E58-A2BB-2546673BB7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344" y="1740254"/>
            <a:ext cx="4586519" cy="4294494"/>
          </a:xfrm>
        </p:spPr>
      </p:pic>
      <p:sp>
        <p:nvSpPr>
          <p:cNvPr id="3" name="Title 2">
            <a:extLst>
              <a:ext uri="{FF2B5EF4-FFF2-40B4-BE49-F238E27FC236}">
                <a16:creationId xmlns:a16="http://schemas.microsoft.com/office/drawing/2014/main" id="{30B4AA2B-26E9-47E5-AF87-CE7701CDB8DE}"/>
              </a:ext>
            </a:extLst>
          </p:cNvPr>
          <p:cNvSpPr>
            <a:spLocks noGrp="1"/>
          </p:cNvSpPr>
          <p:nvPr>
            <p:ph type="title"/>
          </p:nvPr>
        </p:nvSpPr>
        <p:spPr/>
        <p:txBody>
          <a:bodyPr/>
          <a:lstStyle/>
          <a:p>
            <a:r>
              <a:rPr lang="en-US" dirty="0"/>
              <a:t>Member of Recognized Industry Initiative?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8D03C8F0-26EB-4D36-B54D-E256054B73FA}"/>
                  </a:ext>
                </a:extLst>
              </p14:cNvPr>
              <p14:cNvContentPartPr/>
              <p14:nvPr/>
            </p14:nvContentPartPr>
            <p14:xfrm>
              <a:off x="4506996" y="3010338"/>
              <a:ext cx="1300320" cy="56160"/>
            </p14:xfrm>
          </p:contentPart>
        </mc:Choice>
        <mc:Fallback xmlns="">
          <p:pic>
            <p:nvPicPr>
              <p:cNvPr id="8" name="Ink 7">
                <a:extLst>
                  <a:ext uri="{FF2B5EF4-FFF2-40B4-BE49-F238E27FC236}">
                    <a16:creationId xmlns:a16="http://schemas.microsoft.com/office/drawing/2014/main" id="{8D03C8F0-26EB-4D36-B54D-E256054B73FA}"/>
                  </a:ext>
                </a:extLst>
              </p:cNvPr>
              <p:cNvPicPr/>
              <p:nvPr/>
            </p:nvPicPr>
            <p:blipFill>
              <a:blip r:embed="rId4"/>
              <a:stretch>
                <a:fillRect/>
              </a:stretch>
            </p:blipFill>
            <p:spPr>
              <a:xfrm>
                <a:off x="4452996" y="2902698"/>
                <a:ext cx="1407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527D831-CCA5-409B-B450-6ED11FF01152}"/>
                  </a:ext>
                </a:extLst>
              </p14:cNvPr>
              <p14:cNvContentPartPr/>
              <p14:nvPr/>
            </p14:nvContentPartPr>
            <p14:xfrm>
              <a:off x="2909316" y="3222738"/>
              <a:ext cx="2126160" cy="37800"/>
            </p14:xfrm>
          </p:contentPart>
        </mc:Choice>
        <mc:Fallback xmlns="">
          <p:pic>
            <p:nvPicPr>
              <p:cNvPr id="9" name="Ink 8">
                <a:extLst>
                  <a:ext uri="{FF2B5EF4-FFF2-40B4-BE49-F238E27FC236}">
                    <a16:creationId xmlns:a16="http://schemas.microsoft.com/office/drawing/2014/main" id="{5527D831-CCA5-409B-B450-6ED11FF01152}"/>
                  </a:ext>
                </a:extLst>
              </p:cNvPr>
              <p:cNvPicPr/>
              <p:nvPr/>
            </p:nvPicPr>
            <p:blipFill>
              <a:blip r:embed="rId6"/>
              <a:stretch>
                <a:fillRect/>
              </a:stretch>
            </p:blipFill>
            <p:spPr>
              <a:xfrm>
                <a:off x="2855316" y="3114738"/>
                <a:ext cx="2233800" cy="253440"/>
              </a:xfrm>
              <a:prstGeom prst="rect">
                <a:avLst/>
              </a:prstGeom>
            </p:spPr>
          </p:pic>
        </mc:Fallback>
      </mc:AlternateContent>
      <p:sp>
        <p:nvSpPr>
          <p:cNvPr id="11" name="TextBox 10">
            <a:extLst>
              <a:ext uri="{FF2B5EF4-FFF2-40B4-BE49-F238E27FC236}">
                <a16:creationId xmlns:a16="http://schemas.microsoft.com/office/drawing/2014/main" id="{19CCA847-3350-EF49-8973-4AF467DEFA32}"/>
              </a:ext>
            </a:extLst>
          </p:cNvPr>
          <p:cNvSpPr txBox="1"/>
          <p:nvPr/>
        </p:nvSpPr>
        <p:spPr>
          <a:xfrm>
            <a:off x="6724073" y="2521527"/>
            <a:ext cx="1600895" cy="1323439"/>
          </a:xfrm>
          <a:prstGeom prst="rect">
            <a:avLst/>
          </a:prstGeom>
          <a:noFill/>
          <a:ln>
            <a:solidFill>
              <a:schemeClr val="tx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No, adopts rules, not a member of COPE.</a:t>
            </a:r>
          </a:p>
        </p:txBody>
      </p:sp>
      <p:sp>
        <p:nvSpPr>
          <p:cNvPr id="12" name="Google Shape;125;p17">
            <a:extLst>
              <a:ext uri="{FF2B5EF4-FFF2-40B4-BE49-F238E27FC236}">
                <a16:creationId xmlns:a16="http://schemas.microsoft.com/office/drawing/2014/main" id="{B8B93E08-A5AA-EE4D-A613-882115E35ACF}"/>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3" name="Google Shape;317;p37">
            <a:extLst>
              <a:ext uri="{FF2B5EF4-FFF2-40B4-BE49-F238E27FC236}">
                <a16:creationId xmlns:a16="http://schemas.microsoft.com/office/drawing/2014/main" id="{3B352229-009E-D040-8ECC-4ABAE05F73A2}"/>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21</a:t>
            </a:fld>
            <a:endParaRPr dirty="0"/>
          </a:p>
        </p:txBody>
      </p:sp>
    </p:spTree>
    <p:extLst>
      <p:ext uri="{BB962C8B-B14F-4D97-AF65-F5344CB8AC3E}">
        <p14:creationId xmlns:p14="http://schemas.microsoft.com/office/powerpoint/2010/main" val="185834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C637EE0C-1A10-45AD-878F-182AFECE77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490" y="1783254"/>
            <a:ext cx="6615020" cy="4438650"/>
          </a:xfrm>
        </p:spPr>
      </p:pic>
      <p:sp>
        <p:nvSpPr>
          <p:cNvPr id="3" name="Title 2">
            <a:extLst>
              <a:ext uri="{FF2B5EF4-FFF2-40B4-BE49-F238E27FC236}">
                <a16:creationId xmlns:a16="http://schemas.microsoft.com/office/drawing/2014/main" id="{52E88051-D20C-45BC-AF16-960522362ADE}"/>
              </a:ext>
            </a:extLst>
          </p:cNvPr>
          <p:cNvSpPr>
            <a:spLocks noGrp="1"/>
          </p:cNvSpPr>
          <p:nvPr>
            <p:ph type="title"/>
          </p:nvPr>
        </p:nvSpPr>
        <p:spPr/>
        <p:txBody>
          <a:bodyPr/>
          <a:lstStyle/>
          <a:p>
            <a:r>
              <a:rPr lang="en-US" dirty="0"/>
              <a:t>This was published…</a:t>
            </a:r>
          </a:p>
        </p:txBody>
      </p:sp>
      <p:sp>
        <p:nvSpPr>
          <p:cNvPr id="8" name="TextBox 7">
            <a:extLst>
              <a:ext uri="{FF2B5EF4-FFF2-40B4-BE49-F238E27FC236}">
                <a16:creationId xmlns:a16="http://schemas.microsoft.com/office/drawing/2014/main" id="{BDBA8716-97C2-43EF-BB62-C2A7A64BA85E}"/>
              </a:ext>
            </a:extLst>
          </p:cNvPr>
          <p:cNvSpPr txBox="1"/>
          <p:nvPr/>
        </p:nvSpPr>
        <p:spPr>
          <a:xfrm>
            <a:off x="1495866" y="5158154"/>
            <a:ext cx="754965" cy="400110"/>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Only one author?</a:t>
            </a:r>
          </a:p>
        </p:txBody>
      </p:sp>
      <p:cxnSp>
        <p:nvCxnSpPr>
          <p:cNvPr id="15" name="Straight Arrow Connector 14">
            <a:extLst>
              <a:ext uri="{FF2B5EF4-FFF2-40B4-BE49-F238E27FC236}">
                <a16:creationId xmlns:a16="http://schemas.microsoft.com/office/drawing/2014/main" id="{B3E228F8-0512-4B3D-909C-388B649E70E8}"/>
              </a:ext>
            </a:extLst>
          </p:cNvPr>
          <p:cNvCxnSpPr>
            <a:cxnSpLocks/>
          </p:cNvCxnSpPr>
          <p:nvPr/>
        </p:nvCxnSpPr>
        <p:spPr>
          <a:xfrm>
            <a:off x="2120763" y="5358209"/>
            <a:ext cx="1" cy="292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81BFC73-B912-4B24-9924-6C3D1231B006}"/>
              </a:ext>
            </a:extLst>
          </p:cNvPr>
          <p:cNvSpPr txBox="1"/>
          <p:nvPr/>
        </p:nvSpPr>
        <p:spPr>
          <a:xfrm>
            <a:off x="7879510" y="4322262"/>
            <a:ext cx="1088999" cy="553998"/>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No reference to item in quotations</a:t>
            </a:r>
          </a:p>
        </p:txBody>
      </p:sp>
      <p:cxnSp>
        <p:nvCxnSpPr>
          <p:cNvPr id="23" name="Straight Arrow Connector 22">
            <a:extLst>
              <a:ext uri="{FF2B5EF4-FFF2-40B4-BE49-F238E27FC236}">
                <a16:creationId xmlns:a16="http://schemas.microsoft.com/office/drawing/2014/main" id="{86B8482D-79D0-43CB-84B3-6D10F5280901}"/>
              </a:ext>
            </a:extLst>
          </p:cNvPr>
          <p:cNvCxnSpPr>
            <a:cxnSpLocks/>
          </p:cNvCxnSpPr>
          <p:nvPr/>
        </p:nvCxnSpPr>
        <p:spPr>
          <a:xfrm flipH="1">
            <a:off x="7699513" y="4584242"/>
            <a:ext cx="173786" cy="15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125;p17">
            <a:extLst>
              <a:ext uri="{FF2B5EF4-FFF2-40B4-BE49-F238E27FC236}">
                <a16:creationId xmlns:a16="http://schemas.microsoft.com/office/drawing/2014/main" id="{DB0D7FB7-DFA3-C14D-933D-37B89199759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1" name="Google Shape;317;p37">
            <a:extLst>
              <a:ext uri="{FF2B5EF4-FFF2-40B4-BE49-F238E27FC236}">
                <a16:creationId xmlns:a16="http://schemas.microsoft.com/office/drawing/2014/main" id="{BAC6944B-F5C7-FA44-AA8C-0713C1CFD34A}"/>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354456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AA52D8EE-2D58-480E-AF12-3055C3B78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09" y="1998796"/>
            <a:ext cx="8211738" cy="2480338"/>
          </a:xfrm>
        </p:spPr>
      </p:pic>
      <p:sp>
        <p:nvSpPr>
          <p:cNvPr id="3" name="Title 2">
            <a:extLst>
              <a:ext uri="{FF2B5EF4-FFF2-40B4-BE49-F238E27FC236}">
                <a16:creationId xmlns:a16="http://schemas.microsoft.com/office/drawing/2014/main" id="{2D3AE79A-B28D-4EB6-B75B-61C9815078ED}"/>
              </a:ext>
            </a:extLst>
          </p:cNvPr>
          <p:cNvSpPr>
            <a:spLocks noGrp="1"/>
          </p:cNvSpPr>
          <p:nvPr>
            <p:ph type="title"/>
          </p:nvPr>
        </p:nvSpPr>
        <p:spPr/>
        <p:txBody>
          <a:bodyPr/>
          <a:lstStyle/>
          <a:p>
            <a:r>
              <a:rPr lang="en-US" dirty="0"/>
              <a:t>Credential of author </a:t>
            </a:r>
          </a:p>
        </p:txBody>
      </p:sp>
      <p:sp>
        <p:nvSpPr>
          <p:cNvPr id="8" name="TextBox 7">
            <a:extLst>
              <a:ext uri="{FF2B5EF4-FFF2-40B4-BE49-F238E27FC236}">
                <a16:creationId xmlns:a16="http://schemas.microsoft.com/office/drawing/2014/main" id="{DEC68B50-342A-406E-A723-AA0185FE60E5}"/>
              </a:ext>
            </a:extLst>
          </p:cNvPr>
          <p:cNvSpPr txBox="1"/>
          <p:nvPr/>
        </p:nvSpPr>
        <p:spPr>
          <a:xfrm>
            <a:off x="2355273" y="1708748"/>
            <a:ext cx="1125415" cy="553998"/>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No real info; Wikipedia &amp;  Facebook page</a:t>
            </a:r>
          </a:p>
        </p:txBody>
      </p:sp>
      <p:sp>
        <p:nvSpPr>
          <p:cNvPr id="9" name="TextBox 8">
            <a:extLst>
              <a:ext uri="{FF2B5EF4-FFF2-40B4-BE49-F238E27FC236}">
                <a16:creationId xmlns:a16="http://schemas.microsoft.com/office/drawing/2014/main" id="{6212C444-CF4F-408C-9907-54FBB1C38C46}"/>
              </a:ext>
            </a:extLst>
          </p:cNvPr>
          <p:cNvSpPr txBox="1"/>
          <p:nvPr/>
        </p:nvSpPr>
        <p:spPr>
          <a:xfrm>
            <a:off x="226128" y="1847788"/>
            <a:ext cx="1125415" cy="707886"/>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Largest private university in India; designated web site</a:t>
            </a:r>
          </a:p>
        </p:txBody>
      </p:sp>
      <p:cxnSp>
        <p:nvCxnSpPr>
          <p:cNvPr id="10" name="Straight Arrow Connector 9">
            <a:extLst>
              <a:ext uri="{FF2B5EF4-FFF2-40B4-BE49-F238E27FC236}">
                <a16:creationId xmlns:a16="http://schemas.microsoft.com/office/drawing/2014/main" id="{9FB7F4EA-3E96-487B-BC96-0DD32D46BD3A}"/>
              </a:ext>
            </a:extLst>
          </p:cNvPr>
          <p:cNvCxnSpPr>
            <a:cxnSpLocks/>
          </p:cNvCxnSpPr>
          <p:nvPr/>
        </p:nvCxnSpPr>
        <p:spPr>
          <a:xfrm flipH="1">
            <a:off x="2667710" y="2262746"/>
            <a:ext cx="361240" cy="338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DC7ACE-492E-4842-A29C-67EFE98F2907}"/>
              </a:ext>
            </a:extLst>
          </p:cNvPr>
          <p:cNvCxnSpPr>
            <a:cxnSpLocks/>
          </p:cNvCxnSpPr>
          <p:nvPr/>
        </p:nvCxnSpPr>
        <p:spPr>
          <a:xfrm>
            <a:off x="545909" y="2577662"/>
            <a:ext cx="451680" cy="3717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C87A5C19-DE83-4BEF-B886-E5155B477BBD}"/>
                  </a:ext>
                </a:extLst>
              </p14:cNvPr>
              <p14:cNvContentPartPr/>
              <p14:nvPr/>
            </p14:nvContentPartPr>
            <p14:xfrm>
              <a:off x="702246" y="3162843"/>
              <a:ext cx="2021040" cy="714240"/>
            </p14:xfrm>
          </p:contentPart>
        </mc:Choice>
        <mc:Fallback xmlns="">
          <p:pic>
            <p:nvPicPr>
              <p:cNvPr id="14" name="Ink 13">
                <a:extLst>
                  <a:ext uri="{FF2B5EF4-FFF2-40B4-BE49-F238E27FC236}">
                    <a16:creationId xmlns:a16="http://schemas.microsoft.com/office/drawing/2014/main" id="{C87A5C19-DE83-4BEF-B886-E5155B477BBD}"/>
                  </a:ext>
                </a:extLst>
              </p:cNvPr>
              <p:cNvPicPr/>
              <p:nvPr/>
            </p:nvPicPr>
            <p:blipFill>
              <a:blip r:embed="rId4"/>
              <a:stretch>
                <a:fillRect/>
              </a:stretch>
            </p:blipFill>
            <p:spPr>
              <a:xfrm>
                <a:off x="693246" y="3153843"/>
                <a:ext cx="2038680" cy="731880"/>
              </a:xfrm>
              <a:prstGeom prst="rect">
                <a:avLst/>
              </a:prstGeom>
            </p:spPr>
          </p:pic>
        </mc:Fallback>
      </mc:AlternateContent>
      <p:sp>
        <p:nvSpPr>
          <p:cNvPr id="16" name="TextBox 15">
            <a:extLst>
              <a:ext uri="{FF2B5EF4-FFF2-40B4-BE49-F238E27FC236}">
                <a16:creationId xmlns:a16="http://schemas.microsoft.com/office/drawing/2014/main" id="{A416168B-C077-411D-B880-F99E84089CC8}"/>
              </a:ext>
            </a:extLst>
          </p:cNvPr>
          <p:cNvSpPr txBox="1"/>
          <p:nvPr/>
        </p:nvSpPr>
        <p:spPr>
          <a:xfrm>
            <a:off x="3028950" y="3519963"/>
            <a:ext cx="1309134" cy="553998"/>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If associated with a university, why a yahoo email?</a:t>
            </a:r>
          </a:p>
        </p:txBody>
      </p:sp>
      <p:cxnSp>
        <p:nvCxnSpPr>
          <p:cNvPr id="17" name="Straight Arrow Connector 16">
            <a:extLst>
              <a:ext uri="{FF2B5EF4-FFF2-40B4-BE49-F238E27FC236}">
                <a16:creationId xmlns:a16="http://schemas.microsoft.com/office/drawing/2014/main" id="{5E8AF610-853D-4462-8BF5-96E668F95BDF}"/>
              </a:ext>
            </a:extLst>
          </p:cNvPr>
          <p:cNvCxnSpPr>
            <a:cxnSpLocks/>
          </p:cNvCxnSpPr>
          <p:nvPr/>
        </p:nvCxnSpPr>
        <p:spPr>
          <a:xfrm flipH="1" flipV="1">
            <a:off x="2702334" y="3765355"/>
            <a:ext cx="333452" cy="229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25;p17">
            <a:extLst>
              <a:ext uri="{FF2B5EF4-FFF2-40B4-BE49-F238E27FC236}">
                <a16:creationId xmlns:a16="http://schemas.microsoft.com/office/drawing/2014/main" id="{4BFA8691-E892-4F4A-8A4A-34EAA40F77D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5" name="Google Shape;317;p37">
            <a:extLst>
              <a:ext uri="{FF2B5EF4-FFF2-40B4-BE49-F238E27FC236}">
                <a16:creationId xmlns:a16="http://schemas.microsoft.com/office/drawing/2014/main" id="{EB15144F-A7F0-5844-B849-B61659EC8F2F}"/>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1558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newspaper&#10;&#10;Description automatically generated">
            <a:extLst>
              <a:ext uri="{FF2B5EF4-FFF2-40B4-BE49-F238E27FC236}">
                <a16:creationId xmlns:a16="http://schemas.microsoft.com/office/drawing/2014/main" id="{316C3B99-12DE-479D-989E-A1AEB48A4B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973" y="1821711"/>
            <a:ext cx="6091763" cy="3811298"/>
          </a:xfrm>
        </p:spPr>
      </p:pic>
      <p:sp>
        <p:nvSpPr>
          <p:cNvPr id="3" name="Title 2">
            <a:extLst>
              <a:ext uri="{FF2B5EF4-FFF2-40B4-BE49-F238E27FC236}">
                <a16:creationId xmlns:a16="http://schemas.microsoft.com/office/drawing/2014/main" id="{E990863A-2267-42AA-8086-4C44716D4921}"/>
              </a:ext>
            </a:extLst>
          </p:cNvPr>
          <p:cNvSpPr>
            <a:spLocks noGrp="1"/>
          </p:cNvSpPr>
          <p:nvPr>
            <p:ph type="title"/>
          </p:nvPr>
        </p:nvSpPr>
        <p:spPr/>
        <p:txBody>
          <a:bodyPr/>
          <a:lstStyle/>
          <a:p>
            <a:r>
              <a:rPr lang="en-US" dirty="0"/>
              <a:t>Dated References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96BBE12-8727-4A65-9911-4D71EC522A0E}"/>
                  </a:ext>
                </a:extLst>
              </p14:cNvPr>
              <p14:cNvContentPartPr/>
              <p14:nvPr/>
            </p14:nvContentPartPr>
            <p14:xfrm>
              <a:off x="5904606" y="3281355"/>
              <a:ext cx="529200" cy="37080"/>
            </p14:xfrm>
          </p:contentPart>
        </mc:Choice>
        <mc:Fallback xmlns="">
          <p:pic>
            <p:nvPicPr>
              <p:cNvPr id="9" name="Ink 8">
                <a:extLst>
                  <a:ext uri="{FF2B5EF4-FFF2-40B4-BE49-F238E27FC236}">
                    <a16:creationId xmlns:a16="http://schemas.microsoft.com/office/drawing/2014/main" id="{B96BBE12-8727-4A65-9911-4D71EC522A0E}"/>
                  </a:ext>
                </a:extLst>
              </p:cNvPr>
              <p:cNvPicPr/>
              <p:nvPr/>
            </p:nvPicPr>
            <p:blipFill>
              <a:blip r:embed="rId4"/>
              <a:stretch>
                <a:fillRect/>
              </a:stretch>
            </p:blipFill>
            <p:spPr>
              <a:xfrm>
                <a:off x="5850606" y="3173715"/>
                <a:ext cx="636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4B8379E-3C9A-4A52-879C-DB086658F614}"/>
                  </a:ext>
                </a:extLst>
              </p14:cNvPr>
              <p14:cNvContentPartPr/>
              <p14:nvPr/>
            </p14:nvContentPartPr>
            <p14:xfrm>
              <a:off x="4911726" y="3841155"/>
              <a:ext cx="448920" cy="52200"/>
            </p14:xfrm>
          </p:contentPart>
        </mc:Choice>
        <mc:Fallback xmlns="">
          <p:pic>
            <p:nvPicPr>
              <p:cNvPr id="10" name="Ink 9">
                <a:extLst>
                  <a:ext uri="{FF2B5EF4-FFF2-40B4-BE49-F238E27FC236}">
                    <a16:creationId xmlns:a16="http://schemas.microsoft.com/office/drawing/2014/main" id="{84B8379E-3C9A-4A52-879C-DB086658F614}"/>
                  </a:ext>
                </a:extLst>
              </p:cNvPr>
              <p:cNvPicPr/>
              <p:nvPr/>
            </p:nvPicPr>
            <p:blipFill>
              <a:blip r:embed="rId6"/>
              <a:stretch>
                <a:fillRect/>
              </a:stretch>
            </p:blipFill>
            <p:spPr>
              <a:xfrm>
                <a:off x="4858086" y="3733155"/>
                <a:ext cx="5565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BB93E8AD-11AE-4E48-A5A5-2A25D3FE0042}"/>
                  </a:ext>
                </a:extLst>
              </p14:cNvPr>
              <p14:cNvContentPartPr/>
              <p14:nvPr/>
            </p14:nvContentPartPr>
            <p14:xfrm>
              <a:off x="6060486" y="4458195"/>
              <a:ext cx="466200" cy="7920"/>
            </p14:xfrm>
          </p:contentPart>
        </mc:Choice>
        <mc:Fallback xmlns="">
          <p:pic>
            <p:nvPicPr>
              <p:cNvPr id="11" name="Ink 10">
                <a:extLst>
                  <a:ext uri="{FF2B5EF4-FFF2-40B4-BE49-F238E27FC236}">
                    <a16:creationId xmlns:a16="http://schemas.microsoft.com/office/drawing/2014/main" id="{BB93E8AD-11AE-4E48-A5A5-2A25D3FE0042}"/>
                  </a:ext>
                </a:extLst>
              </p:cNvPr>
              <p:cNvPicPr/>
              <p:nvPr/>
            </p:nvPicPr>
            <p:blipFill>
              <a:blip r:embed="rId8"/>
              <a:stretch>
                <a:fillRect/>
              </a:stretch>
            </p:blipFill>
            <p:spPr>
              <a:xfrm>
                <a:off x="6006486" y="4350195"/>
                <a:ext cx="573840" cy="223560"/>
              </a:xfrm>
              <a:prstGeom prst="rect">
                <a:avLst/>
              </a:prstGeom>
            </p:spPr>
          </p:pic>
        </mc:Fallback>
      </mc:AlternateContent>
      <p:sp>
        <p:nvSpPr>
          <p:cNvPr id="12" name="TextBox 11">
            <a:extLst>
              <a:ext uri="{FF2B5EF4-FFF2-40B4-BE49-F238E27FC236}">
                <a16:creationId xmlns:a16="http://schemas.microsoft.com/office/drawing/2014/main" id="{329BD80F-D0D7-41D4-A10F-AFA3FE80FB8B}"/>
              </a:ext>
            </a:extLst>
          </p:cNvPr>
          <p:cNvSpPr txBox="1"/>
          <p:nvPr/>
        </p:nvSpPr>
        <p:spPr>
          <a:xfrm>
            <a:off x="7733414" y="2758135"/>
            <a:ext cx="1119963"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Use of old references</a:t>
            </a:r>
          </a:p>
        </p:txBody>
      </p:sp>
      <p:sp>
        <p:nvSpPr>
          <p:cNvPr id="13" name="TextBox 12">
            <a:extLst>
              <a:ext uri="{FF2B5EF4-FFF2-40B4-BE49-F238E27FC236}">
                <a16:creationId xmlns:a16="http://schemas.microsoft.com/office/drawing/2014/main" id="{6C8EE599-BBFB-4B66-B94A-574D496E157B}"/>
              </a:ext>
            </a:extLst>
          </p:cNvPr>
          <p:cNvSpPr txBox="1"/>
          <p:nvPr/>
        </p:nvSpPr>
        <p:spPr>
          <a:xfrm>
            <a:off x="7733413" y="3727360"/>
            <a:ext cx="1119963" cy="1600438"/>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All 3 of these references are NOT in the reference list</a:t>
            </a:r>
          </a:p>
        </p:txBody>
      </p:sp>
      <p:sp>
        <p:nvSpPr>
          <p:cNvPr id="14" name="Google Shape;125;p17">
            <a:extLst>
              <a:ext uri="{FF2B5EF4-FFF2-40B4-BE49-F238E27FC236}">
                <a16:creationId xmlns:a16="http://schemas.microsoft.com/office/drawing/2014/main" id="{924E6CEB-581A-184B-95B1-262B22DCBC7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5" name="Google Shape;317;p37">
            <a:extLst>
              <a:ext uri="{FF2B5EF4-FFF2-40B4-BE49-F238E27FC236}">
                <a16:creationId xmlns:a16="http://schemas.microsoft.com/office/drawing/2014/main" id="{AB168670-594B-B040-A866-981F12770B3C}"/>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24</a:t>
            </a:fld>
            <a:endParaRPr dirty="0"/>
          </a:p>
        </p:txBody>
      </p:sp>
    </p:spTree>
    <p:extLst>
      <p:ext uri="{BB962C8B-B14F-4D97-AF65-F5344CB8AC3E}">
        <p14:creationId xmlns:p14="http://schemas.microsoft.com/office/powerpoint/2010/main" val="70952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newspaper&#10;&#10;Description automatically generated">
            <a:extLst>
              <a:ext uri="{FF2B5EF4-FFF2-40B4-BE49-F238E27FC236}">
                <a16:creationId xmlns:a16="http://schemas.microsoft.com/office/drawing/2014/main" id="{E3DF93F9-EE87-495C-BCF5-A8792350F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89" y="1226796"/>
            <a:ext cx="3753043" cy="2895749"/>
          </a:xfrm>
          <a:prstGeom prst="rect">
            <a:avLst/>
          </a:prstGeom>
        </p:spPr>
      </p:pic>
      <p:pic>
        <p:nvPicPr>
          <p:cNvPr id="7" name="Content Placeholder 6" descr="A close up of a newspaper&#10;&#10;Description automatically generated">
            <a:extLst>
              <a:ext uri="{FF2B5EF4-FFF2-40B4-BE49-F238E27FC236}">
                <a16:creationId xmlns:a16="http://schemas.microsoft.com/office/drawing/2014/main" id="{F7C698EE-8F17-4746-96D2-E504D0EE4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6534" y="1428222"/>
            <a:ext cx="4019757" cy="2260716"/>
          </a:xfrm>
        </p:spPr>
      </p:pic>
      <p:sp>
        <p:nvSpPr>
          <p:cNvPr id="3" name="Title 2">
            <a:extLst>
              <a:ext uri="{FF2B5EF4-FFF2-40B4-BE49-F238E27FC236}">
                <a16:creationId xmlns:a16="http://schemas.microsoft.com/office/drawing/2014/main" id="{E44BEA22-2E12-40EF-A1B5-022575720944}"/>
              </a:ext>
            </a:extLst>
          </p:cNvPr>
          <p:cNvSpPr>
            <a:spLocks noGrp="1"/>
          </p:cNvSpPr>
          <p:nvPr>
            <p:ph type="title"/>
          </p:nvPr>
        </p:nvSpPr>
        <p:spPr/>
        <p:txBody>
          <a:bodyPr/>
          <a:lstStyle/>
          <a:p>
            <a:r>
              <a:rPr lang="en-US" dirty="0"/>
              <a:t>Missing References</a:t>
            </a:r>
          </a:p>
        </p:txBody>
      </p:sp>
      <p:pic>
        <p:nvPicPr>
          <p:cNvPr id="9" name="Picture 8" descr="A picture containing black&#10;&#10;Description automatically generated">
            <a:extLst>
              <a:ext uri="{FF2B5EF4-FFF2-40B4-BE49-F238E27FC236}">
                <a16:creationId xmlns:a16="http://schemas.microsoft.com/office/drawing/2014/main" id="{9DADB3B3-03DC-4B3B-87EC-B6F567FA8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873" y="4299420"/>
            <a:ext cx="3406292" cy="1997407"/>
          </a:xfrm>
          <a:prstGeom prst="rect">
            <a:avLst/>
          </a:prstGeom>
        </p:spPr>
      </p:pic>
      <p:sp>
        <p:nvSpPr>
          <p:cNvPr id="13" name="TextBox 12">
            <a:extLst>
              <a:ext uri="{FF2B5EF4-FFF2-40B4-BE49-F238E27FC236}">
                <a16:creationId xmlns:a16="http://schemas.microsoft.com/office/drawing/2014/main" id="{98DEA3AA-E36A-45E3-B2D3-65822E151867}"/>
              </a:ext>
            </a:extLst>
          </p:cNvPr>
          <p:cNvSpPr txBox="1"/>
          <p:nvPr/>
        </p:nvSpPr>
        <p:spPr>
          <a:xfrm>
            <a:off x="4171088" y="1595015"/>
            <a:ext cx="1119963" cy="307777"/>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Ghatala?</a:t>
            </a:r>
          </a:p>
        </p:txBody>
      </p:sp>
      <p:sp>
        <p:nvSpPr>
          <p:cNvPr id="14" name="TextBox 13">
            <a:extLst>
              <a:ext uri="{FF2B5EF4-FFF2-40B4-BE49-F238E27FC236}">
                <a16:creationId xmlns:a16="http://schemas.microsoft.com/office/drawing/2014/main" id="{C1F91ADD-BDF0-41C7-A84A-F7981903111E}"/>
              </a:ext>
            </a:extLst>
          </p:cNvPr>
          <p:cNvSpPr txBox="1"/>
          <p:nvPr/>
        </p:nvSpPr>
        <p:spPr>
          <a:xfrm>
            <a:off x="4265672" y="3420823"/>
            <a:ext cx="1119963" cy="307777"/>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Combs?</a:t>
            </a:r>
          </a:p>
        </p:txBody>
      </p:sp>
      <p:sp>
        <p:nvSpPr>
          <p:cNvPr id="15" name="TextBox 14">
            <a:extLst>
              <a:ext uri="{FF2B5EF4-FFF2-40B4-BE49-F238E27FC236}">
                <a16:creationId xmlns:a16="http://schemas.microsoft.com/office/drawing/2014/main" id="{8BE3D412-B1AE-4BB7-90F8-3B76257E8403}"/>
              </a:ext>
            </a:extLst>
          </p:cNvPr>
          <p:cNvSpPr txBox="1"/>
          <p:nvPr/>
        </p:nvSpPr>
        <p:spPr>
          <a:xfrm>
            <a:off x="6457950" y="4681647"/>
            <a:ext cx="1119963" cy="307777"/>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Schneider?</a:t>
            </a:r>
          </a:p>
        </p:txBody>
      </p:sp>
      <p:cxnSp>
        <p:nvCxnSpPr>
          <p:cNvPr id="17" name="Straight Arrow Connector 16">
            <a:extLst>
              <a:ext uri="{FF2B5EF4-FFF2-40B4-BE49-F238E27FC236}">
                <a16:creationId xmlns:a16="http://schemas.microsoft.com/office/drawing/2014/main" id="{64C3A73A-67D7-4ECC-8A95-20E326DEDE25}"/>
              </a:ext>
            </a:extLst>
          </p:cNvPr>
          <p:cNvCxnSpPr>
            <a:cxnSpLocks/>
          </p:cNvCxnSpPr>
          <p:nvPr/>
        </p:nvCxnSpPr>
        <p:spPr>
          <a:xfrm>
            <a:off x="4731069" y="1902792"/>
            <a:ext cx="662967" cy="507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2FDC1C-F1DA-416A-A41E-8397949E0604}"/>
              </a:ext>
            </a:extLst>
          </p:cNvPr>
          <p:cNvCxnSpPr>
            <a:cxnSpLocks/>
          </p:cNvCxnSpPr>
          <p:nvPr/>
        </p:nvCxnSpPr>
        <p:spPr>
          <a:xfrm flipH="1">
            <a:off x="3733065" y="3420823"/>
            <a:ext cx="548954" cy="131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D46CC98-8D45-4153-8C6B-0E3346E5309D}"/>
              </a:ext>
            </a:extLst>
          </p:cNvPr>
          <p:cNvCxnSpPr>
            <a:cxnSpLocks/>
          </p:cNvCxnSpPr>
          <p:nvPr/>
        </p:nvCxnSpPr>
        <p:spPr>
          <a:xfrm flipH="1">
            <a:off x="5835909" y="4776779"/>
            <a:ext cx="6301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125;p17">
            <a:extLst>
              <a:ext uri="{FF2B5EF4-FFF2-40B4-BE49-F238E27FC236}">
                <a16:creationId xmlns:a16="http://schemas.microsoft.com/office/drawing/2014/main" id="{35847F88-A316-EB43-A6A1-97E1C7A5718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8" name="Google Shape;317;p37">
            <a:extLst>
              <a:ext uri="{FF2B5EF4-FFF2-40B4-BE49-F238E27FC236}">
                <a16:creationId xmlns:a16="http://schemas.microsoft.com/office/drawing/2014/main" id="{08B5A102-BA50-CC41-AEAA-89E344351438}"/>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25</a:t>
            </a:fld>
            <a:endParaRPr dirty="0"/>
          </a:p>
        </p:txBody>
      </p:sp>
    </p:spTree>
    <p:extLst>
      <p:ext uri="{BB962C8B-B14F-4D97-AF65-F5344CB8AC3E}">
        <p14:creationId xmlns:p14="http://schemas.microsoft.com/office/powerpoint/2010/main" val="70729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a:t>Adapted from thinkchecksubmit.org checklist:</a:t>
            </a:r>
          </a:p>
          <a:p>
            <a:pPr marL="0" indent="0">
              <a:buNone/>
            </a:pPr>
            <a:endParaRPr lang="en-US" dirty="0"/>
          </a:p>
          <a:p>
            <a:pPr marL="514350" indent="-514350">
              <a:buAutoNum type="arabicPeriod"/>
            </a:pPr>
            <a:r>
              <a:rPr lang="en-US" dirty="0"/>
              <a:t>You and/or colleagues know the journal?</a:t>
            </a:r>
          </a:p>
          <a:p>
            <a:pPr marL="514350" indent="-514350">
              <a:buAutoNum type="arabicPeriod"/>
            </a:pPr>
            <a:r>
              <a:rPr lang="en-US" dirty="0"/>
              <a:t>Easily identify and contact publisher?</a:t>
            </a:r>
          </a:p>
          <a:p>
            <a:pPr marL="514350" indent="-514350">
              <a:buAutoNum type="arabicPeriod"/>
            </a:pPr>
            <a:r>
              <a:rPr lang="en-US" dirty="0"/>
              <a:t>Clear on peer review type/process?</a:t>
            </a:r>
          </a:p>
          <a:p>
            <a:pPr marL="514350" indent="-514350">
              <a:buAutoNum type="arabicPeriod"/>
            </a:pPr>
            <a:r>
              <a:rPr lang="en-US" dirty="0"/>
              <a:t>Indexed in services you use?</a:t>
            </a:r>
          </a:p>
          <a:p>
            <a:pPr marL="514350" indent="-514350">
              <a:buAutoNum type="arabicPeriod"/>
            </a:pPr>
            <a:r>
              <a:rPr lang="en-US" dirty="0"/>
              <a:t>Clear on types of fees and what used for?</a:t>
            </a:r>
          </a:p>
          <a:p>
            <a:pPr marL="514350" indent="-514350">
              <a:buAutoNum type="arabicPeriod"/>
            </a:pPr>
            <a:r>
              <a:rPr lang="en-US" dirty="0"/>
              <a:t>Recognizable editorial board?</a:t>
            </a:r>
          </a:p>
          <a:p>
            <a:pPr marL="514350" indent="-514350">
              <a:buAutoNum type="arabicPeriod"/>
            </a:pPr>
            <a:r>
              <a:rPr lang="en-US" dirty="0"/>
              <a:t>Publisher member of recognized industry initiative?</a:t>
            </a:r>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a:t>Sorting Journals out…</a:t>
            </a:r>
          </a:p>
        </p:txBody>
      </p:sp>
      <p:sp>
        <p:nvSpPr>
          <p:cNvPr id="6" name="Google Shape;125;p17">
            <a:extLst>
              <a:ext uri="{FF2B5EF4-FFF2-40B4-BE49-F238E27FC236}">
                <a16:creationId xmlns:a16="http://schemas.microsoft.com/office/drawing/2014/main" id="{EE73BA2B-F956-EF49-A8CC-3D5FED0EC6CB}"/>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 name="Google Shape;317;p37">
            <a:extLst>
              <a:ext uri="{FF2B5EF4-FFF2-40B4-BE49-F238E27FC236}">
                <a16:creationId xmlns:a16="http://schemas.microsoft.com/office/drawing/2014/main" id="{37B6CAA0-BD94-E74B-B897-503CF5292342}"/>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26</a:t>
            </a:fld>
            <a:endParaRPr dirty="0"/>
          </a:p>
        </p:txBody>
      </p:sp>
    </p:spTree>
    <p:extLst>
      <p:ext uri="{BB962C8B-B14F-4D97-AF65-F5344CB8AC3E}">
        <p14:creationId xmlns:p14="http://schemas.microsoft.com/office/powerpoint/2010/main" val="280499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Predatory Conferences</a:t>
            </a:r>
          </a:p>
        </p:txBody>
      </p:sp>
      <p:sp>
        <p:nvSpPr>
          <p:cNvPr id="7" name="Content Placeholder 6">
            <a:extLst>
              <a:ext uri="{FF2B5EF4-FFF2-40B4-BE49-F238E27FC236}">
                <a16:creationId xmlns:a16="http://schemas.microsoft.com/office/drawing/2014/main" id="{82BF8044-5C67-49DD-B531-15FCAE5D2F4D}"/>
              </a:ext>
            </a:extLst>
          </p:cNvPr>
          <p:cNvSpPr>
            <a:spLocks noGrp="1"/>
          </p:cNvSpPr>
          <p:nvPr>
            <p:ph sz="half" idx="1"/>
          </p:nvPr>
        </p:nvSpPr>
        <p:spPr/>
        <p:txBody>
          <a:bodyPr/>
          <a:lstStyle/>
          <a:p>
            <a:r>
              <a:rPr lang="en-US" dirty="0"/>
              <a:t>Doctors receive multiple invitations to present</a:t>
            </a:r>
          </a:p>
          <a:p>
            <a:r>
              <a:rPr lang="en-US" dirty="0"/>
              <a:t>Misleading or false</a:t>
            </a:r>
          </a:p>
          <a:p>
            <a:r>
              <a:rPr lang="en-US" dirty="0"/>
              <a:t>Claim of real leading academic support</a:t>
            </a:r>
          </a:p>
          <a:p>
            <a:r>
              <a:rPr lang="en-US" dirty="0"/>
              <a:t>Lack of editorial oversight</a:t>
            </a:r>
          </a:p>
          <a:p>
            <a:r>
              <a:rPr lang="en-US" dirty="0"/>
              <a:t>Mimic real conference names</a:t>
            </a:r>
          </a:p>
          <a:p>
            <a:endParaRPr lang="en-US" dirty="0"/>
          </a:p>
        </p:txBody>
      </p:sp>
      <p:sp>
        <p:nvSpPr>
          <p:cNvPr id="8" name="Content Placeholder 7">
            <a:extLst>
              <a:ext uri="{FF2B5EF4-FFF2-40B4-BE49-F238E27FC236}">
                <a16:creationId xmlns:a16="http://schemas.microsoft.com/office/drawing/2014/main" id="{E6315056-4E42-4AD7-B180-1D79856DED36}"/>
              </a:ext>
            </a:extLst>
          </p:cNvPr>
          <p:cNvSpPr>
            <a:spLocks noGrp="1"/>
          </p:cNvSpPr>
          <p:nvPr>
            <p:ph sz="half" idx="2"/>
          </p:nvPr>
        </p:nvSpPr>
        <p:spPr/>
        <p:txBody>
          <a:bodyPr/>
          <a:lstStyle/>
          <a:p>
            <a:r>
              <a:rPr lang="en-US" dirty="0"/>
              <a:t>Typically sponsored by predatory journals or organizations</a:t>
            </a:r>
          </a:p>
          <a:p>
            <a:r>
              <a:rPr lang="en-US" dirty="0"/>
              <a:t>Accept submissions in short time frame</a:t>
            </a:r>
          </a:p>
          <a:p>
            <a:r>
              <a:rPr lang="en-US" dirty="0"/>
              <a:t>Spoof email invitations</a:t>
            </a:r>
          </a:p>
          <a:p>
            <a:r>
              <a:rPr lang="en-US" dirty="0"/>
              <a:t>Use of real academic leader’s likeness in marketing</a:t>
            </a:r>
          </a:p>
        </p:txBody>
      </p:sp>
      <p:sp>
        <p:nvSpPr>
          <p:cNvPr id="9" name="Google Shape;125;p17">
            <a:extLst>
              <a:ext uri="{FF2B5EF4-FFF2-40B4-BE49-F238E27FC236}">
                <a16:creationId xmlns:a16="http://schemas.microsoft.com/office/drawing/2014/main" id="{9BA4C81A-5702-4D4B-8CBA-419A41E3E2A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E9D17C52-F3E6-5047-82E4-C0DB86327409}"/>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27</a:t>
            </a:fld>
            <a:endParaRPr dirty="0"/>
          </a:p>
        </p:txBody>
      </p:sp>
    </p:spTree>
    <p:extLst>
      <p:ext uri="{BB962C8B-B14F-4D97-AF65-F5344CB8AC3E}">
        <p14:creationId xmlns:p14="http://schemas.microsoft.com/office/powerpoint/2010/main" val="56345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9142E-C7B9-4177-B4E8-4404DABB740A}"/>
              </a:ext>
            </a:extLst>
          </p:cNvPr>
          <p:cNvSpPr>
            <a:spLocks noGrp="1"/>
          </p:cNvSpPr>
          <p:nvPr>
            <p:ph idx="1"/>
          </p:nvPr>
        </p:nvSpPr>
        <p:spPr/>
        <p:txBody>
          <a:bodyPr/>
          <a:lstStyle/>
          <a:p>
            <a:r>
              <a:rPr lang="en-US" dirty="0"/>
              <a:t>Blog site that publishes the email received along with the research the site has done.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507E1A49-7D72-4086-A243-52A728FE266B}"/>
              </a:ext>
            </a:extLst>
          </p:cNvPr>
          <p:cNvSpPr>
            <a:spLocks noGrp="1"/>
          </p:cNvSpPr>
          <p:nvPr>
            <p:ph type="title"/>
          </p:nvPr>
        </p:nvSpPr>
        <p:spPr/>
        <p:txBody>
          <a:bodyPr/>
          <a:lstStyle/>
          <a:p>
            <a:r>
              <a:rPr lang="en-US" dirty="0"/>
              <a:t>List of Flaky Academic Conferences</a:t>
            </a:r>
          </a:p>
        </p:txBody>
      </p:sp>
      <p:pic>
        <p:nvPicPr>
          <p:cNvPr id="10" name="Picture 9" descr="A screenshot of a cell phone&#10;&#10;Description automatically generated">
            <a:extLst>
              <a:ext uri="{FF2B5EF4-FFF2-40B4-BE49-F238E27FC236}">
                <a16:creationId xmlns:a16="http://schemas.microsoft.com/office/drawing/2014/main" id="{DF9B8E92-E335-4ED9-9E22-098C1B2CD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4" y="2599361"/>
            <a:ext cx="6033743" cy="3500646"/>
          </a:xfrm>
          <a:prstGeom prst="rect">
            <a:avLst/>
          </a:prstGeom>
        </p:spPr>
      </p:pic>
      <p:sp>
        <p:nvSpPr>
          <p:cNvPr id="7" name="Google Shape;125;p17">
            <a:extLst>
              <a:ext uri="{FF2B5EF4-FFF2-40B4-BE49-F238E27FC236}">
                <a16:creationId xmlns:a16="http://schemas.microsoft.com/office/drawing/2014/main" id="{80902EC5-87DC-C94A-900C-47F1E576070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8" name="Google Shape;317;p37">
            <a:extLst>
              <a:ext uri="{FF2B5EF4-FFF2-40B4-BE49-F238E27FC236}">
                <a16:creationId xmlns:a16="http://schemas.microsoft.com/office/drawing/2014/main" id="{F5AE4C03-41C0-A445-873A-AAB70F9C4FF7}"/>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28</a:t>
            </a:fld>
            <a:endParaRPr dirty="0"/>
          </a:p>
        </p:txBody>
      </p:sp>
    </p:spTree>
    <p:extLst>
      <p:ext uri="{BB962C8B-B14F-4D97-AF65-F5344CB8AC3E}">
        <p14:creationId xmlns:p14="http://schemas.microsoft.com/office/powerpoint/2010/main" val="418916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468" y="1716480"/>
            <a:ext cx="7886700" cy="4743948"/>
          </a:xfrm>
        </p:spPr>
        <p:txBody>
          <a:bodyPr>
            <a:normAutofit/>
          </a:bodyPr>
          <a:lstStyle/>
          <a:p>
            <a:pPr marL="0" indent="0">
              <a:buNone/>
            </a:pPr>
            <a:r>
              <a:rPr lang="en-US" dirty="0"/>
              <a:t>Adapted from thinkcheckattend.org checklist:</a:t>
            </a:r>
          </a:p>
          <a:p>
            <a:pPr marL="514350" indent="-514350">
              <a:buAutoNum type="arabicPeriod"/>
            </a:pPr>
            <a:r>
              <a:rPr lang="en-US" dirty="0"/>
              <a:t>Research organizers and sponsors</a:t>
            </a:r>
          </a:p>
          <a:p>
            <a:pPr marL="514350" indent="-514350">
              <a:buAutoNum type="arabicPeriod"/>
            </a:pPr>
            <a:r>
              <a:rPr lang="en-US" dirty="0"/>
              <a:t>Review agenda and editorial committee</a:t>
            </a:r>
          </a:p>
          <a:p>
            <a:pPr marL="514350" indent="-514350">
              <a:buAutoNum type="arabicPeriod"/>
            </a:pPr>
            <a:r>
              <a:rPr lang="en-US" dirty="0"/>
              <a:t>Are the proceedings published?</a:t>
            </a:r>
          </a:p>
        </p:txBody>
      </p:sp>
      <p:sp>
        <p:nvSpPr>
          <p:cNvPr id="2" name="Title 1"/>
          <p:cNvSpPr>
            <a:spLocks noGrp="1"/>
          </p:cNvSpPr>
          <p:nvPr>
            <p:ph type="title"/>
          </p:nvPr>
        </p:nvSpPr>
        <p:spPr/>
        <p:txBody>
          <a:bodyPr/>
          <a:lstStyle/>
          <a:p>
            <a:r>
              <a:rPr lang="en-US" dirty="0"/>
              <a:t>Sorting Conferences out…</a:t>
            </a:r>
          </a:p>
        </p:txBody>
      </p:sp>
      <p:pic>
        <p:nvPicPr>
          <p:cNvPr id="7" name="Picture 6" descr="A large crowd of people&#10;&#10;Description automatically generated">
            <a:extLst>
              <a:ext uri="{FF2B5EF4-FFF2-40B4-BE49-F238E27FC236}">
                <a16:creationId xmlns:a16="http://schemas.microsoft.com/office/drawing/2014/main" id="{7486800C-2799-41F2-9FB6-D11A555961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83592" y="3791520"/>
            <a:ext cx="3431458" cy="1928688"/>
          </a:xfrm>
          <a:prstGeom prst="rect">
            <a:avLst/>
          </a:prstGeom>
        </p:spPr>
      </p:pic>
      <p:sp>
        <p:nvSpPr>
          <p:cNvPr id="8" name="TextBox 7">
            <a:extLst>
              <a:ext uri="{FF2B5EF4-FFF2-40B4-BE49-F238E27FC236}">
                <a16:creationId xmlns:a16="http://schemas.microsoft.com/office/drawing/2014/main" id="{94516850-4F39-4A87-8172-22C8D5A107A0}"/>
              </a:ext>
            </a:extLst>
          </p:cNvPr>
          <p:cNvSpPr txBox="1"/>
          <p:nvPr/>
        </p:nvSpPr>
        <p:spPr>
          <a:xfrm>
            <a:off x="2786332" y="6078947"/>
            <a:ext cx="3688895" cy="230832"/>
          </a:xfrm>
          <a:prstGeom prst="rect">
            <a:avLst/>
          </a:prstGeom>
          <a:noFill/>
        </p:spPr>
        <p:txBody>
          <a:bodyPr wrap="square" rtlCol="0">
            <a:spAutoFit/>
          </a:bodyPr>
          <a:lstStyle/>
          <a:p>
            <a:r>
              <a:rPr lang="en-US" sz="900" dirty="0">
                <a:hlinkClick r:id="rId4" tooltip="https://commons.wikimedia.org/wiki/File:Chicago_Campus_Conference.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9" name="Google Shape;125;p17">
            <a:extLst>
              <a:ext uri="{FF2B5EF4-FFF2-40B4-BE49-F238E27FC236}">
                <a16:creationId xmlns:a16="http://schemas.microsoft.com/office/drawing/2014/main" id="{51F848BE-678D-C648-A18D-FF6BC8ECDF43}"/>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AE878E62-678B-374E-BED3-2F0436ACD611}"/>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29</a:t>
            </a:fld>
            <a:endParaRPr dirty="0"/>
          </a:p>
        </p:txBody>
      </p:sp>
    </p:spTree>
    <p:extLst>
      <p:ext uri="{BB962C8B-B14F-4D97-AF65-F5344CB8AC3E}">
        <p14:creationId xmlns:p14="http://schemas.microsoft.com/office/powerpoint/2010/main" val="181975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 </a:t>
            </a:r>
            <a:br>
              <a:rPr lang="en-US" dirty="0"/>
            </a:br>
            <a:r>
              <a:rPr lang="en-US" dirty="0"/>
              <a:t>for the </a:t>
            </a:r>
            <a:br>
              <a:rPr lang="en-US" dirty="0"/>
            </a:br>
            <a:r>
              <a:rPr lang="en-US" dirty="0"/>
              <a:t>Program Evaluation Committee (PEC)</a:t>
            </a:r>
          </a:p>
        </p:txBody>
      </p:sp>
      <p:sp>
        <p:nvSpPr>
          <p:cNvPr id="3" name="Subtitle 2"/>
          <p:cNvSpPr>
            <a:spLocks noGrp="1"/>
          </p:cNvSpPr>
          <p:nvPr>
            <p:ph type="subTitle" idx="1"/>
          </p:nvPr>
        </p:nvSpPr>
        <p:spPr/>
        <p:txBody>
          <a:bodyPr/>
          <a:lstStyle/>
          <a:p>
            <a:pPr lvl="0">
              <a:buSzPts val="2000"/>
            </a:pPr>
            <a:r>
              <a:rPr lang="en-US" dirty="0"/>
              <a:t>Heather Peters, M.Ed, Ph.D</a:t>
            </a:r>
          </a:p>
          <a:p>
            <a:r>
              <a:rPr lang="en-US" dirty="0"/>
              <a:t>Graduate Medical Education Consultant</a:t>
            </a:r>
          </a:p>
        </p:txBody>
      </p:sp>
      <p:sp>
        <p:nvSpPr>
          <p:cNvPr id="4" name="Footer Placeholder 2">
            <a:extLst>
              <a:ext uri="{FF2B5EF4-FFF2-40B4-BE49-F238E27FC236}">
                <a16:creationId xmlns:a16="http://schemas.microsoft.com/office/drawing/2014/main" id="{4F943246-15D2-8A4F-812B-0309C1AB7B39}"/>
              </a:ext>
            </a:extLst>
          </p:cNvPr>
          <p:cNvSpPr>
            <a:spLocks noGrp="1"/>
          </p:cNvSpPr>
          <p:nvPr>
            <p:ph type="ftr" sz="quarter" idx="10"/>
          </p:nvPr>
        </p:nvSpPr>
        <p:spPr>
          <a:xfrm>
            <a:off x="3028950" y="6433130"/>
            <a:ext cx="3086100" cy="365125"/>
          </a:xfrm>
        </p:spPr>
        <p:txBody>
          <a:bodyPr/>
          <a:lstStyle/>
          <a:p>
            <a:r>
              <a:rPr lang="en-US" dirty="0"/>
              <a:t>Presented by Partners in Medical Education, Inc. 2019</a:t>
            </a:r>
          </a:p>
        </p:txBody>
      </p:sp>
      <p:sp>
        <p:nvSpPr>
          <p:cNvPr id="5" name="Slide Number Placeholder 1">
            <a:extLst>
              <a:ext uri="{FF2B5EF4-FFF2-40B4-BE49-F238E27FC236}">
                <a16:creationId xmlns:a16="http://schemas.microsoft.com/office/drawing/2014/main" id="{0ACA86DB-219B-004A-8DF4-CC943CE9792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spTree>
    <p:extLst>
      <p:ext uri="{BB962C8B-B14F-4D97-AF65-F5344CB8AC3E}">
        <p14:creationId xmlns:p14="http://schemas.microsoft.com/office/powerpoint/2010/main" val="812841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Bowling Green State University Libraries. (2019, November 12). Predatory journals and publishers:  Is the journal or publisher predatory? Retrieved from https://libguides.bgsu.edu/predatoryjournals</a:t>
            </a:r>
          </a:p>
          <a:p>
            <a:r>
              <a:rPr lang="en-US" sz="2000" dirty="0">
                <a:latin typeface="Times New Roman" panose="02020603050405020304" pitchFamily="18" charset="0"/>
                <a:cs typeface="Times New Roman" panose="02020603050405020304" pitchFamily="18" charset="0"/>
              </a:rPr>
              <a:t>Kaye, D.H. (n.d.). Flaky academic conferences [Blog post]. Retrieved from http://flakyc.blogspot.com/</a:t>
            </a:r>
          </a:p>
          <a:p>
            <a:r>
              <a:rPr lang="en-US" sz="2000" dirty="0">
                <a:latin typeface="Times New Roman" panose="02020603050405020304" pitchFamily="18" charset="0"/>
                <a:cs typeface="Times New Roman" panose="02020603050405020304" pitchFamily="18" charset="0"/>
              </a:rPr>
              <a:t>Laine, C. &amp; Winkler, M. (2017). Identifying predatory or pseudo-journals. </a:t>
            </a:r>
            <a:r>
              <a:rPr lang="en-US" sz="2000" i="1" dirty="0">
                <a:latin typeface="Times New Roman" panose="02020603050405020304" pitchFamily="18" charset="0"/>
                <a:cs typeface="Times New Roman" panose="02020603050405020304" pitchFamily="18" charset="0"/>
              </a:rPr>
              <a:t>Biochemica Medica, 27</a:t>
            </a:r>
            <a:r>
              <a:rPr lang="en-US" sz="2000" dirty="0">
                <a:latin typeface="Times New Roman" panose="02020603050405020304" pitchFamily="18" charset="0"/>
                <a:cs typeface="Times New Roman" panose="02020603050405020304" pitchFamily="18" charset="0"/>
              </a:rPr>
              <a:t>(2), 285-291. doi: 10.11613/BM.2017.031</a:t>
            </a:r>
          </a:p>
          <a:p>
            <a:r>
              <a:rPr lang="en-US" sz="2000" dirty="0">
                <a:latin typeface="Times New Roman" panose="02020603050405020304" pitchFamily="18" charset="0"/>
                <a:cs typeface="Times New Roman" panose="02020603050405020304" pitchFamily="18" charset="0"/>
              </a:rPr>
              <a:t>Mitchell, A., Gottfried, J., Stocking, G.,Walker, M. &amp; Fedeli, S. (2019). Many American say made-up news is a critical problem that needs to be fixed. Pew Research Center. Retrieved from https://www.pewresearch.org/</a:t>
            </a:r>
          </a:p>
          <a:p>
            <a:r>
              <a:rPr lang="en-US" sz="2000" dirty="0">
                <a:latin typeface="Times New Roman" panose="02020603050405020304" pitchFamily="18" charset="0"/>
                <a:cs typeface="Times New Roman" panose="02020603050405020304" pitchFamily="18" charset="0"/>
              </a:rPr>
              <a:t>Think.Check.Attend. (n.d.). Choose the right conference to attend and present your research.  Retrieved from https://thinkcheckattend.org/</a:t>
            </a:r>
          </a:p>
          <a:p>
            <a:r>
              <a:rPr lang="en-US" sz="2000" dirty="0">
                <a:latin typeface="Times New Roman" panose="02020603050405020304" pitchFamily="18" charset="0"/>
                <a:cs typeface="Times New Roman" panose="02020603050405020304" pitchFamily="18" charset="0"/>
              </a:rPr>
              <a:t>Think.Check.Submit. (n.d.). Choose the right journal for your research. Retrieved from https://thinkchecksubmit.org/</a:t>
            </a:r>
          </a:p>
          <a:p>
            <a:pPr marL="0" indent="0">
              <a:buNone/>
            </a:pPr>
            <a:endParaRPr lang="en-US" sz="2000" dirty="0"/>
          </a:p>
          <a:p>
            <a:pPr marL="0" indent="0">
              <a:buNone/>
            </a:pPr>
            <a:endParaRPr lang="en-US" sz="2000" dirty="0"/>
          </a:p>
          <a:p>
            <a:pPr marL="0" indent="0">
              <a:buNone/>
            </a:pPr>
            <a:endParaRPr lang="en-US" dirty="0"/>
          </a:p>
        </p:txBody>
      </p:sp>
      <p:sp>
        <p:nvSpPr>
          <p:cNvPr id="2" name="Title 1"/>
          <p:cNvSpPr>
            <a:spLocks noGrp="1"/>
          </p:cNvSpPr>
          <p:nvPr>
            <p:ph type="title"/>
          </p:nvPr>
        </p:nvSpPr>
        <p:spPr/>
        <p:txBody>
          <a:bodyPr/>
          <a:lstStyle/>
          <a:p>
            <a:r>
              <a:rPr lang="en-US" dirty="0"/>
              <a:t>Resources/References</a:t>
            </a:r>
          </a:p>
        </p:txBody>
      </p:sp>
      <p:sp>
        <p:nvSpPr>
          <p:cNvPr id="7" name="Google Shape;125;p17">
            <a:extLst>
              <a:ext uri="{FF2B5EF4-FFF2-40B4-BE49-F238E27FC236}">
                <a16:creationId xmlns:a16="http://schemas.microsoft.com/office/drawing/2014/main" id="{CB97A8B9-2996-7743-8AFD-C3099052650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8" name="Google Shape;317;p37">
            <a:extLst>
              <a:ext uri="{FF2B5EF4-FFF2-40B4-BE49-F238E27FC236}">
                <a16:creationId xmlns:a16="http://schemas.microsoft.com/office/drawing/2014/main" id="{119425DD-8438-F649-993E-49BDBE733EBA}"/>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30</a:t>
            </a:fld>
            <a:endParaRPr dirty="0"/>
          </a:p>
        </p:txBody>
      </p:sp>
    </p:spTree>
    <p:extLst>
      <p:ext uri="{BB962C8B-B14F-4D97-AF65-F5344CB8AC3E}">
        <p14:creationId xmlns:p14="http://schemas.microsoft.com/office/powerpoint/2010/main" val="344980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Maximizing Resident FTE’s – </a:t>
            </a:r>
            <a:br>
              <a:rPr lang="en-US" dirty="0"/>
            </a:br>
            <a:r>
              <a:rPr lang="en-US" dirty="0"/>
              <a:t>Being Prepared for  A CMS Audit </a:t>
            </a:r>
          </a:p>
        </p:txBody>
      </p:sp>
      <p:sp>
        <p:nvSpPr>
          <p:cNvPr id="3" name="Subtitle 2"/>
          <p:cNvSpPr>
            <a:spLocks noGrp="1"/>
          </p:cNvSpPr>
          <p:nvPr>
            <p:ph type="subTitle" idx="1"/>
          </p:nvPr>
        </p:nvSpPr>
        <p:spPr/>
        <p:txBody>
          <a:bodyPr/>
          <a:lstStyle/>
          <a:p>
            <a:r>
              <a:rPr lang="en-US" dirty="0"/>
              <a:t>Pam Royston, Ph.D</a:t>
            </a:r>
          </a:p>
          <a:p>
            <a:r>
              <a:rPr lang="en-US" dirty="0"/>
              <a:t>Graduate Medical Education Consultant</a:t>
            </a:r>
          </a:p>
        </p:txBody>
      </p:sp>
      <p:sp>
        <p:nvSpPr>
          <p:cNvPr id="4" name="Footer Placeholder 2">
            <a:extLst>
              <a:ext uri="{FF2B5EF4-FFF2-40B4-BE49-F238E27FC236}">
                <a16:creationId xmlns:a16="http://schemas.microsoft.com/office/drawing/2014/main" id="{4F943246-15D2-8A4F-812B-0309C1AB7B39}"/>
              </a:ext>
            </a:extLst>
          </p:cNvPr>
          <p:cNvSpPr>
            <a:spLocks noGrp="1"/>
          </p:cNvSpPr>
          <p:nvPr>
            <p:ph type="ftr" sz="quarter" idx="10"/>
          </p:nvPr>
        </p:nvSpPr>
        <p:spPr>
          <a:xfrm>
            <a:off x="3028950" y="6433130"/>
            <a:ext cx="3086100" cy="365125"/>
          </a:xfrm>
        </p:spPr>
        <p:txBody>
          <a:bodyPr/>
          <a:lstStyle/>
          <a:p>
            <a:r>
              <a:rPr lang="en-US" dirty="0"/>
              <a:t>Presented by Partners in Medical Education, Inc. 2019</a:t>
            </a:r>
          </a:p>
        </p:txBody>
      </p:sp>
      <p:sp>
        <p:nvSpPr>
          <p:cNvPr id="5" name="Slide Number Placeholder 1">
            <a:extLst>
              <a:ext uri="{FF2B5EF4-FFF2-40B4-BE49-F238E27FC236}">
                <a16:creationId xmlns:a16="http://schemas.microsoft.com/office/drawing/2014/main" id="{0ACA86DB-219B-004A-8DF4-CC943CE9792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31</a:t>
            </a:fld>
            <a:endParaRPr lang="en-US" altLang="en-US" dirty="0"/>
          </a:p>
        </p:txBody>
      </p:sp>
    </p:spTree>
    <p:extLst>
      <p:ext uri="{BB962C8B-B14F-4D97-AF65-F5344CB8AC3E}">
        <p14:creationId xmlns:p14="http://schemas.microsoft.com/office/powerpoint/2010/main" val="2205467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07513D-0E58-457B-B494-F04757CCD462}"/>
              </a:ext>
            </a:extLst>
          </p:cNvPr>
          <p:cNvGraphicFramePr>
            <a:graphicFrameLocks noGrp="1"/>
          </p:cNvGraphicFramePr>
          <p:nvPr>
            <p:ph idx="1"/>
          </p:nvPr>
        </p:nvGraphicFramePr>
        <p:xfrm>
          <a:off x="628650" y="1738313"/>
          <a:ext cx="7886700"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75760FC-6F62-423A-8BDF-01B790B71F94}"/>
              </a:ext>
            </a:extLst>
          </p:cNvPr>
          <p:cNvSpPr>
            <a:spLocks noGrp="1"/>
          </p:cNvSpPr>
          <p:nvPr>
            <p:ph type="title"/>
          </p:nvPr>
        </p:nvSpPr>
        <p:spPr/>
        <p:txBody>
          <a:bodyPr/>
          <a:lstStyle/>
          <a:p>
            <a:pPr algn="ctr"/>
            <a:r>
              <a:rPr lang="en-US" dirty="0"/>
              <a:t>Learning Objectives</a:t>
            </a:r>
          </a:p>
        </p:txBody>
      </p:sp>
      <p:sp>
        <p:nvSpPr>
          <p:cNvPr id="7" name="Google Shape;125;p17">
            <a:extLst>
              <a:ext uri="{FF2B5EF4-FFF2-40B4-BE49-F238E27FC236}">
                <a16:creationId xmlns:a16="http://schemas.microsoft.com/office/drawing/2014/main" id="{DA9FE036-1D79-C143-8634-F621966C583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8" name="Google Shape;317;p37">
            <a:extLst>
              <a:ext uri="{FF2B5EF4-FFF2-40B4-BE49-F238E27FC236}">
                <a16:creationId xmlns:a16="http://schemas.microsoft.com/office/drawing/2014/main" id="{CA4AB083-5FB9-114D-BDAA-0FAF434FCDB6}"/>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32</a:t>
            </a:fld>
            <a:endParaRPr dirty="0"/>
          </a:p>
        </p:txBody>
      </p:sp>
    </p:spTree>
    <p:extLst>
      <p:ext uri="{BB962C8B-B14F-4D97-AF65-F5344CB8AC3E}">
        <p14:creationId xmlns:p14="http://schemas.microsoft.com/office/powerpoint/2010/main" val="92448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49BE4-D1E9-F84B-B4C5-574EEBB34300}"/>
              </a:ext>
            </a:extLst>
          </p:cNvPr>
          <p:cNvSpPr>
            <a:spLocks noGrp="1"/>
          </p:cNvSpPr>
          <p:nvPr>
            <p:ph idx="1"/>
          </p:nvPr>
        </p:nvSpPr>
        <p:spPr/>
        <p:txBody>
          <a:bodyPr/>
          <a:lstStyle/>
          <a:p>
            <a:r>
              <a:rPr lang="en-US" dirty="0"/>
              <a:t> Each resident has the potential for counting as 1 – Full time Equivalent Status.</a:t>
            </a:r>
          </a:p>
          <a:p>
            <a:r>
              <a:rPr lang="en-US" dirty="0"/>
              <a:t>Resident time can be counted depending on the activity and the setting in which it is performed</a:t>
            </a:r>
          </a:p>
          <a:p>
            <a:r>
              <a:rPr lang="en-US" dirty="0"/>
              <a:t>Quick calculation – 30 days/365 calendar days = .082 </a:t>
            </a:r>
          </a:p>
        </p:txBody>
      </p:sp>
      <p:sp>
        <p:nvSpPr>
          <p:cNvPr id="3" name="Title 2">
            <a:extLst>
              <a:ext uri="{FF2B5EF4-FFF2-40B4-BE49-F238E27FC236}">
                <a16:creationId xmlns:a16="http://schemas.microsoft.com/office/drawing/2014/main" id="{2DE67E91-113C-4D4F-9035-B78AE3AEE1D7}"/>
              </a:ext>
            </a:extLst>
          </p:cNvPr>
          <p:cNvSpPr>
            <a:spLocks noGrp="1"/>
          </p:cNvSpPr>
          <p:nvPr>
            <p:ph type="title"/>
          </p:nvPr>
        </p:nvSpPr>
        <p:spPr/>
        <p:txBody>
          <a:bodyPr/>
          <a:lstStyle/>
          <a:p>
            <a:r>
              <a:rPr lang="en-US" dirty="0"/>
              <a:t>What is a resident FTE?</a:t>
            </a:r>
          </a:p>
        </p:txBody>
      </p:sp>
      <p:sp>
        <p:nvSpPr>
          <p:cNvPr id="6" name="Google Shape;125;p17">
            <a:extLst>
              <a:ext uri="{FF2B5EF4-FFF2-40B4-BE49-F238E27FC236}">
                <a16:creationId xmlns:a16="http://schemas.microsoft.com/office/drawing/2014/main" id="{04C3532C-DDC1-8A47-A67E-FFA0DD0BE7C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 name="Google Shape;317;p37">
            <a:extLst>
              <a:ext uri="{FF2B5EF4-FFF2-40B4-BE49-F238E27FC236}">
                <a16:creationId xmlns:a16="http://schemas.microsoft.com/office/drawing/2014/main" id="{3707E0EF-1AF5-A343-9B7B-F8518DD08A3B}"/>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33</a:t>
            </a:fld>
            <a:endParaRPr dirty="0"/>
          </a:p>
        </p:txBody>
      </p:sp>
    </p:spTree>
    <p:extLst>
      <p:ext uri="{BB962C8B-B14F-4D97-AF65-F5344CB8AC3E}">
        <p14:creationId xmlns:p14="http://schemas.microsoft.com/office/powerpoint/2010/main" val="1280459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101A8-CB54-A84B-B1CF-925B09E2C85A}"/>
              </a:ext>
            </a:extLst>
          </p:cNvPr>
          <p:cNvSpPr>
            <a:spLocks noGrp="1"/>
          </p:cNvSpPr>
          <p:nvPr>
            <p:ph type="title"/>
          </p:nvPr>
        </p:nvSpPr>
        <p:spPr/>
        <p:txBody>
          <a:bodyPr/>
          <a:lstStyle/>
          <a:p>
            <a:pPr algn="ctr"/>
            <a:r>
              <a:rPr lang="en-US" dirty="0"/>
              <a:t>When do you need to finalize the FTE count?</a:t>
            </a:r>
          </a:p>
        </p:txBody>
      </p:sp>
      <p:sp>
        <p:nvSpPr>
          <p:cNvPr id="2" name="TextBox 1">
            <a:extLst>
              <a:ext uri="{FF2B5EF4-FFF2-40B4-BE49-F238E27FC236}">
                <a16:creationId xmlns:a16="http://schemas.microsoft.com/office/drawing/2014/main" id="{1D76C069-B259-6841-A026-24C0AA6944FF}"/>
              </a:ext>
            </a:extLst>
          </p:cNvPr>
          <p:cNvSpPr txBox="1"/>
          <p:nvPr/>
        </p:nvSpPr>
        <p:spPr>
          <a:xfrm>
            <a:off x="869794" y="1895707"/>
            <a:ext cx="7645555" cy="24622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0" dirty="0">
                <a:latin typeface="+mn-lt"/>
              </a:rPr>
              <a:t>FTE counts are due approximately 60 – 90 days after the hospital’s fiscal year closes</a:t>
            </a:r>
          </a:p>
          <a:p>
            <a:pPr marL="342900" indent="-342900">
              <a:spcAft>
                <a:spcPts val="600"/>
              </a:spcAft>
              <a:buFont typeface="Arial" panose="020B0604020202020204" pitchFamily="34" charset="0"/>
              <a:buChar char="•"/>
            </a:pPr>
            <a:r>
              <a:rPr lang="en-US" sz="2400" b="0" dirty="0">
                <a:latin typeface="+mn-lt"/>
              </a:rPr>
              <a:t>Fiscal year is any other date than calendar year of December 31</a:t>
            </a:r>
            <a:r>
              <a:rPr lang="en-US" sz="2400" b="0" baseline="30000" dirty="0">
                <a:latin typeface="+mn-lt"/>
              </a:rPr>
              <a:t>st</a:t>
            </a:r>
            <a:endParaRPr lang="en-US" sz="2400" b="0" dirty="0">
              <a:latin typeface="+mn-lt"/>
            </a:endParaRPr>
          </a:p>
          <a:p>
            <a:pPr marL="342900" indent="-342900">
              <a:buFont typeface="Arial" panose="020B0604020202020204" pitchFamily="34" charset="0"/>
              <a:buChar char="•"/>
            </a:pPr>
            <a:endParaRPr lang="en-US" sz="2400" dirty="0">
              <a:latin typeface="+mn-lt"/>
            </a:endParaRPr>
          </a:p>
          <a:p>
            <a:endParaRPr lang="en-US" sz="2400" dirty="0">
              <a:latin typeface="+mn-lt"/>
            </a:endParaRPr>
          </a:p>
        </p:txBody>
      </p:sp>
      <p:sp>
        <p:nvSpPr>
          <p:cNvPr id="11" name="Rectangle 10">
            <a:extLst>
              <a:ext uri="{FF2B5EF4-FFF2-40B4-BE49-F238E27FC236}">
                <a16:creationId xmlns:a16="http://schemas.microsoft.com/office/drawing/2014/main" id="{B227D157-D754-D14B-B658-64E4A283363D}"/>
              </a:ext>
            </a:extLst>
          </p:cNvPr>
          <p:cNvSpPr/>
          <p:nvPr/>
        </p:nvSpPr>
        <p:spPr>
          <a:xfrm rot="1358929">
            <a:off x="5613987" y="3917923"/>
            <a:ext cx="2733441" cy="707886"/>
          </a:xfrm>
          <a:prstGeom prst="rect">
            <a:avLst/>
          </a:prstGeom>
          <a:noFill/>
        </p:spPr>
        <p:txBody>
          <a:bodyPr wrap="none" lIns="91440" tIns="45720" rIns="91440" bIns="45720">
            <a:spAutoFit/>
          </a:bodyPr>
          <a:lstStyle/>
          <a:p>
            <a:pPr algn="ctr"/>
            <a:r>
              <a:rPr lang="en-US" sz="4000" b="0" cap="none" spc="0" dirty="0">
                <a:ln w="0">
                  <a:solidFill>
                    <a:sysClr val="windowText" lastClr="000000"/>
                  </a:solidFill>
                </a:ln>
                <a:solidFill>
                  <a:schemeClr val="accent1"/>
                </a:solidFill>
                <a:effectLst>
                  <a:outerShdw blurRad="38100" dist="25400" dir="5400000" algn="ctr" rotWithShape="0">
                    <a:srgbClr val="6E747A">
                      <a:alpha val="43000"/>
                    </a:srgbClr>
                  </a:outerShdw>
                </a:effectLst>
              </a:rPr>
              <a:t>March 31</a:t>
            </a:r>
            <a:r>
              <a:rPr lang="en-US" sz="4000" b="0" cap="none" spc="0" baseline="30000" dirty="0">
                <a:ln w="0">
                  <a:solidFill>
                    <a:sysClr val="windowText" lastClr="000000"/>
                  </a:solidFill>
                </a:ln>
                <a:solidFill>
                  <a:schemeClr val="accent1"/>
                </a:solidFill>
                <a:effectLst>
                  <a:outerShdw blurRad="38100" dist="25400" dir="5400000" algn="ctr" rotWithShape="0">
                    <a:srgbClr val="6E747A">
                      <a:alpha val="43000"/>
                    </a:srgbClr>
                  </a:outerShdw>
                </a:effectLst>
              </a:rPr>
              <a:t>st</a:t>
            </a:r>
            <a:endParaRPr lang="en-US" sz="4000" b="0" cap="none" spc="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CD28B4BE-62F3-E342-BC71-AADE17C01AD5}"/>
              </a:ext>
            </a:extLst>
          </p:cNvPr>
          <p:cNvSpPr/>
          <p:nvPr/>
        </p:nvSpPr>
        <p:spPr>
          <a:xfrm rot="20136922">
            <a:off x="652790" y="4056057"/>
            <a:ext cx="2735044"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June 30th</a:t>
            </a:r>
          </a:p>
        </p:txBody>
      </p:sp>
      <p:sp>
        <p:nvSpPr>
          <p:cNvPr id="13" name="Rectangle 12">
            <a:extLst>
              <a:ext uri="{FF2B5EF4-FFF2-40B4-BE49-F238E27FC236}">
                <a16:creationId xmlns:a16="http://schemas.microsoft.com/office/drawing/2014/main" id="{8905A1E6-CD1A-C641-919A-1C4C0AAA1208}"/>
              </a:ext>
            </a:extLst>
          </p:cNvPr>
          <p:cNvSpPr/>
          <p:nvPr/>
        </p:nvSpPr>
        <p:spPr>
          <a:xfrm>
            <a:off x="2235184" y="5164346"/>
            <a:ext cx="491477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dirty="0">
                <a:ln/>
                <a:solidFill>
                  <a:schemeClr val="accent4"/>
                </a:solidFill>
              </a:rPr>
              <a:t>September 30th</a:t>
            </a:r>
            <a:endParaRPr lang="en-US" sz="4000" b="1" cap="none" spc="0" dirty="0">
              <a:ln/>
              <a:solidFill>
                <a:schemeClr val="accent4"/>
              </a:solidFill>
              <a:effectLst/>
            </a:endParaRPr>
          </a:p>
        </p:txBody>
      </p:sp>
      <p:sp>
        <p:nvSpPr>
          <p:cNvPr id="9" name="Google Shape;125;p17">
            <a:extLst>
              <a:ext uri="{FF2B5EF4-FFF2-40B4-BE49-F238E27FC236}">
                <a16:creationId xmlns:a16="http://schemas.microsoft.com/office/drawing/2014/main" id="{61F4F9AB-04F5-9046-BB7C-624B8CA30F3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A7D2CFEE-9AFC-3F4C-8A84-DBC17FC5AD2F}"/>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34</a:t>
            </a:fld>
            <a:endParaRPr dirty="0"/>
          </a:p>
        </p:txBody>
      </p:sp>
    </p:spTree>
    <p:extLst>
      <p:ext uri="{BB962C8B-B14F-4D97-AF65-F5344CB8AC3E}">
        <p14:creationId xmlns:p14="http://schemas.microsoft.com/office/powerpoint/2010/main" val="195285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56122-0DE1-4B81-BC9E-AEDD1CC87B41}"/>
              </a:ext>
            </a:extLst>
          </p:cNvPr>
          <p:cNvSpPr>
            <a:spLocks noGrp="1"/>
          </p:cNvSpPr>
          <p:nvPr>
            <p:ph type="title"/>
          </p:nvPr>
        </p:nvSpPr>
        <p:spPr/>
        <p:txBody>
          <a:bodyPr/>
          <a:lstStyle/>
          <a:p>
            <a:pPr algn="ctr"/>
            <a:r>
              <a:rPr lang="en-US" dirty="0"/>
              <a:t>Fiscal Year</a:t>
            </a:r>
          </a:p>
        </p:txBody>
      </p:sp>
      <p:sp>
        <p:nvSpPr>
          <p:cNvPr id="2" name="Content Placeholder 1">
            <a:extLst>
              <a:ext uri="{FF2B5EF4-FFF2-40B4-BE49-F238E27FC236}">
                <a16:creationId xmlns:a16="http://schemas.microsoft.com/office/drawing/2014/main" id="{6118E290-1E11-864C-A281-F863FACDDA4C}"/>
              </a:ext>
            </a:extLst>
          </p:cNvPr>
          <p:cNvSpPr>
            <a:spLocks noGrp="1"/>
          </p:cNvSpPr>
          <p:nvPr>
            <p:ph idx="1"/>
          </p:nvPr>
        </p:nvSpPr>
        <p:spPr>
          <a:xfrm>
            <a:off x="628650" y="1738058"/>
            <a:ext cx="7886700" cy="1964147"/>
          </a:xfrm>
        </p:spPr>
        <p:txBody>
          <a:bodyPr>
            <a:normAutofit fontScale="92500" lnSpcReduction="10000"/>
          </a:bodyPr>
          <a:lstStyle/>
          <a:p>
            <a:r>
              <a:rPr lang="en-US" dirty="0"/>
              <a:t>If you don’t use a residency management system to calculate FTE’s, you will need to do a fiscal year conversion</a:t>
            </a:r>
          </a:p>
          <a:p>
            <a:r>
              <a:rPr lang="en-US" dirty="0"/>
              <a:t>Fiscal year conversion – you calculate the resident count for each year you work in </a:t>
            </a:r>
          </a:p>
          <a:p>
            <a:pPr marL="0" indent="0">
              <a:buNone/>
            </a:pPr>
            <a:endParaRPr lang="en-US" dirty="0"/>
          </a:p>
        </p:txBody>
      </p:sp>
      <p:sp>
        <p:nvSpPr>
          <p:cNvPr id="8" name="TextBox 7">
            <a:extLst>
              <a:ext uri="{FF2B5EF4-FFF2-40B4-BE49-F238E27FC236}">
                <a16:creationId xmlns:a16="http://schemas.microsoft.com/office/drawing/2014/main" id="{04A414F6-D65A-6F45-A038-EC80735A939A}"/>
              </a:ext>
            </a:extLst>
          </p:cNvPr>
          <p:cNvSpPr txBox="1"/>
          <p:nvPr/>
        </p:nvSpPr>
        <p:spPr>
          <a:xfrm>
            <a:off x="628650" y="3902927"/>
            <a:ext cx="7645555" cy="2554545"/>
          </a:xfrm>
          <a:prstGeom prst="rect">
            <a:avLst/>
          </a:prstGeom>
          <a:noFill/>
        </p:spPr>
        <p:txBody>
          <a:bodyPr wrap="square" rtlCol="0">
            <a:spAutoFit/>
          </a:bodyPr>
          <a:lstStyle/>
          <a:p>
            <a:r>
              <a:rPr lang="en-US" dirty="0"/>
              <a:t>Example:  Fiscal Year is September 30</a:t>
            </a:r>
            <a:r>
              <a:rPr lang="en-US" baseline="30000" dirty="0"/>
              <a:t>th</a:t>
            </a:r>
            <a:endParaRPr lang="en-US" dirty="0"/>
          </a:p>
          <a:p>
            <a:endParaRPr lang="en-US" dirty="0"/>
          </a:p>
          <a:p>
            <a:r>
              <a:rPr lang="en-US" dirty="0"/>
              <a:t>Resident FTE’s calculated 10/1/18 to 6/30/19 - new residents, new PGY levels. </a:t>
            </a:r>
          </a:p>
          <a:p>
            <a:endParaRPr lang="en-US" dirty="0"/>
          </a:p>
          <a:p>
            <a:r>
              <a:rPr lang="en-US" dirty="0"/>
              <a:t>Three-month resident FTE’s 7/1/19 to 9/30/19</a:t>
            </a:r>
          </a:p>
          <a:p>
            <a:endParaRPr lang="en-US" dirty="0"/>
          </a:p>
          <a:p>
            <a:endParaRPr lang="en-US" dirty="0"/>
          </a:p>
        </p:txBody>
      </p:sp>
      <p:sp>
        <p:nvSpPr>
          <p:cNvPr id="7" name="Google Shape;125;p17">
            <a:extLst>
              <a:ext uri="{FF2B5EF4-FFF2-40B4-BE49-F238E27FC236}">
                <a16:creationId xmlns:a16="http://schemas.microsoft.com/office/drawing/2014/main" id="{1E09EE7F-4DE6-0C46-A720-78A5754DC33A}"/>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9" name="Google Shape;317;p37">
            <a:extLst>
              <a:ext uri="{FF2B5EF4-FFF2-40B4-BE49-F238E27FC236}">
                <a16:creationId xmlns:a16="http://schemas.microsoft.com/office/drawing/2014/main" id="{54D8DA52-4F8E-7145-9605-F0B86AAA0061}"/>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35</a:t>
            </a:fld>
            <a:endParaRPr dirty="0"/>
          </a:p>
        </p:txBody>
      </p:sp>
    </p:spTree>
    <p:extLst>
      <p:ext uri="{BB962C8B-B14F-4D97-AF65-F5344CB8AC3E}">
        <p14:creationId xmlns:p14="http://schemas.microsoft.com/office/powerpoint/2010/main" val="1822483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C83EC-A617-0A48-82BB-F01749767FB8}"/>
              </a:ext>
            </a:extLst>
          </p:cNvPr>
          <p:cNvSpPr>
            <a:spLocks noGrp="1"/>
          </p:cNvSpPr>
          <p:nvPr>
            <p:ph type="title"/>
          </p:nvPr>
        </p:nvSpPr>
        <p:spPr/>
        <p:txBody>
          <a:bodyPr/>
          <a:lstStyle/>
          <a:p>
            <a:r>
              <a:rPr lang="en-US" dirty="0"/>
              <a:t>What rotations count for reimbursement?</a:t>
            </a:r>
          </a:p>
        </p:txBody>
      </p:sp>
      <p:sp>
        <p:nvSpPr>
          <p:cNvPr id="7" name="Content Placeholder 6">
            <a:extLst>
              <a:ext uri="{FF2B5EF4-FFF2-40B4-BE49-F238E27FC236}">
                <a16:creationId xmlns:a16="http://schemas.microsoft.com/office/drawing/2014/main" id="{529314CD-750B-F24E-8404-73CE95F8609C}"/>
              </a:ext>
            </a:extLst>
          </p:cNvPr>
          <p:cNvSpPr>
            <a:spLocks noGrp="1"/>
          </p:cNvSpPr>
          <p:nvPr>
            <p:ph idx="1"/>
          </p:nvPr>
        </p:nvSpPr>
        <p:spPr>
          <a:xfrm>
            <a:off x="628650" y="1738058"/>
            <a:ext cx="7886700" cy="648303"/>
          </a:xfrm>
        </p:spPr>
        <p:txBody>
          <a:bodyPr>
            <a:normAutofit fontScale="85000" lnSpcReduction="10000"/>
          </a:bodyPr>
          <a:lstStyle/>
          <a:p>
            <a:r>
              <a:rPr lang="en-US" dirty="0"/>
              <a:t>Need to be in an accredited residency training programs</a:t>
            </a:r>
          </a:p>
          <a:p>
            <a:pPr marL="0" indent="0">
              <a:buNone/>
            </a:pPr>
            <a:endParaRPr lang="en-US" dirty="0"/>
          </a:p>
        </p:txBody>
      </p:sp>
      <p:graphicFrame>
        <p:nvGraphicFramePr>
          <p:cNvPr id="8" name="Table 7">
            <a:extLst>
              <a:ext uri="{FF2B5EF4-FFF2-40B4-BE49-F238E27FC236}">
                <a16:creationId xmlns:a16="http://schemas.microsoft.com/office/drawing/2014/main" id="{B81C4C07-ED3D-6F4A-A013-0561575CF075}"/>
              </a:ext>
            </a:extLst>
          </p:cNvPr>
          <p:cNvGraphicFramePr>
            <a:graphicFrameLocks noGrp="1"/>
          </p:cNvGraphicFramePr>
          <p:nvPr/>
        </p:nvGraphicFramePr>
        <p:xfrm>
          <a:off x="892098" y="2386361"/>
          <a:ext cx="7623251" cy="3434575"/>
        </p:xfrm>
        <a:graphic>
          <a:graphicData uri="http://schemas.openxmlformats.org/drawingml/2006/table">
            <a:tbl>
              <a:tblPr firstRow="1" firstCol="1" bandRow="1">
                <a:tableStyleId>{5C22544A-7EE6-4342-B048-85BDC9FD1C3A}</a:tableStyleId>
              </a:tblPr>
              <a:tblGrid>
                <a:gridCol w="1524491">
                  <a:extLst>
                    <a:ext uri="{9D8B030D-6E8A-4147-A177-3AD203B41FA5}">
                      <a16:colId xmlns:a16="http://schemas.microsoft.com/office/drawing/2014/main" val="1416007838"/>
                    </a:ext>
                  </a:extLst>
                </a:gridCol>
                <a:gridCol w="1524491">
                  <a:extLst>
                    <a:ext uri="{9D8B030D-6E8A-4147-A177-3AD203B41FA5}">
                      <a16:colId xmlns:a16="http://schemas.microsoft.com/office/drawing/2014/main" val="2393076785"/>
                    </a:ext>
                  </a:extLst>
                </a:gridCol>
                <a:gridCol w="1524491">
                  <a:extLst>
                    <a:ext uri="{9D8B030D-6E8A-4147-A177-3AD203B41FA5}">
                      <a16:colId xmlns:a16="http://schemas.microsoft.com/office/drawing/2014/main" val="3239893640"/>
                    </a:ext>
                  </a:extLst>
                </a:gridCol>
                <a:gridCol w="1524491">
                  <a:extLst>
                    <a:ext uri="{9D8B030D-6E8A-4147-A177-3AD203B41FA5}">
                      <a16:colId xmlns:a16="http://schemas.microsoft.com/office/drawing/2014/main" val="1627394836"/>
                    </a:ext>
                  </a:extLst>
                </a:gridCol>
                <a:gridCol w="1525287">
                  <a:extLst>
                    <a:ext uri="{9D8B030D-6E8A-4147-A177-3AD203B41FA5}">
                      <a16:colId xmlns:a16="http://schemas.microsoft.com/office/drawing/2014/main" val="789916376"/>
                    </a:ext>
                  </a:extLst>
                </a:gridCol>
              </a:tblGrid>
              <a:tr h="567180">
                <a:tc>
                  <a:txBody>
                    <a:bodyPr/>
                    <a:lstStyle/>
                    <a:p>
                      <a:pPr marL="6350" marR="0" indent="-6350" algn="ctr">
                        <a:lnSpc>
                          <a:spcPct val="112000"/>
                        </a:lnSpc>
                        <a:spcBef>
                          <a:spcPts val="0"/>
                        </a:spcBef>
                        <a:spcAft>
                          <a:spcPts val="20"/>
                        </a:spcAft>
                      </a:pPr>
                      <a:r>
                        <a:rPr lang="en-U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gridSpan="2">
                  <a:txBody>
                    <a:bodyPr/>
                    <a:lstStyle/>
                    <a:p>
                      <a:pPr marL="6350" marR="0" indent="-6350" algn="ctr">
                        <a:lnSpc>
                          <a:spcPct val="112000"/>
                        </a:lnSpc>
                        <a:spcBef>
                          <a:spcPts val="0"/>
                        </a:spcBef>
                        <a:spcAft>
                          <a:spcPts val="20"/>
                        </a:spcAft>
                      </a:pPr>
                      <a:r>
                        <a:rPr lang="en-US" sz="1600" dirty="0">
                          <a:solidFill>
                            <a:schemeClr val="tx1"/>
                          </a:solidFill>
                          <a:effectLst/>
                        </a:rPr>
                        <a:t>Hospital</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tc gridSpan="2">
                  <a:txBody>
                    <a:bodyPr/>
                    <a:lstStyle/>
                    <a:p>
                      <a:pPr marL="6350" marR="0" indent="-6350" algn="ctr">
                        <a:lnSpc>
                          <a:spcPct val="112000"/>
                        </a:lnSpc>
                        <a:spcBef>
                          <a:spcPts val="0"/>
                        </a:spcBef>
                        <a:spcAft>
                          <a:spcPts val="20"/>
                        </a:spcAft>
                      </a:pPr>
                      <a:r>
                        <a:rPr lang="en-US" sz="1600" dirty="0">
                          <a:solidFill>
                            <a:schemeClr val="tx1"/>
                          </a:solidFill>
                          <a:effectLst/>
                        </a:rPr>
                        <a:t>Nonhospital</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970889742"/>
                  </a:ext>
                </a:extLst>
              </a:tr>
              <a:tr h="598675">
                <a:tc>
                  <a:txBody>
                    <a:bodyPr/>
                    <a:lstStyle/>
                    <a:p>
                      <a:pPr marL="6350" marR="0" indent="-6350" algn="ctr">
                        <a:lnSpc>
                          <a:spcPct val="112000"/>
                        </a:lnSpc>
                        <a:spcBef>
                          <a:spcPts val="0"/>
                        </a:spcBef>
                        <a:spcAft>
                          <a:spcPts val="20"/>
                        </a:spcAft>
                      </a:pPr>
                      <a:r>
                        <a:rPr lang="en-US" sz="1600" dirty="0">
                          <a:solidFill>
                            <a:schemeClr val="tx1"/>
                          </a:solidFill>
                          <a:effectLst/>
                        </a:rPr>
                        <a:t>Activity</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DGME</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IME</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DGME</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IME</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62742292"/>
                  </a:ext>
                </a:extLst>
              </a:tr>
              <a:tr h="567180">
                <a:tc>
                  <a:txBody>
                    <a:bodyPr/>
                    <a:lstStyle/>
                    <a:p>
                      <a:pPr marL="6350" marR="0" indent="-6350" algn="ctr">
                        <a:lnSpc>
                          <a:spcPct val="112000"/>
                        </a:lnSpc>
                        <a:spcBef>
                          <a:spcPts val="0"/>
                        </a:spcBef>
                        <a:spcAft>
                          <a:spcPts val="20"/>
                        </a:spcAft>
                      </a:pPr>
                      <a:r>
                        <a:rPr lang="en-US" sz="1600" dirty="0">
                          <a:solidFill>
                            <a:schemeClr val="tx1"/>
                          </a:solidFill>
                          <a:effectLst/>
                        </a:rPr>
                        <a:t>Patient Care</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527923410"/>
                  </a:ext>
                </a:extLst>
              </a:tr>
              <a:tr h="567180">
                <a:tc>
                  <a:txBody>
                    <a:bodyPr/>
                    <a:lstStyle/>
                    <a:p>
                      <a:pPr marL="6350" marR="0" indent="-6350" algn="ctr">
                        <a:lnSpc>
                          <a:spcPct val="112000"/>
                        </a:lnSpc>
                        <a:spcBef>
                          <a:spcPts val="0"/>
                        </a:spcBef>
                        <a:spcAft>
                          <a:spcPts val="20"/>
                        </a:spcAft>
                      </a:pPr>
                      <a:r>
                        <a:rPr lang="en-US" sz="1600" dirty="0">
                          <a:solidFill>
                            <a:schemeClr val="tx1"/>
                          </a:solidFill>
                          <a:effectLst/>
                        </a:rPr>
                        <a:t>Vacation/Sick</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13977860"/>
                  </a:ext>
                </a:extLst>
              </a:tr>
              <a:tr h="567180">
                <a:tc>
                  <a:txBody>
                    <a:bodyPr/>
                    <a:lstStyle/>
                    <a:p>
                      <a:pPr marL="6350" marR="0" indent="-6350" algn="ctr">
                        <a:lnSpc>
                          <a:spcPct val="112000"/>
                        </a:lnSpc>
                        <a:spcBef>
                          <a:spcPts val="0"/>
                        </a:spcBef>
                        <a:spcAft>
                          <a:spcPts val="20"/>
                        </a:spcAft>
                      </a:pPr>
                      <a:r>
                        <a:rPr lang="en-US" sz="1600" dirty="0">
                          <a:solidFill>
                            <a:schemeClr val="tx1"/>
                          </a:solidFill>
                          <a:effectLst/>
                        </a:rPr>
                        <a:t>Didactic</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No</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394604764"/>
                  </a:ext>
                </a:extLst>
              </a:tr>
              <a:tr h="567180">
                <a:tc>
                  <a:txBody>
                    <a:bodyPr/>
                    <a:lstStyle/>
                    <a:p>
                      <a:pPr marL="6350" marR="0" indent="-6350" algn="ctr">
                        <a:lnSpc>
                          <a:spcPct val="112000"/>
                        </a:lnSpc>
                        <a:spcBef>
                          <a:spcPts val="0"/>
                        </a:spcBef>
                        <a:spcAft>
                          <a:spcPts val="20"/>
                        </a:spcAft>
                      </a:pPr>
                      <a:r>
                        <a:rPr lang="en-US" sz="1600" dirty="0">
                          <a:solidFill>
                            <a:schemeClr val="tx1"/>
                          </a:solidFill>
                          <a:effectLst/>
                        </a:rPr>
                        <a:t>Research</a:t>
                      </a:r>
                      <a:endParaRPr lang="en-US" sz="1600" dirty="0">
                        <a:solidFill>
                          <a:schemeClr val="tx1"/>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Yes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No</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No</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6350" marR="0" indent="-6350" algn="ctr">
                        <a:lnSpc>
                          <a:spcPct val="112000"/>
                        </a:lnSpc>
                        <a:spcBef>
                          <a:spcPts val="0"/>
                        </a:spcBef>
                        <a:spcAft>
                          <a:spcPts val="20"/>
                        </a:spcAft>
                      </a:pPr>
                      <a:r>
                        <a:rPr lang="en-US" sz="1600" dirty="0">
                          <a:effectLst/>
                        </a:rPr>
                        <a:t>No</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2179457943"/>
                  </a:ext>
                </a:extLst>
              </a:tr>
            </a:tbl>
          </a:graphicData>
        </a:graphic>
      </p:graphicFrame>
      <p:sp>
        <p:nvSpPr>
          <p:cNvPr id="9" name="Google Shape;125;p17">
            <a:extLst>
              <a:ext uri="{FF2B5EF4-FFF2-40B4-BE49-F238E27FC236}">
                <a16:creationId xmlns:a16="http://schemas.microsoft.com/office/drawing/2014/main" id="{14CE9858-2E82-7040-B667-79DF9A52145A}"/>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0" name="Google Shape;317;p37">
            <a:extLst>
              <a:ext uri="{FF2B5EF4-FFF2-40B4-BE49-F238E27FC236}">
                <a16:creationId xmlns:a16="http://schemas.microsoft.com/office/drawing/2014/main" id="{AA6E1F2C-0F4E-8E49-A33B-EBD3CC00C1ED}"/>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36</a:t>
            </a:fld>
            <a:endParaRPr dirty="0"/>
          </a:p>
        </p:txBody>
      </p:sp>
    </p:spTree>
    <p:extLst>
      <p:ext uri="{BB962C8B-B14F-4D97-AF65-F5344CB8AC3E}">
        <p14:creationId xmlns:p14="http://schemas.microsoft.com/office/powerpoint/2010/main" val="3607463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763FD4-03E7-B14C-9601-92EE1D773DBB}"/>
              </a:ext>
            </a:extLst>
          </p:cNvPr>
          <p:cNvSpPr>
            <a:spLocks noGrp="1"/>
          </p:cNvSpPr>
          <p:nvPr>
            <p:ph idx="1"/>
          </p:nvPr>
        </p:nvSpPr>
        <p:spPr/>
        <p:txBody>
          <a:bodyPr/>
          <a:lstStyle/>
          <a:p>
            <a:pPr marL="0" indent="0" algn="ctr">
              <a:buNone/>
            </a:pPr>
            <a:r>
              <a:rPr lang="en-US" sz="2800" b="1" dirty="0"/>
              <a:t>Make sure rotation names are clear and describe rotation</a:t>
            </a:r>
          </a:p>
          <a:p>
            <a:r>
              <a:rPr lang="en-US" dirty="0"/>
              <a:t>Electives and/or subspecialty on the schedule- change it to the name of the rotation once selected</a:t>
            </a:r>
          </a:p>
          <a:p>
            <a:r>
              <a:rPr lang="en-US" dirty="0"/>
              <a:t>What is senior teaching?  Make sure first to state the service first – IM:Senior</a:t>
            </a:r>
          </a:p>
          <a:p>
            <a:r>
              <a:rPr lang="en-US" dirty="0"/>
              <a:t>Anything with “Out” in the name will be considered outside of the hospital</a:t>
            </a:r>
          </a:p>
          <a:p>
            <a:r>
              <a:rPr lang="en-US" dirty="0"/>
              <a:t>Titles with non-clinical will have IME deducted</a:t>
            </a:r>
          </a:p>
          <a:p>
            <a:endParaRPr lang="en-US" dirty="0"/>
          </a:p>
          <a:p>
            <a:endParaRPr lang="en-US" dirty="0"/>
          </a:p>
        </p:txBody>
      </p:sp>
      <p:sp>
        <p:nvSpPr>
          <p:cNvPr id="3" name="Title 2">
            <a:extLst>
              <a:ext uri="{FF2B5EF4-FFF2-40B4-BE49-F238E27FC236}">
                <a16:creationId xmlns:a16="http://schemas.microsoft.com/office/drawing/2014/main" id="{211B04A3-FCCC-F14A-8B8D-CE118A54907A}"/>
              </a:ext>
            </a:extLst>
          </p:cNvPr>
          <p:cNvSpPr>
            <a:spLocks noGrp="1"/>
          </p:cNvSpPr>
          <p:nvPr>
            <p:ph type="title"/>
          </p:nvPr>
        </p:nvSpPr>
        <p:spPr/>
        <p:txBody>
          <a:bodyPr/>
          <a:lstStyle/>
          <a:p>
            <a:r>
              <a:rPr lang="en-US" dirty="0"/>
              <a:t>Rotation Names </a:t>
            </a:r>
          </a:p>
        </p:txBody>
      </p:sp>
      <p:sp>
        <p:nvSpPr>
          <p:cNvPr id="6" name="Google Shape;125;p17">
            <a:extLst>
              <a:ext uri="{FF2B5EF4-FFF2-40B4-BE49-F238E27FC236}">
                <a16:creationId xmlns:a16="http://schemas.microsoft.com/office/drawing/2014/main" id="{F3CEEE9F-0317-BD48-9414-567246FBB62E}"/>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 name="Google Shape;317;p37">
            <a:extLst>
              <a:ext uri="{FF2B5EF4-FFF2-40B4-BE49-F238E27FC236}">
                <a16:creationId xmlns:a16="http://schemas.microsoft.com/office/drawing/2014/main" id="{8F66AFA1-4597-B84B-8E38-006DAA856752}"/>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37</a:t>
            </a:fld>
            <a:endParaRPr dirty="0"/>
          </a:p>
        </p:txBody>
      </p:sp>
    </p:spTree>
    <p:extLst>
      <p:ext uri="{BB962C8B-B14F-4D97-AF65-F5344CB8AC3E}">
        <p14:creationId xmlns:p14="http://schemas.microsoft.com/office/powerpoint/2010/main" val="3085121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789D1-C9C6-1041-9426-3F02BE1D5B34}"/>
              </a:ext>
            </a:extLst>
          </p:cNvPr>
          <p:cNvSpPr>
            <a:spLocks noGrp="1"/>
          </p:cNvSpPr>
          <p:nvPr>
            <p:ph idx="1"/>
          </p:nvPr>
        </p:nvSpPr>
        <p:spPr/>
        <p:txBody>
          <a:bodyPr/>
          <a:lstStyle/>
          <a:p>
            <a:r>
              <a:rPr lang="en-US" dirty="0"/>
              <a:t>Medicare and accreditation are different!!</a:t>
            </a:r>
          </a:p>
          <a:p>
            <a:pPr marL="0" indent="0">
              <a:buNone/>
            </a:pPr>
            <a:endParaRPr lang="en-US" dirty="0"/>
          </a:p>
          <a:p>
            <a:pPr marL="0" indent="0">
              <a:buNone/>
            </a:pPr>
            <a:r>
              <a:rPr lang="en-US" dirty="0"/>
              <a:t>Rotation agreement needed:</a:t>
            </a:r>
          </a:p>
          <a:p>
            <a:pPr marL="698500" indent="-222250"/>
            <a:r>
              <a:rPr lang="en-US" dirty="0"/>
              <a:t>Private physician on your medical staff</a:t>
            </a:r>
          </a:p>
          <a:p>
            <a:pPr marL="698500" indent="-222250"/>
            <a:r>
              <a:rPr lang="en-US" dirty="0"/>
              <a:t>Clinics – non providers (no Medicare reimbursement)</a:t>
            </a:r>
          </a:p>
        </p:txBody>
      </p:sp>
      <p:sp>
        <p:nvSpPr>
          <p:cNvPr id="3" name="Title 2">
            <a:extLst>
              <a:ext uri="{FF2B5EF4-FFF2-40B4-BE49-F238E27FC236}">
                <a16:creationId xmlns:a16="http://schemas.microsoft.com/office/drawing/2014/main" id="{A9323ED7-C5EF-B14C-B1DA-0893E60C417E}"/>
              </a:ext>
            </a:extLst>
          </p:cNvPr>
          <p:cNvSpPr>
            <a:spLocks noGrp="1"/>
          </p:cNvSpPr>
          <p:nvPr>
            <p:ph type="title"/>
          </p:nvPr>
        </p:nvSpPr>
        <p:spPr/>
        <p:txBody>
          <a:bodyPr/>
          <a:lstStyle/>
          <a:p>
            <a:r>
              <a:rPr lang="en-US" dirty="0"/>
              <a:t>Do you need an agreement?</a:t>
            </a:r>
          </a:p>
        </p:txBody>
      </p:sp>
      <p:sp>
        <p:nvSpPr>
          <p:cNvPr id="6" name="Google Shape;125;p17">
            <a:extLst>
              <a:ext uri="{FF2B5EF4-FFF2-40B4-BE49-F238E27FC236}">
                <a16:creationId xmlns:a16="http://schemas.microsoft.com/office/drawing/2014/main" id="{FEF6BF30-BB14-8F49-96EE-E385C06735F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 name="Google Shape;317;p37">
            <a:extLst>
              <a:ext uri="{FF2B5EF4-FFF2-40B4-BE49-F238E27FC236}">
                <a16:creationId xmlns:a16="http://schemas.microsoft.com/office/drawing/2014/main" id="{2D55A254-24D5-D84E-A529-EA69F9C2931A}"/>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38</a:t>
            </a:fld>
            <a:endParaRPr dirty="0"/>
          </a:p>
        </p:txBody>
      </p:sp>
    </p:spTree>
    <p:extLst>
      <p:ext uri="{BB962C8B-B14F-4D97-AF65-F5344CB8AC3E}">
        <p14:creationId xmlns:p14="http://schemas.microsoft.com/office/powerpoint/2010/main" val="3477079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11EDE-B1CF-F943-BBE0-87D252A160FC}"/>
              </a:ext>
            </a:extLst>
          </p:cNvPr>
          <p:cNvSpPr>
            <a:spLocks noGrp="1"/>
          </p:cNvSpPr>
          <p:nvPr>
            <p:ph idx="1"/>
          </p:nvPr>
        </p:nvSpPr>
        <p:spPr/>
        <p:txBody>
          <a:bodyPr/>
          <a:lstStyle/>
          <a:p>
            <a:pPr marL="0" indent="0">
              <a:buNone/>
            </a:pPr>
            <a:r>
              <a:rPr lang="en-US" dirty="0"/>
              <a:t>Key elements:</a:t>
            </a:r>
          </a:p>
          <a:p>
            <a:pPr marL="0" indent="0">
              <a:buNone/>
            </a:pPr>
            <a:endParaRPr lang="en-US" dirty="0"/>
          </a:p>
          <a:p>
            <a:r>
              <a:rPr lang="en-US" sz="3200" dirty="0"/>
              <a:t>Hospital pays all the residents cost including stipends and fringe benefits</a:t>
            </a:r>
          </a:p>
          <a:p>
            <a:r>
              <a:rPr lang="en-US" dirty="0"/>
              <a:t>Physician agrees to supervise the resident</a:t>
            </a:r>
          </a:p>
          <a:p>
            <a:r>
              <a:rPr lang="en-US" dirty="0"/>
              <a:t>Professional liability insurance is provided</a:t>
            </a:r>
          </a:p>
          <a:p>
            <a:r>
              <a:rPr lang="en-US" dirty="0"/>
              <a:t>Physician will be required to provide an evaluation</a:t>
            </a:r>
          </a:p>
        </p:txBody>
      </p:sp>
      <p:sp>
        <p:nvSpPr>
          <p:cNvPr id="3" name="Title 2">
            <a:extLst>
              <a:ext uri="{FF2B5EF4-FFF2-40B4-BE49-F238E27FC236}">
                <a16:creationId xmlns:a16="http://schemas.microsoft.com/office/drawing/2014/main" id="{3833C015-5B5A-EA4D-AE5C-279FA1E3331D}"/>
              </a:ext>
            </a:extLst>
          </p:cNvPr>
          <p:cNvSpPr>
            <a:spLocks noGrp="1"/>
          </p:cNvSpPr>
          <p:nvPr>
            <p:ph type="title"/>
          </p:nvPr>
        </p:nvSpPr>
        <p:spPr/>
        <p:txBody>
          <a:bodyPr/>
          <a:lstStyle/>
          <a:p>
            <a:r>
              <a:rPr lang="en-US" dirty="0"/>
              <a:t>Keep Agreement Simple	</a:t>
            </a:r>
          </a:p>
        </p:txBody>
      </p:sp>
      <p:sp>
        <p:nvSpPr>
          <p:cNvPr id="6" name="Google Shape;125;p17">
            <a:extLst>
              <a:ext uri="{FF2B5EF4-FFF2-40B4-BE49-F238E27FC236}">
                <a16:creationId xmlns:a16="http://schemas.microsoft.com/office/drawing/2014/main" id="{7E6C1BCB-AF33-014D-BE00-154C05A707D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 name="Google Shape;317;p37">
            <a:extLst>
              <a:ext uri="{FF2B5EF4-FFF2-40B4-BE49-F238E27FC236}">
                <a16:creationId xmlns:a16="http://schemas.microsoft.com/office/drawing/2014/main" id="{130AE999-C225-CE43-A132-6A62E5A392C9}"/>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39</a:t>
            </a:fld>
            <a:endParaRPr dirty="0"/>
          </a:p>
        </p:txBody>
      </p:sp>
    </p:spTree>
    <p:extLst>
      <p:ext uri="{BB962C8B-B14F-4D97-AF65-F5344CB8AC3E}">
        <p14:creationId xmlns:p14="http://schemas.microsoft.com/office/powerpoint/2010/main" val="362613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48DA-DC2F-4362-AD4C-18E2DA1DD3CE}"/>
              </a:ext>
            </a:extLst>
          </p:cNvPr>
          <p:cNvSpPr>
            <a:spLocks noGrp="1"/>
          </p:cNvSpPr>
          <p:nvPr>
            <p:ph type="title"/>
          </p:nvPr>
        </p:nvSpPr>
        <p:spPr>
          <a:xfrm>
            <a:off x="2008909" y="476867"/>
            <a:ext cx="6939116" cy="1016654"/>
          </a:xfrm>
        </p:spPr>
        <p:txBody>
          <a:bodyPr>
            <a:normAutofit/>
          </a:bodyPr>
          <a:lstStyle/>
          <a:p>
            <a:r>
              <a:rPr lang="en-US" dirty="0">
                <a:solidFill>
                  <a:schemeClr val="tx1"/>
                </a:solidFill>
              </a:rPr>
              <a:t>ACGME REQUIREMENTS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50474613"/>
              </p:ext>
            </p:extLst>
          </p:nvPr>
        </p:nvGraphicFramePr>
        <p:xfrm>
          <a:off x="486236" y="1817373"/>
          <a:ext cx="8171528" cy="2621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ACAD5BF-8B5F-4A8F-BF9E-E8531761286C}"/>
              </a:ext>
            </a:extLst>
          </p:cNvPr>
          <p:cNvSpPr txBox="1"/>
          <p:nvPr/>
        </p:nvSpPr>
        <p:spPr>
          <a:xfrm>
            <a:off x="553372" y="4610100"/>
            <a:ext cx="8247728" cy="1754326"/>
          </a:xfrm>
          <a:prstGeom prst="rect">
            <a:avLst/>
          </a:prstGeom>
          <a:noFill/>
        </p:spPr>
        <p:txBody>
          <a:bodyPr wrap="square" rtlCol="0">
            <a:spAutoFit/>
          </a:bodyPr>
          <a:lstStyle/>
          <a:p>
            <a:pPr lvl="0"/>
            <a:r>
              <a:rPr lang="en-US" sz="1200" dirty="0"/>
              <a:t>V.C.1.b).(1) acting as an </a:t>
            </a:r>
            <a:r>
              <a:rPr lang="en-US" sz="1200" b="1" dirty="0">
                <a:solidFill>
                  <a:srgbClr val="FF0000"/>
                </a:solidFill>
              </a:rPr>
              <a:t>advisor</a:t>
            </a:r>
            <a:r>
              <a:rPr lang="en-US" sz="1200" dirty="0"/>
              <a:t> to the program director, through </a:t>
            </a:r>
            <a:r>
              <a:rPr lang="en-US" sz="1200" b="1" dirty="0">
                <a:solidFill>
                  <a:srgbClr val="FF0000"/>
                </a:solidFill>
              </a:rPr>
              <a:t>program oversight</a:t>
            </a:r>
            <a:r>
              <a:rPr lang="en-US" sz="1200" dirty="0"/>
              <a:t>; (Core) </a:t>
            </a:r>
          </a:p>
          <a:p>
            <a:pPr lvl="0"/>
            <a:endParaRPr lang="en-US" sz="1200" dirty="0"/>
          </a:p>
          <a:p>
            <a:pPr lvl="0"/>
            <a:r>
              <a:rPr lang="en-US" sz="1200" dirty="0"/>
              <a:t>V.C.1.b).(2) review of the program’s </a:t>
            </a:r>
            <a:r>
              <a:rPr lang="en-US" sz="1200" b="1" dirty="0">
                <a:solidFill>
                  <a:srgbClr val="FF0000"/>
                </a:solidFill>
              </a:rPr>
              <a:t>self-determined goals </a:t>
            </a:r>
            <a:r>
              <a:rPr lang="en-US" sz="1200" dirty="0"/>
              <a:t>and progress toward meeting them; (Core) </a:t>
            </a:r>
          </a:p>
          <a:p>
            <a:pPr lvl="0"/>
            <a:endParaRPr lang="en-US" sz="1200" dirty="0"/>
          </a:p>
          <a:p>
            <a:pPr lvl="0"/>
            <a:r>
              <a:rPr lang="en-US" sz="1200" dirty="0"/>
              <a:t>V.C.1.b).(3) guiding </a:t>
            </a:r>
            <a:r>
              <a:rPr lang="en-US" sz="1200" b="1" dirty="0">
                <a:solidFill>
                  <a:srgbClr val="FF0000"/>
                </a:solidFill>
              </a:rPr>
              <a:t>ongoing program improvement</a:t>
            </a:r>
            <a:r>
              <a:rPr lang="en-US" sz="1200" dirty="0"/>
              <a:t>, including development of new goals, based upon outcomes; and, (Core) </a:t>
            </a:r>
          </a:p>
          <a:p>
            <a:pPr lvl="0"/>
            <a:endParaRPr lang="en-US" sz="1200" dirty="0"/>
          </a:p>
          <a:p>
            <a:pPr lvl="0"/>
            <a:r>
              <a:rPr lang="en-US" sz="1200" dirty="0"/>
              <a:t>V.C.1.b).(4) review of the current operating environment to identify </a:t>
            </a:r>
            <a:r>
              <a:rPr lang="en-US" sz="1200" b="1" dirty="0">
                <a:solidFill>
                  <a:srgbClr val="FF0000"/>
                </a:solidFill>
              </a:rPr>
              <a:t>strengths, challenges, opportunities, and threats </a:t>
            </a:r>
            <a:r>
              <a:rPr lang="en-US" sz="1200" dirty="0"/>
              <a:t>as related to the </a:t>
            </a:r>
            <a:r>
              <a:rPr lang="en-US" sz="1200" b="1" dirty="0">
                <a:solidFill>
                  <a:srgbClr val="FF0000"/>
                </a:solidFill>
              </a:rPr>
              <a:t>program’s mission and aims</a:t>
            </a:r>
            <a:r>
              <a:rPr lang="en-US" sz="1200" dirty="0"/>
              <a:t>. (Core) </a:t>
            </a:r>
          </a:p>
        </p:txBody>
      </p:sp>
      <p:sp>
        <p:nvSpPr>
          <p:cNvPr id="9" name="Google Shape;125;p17">
            <a:extLst>
              <a:ext uri="{FF2B5EF4-FFF2-40B4-BE49-F238E27FC236}">
                <a16:creationId xmlns:a16="http://schemas.microsoft.com/office/drawing/2014/main" id="{8B0BC34D-CDE2-481B-A76A-1AD1803D698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11" name="Google Shape;124;p17">
            <a:extLst>
              <a:ext uri="{FF2B5EF4-FFF2-40B4-BE49-F238E27FC236}">
                <a16:creationId xmlns:a16="http://schemas.microsoft.com/office/drawing/2014/main" id="{36B88818-8C97-4CDF-8A46-26603359B5BA}"/>
              </a:ext>
            </a:extLst>
          </p:cNvPr>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dirty="0"/>
          </a:p>
        </p:txBody>
      </p:sp>
    </p:spTree>
    <p:custDataLst>
      <p:tags r:id="rId1"/>
    </p:custDataLst>
    <p:extLst>
      <p:ext uri="{BB962C8B-B14F-4D97-AF65-F5344CB8AC3E}">
        <p14:creationId xmlns:p14="http://schemas.microsoft.com/office/powerpoint/2010/main" val="348876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Authorship </a:t>
            </a:r>
            <a:br>
              <a:rPr lang="en-US" dirty="0"/>
            </a:br>
            <a:r>
              <a:rPr lang="en-US" dirty="0"/>
              <a:t>(How to Keep Scholarly Work Ethical)</a:t>
            </a:r>
          </a:p>
        </p:txBody>
      </p:sp>
      <p:sp>
        <p:nvSpPr>
          <p:cNvPr id="3" name="Subtitle 2"/>
          <p:cNvSpPr>
            <a:spLocks noGrp="1"/>
          </p:cNvSpPr>
          <p:nvPr>
            <p:ph type="subTitle" idx="1"/>
          </p:nvPr>
        </p:nvSpPr>
        <p:spPr/>
        <p:txBody>
          <a:bodyPr/>
          <a:lstStyle/>
          <a:p>
            <a:pPr lvl="0">
              <a:buSzPts val="2000"/>
            </a:pPr>
            <a:r>
              <a:rPr lang="en-US" dirty="0"/>
              <a:t>Grace Brannan, Ph.D</a:t>
            </a:r>
          </a:p>
          <a:p>
            <a:r>
              <a:rPr lang="en-US" dirty="0"/>
              <a:t>Graduate Medical Education Consultant</a:t>
            </a:r>
          </a:p>
        </p:txBody>
      </p:sp>
      <p:sp>
        <p:nvSpPr>
          <p:cNvPr id="4" name="Footer Placeholder 2">
            <a:extLst>
              <a:ext uri="{FF2B5EF4-FFF2-40B4-BE49-F238E27FC236}">
                <a16:creationId xmlns:a16="http://schemas.microsoft.com/office/drawing/2014/main" id="{4F943246-15D2-8A4F-812B-0309C1AB7B39}"/>
              </a:ext>
            </a:extLst>
          </p:cNvPr>
          <p:cNvSpPr>
            <a:spLocks noGrp="1"/>
          </p:cNvSpPr>
          <p:nvPr>
            <p:ph type="ftr" sz="quarter" idx="10"/>
          </p:nvPr>
        </p:nvSpPr>
        <p:spPr>
          <a:xfrm>
            <a:off x="3028950" y="6433130"/>
            <a:ext cx="3086100" cy="365125"/>
          </a:xfrm>
        </p:spPr>
        <p:txBody>
          <a:bodyPr/>
          <a:lstStyle/>
          <a:p>
            <a:r>
              <a:rPr lang="en-US" dirty="0"/>
              <a:t>Presented by Partners in Medical Education, Inc. 2019</a:t>
            </a:r>
          </a:p>
        </p:txBody>
      </p:sp>
      <p:sp>
        <p:nvSpPr>
          <p:cNvPr id="5" name="Slide Number Placeholder 1">
            <a:extLst>
              <a:ext uri="{FF2B5EF4-FFF2-40B4-BE49-F238E27FC236}">
                <a16:creationId xmlns:a16="http://schemas.microsoft.com/office/drawing/2014/main" id="{0ACA86DB-219B-004A-8DF4-CC943CE9792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40</a:t>
            </a:fld>
            <a:endParaRPr lang="en-US" altLang="en-US" dirty="0"/>
          </a:p>
        </p:txBody>
      </p:sp>
    </p:spTree>
    <p:extLst>
      <p:ext uri="{BB962C8B-B14F-4D97-AF65-F5344CB8AC3E}">
        <p14:creationId xmlns:p14="http://schemas.microsoft.com/office/powerpoint/2010/main" val="15165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0" name="Google Shape;70;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41</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457200" marR="0" lvl="0" indent="-393700" algn="l" rtl="0">
              <a:lnSpc>
                <a:spcPct val="90000"/>
              </a:lnSpc>
              <a:spcBef>
                <a:spcPts val="1000"/>
              </a:spcBef>
              <a:spcAft>
                <a:spcPts val="0"/>
              </a:spcAft>
              <a:buClr>
                <a:schemeClr val="dk1"/>
              </a:buClr>
              <a:buSzPts val="2600"/>
              <a:buFont typeface="Arial"/>
              <a:buChar char="•"/>
            </a:pPr>
            <a:r>
              <a:rPr lang="en-US" sz="2400" dirty="0"/>
              <a:t>Discuss Authorship and provide Best Practices</a:t>
            </a:r>
            <a:endParaRPr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Tree>
    <p:extLst>
      <p:ext uri="{BB962C8B-B14F-4D97-AF65-F5344CB8AC3E}">
        <p14:creationId xmlns:p14="http://schemas.microsoft.com/office/powerpoint/2010/main" val="178185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0" name="Google Shape;70;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42</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What is Authorship?</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lvl="0"/>
            <a:r>
              <a:rPr lang="en-US" sz="2400" dirty="0"/>
              <a:t>Authorship refers to “the state or fact of being the person who wrote a particular book, article, play, etc.”</a:t>
            </a:r>
          </a:p>
          <a:p>
            <a:pPr marL="63500" lvl="0" indent="0">
              <a:buNone/>
            </a:pPr>
            <a:r>
              <a:rPr lang="en-US" sz="1800" b="1" i="1" dirty="0">
                <a:solidFill>
                  <a:schemeClr val="accent5">
                    <a:lumMod val="50000"/>
                  </a:schemeClr>
                </a:solidFill>
              </a:rPr>
              <a:t>      </a:t>
            </a:r>
          </a:p>
          <a:p>
            <a:pPr marL="63500" lvl="0" indent="0">
              <a:buNone/>
            </a:pPr>
            <a:r>
              <a:rPr lang="en-US" sz="1800" b="1" i="1" dirty="0">
                <a:solidFill>
                  <a:schemeClr val="accent5">
                    <a:lumMod val="50000"/>
                  </a:schemeClr>
                </a:solidFill>
              </a:rPr>
              <a:t>    https://dictionary.cambridge.org/us/dictionary/english/authorship</a:t>
            </a:r>
          </a:p>
          <a:p>
            <a:pPr lvl="0"/>
            <a:endParaRPr lang="en-US" sz="2400" dirty="0">
              <a:solidFill>
                <a:schemeClr val="accent5">
                  <a:lumMod val="50000"/>
                </a:schemeClr>
              </a:solidFill>
            </a:endParaRPr>
          </a:p>
          <a:p>
            <a:pPr lvl="0"/>
            <a:r>
              <a:rPr lang="en-US" sz="2400" dirty="0">
                <a:solidFill>
                  <a:schemeClr val="tx1"/>
                </a:solidFill>
              </a:rPr>
              <a:t>Importance: it gives credit for work done and it also determines responsibility for the paper.</a:t>
            </a:r>
          </a:p>
          <a:p>
            <a:pPr lvl="0"/>
            <a:endParaRPr lang="en-US" sz="2400" dirty="0">
              <a:solidFill>
                <a:schemeClr val="tx1"/>
              </a:solidFill>
            </a:endParaRPr>
          </a:p>
          <a:p>
            <a:pPr lvl="0"/>
            <a:endParaRPr sz="2400" dirty="0">
              <a:solidFill>
                <a:schemeClr val="accent5">
                  <a:lumMod val="50000"/>
                </a:schemeClr>
              </a:solidFill>
            </a:endParaRPr>
          </a:p>
        </p:txBody>
      </p:sp>
    </p:spTree>
    <p:extLst>
      <p:ext uri="{BB962C8B-B14F-4D97-AF65-F5344CB8AC3E}">
        <p14:creationId xmlns:p14="http://schemas.microsoft.com/office/powerpoint/2010/main" val="1888905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0" name="Google Shape;70;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43</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What is ICMJE?</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ICMJE stands for “International Committee of Medical Journal Editors”</a:t>
            </a:r>
          </a:p>
          <a:p>
            <a:endParaRPr lang="en-US" sz="2400" dirty="0"/>
          </a:p>
          <a:p>
            <a:r>
              <a:rPr lang="en-US" sz="2400" dirty="0"/>
              <a:t>ICMJE is “a small group of general medical journal editors and representatives of selected related organizations working together to improve the quality of medical science and its reporting”</a:t>
            </a:r>
          </a:p>
          <a:p>
            <a:pPr marL="63500" lvl="0" indent="0">
              <a:buNone/>
            </a:pPr>
            <a:r>
              <a:rPr lang="en-US" sz="1800" b="1" i="1" dirty="0">
                <a:solidFill>
                  <a:schemeClr val="accent5">
                    <a:lumMod val="50000"/>
                  </a:schemeClr>
                </a:solidFill>
              </a:rPr>
              <a:t>        	http://www.icmje.org/</a:t>
            </a:r>
          </a:p>
          <a:p>
            <a:pPr lvl="0"/>
            <a:endParaRPr lang="en-US" sz="2400" dirty="0">
              <a:solidFill>
                <a:schemeClr val="tx1"/>
              </a:solidFill>
            </a:endParaRPr>
          </a:p>
          <a:p>
            <a:pPr lvl="0"/>
            <a:r>
              <a:rPr lang="en-US" sz="2400" dirty="0">
                <a:solidFill>
                  <a:schemeClr val="tx1"/>
                </a:solidFill>
              </a:rPr>
              <a:t>Crafted an authorship recommendation followed by many journals. </a:t>
            </a:r>
            <a:r>
              <a:rPr lang="en-US" sz="1800" b="1" i="1" dirty="0">
                <a:solidFill>
                  <a:srgbClr val="002060"/>
                </a:solidFill>
              </a:rPr>
              <a:t>http://www.icmje.org/recommendations/</a:t>
            </a:r>
          </a:p>
          <a:p>
            <a:pPr lvl="0"/>
            <a:endParaRPr lang="en-US" sz="2400" dirty="0">
              <a:solidFill>
                <a:schemeClr val="tx1"/>
              </a:solidFill>
            </a:endParaRPr>
          </a:p>
          <a:p>
            <a:pPr lvl="0"/>
            <a:endParaRPr sz="2400" dirty="0">
              <a:solidFill>
                <a:schemeClr val="accent5">
                  <a:lumMod val="50000"/>
                </a:schemeClr>
              </a:solidFill>
            </a:endParaRPr>
          </a:p>
        </p:txBody>
      </p:sp>
    </p:spTree>
    <p:extLst>
      <p:ext uri="{BB962C8B-B14F-4D97-AF65-F5344CB8AC3E}">
        <p14:creationId xmlns:p14="http://schemas.microsoft.com/office/powerpoint/2010/main" val="4159098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25" y="4791074"/>
            <a:ext cx="2331996" cy="1551917"/>
          </a:xfrm>
          <a:prstGeom prst="rect">
            <a:avLst/>
          </a:prstGeom>
        </p:spPr>
      </p:pic>
      <p:sp>
        <p:nvSpPr>
          <p:cNvPr id="198" name="Google Shape;198;p2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 </a:t>
            </a:r>
            <a:endParaRPr dirty="0"/>
          </a:p>
        </p:txBody>
      </p:sp>
      <p:sp>
        <p:nvSpPr>
          <p:cNvPr id="199" name="Google Shape;199;p2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44</a:t>
            </a:fld>
            <a:endParaRPr dirty="0"/>
          </a:p>
        </p:txBody>
      </p:sp>
      <p:sp>
        <p:nvSpPr>
          <p:cNvPr id="200" name="Google Shape;200;p25"/>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8" name="Google Shape;165;p21">
            <a:extLst>
              <a:ext uri="{FF2B5EF4-FFF2-40B4-BE49-F238E27FC236}">
                <a16:creationId xmlns:a16="http://schemas.microsoft.com/office/drawing/2014/main" id="{C1A81F22-0A4D-4DAE-9E4D-258249FF6EDF}"/>
              </a:ext>
            </a:extLst>
          </p:cNvPr>
          <p:cNvSpPr txBox="1">
            <a:spLocks/>
          </p:cNvSpPr>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ICMJE Authorship Criteria</a:t>
            </a:r>
          </a:p>
        </p:txBody>
      </p:sp>
      <p:sp>
        <p:nvSpPr>
          <p:cNvPr id="5" name="Text Placeholder 4">
            <a:extLst>
              <a:ext uri="{FF2B5EF4-FFF2-40B4-BE49-F238E27FC236}">
                <a16:creationId xmlns:a16="http://schemas.microsoft.com/office/drawing/2014/main" id="{A440B60B-BAF8-4341-B435-98860D0D3355}"/>
              </a:ext>
            </a:extLst>
          </p:cNvPr>
          <p:cNvSpPr>
            <a:spLocks noGrp="1"/>
          </p:cNvSpPr>
          <p:nvPr>
            <p:ph type="body" idx="1"/>
          </p:nvPr>
        </p:nvSpPr>
        <p:spPr>
          <a:xfrm>
            <a:off x="136279" y="1662169"/>
            <a:ext cx="8644041" cy="4438905"/>
          </a:xfrm>
        </p:spPr>
        <p:txBody>
          <a:bodyPr/>
          <a:lstStyle/>
          <a:p>
            <a:r>
              <a:rPr lang="en-US" dirty="0"/>
              <a:t>An Author </a:t>
            </a:r>
            <a:r>
              <a:rPr lang="en-US" u="sng" dirty="0"/>
              <a:t>must</a:t>
            </a:r>
            <a:r>
              <a:rPr lang="en-US" dirty="0"/>
              <a:t> meet all 4 criteria:</a:t>
            </a:r>
          </a:p>
          <a:p>
            <a:endParaRPr lang="en-US" dirty="0"/>
          </a:p>
          <a:p>
            <a:pPr marL="63500" indent="0">
              <a:buNone/>
            </a:pPr>
            <a:r>
              <a:rPr lang="en-US" sz="2000" dirty="0"/>
              <a:t>1. Substantial contributions to the conception or design of the work; </a:t>
            </a:r>
            <a:r>
              <a:rPr lang="en-US" sz="2000" b="1" i="1" dirty="0"/>
              <a:t>or</a:t>
            </a:r>
            <a:r>
              <a:rPr lang="en-US" sz="2000" dirty="0"/>
              <a:t> the acquisition, analysis, or interpretation of data for the work; </a:t>
            </a:r>
            <a:r>
              <a:rPr lang="en-US" sz="2000" b="1" u="sng" dirty="0">
                <a:solidFill>
                  <a:schemeClr val="accent5">
                    <a:lumMod val="75000"/>
                  </a:schemeClr>
                </a:solidFill>
              </a:rPr>
              <a:t>AND</a:t>
            </a:r>
          </a:p>
          <a:p>
            <a:pPr marL="63500" indent="0">
              <a:buNone/>
            </a:pPr>
            <a:r>
              <a:rPr lang="en-US" sz="2000" dirty="0"/>
              <a:t>2. Drafting the work or revising it critically for important intellectual content; </a:t>
            </a:r>
            <a:r>
              <a:rPr lang="en-US" sz="2000" b="1" u="sng" dirty="0">
                <a:solidFill>
                  <a:schemeClr val="accent5">
                    <a:lumMod val="75000"/>
                  </a:schemeClr>
                </a:solidFill>
              </a:rPr>
              <a:t>AND</a:t>
            </a:r>
          </a:p>
          <a:p>
            <a:pPr marL="63500" indent="0">
              <a:buNone/>
            </a:pPr>
            <a:r>
              <a:rPr lang="en-US" sz="2000" dirty="0"/>
              <a:t>3. Final approval of the version to be published; </a:t>
            </a:r>
            <a:r>
              <a:rPr lang="en-US" sz="2000" b="1" u="sng" dirty="0">
                <a:solidFill>
                  <a:schemeClr val="accent5">
                    <a:lumMod val="75000"/>
                  </a:schemeClr>
                </a:solidFill>
              </a:rPr>
              <a:t>AND</a:t>
            </a:r>
          </a:p>
          <a:p>
            <a:pPr marL="63500" indent="0">
              <a:buNone/>
            </a:pPr>
            <a:r>
              <a:rPr lang="en-US" sz="2000" dirty="0"/>
              <a:t>4. Agreement to be accountable for all aspects of the work                         in ensuring that questions related to the accuracy or                                      integrity of any part of the work are appropriately                                    investigated and resolved.</a:t>
            </a:r>
          </a:p>
        </p:txBody>
      </p:sp>
    </p:spTree>
    <p:custDataLst>
      <p:tags r:id="rId1"/>
    </p:custDataLst>
    <p:extLst>
      <p:ext uri="{BB962C8B-B14F-4D97-AF65-F5344CB8AC3E}">
        <p14:creationId xmlns:p14="http://schemas.microsoft.com/office/powerpoint/2010/main" val="3100724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0" name="Google Shape;70;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45</a:t>
            </a:fld>
            <a:endParaRPr dirty="0"/>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Implications</a:t>
            </a:r>
            <a:endParaRPr dirty="0"/>
          </a:p>
        </p:txBody>
      </p:sp>
      <p:sp>
        <p:nvSpPr>
          <p:cNvPr id="72" name="Google Shape;72;p2"/>
          <p:cNvSpPr txBox="1">
            <a:spLocks noGrp="1"/>
          </p:cNvSpPr>
          <p:nvPr>
            <p:ph type="body" idx="1"/>
          </p:nvPr>
        </p:nvSpPr>
        <p:spPr>
          <a:xfrm>
            <a:off x="783289" y="1820502"/>
            <a:ext cx="7886700" cy="1325701"/>
          </a:xfrm>
          <a:prstGeom prst="rect">
            <a:avLst/>
          </a:prstGeom>
          <a:noFill/>
          <a:ln>
            <a:noFill/>
          </a:ln>
        </p:spPr>
        <p:txBody>
          <a:bodyPr spcFirstLastPara="1" wrap="square" lIns="91425" tIns="91425" rIns="91425" bIns="91425" anchor="t" anchorCtr="0">
            <a:noAutofit/>
          </a:bodyPr>
          <a:lstStyle/>
          <a:p>
            <a:r>
              <a:rPr lang="en-US" sz="2400" dirty="0">
                <a:solidFill>
                  <a:schemeClr val="tx1"/>
                </a:solidFill>
              </a:rPr>
              <a:t>Journals ask for attestation of contribution</a:t>
            </a:r>
          </a:p>
          <a:p>
            <a:endParaRPr lang="en-US" sz="2400" dirty="0"/>
          </a:p>
          <a:p>
            <a:r>
              <a:rPr lang="en-US" sz="2400" dirty="0"/>
              <a:t>Complaints and Dispute can hinder publication or presentation of work—Affects meeting ACGME requirements</a:t>
            </a:r>
          </a:p>
          <a:p>
            <a:endParaRPr lang="en-US" sz="2400" dirty="0"/>
          </a:p>
          <a:p>
            <a:r>
              <a:rPr lang="en-US" sz="2400" dirty="0"/>
              <a:t>Reputation of program</a:t>
            </a:r>
          </a:p>
          <a:p>
            <a:pPr lvl="0"/>
            <a:endParaRPr lang="en-US" sz="2400" dirty="0">
              <a:solidFill>
                <a:schemeClr val="tx1"/>
              </a:solidFill>
            </a:endParaRPr>
          </a:p>
          <a:p>
            <a:pPr lvl="0"/>
            <a:endParaRPr lang="en-US" sz="2400" dirty="0">
              <a:solidFill>
                <a:schemeClr val="tx1"/>
              </a:solidFill>
            </a:endParaRPr>
          </a:p>
          <a:p>
            <a:pPr lvl="0"/>
            <a:endParaRPr sz="2400" dirty="0">
              <a:solidFill>
                <a:schemeClr val="accent5">
                  <a:lumMod val="50000"/>
                </a:schemeClr>
              </a:solidFill>
            </a:endParaRPr>
          </a:p>
        </p:txBody>
      </p:sp>
    </p:spTree>
    <p:extLst>
      <p:ext uri="{BB962C8B-B14F-4D97-AF65-F5344CB8AC3E}">
        <p14:creationId xmlns:p14="http://schemas.microsoft.com/office/powerpoint/2010/main" val="76423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lstStyle/>
          <a:p>
            <a:r>
              <a:rPr lang="en-US" dirty="0"/>
              <a:t>Best Practices</a:t>
            </a:r>
          </a:p>
        </p:txBody>
      </p:sp>
      <p:sp>
        <p:nvSpPr>
          <p:cNvPr id="4" name="Slide Number Placeholder 3">
            <a:extLst>
              <a:ext uri="{FF2B5EF4-FFF2-40B4-BE49-F238E27FC236}">
                <a16:creationId xmlns:a16="http://schemas.microsoft.com/office/drawing/2014/main" id="{E6BD0726-919C-4599-85AC-063879B2AEB3}"/>
              </a:ext>
            </a:extLst>
          </p:cNvPr>
          <p:cNvSpPr>
            <a:spLocks noGrp="1"/>
          </p:cNvSpPr>
          <p:nvPr>
            <p:ph type="sldNum" sz="quarter" idx="12"/>
          </p:nvPr>
        </p:nvSpPr>
        <p:spPr/>
        <p:txBody>
          <a:bodyPr/>
          <a:lstStyle/>
          <a:p>
            <a:fld id="{7D5BCECD-F700-4D42-B40F-5806775B5446}" type="slidenum">
              <a:rPr lang="en-US" smtClean="0"/>
              <a:t>46</a:t>
            </a:fld>
            <a:endParaRPr lang="en-US" dirty="0"/>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nvGraphicFramePr>
        <p:xfrm>
          <a:off x="838200" y="1253331"/>
          <a:ext cx="7677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92C3D-82DD-4808-BFD5-5140E5831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dirty="0"/>
          </a:p>
        </p:txBody>
      </p:sp>
      <p:sp>
        <p:nvSpPr>
          <p:cNvPr id="7" name="Explosion: 14 Points 6">
            <a:extLst>
              <a:ext uri="{FF2B5EF4-FFF2-40B4-BE49-F238E27FC236}">
                <a16:creationId xmlns:a16="http://schemas.microsoft.com/office/drawing/2014/main" id="{EA870C95-6364-4459-8384-D62583BCD191}"/>
              </a:ext>
            </a:extLst>
          </p:cNvPr>
          <p:cNvSpPr/>
          <p:nvPr/>
        </p:nvSpPr>
        <p:spPr>
          <a:xfrm>
            <a:off x="257175" y="1709347"/>
            <a:ext cx="8620125" cy="4563658"/>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Authorship policy, early discussion and transparency among the team are critical!</a:t>
            </a:r>
          </a:p>
        </p:txBody>
      </p:sp>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5048250" y="303721"/>
            <a:ext cx="3697081" cy="1325563"/>
          </a:xfrm>
        </p:spPr>
        <p:txBody>
          <a:bodyPr/>
          <a:lstStyle/>
          <a:p>
            <a:r>
              <a:rPr lang="en-US" dirty="0"/>
              <a:t>Key </a:t>
            </a:r>
            <a:br>
              <a:rPr lang="en-US" dirty="0"/>
            </a:br>
            <a:r>
              <a:rPr lang="en-US" dirty="0"/>
              <a:t>Take-Away</a:t>
            </a:r>
          </a:p>
        </p:txBody>
      </p:sp>
      <p:sp>
        <p:nvSpPr>
          <p:cNvPr id="8" name="Google Shape;125;p17">
            <a:extLst>
              <a:ext uri="{FF2B5EF4-FFF2-40B4-BE49-F238E27FC236}">
                <a16:creationId xmlns:a16="http://schemas.microsoft.com/office/drawing/2014/main" id="{8D63C8D6-D37A-44BA-90CE-069D27B6873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933826" y="332297"/>
            <a:ext cx="1457326" cy="1400175"/>
          </a:xfrm>
          <a:prstGeom prst="rect">
            <a:avLst/>
          </a:prstGeom>
          <a:scene3d>
            <a:camera prst="orthographicFront">
              <a:rot lat="300000" lon="0" rev="0"/>
            </a:camera>
            <a:lightRig rig="threePt" dir="t"/>
          </a:scene3d>
          <a:sp3d prstMaterial="matte"/>
        </p:spPr>
      </p:pic>
    </p:spTree>
    <p:extLst>
      <p:ext uri="{BB962C8B-B14F-4D97-AF65-F5344CB8AC3E}">
        <p14:creationId xmlns:p14="http://schemas.microsoft.com/office/powerpoint/2010/main" val="2720710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92C3D-82DD-4808-BFD5-5140E5831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dirty="0"/>
          </a:p>
        </p:txBody>
      </p:sp>
      <p:sp>
        <p:nvSpPr>
          <p:cNvPr id="8" name="Google Shape;125;p17">
            <a:extLst>
              <a:ext uri="{FF2B5EF4-FFF2-40B4-BE49-F238E27FC236}">
                <a16:creationId xmlns:a16="http://schemas.microsoft.com/office/drawing/2014/main" id="{8D63C8D6-D37A-44BA-90CE-069D27B6873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9" name="Title 4">
            <a:extLst>
              <a:ext uri="{FF2B5EF4-FFF2-40B4-BE49-F238E27FC236}">
                <a16:creationId xmlns:a16="http://schemas.microsoft.com/office/drawing/2014/main" id="{27D689D8-EB33-814E-AEB2-95BE0FBFAF9F}"/>
              </a:ext>
            </a:extLst>
          </p:cNvPr>
          <p:cNvSpPr>
            <a:spLocks noGrp="1"/>
          </p:cNvSpPr>
          <p:nvPr>
            <p:ph type="title"/>
          </p:nvPr>
        </p:nvSpPr>
        <p:spPr>
          <a:xfrm>
            <a:off x="0" y="2344187"/>
            <a:ext cx="9144000" cy="1325563"/>
          </a:xfrm>
        </p:spPr>
        <p:txBody>
          <a:bodyPr/>
          <a:lstStyle/>
          <a:p>
            <a:pPr algn="ctr"/>
            <a:r>
              <a:rPr lang="en-US" i="1" dirty="0"/>
              <a:t>Thank You!</a:t>
            </a:r>
          </a:p>
        </p:txBody>
      </p:sp>
    </p:spTree>
    <p:extLst>
      <p:ext uri="{BB962C8B-B14F-4D97-AF65-F5344CB8AC3E}">
        <p14:creationId xmlns:p14="http://schemas.microsoft.com/office/powerpoint/2010/main" val="1265470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322014" y="230396"/>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500" dirty="0">
              <a:solidFill>
                <a:srgbClr val="0070C0"/>
              </a:solidFill>
              <a:latin typeface="Arial" charset="0"/>
              <a:cs typeface="Arial" charset="0"/>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Contact us today to learn how our Educational</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Passports can save you time &amp; money!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724-864-7320</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www.PartnersInMedEd.com</a:t>
            </a:r>
          </a:p>
          <a:p>
            <a:pPr marL="342900" indent="-342900" algn="ctr" eaLnBrk="1" hangingPunct="1">
              <a:lnSpc>
                <a:spcPct val="80000"/>
              </a:lnSpc>
              <a:spcBef>
                <a:spcPct val="20000"/>
              </a:spcBef>
              <a:buClr>
                <a:schemeClr val="bg2"/>
              </a:buClr>
              <a:buSzPct val="75000"/>
              <a:buFont typeface="Wingdings" charset="0"/>
              <a:buNone/>
            </a:pPr>
            <a:endParaRPr lang="en-US" sz="1200" i="1" dirty="0"/>
          </a:p>
        </p:txBody>
      </p:sp>
      <p:sp>
        <p:nvSpPr>
          <p:cNvPr id="15" name="Rectangle 3"/>
          <p:cNvSpPr txBox="1">
            <a:spLocks noChangeArrowheads="1"/>
          </p:cNvSpPr>
          <p:nvPr/>
        </p:nvSpPr>
        <p:spPr bwMode="auto">
          <a:xfrm>
            <a:off x="877178" y="233649"/>
            <a:ext cx="5060092" cy="37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p>
          <a:p>
            <a:pPr algn="ctr" eaLnBrk="1" hangingPunct="1">
              <a:lnSpc>
                <a:spcPct val="80000"/>
              </a:lnSpc>
              <a:spcBef>
                <a:spcPct val="20000"/>
              </a:spcBef>
              <a:buClr>
                <a:schemeClr val="bg2"/>
              </a:buClr>
              <a:buSzPct val="75000"/>
            </a:pP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Jump Start Your GME</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December 5,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Creating a Diverse Workforce</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December 17,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APE Reconstructed</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January 7,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49</a:t>
            </a:fld>
            <a:endParaRPr lang="en-US" altLang="en-US" dirty="0"/>
          </a:p>
        </p:txBody>
      </p:sp>
      <p:sp>
        <p:nvSpPr>
          <p:cNvPr id="18" name="Shape 83">
            <a:extLst>
              <a:ext uri="{FF2B5EF4-FFF2-40B4-BE49-F238E27FC236}">
                <a16:creationId xmlns:a16="http://schemas.microsoft.com/office/drawing/2014/main" id="{E5442274-DEC5-584B-B099-A5AA8B99D3E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2019</a:t>
            </a:r>
            <a:endParaRPr sz="800" b="0" i="0" u="none" strike="noStrike" cap="none" dirty="0">
              <a:solidFill>
                <a:schemeClr val="dk1"/>
              </a:solidFill>
              <a:latin typeface="Arial"/>
              <a:ea typeface="Arial"/>
              <a:cs typeface="Arial"/>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325119" y="4085682"/>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NEW Faculty Development Series</a:t>
            </a:r>
            <a:br>
              <a:rPr lang="en-US" sz="1800" dirty="0">
                <a:solidFill>
                  <a:srgbClr val="00A60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575625" y="4902291"/>
            <a:ext cx="4030517"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pPr>
            <a:r>
              <a:rPr lang="en-US" sz="1600" dirty="0">
                <a:solidFill>
                  <a:srgbClr val="0070C0"/>
                </a:solidFill>
                <a:latin typeface="+mn-lt"/>
              </a:rPr>
              <a:t>15 Minutes to Effective Feedback</a:t>
            </a:r>
            <a:br>
              <a:rPr lang="en-US" sz="1600" dirty="0">
                <a:solidFill>
                  <a:srgbClr val="0070C0"/>
                </a:solidFill>
                <a:latin typeface="+mn-lt"/>
              </a:rPr>
            </a:b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Toolbox for Teaching Millennials</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Taking Supervision to the Next Level</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2" name="TextBox 1">
            <a:extLst>
              <a:ext uri="{FF2B5EF4-FFF2-40B4-BE49-F238E27FC236}">
                <a16:creationId xmlns:a16="http://schemas.microsoft.com/office/drawing/2014/main" id="{123599D6-9F45-4746-BE27-7E3FA866787A}"/>
              </a:ext>
            </a:extLst>
          </p:cNvPr>
          <p:cNvSpPr txBox="1"/>
          <p:nvPr/>
        </p:nvSpPr>
        <p:spPr>
          <a:xfrm>
            <a:off x="5431971" y="829339"/>
            <a:ext cx="3712029" cy="14203888"/>
          </a:xfrm>
          <a:prstGeom prst="rect">
            <a:avLst/>
          </a:prstGeom>
          <a:noFill/>
        </p:spPr>
        <p:txBody>
          <a:bodyPr wrap="square" rtlCol="0">
            <a:spAutoFit/>
          </a:bodyPr>
          <a:lstStyle/>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Special Reviews – Helpful not Hurtful</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2019 CPR Part 3 of 4: Section IV &amp; Section V</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GME Is Not Just GME</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SI 2025 Part 4 of 4: Strategic Planning</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Understanding Practice Data</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CPR 2019 Part 4 of 4: Putting It All Together</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Crafting “Top Notch” Goals, Objectives and Evaluations</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Feedback – From the Top Down</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Evolving Resident Well-Being</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We All Need Scholar Activity, Including Coordinators</a:t>
            </a: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mn-lt"/>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br>
              <a:rPr lang="en-US" sz="1600" b="1" dirty="0">
                <a:solidFill>
                  <a:srgbClr val="0070C0"/>
                </a:solidFill>
              </a:rPr>
            </a:b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p:txBody>
      </p:sp>
    </p:spTree>
    <p:custDataLst>
      <p:tags r:id="rId1"/>
    </p:custDataLst>
    <p:extLst>
      <p:ext uri="{BB962C8B-B14F-4D97-AF65-F5344CB8AC3E}">
        <p14:creationId xmlns:p14="http://schemas.microsoft.com/office/powerpoint/2010/main" val="273895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body" idx="1"/>
          </p:nvPr>
        </p:nvSpPr>
        <p:spPr>
          <a:xfrm>
            <a:off x="628650" y="1738058"/>
            <a:ext cx="8191500" cy="3901229"/>
          </a:xfrm>
          <a:prstGeom prst="rect">
            <a:avLst/>
          </a:prstGeom>
          <a:noFill/>
          <a:ln>
            <a:noFill/>
          </a:ln>
        </p:spPr>
        <p:txBody>
          <a:bodyPr spcFirstLastPara="1" wrap="square" lIns="91425" tIns="91425" rIns="91425" bIns="91425" anchor="t" anchorCtr="0">
            <a:normAutofit/>
          </a:bodyPr>
          <a:lstStyle/>
          <a:p>
            <a:pPr marL="457200" lvl="0" indent="-393700" algn="l" rtl="0">
              <a:lnSpc>
                <a:spcPct val="90000"/>
              </a:lnSpc>
              <a:spcBef>
                <a:spcPts val="1000"/>
              </a:spcBef>
              <a:spcAft>
                <a:spcPts val="0"/>
              </a:spcAft>
              <a:buSzPts val="2600"/>
              <a:buChar char="•"/>
            </a:pPr>
            <a:r>
              <a:rPr lang="en-US" sz="2400" dirty="0"/>
              <a:t>PEC must have at least 2 faculty, one of whom is a core faculty member</a:t>
            </a:r>
          </a:p>
          <a:p>
            <a:pPr marL="63500" lvl="0" indent="0" algn="l" rtl="0">
              <a:lnSpc>
                <a:spcPct val="90000"/>
              </a:lnSpc>
              <a:spcBef>
                <a:spcPts val="1000"/>
              </a:spcBef>
              <a:spcAft>
                <a:spcPts val="0"/>
              </a:spcAft>
              <a:buSzPts val="2600"/>
              <a:buNone/>
            </a:pPr>
            <a:endParaRPr sz="2400" dirty="0"/>
          </a:p>
          <a:p>
            <a:pPr marL="457200" lvl="0" indent="-393700" algn="l" rtl="0">
              <a:lnSpc>
                <a:spcPct val="90000"/>
              </a:lnSpc>
              <a:spcBef>
                <a:spcPts val="0"/>
              </a:spcBef>
              <a:spcAft>
                <a:spcPts val="0"/>
              </a:spcAft>
              <a:buSzPts val="2600"/>
              <a:buChar char="•"/>
            </a:pPr>
            <a:r>
              <a:rPr lang="en-US" sz="2400" dirty="0"/>
              <a:t>Responsibilities of PEC: </a:t>
            </a:r>
            <a:endParaRPr sz="2400" dirty="0"/>
          </a:p>
          <a:p>
            <a:pPr marL="914400" lvl="1" indent="-368300" algn="l" rtl="0">
              <a:lnSpc>
                <a:spcPct val="90000"/>
              </a:lnSpc>
              <a:spcBef>
                <a:spcPts val="0"/>
              </a:spcBef>
              <a:spcAft>
                <a:spcPts val="0"/>
              </a:spcAft>
              <a:buSzPts val="2200"/>
              <a:buChar char="•"/>
            </a:pPr>
            <a:r>
              <a:rPr lang="en-US" sz="1800" dirty="0"/>
              <a:t>advisor to PD, through program oversight</a:t>
            </a:r>
            <a:endParaRPr sz="1800" dirty="0"/>
          </a:p>
          <a:p>
            <a:pPr marL="914400" lvl="1" indent="-368300" algn="l" rtl="0">
              <a:lnSpc>
                <a:spcPct val="90000"/>
              </a:lnSpc>
              <a:spcBef>
                <a:spcPts val="0"/>
              </a:spcBef>
              <a:spcAft>
                <a:spcPts val="0"/>
              </a:spcAft>
              <a:buSzPts val="2200"/>
              <a:buChar char="•"/>
            </a:pPr>
            <a:r>
              <a:rPr lang="en-US" sz="1800" dirty="0"/>
              <a:t>review of the program’s </a:t>
            </a:r>
            <a:r>
              <a:rPr lang="en-US" sz="1800" b="1" dirty="0"/>
              <a:t>self-determined</a:t>
            </a:r>
            <a:r>
              <a:rPr lang="en-US" sz="1800" dirty="0"/>
              <a:t> goals &amp; progress</a:t>
            </a:r>
            <a:endParaRPr sz="1800" dirty="0"/>
          </a:p>
          <a:p>
            <a:pPr marL="914400" lvl="1" indent="-368300" algn="l" rtl="0">
              <a:lnSpc>
                <a:spcPct val="90000"/>
              </a:lnSpc>
              <a:spcBef>
                <a:spcPts val="0"/>
              </a:spcBef>
              <a:spcAft>
                <a:spcPts val="0"/>
              </a:spcAft>
              <a:buSzPts val="2200"/>
              <a:buChar char="•"/>
            </a:pPr>
            <a:r>
              <a:rPr lang="en-US" sz="1800" dirty="0"/>
              <a:t>developing new goals, based on outcomes</a:t>
            </a:r>
            <a:endParaRPr sz="1800" dirty="0"/>
          </a:p>
          <a:p>
            <a:pPr marL="914400" lvl="1" indent="-368300" algn="l" rtl="0">
              <a:lnSpc>
                <a:spcPct val="90000"/>
              </a:lnSpc>
              <a:spcBef>
                <a:spcPts val="0"/>
              </a:spcBef>
              <a:spcAft>
                <a:spcPts val="0"/>
              </a:spcAft>
              <a:buSzPts val="2200"/>
              <a:buChar char="•"/>
            </a:pPr>
            <a:r>
              <a:rPr lang="en-US" sz="1800" dirty="0"/>
              <a:t>SWOT</a:t>
            </a:r>
            <a:endParaRPr sz="1800" dirty="0"/>
          </a:p>
          <a:p>
            <a:pPr marL="0" lvl="0" indent="0" algn="l" rtl="0">
              <a:lnSpc>
                <a:spcPct val="90000"/>
              </a:lnSpc>
              <a:spcBef>
                <a:spcPts val="1000"/>
              </a:spcBef>
              <a:spcAft>
                <a:spcPts val="0"/>
              </a:spcAft>
              <a:buSzPts val="2600"/>
              <a:buNone/>
            </a:pPr>
            <a:endParaRPr dirty="0"/>
          </a:p>
          <a:p>
            <a:pPr marL="0" lvl="0" indent="0" algn="l" rtl="0">
              <a:lnSpc>
                <a:spcPct val="90000"/>
              </a:lnSpc>
              <a:spcBef>
                <a:spcPts val="1000"/>
              </a:spcBef>
              <a:spcAft>
                <a:spcPts val="0"/>
              </a:spcAft>
              <a:buSzPts val="2600"/>
              <a:buNone/>
            </a:pPr>
            <a:endParaRPr dirty="0"/>
          </a:p>
        </p:txBody>
      </p:sp>
      <p:sp>
        <p:nvSpPr>
          <p:cNvPr id="316" name="Google Shape;316;p37"/>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dirty="0"/>
              <a:t>Program Evaluation &amp; Improvement </a:t>
            </a:r>
            <a:endParaRPr dirty="0"/>
          </a:p>
        </p:txBody>
      </p:sp>
      <p:sp>
        <p:nvSpPr>
          <p:cNvPr id="317" name="Google Shape;317;p37"/>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5</a:t>
            </a:fld>
            <a:endParaRPr dirty="0"/>
          </a:p>
        </p:txBody>
      </p:sp>
      <p:pic>
        <p:nvPicPr>
          <p:cNvPr id="318" name="Google Shape;318;p37" descr="http://us.cdn3.123rf.com/168nwm/coramax/coramax1208/coramax120801884/14868837-3d-menschen--m-nner-personen-mit-einem-klemmbrett-ingenieur.jpg"/>
          <p:cNvPicPr preferRelativeResize="0"/>
          <p:nvPr/>
        </p:nvPicPr>
        <p:blipFill rotWithShape="1">
          <a:blip r:embed="rId3">
            <a:alphaModFix/>
          </a:blip>
          <a:srcRect/>
          <a:stretch/>
        </p:blipFill>
        <p:spPr>
          <a:xfrm>
            <a:off x="7375087" y="352425"/>
            <a:ext cx="1140158" cy="1183578"/>
          </a:xfrm>
          <a:prstGeom prst="rect">
            <a:avLst/>
          </a:prstGeom>
          <a:noFill/>
          <a:ln>
            <a:noFill/>
          </a:ln>
        </p:spPr>
      </p:pic>
      <p:sp>
        <p:nvSpPr>
          <p:cNvPr id="9" name="Google Shape;77;p12">
            <a:extLst>
              <a:ext uri="{FF2B5EF4-FFF2-40B4-BE49-F238E27FC236}">
                <a16:creationId xmlns:a16="http://schemas.microsoft.com/office/drawing/2014/main" id="{D09B41F8-B671-7D4C-BB70-09A027A3E2DD}"/>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3" name="Graphic 2" descr="Megaphone">
            <a:extLst>
              <a:ext uri="{FF2B5EF4-FFF2-40B4-BE49-F238E27FC236}">
                <a16:creationId xmlns:a16="http://schemas.microsoft.com/office/drawing/2014/main" id="{EEDD7333-4447-4411-BAA8-A377D763CF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8325" y="4427577"/>
            <a:ext cx="914400" cy="914400"/>
          </a:xfrm>
          <a:prstGeom prst="rect">
            <a:avLst/>
          </a:prstGeom>
        </p:spPr>
      </p:pic>
      <p:sp>
        <p:nvSpPr>
          <p:cNvPr id="4" name="TextBox 3">
            <a:extLst>
              <a:ext uri="{FF2B5EF4-FFF2-40B4-BE49-F238E27FC236}">
                <a16:creationId xmlns:a16="http://schemas.microsoft.com/office/drawing/2014/main" id="{BF532355-0DC5-4ACC-A4CF-212E04D58629}"/>
              </a:ext>
            </a:extLst>
          </p:cNvPr>
          <p:cNvSpPr txBox="1"/>
          <p:nvPr/>
        </p:nvSpPr>
        <p:spPr>
          <a:xfrm>
            <a:off x="2547937" y="5024897"/>
            <a:ext cx="5514975" cy="677108"/>
          </a:xfrm>
          <a:prstGeom prst="rect">
            <a:avLst/>
          </a:prstGeom>
          <a:noFill/>
        </p:spPr>
        <p:txBody>
          <a:bodyPr wrap="square" rtlCol="0">
            <a:spAutoFit/>
          </a:bodyPr>
          <a:lstStyle/>
          <a:p>
            <a:r>
              <a:rPr lang="en-US" sz="2400" dirty="0"/>
              <a:t>“continuous improvement process”</a:t>
            </a:r>
          </a:p>
          <a:p>
            <a:endParaRPr lang="en-US" dirty="0"/>
          </a:p>
        </p:txBody>
      </p:sp>
      <p:sp>
        <p:nvSpPr>
          <p:cNvPr id="5" name="Rectangle: Rounded Corners 4">
            <a:extLst>
              <a:ext uri="{FF2B5EF4-FFF2-40B4-BE49-F238E27FC236}">
                <a16:creationId xmlns:a16="http://schemas.microsoft.com/office/drawing/2014/main" id="{394D4EFD-9121-49B5-9747-6C5613DBA96E}"/>
              </a:ext>
            </a:extLst>
          </p:cNvPr>
          <p:cNvSpPr/>
          <p:nvPr/>
        </p:nvSpPr>
        <p:spPr>
          <a:xfrm>
            <a:off x="1838325" y="4511386"/>
            <a:ext cx="5772150" cy="1008102"/>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14400" y="4902200"/>
            <a:ext cx="7677150" cy="1397000"/>
          </a:xfrm>
        </p:spPr>
        <p:txBody>
          <a:bodyPr>
            <a:normAutofit/>
          </a:bodyPr>
          <a:lstStyle/>
          <a:p>
            <a:pPr algn="ctr">
              <a:lnSpc>
                <a:spcPct val="80000"/>
              </a:lnSpc>
              <a:buNone/>
              <a:defRPr/>
            </a:pPr>
            <a:br>
              <a:rPr lang="en-US" sz="2000" dirty="0"/>
            </a:br>
            <a:br>
              <a:rPr lang="en-US" sz="2000" dirty="0"/>
            </a:br>
            <a:endParaRPr lang="en-US" sz="2400" b="1" dirty="0"/>
          </a:p>
          <a:p>
            <a:pPr algn="ctr" eaLnBrk="1" hangingPunct="1">
              <a:lnSpc>
                <a:spcPct val="80000"/>
              </a:lnSpc>
              <a:buFont typeface="Wingdings" pitchFamily="2" charset="2"/>
              <a:buNone/>
              <a:defRPr/>
            </a:pPr>
            <a:r>
              <a:rPr lang="en-US" sz="13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5" y="1674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5;p17">
            <a:extLst>
              <a:ext uri="{FF2B5EF4-FFF2-40B4-BE49-F238E27FC236}">
                <a16:creationId xmlns:a16="http://schemas.microsoft.com/office/drawing/2014/main" id="{CF21E81C-8B6A-0A4F-ACE2-D5EDE2D2CC96}"/>
              </a:ext>
            </a:extLst>
          </p:cNvPr>
          <p:cNvSpPr txBox="1">
            <a:spLocks/>
          </p:cNvSpPr>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2019</a:t>
            </a:r>
          </a:p>
        </p:txBody>
      </p:sp>
      <p:sp>
        <p:nvSpPr>
          <p:cNvPr id="11" name="Slide Number Placeholder 4">
            <a:extLst>
              <a:ext uri="{FF2B5EF4-FFF2-40B4-BE49-F238E27FC236}">
                <a16:creationId xmlns:a16="http://schemas.microsoft.com/office/drawing/2014/main" id="{E4F8FAC5-AB43-CE42-A57E-2A542A1A125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50</a:t>
            </a:fld>
            <a:endParaRPr lang="en-US" dirty="0"/>
          </a:p>
        </p:txBody>
      </p:sp>
      <p:sp>
        <p:nvSpPr>
          <p:cNvPr id="12" name="Rectangle 3">
            <a:extLst>
              <a:ext uri="{FF2B5EF4-FFF2-40B4-BE49-F238E27FC236}">
                <a16:creationId xmlns:a16="http://schemas.microsoft.com/office/drawing/2014/main" id="{EE56A181-71E1-AA43-8F38-5829897AB2B8}"/>
              </a:ext>
            </a:extLst>
          </p:cNvPr>
          <p:cNvSpPr txBox="1">
            <a:spLocks noChangeArrowheads="1"/>
          </p:cNvSpPr>
          <p:nvPr/>
        </p:nvSpPr>
        <p:spPr>
          <a:xfrm>
            <a:off x="-647700" y="1651000"/>
            <a:ext cx="10312400" cy="787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r>
              <a:rPr lang="en-US" sz="1400" b="1" dirty="0"/>
              <a:t>    </a:t>
            </a:r>
            <a:r>
              <a:rPr lang="en-US" sz="1400" dirty="0"/>
              <a:t>Partners in Medical Education, Inc. provides comprehensive consulting services to the GME community.  </a:t>
            </a:r>
          </a:p>
          <a:p>
            <a:pPr>
              <a:lnSpc>
                <a:spcPct val="80000"/>
              </a:lnSpc>
              <a:buFont typeface="Wingdings" pitchFamily="2" charset="2"/>
              <a:buNone/>
              <a:defRPr/>
            </a:pPr>
            <a:endParaRPr lang="en-US" b="1" dirty="0"/>
          </a:p>
        </p:txBody>
      </p:sp>
      <p:sp>
        <p:nvSpPr>
          <p:cNvPr id="13" name="Rectangle 3">
            <a:extLst>
              <a:ext uri="{FF2B5EF4-FFF2-40B4-BE49-F238E27FC236}">
                <a16:creationId xmlns:a16="http://schemas.microsoft.com/office/drawing/2014/main" id="{581E483F-3B26-1241-BA29-D0E763B60D4B}"/>
              </a:ext>
            </a:extLst>
          </p:cNvPr>
          <p:cNvSpPr txBox="1">
            <a:spLocks noChangeArrowheads="1"/>
          </p:cNvSpPr>
          <p:nvPr/>
        </p:nvSpPr>
        <p:spPr>
          <a:xfrm>
            <a:off x="177800" y="1854200"/>
            <a:ext cx="9144000" cy="10541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900" b="1" dirty="0"/>
              <a:t>Partners in Medical Education</a:t>
            </a:r>
          </a:p>
          <a:p>
            <a:pPr algn="ctr">
              <a:lnSpc>
                <a:spcPct val="80000"/>
              </a:lnSpc>
              <a:buFont typeface="Arial"/>
              <a:buNone/>
              <a:defRPr/>
            </a:pPr>
            <a:r>
              <a:rPr lang="en-US" sz="1600" dirty="0"/>
              <a:t>724-864-7320  |  </a:t>
            </a:r>
            <a:r>
              <a:rPr lang="en-US" sz="1600" dirty="0">
                <a:solidFill>
                  <a:srgbClr val="FF0000"/>
                </a:solidFill>
                <a:hlinkClick r:id="rId4"/>
              </a:rPr>
              <a:t>info@PartnersInMedEd.com</a:t>
            </a:r>
            <a:endParaRPr lang="en-US" sz="1600" dirty="0">
              <a:solidFill>
                <a:srgbClr val="FF0000"/>
              </a:solidFill>
            </a:endParaRPr>
          </a:p>
          <a:p>
            <a:pPr>
              <a:lnSpc>
                <a:spcPct val="80000"/>
              </a:lnSpc>
              <a:buFont typeface="Wingdings" pitchFamily="2" charset="2"/>
              <a:buNone/>
              <a:defRPr/>
            </a:pPr>
            <a:endParaRPr lang="en-US" b="1" dirty="0"/>
          </a:p>
        </p:txBody>
      </p:sp>
      <p:sp>
        <p:nvSpPr>
          <p:cNvPr id="14" name="Rectangle 3">
            <a:extLst>
              <a:ext uri="{FF2B5EF4-FFF2-40B4-BE49-F238E27FC236}">
                <a16:creationId xmlns:a16="http://schemas.microsoft.com/office/drawing/2014/main" id="{6AE67082-5140-3549-8A15-3AD8BBE9FB6F}"/>
              </a:ext>
            </a:extLst>
          </p:cNvPr>
          <p:cNvSpPr txBox="1">
            <a:spLocks noChangeArrowheads="1"/>
          </p:cNvSpPr>
          <p:nvPr/>
        </p:nvSpPr>
        <p:spPr>
          <a:xfrm>
            <a:off x="0" y="2540000"/>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1800" b="1" dirty="0"/>
              <a:t>Heather Peters, M.Ed, Ph.D</a:t>
            </a:r>
          </a:p>
          <a:p>
            <a:pPr algn="ctr">
              <a:lnSpc>
                <a:spcPct val="80000"/>
              </a:lnSpc>
              <a:buFont typeface="Arial"/>
              <a:buNone/>
              <a:defRPr/>
            </a:pPr>
            <a:r>
              <a:rPr lang="en-US" sz="1600" dirty="0"/>
              <a:t>          </a:t>
            </a:r>
            <a:r>
              <a:rPr lang="en-US" sz="1500" dirty="0">
                <a:solidFill>
                  <a:srgbClr val="FF0000"/>
                </a:solidFill>
                <a:hlinkClick r:id="rId5"/>
              </a:rPr>
              <a:t>Heather@PartnersInMedEd.com</a:t>
            </a:r>
            <a:endParaRPr lang="en-US" sz="1500" dirty="0">
              <a:solidFill>
                <a:srgbClr val="FF0000"/>
              </a:solidFill>
            </a:endParaRPr>
          </a:p>
        </p:txBody>
      </p:sp>
      <p:sp>
        <p:nvSpPr>
          <p:cNvPr id="16" name="Rectangle 3">
            <a:extLst>
              <a:ext uri="{FF2B5EF4-FFF2-40B4-BE49-F238E27FC236}">
                <a16:creationId xmlns:a16="http://schemas.microsoft.com/office/drawing/2014/main" id="{B96CADCF-37B4-3C42-A0AB-1076D192276B}"/>
              </a:ext>
            </a:extLst>
          </p:cNvPr>
          <p:cNvSpPr txBox="1">
            <a:spLocks noChangeArrowheads="1"/>
          </p:cNvSpPr>
          <p:nvPr/>
        </p:nvSpPr>
        <p:spPr>
          <a:xfrm>
            <a:off x="0" y="3276600"/>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1800" b="1" dirty="0"/>
              <a:t>Christine Redovan, MBA, MLIS</a:t>
            </a:r>
          </a:p>
          <a:p>
            <a:pPr algn="ctr">
              <a:lnSpc>
                <a:spcPct val="80000"/>
              </a:lnSpc>
              <a:buFont typeface="Arial"/>
              <a:buNone/>
              <a:defRPr/>
            </a:pPr>
            <a:r>
              <a:rPr lang="en-US" sz="1600" dirty="0"/>
              <a:t>          </a:t>
            </a:r>
            <a:r>
              <a:rPr lang="en-US" sz="1500" dirty="0">
                <a:solidFill>
                  <a:srgbClr val="FF0000"/>
                </a:solidFill>
                <a:hlinkClick r:id="rId6"/>
              </a:rPr>
              <a:t>Christine@PartnersInMedEd.com</a:t>
            </a:r>
            <a:endParaRPr lang="en-US" sz="1500" dirty="0">
              <a:solidFill>
                <a:srgbClr val="FF0000"/>
              </a:solidFill>
            </a:endParaRPr>
          </a:p>
        </p:txBody>
      </p:sp>
      <p:sp>
        <p:nvSpPr>
          <p:cNvPr id="17" name="Rectangle 3">
            <a:extLst>
              <a:ext uri="{FF2B5EF4-FFF2-40B4-BE49-F238E27FC236}">
                <a16:creationId xmlns:a16="http://schemas.microsoft.com/office/drawing/2014/main" id="{73F3E029-C6C9-894F-8EFF-8D27EC5DCB77}"/>
              </a:ext>
            </a:extLst>
          </p:cNvPr>
          <p:cNvSpPr txBox="1">
            <a:spLocks noChangeArrowheads="1"/>
          </p:cNvSpPr>
          <p:nvPr/>
        </p:nvSpPr>
        <p:spPr>
          <a:xfrm>
            <a:off x="-101600" y="4051300"/>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1800" b="1" dirty="0"/>
              <a:t>Pam Royston, Ph.D</a:t>
            </a:r>
          </a:p>
          <a:p>
            <a:pPr algn="ctr">
              <a:lnSpc>
                <a:spcPct val="80000"/>
              </a:lnSpc>
              <a:buFont typeface="Arial"/>
              <a:buNone/>
              <a:defRPr/>
            </a:pPr>
            <a:r>
              <a:rPr lang="en-US" sz="1600" dirty="0"/>
              <a:t>          </a:t>
            </a:r>
            <a:r>
              <a:rPr lang="en-US" sz="1500" dirty="0">
                <a:solidFill>
                  <a:srgbClr val="FF0000"/>
                </a:solidFill>
                <a:hlinkClick r:id="rId7"/>
              </a:rPr>
              <a:t>Pamela.roystonr@PartnersInMedEd.com</a:t>
            </a:r>
            <a:endParaRPr lang="en-US" sz="1500" dirty="0">
              <a:solidFill>
                <a:srgbClr val="FF0000"/>
              </a:solidFill>
            </a:endParaRPr>
          </a:p>
        </p:txBody>
      </p:sp>
      <p:sp>
        <p:nvSpPr>
          <p:cNvPr id="18" name="Rectangle 3">
            <a:extLst>
              <a:ext uri="{FF2B5EF4-FFF2-40B4-BE49-F238E27FC236}">
                <a16:creationId xmlns:a16="http://schemas.microsoft.com/office/drawing/2014/main" id="{008EC7C7-33CF-224D-80A4-C6AA15AAD291}"/>
              </a:ext>
            </a:extLst>
          </p:cNvPr>
          <p:cNvSpPr txBox="1">
            <a:spLocks noChangeArrowheads="1"/>
          </p:cNvSpPr>
          <p:nvPr/>
        </p:nvSpPr>
        <p:spPr>
          <a:xfrm>
            <a:off x="0" y="4749800"/>
            <a:ext cx="9144000" cy="121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1800" b="1" dirty="0"/>
              <a:t>Grace Brannan, Ph.D</a:t>
            </a:r>
          </a:p>
          <a:p>
            <a:pPr algn="ctr">
              <a:lnSpc>
                <a:spcPct val="80000"/>
              </a:lnSpc>
              <a:buFont typeface="Arial"/>
              <a:buNone/>
              <a:defRPr/>
            </a:pPr>
            <a:r>
              <a:rPr lang="en-US" sz="1600" dirty="0"/>
              <a:t>          </a:t>
            </a:r>
            <a:r>
              <a:rPr lang="en-US" sz="1500" dirty="0">
                <a:solidFill>
                  <a:srgbClr val="FF0000"/>
                </a:solidFill>
                <a:hlinkClick r:id="rId8"/>
              </a:rPr>
              <a:t>gdbconsulting@outlook.com</a:t>
            </a:r>
            <a:endParaRPr lang="en-US" sz="1500" dirty="0">
              <a:solidFill>
                <a:srgbClr val="FF0000"/>
              </a:solidFill>
            </a:endParaRPr>
          </a:p>
        </p:txBody>
      </p:sp>
    </p:spTree>
    <p:extLst>
      <p:ext uri="{BB962C8B-B14F-4D97-AF65-F5344CB8AC3E}">
        <p14:creationId xmlns:p14="http://schemas.microsoft.com/office/powerpoint/2010/main" val="22326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7E1AC8-822A-4C22-B0B8-23511978CC1F}"/>
              </a:ext>
            </a:extLst>
          </p:cNvPr>
          <p:cNvSpPr>
            <a:spLocks noGrp="1"/>
          </p:cNvSpPr>
          <p:nvPr>
            <p:ph type="body" idx="1"/>
          </p:nvPr>
        </p:nvSpPr>
        <p:spPr>
          <a:xfrm>
            <a:off x="628650" y="1738059"/>
            <a:ext cx="7886700" cy="4224592"/>
          </a:xfrm>
        </p:spPr>
        <p:txBody>
          <a:bodyPr/>
          <a:lstStyle/>
          <a:p>
            <a:pPr marL="63500" indent="0">
              <a:buNone/>
            </a:pPr>
            <a:r>
              <a:rPr lang="en-US" sz="2000" dirty="0"/>
              <a:t>In order to </a:t>
            </a:r>
            <a:r>
              <a:rPr lang="en-US" sz="2000" b="1" dirty="0">
                <a:solidFill>
                  <a:srgbClr val="FF0000"/>
                </a:solidFill>
              </a:rPr>
              <a:t>achieve its mission </a:t>
            </a:r>
            <a:r>
              <a:rPr lang="en-US" sz="2000" dirty="0"/>
              <a:t>and </a:t>
            </a:r>
            <a:r>
              <a:rPr lang="en-US" sz="2000" b="1" dirty="0">
                <a:solidFill>
                  <a:srgbClr val="FF0000"/>
                </a:solidFill>
              </a:rPr>
              <a:t>train quality physicians</a:t>
            </a:r>
            <a:r>
              <a:rPr lang="en-US" sz="2000" dirty="0"/>
              <a:t>, a program must evaluate its performance and plan for improvement in the Annual Program Evaluation. </a:t>
            </a:r>
          </a:p>
          <a:p>
            <a:pPr marL="63500" indent="0">
              <a:buNone/>
            </a:pPr>
            <a:r>
              <a:rPr lang="en-US" sz="2000" b="1" dirty="0">
                <a:solidFill>
                  <a:srgbClr val="FF0000"/>
                </a:solidFill>
              </a:rPr>
              <a:t>Performance of residents and faculty members </a:t>
            </a:r>
            <a:r>
              <a:rPr lang="en-US" sz="2000" dirty="0"/>
              <a:t>is a reflection of program quality and the </a:t>
            </a:r>
            <a:r>
              <a:rPr lang="en-US" sz="2000" i="1" dirty="0"/>
              <a:t>(program should use metrics) </a:t>
            </a:r>
            <a:r>
              <a:rPr lang="en-US" sz="2000" dirty="0"/>
              <a:t>that reflect the goals that a program has set for itself. </a:t>
            </a:r>
          </a:p>
          <a:p>
            <a:pPr marL="63500" indent="0">
              <a:buNone/>
            </a:pPr>
            <a:r>
              <a:rPr lang="en-US" sz="2000" dirty="0"/>
              <a:t>The Program Evaluation Committee utilizes </a:t>
            </a:r>
            <a:r>
              <a:rPr lang="en-US" sz="2000" b="1" dirty="0">
                <a:solidFill>
                  <a:srgbClr val="FF0000"/>
                </a:solidFill>
              </a:rPr>
              <a:t>outcome parameters and other data</a:t>
            </a:r>
            <a:r>
              <a:rPr lang="en-US" sz="2000" dirty="0">
                <a:solidFill>
                  <a:srgbClr val="FF0000"/>
                </a:solidFill>
              </a:rPr>
              <a:t> </a:t>
            </a:r>
            <a:r>
              <a:rPr lang="en-US" sz="2000" dirty="0"/>
              <a:t>to assess the program’s progress toward achievement of its goals and aims. </a:t>
            </a:r>
          </a:p>
          <a:p>
            <a:pPr marL="63500" indent="0">
              <a:buNone/>
            </a:pPr>
            <a:endParaRPr lang="en-US" dirty="0"/>
          </a:p>
          <a:p>
            <a:pPr marL="63500" indent="0">
              <a:buNone/>
            </a:pPr>
            <a:r>
              <a:rPr lang="en-US" sz="2400" dirty="0"/>
              <a:t>BOTTOM LINE – The ACGME has taken the concept of the </a:t>
            </a:r>
            <a:r>
              <a:rPr lang="en-US" sz="2400" b="1" u="sng" dirty="0">
                <a:solidFill>
                  <a:srgbClr val="FF0000"/>
                </a:solidFill>
              </a:rPr>
              <a:t>self-study</a:t>
            </a:r>
            <a:r>
              <a:rPr lang="en-US" sz="2400" dirty="0"/>
              <a:t> and now expects this to be done by the PEC each year!</a:t>
            </a:r>
          </a:p>
        </p:txBody>
      </p:sp>
      <p:sp>
        <p:nvSpPr>
          <p:cNvPr id="5" name="Title 4">
            <a:extLst>
              <a:ext uri="{FF2B5EF4-FFF2-40B4-BE49-F238E27FC236}">
                <a16:creationId xmlns:a16="http://schemas.microsoft.com/office/drawing/2014/main" id="{2030D822-F805-408D-B0BD-C0F36E6657E2}"/>
              </a:ext>
            </a:extLst>
          </p:cNvPr>
          <p:cNvSpPr>
            <a:spLocks noGrp="1"/>
          </p:cNvSpPr>
          <p:nvPr>
            <p:ph type="title"/>
          </p:nvPr>
        </p:nvSpPr>
        <p:spPr/>
        <p:txBody>
          <a:bodyPr/>
          <a:lstStyle/>
          <a:p>
            <a:r>
              <a:rPr lang="en-US" sz="3600" dirty="0"/>
              <a:t>Background and Intent</a:t>
            </a:r>
            <a:endParaRPr lang="en-US" dirty="0"/>
          </a:p>
        </p:txBody>
      </p:sp>
      <p:sp>
        <p:nvSpPr>
          <p:cNvPr id="4" name="Slide Number Placeholder 3">
            <a:extLst>
              <a:ext uri="{FF2B5EF4-FFF2-40B4-BE49-F238E27FC236}">
                <a16:creationId xmlns:a16="http://schemas.microsoft.com/office/drawing/2014/main" id="{5EA0FC50-68E8-4707-86D7-4D31949255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7" name="Google Shape;125;p17">
            <a:extLst>
              <a:ext uri="{FF2B5EF4-FFF2-40B4-BE49-F238E27FC236}">
                <a16:creationId xmlns:a16="http://schemas.microsoft.com/office/drawing/2014/main" id="{587805A9-619C-4308-9A82-FCEE66C969E3}"/>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224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793FE-F697-4252-A0B6-1926BFF519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graphicFrame>
        <p:nvGraphicFramePr>
          <p:cNvPr id="6" name="Google Shape;325;p38">
            <a:extLst>
              <a:ext uri="{FF2B5EF4-FFF2-40B4-BE49-F238E27FC236}">
                <a16:creationId xmlns:a16="http://schemas.microsoft.com/office/drawing/2014/main" id="{BABAF19F-D027-4B84-8FA0-F97742F811EC}"/>
              </a:ext>
            </a:extLst>
          </p:cNvPr>
          <p:cNvGraphicFramePr/>
          <p:nvPr>
            <p:extLst>
              <p:ext uri="{D42A27DB-BD31-4B8C-83A1-F6EECF244321}">
                <p14:modId xmlns:p14="http://schemas.microsoft.com/office/powerpoint/2010/main" val="1460151831"/>
              </p:ext>
            </p:extLst>
          </p:nvPr>
        </p:nvGraphicFramePr>
        <p:xfrm>
          <a:off x="2135096" y="408391"/>
          <a:ext cx="6513604" cy="573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oogle Shape;330;p38" descr="http://www.survey-reviews.net/wp-content/uploads/2012/09/Survey1.png">
            <a:extLst>
              <a:ext uri="{FF2B5EF4-FFF2-40B4-BE49-F238E27FC236}">
                <a16:creationId xmlns:a16="http://schemas.microsoft.com/office/drawing/2014/main" id="{3162395D-ECFE-4E87-BF5E-2A4C3ED96674}"/>
              </a:ext>
            </a:extLst>
          </p:cNvPr>
          <p:cNvPicPr preferRelativeResize="0"/>
          <p:nvPr/>
        </p:nvPicPr>
        <p:blipFill rotWithShape="1">
          <a:blip r:embed="rId7">
            <a:alphaModFix/>
          </a:blip>
          <a:srcRect/>
          <a:stretch/>
        </p:blipFill>
        <p:spPr>
          <a:xfrm>
            <a:off x="334756" y="5080237"/>
            <a:ext cx="1200150" cy="899767"/>
          </a:xfrm>
          <a:prstGeom prst="rect">
            <a:avLst/>
          </a:prstGeom>
          <a:noFill/>
          <a:ln>
            <a:noFill/>
          </a:ln>
        </p:spPr>
      </p:pic>
      <p:sp>
        <p:nvSpPr>
          <p:cNvPr id="8" name="TextBox 7">
            <a:extLst>
              <a:ext uri="{FF2B5EF4-FFF2-40B4-BE49-F238E27FC236}">
                <a16:creationId xmlns:a16="http://schemas.microsoft.com/office/drawing/2014/main" id="{8D7CE68C-D7B4-44B4-AF74-B28500422C40}"/>
              </a:ext>
            </a:extLst>
          </p:cNvPr>
          <p:cNvSpPr txBox="1"/>
          <p:nvPr/>
        </p:nvSpPr>
        <p:spPr>
          <a:xfrm>
            <a:off x="627697" y="1965562"/>
            <a:ext cx="923330" cy="3114675"/>
          </a:xfrm>
          <a:prstGeom prst="rect">
            <a:avLst/>
          </a:prstGeom>
          <a:noFill/>
        </p:spPr>
        <p:txBody>
          <a:bodyPr vert="vert270" wrap="square" rtlCol="0">
            <a:spAutoFit/>
          </a:bodyPr>
          <a:lstStyle/>
          <a:p>
            <a:r>
              <a:rPr lang="en-US" sz="2800" dirty="0"/>
              <a:t>APE Components </a:t>
            </a:r>
            <a:r>
              <a:rPr lang="en-US" sz="2000" dirty="0"/>
              <a:t>(2019 CPRs)</a:t>
            </a:r>
            <a:endParaRPr lang="en-US" sz="2800" dirty="0"/>
          </a:p>
        </p:txBody>
      </p:sp>
      <p:sp>
        <p:nvSpPr>
          <p:cNvPr id="9" name="Google Shape;125;p17">
            <a:extLst>
              <a:ext uri="{FF2B5EF4-FFF2-40B4-BE49-F238E27FC236}">
                <a16:creationId xmlns:a16="http://schemas.microsoft.com/office/drawing/2014/main" id="{E8341565-7732-4849-A702-C66A194E9DE0}"/>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489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92C3D-82DD-4808-BFD5-5140E5831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7" name="Explosion: 14 Points 6">
            <a:extLst>
              <a:ext uri="{FF2B5EF4-FFF2-40B4-BE49-F238E27FC236}">
                <a16:creationId xmlns:a16="http://schemas.microsoft.com/office/drawing/2014/main" id="{EA870C95-6364-4459-8384-D62583BCD191}"/>
              </a:ext>
            </a:extLst>
          </p:cNvPr>
          <p:cNvSpPr/>
          <p:nvPr/>
        </p:nvSpPr>
        <p:spPr>
          <a:xfrm>
            <a:off x="257175" y="1709347"/>
            <a:ext cx="8620125" cy="4563658"/>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This </a:t>
            </a:r>
            <a:r>
              <a:rPr lang="en-US" sz="2800" u="sng" dirty="0">
                <a:solidFill>
                  <a:srgbClr val="FF0000"/>
                </a:solidFill>
              </a:rPr>
              <a:t>CANNOT</a:t>
            </a:r>
            <a:r>
              <a:rPr lang="en-US" sz="2800" dirty="0"/>
              <a:t> be accomplished in one or even 2 meetings per year!</a:t>
            </a:r>
          </a:p>
        </p:txBody>
      </p:sp>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5048250" y="303721"/>
            <a:ext cx="3697081" cy="1325563"/>
          </a:xfrm>
        </p:spPr>
        <p:txBody>
          <a:bodyPr/>
          <a:lstStyle/>
          <a:p>
            <a:r>
              <a:rPr lang="en-US" dirty="0"/>
              <a:t>Key </a:t>
            </a:r>
            <a:br>
              <a:rPr lang="en-US" dirty="0"/>
            </a:br>
            <a:r>
              <a:rPr lang="en-US" dirty="0"/>
              <a:t>Take-Away</a:t>
            </a:r>
          </a:p>
        </p:txBody>
      </p:sp>
      <p:sp>
        <p:nvSpPr>
          <p:cNvPr id="8" name="Google Shape;125;p17">
            <a:extLst>
              <a:ext uri="{FF2B5EF4-FFF2-40B4-BE49-F238E27FC236}">
                <a16:creationId xmlns:a16="http://schemas.microsoft.com/office/drawing/2014/main" id="{8D63C8D6-D37A-44BA-90CE-069D27B6873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933826" y="332297"/>
            <a:ext cx="1457326" cy="1400175"/>
          </a:xfrm>
          <a:prstGeom prst="rect">
            <a:avLst/>
          </a:prstGeom>
          <a:scene3d>
            <a:camera prst="orthographicFront">
              <a:rot lat="300000" lon="0" rev="0"/>
            </a:camera>
            <a:lightRig rig="threePt" dir="t"/>
          </a:scene3d>
          <a:sp3d prstMaterial="matte"/>
        </p:spPr>
      </p:pic>
    </p:spTree>
    <p:extLst>
      <p:ext uri="{BB962C8B-B14F-4D97-AF65-F5344CB8AC3E}">
        <p14:creationId xmlns:p14="http://schemas.microsoft.com/office/powerpoint/2010/main" val="221050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1"/>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dirty="0"/>
              <a:t>PROGRAM STRUCTURE</a:t>
            </a:r>
            <a:endParaRPr dirty="0"/>
          </a:p>
        </p:txBody>
      </p:sp>
      <p:sp>
        <p:nvSpPr>
          <p:cNvPr id="166" name="Google Shape;166;p21"/>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9</a:t>
            </a:fld>
            <a:endParaRPr dirty="0"/>
          </a:p>
        </p:txBody>
      </p:sp>
      <p:sp>
        <p:nvSpPr>
          <p:cNvPr id="167" name="Google Shape;167;p21"/>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DBB463A7-D5A4-48A4-8E97-51AE5E721540}"/>
              </a:ext>
            </a:extLst>
          </p:cNvPr>
          <p:cNvPicPr>
            <a:picLocks noChangeAspect="1"/>
          </p:cNvPicPr>
          <p:nvPr/>
        </p:nvPicPr>
        <p:blipFill>
          <a:blip r:embed="rId4"/>
          <a:stretch>
            <a:fillRect/>
          </a:stretch>
        </p:blipFill>
        <p:spPr>
          <a:xfrm>
            <a:off x="1847449" y="1267685"/>
            <a:ext cx="6667795" cy="4714015"/>
          </a:xfrm>
          <a:prstGeom prst="rect">
            <a:avLst/>
          </a:prstGeom>
        </p:spPr>
      </p:pic>
      <p:pic>
        <p:nvPicPr>
          <p:cNvPr id="168" name="Google Shape;168;p21" descr="../../../Volumes/douglas-1/New%20Clip%20art/electronic_medical_record_800_"/>
          <p:cNvPicPr preferRelativeResize="0"/>
          <p:nvPr/>
        </p:nvPicPr>
        <p:blipFill rotWithShape="1">
          <a:blip r:embed="rId5">
            <a:alphaModFix/>
          </a:blip>
          <a:srcRect/>
          <a:stretch/>
        </p:blipFill>
        <p:spPr>
          <a:xfrm>
            <a:off x="410956" y="4610492"/>
            <a:ext cx="2446544" cy="1865544"/>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2867</Words>
  <Application>Microsoft Macintosh PowerPoint</Application>
  <PresentationFormat>On-screen Show (4:3)</PresentationFormat>
  <Paragraphs>587</Paragraphs>
  <Slides>50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Comic Sans MS</vt:lpstr>
      <vt:lpstr>Lucida Bright</vt:lpstr>
      <vt:lpstr>Times New Roman</vt:lpstr>
      <vt:lpstr>Wingdings</vt:lpstr>
      <vt:lpstr>PME-2016</vt:lpstr>
      <vt:lpstr>”Meet the Experts – Fall Freebie”</vt:lpstr>
      <vt:lpstr> Partners Consulting Team</vt:lpstr>
      <vt:lpstr>Best Practices  for the  Program Evaluation Committee (PEC)</vt:lpstr>
      <vt:lpstr>ACGME REQUIREMENTS</vt:lpstr>
      <vt:lpstr>Program Evaluation &amp; Improvement </vt:lpstr>
      <vt:lpstr>Background and Intent</vt:lpstr>
      <vt:lpstr>PowerPoint Presentation</vt:lpstr>
      <vt:lpstr>Key  Take-Away</vt:lpstr>
      <vt:lpstr>PROGRAM STRUCTURE</vt:lpstr>
      <vt:lpstr>Best Practices</vt:lpstr>
      <vt:lpstr> </vt:lpstr>
      <vt:lpstr>For More…</vt:lpstr>
      <vt:lpstr>Pseudo Academics</vt:lpstr>
      <vt:lpstr>Objective</vt:lpstr>
      <vt:lpstr>Started with fake news…</vt:lpstr>
      <vt:lpstr>…and infiltrated medicine</vt:lpstr>
      <vt:lpstr>Impact on GME</vt:lpstr>
      <vt:lpstr>Let’s go through an example…</vt:lpstr>
      <vt:lpstr>About us…</vt:lpstr>
      <vt:lpstr>What is Scholars Portal?</vt:lpstr>
      <vt:lpstr>Member of Recognized Industry Initiative?</vt:lpstr>
      <vt:lpstr>This was published…</vt:lpstr>
      <vt:lpstr>Credential of author </vt:lpstr>
      <vt:lpstr>Dated References</vt:lpstr>
      <vt:lpstr>Missing References</vt:lpstr>
      <vt:lpstr>Sorting Journals out…</vt:lpstr>
      <vt:lpstr>Predatory Conferences</vt:lpstr>
      <vt:lpstr>List of Flaky Academic Conferences</vt:lpstr>
      <vt:lpstr>Sorting Conferences out…</vt:lpstr>
      <vt:lpstr>Resources/References</vt:lpstr>
      <vt:lpstr>Maximizing Resident FTE’s –  Being Prepared for  A CMS Audit </vt:lpstr>
      <vt:lpstr>Learning Objectives</vt:lpstr>
      <vt:lpstr>What is a resident FTE?</vt:lpstr>
      <vt:lpstr>When do you need to finalize the FTE count?</vt:lpstr>
      <vt:lpstr>Fiscal Year</vt:lpstr>
      <vt:lpstr>What rotations count for reimbursement?</vt:lpstr>
      <vt:lpstr>Rotation Names </vt:lpstr>
      <vt:lpstr>Do you need an agreement?</vt:lpstr>
      <vt:lpstr>Keep Agreement Simple </vt:lpstr>
      <vt:lpstr>Authorship  (How to Keep Scholarly Work Ethical)</vt:lpstr>
      <vt:lpstr>Learning Objective</vt:lpstr>
      <vt:lpstr>What is Authorship?</vt:lpstr>
      <vt:lpstr>What is ICMJE?</vt:lpstr>
      <vt:lpstr> </vt:lpstr>
      <vt:lpstr>Implications</vt:lpstr>
      <vt:lpstr>Best Practices</vt:lpstr>
      <vt:lpstr>Key  Take-Away</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the  Program Evaluation Committee (PEC)</dc:title>
  <dc:creator>Heather Harvey</dc:creator>
  <cp:lastModifiedBy>Douglas Knox</cp:lastModifiedBy>
  <cp:revision>14</cp:revision>
  <dcterms:created xsi:type="dcterms:W3CDTF">2019-11-07T17:19:26Z</dcterms:created>
  <dcterms:modified xsi:type="dcterms:W3CDTF">2019-11-19T21:15:59Z</dcterms:modified>
</cp:coreProperties>
</file>