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1"/>
  </p:notesMasterIdLst>
  <p:sldIdLst>
    <p:sldId id="387" r:id="rId2"/>
    <p:sldId id="339" r:id="rId3"/>
    <p:sldId id="401" r:id="rId4"/>
    <p:sldId id="377" r:id="rId5"/>
    <p:sldId id="378" r:id="rId6"/>
    <p:sldId id="335" r:id="rId7"/>
    <p:sldId id="379" r:id="rId8"/>
    <p:sldId id="380" r:id="rId9"/>
    <p:sldId id="338" r:id="rId10"/>
    <p:sldId id="381" r:id="rId11"/>
    <p:sldId id="382" r:id="rId12"/>
    <p:sldId id="371" r:id="rId13"/>
    <p:sldId id="372" r:id="rId14"/>
    <p:sldId id="373" r:id="rId15"/>
    <p:sldId id="374" r:id="rId16"/>
    <p:sldId id="290" r:id="rId17"/>
    <p:sldId id="265" r:id="rId18"/>
    <p:sldId id="375" r:id="rId19"/>
    <p:sldId id="263" r:id="rId20"/>
    <p:sldId id="306" r:id="rId21"/>
    <p:sldId id="376" r:id="rId22"/>
    <p:sldId id="383" r:id="rId23"/>
    <p:sldId id="323" r:id="rId24"/>
    <p:sldId id="384" r:id="rId25"/>
    <p:sldId id="385" r:id="rId26"/>
    <p:sldId id="386" r:id="rId27"/>
    <p:sldId id="336" r:id="rId28"/>
    <p:sldId id="399" r:id="rId29"/>
    <p:sldId id="400" r:id="rId30"/>
  </p:sldIdLst>
  <p:sldSz cx="9144000" cy="6858000" type="screen4x3"/>
  <p:notesSz cx="7010400" cy="9296400"/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BEBA3-D9C4-FE46-8E56-64411D8030FB}" v="66" dt="2020-11-17T18:37:54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3" autoAdjust="0"/>
    <p:restoredTop sz="73277"/>
  </p:normalViewPr>
  <p:slideViewPr>
    <p:cSldViewPr snapToGrid="0">
      <p:cViewPr>
        <p:scale>
          <a:sx n="98" d="100"/>
          <a:sy n="98" d="100"/>
        </p:scale>
        <p:origin x="944" y="184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B5766-A792-4653-B1FE-B3F90762C325}" type="doc">
      <dgm:prSet loTypeId="urn:microsoft.com/office/officeart/2005/8/layout/hierarchy1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512E7EC-F29A-4CEA-BF69-3A7F2A606F94}">
      <dgm:prSet/>
      <dgm:spPr/>
      <dgm:t>
        <a:bodyPr/>
        <a:lstStyle/>
        <a:p>
          <a:r>
            <a:rPr lang="en-US" dirty="0"/>
            <a:t>Accreditation</a:t>
          </a:r>
        </a:p>
      </dgm:t>
    </dgm:pt>
    <dgm:pt modelId="{FEF4690F-4F87-4260-B777-C2B4F79CD47D}" type="parTrans" cxnId="{D2019CFE-5082-4971-910E-059DB674FEA3}">
      <dgm:prSet/>
      <dgm:spPr/>
      <dgm:t>
        <a:bodyPr/>
        <a:lstStyle/>
        <a:p>
          <a:endParaRPr lang="en-US"/>
        </a:p>
      </dgm:t>
    </dgm:pt>
    <dgm:pt modelId="{A0D72053-06FB-401C-A00D-6887D1A42F27}" type="sibTrans" cxnId="{D2019CFE-5082-4971-910E-059DB674FEA3}">
      <dgm:prSet/>
      <dgm:spPr/>
      <dgm:t>
        <a:bodyPr/>
        <a:lstStyle/>
        <a:p>
          <a:endParaRPr lang="en-US"/>
        </a:p>
      </dgm:t>
    </dgm:pt>
    <dgm:pt modelId="{6ECF96F4-898F-4480-BE1A-91122BEB69DD}">
      <dgm:prSet/>
      <dgm:spPr/>
      <dgm:t>
        <a:bodyPr/>
        <a:lstStyle/>
        <a:p>
          <a:r>
            <a:rPr lang="en-US" dirty="0"/>
            <a:t>Clinical Learning Environment</a:t>
          </a:r>
        </a:p>
      </dgm:t>
    </dgm:pt>
    <dgm:pt modelId="{CC4B3DE9-A3DF-48C6-A47B-0468F20C124E}" type="parTrans" cxnId="{B67C2A64-535F-4ABA-B165-139E8278BBD4}">
      <dgm:prSet/>
      <dgm:spPr/>
      <dgm:t>
        <a:bodyPr/>
        <a:lstStyle/>
        <a:p>
          <a:endParaRPr lang="en-US"/>
        </a:p>
      </dgm:t>
    </dgm:pt>
    <dgm:pt modelId="{25A25969-AC27-44FA-8155-F01C94398198}" type="sibTrans" cxnId="{B67C2A64-535F-4ABA-B165-139E8278BBD4}">
      <dgm:prSet/>
      <dgm:spPr/>
      <dgm:t>
        <a:bodyPr/>
        <a:lstStyle/>
        <a:p>
          <a:endParaRPr lang="en-US"/>
        </a:p>
      </dgm:t>
    </dgm:pt>
    <dgm:pt modelId="{DF8EC36D-1821-424B-8AAA-A452B5094A1A}">
      <dgm:prSet/>
      <dgm:spPr/>
      <dgm:t>
        <a:bodyPr/>
        <a:lstStyle/>
        <a:p>
          <a:r>
            <a:rPr lang="en-US"/>
            <a:t>Annual Program Evaluation (APE)</a:t>
          </a:r>
          <a:endParaRPr lang="en-US" dirty="0"/>
        </a:p>
      </dgm:t>
    </dgm:pt>
    <dgm:pt modelId="{0C453129-53A2-46F0-A232-A2D2098CEDF3}" type="parTrans" cxnId="{2D72A759-2F85-416F-8251-0AC59357075F}">
      <dgm:prSet/>
      <dgm:spPr/>
      <dgm:t>
        <a:bodyPr/>
        <a:lstStyle/>
        <a:p>
          <a:endParaRPr lang="en-US"/>
        </a:p>
      </dgm:t>
    </dgm:pt>
    <dgm:pt modelId="{4AEDB890-3B95-43EE-A61E-40B5BEA4C264}" type="sibTrans" cxnId="{2D72A759-2F85-416F-8251-0AC59357075F}">
      <dgm:prSet/>
      <dgm:spPr/>
      <dgm:t>
        <a:bodyPr/>
        <a:lstStyle/>
        <a:p>
          <a:endParaRPr lang="en-US"/>
        </a:p>
      </dgm:t>
    </dgm:pt>
    <dgm:pt modelId="{B72218C3-62DE-4779-B297-D0F0D0242115}" type="pres">
      <dgm:prSet presAssocID="{5A2B5766-A792-4653-B1FE-B3F90762C3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C2D672-12E8-4562-9834-AFF9A04F6D3D}" type="pres">
      <dgm:prSet presAssocID="{0512E7EC-F29A-4CEA-BF69-3A7F2A606F94}" presName="hierRoot1" presStyleCnt="0"/>
      <dgm:spPr/>
    </dgm:pt>
    <dgm:pt modelId="{85DAA835-E589-42BE-B299-8FC7A78D14FE}" type="pres">
      <dgm:prSet presAssocID="{0512E7EC-F29A-4CEA-BF69-3A7F2A606F94}" presName="composite" presStyleCnt="0"/>
      <dgm:spPr/>
    </dgm:pt>
    <dgm:pt modelId="{9CF5E5AA-2D41-4B29-85DF-7D6E9FD4051D}" type="pres">
      <dgm:prSet presAssocID="{0512E7EC-F29A-4CEA-BF69-3A7F2A606F94}" presName="background" presStyleLbl="node0" presStyleIdx="0" presStyleCnt="3"/>
      <dgm:spPr/>
    </dgm:pt>
    <dgm:pt modelId="{5BD9303C-2DD9-4702-A98D-01BD30D79F37}" type="pres">
      <dgm:prSet presAssocID="{0512E7EC-F29A-4CEA-BF69-3A7F2A606F94}" presName="text" presStyleLbl="fgAcc0" presStyleIdx="0" presStyleCnt="3">
        <dgm:presLayoutVars>
          <dgm:chPref val="3"/>
        </dgm:presLayoutVars>
      </dgm:prSet>
      <dgm:spPr/>
    </dgm:pt>
    <dgm:pt modelId="{2F0DD287-1DC7-41C7-9BD2-4FA656AD05AD}" type="pres">
      <dgm:prSet presAssocID="{0512E7EC-F29A-4CEA-BF69-3A7F2A606F94}" presName="hierChild2" presStyleCnt="0"/>
      <dgm:spPr/>
    </dgm:pt>
    <dgm:pt modelId="{ABAC95CD-09CE-4C66-B2B5-10D088003F87}" type="pres">
      <dgm:prSet presAssocID="{6ECF96F4-898F-4480-BE1A-91122BEB69DD}" presName="hierRoot1" presStyleCnt="0"/>
      <dgm:spPr/>
    </dgm:pt>
    <dgm:pt modelId="{35A32496-B2F3-45F1-80D5-A7104A459256}" type="pres">
      <dgm:prSet presAssocID="{6ECF96F4-898F-4480-BE1A-91122BEB69DD}" presName="composite" presStyleCnt="0"/>
      <dgm:spPr/>
    </dgm:pt>
    <dgm:pt modelId="{9919943A-CC66-4D8E-B3DB-6FA82E067095}" type="pres">
      <dgm:prSet presAssocID="{6ECF96F4-898F-4480-BE1A-91122BEB69DD}" presName="background" presStyleLbl="node0" presStyleIdx="1" presStyleCnt="3"/>
      <dgm:spPr/>
    </dgm:pt>
    <dgm:pt modelId="{98DB656B-7954-46B1-B9E0-5057BB6929BC}" type="pres">
      <dgm:prSet presAssocID="{6ECF96F4-898F-4480-BE1A-91122BEB69DD}" presName="text" presStyleLbl="fgAcc0" presStyleIdx="1" presStyleCnt="3">
        <dgm:presLayoutVars>
          <dgm:chPref val="3"/>
        </dgm:presLayoutVars>
      </dgm:prSet>
      <dgm:spPr/>
    </dgm:pt>
    <dgm:pt modelId="{47D83A51-2F5F-40A5-BB5C-1C08A7C2DAE6}" type="pres">
      <dgm:prSet presAssocID="{6ECF96F4-898F-4480-BE1A-91122BEB69DD}" presName="hierChild2" presStyleCnt="0"/>
      <dgm:spPr/>
    </dgm:pt>
    <dgm:pt modelId="{110552C1-6EF5-45B0-B106-C6395CE5B4DD}" type="pres">
      <dgm:prSet presAssocID="{DF8EC36D-1821-424B-8AAA-A452B5094A1A}" presName="hierRoot1" presStyleCnt="0"/>
      <dgm:spPr/>
    </dgm:pt>
    <dgm:pt modelId="{77DE6A77-7930-4D62-BA0D-563008B50FFD}" type="pres">
      <dgm:prSet presAssocID="{DF8EC36D-1821-424B-8AAA-A452B5094A1A}" presName="composite" presStyleCnt="0"/>
      <dgm:spPr/>
    </dgm:pt>
    <dgm:pt modelId="{6986CCD5-0310-4470-BD9A-B2F9BC94F24A}" type="pres">
      <dgm:prSet presAssocID="{DF8EC36D-1821-424B-8AAA-A452B5094A1A}" presName="background" presStyleLbl="node0" presStyleIdx="2" presStyleCnt="3"/>
      <dgm:spPr/>
    </dgm:pt>
    <dgm:pt modelId="{864C9DF4-9119-4883-B6F0-5936825CF94A}" type="pres">
      <dgm:prSet presAssocID="{DF8EC36D-1821-424B-8AAA-A452B5094A1A}" presName="text" presStyleLbl="fgAcc0" presStyleIdx="2" presStyleCnt="3">
        <dgm:presLayoutVars>
          <dgm:chPref val="3"/>
        </dgm:presLayoutVars>
      </dgm:prSet>
      <dgm:spPr/>
    </dgm:pt>
    <dgm:pt modelId="{AB598343-0390-42AC-AE14-E399AE14D864}" type="pres">
      <dgm:prSet presAssocID="{DF8EC36D-1821-424B-8AAA-A452B5094A1A}" presName="hierChild2" presStyleCnt="0"/>
      <dgm:spPr/>
    </dgm:pt>
  </dgm:ptLst>
  <dgm:cxnLst>
    <dgm:cxn modelId="{38F94335-C415-4807-B242-BE4FCFEA4F4F}" type="presOf" srcId="{6ECF96F4-898F-4480-BE1A-91122BEB69DD}" destId="{98DB656B-7954-46B1-B9E0-5057BB6929BC}" srcOrd="0" destOrd="0" presId="urn:microsoft.com/office/officeart/2005/8/layout/hierarchy1"/>
    <dgm:cxn modelId="{82BBA254-103D-4947-BAC2-DF72F264BE09}" type="presOf" srcId="{0512E7EC-F29A-4CEA-BF69-3A7F2A606F94}" destId="{5BD9303C-2DD9-4702-A98D-01BD30D79F37}" srcOrd="0" destOrd="0" presId="urn:microsoft.com/office/officeart/2005/8/layout/hierarchy1"/>
    <dgm:cxn modelId="{2D72A759-2F85-416F-8251-0AC59357075F}" srcId="{5A2B5766-A792-4653-B1FE-B3F90762C325}" destId="{DF8EC36D-1821-424B-8AAA-A452B5094A1A}" srcOrd="2" destOrd="0" parTransId="{0C453129-53A2-46F0-A232-A2D2098CEDF3}" sibTransId="{4AEDB890-3B95-43EE-A61E-40B5BEA4C264}"/>
    <dgm:cxn modelId="{B67C2A64-535F-4ABA-B165-139E8278BBD4}" srcId="{5A2B5766-A792-4653-B1FE-B3F90762C325}" destId="{6ECF96F4-898F-4480-BE1A-91122BEB69DD}" srcOrd="1" destOrd="0" parTransId="{CC4B3DE9-A3DF-48C6-A47B-0468F20C124E}" sibTransId="{25A25969-AC27-44FA-8155-F01C94398198}"/>
    <dgm:cxn modelId="{8BDFA088-AA7C-4759-9F1A-3C725D093187}" type="presOf" srcId="{DF8EC36D-1821-424B-8AAA-A452B5094A1A}" destId="{864C9DF4-9119-4883-B6F0-5936825CF94A}" srcOrd="0" destOrd="0" presId="urn:microsoft.com/office/officeart/2005/8/layout/hierarchy1"/>
    <dgm:cxn modelId="{D2019CFE-5082-4971-910E-059DB674FEA3}" srcId="{5A2B5766-A792-4653-B1FE-B3F90762C325}" destId="{0512E7EC-F29A-4CEA-BF69-3A7F2A606F94}" srcOrd="0" destOrd="0" parTransId="{FEF4690F-4F87-4260-B777-C2B4F79CD47D}" sibTransId="{A0D72053-06FB-401C-A00D-6887D1A42F27}"/>
    <dgm:cxn modelId="{94D2FEFE-719F-456A-9973-7815FF8ABC18}" type="presOf" srcId="{5A2B5766-A792-4653-B1FE-B3F90762C325}" destId="{B72218C3-62DE-4779-B297-D0F0D0242115}" srcOrd="0" destOrd="0" presId="urn:microsoft.com/office/officeart/2005/8/layout/hierarchy1"/>
    <dgm:cxn modelId="{EE37C0DC-DFE3-4800-BEF2-3CDCD9F2148C}" type="presParOf" srcId="{B72218C3-62DE-4779-B297-D0F0D0242115}" destId="{CEC2D672-12E8-4562-9834-AFF9A04F6D3D}" srcOrd="0" destOrd="0" presId="urn:microsoft.com/office/officeart/2005/8/layout/hierarchy1"/>
    <dgm:cxn modelId="{9B2DA0B1-13C4-4079-A2BB-373265BE7788}" type="presParOf" srcId="{CEC2D672-12E8-4562-9834-AFF9A04F6D3D}" destId="{85DAA835-E589-42BE-B299-8FC7A78D14FE}" srcOrd="0" destOrd="0" presId="urn:microsoft.com/office/officeart/2005/8/layout/hierarchy1"/>
    <dgm:cxn modelId="{CD5D1719-DA4A-42CA-866A-313065893A6C}" type="presParOf" srcId="{85DAA835-E589-42BE-B299-8FC7A78D14FE}" destId="{9CF5E5AA-2D41-4B29-85DF-7D6E9FD4051D}" srcOrd="0" destOrd="0" presId="urn:microsoft.com/office/officeart/2005/8/layout/hierarchy1"/>
    <dgm:cxn modelId="{BB1EE961-CF21-43A4-BD64-3B337A7AB806}" type="presParOf" srcId="{85DAA835-E589-42BE-B299-8FC7A78D14FE}" destId="{5BD9303C-2DD9-4702-A98D-01BD30D79F37}" srcOrd="1" destOrd="0" presId="urn:microsoft.com/office/officeart/2005/8/layout/hierarchy1"/>
    <dgm:cxn modelId="{712F2954-A9BA-4040-8291-D7143AA9EDE9}" type="presParOf" srcId="{CEC2D672-12E8-4562-9834-AFF9A04F6D3D}" destId="{2F0DD287-1DC7-41C7-9BD2-4FA656AD05AD}" srcOrd="1" destOrd="0" presId="urn:microsoft.com/office/officeart/2005/8/layout/hierarchy1"/>
    <dgm:cxn modelId="{CA9E5E95-99FA-47D6-9DA4-58DBEB144455}" type="presParOf" srcId="{B72218C3-62DE-4779-B297-D0F0D0242115}" destId="{ABAC95CD-09CE-4C66-B2B5-10D088003F87}" srcOrd="1" destOrd="0" presId="urn:microsoft.com/office/officeart/2005/8/layout/hierarchy1"/>
    <dgm:cxn modelId="{2864F4E1-E749-490A-912E-70694CA82CC4}" type="presParOf" srcId="{ABAC95CD-09CE-4C66-B2B5-10D088003F87}" destId="{35A32496-B2F3-45F1-80D5-A7104A459256}" srcOrd="0" destOrd="0" presId="urn:microsoft.com/office/officeart/2005/8/layout/hierarchy1"/>
    <dgm:cxn modelId="{70C850E8-2206-483F-9A31-47016F79A653}" type="presParOf" srcId="{35A32496-B2F3-45F1-80D5-A7104A459256}" destId="{9919943A-CC66-4D8E-B3DB-6FA82E067095}" srcOrd="0" destOrd="0" presId="urn:microsoft.com/office/officeart/2005/8/layout/hierarchy1"/>
    <dgm:cxn modelId="{36C2DA3B-CB43-4AFD-8B14-6AE9C1538E99}" type="presParOf" srcId="{35A32496-B2F3-45F1-80D5-A7104A459256}" destId="{98DB656B-7954-46B1-B9E0-5057BB6929BC}" srcOrd="1" destOrd="0" presId="urn:microsoft.com/office/officeart/2005/8/layout/hierarchy1"/>
    <dgm:cxn modelId="{9BF90482-FE7F-4E94-B952-7DB282351E04}" type="presParOf" srcId="{ABAC95CD-09CE-4C66-B2B5-10D088003F87}" destId="{47D83A51-2F5F-40A5-BB5C-1C08A7C2DAE6}" srcOrd="1" destOrd="0" presId="urn:microsoft.com/office/officeart/2005/8/layout/hierarchy1"/>
    <dgm:cxn modelId="{1CDFD218-FD79-4C23-BBCB-509C0FD57B92}" type="presParOf" srcId="{B72218C3-62DE-4779-B297-D0F0D0242115}" destId="{110552C1-6EF5-45B0-B106-C6395CE5B4DD}" srcOrd="2" destOrd="0" presId="urn:microsoft.com/office/officeart/2005/8/layout/hierarchy1"/>
    <dgm:cxn modelId="{C180B1B3-12F4-4A6B-996D-AE3F021EDF64}" type="presParOf" srcId="{110552C1-6EF5-45B0-B106-C6395CE5B4DD}" destId="{77DE6A77-7930-4D62-BA0D-563008B50FFD}" srcOrd="0" destOrd="0" presId="urn:microsoft.com/office/officeart/2005/8/layout/hierarchy1"/>
    <dgm:cxn modelId="{C9BF44E4-A0BA-4524-8326-DD4B668C622C}" type="presParOf" srcId="{77DE6A77-7930-4D62-BA0D-563008B50FFD}" destId="{6986CCD5-0310-4470-BD9A-B2F9BC94F24A}" srcOrd="0" destOrd="0" presId="urn:microsoft.com/office/officeart/2005/8/layout/hierarchy1"/>
    <dgm:cxn modelId="{7B5A5B65-9B97-4628-B879-753CB6697CE5}" type="presParOf" srcId="{77DE6A77-7930-4D62-BA0D-563008B50FFD}" destId="{864C9DF4-9119-4883-B6F0-5936825CF94A}" srcOrd="1" destOrd="0" presId="urn:microsoft.com/office/officeart/2005/8/layout/hierarchy1"/>
    <dgm:cxn modelId="{7FE5859D-9F27-4E09-AFC7-1D8906AF217E}" type="presParOf" srcId="{110552C1-6EF5-45B0-B106-C6395CE5B4DD}" destId="{AB598343-0390-42AC-AE14-E399AE14D8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B12F9-789F-4B77-A3C4-375F18DA430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1005694-BE2A-41F6-AD4F-73377EB558E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Resources</a:t>
          </a:r>
        </a:p>
      </dgm:t>
    </dgm:pt>
    <dgm:pt modelId="{EF2EA021-A54D-4E40-BEC1-4F571EEAA490}" type="parTrans" cxnId="{A4130168-E5FE-4EB3-972E-6C06F87739D2}">
      <dgm:prSet/>
      <dgm:spPr/>
      <dgm:t>
        <a:bodyPr/>
        <a:lstStyle/>
        <a:p>
          <a:endParaRPr lang="en-US"/>
        </a:p>
      </dgm:t>
    </dgm:pt>
    <dgm:pt modelId="{44DD2885-B8A8-4F56-850D-F522ABB1291F}" type="sibTrans" cxnId="{A4130168-E5FE-4EB3-972E-6C06F87739D2}">
      <dgm:prSet/>
      <dgm:spPr/>
      <dgm:t>
        <a:bodyPr/>
        <a:lstStyle/>
        <a:p>
          <a:endParaRPr lang="en-US"/>
        </a:p>
      </dgm:t>
    </dgm:pt>
    <dgm:pt modelId="{5933B955-CFB0-4DD0-B37C-B35D08D936D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Learning Environment</a:t>
          </a:r>
        </a:p>
      </dgm:t>
    </dgm:pt>
    <dgm:pt modelId="{4A7A78E5-5B3A-4616-9CE2-F27435B64CAC}" type="parTrans" cxnId="{2968F8F6-B3D2-4178-94D5-B21BFC1C0A0F}">
      <dgm:prSet/>
      <dgm:spPr/>
      <dgm:t>
        <a:bodyPr/>
        <a:lstStyle/>
        <a:p>
          <a:endParaRPr lang="en-US"/>
        </a:p>
      </dgm:t>
    </dgm:pt>
    <dgm:pt modelId="{886884D7-F371-4893-A983-2BDDD46D6268}" type="sibTrans" cxnId="{2968F8F6-B3D2-4178-94D5-B21BFC1C0A0F}">
      <dgm:prSet/>
      <dgm:spPr/>
      <dgm:t>
        <a:bodyPr/>
        <a:lstStyle/>
        <a:p>
          <a:endParaRPr lang="en-US"/>
        </a:p>
      </dgm:t>
    </dgm:pt>
    <dgm:pt modelId="{1A5BA086-3C65-46E2-A745-44E702F501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Ensuring Leadership &amp; Administrative Support</a:t>
          </a:r>
        </a:p>
      </dgm:t>
    </dgm:pt>
    <dgm:pt modelId="{FE51623C-45A7-4E1A-A6BF-99A6EB4BA692}" type="parTrans" cxnId="{E60FBF76-C702-4783-A28A-3CAFBA26725C}">
      <dgm:prSet/>
      <dgm:spPr/>
      <dgm:t>
        <a:bodyPr/>
        <a:lstStyle/>
        <a:p>
          <a:endParaRPr lang="en-US"/>
        </a:p>
      </dgm:t>
    </dgm:pt>
    <dgm:pt modelId="{2DD36D4E-23A1-479C-8F33-C600072236B2}" type="sibTrans" cxnId="{E60FBF76-C702-4783-A28A-3CAFBA26725C}">
      <dgm:prSet/>
      <dgm:spPr/>
      <dgm:t>
        <a:bodyPr/>
        <a:lstStyle/>
        <a:p>
          <a:endParaRPr lang="en-US"/>
        </a:p>
      </dgm:t>
    </dgm:pt>
    <dgm:pt modelId="{EC4F7593-EB66-4CC3-924D-E62ACFB1AE6F}" type="pres">
      <dgm:prSet presAssocID="{09AB12F9-789F-4B77-A3C4-375F18DA4303}" presName="root" presStyleCnt="0">
        <dgm:presLayoutVars>
          <dgm:dir/>
          <dgm:resizeHandles val="exact"/>
        </dgm:presLayoutVars>
      </dgm:prSet>
      <dgm:spPr/>
    </dgm:pt>
    <dgm:pt modelId="{4DE430FE-1F4E-48B0-88AF-6B9AF6206AD0}" type="pres">
      <dgm:prSet presAssocID="{41005694-BE2A-41F6-AD4F-73377EB558EA}" presName="compNode" presStyleCnt="0"/>
      <dgm:spPr/>
    </dgm:pt>
    <dgm:pt modelId="{1256AB12-F4C0-4981-B940-1EB2065C6A72}" type="pres">
      <dgm:prSet presAssocID="{41005694-BE2A-41F6-AD4F-73377EB558EA}" presName="iconBgRect" presStyleLbl="bgShp" presStyleIdx="0" presStyleCnt="3"/>
      <dgm:spPr/>
    </dgm:pt>
    <dgm:pt modelId="{C3529D9A-E67F-486A-9D64-4AEA2CF23D10}" type="pres">
      <dgm:prSet presAssocID="{41005694-BE2A-41F6-AD4F-73377EB558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1F4FA1A-05B3-46EB-A631-679CDB0316A3}" type="pres">
      <dgm:prSet presAssocID="{41005694-BE2A-41F6-AD4F-73377EB558EA}" presName="spaceRect" presStyleCnt="0"/>
      <dgm:spPr/>
    </dgm:pt>
    <dgm:pt modelId="{979D7386-62C2-4D06-B75F-7792AACA9A1A}" type="pres">
      <dgm:prSet presAssocID="{41005694-BE2A-41F6-AD4F-73377EB558EA}" presName="textRect" presStyleLbl="revTx" presStyleIdx="0" presStyleCnt="3">
        <dgm:presLayoutVars>
          <dgm:chMax val="1"/>
          <dgm:chPref val="1"/>
        </dgm:presLayoutVars>
      </dgm:prSet>
      <dgm:spPr/>
    </dgm:pt>
    <dgm:pt modelId="{D498C431-BC1F-47AB-9C9B-ADC7F540FE88}" type="pres">
      <dgm:prSet presAssocID="{44DD2885-B8A8-4F56-850D-F522ABB1291F}" presName="sibTrans" presStyleCnt="0"/>
      <dgm:spPr/>
    </dgm:pt>
    <dgm:pt modelId="{99497953-D304-44E6-8F4F-37F02204B61B}" type="pres">
      <dgm:prSet presAssocID="{5933B955-CFB0-4DD0-B37C-B35D08D936DB}" presName="compNode" presStyleCnt="0"/>
      <dgm:spPr/>
    </dgm:pt>
    <dgm:pt modelId="{65006FE6-B1B1-4DC4-8D1A-57A71AE8906A}" type="pres">
      <dgm:prSet presAssocID="{5933B955-CFB0-4DD0-B37C-B35D08D936DB}" presName="iconBgRect" presStyleLbl="bgShp" presStyleIdx="1" presStyleCnt="3"/>
      <dgm:spPr/>
    </dgm:pt>
    <dgm:pt modelId="{9E0BF565-2DE3-45AD-B625-2BC145CF8F6C}" type="pres">
      <dgm:prSet presAssocID="{5933B955-CFB0-4DD0-B37C-B35D08D936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212B51A7-748E-493E-946C-5AC32151A742}" type="pres">
      <dgm:prSet presAssocID="{5933B955-CFB0-4DD0-B37C-B35D08D936DB}" presName="spaceRect" presStyleCnt="0"/>
      <dgm:spPr/>
    </dgm:pt>
    <dgm:pt modelId="{72E98C33-0C0B-4DE2-B6C6-4997F8367A8D}" type="pres">
      <dgm:prSet presAssocID="{5933B955-CFB0-4DD0-B37C-B35D08D936DB}" presName="textRect" presStyleLbl="revTx" presStyleIdx="1" presStyleCnt="3">
        <dgm:presLayoutVars>
          <dgm:chMax val="1"/>
          <dgm:chPref val="1"/>
        </dgm:presLayoutVars>
      </dgm:prSet>
      <dgm:spPr/>
    </dgm:pt>
    <dgm:pt modelId="{7589910C-69D6-475B-A27F-368C09415155}" type="pres">
      <dgm:prSet presAssocID="{886884D7-F371-4893-A983-2BDDD46D6268}" presName="sibTrans" presStyleCnt="0"/>
      <dgm:spPr/>
    </dgm:pt>
    <dgm:pt modelId="{875284A3-9EB1-4856-98F6-FC1C3A2CB39D}" type="pres">
      <dgm:prSet presAssocID="{1A5BA086-3C65-46E2-A745-44E702F5017B}" presName="compNode" presStyleCnt="0"/>
      <dgm:spPr/>
    </dgm:pt>
    <dgm:pt modelId="{CED68D1B-4DF9-4A0D-99E0-66141D6B7207}" type="pres">
      <dgm:prSet presAssocID="{1A5BA086-3C65-46E2-A745-44E702F5017B}" presName="iconBgRect" presStyleLbl="bgShp" presStyleIdx="2" presStyleCnt="3"/>
      <dgm:spPr/>
    </dgm:pt>
    <dgm:pt modelId="{C1F2767E-A239-4DFD-987B-FA61B4125DE5}" type="pres">
      <dgm:prSet presAssocID="{1A5BA086-3C65-46E2-A745-44E702F501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FF0C3A6E-CA34-4673-A05D-4A3E7A65AC8D}" type="pres">
      <dgm:prSet presAssocID="{1A5BA086-3C65-46E2-A745-44E702F5017B}" presName="spaceRect" presStyleCnt="0"/>
      <dgm:spPr/>
    </dgm:pt>
    <dgm:pt modelId="{021CB9C4-36F4-4C41-B01E-0115E771A066}" type="pres">
      <dgm:prSet presAssocID="{1A5BA086-3C65-46E2-A745-44E702F5017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690AB14-F46C-489C-B625-954074B0293C}" type="presOf" srcId="{1A5BA086-3C65-46E2-A745-44E702F5017B}" destId="{021CB9C4-36F4-4C41-B01E-0115E771A066}" srcOrd="0" destOrd="0" presId="urn:microsoft.com/office/officeart/2018/5/layout/IconCircleLabelList"/>
    <dgm:cxn modelId="{6EB7EB5B-D582-449F-AD2F-159C0338B2EC}" type="presOf" srcId="{09AB12F9-789F-4B77-A3C4-375F18DA4303}" destId="{EC4F7593-EB66-4CC3-924D-E62ACFB1AE6F}" srcOrd="0" destOrd="0" presId="urn:microsoft.com/office/officeart/2018/5/layout/IconCircleLabelList"/>
    <dgm:cxn modelId="{A4130168-E5FE-4EB3-972E-6C06F87739D2}" srcId="{09AB12F9-789F-4B77-A3C4-375F18DA4303}" destId="{41005694-BE2A-41F6-AD4F-73377EB558EA}" srcOrd="0" destOrd="0" parTransId="{EF2EA021-A54D-4E40-BEC1-4F571EEAA490}" sibTransId="{44DD2885-B8A8-4F56-850D-F522ABB1291F}"/>
    <dgm:cxn modelId="{E60FBF76-C702-4783-A28A-3CAFBA26725C}" srcId="{09AB12F9-789F-4B77-A3C4-375F18DA4303}" destId="{1A5BA086-3C65-46E2-A745-44E702F5017B}" srcOrd="2" destOrd="0" parTransId="{FE51623C-45A7-4E1A-A6BF-99A6EB4BA692}" sibTransId="{2DD36D4E-23A1-479C-8F33-C600072236B2}"/>
    <dgm:cxn modelId="{E83E327B-4491-4643-9C8C-7C0B1E75A384}" type="presOf" srcId="{41005694-BE2A-41F6-AD4F-73377EB558EA}" destId="{979D7386-62C2-4D06-B75F-7792AACA9A1A}" srcOrd="0" destOrd="0" presId="urn:microsoft.com/office/officeart/2018/5/layout/IconCircleLabelList"/>
    <dgm:cxn modelId="{3C63B4E8-F418-40AA-867C-B24EFB29DC30}" type="presOf" srcId="{5933B955-CFB0-4DD0-B37C-B35D08D936DB}" destId="{72E98C33-0C0B-4DE2-B6C6-4997F8367A8D}" srcOrd="0" destOrd="0" presId="urn:microsoft.com/office/officeart/2018/5/layout/IconCircleLabelList"/>
    <dgm:cxn modelId="{2968F8F6-B3D2-4178-94D5-B21BFC1C0A0F}" srcId="{09AB12F9-789F-4B77-A3C4-375F18DA4303}" destId="{5933B955-CFB0-4DD0-B37C-B35D08D936DB}" srcOrd="1" destOrd="0" parTransId="{4A7A78E5-5B3A-4616-9CE2-F27435B64CAC}" sibTransId="{886884D7-F371-4893-A983-2BDDD46D6268}"/>
    <dgm:cxn modelId="{65D95304-8A28-4DAE-96CF-454786CEAE0A}" type="presParOf" srcId="{EC4F7593-EB66-4CC3-924D-E62ACFB1AE6F}" destId="{4DE430FE-1F4E-48B0-88AF-6B9AF6206AD0}" srcOrd="0" destOrd="0" presId="urn:microsoft.com/office/officeart/2018/5/layout/IconCircleLabelList"/>
    <dgm:cxn modelId="{209FA353-B0E9-4CA8-8154-0E7C79AEFECF}" type="presParOf" srcId="{4DE430FE-1F4E-48B0-88AF-6B9AF6206AD0}" destId="{1256AB12-F4C0-4981-B940-1EB2065C6A72}" srcOrd="0" destOrd="0" presId="urn:microsoft.com/office/officeart/2018/5/layout/IconCircleLabelList"/>
    <dgm:cxn modelId="{E3C24F45-9DC5-4A31-97DF-69202FA39DB4}" type="presParOf" srcId="{4DE430FE-1F4E-48B0-88AF-6B9AF6206AD0}" destId="{C3529D9A-E67F-486A-9D64-4AEA2CF23D10}" srcOrd="1" destOrd="0" presId="urn:microsoft.com/office/officeart/2018/5/layout/IconCircleLabelList"/>
    <dgm:cxn modelId="{85EDF3A5-6926-48DD-A0E6-936D1AFEDEAD}" type="presParOf" srcId="{4DE430FE-1F4E-48B0-88AF-6B9AF6206AD0}" destId="{F1F4FA1A-05B3-46EB-A631-679CDB0316A3}" srcOrd="2" destOrd="0" presId="urn:microsoft.com/office/officeart/2018/5/layout/IconCircleLabelList"/>
    <dgm:cxn modelId="{0AED1BCF-11D2-4031-8FDF-84C21142DA44}" type="presParOf" srcId="{4DE430FE-1F4E-48B0-88AF-6B9AF6206AD0}" destId="{979D7386-62C2-4D06-B75F-7792AACA9A1A}" srcOrd="3" destOrd="0" presId="urn:microsoft.com/office/officeart/2018/5/layout/IconCircleLabelList"/>
    <dgm:cxn modelId="{114E0F62-9984-4257-95CB-1BCB578D6F3E}" type="presParOf" srcId="{EC4F7593-EB66-4CC3-924D-E62ACFB1AE6F}" destId="{D498C431-BC1F-47AB-9C9B-ADC7F540FE88}" srcOrd="1" destOrd="0" presId="urn:microsoft.com/office/officeart/2018/5/layout/IconCircleLabelList"/>
    <dgm:cxn modelId="{BE3B6FF5-FE2F-49C9-8907-66BCC7FB3E0A}" type="presParOf" srcId="{EC4F7593-EB66-4CC3-924D-E62ACFB1AE6F}" destId="{99497953-D304-44E6-8F4F-37F02204B61B}" srcOrd="2" destOrd="0" presId="urn:microsoft.com/office/officeart/2018/5/layout/IconCircleLabelList"/>
    <dgm:cxn modelId="{72E8A56F-792B-47EB-8DE9-1073A19F7204}" type="presParOf" srcId="{99497953-D304-44E6-8F4F-37F02204B61B}" destId="{65006FE6-B1B1-4DC4-8D1A-57A71AE8906A}" srcOrd="0" destOrd="0" presId="urn:microsoft.com/office/officeart/2018/5/layout/IconCircleLabelList"/>
    <dgm:cxn modelId="{874E1922-E189-4453-A66B-2C50496678FD}" type="presParOf" srcId="{99497953-D304-44E6-8F4F-37F02204B61B}" destId="{9E0BF565-2DE3-45AD-B625-2BC145CF8F6C}" srcOrd="1" destOrd="0" presId="urn:microsoft.com/office/officeart/2018/5/layout/IconCircleLabelList"/>
    <dgm:cxn modelId="{3212E7FE-D1DF-4096-9812-5DAD43DA6017}" type="presParOf" srcId="{99497953-D304-44E6-8F4F-37F02204B61B}" destId="{212B51A7-748E-493E-946C-5AC32151A742}" srcOrd="2" destOrd="0" presId="urn:microsoft.com/office/officeart/2018/5/layout/IconCircleLabelList"/>
    <dgm:cxn modelId="{C5C24BDE-1BF9-404A-8C5E-678033D37DA2}" type="presParOf" srcId="{99497953-D304-44E6-8F4F-37F02204B61B}" destId="{72E98C33-0C0B-4DE2-B6C6-4997F8367A8D}" srcOrd="3" destOrd="0" presId="urn:microsoft.com/office/officeart/2018/5/layout/IconCircleLabelList"/>
    <dgm:cxn modelId="{CEC34C17-5039-48B5-BEFB-A03247DDB742}" type="presParOf" srcId="{EC4F7593-EB66-4CC3-924D-E62ACFB1AE6F}" destId="{7589910C-69D6-475B-A27F-368C09415155}" srcOrd="3" destOrd="0" presId="urn:microsoft.com/office/officeart/2018/5/layout/IconCircleLabelList"/>
    <dgm:cxn modelId="{685CAE18-2CDE-479E-A015-A039321D6E67}" type="presParOf" srcId="{EC4F7593-EB66-4CC3-924D-E62ACFB1AE6F}" destId="{875284A3-9EB1-4856-98F6-FC1C3A2CB39D}" srcOrd="4" destOrd="0" presId="urn:microsoft.com/office/officeart/2018/5/layout/IconCircleLabelList"/>
    <dgm:cxn modelId="{DAAA81FA-35A4-4FC1-B277-667E9547099C}" type="presParOf" srcId="{875284A3-9EB1-4856-98F6-FC1C3A2CB39D}" destId="{CED68D1B-4DF9-4A0D-99E0-66141D6B7207}" srcOrd="0" destOrd="0" presId="urn:microsoft.com/office/officeart/2018/5/layout/IconCircleLabelList"/>
    <dgm:cxn modelId="{CC5F5F1F-AAE5-4C8A-9DE8-C915DD306345}" type="presParOf" srcId="{875284A3-9EB1-4856-98F6-FC1C3A2CB39D}" destId="{C1F2767E-A239-4DFD-987B-FA61B4125DE5}" srcOrd="1" destOrd="0" presId="urn:microsoft.com/office/officeart/2018/5/layout/IconCircleLabelList"/>
    <dgm:cxn modelId="{C4B90720-256E-4D4E-B236-9D7F4DBFDFAF}" type="presParOf" srcId="{875284A3-9EB1-4856-98F6-FC1C3A2CB39D}" destId="{FF0C3A6E-CA34-4673-A05D-4A3E7A65AC8D}" srcOrd="2" destOrd="0" presId="urn:microsoft.com/office/officeart/2018/5/layout/IconCircleLabelList"/>
    <dgm:cxn modelId="{26FA58CD-B486-4243-88C8-387E38551101}" type="presParOf" srcId="{875284A3-9EB1-4856-98F6-FC1C3A2CB39D}" destId="{021CB9C4-36F4-4C41-B01E-0115E771A06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78EEAF-35B5-42C0-8162-D5145156B8F6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2510B0BA-1E4B-4D59-83F5-B9EF4D4F6D68}">
      <dgm:prSet/>
      <dgm:spPr/>
      <dgm:t>
        <a:bodyPr/>
        <a:lstStyle/>
        <a:p>
          <a:r>
            <a:rPr lang="en-US"/>
            <a:t>Annual Institutional Review (AIR)</a:t>
          </a:r>
        </a:p>
      </dgm:t>
    </dgm:pt>
    <dgm:pt modelId="{5609072E-1FDA-449E-92E0-01133DF97AAF}" type="parTrans" cxnId="{B7AFD796-9634-4594-913F-3F935468D071}">
      <dgm:prSet/>
      <dgm:spPr/>
      <dgm:t>
        <a:bodyPr/>
        <a:lstStyle/>
        <a:p>
          <a:endParaRPr lang="en-US"/>
        </a:p>
      </dgm:t>
    </dgm:pt>
    <dgm:pt modelId="{1D27FEC4-C040-4D10-9B78-3623B15AE5CB}" type="sibTrans" cxnId="{B7AFD796-9634-4594-913F-3F935468D071}">
      <dgm:prSet/>
      <dgm:spPr/>
      <dgm:t>
        <a:bodyPr/>
        <a:lstStyle/>
        <a:p>
          <a:endParaRPr lang="en-US"/>
        </a:p>
      </dgm:t>
    </dgm:pt>
    <dgm:pt modelId="{D3341143-CB44-4F13-98F0-4BE3263D8298}">
      <dgm:prSet/>
      <dgm:spPr/>
      <dgm:t>
        <a:bodyPr/>
        <a:lstStyle/>
        <a:p>
          <a:r>
            <a:rPr lang="en-US" dirty="0"/>
            <a:t>Tracking GMEC Requirements</a:t>
          </a:r>
        </a:p>
      </dgm:t>
    </dgm:pt>
    <dgm:pt modelId="{84B829AE-1A50-4FB9-967B-5A4BC579DAC1}" type="parTrans" cxnId="{90D35C54-0082-4800-951A-21BFD0AA77B2}">
      <dgm:prSet/>
      <dgm:spPr/>
      <dgm:t>
        <a:bodyPr/>
        <a:lstStyle/>
        <a:p>
          <a:endParaRPr lang="en-US"/>
        </a:p>
      </dgm:t>
    </dgm:pt>
    <dgm:pt modelId="{EA63DC2F-B0FE-41D8-A969-136697B9981A}" type="sibTrans" cxnId="{90D35C54-0082-4800-951A-21BFD0AA77B2}">
      <dgm:prSet/>
      <dgm:spPr/>
      <dgm:t>
        <a:bodyPr/>
        <a:lstStyle/>
        <a:p>
          <a:endParaRPr lang="en-US"/>
        </a:p>
      </dgm:t>
    </dgm:pt>
    <dgm:pt modelId="{F2CFD12D-E24D-49BF-8C43-16192F75C524}">
      <dgm:prSet/>
      <dgm:spPr/>
      <dgm:t>
        <a:bodyPr/>
        <a:lstStyle/>
        <a:p>
          <a:r>
            <a:rPr lang="en-US"/>
            <a:t>Policies</a:t>
          </a:r>
          <a:endParaRPr lang="en-US" dirty="0"/>
        </a:p>
      </dgm:t>
    </dgm:pt>
    <dgm:pt modelId="{D7C899FE-8CE3-4CD7-B073-407EAA11C3A5}" type="parTrans" cxnId="{98ECF129-543D-4182-96DD-89C6081C77DF}">
      <dgm:prSet/>
      <dgm:spPr/>
    </dgm:pt>
    <dgm:pt modelId="{595330E0-0A19-4016-992E-43AE8E8023A5}" type="sibTrans" cxnId="{98ECF129-543D-4182-96DD-89C6081C77DF}">
      <dgm:prSet/>
      <dgm:spPr/>
    </dgm:pt>
    <dgm:pt modelId="{F83A2BDF-64C3-493A-80E5-5499A87B4875}">
      <dgm:prSet/>
      <dgm:spPr/>
      <dgm:t>
        <a:bodyPr/>
        <a:lstStyle/>
        <a:p>
          <a:r>
            <a:rPr lang="en-US" dirty="0"/>
            <a:t>Documenting Discussion</a:t>
          </a:r>
        </a:p>
      </dgm:t>
    </dgm:pt>
    <dgm:pt modelId="{33CBFA44-CD6D-41D7-9C18-90F6245250B1}" type="parTrans" cxnId="{183FC2FF-D737-41A6-AA32-3A50B6CC7EAE}">
      <dgm:prSet/>
      <dgm:spPr/>
      <dgm:t>
        <a:bodyPr/>
        <a:lstStyle/>
        <a:p>
          <a:endParaRPr lang="en-US"/>
        </a:p>
      </dgm:t>
    </dgm:pt>
    <dgm:pt modelId="{B5FD7AE4-DAE0-4033-B57E-90BCC2F887E9}" type="sibTrans" cxnId="{183FC2FF-D737-41A6-AA32-3A50B6CC7EAE}">
      <dgm:prSet/>
      <dgm:spPr/>
      <dgm:t>
        <a:bodyPr/>
        <a:lstStyle/>
        <a:p>
          <a:endParaRPr lang="en-US"/>
        </a:p>
      </dgm:t>
    </dgm:pt>
    <dgm:pt modelId="{28D3A0A5-7823-4D4F-B636-94588F3CCEA1}" type="pres">
      <dgm:prSet presAssocID="{1F78EEAF-35B5-42C0-8162-D5145156B8F6}" presName="linear" presStyleCnt="0">
        <dgm:presLayoutVars>
          <dgm:dir/>
          <dgm:animLvl val="lvl"/>
          <dgm:resizeHandles val="exact"/>
        </dgm:presLayoutVars>
      </dgm:prSet>
      <dgm:spPr/>
    </dgm:pt>
    <dgm:pt modelId="{36951631-F121-4BD0-8A78-07FF77D0307C}" type="pres">
      <dgm:prSet presAssocID="{2510B0BA-1E4B-4D59-83F5-B9EF4D4F6D68}" presName="parentLin" presStyleCnt="0"/>
      <dgm:spPr/>
    </dgm:pt>
    <dgm:pt modelId="{FA4222A8-12E1-45E6-AB84-8CE208932C9B}" type="pres">
      <dgm:prSet presAssocID="{2510B0BA-1E4B-4D59-83F5-B9EF4D4F6D68}" presName="parentLeftMargin" presStyleLbl="node1" presStyleIdx="0" presStyleCnt="4"/>
      <dgm:spPr/>
    </dgm:pt>
    <dgm:pt modelId="{029F6A64-A24F-40F5-B93A-5193EA9D9D0F}" type="pres">
      <dgm:prSet presAssocID="{2510B0BA-1E4B-4D59-83F5-B9EF4D4F6D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9A2D7D-4B36-4BB0-9021-66F4A76AF085}" type="pres">
      <dgm:prSet presAssocID="{2510B0BA-1E4B-4D59-83F5-B9EF4D4F6D68}" presName="negativeSpace" presStyleCnt="0"/>
      <dgm:spPr/>
    </dgm:pt>
    <dgm:pt modelId="{4B5A121C-B63A-4102-81DD-5752501B17BE}" type="pres">
      <dgm:prSet presAssocID="{2510B0BA-1E4B-4D59-83F5-B9EF4D4F6D68}" presName="childText" presStyleLbl="conFgAcc1" presStyleIdx="0" presStyleCnt="4">
        <dgm:presLayoutVars>
          <dgm:bulletEnabled val="1"/>
        </dgm:presLayoutVars>
      </dgm:prSet>
      <dgm:spPr/>
    </dgm:pt>
    <dgm:pt modelId="{F081E835-A088-4DDA-88AD-B3307BFFD08F}" type="pres">
      <dgm:prSet presAssocID="{1D27FEC4-C040-4D10-9B78-3623B15AE5CB}" presName="spaceBetweenRectangles" presStyleCnt="0"/>
      <dgm:spPr/>
    </dgm:pt>
    <dgm:pt modelId="{F33FC093-AF3F-4A42-98D3-7994954DFD14}" type="pres">
      <dgm:prSet presAssocID="{D3341143-CB44-4F13-98F0-4BE3263D8298}" presName="parentLin" presStyleCnt="0"/>
      <dgm:spPr/>
    </dgm:pt>
    <dgm:pt modelId="{9B5466A0-D025-45EF-B722-CB5966E7E13E}" type="pres">
      <dgm:prSet presAssocID="{D3341143-CB44-4F13-98F0-4BE3263D8298}" presName="parentLeftMargin" presStyleLbl="node1" presStyleIdx="0" presStyleCnt="4"/>
      <dgm:spPr/>
    </dgm:pt>
    <dgm:pt modelId="{7974333C-FE37-4093-B861-3B5EC7E54314}" type="pres">
      <dgm:prSet presAssocID="{D3341143-CB44-4F13-98F0-4BE3263D829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9F3780-94D8-49EE-B218-DE94FDEF004D}" type="pres">
      <dgm:prSet presAssocID="{D3341143-CB44-4F13-98F0-4BE3263D8298}" presName="negativeSpace" presStyleCnt="0"/>
      <dgm:spPr/>
    </dgm:pt>
    <dgm:pt modelId="{02E9178E-C46F-40CB-B0C1-5B49B0C459FE}" type="pres">
      <dgm:prSet presAssocID="{D3341143-CB44-4F13-98F0-4BE3263D8298}" presName="childText" presStyleLbl="conFgAcc1" presStyleIdx="1" presStyleCnt="4">
        <dgm:presLayoutVars>
          <dgm:bulletEnabled val="1"/>
        </dgm:presLayoutVars>
      </dgm:prSet>
      <dgm:spPr/>
    </dgm:pt>
    <dgm:pt modelId="{DEF7EB99-0895-4D82-BD33-2CF00004A3D9}" type="pres">
      <dgm:prSet presAssocID="{EA63DC2F-B0FE-41D8-A969-136697B9981A}" presName="spaceBetweenRectangles" presStyleCnt="0"/>
      <dgm:spPr/>
    </dgm:pt>
    <dgm:pt modelId="{BC61EE42-870C-4E5D-8462-4B8291F6E341}" type="pres">
      <dgm:prSet presAssocID="{F2CFD12D-E24D-49BF-8C43-16192F75C524}" presName="parentLin" presStyleCnt="0"/>
      <dgm:spPr/>
    </dgm:pt>
    <dgm:pt modelId="{C0184EC1-C33E-48C4-A9A2-CF2CA30B2D2C}" type="pres">
      <dgm:prSet presAssocID="{F2CFD12D-E24D-49BF-8C43-16192F75C524}" presName="parentLeftMargin" presStyleLbl="node1" presStyleIdx="1" presStyleCnt="4"/>
      <dgm:spPr/>
    </dgm:pt>
    <dgm:pt modelId="{A6C48718-EEB8-406D-BB70-5EFEF62FE403}" type="pres">
      <dgm:prSet presAssocID="{F2CFD12D-E24D-49BF-8C43-16192F75C5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8BCDF9-6199-4C6E-82F5-365B53CB9FA8}" type="pres">
      <dgm:prSet presAssocID="{F2CFD12D-E24D-49BF-8C43-16192F75C524}" presName="negativeSpace" presStyleCnt="0"/>
      <dgm:spPr/>
    </dgm:pt>
    <dgm:pt modelId="{3C4981B6-C240-4C44-9785-736496CE6A82}" type="pres">
      <dgm:prSet presAssocID="{F2CFD12D-E24D-49BF-8C43-16192F75C524}" presName="childText" presStyleLbl="conFgAcc1" presStyleIdx="2" presStyleCnt="4">
        <dgm:presLayoutVars>
          <dgm:bulletEnabled val="1"/>
        </dgm:presLayoutVars>
      </dgm:prSet>
      <dgm:spPr/>
    </dgm:pt>
    <dgm:pt modelId="{847CF7C7-54A5-49D2-B995-6E2C2396442A}" type="pres">
      <dgm:prSet presAssocID="{595330E0-0A19-4016-992E-43AE8E8023A5}" presName="spaceBetweenRectangles" presStyleCnt="0"/>
      <dgm:spPr/>
    </dgm:pt>
    <dgm:pt modelId="{B6435FC4-2B93-40CB-8BDF-AD5B9DB9272F}" type="pres">
      <dgm:prSet presAssocID="{F83A2BDF-64C3-493A-80E5-5499A87B4875}" presName="parentLin" presStyleCnt="0"/>
      <dgm:spPr/>
    </dgm:pt>
    <dgm:pt modelId="{F3DD91F3-FF7E-4D2F-90E4-B9BCF50015FA}" type="pres">
      <dgm:prSet presAssocID="{F83A2BDF-64C3-493A-80E5-5499A87B4875}" presName="parentLeftMargin" presStyleLbl="node1" presStyleIdx="2" presStyleCnt="4"/>
      <dgm:spPr/>
    </dgm:pt>
    <dgm:pt modelId="{1D3A3BD8-A089-4860-8297-5ED5419A7B57}" type="pres">
      <dgm:prSet presAssocID="{F83A2BDF-64C3-493A-80E5-5499A87B487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CE56A93-0E56-4482-B1E0-E6358808023F}" type="pres">
      <dgm:prSet presAssocID="{F83A2BDF-64C3-493A-80E5-5499A87B4875}" presName="negativeSpace" presStyleCnt="0"/>
      <dgm:spPr/>
    </dgm:pt>
    <dgm:pt modelId="{7095D8C8-0B21-452A-ADE9-DB04DE43FCD7}" type="pres">
      <dgm:prSet presAssocID="{F83A2BDF-64C3-493A-80E5-5499A87B48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F7E20D-AB2A-4461-8B6F-A7129041D57B}" type="presOf" srcId="{1F78EEAF-35B5-42C0-8162-D5145156B8F6}" destId="{28D3A0A5-7823-4D4F-B636-94588F3CCEA1}" srcOrd="0" destOrd="0" presId="urn:microsoft.com/office/officeart/2005/8/layout/list1"/>
    <dgm:cxn modelId="{FCF9D525-2F66-4608-BEBF-5EE326CE9908}" type="presOf" srcId="{F83A2BDF-64C3-493A-80E5-5499A87B4875}" destId="{1D3A3BD8-A089-4860-8297-5ED5419A7B57}" srcOrd="1" destOrd="0" presId="urn:microsoft.com/office/officeart/2005/8/layout/list1"/>
    <dgm:cxn modelId="{98ECF129-543D-4182-96DD-89C6081C77DF}" srcId="{1F78EEAF-35B5-42C0-8162-D5145156B8F6}" destId="{F2CFD12D-E24D-49BF-8C43-16192F75C524}" srcOrd="2" destOrd="0" parTransId="{D7C899FE-8CE3-4CD7-B073-407EAA11C3A5}" sibTransId="{595330E0-0A19-4016-992E-43AE8E8023A5}"/>
    <dgm:cxn modelId="{E8BCEB36-77B5-4CF8-BD6B-1952E697B3D1}" type="presOf" srcId="{F2CFD12D-E24D-49BF-8C43-16192F75C524}" destId="{C0184EC1-C33E-48C4-A9A2-CF2CA30B2D2C}" srcOrd="0" destOrd="0" presId="urn:microsoft.com/office/officeart/2005/8/layout/list1"/>
    <dgm:cxn modelId="{4E2A3748-5A7D-46BC-9F4D-9128839F0F55}" type="presOf" srcId="{2510B0BA-1E4B-4D59-83F5-B9EF4D4F6D68}" destId="{029F6A64-A24F-40F5-B93A-5193EA9D9D0F}" srcOrd="1" destOrd="0" presId="urn:microsoft.com/office/officeart/2005/8/layout/list1"/>
    <dgm:cxn modelId="{90D35C54-0082-4800-951A-21BFD0AA77B2}" srcId="{1F78EEAF-35B5-42C0-8162-D5145156B8F6}" destId="{D3341143-CB44-4F13-98F0-4BE3263D8298}" srcOrd="1" destOrd="0" parTransId="{84B829AE-1A50-4FB9-967B-5A4BC579DAC1}" sibTransId="{EA63DC2F-B0FE-41D8-A969-136697B9981A}"/>
    <dgm:cxn modelId="{EA1EA75D-A5D5-40B9-B854-B6BF99AA2FDF}" type="presOf" srcId="{D3341143-CB44-4F13-98F0-4BE3263D8298}" destId="{7974333C-FE37-4093-B861-3B5EC7E54314}" srcOrd="1" destOrd="0" presId="urn:microsoft.com/office/officeart/2005/8/layout/list1"/>
    <dgm:cxn modelId="{E91F3495-6A82-4FF6-AD71-E79FB38FF322}" type="presOf" srcId="{D3341143-CB44-4F13-98F0-4BE3263D8298}" destId="{9B5466A0-D025-45EF-B722-CB5966E7E13E}" srcOrd="0" destOrd="0" presId="urn:microsoft.com/office/officeart/2005/8/layout/list1"/>
    <dgm:cxn modelId="{B7AFD796-9634-4594-913F-3F935468D071}" srcId="{1F78EEAF-35B5-42C0-8162-D5145156B8F6}" destId="{2510B0BA-1E4B-4D59-83F5-B9EF4D4F6D68}" srcOrd="0" destOrd="0" parTransId="{5609072E-1FDA-449E-92E0-01133DF97AAF}" sibTransId="{1D27FEC4-C040-4D10-9B78-3623B15AE5CB}"/>
    <dgm:cxn modelId="{4063A6DB-4041-4E56-91C5-02C12035246D}" type="presOf" srcId="{2510B0BA-1E4B-4D59-83F5-B9EF4D4F6D68}" destId="{FA4222A8-12E1-45E6-AB84-8CE208932C9B}" srcOrd="0" destOrd="0" presId="urn:microsoft.com/office/officeart/2005/8/layout/list1"/>
    <dgm:cxn modelId="{22F3BBEE-A9B6-47ED-96FB-FE3D1BA05683}" type="presOf" srcId="{F2CFD12D-E24D-49BF-8C43-16192F75C524}" destId="{A6C48718-EEB8-406D-BB70-5EFEF62FE403}" srcOrd="1" destOrd="0" presId="urn:microsoft.com/office/officeart/2005/8/layout/list1"/>
    <dgm:cxn modelId="{D75F40FC-BDB3-4246-B2BA-5407CAD45D57}" type="presOf" srcId="{F83A2BDF-64C3-493A-80E5-5499A87B4875}" destId="{F3DD91F3-FF7E-4D2F-90E4-B9BCF50015FA}" srcOrd="0" destOrd="0" presId="urn:microsoft.com/office/officeart/2005/8/layout/list1"/>
    <dgm:cxn modelId="{183FC2FF-D737-41A6-AA32-3A50B6CC7EAE}" srcId="{1F78EEAF-35B5-42C0-8162-D5145156B8F6}" destId="{F83A2BDF-64C3-493A-80E5-5499A87B4875}" srcOrd="3" destOrd="0" parTransId="{33CBFA44-CD6D-41D7-9C18-90F6245250B1}" sibTransId="{B5FD7AE4-DAE0-4033-B57E-90BCC2F887E9}"/>
    <dgm:cxn modelId="{5C6EED45-7462-400A-B395-11864728B850}" type="presParOf" srcId="{28D3A0A5-7823-4D4F-B636-94588F3CCEA1}" destId="{36951631-F121-4BD0-8A78-07FF77D0307C}" srcOrd="0" destOrd="0" presId="urn:microsoft.com/office/officeart/2005/8/layout/list1"/>
    <dgm:cxn modelId="{19C5D56F-0214-4402-BF38-350419397D81}" type="presParOf" srcId="{36951631-F121-4BD0-8A78-07FF77D0307C}" destId="{FA4222A8-12E1-45E6-AB84-8CE208932C9B}" srcOrd="0" destOrd="0" presId="urn:microsoft.com/office/officeart/2005/8/layout/list1"/>
    <dgm:cxn modelId="{1760737C-E3C2-4A65-B997-D13CF1194805}" type="presParOf" srcId="{36951631-F121-4BD0-8A78-07FF77D0307C}" destId="{029F6A64-A24F-40F5-B93A-5193EA9D9D0F}" srcOrd="1" destOrd="0" presId="urn:microsoft.com/office/officeart/2005/8/layout/list1"/>
    <dgm:cxn modelId="{3A7879F0-1ABA-435F-BF01-12F15EB38028}" type="presParOf" srcId="{28D3A0A5-7823-4D4F-B636-94588F3CCEA1}" destId="{189A2D7D-4B36-4BB0-9021-66F4A76AF085}" srcOrd="1" destOrd="0" presId="urn:microsoft.com/office/officeart/2005/8/layout/list1"/>
    <dgm:cxn modelId="{EFF6E8AA-A824-46CC-85D5-F568C294239E}" type="presParOf" srcId="{28D3A0A5-7823-4D4F-B636-94588F3CCEA1}" destId="{4B5A121C-B63A-4102-81DD-5752501B17BE}" srcOrd="2" destOrd="0" presId="urn:microsoft.com/office/officeart/2005/8/layout/list1"/>
    <dgm:cxn modelId="{6340DDC4-47FD-4A2D-9C8E-3C4C067AD66D}" type="presParOf" srcId="{28D3A0A5-7823-4D4F-B636-94588F3CCEA1}" destId="{F081E835-A088-4DDA-88AD-B3307BFFD08F}" srcOrd="3" destOrd="0" presId="urn:microsoft.com/office/officeart/2005/8/layout/list1"/>
    <dgm:cxn modelId="{50FF1FC2-BE74-4360-A340-C432040E1BC2}" type="presParOf" srcId="{28D3A0A5-7823-4D4F-B636-94588F3CCEA1}" destId="{F33FC093-AF3F-4A42-98D3-7994954DFD14}" srcOrd="4" destOrd="0" presId="urn:microsoft.com/office/officeart/2005/8/layout/list1"/>
    <dgm:cxn modelId="{1A541466-51C5-4D05-9125-00B7DFB48C16}" type="presParOf" srcId="{F33FC093-AF3F-4A42-98D3-7994954DFD14}" destId="{9B5466A0-D025-45EF-B722-CB5966E7E13E}" srcOrd="0" destOrd="0" presId="urn:microsoft.com/office/officeart/2005/8/layout/list1"/>
    <dgm:cxn modelId="{910F0FA5-75FA-4CE1-A7A4-7850CB707C3E}" type="presParOf" srcId="{F33FC093-AF3F-4A42-98D3-7994954DFD14}" destId="{7974333C-FE37-4093-B861-3B5EC7E54314}" srcOrd="1" destOrd="0" presId="urn:microsoft.com/office/officeart/2005/8/layout/list1"/>
    <dgm:cxn modelId="{4D3E5302-9050-4E33-9C2F-234907F7C6BA}" type="presParOf" srcId="{28D3A0A5-7823-4D4F-B636-94588F3CCEA1}" destId="{CC9F3780-94D8-49EE-B218-DE94FDEF004D}" srcOrd="5" destOrd="0" presId="urn:microsoft.com/office/officeart/2005/8/layout/list1"/>
    <dgm:cxn modelId="{ABA10A43-2985-430C-A141-3586C4C043C6}" type="presParOf" srcId="{28D3A0A5-7823-4D4F-B636-94588F3CCEA1}" destId="{02E9178E-C46F-40CB-B0C1-5B49B0C459FE}" srcOrd="6" destOrd="0" presId="urn:microsoft.com/office/officeart/2005/8/layout/list1"/>
    <dgm:cxn modelId="{F79D7C53-EBFB-448D-B23A-BF8966643B63}" type="presParOf" srcId="{28D3A0A5-7823-4D4F-B636-94588F3CCEA1}" destId="{DEF7EB99-0895-4D82-BD33-2CF00004A3D9}" srcOrd="7" destOrd="0" presId="urn:microsoft.com/office/officeart/2005/8/layout/list1"/>
    <dgm:cxn modelId="{7114FE8B-B815-4998-9F72-51C1468ECB6A}" type="presParOf" srcId="{28D3A0A5-7823-4D4F-B636-94588F3CCEA1}" destId="{BC61EE42-870C-4E5D-8462-4B8291F6E341}" srcOrd="8" destOrd="0" presId="urn:microsoft.com/office/officeart/2005/8/layout/list1"/>
    <dgm:cxn modelId="{7E769F0C-72E9-4AE5-BDFC-B612585AE37D}" type="presParOf" srcId="{BC61EE42-870C-4E5D-8462-4B8291F6E341}" destId="{C0184EC1-C33E-48C4-A9A2-CF2CA30B2D2C}" srcOrd="0" destOrd="0" presId="urn:microsoft.com/office/officeart/2005/8/layout/list1"/>
    <dgm:cxn modelId="{D2A34F25-5BAA-463A-ABC2-284B2819B86D}" type="presParOf" srcId="{BC61EE42-870C-4E5D-8462-4B8291F6E341}" destId="{A6C48718-EEB8-406D-BB70-5EFEF62FE403}" srcOrd="1" destOrd="0" presId="urn:microsoft.com/office/officeart/2005/8/layout/list1"/>
    <dgm:cxn modelId="{F64F5CE3-1A21-438C-ACB1-8457E333F402}" type="presParOf" srcId="{28D3A0A5-7823-4D4F-B636-94588F3CCEA1}" destId="{5A8BCDF9-6199-4C6E-82F5-365B53CB9FA8}" srcOrd="9" destOrd="0" presId="urn:microsoft.com/office/officeart/2005/8/layout/list1"/>
    <dgm:cxn modelId="{40A71C2A-AAD4-463E-B4EE-D41476BEE66A}" type="presParOf" srcId="{28D3A0A5-7823-4D4F-B636-94588F3CCEA1}" destId="{3C4981B6-C240-4C44-9785-736496CE6A82}" srcOrd="10" destOrd="0" presId="urn:microsoft.com/office/officeart/2005/8/layout/list1"/>
    <dgm:cxn modelId="{06F4CCCD-BBC0-40B5-B3E6-9C0B698FF478}" type="presParOf" srcId="{28D3A0A5-7823-4D4F-B636-94588F3CCEA1}" destId="{847CF7C7-54A5-49D2-B995-6E2C2396442A}" srcOrd="11" destOrd="0" presId="urn:microsoft.com/office/officeart/2005/8/layout/list1"/>
    <dgm:cxn modelId="{19BA6D2E-9774-48EE-B2B4-B109595790B5}" type="presParOf" srcId="{28D3A0A5-7823-4D4F-B636-94588F3CCEA1}" destId="{B6435FC4-2B93-40CB-8BDF-AD5B9DB9272F}" srcOrd="12" destOrd="0" presId="urn:microsoft.com/office/officeart/2005/8/layout/list1"/>
    <dgm:cxn modelId="{4F64EBAC-5889-4D5F-BE81-885742E7B154}" type="presParOf" srcId="{B6435FC4-2B93-40CB-8BDF-AD5B9DB9272F}" destId="{F3DD91F3-FF7E-4D2F-90E4-B9BCF50015FA}" srcOrd="0" destOrd="0" presId="urn:microsoft.com/office/officeart/2005/8/layout/list1"/>
    <dgm:cxn modelId="{0AF9D775-F61A-4B76-AA8F-A441A2D95CEB}" type="presParOf" srcId="{B6435FC4-2B93-40CB-8BDF-AD5B9DB9272F}" destId="{1D3A3BD8-A089-4860-8297-5ED5419A7B57}" srcOrd="1" destOrd="0" presId="urn:microsoft.com/office/officeart/2005/8/layout/list1"/>
    <dgm:cxn modelId="{0229A662-F1ED-46AB-A20A-DA9C051721F1}" type="presParOf" srcId="{28D3A0A5-7823-4D4F-B636-94588F3CCEA1}" destId="{4CE56A93-0E56-4482-B1E0-E6358808023F}" srcOrd="13" destOrd="0" presId="urn:microsoft.com/office/officeart/2005/8/layout/list1"/>
    <dgm:cxn modelId="{118FDFC3-5FF2-43EB-8CBF-2560F7220865}" type="presParOf" srcId="{28D3A0A5-7823-4D4F-B636-94588F3CCEA1}" destId="{7095D8C8-0B21-452A-ADE9-DB04DE43FCD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5E5AA-2D41-4B29-85DF-7D6E9FD4051D}">
      <dsp:nvSpPr>
        <dsp:cNvPr id="0" name=""/>
        <dsp:cNvSpPr/>
      </dsp:nvSpPr>
      <dsp:spPr>
        <a:xfrm>
          <a:off x="0" y="503641"/>
          <a:ext cx="2284588" cy="1450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D9303C-2DD9-4702-A98D-01BD30D79F37}">
      <dsp:nvSpPr>
        <dsp:cNvPr id="0" name=""/>
        <dsp:cNvSpPr/>
      </dsp:nvSpPr>
      <dsp:spPr>
        <a:xfrm>
          <a:off x="253843" y="744792"/>
          <a:ext cx="2284588" cy="145071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Accreditation</a:t>
          </a:r>
        </a:p>
      </dsp:txBody>
      <dsp:txXfrm>
        <a:off x="296333" y="787282"/>
        <a:ext cx="2199608" cy="1365733"/>
      </dsp:txXfrm>
    </dsp:sp>
    <dsp:sp modelId="{9919943A-CC66-4D8E-B3DB-6FA82E067095}">
      <dsp:nvSpPr>
        <dsp:cNvPr id="0" name=""/>
        <dsp:cNvSpPr/>
      </dsp:nvSpPr>
      <dsp:spPr>
        <a:xfrm>
          <a:off x="2792274" y="503641"/>
          <a:ext cx="2284588" cy="1450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DB656B-7954-46B1-B9E0-5057BB6929BC}">
      <dsp:nvSpPr>
        <dsp:cNvPr id="0" name=""/>
        <dsp:cNvSpPr/>
      </dsp:nvSpPr>
      <dsp:spPr>
        <a:xfrm>
          <a:off x="3046117" y="744792"/>
          <a:ext cx="2284588" cy="145071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Clinical Learning Environment</a:t>
          </a:r>
        </a:p>
      </dsp:txBody>
      <dsp:txXfrm>
        <a:off x="3088607" y="787282"/>
        <a:ext cx="2199608" cy="1365733"/>
      </dsp:txXfrm>
    </dsp:sp>
    <dsp:sp modelId="{6986CCD5-0310-4470-BD9A-B2F9BC94F24A}">
      <dsp:nvSpPr>
        <dsp:cNvPr id="0" name=""/>
        <dsp:cNvSpPr/>
      </dsp:nvSpPr>
      <dsp:spPr>
        <a:xfrm>
          <a:off x="5584549" y="503641"/>
          <a:ext cx="2284588" cy="1450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C9DF4-9119-4883-B6F0-5936825CF94A}">
      <dsp:nvSpPr>
        <dsp:cNvPr id="0" name=""/>
        <dsp:cNvSpPr/>
      </dsp:nvSpPr>
      <dsp:spPr>
        <a:xfrm>
          <a:off x="5838392" y="744792"/>
          <a:ext cx="2284588" cy="145071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Annual Program Evaluation (APE)</a:t>
          </a:r>
          <a:endParaRPr lang="en-US" sz="2200" kern="1200" dirty="0"/>
        </a:p>
      </dsp:txBody>
      <dsp:txXfrm>
        <a:off x="5880882" y="787282"/>
        <a:ext cx="2199608" cy="1365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6AB12-F4C0-4981-B940-1EB2065C6A72}">
      <dsp:nvSpPr>
        <dsp:cNvPr id="0" name=""/>
        <dsp:cNvSpPr/>
      </dsp:nvSpPr>
      <dsp:spPr>
        <a:xfrm>
          <a:off x="481740" y="22073"/>
          <a:ext cx="1475437" cy="1475437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29D9A-E67F-486A-9D64-4AEA2CF23D10}">
      <dsp:nvSpPr>
        <dsp:cNvPr id="0" name=""/>
        <dsp:cNvSpPr/>
      </dsp:nvSpPr>
      <dsp:spPr>
        <a:xfrm>
          <a:off x="796178" y="336511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D7386-62C2-4D06-B75F-7792AACA9A1A}">
      <dsp:nvSpPr>
        <dsp:cNvPr id="0" name=""/>
        <dsp:cNvSpPr/>
      </dsp:nvSpPr>
      <dsp:spPr>
        <a:xfrm>
          <a:off x="10084" y="1957073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Resources</a:t>
          </a:r>
        </a:p>
      </dsp:txBody>
      <dsp:txXfrm>
        <a:off x="10084" y="1957073"/>
        <a:ext cx="2418750" cy="720000"/>
      </dsp:txXfrm>
    </dsp:sp>
    <dsp:sp modelId="{65006FE6-B1B1-4DC4-8D1A-57A71AE8906A}">
      <dsp:nvSpPr>
        <dsp:cNvPr id="0" name=""/>
        <dsp:cNvSpPr/>
      </dsp:nvSpPr>
      <dsp:spPr>
        <a:xfrm>
          <a:off x="3323771" y="22073"/>
          <a:ext cx="1475437" cy="1475437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BF565-2DE3-45AD-B625-2BC145CF8F6C}">
      <dsp:nvSpPr>
        <dsp:cNvPr id="0" name=""/>
        <dsp:cNvSpPr/>
      </dsp:nvSpPr>
      <dsp:spPr>
        <a:xfrm>
          <a:off x="3638209" y="336511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98C33-0C0B-4DE2-B6C6-4997F8367A8D}">
      <dsp:nvSpPr>
        <dsp:cNvPr id="0" name=""/>
        <dsp:cNvSpPr/>
      </dsp:nvSpPr>
      <dsp:spPr>
        <a:xfrm>
          <a:off x="2852115" y="1957073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Learning Environment</a:t>
          </a:r>
        </a:p>
      </dsp:txBody>
      <dsp:txXfrm>
        <a:off x="2852115" y="1957073"/>
        <a:ext cx="2418750" cy="720000"/>
      </dsp:txXfrm>
    </dsp:sp>
    <dsp:sp modelId="{CED68D1B-4DF9-4A0D-99E0-66141D6B7207}">
      <dsp:nvSpPr>
        <dsp:cNvPr id="0" name=""/>
        <dsp:cNvSpPr/>
      </dsp:nvSpPr>
      <dsp:spPr>
        <a:xfrm>
          <a:off x="6165803" y="22073"/>
          <a:ext cx="1475437" cy="1475437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2767E-A239-4DFD-987B-FA61B4125DE5}">
      <dsp:nvSpPr>
        <dsp:cNvPr id="0" name=""/>
        <dsp:cNvSpPr/>
      </dsp:nvSpPr>
      <dsp:spPr>
        <a:xfrm>
          <a:off x="6480240" y="336511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CB9C4-36F4-4C41-B01E-0115E771A066}">
      <dsp:nvSpPr>
        <dsp:cNvPr id="0" name=""/>
        <dsp:cNvSpPr/>
      </dsp:nvSpPr>
      <dsp:spPr>
        <a:xfrm>
          <a:off x="5694146" y="1957073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Ensuring Leadership &amp; Administrative Support</a:t>
          </a:r>
        </a:p>
      </dsp:txBody>
      <dsp:txXfrm>
        <a:off x="5694146" y="1957073"/>
        <a:ext cx="241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A121C-B63A-4102-81DD-5752501B17BE}">
      <dsp:nvSpPr>
        <dsp:cNvPr id="0" name=""/>
        <dsp:cNvSpPr/>
      </dsp:nvSpPr>
      <dsp:spPr>
        <a:xfrm>
          <a:off x="0" y="407787"/>
          <a:ext cx="44667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F6A64-A24F-40F5-B93A-5193EA9D9D0F}">
      <dsp:nvSpPr>
        <dsp:cNvPr id="0" name=""/>
        <dsp:cNvSpPr/>
      </dsp:nvSpPr>
      <dsp:spPr>
        <a:xfrm>
          <a:off x="223337" y="83067"/>
          <a:ext cx="3126720" cy="64944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83" tIns="0" rIns="118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Annual Institutional Review (AIR)</a:t>
          </a:r>
        </a:p>
      </dsp:txBody>
      <dsp:txXfrm>
        <a:off x="255040" y="114770"/>
        <a:ext cx="3063314" cy="586034"/>
      </dsp:txXfrm>
    </dsp:sp>
    <dsp:sp modelId="{02E9178E-C46F-40CB-B0C1-5B49B0C459FE}">
      <dsp:nvSpPr>
        <dsp:cNvPr id="0" name=""/>
        <dsp:cNvSpPr/>
      </dsp:nvSpPr>
      <dsp:spPr>
        <a:xfrm>
          <a:off x="0" y="1405707"/>
          <a:ext cx="44667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4333C-FE37-4093-B861-3B5EC7E54314}">
      <dsp:nvSpPr>
        <dsp:cNvPr id="0" name=""/>
        <dsp:cNvSpPr/>
      </dsp:nvSpPr>
      <dsp:spPr>
        <a:xfrm>
          <a:off x="223337" y="1080987"/>
          <a:ext cx="3126720" cy="649440"/>
        </a:xfrm>
        <a:prstGeom prst="round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83" tIns="0" rIns="118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Tracking GMEC Requirements</a:t>
          </a:r>
        </a:p>
      </dsp:txBody>
      <dsp:txXfrm>
        <a:off x="255040" y="1112690"/>
        <a:ext cx="3063314" cy="586034"/>
      </dsp:txXfrm>
    </dsp:sp>
    <dsp:sp modelId="{3C4981B6-C240-4C44-9785-736496CE6A82}">
      <dsp:nvSpPr>
        <dsp:cNvPr id="0" name=""/>
        <dsp:cNvSpPr/>
      </dsp:nvSpPr>
      <dsp:spPr>
        <a:xfrm>
          <a:off x="0" y="2403627"/>
          <a:ext cx="44667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48718-EEB8-406D-BB70-5EFEF62FE403}">
      <dsp:nvSpPr>
        <dsp:cNvPr id="0" name=""/>
        <dsp:cNvSpPr/>
      </dsp:nvSpPr>
      <dsp:spPr>
        <a:xfrm>
          <a:off x="223337" y="2078907"/>
          <a:ext cx="3126720" cy="649440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83" tIns="0" rIns="118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Policies</a:t>
          </a:r>
          <a:endParaRPr lang="en-US" sz="2200" kern="1200" dirty="0"/>
        </a:p>
      </dsp:txBody>
      <dsp:txXfrm>
        <a:off x="255040" y="2110610"/>
        <a:ext cx="3063314" cy="586034"/>
      </dsp:txXfrm>
    </dsp:sp>
    <dsp:sp modelId="{7095D8C8-0B21-452A-ADE9-DB04DE43FCD7}">
      <dsp:nvSpPr>
        <dsp:cNvPr id="0" name=""/>
        <dsp:cNvSpPr/>
      </dsp:nvSpPr>
      <dsp:spPr>
        <a:xfrm>
          <a:off x="0" y="3401548"/>
          <a:ext cx="44667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A3BD8-A089-4860-8297-5ED5419A7B57}">
      <dsp:nvSpPr>
        <dsp:cNvPr id="0" name=""/>
        <dsp:cNvSpPr/>
      </dsp:nvSpPr>
      <dsp:spPr>
        <a:xfrm>
          <a:off x="223337" y="3076827"/>
          <a:ext cx="3126720" cy="649440"/>
        </a:xfrm>
        <a:prstGeom prst="round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83" tIns="0" rIns="118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Documenting Discussion</a:t>
          </a:r>
        </a:p>
      </dsp:txBody>
      <dsp:txXfrm>
        <a:off x="255040" y="3108530"/>
        <a:ext cx="30633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99095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9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2455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332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9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6477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80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079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>
            <a:noAutofit/>
          </a:bodyPr>
          <a:lstStyle/>
          <a:p>
            <a:pPr marL="0" indent="0" defTabSz="924641">
              <a:defRPr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456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1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412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7851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en-US" sz="1200" dirty="0"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08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223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20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9" r:id="rId6"/>
    <p:sldLayoutId id="214748366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ur-4-number-design-collection-706894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r/review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cute-pictures.blogspot.com/2011/08/75-free-stock-images-3d-human-character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alendar-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meeting-relationship-business-1019875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hristine@PartnersInMedEd.com" TargetMode="External"/><Relationship Id="rId4" Type="http://schemas.openxmlformats.org/officeDocument/2006/relationships/hyperlink" Target="mailto:Heather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hebluediamondgallery.com/handwriting/c/complaint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riapcclass.blogspot.com/2015/03/a-letter-of-complaint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dialog-tip-advice-hint-speaking-148815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ersally.blogspot.com/2015/12/iwsgprepping-for-next-step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four-4-number-design-collection-706894/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CC5C8-2A78-4CFC-9ADE-F18B1494C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206" y="966651"/>
            <a:ext cx="7886700" cy="5479932"/>
          </a:xfrm>
        </p:spPr>
        <p:txBody>
          <a:bodyPr/>
          <a:lstStyle/>
          <a:p>
            <a:pPr marL="63500" indent="0" algn="ctr">
              <a:buNone/>
            </a:pP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Steps to Resolution</a:t>
            </a:r>
            <a:br>
              <a:rPr lang="en-US" sz="2400" dirty="0"/>
            </a:br>
            <a:endParaRPr lang="en-US" sz="2400" dirty="0"/>
          </a:p>
          <a:p>
            <a:pPr marL="577850" indent="-514350">
              <a:buFont typeface="+mj-lt"/>
              <a:buAutoNum type="arabicPeriod" startAt="3"/>
            </a:pPr>
            <a:r>
              <a:rPr lang="en-US" sz="2200" dirty="0"/>
              <a:t>Have a trusted, neutral party review </a:t>
            </a:r>
          </a:p>
          <a:p>
            <a:pPr marL="863600" lvl="1" indent="-342900"/>
            <a:r>
              <a:rPr lang="en-US" dirty="0"/>
              <a:t>Ensures no bias in response</a:t>
            </a:r>
          </a:p>
          <a:p>
            <a:pPr marL="863600" lvl="1" indent="-342900"/>
            <a:r>
              <a:rPr lang="en-US" dirty="0"/>
              <a:t>Confirms all parts of the complaint have been addressed</a:t>
            </a:r>
          </a:p>
          <a:p>
            <a:pPr marL="520700" lvl="1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sz="2200" dirty="0"/>
              <a:t>4. Review with GMEC</a:t>
            </a:r>
          </a:p>
          <a:p>
            <a:pPr lvl="1"/>
            <a:r>
              <a:rPr lang="en-US" dirty="0"/>
              <a:t>Summarize response; document and obtain GMEC approval</a:t>
            </a:r>
          </a:p>
          <a:p>
            <a:pPr lvl="1"/>
            <a:r>
              <a:rPr lang="en-US" dirty="0"/>
              <a:t>DIO to sign any program responses</a:t>
            </a:r>
          </a:p>
          <a:p>
            <a:pPr lvl="1"/>
            <a:r>
              <a:rPr lang="en-US" dirty="0"/>
              <a:t>Chair of GMEC (if not DIO) to sign any institutional responses</a:t>
            </a:r>
          </a:p>
          <a:p>
            <a:pPr marL="520700" lvl="1" indent="0">
              <a:buNone/>
            </a:pPr>
            <a:endParaRPr lang="en-US" dirty="0"/>
          </a:p>
          <a:p>
            <a:pPr marL="863600" lvl="1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8FF9E4-9AFD-4482-A1B7-0976CF77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Complaints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A89E5-52A0-4467-8C47-C299B61FB3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04C6220-45DE-4851-A686-631A7EDE1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4310" y="1353775"/>
            <a:ext cx="662782" cy="662782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FC8966F0-2352-754F-88F6-2791B30A2BE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96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71650-AFAA-4E7B-A33D-331B72E8C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Afterwards….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Do not take it personally</a:t>
            </a:r>
          </a:p>
          <a:p>
            <a:r>
              <a:rPr lang="en-US" dirty="0"/>
              <a:t>Review your internal mechanisms for concerns/complaints</a:t>
            </a:r>
          </a:p>
          <a:p>
            <a:r>
              <a:rPr lang="en-US" dirty="0"/>
              <a:t>Opportunity for root cause analysis.  Why did the complaint get this far?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F99972-1CE6-4AF3-AE37-79275534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Complaints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C245C-BBD9-413F-B338-33B77F761B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C7D1D06-34F8-4F29-9088-15F9D22B2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2384" y="1339859"/>
            <a:ext cx="2686051" cy="1790701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3EF695DE-8972-D749-992D-3BFD4FCB07B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42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M.Ed, Ph.D -- GME Consultant</a:t>
            </a: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>
                <a:latin typeface="+mn-lt"/>
                <a:cs typeface="Calibri" panose="020F0502020204030204" pitchFamily="34" charset="0"/>
              </a:rPr>
              <a:t>Documenting the Sponsoring Institution Responsibilities</a:t>
            </a:r>
            <a:endParaRPr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1161571-1809-4C4F-A5E2-635983147DEB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92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46"/>
    </mc:Choice>
    <mc:Fallback xmlns="">
      <p:transition spd="slow" advTm="283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F231-A817-4E94-981B-47B72736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Role of the GMEC: Oversight</a:t>
            </a:r>
            <a:br>
              <a:rPr lang="en-US" sz="16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26DE-06FA-400D-9A3B-2385017AC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9" name="Google Shape;69;p11">
            <a:extLst>
              <a:ext uri="{FF2B5EF4-FFF2-40B4-BE49-F238E27FC236}">
                <a16:creationId xmlns:a16="http://schemas.microsoft.com/office/drawing/2014/main" id="{F095FC15-E290-4B6B-B788-7C3F65917B9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D006E51-2D2B-4A1A-AD69-EA9209EFA416}"/>
              </a:ext>
            </a:extLst>
          </p:cNvPr>
          <p:cNvGraphicFramePr>
            <a:graphicFrameLocks/>
          </p:cNvGraphicFramePr>
          <p:nvPr/>
        </p:nvGraphicFramePr>
        <p:xfrm>
          <a:off x="575433" y="2079426"/>
          <a:ext cx="8122981" cy="269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49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ADA6D-F5F6-4C6E-AA42-62215024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Role of the GMEC: Support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A62BB-202B-488F-9B6A-8F25576954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3107719-2FBA-4416-853B-64144BBCD1AF}"/>
              </a:ext>
            </a:extLst>
          </p:cNvPr>
          <p:cNvGraphicFramePr>
            <a:graphicFrameLocks/>
          </p:cNvGraphicFramePr>
          <p:nvPr/>
        </p:nvGraphicFramePr>
        <p:xfrm>
          <a:off x="392369" y="2079426"/>
          <a:ext cx="8122981" cy="269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DD64311B-B7BC-4868-9952-D36714FAE3B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40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5863AE-E5F9-4079-857A-C6C87E35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Role of the GMEC: Documentation</a:t>
            </a:r>
            <a:br>
              <a:rPr lang="en-US" sz="32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BA968-0717-4BB7-A904-9F47E9076C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BC1E68C-EFC9-4DF4-9291-67429D23846A}"/>
              </a:ext>
            </a:extLst>
          </p:cNvPr>
          <p:cNvGraphicFramePr>
            <a:graphicFrameLocks/>
          </p:cNvGraphicFramePr>
          <p:nvPr/>
        </p:nvGraphicFramePr>
        <p:xfrm>
          <a:off x="2230859" y="1828197"/>
          <a:ext cx="4466744" cy="403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AFDABA68-3E73-478F-AC18-04896D1E45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28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622149-E740-45C1-9BA6-8309727F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781" y="638064"/>
            <a:ext cx="6526006" cy="1325563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Sponsoring Institution Citations</a:t>
            </a:r>
            <a:br>
              <a:rPr lang="en-US" i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984A5-E9F9-4910-9C16-2DD77AEF22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78E242-AE2E-4E5E-AF67-B854D65CD9DB}"/>
              </a:ext>
            </a:extLst>
          </p:cNvPr>
          <p:cNvSpPr txBox="1">
            <a:spLocks/>
          </p:cNvSpPr>
          <p:nvPr/>
        </p:nvSpPr>
        <p:spPr>
          <a:xfrm>
            <a:off x="870460" y="1653310"/>
            <a:ext cx="7644890" cy="4566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GMEC Documentation Issues: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i="1" dirty="0">
                <a:solidFill>
                  <a:schemeClr val="tx1"/>
                </a:solidFill>
              </a:rPr>
              <a:t>Format of minutes not meeting expectations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i="1" dirty="0">
                <a:solidFill>
                  <a:schemeClr val="tx1"/>
                </a:solidFill>
              </a:rPr>
              <a:t>Not documenting GMEC responsibilities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i="1" dirty="0">
                <a:solidFill>
                  <a:schemeClr val="tx1"/>
                </a:solidFill>
              </a:rPr>
              <a:t>Lack of identification of voting members of GMEC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i="1" dirty="0">
                <a:solidFill>
                  <a:schemeClr val="tx1"/>
                </a:solidFill>
              </a:rPr>
              <a:t>Lack of discussion in minutes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i="1" dirty="0">
                <a:solidFill>
                  <a:schemeClr val="tx1"/>
                </a:solidFill>
              </a:rPr>
              <a:t>Lack of approval process evident in minutes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i="1" dirty="0">
                <a:solidFill>
                  <a:schemeClr val="tx1"/>
                </a:solidFill>
              </a:rPr>
              <a:t>Lack of evidence of program oversight due to the absence of APE review from programs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i="1" dirty="0">
                <a:solidFill>
                  <a:schemeClr val="tx1"/>
                </a:solidFill>
              </a:rPr>
              <a:t>Lack of evidence or review of ACGME surveys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i="1" dirty="0">
                <a:solidFill>
                  <a:schemeClr val="tx1"/>
                </a:solidFill>
              </a:rPr>
              <a:t>Lack of evidence of reviews of Letters of Notification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i="1" dirty="0">
                <a:solidFill>
                  <a:schemeClr val="tx1"/>
                </a:solidFill>
              </a:rPr>
              <a:t>GMEC learning and working environment –  participating sites with no representation on GMEC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Annual Institutional Review (AIR) – missing elements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Special Review Protocol – missing elements</a:t>
            </a:r>
          </a:p>
        </p:txBody>
      </p:sp>
      <p:sp>
        <p:nvSpPr>
          <p:cNvPr id="9" name="Google Shape;69;p11">
            <a:extLst>
              <a:ext uri="{FF2B5EF4-FFF2-40B4-BE49-F238E27FC236}">
                <a16:creationId xmlns:a16="http://schemas.microsoft.com/office/drawing/2014/main" id="{358C5981-E987-42DE-8F61-E7872E472B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3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02F6FF-5D07-4911-85E5-0130D443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102" y="534793"/>
            <a:ext cx="5276958" cy="854117"/>
          </a:xfrm>
        </p:spPr>
        <p:txBody>
          <a:bodyPr/>
          <a:lstStyle/>
          <a:p>
            <a:r>
              <a:rPr lang="en-US" dirty="0"/>
              <a:t>Minutes</a:t>
            </a:r>
          </a:p>
        </p:txBody>
      </p:sp>
      <p:sp>
        <p:nvSpPr>
          <p:cNvPr id="156" name="Google Shape;156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pic>
        <p:nvPicPr>
          <p:cNvPr id="158" name="Google Shape;158;p10" descr="https://formazione.cripionieri.it/graphics/imgs/sys/omino_fir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9680" y="59744"/>
            <a:ext cx="2176067" cy="2354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E63D0D-E092-4D38-8C33-F20CA54346DE}"/>
              </a:ext>
            </a:extLst>
          </p:cNvPr>
          <p:cNvSpPr txBox="1"/>
          <p:nvPr/>
        </p:nvSpPr>
        <p:spPr>
          <a:xfrm>
            <a:off x="596709" y="2178261"/>
            <a:ext cx="8035662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en-US" sz="2400" dirty="0"/>
              <a:t>Evidence for ACGME – are you meeting requirements?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400" dirty="0"/>
              <a:t>Voting needs to be evident in your minutes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400" dirty="0"/>
              <a:t>Clear, concise – show discussion and results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400" dirty="0"/>
              <a:t>Different from medical staff/other types of minutes</a:t>
            </a:r>
          </a:p>
          <a:p>
            <a:endParaRPr lang="en-US" dirty="0"/>
          </a:p>
        </p:txBody>
      </p:sp>
      <p:grpSp>
        <p:nvGrpSpPr>
          <p:cNvPr id="13" name="Google Shape;245;p19">
            <a:extLst>
              <a:ext uri="{FF2B5EF4-FFF2-40B4-BE49-F238E27FC236}">
                <a16:creationId xmlns:a16="http://schemas.microsoft.com/office/drawing/2014/main" id="{2CD0D3D6-65DF-434E-98C7-E2D63D1099A4}"/>
              </a:ext>
            </a:extLst>
          </p:cNvPr>
          <p:cNvGrpSpPr/>
          <p:nvPr/>
        </p:nvGrpSpPr>
        <p:grpSpPr>
          <a:xfrm>
            <a:off x="2976981" y="5001627"/>
            <a:ext cx="5812971" cy="1431503"/>
            <a:chOff x="3797779" y="5390594"/>
            <a:chExt cx="3477772" cy="1252352"/>
          </a:xfrm>
        </p:grpSpPr>
        <p:sp>
          <p:nvSpPr>
            <p:cNvPr id="14" name="Google Shape;246;p19">
              <a:extLst>
                <a:ext uri="{FF2B5EF4-FFF2-40B4-BE49-F238E27FC236}">
                  <a16:creationId xmlns:a16="http://schemas.microsoft.com/office/drawing/2014/main" id="{FFF20FA0-A56E-4A97-B4B5-F87B9492A4EE}"/>
                </a:ext>
              </a:extLst>
            </p:cNvPr>
            <p:cNvSpPr/>
            <p:nvPr/>
          </p:nvSpPr>
          <p:spPr>
            <a:xfrm>
              <a:off x="4731955" y="5512095"/>
              <a:ext cx="2470561" cy="1130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TIP: </a:t>
              </a:r>
              <a:r>
                <a:rPr lang="en-US" sz="1600" dirty="0"/>
                <a:t>If you gave your minutes to someone who did not attend the meeting…would they understand what happened?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5" name="Google Shape;247;p19" descr="Marketing">
              <a:extLst>
                <a:ext uri="{FF2B5EF4-FFF2-40B4-BE49-F238E27FC236}">
                  <a16:creationId xmlns:a16="http://schemas.microsoft.com/office/drawing/2014/main" id="{CA3744DD-2584-45C9-BAEB-8BE76AD508E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6150" y="5512095"/>
              <a:ext cx="657434" cy="792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248;p19">
              <a:extLst>
                <a:ext uri="{FF2B5EF4-FFF2-40B4-BE49-F238E27FC236}">
                  <a16:creationId xmlns:a16="http://schemas.microsoft.com/office/drawing/2014/main" id="{7286D268-67C2-42E4-89F8-F00372212FF8}"/>
                </a:ext>
              </a:extLst>
            </p:cNvPr>
            <p:cNvSpPr/>
            <p:nvPr/>
          </p:nvSpPr>
          <p:spPr>
            <a:xfrm>
              <a:off x="3797779" y="5390594"/>
              <a:ext cx="3477772" cy="914400"/>
            </a:xfrm>
            <a:prstGeom prst="rect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69;p11">
            <a:extLst>
              <a:ext uri="{FF2B5EF4-FFF2-40B4-BE49-F238E27FC236}">
                <a16:creationId xmlns:a16="http://schemas.microsoft.com/office/drawing/2014/main" id="{D97A51C5-41F1-4646-9A48-130E1C3EA17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71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C4846-0F4D-4510-82B9-E230C4FD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584" y="296183"/>
            <a:ext cx="2026273" cy="691243"/>
          </a:xfrm>
        </p:spPr>
        <p:txBody>
          <a:bodyPr/>
          <a:lstStyle/>
          <a:p>
            <a:r>
              <a:rPr lang="en-US" dirty="0"/>
              <a:t>Minutes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CEDA26-6A2C-437B-91B9-5208EEF60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7391" y="987427"/>
            <a:ext cx="4629150" cy="4128860"/>
          </a:xfrm>
        </p:spPr>
        <p:txBody>
          <a:bodyPr/>
          <a:lstStyle/>
          <a:p>
            <a:r>
              <a:rPr lang="en-US" sz="2400" dirty="0"/>
              <a:t>Require follow-up; name of person responsible and expected date</a:t>
            </a:r>
          </a:p>
          <a:p>
            <a:pPr marL="63500" indent="0">
              <a:buNone/>
            </a:pPr>
            <a:endParaRPr lang="en-US" sz="2400" dirty="0"/>
          </a:p>
          <a:p>
            <a:r>
              <a:rPr lang="en-US" sz="2400" dirty="0"/>
              <a:t>Documentation of follow-up</a:t>
            </a:r>
          </a:p>
          <a:p>
            <a:pPr marL="63500" indent="0">
              <a:buNone/>
            </a:pPr>
            <a:endParaRPr lang="en-US" sz="2400" dirty="0"/>
          </a:p>
          <a:p>
            <a:r>
              <a:rPr lang="en-US" sz="2400" dirty="0"/>
              <a:t>GMEC provides resources, if needed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CB59D-C5F1-41AE-BEB5-61C77648F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 descr="A picture containing red, holding, woman, white&#10;&#10;Description automatically generated">
            <a:extLst>
              <a:ext uri="{FF2B5EF4-FFF2-40B4-BE49-F238E27FC236}">
                <a16:creationId xmlns:a16="http://schemas.microsoft.com/office/drawing/2014/main" id="{910BE7CA-6CDD-43D0-A863-FBC4425FF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262" y="1765110"/>
            <a:ext cx="3004458" cy="3004458"/>
          </a:xfrm>
          <a:prstGeom prst="rect">
            <a:avLst/>
          </a:prstGeom>
        </p:spPr>
      </p:pic>
      <p:grpSp>
        <p:nvGrpSpPr>
          <p:cNvPr id="19" name="Google Shape;245;p19">
            <a:extLst>
              <a:ext uri="{FF2B5EF4-FFF2-40B4-BE49-F238E27FC236}">
                <a16:creationId xmlns:a16="http://schemas.microsoft.com/office/drawing/2014/main" id="{BB117C4E-A52A-47E7-86C3-C10B44B98C0E}"/>
              </a:ext>
            </a:extLst>
          </p:cNvPr>
          <p:cNvGrpSpPr/>
          <p:nvPr/>
        </p:nvGrpSpPr>
        <p:grpSpPr>
          <a:xfrm>
            <a:off x="1491343" y="5030213"/>
            <a:ext cx="5812971" cy="1045206"/>
            <a:chOff x="3797779" y="5390594"/>
            <a:chExt cx="3477772" cy="914400"/>
          </a:xfrm>
        </p:grpSpPr>
        <p:sp>
          <p:nvSpPr>
            <p:cNvPr id="20" name="Google Shape;246;p19">
              <a:extLst>
                <a:ext uri="{FF2B5EF4-FFF2-40B4-BE49-F238E27FC236}">
                  <a16:creationId xmlns:a16="http://schemas.microsoft.com/office/drawing/2014/main" id="{52260D12-C81E-477B-8358-95EAA0C15641}"/>
                </a:ext>
              </a:extLst>
            </p:cNvPr>
            <p:cNvSpPr/>
            <p:nvPr/>
          </p:nvSpPr>
          <p:spPr>
            <a:xfrm>
              <a:off x="4728816" y="5562384"/>
              <a:ext cx="2470561" cy="700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TIP: </a:t>
              </a:r>
              <a:r>
                <a:rPr lang="en-US" sz="1600" dirty="0"/>
                <a:t>Trace through your minutes.  Are the loops closed? Are there dead ends?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1" name="Google Shape;247;p19" descr="Marketing">
              <a:extLst>
                <a:ext uri="{FF2B5EF4-FFF2-40B4-BE49-F238E27FC236}">
                  <a16:creationId xmlns:a16="http://schemas.microsoft.com/office/drawing/2014/main" id="{ABCE94AA-9FA6-4813-AEC4-1A6F2E1F78A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36151" y="5465896"/>
              <a:ext cx="659635" cy="839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48;p19">
              <a:extLst>
                <a:ext uri="{FF2B5EF4-FFF2-40B4-BE49-F238E27FC236}">
                  <a16:creationId xmlns:a16="http://schemas.microsoft.com/office/drawing/2014/main" id="{0864B3D3-EB53-476A-B3E8-0880FFA9940F}"/>
                </a:ext>
              </a:extLst>
            </p:cNvPr>
            <p:cNvSpPr/>
            <p:nvPr/>
          </p:nvSpPr>
          <p:spPr>
            <a:xfrm>
              <a:off x="3797779" y="5390594"/>
              <a:ext cx="3477772" cy="914400"/>
            </a:xfrm>
            <a:prstGeom prst="rect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69;p11">
            <a:extLst>
              <a:ext uri="{FF2B5EF4-FFF2-40B4-BE49-F238E27FC236}">
                <a16:creationId xmlns:a16="http://schemas.microsoft.com/office/drawing/2014/main" id="{6C4B0E69-79BB-484F-A86F-74096F4C976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40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476250" y="1768082"/>
            <a:ext cx="7886700" cy="417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-342900">
              <a:spcBef>
                <a:spcPts val="0"/>
              </a:spcBef>
            </a:pPr>
            <a:r>
              <a:rPr lang="en-US" sz="2400" dirty="0"/>
              <a:t>Tracking GMEC responsibilities in the agenda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/>
              <a:t>Tracking the requirements for the AIR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Meeting GMEC Requirements</a:t>
            </a:r>
            <a:endParaRPr dirty="0"/>
          </a:p>
        </p:txBody>
      </p:sp>
      <p:sp>
        <p:nvSpPr>
          <p:cNvPr id="131" name="Google Shape;131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pic>
        <p:nvPicPr>
          <p:cNvPr id="133" name="Google Shape;133;p8" descr="https://encrypted-tbn2.gstatic.com/images?q=tbn:ANd9GcQg9yT04ipMNKoY31dDLFadwfimdJ0rwLkyv-yQmdgJ8pCbA-2-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656" y="1069514"/>
            <a:ext cx="1778668" cy="1421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35777E-2052-4B05-BC8B-FB79B72107C5}"/>
              </a:ext>
            </a:extLst>
          </p:cNvPr>
          <p:cNvGraphicFramePr>
            <a:graphicFrameLocks noGrp="1"/>
          </p:cNvGraphicFramePr>
          <p:nvPr/>
        </p:nvGraphicFramePr>
        <p:xfrm>
          <a:off x="781050" y="3347918"/>
          <a:ext cx="7886700" cy="25799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8053">
                  <a:extLst>
                    <a:ext uri="{9D8B030D-6E8A-4147-A177-3AD203B41FA5}">
                      <a16:colId xmlns:a16="http://schemas.microsoft.com/office/drawing/2014/main" val="2526624749"/>
                    </a:ext>
                  </a:extLst>
                </a:gridCol>
                <a:gridCol w="1492932">
                  <a:extLst>
                    <a:ext uri="{9D8B030D-6E8A-4147-A177-3AD203B41FA5}">
                      <a16:colId xmlns:a16="http://schemas.microsoft.com/office/drawing/2014/main" val="408066899"/>
                    </a:ext>
                  </a:extLst>
                </a:gridCol>
                <a:gridCol w="1206616">
                  <a:extLst>
                    <a:ext uri="{9D8B030D-6E8A-4147-A177-3AD203B41FA5}">
                      <a16:colId xmlns:a16="http://schemas.microsoft.com/office/drawing/2014/main" val="1086344950"/>
                    </a:ext>
                  </a:extLst>
                </a:gridCol>
                <a:gridCol w="1128526">
                  <a:extLst>
                    <a:ext uri="{9D8B030D-6E8A-4147-A177-3AD203B41FA5}">
                      <a16:colId xmlns:a16="http://schemas.microsoft.com/office/drawing/2014/main" val="839943744"/>
                    </a:ext>
                  </a:extLst>
                </a:gridCol>
                <a:gridCol w="520573">
                  <a:extLst>
                    <a:ext uri="{9D8B030D-6E8A-4147-A177-3AD203B41FA5}">
                      <a16:colId xmlns:a16="http://schemas.microsoft.com/office/drawing/2014/main" val="2444375477"/>
                    </a:ext>
                  </a:extLst>
                </a:gridCol>
              </a:tblGrid>
              <a:tr h="505866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Topic	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Presenter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Voting Required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IR REQ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Page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669451"/>
                  </a:ext>
                </a:extLst>
              </a:tr>
              <a:tr h="354106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Welcome/ Call to Order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u="none" strike="noStrike" noProof="0" dirty="0">
                          <a:effectLst/>
                        </a:rPr>
                        <a:t>Heather Peters, PhD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597630"/>
                  </a:ext>
                </a:extLst>
              </a:tr>
              <a:tr h="354106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Approval of Minutes	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u="none" strike="noStrike" noProof="0" dirty="0">
                          <a:effectLst/>
                        </a:rPr>
                        <a:t>Heather Peters, PhD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3-8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858218"/>
                  </a:ext>
                </a:extLst>
              </a:tr>
              <a:tr h="1011732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Monthly Monitoring Report - Information</a:t>
                      </a:r>
                      <a:endParaRPr lang="en-US" dirty="0">
                        <a:effectLst/>
                      </a:endParaRPr>
                    </a:p>
                    <a:p>
                      <a:pPr marL="342900" lvl="0" indent="-342900"/>
                      <a:r>
                        <a:rPr lang="en-US" sz="1000" dirty="0">
                          <a:effectLst/>
                        </a:rPr>
                        <a:t>·</a:t>
                      </a:r>
                      <a:r>
                        <a:rPr lang="en-US" sz="700" dirty="0">
                          <a:effectLst/>
                        </a:rPr>
                        <a:t>        </a:t>
                      </a:r>
                      <a:r>
                        <a:rPr lang="en-US" sz="1000" dirty="0">
                          <a:effectLst/>
                        </a:rPr>
                        <a:t>Work Hour violations for each program</a:t>
                      </a:r>
                      <a:endParaRPr lang="en-US" dirty="0">
                        <a:effectLst/>
                      </a:endParaRPr>
                    </a:p>
                    <a:p>
                      <a:pPr marL="342900" lvl="0" indent="-342900"/>
                      <a:r>
                        <a:rPr lang="en-US" sz="1000" dirty="0">
                          <a:effectLst/>
                        </a:rPr>
                        <a:t>·</a:t>
                      </a:r>
                      <a:r>
                        <a:rPr lang="en-US" sz="700" dirty="0">
                          <a:effectLst/>
                        </a:rPr>
                        <a:t>        </a:t>
                      </a:r>
                      <a:r>
                        <a:rPr lang="en-US" sz="1000" dirty="0">
                          <a:effectLst/>
                        </a:rPr>
                        <a:t>Residents on LOA</a:t>
                      </a:r>
                      <a:endParaRPr lang="en-US" dirty="0">
                        <a:effectLst/>
                      </a:endParaRPr>
                    </a:p>
                    <a:p>
                      <a:pPr marL="342900" lvl="0" indent="-342900"/>
                      <a:r>
                        <a:rPr lang="en-US" sz="1000" dirty="0">
                          <a:effectLst/>
                        </a:rPr>
                        <a:t>·</a:t>
                      </a:r>
                      <a:r>
                        <a:rPr lang="en-US" sz="700" dirty="0">
                          <a:effectLst/>
                        </a:rPr>
                        <a:t>        </a:t>
                      </a:r>
                      <a:r>
                        <a:rPr lang="en-US" sz="1000" dirty="0">
                          <a:effectLst/>
                        </a:rPr>
                        <a:t>Residents on Remediation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Heather Peters, PhD</a:t>
                      </a:r>
                      <a:endParaRPr lang="en-US" dirty="0">
                        <a:effectLst/>
                      </a:endParaRPr>
                    </a:p>
                    <a:p>
                      <a:endParaRPr lang="en-US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I.B.4.b) (3)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sz="1000" dirty="0">
                          <a:effectLst/>
                        </a:rPr>
                        <a:t>I.B.4.b) (4)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58267"/>
                  </a:ext>
                </a:extLst>
              </a:tr>
              <a:tr h="354106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Program Evaluation Committee (PEC)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Heather Peters, PhD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I.B.4.a)(3)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673732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1CDAB9F-4694-482A-B029-0A225DFCA045}"/>
              </a:ext>
            </a:extLst>
          </p:cNvPr>
          <p:cNvSpPr/>
          <p:nvPr/>
        </p:nvSpPr>
        <p:spPr>
          <a:xfrm>
            <a:off x="6873765" y="3055636"/>
            <a:ext cx="1558553" cy="3080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69;p11">
            <a:extLst>
              <a:ext uri="{FF2B5EF4-FFF2-40B4-BE49-F238E27FC236}">
                <a16:creationId xmlns:a16="http://schemas.microsoft.com/office/drawing/2014/main" id="{62520381-9507-438F-9652-6A9F621F5E4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”Meet the Experts – Fall Freebie”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37100"/>
            <a:ext cx="7023196" cy="1041400"/>
          </a:xfrm>
        </p:spPr>
        <p:txBody>
          <a:bodyPr wrap="square" tIns="91440" bIns="91440">
            <a:normAutofit fontScale="25000" lnSpcReduction="20000"/>
          </a:bodyPr>
          <a:lstStyle/>
          <a:p>
            <a:br>
              <a:rPr lang="en-US" sz="7700" b="1" dirty="0"/>
            </a:br>
            <a:br>
              <a:rPr lang="en-US" sz="5600" b="1" dirty="0">
                <a:latin typeface="+mn-lt"/>
              </a:rPr>
            </a:br>
            <a:r>
              <a:rPr lang="en-US" sz="8000" b="1" dirty="0">
                <a:latin typeface="+mn-lt"/>
              </a:rPr>
              <a:t>Heather Peters, M.Ed, Ph.D </a:t>
            </a:r>
            <a:br>
              <a:rPr lang="en-US" sz="8000" b="1" dirty="0">
                <a:latin typeface="+mn-lt"/>
              </a:rPr>
            </a:br>
            <a:br>
              <a:rPr lang="en-US" sz="8000" b="1" dirty="0">
                <a:latin typeface="+mn-lt"/>
              </a:rPr>
            </a:br>
            <a:r>
              <a:rPr lang="en-US" sz="8000" b="1" dirty="0">
                <a:latin typeface="+mn-lt"/>
              </a:rPr>
              <a:t>Christine Redovan, MBA </a:t>
            </a:r>
            <a:br>
              <a:rPr lang="en-US" sz="5600" b="1" dirty="0">
                <a:latin typeface="+mn-lt"/>
              </a:rPr>
            </a:br>
            <a:endParaRPr lang="en-US" sz="6400" b="1" dirty="0">
              <a:latin typeface="+mn-lt"/>
            </a:endParaRPr>
          </a:p>
          <a:p>
            <a:endParaRPr lang="en-US" sz="6400" b="1" dirty="0"/>
          </a:p>
          <a:p>
            <a:endParaRPr lang="en-US" sz="640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9852320-6521-E847-9E19-8A75C430D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E55B4EB-2A11-2440-834B-F3A918B4D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3910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E3F338-4260-450E-91D2-DCDECFBE8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14" y="1572029"/>
            <a:ext cx="7064086" cy="46378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886C44-89A1-4118-AA21-21D42E56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of GMEC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CCB77-A835-4510-B7A8-8AA2CF6F4A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E39B-FFC6-4D46-AE9A-280AF1A4CD5D}"/>
              </a:ext>
            </a:extLst>
          </p:cNvPr>
          <p:cNvSpPr txBox="1"/>
          <p:nvPr/>
        </p:nvSpPr>
        <p:spPr>
          <a:xfrm>
            <a:off x="241300" y="4485752"/>
            <a:ext cx="6216650" cy="160043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Reminders:</a:t>
            </a:r>
          </a:p>
          <a:p>
            <a:pPr marL="342900" indent="-342900">
              <a:buAutoNum type="arabicPeriod"/>
            </a:pPr>
            <a:r>
              <a:rPr lang="en-US" sz="1200" dirty="0"/>
              <a:t>Document all GMEC responsibilities over the course of the academic year in your minutes</a:t>
            </a:r>
          </a:p>
          <a:p>
            <a:pPr marL="342900" indent="-342900">
              <a:buAutoNum type="arabicPeriod"/>
            </a:pPr>
            <a:r>
              <a:rPr lang="en-US" sz="1200" dirty="0"/>
              <a:t>Complete list of Responsibilities: I.B.4, I.B.5 and I.B.6 sections</a:t>
            </a:r>
          </a:p>
          <a:p>
            <a:pPr marL="342900" indent="-342900">
              <a:buAutoNum type="arabicPeriod"/>
            </a:pPr>
            <a:r>
              <a:rPr lang="en-US" sz="1200" dirty="0"/>
              <a:t>Best Practices: </a:t>
            </a:r>
          </a:p>
          <a:p>
            <a:pPr marL="738188" lvl="3" indent="-276225" defTabSz="1090613">
              <a:buFont typeface="Arial" panose="020B0604020202020204" pitchFamily="34" charset="0"/>
              <a:buChar char="•"/>
            </a:pPr>
            <a:r>
              <a:rPr lang="en-US" sz="1200" dirty="0"/>
              <a:t>Add areas of the requirements that you have citations in or any other potential vulnerabilities</a:t>
            </a:r>
          </a:p>
          <a:p>
            <a:pPr marL="738188" lvl="3" indent="-276225" defTabSz="1090613">
              <a:buFont typeface="Arial" panose="020B0604020202020204" pitchFamily="34" charset="0"/>
              <a:buChar char="•"/>
            </a:pPr>
            <a:r>
              <a:rPr lang="en-US" sz="1200" dirty="0"/>
              <a:t>Include in AIR to inform and educate GMEC about </a:t>
            </a:r>
            <a:r>
              <a:rPr lang="en-US" sz="1200" dirty="0" err="1"/>
              <a:t>responsibilties</a:t>
            </a:r>
            <a:endParaRPr lang="en-US" sz="1200" dirty="0"/>
          </a:p>
        </p:txBody>
      </p:sp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F397A32D-B784-42D5-825C-6D1A86A1452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749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2260C-EEC5-4009-A7E0-78470FDA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5BC0F-B95D-4956-90C8-7E870459C3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ED209-23CB-49E2-AB68-DFE3C5FE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4" y="1732271"/>
            <a:ext cx="9144000" cy="2580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0DCBEF-2AF3-4559-821D-33A8A6D94C6F}"/>
              </a:ext>
            </a:extLst>
          </p:cNvPr>
          <p:cNvSpPr txBox="1"/>
          <p:nvPr/>
        </p:nvSpPr>
        <p:spPr>
          <a:xfrm>
            <a:off x="1242291" y="3285832"/>
            <a:ext cx="6784108" cy="28931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Possible Categories: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Follow-up from previous GMEC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Membership of GMEC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Subcommittee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Resident Forum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APE Reports/Action Plans Progress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ACGME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Accreditation Reports (Letters of Notification, Program Director Approval)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CLER</a:t>
            </a:r>
          </a:p>
        </p:txBody>
      </p:sp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9FA15590-DD9A-46F4-BEE4-9670ACA2EF3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48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Christine Redovan, MBA, MLIS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GME Updates You May Have Missed</a:t>
            </a:r>
            <a:endParaRPr sz="24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C8E0963-5DB1-3E4B-8F35-4CE34AB43026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546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3FAEED-788E-4C41-925A-4926EAB8F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839" y="2116881"/>
            <a:ext cx="7886700" cy="4438905"/>
          </a:xfrm>
        </p:spPr>
        <p:txBody>
          <a:bodyPr/>
          <a:lstStyle/>
          <a:p>
            <a:r>
              <a:rPr lang="en-US" dirty="0"/>
              <a:t>New TY + Ophthalmology requirement</a:t>
            </a:r>
          </a:p>
          <a:p>
            <a:pPr lvl="1"/>
            <a:r>
              <a:rPr lang="en-US" dirty="0"/>
              <a:t>Effective July 1, 2021 – Ophthalmology programs must either offer first year training or a joined TY-OPH training.</a:t>
            </a:r>
          </a:p>
          <a:p>
            <a:pPr lvl="1"/>
            <a:r>
              <a:rPr lang="en-US" dirty="0"/>
              <a:t>Potential collaboration and/or new programs</a:t>
            </a:r>
          </a:p>
          <a:p>
            <a:pPr lvl="1"/>
            <a:r>
              <a:rPr lang="en-US" dirty="0"/>
              <a:t>Citations not expected until 2023; but start planning now</a:t>
            </a:r>
          </a:p>
          <a:p>
            <a:pPr lvl="1"/>
            <a:r>
              <a:rPr lang="en-US" dirty="0"/>
              <a:t>Ophthalmology RC website has much more detail. (https://acgme.org/Specialties/Documents-and-Resources/pfcatid/13/Ophthalmology)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8CDF67-20DC-4AA3-8CE0-AF72BAB9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A8DB0-BD36-4B05-951E-1351BBCCC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D15BDAF4-A3FC-014E-B5C3-F95794674D5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F3C91-83F2-A842-9C01-662699E7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334" y="431074"/>
            <a:ext cx="2384334" cy="15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01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67DE5-634E-4673-A4CE-ABEB360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47064"/>
            <a:ext cx="7886700" cy="4438905"/>
          </a:xfrm>
        </p:spPr>
        <p:txBody>
          <a:bodyPr/>
          <a:lstStyle/>
          <a:p>
            <a:r>
              <a:rPr lang="en-US" dirty="0"/>
              <a:t>Coordinator timelines released by the ACGME Coordinator Advisory Group</a:t>
            </a:r>
          </a:p>
          <a:p>
            <a:pPr marL="63500" indent="0">
              <a:buNone/>
            </a:pPr>
            <a:endParaRPr lang="en-US" dirty="0"/>
          </a:p>
          <a:p>
            <a:pPr lvl="1"/>
            <a:r>
              <a:rPr lang="en-US" dirty="0"/>
              <a:t>Includes residency, fellowship and institutional timelines</a:t>
            </a:r>
          </a:p>
          <a:p>
            <a:pPr lvl="1"/>
            <a:r>
              <a:rPr lang="en-US" dirty="0"/>
              <a:t>Fully customizable to your institution</a:t>
            </a:r>
          </a:p>
          <a:p>
            <a:pPr lvl="1"/>
            <a:r>
              <a:rPr lang="en-US" dirty="0"/>
              <a:t>Recommend adopting across programs; use as a coordinator committee meeting activity</a:t>
            </a:r>
          </a:p>
          <a:p>
            <a:pPr lvl="1"/>
            <a:r>
              <a:rPr lang="en-US" dirty="0"/>
              <a:t>CAG site: https://acgme.org/Program-Directors-and-Coordinators/Welcome/ACGME-Coordinator-Advisory-Group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937F49-579D-4B2A-A02D-598E0DF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D022E-ACE5-47A5-AEEC-F123704238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46355FE-6E7E-46A8-950A-0DFB1D16C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8123" y="255687"/>
            <a:ext cx="2112944" cy="1821772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66D55359-97C7-E34E-9EB0-524C18FE811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634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5D0B16-DC3F-42EA-BB51-2FC45C30D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230" y="1384207"/>
            <a:ext cx="7886700" cy="4438905"/>
          </a:xfrm>
        </p:spPr>
        <p:txBody>
          <a:bodyPr/>
          <a:lstStyle/>
          <a:p>
            <a:r>
              <a:rPr lang="en-US" dirty="0"/>
              <a:t>ACGME CLER Visits Resuming</a:t>
            </a:r>
          </a:p>
          <a:p>
            <a:pPr lvl="1"/>
            <a:r>
              <a:rPr lang="en-US" dirty="0"/>
              <a:t>Pilot visits have begun</a:t>
            </a:r>
          </a:p>
          <a:p>
            <a:pPr lvl="1"/>
            <a:r>
              <a:rPr lang="en-US" dirty="0"/>
              <a:t>All virtual; no walking rounds during the pilot</a:t>
            </a:r>
          </a:p>
          <a:p>
            <a:pPr lvl="1"/>
            <a:r>
              <a:rPr lang="en-US" dirty="0"/>
              <a:t>Heavy technology requirement</a:t>
            </a:r>
          </a:p>
          <a:p>
            <a:pPr lvl="1"/>
            <a:r>
              <a:rPr lang="en-US" dirty="0"/>
              <a:t>Pilot focus is on the CLE response to COVID-19</a:t>
            </a:r>
          </a:p>
          <a:p>
            <a:pPr lvl="1"/>
            <a:r>
              <a:rPr lang="en-US" dirty="0"/>
              <a:t>Pilot requests responses to questions from C-Suite and Patient Safety to be submitted prior to the visit</a:t>
            </a:r>
          </a:p>
          <a:p>
            <a:pPr lvl="1"/>
            <a:r>
              <a:rPr lang="en-US" dirty="0"/>
              <a:t>Trying out a new protocol….subject to change based on results/experiences</a:t>
            </a:r>
          </a:p>
          <a:p>
            <a:r>
              <a:rPr lang="en-US" dirty="0"/>
              <a:t>New report on CLE’s released.  Results from small and unique settings. </a:t>
            </a:r>
            <a:r>
              <a:rPr lang="en-US" sz="2000" dirty="0"/>
              <a:t>(https://acgme.org/Portals/0/PDFs/CLER/CLERSpecialReportUniqueSettings2020.pdf)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EF4C7-9261-43FB-A81E-399A504B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Updates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F2F20-3F20-4F59-83FC-1B3A0A619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 descr="A picture containing indoor, computer, sitting, computer&#10;&#10;Description automatically generated">
            <a:extLst>
              <a:ext uri="{FF2B5EF4-FFF2-40B4-BE49-F238E27FC236}">
                <a16:creationId xmlns:a16="http://schemas.microsoft.com/office/drawing/2014/main" id="{5CAB10CC-EFF1-454F-A701-633C7B239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42580" y="390031"/>
            <a:ext cx="2419350" cy="1727568"/>
          </a:xfrm>
          <a:prstGeom prst="rect">
            <a:avLst/>
          </a:prstGeom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CBAAF173-6452-9E43-B00B-96D4DF5AB7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90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515671-E53F-44EA-91EC-A1E22D70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D1326-9942-4AEF-9594-61CD9D332F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FB009-FE7C-4476-916B-B80904CA8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13" y="1711932"/>
            <a:ext cx="7886700" cy="4438905"/>
          </a:xfrm>
        </p:spPr>
        <p:txBody>
          <a:bodyPr/>
          <a:lstStyle/>
          <a:p>
            <a:r>
              <a:rPr lang="en-US" dirty="0"/>
              <a:t>ADS imports ABMS data for faculty.</a:t>
            </a:r>
          </a:p>
          <a:p>
            <a:r>
              <a:rPr lang="en-US" dirty="0"/>
              <a:t>Exportable survey report data from ADS.  Ideal for making red, yellow, green dashboards.</a:t>
            </a:r>
          </a:p>
          <a:p>
            <a:r>
              <a:rPr lang="en-US" dirty="0"/>
              <a:t>Many requirement changes/updates pending ACGME Board approval.  Keep an eye open.  </a:t>
            </a:r>
          </a:p>
          <a:p>
            <a:r>
              <a:rPr lang="en-US" dirty="0"/>
              <a:t>ACGME 2019-2020 Data Book</a:t>
            </a:r>
          </a:p>
          <a:p>
            <a:r>
              <a:rPr lang="en-US" i="1" dirty="0"/>
              <a:t>Pursuing Excellence </a:t>
            </a:r>
            <a:r>
              <a:rPr lang="en-US" dirty="0"/>
              <a:t>report published</a:t>
            </a:r>
          </a:p>
          <a:p>
            <a:r>
              <a:rPr lang="en-US" dirty="0"/>
              <a:t>2019-2020 ACGME Annual Report</a:t>
            </a:r>
          </a:p>
          <a:p>
            <a:pPr marL="63500" indent="0">
              <a:buNone/>
            </a:pPr>
            <a:r>
              <a:rPr lang="en-US" dirty="0"/>
              <a:t>					</a:t>
            </a:r>
            <a:r>
              <a:rPr lang="en-US" sz="2000" dirty="0"/>
              <a:t>(source: acgme.org)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75F966D1-BEB9-FF4B-8F18-74188D3DCC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289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92C3D-82DD-4808-BFD5-5140E58319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8D63C8D6-D37A-44BA-90CE-069D27B6873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890CF-AE0A-FA4E-B95D-4D61FCD7D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333670"/>
            <a:ext cx="6897190" cy="25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7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       Working with Struggling Learners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 Thursday, December 3,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400" dirty="0">
                <a:latin typeface="+mn-lt"/>
              </a:rPr>
              <a:t>       DIO Role and Responsibilities: Keys to Success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December 17,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400" dirty="0">
                <a:latin typeface="+mn-lt"/>
              </a:rPr>
              <a:t>       How to Manage Virtual Site Visit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Tuesday, January 5,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How to Maximize Virtual Learning Part 1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January 21,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Working with your Governing Board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Recognizing &amp; Addressing Precursors of Burnout: The Value of Shame Resiliency Training to Support Resident Well-Being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Working with your IRB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Demystifying Diversity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Faculty Development Planning: Sponsoring Institution Role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ADS Annual Update: Best Practices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Graduate Medical Education Financing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Artificial Intelligence in Medicine:</a:t>
            </a:r>
            <a:br>
              <a:rPr lang="en-US" sz="1200" dirty="0">
                <a:solidFill>
                  <a:srgbClr val="0070C0"/>
                </a:solidFill>
                <a:latin typeface="+mn-lt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</a:rPr>
              <a:t> Its Impact on GME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Faculty Development – A More Specific Approach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844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299"/>
            <a:ext cx="7677150" cy="447656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</a:t>
            </a:r>
            <a:r>
              <a:rPr lang="en-US" sz="1800" b="1" dirty="0" err="1"/>
              <a:t>www.PartnersInMedEd.com</a:t>
            </a:r>
            <a:endParaRPr lang="en-US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59BF14-2EAA-AD4F-A393-9B1159013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3192E2F-FC59-DF43-8BCA-924D53C029B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892475"/>
            <a:ext cx="9144000" cy="207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Heather Peters, M.Ed, Ph.D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4"/>
              </a:rPr>
              <a:t>Heather@PartnersInMedEd.com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3FA2A0E-ED5B-3649-A65A-EA691F7D43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959633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Christine Redovan, MBA, MLIS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5"/>
              </a:rPr>
              <a:t>Christine@PartnersInMedEd.com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AD8DED7-7BE7-9741-B7A1-1CB0ACF41D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55914-DB31-4457-A287-395AEB52E06B}"/>
              </a:ext>
            </a:extLst>
          </p:cNvPr>
          <p:cNvSpPr txBox="1"/>
          <p:nvPr/>
        </p:nvSpPr>
        <p:spPr>
          <a:xfrm>
            <a:off x="5005880" y="3891517"/>
            <a:ext cx="393182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Accreditation and Management Expert For New and Established Institutions and Programs</a:t>
            </a:r>
            <a:br>
              <a:rPr lang="en-US" sz="1000" b="1" dirty="0">
                <a:latin typeface="+mn-lt"/>
              </a:rPr>
            </a:b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Successful GME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Focused on </a:t>
            </a:r>
            <a:r>
              <a:rPr lang="en-US" sz="1000" dirty="0">
                <a:latin typeface="+mn-lt"/>
              </a:rPr>
              <a:t>Continuous Accreditation R</a:t>
            </a:r>
            <a:r>
              <a:rPr lang="en-US" sz="1000" b="1" dirty="0">
                <a:latin typeface="+mn-lt"/>
              </a:rPr>
              <a:t>eadiness. Data Mining,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+mn-lt"/>
              </a:rPr>
              <a:t>20+</a:t>
            </a:r>
            <a:r>
              <a:rPr lang="en-US" sz="1000" b="1" dirty="0">
                <a:latin typeface="+mn-lt"/>
              </a:rPr>
              <a:t>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FB7C16-75DF-4CC7-937D-1A5310D8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6364" y="1410956"/>
            <a:ext cx="1579776" cy="21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8406A6-CDDA-0347-9075-3EC820DFF633}"/>
              </a:ext>
            </a:extLst>
          </p:cNvPr>
          <p:cNvSpPr txBox="1"/>
          <p:nvPr/>
        </p:nvSpPr>
        <p:spPr>
          <a:xfrm>
            <a:off x="4860147" y="3569662"/>
            <a:ext cx="3641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Christine Redovan, MBA, MLIS</a:t>
            </a:r>
          </a:p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4D38D-1549-0141-8150-0CC16188230C}"/>
              </a:ext>
            </a:extLst>
          </p:cNvPr>
          <p:cNvSpPr txBox="1"/>
          <p:nvPr/>
        </p:nvSpPr>
        <p:spPr>
          <a:xfrm>
            <a:off x="614082" y="3926540"/>
            <a:ext cx="364863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Former GME Director &amp; DIO</a:t>
            </a:r>
          </a:p>
          <a:p>
            <a:pPr marL="342900" indent="-342900">
              <a:buFont typeface="Arial"/>
              <a:buChar char="•"/>
            </a:pPr>
            <a:endParaRPr lang="en-US" sz="1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Areas of Expertise: GME Strategic Planning; Program Evaluation; and Faculty Development</a:t>
            </a:r>
          </a:p>
          <a:p>
            <a:endParaRPr lang="en-US" sz="1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000" b="1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5EDBF-E8B7-5248-B710-7445615BB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68" y="1385044"/>
            <a:ext cx="1519517" cy="21273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D59BB0-A2F4-7B4B-ABB4-B880391765E0}"/>
              </a:ext>
            </a:extLst>
          </p:cNvPr>
          <p:cNvSpPr txBox="1"/>
          <p:nvPr/>
        </p:nvSpPr>
        <p:spPr>
          <a:xfrm>
            <a:off x="615360" y="3587591"/>
            <a:ext cx="3641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A71A2E3-A437-C348-9D5B-8836EEB625B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A9927575-01B5-B949-93D6-B80A75D192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3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Christine Redovan, MBA, MLIS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Resident </a:t>
            </a:r>
            <a:br>
              <a:rPr lang="en-US" dirty="0"/>
            </a:br>
            <a:r>
              <a:rPr lang="en-US" dirty="0"/>
              <a:t>Complaints</a:t>
            </a:r>
            <a:br>
              <a:rPr lang="en-US" dirty="0"/>
            </a:br>
            <a:endParaRPr sz="24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CC91E85-6F50-CE46-B077-C830022A9C5B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765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73867-F8D7-47D3-86B7-B1D554B94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Uptick since the pandemic</a:t>
            </a:r>
          </a:p>
          <a:p>
            <a:r>
              <a:rPr lang="en-US" dirty="0"/>
              <a:t>Institution and program level</a:t>
            </a:r>
          </a:p>
          <a:p>
            <a:r>
              <a:rPr lang="en-US" dirty="0"/>
              <a:t>Difficult to find published information about number and types of complaints</a:t>
            </a:r>
          </a:p>
          <a:p>
            <a:r>
              <a:rPr lang="en-US" dirty="0"/>
              <a:t>Confusion on when to report to ACGME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454D0A-777A-4524-AF95-09CC4CE1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Complaints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C4CEB-FCBD-4965-8FEA-A06EA6B552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9B720B24-BD20-4AB6-A539-AC465D2EB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26366" y="4749504"/>
            <a:ext cx="4089115" cy="1608018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C235C3C1-0A95-BA49-9027-F5CC31D8F3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74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C87210-760F-48D1-AFCD-70C614B3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94367"/>
            <a:ext cx="3265256" cy="4438905"/>
          </a:xfrm>
        </p:spPr>
        <p:txBody>
          <a:bodyPr/>
          <a:lstStyle/>
          <a:p>
            <a:pPr marL="63500" indent="0" algn="ctr">
              <a:buNone/>
            </a:pPr>
            <a:r>
              <a:rPr lang="en-US" u="sng" dirty="0"/>
              <a:t>Ombudsperson</a:t>
            </a:r>
          </a:p>
          <a:p>
            <a:r>
              <a:rPr lang="en-US" dirty="0"/>
              <a:t>Anonymous problem solving</a:t>
            </a:r>
          </a:p>
          <a:p>
            <a:r>
              <a:rPr lang="en-US" dirty="0"/>
              <a:t>Does not affect accreditation</a:t>
            </a:r>
          </a:p>
          <a:p>
            <a:r>
              <a:rPr lang="en-US" dirty="0"/>
              <a:t>Does not go to RC</a:t>
            </a:r>
          </a:p>
          <a:p>
            <a:r>
              <a:rPr lang="en-US" dirty="0"/>
              <a:t>Educational opportunity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E45E2D-7899-4387-990D-55C629D8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Pathways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84AB1-AEDE-4EA5-B63D-81C12B60D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B0CFA2F-E711-4D6A-B7FE-33E0A47B1B9C}"/>
              </a:ext>
            </a:extLst>
          </p:cNvPr>
          <p:cNvSpPr txBox="1">
            <a:spLocks/>
          </p:cNvSpPr>
          <p:nvPr/>
        </p:nvSpPr>
        <p:spPr>
          <a:xfrm>
            <a:off x="4572000" y="1607429"/>
            <a:ext cx="3265256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0" indent="0" algn="ctr">
              <a:buFont typeface="Arial"/>
              <a:buNone/>
            </a:pPr>
            <a:r>
              <a:rPr lang="en-US" u="sng" dirty="0"/>
              <a:t>Complaint</a:t>
            </a:r>
          </a:p>
          <a:p>
            <a:r>
              <a:rPr lang="en-US" dirty="0"/>
              <a:t>Confidential reporting system</a:t>
            </a:r>
          </a:p>
          <a:p>
            <a:r>
              <a:rPr lang="en-US" dirty="0"/>
              <a:t>Specific compliance with requirements</a:t>
            </a:r>
          </a:p>
          <a:p>
            <a:r>
              <a:rPr lang="en-US" dirty="0"/>
              <a:t>Reviewed by RC</a:t>
            </a:r>
          </a:p>
          <a:p>
            <a:r>
              <a:rPr lang="en-US" dirty="0"/>
              <a:t>Potential impact on accreditation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8AE7C-ED12-4E73-980E-BD5EF3AC3491}"/>
              </a:ext>
            </a:extLst>
          </p:cNvPr>
          <p:cNvSpPr txBox="1"/>
          <p:nvPr/>
        </p:nvSpPr>
        <p:spPr>
          <a:xfrm>
            <a:off x="1620529" y="5878458"/>
            <a:ext cx="5876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https://acgme.org/Residents-and-Fellows/Report-an-Issue</a:t>
            </a:r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CF0BD344-CC7D-BA4C-8B19-0569926178E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41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79416-1EF1-40AF-80D1-0C35FBFF3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0206D-D177-484E-AF16-3C5AF713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Complaints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59270-ADEF-41FC-9CD7-25578274E8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7DF14DC-2727-42AD-8CE5-22DE53EB2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840" y="1909220"/>
            <a:ext cx="3506484" cy="1839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8AA3BD-5103-4069-995B-2E45FF5992FE}"/>
              </a:ext>
            </a:extLst>
          </p:cNvPr>
          <p:cNvSpPr txBox="1"/>
          <p:nvPr/>
        </p:nvSpPr>
        <p:spPr>
          <a:xfrm>
            <a:off x="4359453" y="1960128"/>
            <a:ext cx="4155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letter will come via 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Read carefully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Follow the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Note response due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7829CA5C-4215-4243-89FD-AF2290E3B7D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74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AC3413-B97C-42B0-9839-A3536EF29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tempting to “hide” the letter.  Don’t do it!</a:t>
            </a:r>
          </a:p>
          <a:p>
            <a:pPr lvl="1"/>
            <a:r>
              <a:rPr lang="en-US" dirty="0"/>
              <a:t>DIO must be involved</a:t>
            </a:r>
          </a:p>
          <a:p>
            <a:pPr lvl="1"/>
            <a:r>
              <a:rPr lang="en-US" dirty="0"/>
              <a:t>GMEC must be involved</a:t>
            </a:r>
          </a:p>
          <a:p>
            <a:pPr lvl="1"/>
            <a:r>
              <a:rPr lang="en-US" dirty="0"/>
              <a:t>GMEC must document the complaint and the response</a:t>
            </a:r>
          </a:p>
          <a:p>
            <a:pPr lvl="1"/>
            <a:r>
              <a:rPr lang="en-US" dirty="0"/>
              <a:t>GMEC must document any follow-up</a:t>
            </a:r>
          </a:p>
          <a:p>
            <a:pPr marL="546100" lvl="1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  <a:p>
            <a:pPr marL="1460500" lvl="3" indent="0">
              <a:buNone/>
            </a:pPr>
            <a:r>
              <a:rPr lang="en-US" sz="2000" dirty="0"/>
              <a:t>Summarize the complaint and response with GMEC maintaining resident confidentiality to the extent possible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9576CA-E8F2-42EE-8D7B-C7C4E0D8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Complaints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9EEE3-F9A9-4995-A313-22205EC63D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7296344-CE59-4D4E-90AA-7244EF7B2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229" y="4614209"/>
            <a:ext cx="1202076" cy="855227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9AEDEBB0-849E-5D43-8F46-DD3BACEDE52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0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CC5C8-2A78-4CFC-9ADE-F18B1494C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 algn="ctr">
              <a:buNone/>
            </a:pPr>
            <a:r>
              <a:rPr lang="en-US" sz="2800" dirty="0"/>
              <a:t> Steps to Resolution</a:t>
            </a:r>
          </a:p>
          <a:p>
            <a:pPr marL="63500" indent="0" algn="ctr">
              <a:buNone/>
            </a:pPr>
            <a:endParaRPr lang="en-US" dirty="0"/>
          </a:p>
          <a:p>
            <a:pPr marL="577850" indent="-514350">
              <a:buAutoNum type="arabicPeriod"/>
            </a:pPr>
            <a:r>
              <a:rPr lang="en-US" sz="2800" dirty="0"/>
              <a:t>Investigate the complaint</a:t>
            </a:r>
          </a:p>
          <a:p>
            <a:pPr marL="863600" lvl="1" indent="-342900"/>
            <a:r>
              <a:rPr lang="en-US" sz="2400" dirty="0"/>
              <a:t>Interviews/Meetings</a:t>
            </a:r>
          </a:p>
          <a:p>
            <a:pPr marL="863600" lvl="1" indent="-342900"/>
            <a:r>
              <a:rPr lang="en-US" sz="2400" dirty="0"/>
              <a:t>Gather documents</a:t>
            </a:r>
          </a:p>
          <a:p>
            <a:pPr marL="863600" lvl="1" indent="-342900"/>
            <a:endParaRPr lang="en-US" sz="2400" dirty="0"/>
          </a:p>
          <a:p>
            <a:pPr marL="577850" indent="-514350">
              <a:buAutoNum type="arabicPeriod" startAt="2"/>
            </a:pPr>
            <a:r>
              <a:rPr lang="en-US" sz="2800" dirty="0"/>
              <a:t>Draft response</a:t>
            </a:r>
          </a:p>
          <a:p>
            <a:pPr marL="863600" lvl="1" indent="-342900"/>
            <a:r>
              <a:rPr lang="en-US" sz="2400" dirty="0"/>
              <a:t>Be factual; not defensive</a:t>
            </a:r>
          </a:p>
          <a:p>
            <a:pPr marL="863600" lvl="1" indent="-342900"/>
            <a:r>
              <a:rPr lang="en-US" sz="2400" dirty="0"/>
              <a:t>Include dates and documentation to support the facts</a:t>
            </a:r>
          </a:p>
          <a:p>
            <a:pPr marL="520700" lvl="1" indent="0">
              <a:buNone/>
            </a:pPr>
            <a:endParaRPr lang="en-US" dirty="0"/>
          </a:p>
          <a:p>
            <a:pPr marL="863600" lvl="1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8FF9E4-9AFD-4482-A1B7-0976CF77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Complaints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A89E5-52A0-4467-8C47-C299B61FB3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ADDDC-ADC0-4934-A196-93863D19C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65053" y="2575967"/>
            <a:ext cx="2803174" cy="229647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FBDD547-C88B-4D6D-8705-CFD84B3AA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41407" y="1738058"/>
            <a:ext cx="662782" cy="662782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0CEC5C7C-1FEF-ED4C-97BD-1BC36DC8E9C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237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1459</Words>
  <Application>Microsoft Macintosh PowerPoint</Application>
  <PresentationFormat>On-screen Show (4:3)</PresentationFormat>
  <Paragraphs>369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Comic Sans MS</vt:lpstr>
      <vt:lpstr>Lucida Bright</vt:lpstr>
      <vt:lpstr>Wingdings</vt:lpstr>
      <vt:lpstr>PME-2016</vt:lpstr>
      <vt:lpstr>Partners Webinar Alert</vt:lpstr>
      <vt:lpstr>”Meet the Experts – Fall Freebie”</vt:lpstr>
      <vt:lpstr>Introducing Your Presenter…</vt:lpstr>
      <vt:lpstr>Resident  Complaints </vt:lpstr>
      <vt:lpstr>Resident Complaints</vt:lpstr>
      <vt:lpstr>ACGME Pathways </vt:lpstr>
      <vt:lpstr>Resident Complaints</vt:lpstr>
      <vt:lpstr>Resident Complaints</vt:lpstr>
      <vt:lpstr>Resident Complaints</vt:lpstr>
      <vt:lpstr>Resident Complaints</vt:lpstr>
      <vt:lpstr>Resident Complaints</vt:lpstr>
      <vt:lpstr>Documenting the Sponsoring Institution Responsibilities</vt:lpstr>
      <vt:lpstr>The Role of the GMEC: Oversight </vt:lpstr>
      <vt:lpstr>The Role of the GMEC: Support </vt:lpstr>
      <vt:lpstr>The Role of the GMEC: Documentation </vt:lpstr>
      <vt:lpstr>Sponsoring Institution Citations </vt:lpstr>
      <vt:lpstr>Minutes</vt:lpstr>
      <vt:lpstr>Minutes</vt:lpstr>
      <vt:lpstr>Meeting GMEC Requirements</vt:lpstr>
      <vt:lpstr>Tracking of GMEC Responsibilities</vt:lpstr>
      <vt:lpstr>GMEC Planning</vt:lpstr>
      <vt:lpstr>GME Updates You May Have Missed</vt:lpstr>
      <vt:lpstr>GME Updates</vt:lpstr>
      <vt:lpstr>GME Updates</vt:lpstr>
      <vt:lpstr>GME Updates </vt:lpstr>
      <vt:lpstr>GME Updates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 for the  Program Evaluation Committee (PEC)</dc:title>
  <dc:creator>Heather Harvey</dc:creator>
  <cp:lastModifiedBy>Douglas Knox</cp:lastModifiedBy>
  <cp:revision>16</cp:revision>
  <dcterms:created xsi:type="dcterms:W3CDTF">2019-11-07T17:19:26Z</dcterms:created>
  <dcterms:modified xsi:type="dcterms:W3CDTF">2020-11-17T18:38:05Z</dcterms:modified>
</cp:coreProperties>
</file>