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412" r:id="rId4"/>
    <p:sldMasterId id="2147486424" r:id="rId5"/>
  </p:sldMasterIdLst>
  <p:notesMasterIdLst>
    <p:notesMasterId r:id="rId50"/>
  </p:notesMasterIdLst>
  <p:sldIdLst>
    <p:sldId id="398" r:id="rId6"/>
    <p:sldId id="256" r:id="rId7"/>
    <p:sldId id="328" r:id="rId8"/>
    <p:sldId id="422" r:id="rId9"/>
    <p:sldId id="348" r:id="rId10"/>
    <p:sldId id="421" r:id="rId11"/>
    <p:sldId id="448" r:id="rId12"/>
    <p:sldId id="414" r:id="rId13"/>
    <p:sldId id="413" r:id="rId14"/>
    <p:sldId id="412" r:id="rId15"/>
    <p:sldId id="411" r:id="rId16"/>
    <p:sldId id="410" r:id="rId17"/>
    <p:sldId id="409" r:id="rId18"/>
    <p:sldId id="408" r:id="rId19"/>
    <p:sldId id="321" r:id="rId20"/>
    <p:sldId id="423" r:id="rId21"/>
    <p:sldId id="424" r:id="rId22"/>
    <p:sldId id="426" r:id="rId23"/>
    <p:sldId id="428" r:id="rId24"/>
    <p:sldId id="427" r:id="rId25"/>
    <p:sldId id="429" r:id="rId26"/>
    <p:sldId id="430" r:id="rId27"/>
    <p:sldId id="433" r:id="rId28"/>
    <p:sldId id="431" r:id="rId29"/>
    <p:sldId id="401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350" r:id="rId41"/>
    <p:sldId id="415" r:id="rId42"/>
    <p:sldId id="416" r:id="rId43"/>
    <p:sldId id="417" r:id="rId44"/>
    <p:sldId id="420" r:id="rId45"/>
    <p:sldId id="418" r:id="rId46"/>
    <p:sldId id="419" r:id="rId47"/>
    <p:sldId id="459" r:id="rId48"/>
    <p:sldId id="293" r:id="rId4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Peters" initials="HP" lastIdx="4" clrIdx="0">
    <p:extLst>
      <p:ext uri="{19B8F6BF-5375-455C-9EA6-DF929625EA0E}">
        <p15:presenceInfo xmlns:p15="http://schemas.microsoft.com/office/powerpoint/2012/main" userId="Heather Pete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8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E93E-5F7F-184D-A4E8-94CA3862B53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67206-340A-194E-9A97-1CE564B49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1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29740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0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557338" y="665163"/>
            <a:ext cx="4440237" cy="3330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278" y="4218007"/>
            <a:ext cx="6042210" cy="3996135"/>
          </a:xfrm>
          <a:prstGeom prst="rect">
            <a:avLst/>
          </a:prstGeom>
        </p:spPr>
        <p:txBody>
          <a:bodyPr lIns="97457" tIns="97457" rIns="97457" bIns="9745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49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6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5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4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5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950">
                <a:latin typeface="Arial" charset="0"/>
                <a:ea typeface="Arial" charset="0"/>
                <a:cs typeface="Arial" charset="0"/>
              </a:defRPr>
            </a:lvl1pPr>
            <a:lvl2pPr>
              <a:defRPr sz="165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050">
                <a:latin typeface="Arial" charset="0"/>
                <a:ea typeface="Arial" charset="0"/>
                <a:cs typeface="Arial" charset="0"/>
              </a:defRPr>
            </a:lvl4pPr>
            <a:lvl5pPr>
              <a:defRPr sz="9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5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1" y="2081896"/>
            <a:ext cx="6115049" cy="2429491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70" y="4511387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1950">
                <a:latin typeface="Arial" charset="0"/>
                <a:ea typeface="Arial" charset="0"/>
                <a:cs typeface="Arial" charset="0"/>
              </a:defRPr>
            </a:lvl1pPr>
            <a:lvl2pPr>
              <a:defRPr sz="165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050">
                <a:latin typeface="Arial" charset="0"/>
                <a:ea typeface="Arial" charset="0"/>
                <a:cs typeface="Arial" charset="0"/>
              </a:defRPr>
            </a:lvl4pPr>
            <a:lvl5pPr>
              <a:defRPr sz="9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1950">
                <a:latin typeface="Arial" charset="0"/>
                <a:ea typeface="Arial" charset="0"/>
                <a:cs typeface="Arial" charset="0"/>
              </a:defRPr>
            </a:lvl1pPr>
            <a:lvl2pPr>
              <a:defRPr sz="165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050">
                <a:latin typeface="Arial" charset="0"/>
                <a:ea typeface="Arial" charset="0"/>
                <a:cs typeface="Arial" charset="0"/>
              </a:defRPr>
            </a:lvl4pPr>
            <a:lvl5pPr>
              <a:defRPr sz="9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1950">
                <a:latin typeface="Arial" charset="0"/>
                <a:ea typeface="Arial" charset="0"/>
                <a:cs typeface="Arial" charset="0"/>
              </a:defRPr>
            </a:lvl1pPr>
            <a:lvl2pPr>
              <a:defRPr sz="165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050">
                <a:latin typeface="Arial" charset="0"/>
                <a:ea typeface="Arial" charset="0"/>
                <a:cs typeface="Arial" charset="0"/>
              </a:defRPr>
            </a:lvl4pPr>
            <a:lvl5pPr>
              <a:defRPr sz="9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 sz="1950">
                <a:latin typeface="Arial" charset="0"/>
                <a:ea typeface="Arial" charset="0"/>
                <a:cs typeface="Arial" charset="0"/>
              </a:defRPr>
            </a:lvl1pPr>
            <a:lvl2pPr>
              <a:defRPr sz="165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050">
                <a:latin typeface="Arial" charset="0"/>
                <a:ea typeface="Arial" charset="0"/>
                <a:cs typeface="Arial" charset="0"/>
              </a:defRPr>
            </a:lvl4pPr>
            <a:lvl5pPr>
              <a:defRPr sz="9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5" y="246468"/>
            <a:ext cx="65260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950">
                <a:latin typeface="Arial" charset="0"/>
                <a:ea typeface="Arial" charset="0"/>
                <a:cs typeface="Arial" charset="0"/>
              </a:defRPr>
            </a:lvl1pPr>
            <a:lvl2pPr>
              <a:defRPr sz="1650">
                <a:latin typeface="Arial" charset="0"/>
                <a:ea typeface="Arial" charset="0"/>
                <a:cs typeface="Arial" charset="0"/>
              </a:defRPr>
            </a:lvl2pPr>
            <a:lvl3pPr>
              <a:defRPr sz="1350">
                <a:latin typeface="Arial" charset="0"/>
                <a:ea typeface="Arial" charset="0"/>
                <a:cs typeface="Arial" charset="0"/>
              </a:defRPr>
            </a:lvl3pPr>
            <a:lvl4pPr>
              <a:defRPr sz="1050">
                <a:latin typeface="Arial" charset="0"/>
                <a:ea typeface="Arial" charset="0"/>
                <a:cs typeface="Arial" charset="0"/>
              </a:defRPr>
            </a:lvl4pPr>
            <a:lvl5pPr>
              <a:defRPr sz="900">
                <a:latin typeface="Arial" charset="0"/>
                <a:ea typeface="Arial" charset="0"/>
                <a:cs typeface="Arial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367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35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5" y="246468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60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3133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75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43313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5" r:id="rId1"/>
    <p:sldLayoutId id="2147486426" r:id="rId2"/>
    <p:sldLayoutId id="2147486427" r:id="rId3"/>
    <p:sldLayoutId id="2147486428" r:id="rId4"/>
    <p:sldLayoutId id="2147486429" r:id="rId5"/>
    <p:sldLayoutId id="2147486430" r:id="rId6"/>
    <p:sldLayoutId id="2147486431" r:id="rId7"/>
    <p:sldLayoutId id="2147486432" r:id="rId8"/>
    <p:sldLayoutId id="2147486433" r:id="rId9"/>
    <p:sldLayoutId id="2147486434" r:id="rId10"/>
    <p:sldLayoutId id="214748643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25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lickr.com/photos/lwr/3501125488/in/set-7215759415906676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sq.pressbooks.pub/traumainformedpractice/chapter/6-2-the-teacher-must-survive-self-care-and-managing-secondary-trauma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teachkinderkids.blogspot.com/2011_09_01_archive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-fTSOjaNl8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playlist?list=PLs5WgQtrDryZFTh5zsyyHQaE95TNm9GC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olemiss-readinganthology/chapter/the-importance-of-revision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exclamation-mark-png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creativecommons.org/licenses/by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exclamation-mark-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exclamation-mark-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forwork.com/blog/goal-monitoring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dgenandlistbuildingtips.com/discover-the-2-best-secrets-to-writing-brain-craving-content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mailto:Christine@partnersinmeded.com" TargetMode="External"/><Relationship Id="rId3" Type="http://schemas.openxmlformats.org/officeDocument/2006/relationships/hyperlink" Target="mailto:info@PartnersInMedEd.com" TargetMode="External"/><Relationship Id="rId7" Type="http://schemas.openxmlformats.org/officeDocument/2006/relationships/hyperlink" Target="mailto:Cheryl@partnersinmeded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my@partnersinmeded.com" TargetMode="External"/><Relationship Id="rId5" Type="http://schemas.openxmlformats.org/officeDocument/2006/relationships/hyperlink" Target="mailto:Carmela@partnersinmeded.com" TargetMode="External"/><Relationship Id="rId4" Type="http://schemas.openxmlformats.org/officeDocument/2006/relationships/hyperlink" Target="mailto:Heather@partnersinmeded.com" TargetMode="External"/><Relationship Id="rId9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hippingandfreightresource.com/does-customs-check-containers-at-transhipment-por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</a:t>
            </a: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13BC4-E41A-6343-9C6D-FC65B28EC97C}"/>
              </a:ext>
            </a:extLst>
          </p:cNvPr>
          <p:cNvSpPr txBox="1"/>
          <p:nvPr/>
        </p:nvSpPr>
        <p:spPr>
          <a:xfrm>
            <a:off x="3421931" y="1451998"/>
            <a:ext cx="528843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make sure your Start Video is OFF when logging into the WebEx platform. </a:t>
            </a:r>
          </a:p>
          <a:p>
            <a:pPr algn="ctr"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Here is what it should look like </a:t>
            </a: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NORMAL to not hear any sound until the webinar starts at 12:00 noon EST. </a:t>
            </a:r>
          </a:p>
          <a:p>
            <a:pPr algn="ctr">
              <a:defRPr/>
            </a:pPr>
            <a:endParaRPr lang="en-US" sz="1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Your phone line is muted, but you can always chat to the host, BJ Schwartz, if you have any questions or concerns during this time.</a:t>
            </a:r>
            <a:b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>
              <a:latin typeface="+mn-lt"/>
            </a:endParaRPr>
          </a:p>
          <a:p>
            <a:pPr>
              <a:defRPr/>
            </a:pPr>
            <a:endParaRPr lang="en-US" sz="16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774329-1389-6048-B7FC-B67F9A37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/>
              <a:t>Please Note…</a:t>
            </a:r>
            <a:endParaRPr lang="en-US"/>
          </a:p>
        </p:txBody>
      </p:sp>
      <p:pic>
        <p:nvPicPr>
          <p:cNvPr id="7" name="Picture 6" descr="No Video Icons - Download Free Vector Icons | Noun Project">
            <a:extLst>
              <a:ext uri="{FF2B5EF4-FFF2-40B4-BE49-F238E27FC236}">
                <a16:creationId xmlns:a16="http://schemas.microsoft.com/office/drawing/2014/main" id="{EBC3FA65-BF65-4CC3-AA15-9AC6B562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7" y="1750967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udio, mic, microphone, mute, sound icon - Free download">
            <a:extLst>
              <a:ext uri="{FF2B5EF4-FFF2-40B4-BE49-F238E27FC236}">
                <a16:creationId xmlns:a16="http://schemas.microsoft.com/office/drawing/2014/main" id="{384F8BCF-530F-42B3-8B5C-ABF849B092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" y="3648173"/>
            <a:ext cx="1904999" cy="15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84FFF8-AE6F-4240-93F2-6BCFB61D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337" y="2493870"/>
            <a:ext cx="5028571" cy="8285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45252-2B4D-7C73-72AC-82443B06C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8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654" y="1913669"/>
            <a:ext cx="6178694" cy="332917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Arial"/>
                <a:cs typeface="Calibri"/>
              </a:rPr>
              <a:t>Structure – </a:t>
            </a:r>
          </a:p>
          <a:p>
            <a:pPr lvl="1"/>
            <a:r>
              <a:rPr lang="en-US">
                <a:latin typeface="Arial"/>
                <a:cs typeface="Calibri"/>
              </a:rPr>
              <a:t>ACGME Competencies</a:t>
            </a:r>
            <a:endParaRPr lang="en-US"/>
          </a:p>
          <a:p>
            <a:pPr lvl="1"/>
            <a:r>
              <a:rPr lang="en-US">
                <a:latin typeface="Arial"/>
                <a:cs typeface="Calibri"/>
              </a:rPr>
              <a:t>curriculum</a:t>
            </a:r>
          </a:p>
          <a:p>
            <a:r>
              <a:rPr lang="en-US">
                <a:latin typeface="Arial"/>
                <a:cs typeface="Arial"/>
              </a:rPr>
              <a:t>Supervision -</a:t>
            </a:r>
            <a:endParaRPr lang="en-US"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Levels/Definitions</a:t>
            </a:r>
          </a:p>
          <a:p>
            <a:pPr lvl="1"/>
            <a:r>
              <a:rPr lang="en-US">
                <a:latin typeface="Arial"/>
                <a:cs typeface="Arial"/>
              </a:rPr>
              <a:t>Program Policy</a:t>
            </a:r>
          </a:p>
          <a:p>
            <a:r>
              <a:rPr lang="en-US">
                <a:latin typeface="Arial"/>
                <a:cs typeface="Arial"/>
              </a:rPr>
              <a:t>Scholarship</a:t>
            </a:r>
          </a:p>
          <a:p>
            <a:pPr lvl="1"/>
            <a:r>
              <a:rPr lang="en-US">
                <a:latin typeface="Arial"/>
                <a:cs typeface="Arial"/>
              </a:rPr>
              <a:t>Faculty Scholarly Activity</a:t>
            </a:r>
          </a:p>
          <a:p>
            <a:pPr lvl="1"/>
            <a:r>
              <a:rPr lang="en-US">
                <a:latin typeface="Arial"/>
                <a:cs typeface="Arial"/>
              </a:rPr>
              <a:t>Resident Scholarly Activity</a:t>
            </a:r>
          </a:p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The Three S's of Faculty Preparation</a:t>
            </a:r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6F142B-902B-68F6-011F-1B8509414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17309" y="2475524"/>
            <a:ext cx="2463999" cy="2463999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CF423EDD-D14F-C44E-7D56-2C58B35AF5FF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1FE9F-6330-3620-F148-2F137DCD63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78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527193-15CA-B4CB-CCEB-DBF7B570A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910" y="2138431"/>
            <a:ext cx="7886700" cy="332917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Can your faculty discuss/describe:</a:t>
            </a:r>
          </a:p>
          <a:p>
            <a:pPr marL="0" indent="0">
              <a:buNone/>
            </a:pPr>
            <a:endParaRPr lang="en-US"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How/where residents are taught: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Longitudinal Curriculum</a:t>
            </a:r>
          </a:p>
          <a:p>
            <a:pPr lvl="1"/>
            <a:r>
              <a:rPr lang="en-US">
                <a:latin typeface="Arial"/>
                <a:cs typeface="Arial"/>
              </a:rPr>
              <a:t>Systems-based Practice</a:t>
            </a:r>
          </a:p>
          <a:p>
            <a:pPr lvl="2"/>
            <a:r>
              <a:rPr lang="en-US">
                <a:latin typeface="Arial"/>
                <a:cs typeface="Arial"/>
              </a:rPr>
              <a:t>Patient Safety &amp; Quality Improvement</a:t>
            </a:r>
          </a:p>
          <a:p>
            <a:pPr lvl="2"/>
            <a:r>
              <a:rPr lang="en-US">
                <a:latin typeface="Arial"/>
                <a:cs typeface="Arial"/>
              </a:rPr>
              <a:t>Transitions of Care &amp; Handoffs</a:t>
            </a:r>
          </a:p>
          <a:p>
            <a:pPr marL="342900" lvl="1" indent="0">
              <a:buNone/>
            </a:pPr>
            <a:endParaRPr lang="en-US">
              <a:cs typeface="Arial"/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5EF852-2E63-5B5D-ADC6-90F05178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369" y="1070560"/>
            <a:ext cx="6526006" cy="99417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Structure</a:t>
            </a:r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8CBB889-BC39-2AFB-9BCD-1F12ADA1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96690" y="2962181"/>
            <a:ext cx="3213404" cy="2124487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4F455687-303E-D5E0-49D9-C71C5F629CAB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560CD-6559-9EBE-2A2C-CCBE8176A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1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69A3AA-9BC6-5AD4-1854-5C12606CD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283" y="1716131"/>
            <a:ext cx="5915025" cy="3329179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Can your faculty discuss/describe: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ACGME definitions and requirements for supervision of residents and fellows</a:t>
            </a:r>
            <a:endParaRPr lang="en-US"/>
          </a:p>
          <a:p>
            <a:pPr marL="0" indent="0">
              <a:buNone/>
            </a:pPr>
            <a:endParaRPr lang="en-US"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Program Supervision Policy</a:t>
            </a:r>
          </a:p>
          <a:p>
            <a:pPr lvl="1"/>
            <a:r>
              <a:rPr lang="en-US">
                <a:latin typeface="Arial"/>
                <a:cs typeface="Arial"/>
              </a:rPr>
              <a:t>circumstances for escalation of care</a:t>
            </a:r>
          </a:p>
          <a:p>
            <a:pPr lvl="1"/>
            <a:r>
              <a:rPr lang="en-US">
                <a:latin typeface="Arial"/>
                <a:cs typeface="Arial"/>
              </a:rPr>
              <a:t>address transitions of care and resident fatigue or illness</a:t>
            </a:r>
          </a:p>
          <a:p>
            <a:pPr lvl="2"/>
            <a:r>
              <a:rPr lang="en-US">
                <a:latin typeface="Arial"/>
                <a:cs typeface="Arial"/>
              </a:rPr>
              <a:t>Transitions of Care Policies?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marL="685800" lvl="2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973544-A20A-66A4-3C53-5042A248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Supervision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13B75-0669-BB74-5A2B-ED9EFB2AE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36" y="4341720"/>
            <a:ext cx="3240099" cy="200351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D70C6-45F3-B398-EB2E-98089B5A5C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F6FD-B662-502A-36C4-2A7A9E8AD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6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2EE9F5-91FA-124D-17D4-41EADE27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Faculty Development </a:t>
            </a:r>
          </a:p>
          <a:p>
            <a:pPr lvl="1"/>
            <a:r>
              <a:rPr lang="en-US">
                <a:latin typeface="Arial"/>
                <a:cs typeface="Arial"/>
              </a:rPr>
              <a:t>Curriculum</a:t>
            </a:r>
          </a:p>
          <a:p>
            <a:pPr lvl="1"/>
            <a:r>
              <a:rPr lang="en-US">
                <a:latin typeface="Arial"/>
                <a:cs typeface="Arial"/>
              </a:rPr>
              <a:t>How often?</a:t>
            </a:r>
          </a:p>
          <a:p>
            <a:pPr lvl="1"/>
            <a:r>
              <a:rPr lang="en-US">
                <a:latin typeface="Arial"/>
                <a:cs typeface="Arial"/>
              </a:rPr>
              <a:t>Attendance</a:t>
            </a:r>
          </a:p>
          <a:p>
            <a:pPr marL="342900" lvl="1" indent="0">
              <a:buNone/>
            </a:pPr>
            <a:endParaRPr lang="en-US"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Faculty Scholarly Activity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Do your faculty know what to report?</a:t>
            </a:r>
            <a:endParaRPr lang="en-US">
              <a:cs typeface="Arial"/>
            </a:endParaRPr>
          </a:p>
          <a:p>
            <a:pPr lvl="2"/>
            <a:r>
              <a:rPr lang="en-US">
                <a:latin typeface="Arial"/>
                <a:cs typeface="Arial"/>
              </a:rPr>
              <a:t>Grand Rounds</a:t>
            </a:r>
          </a:p>
          <a:p>
            <a:pPr lvl="2"/>
            <a:r>
              <a:rPr lang="en-US">
                <a:latin typeface="Arial"/>
                <a:cs typeface="Arial"/>
              </a:rPr>
              <a:t>Course Development</a:t>
            </a:r>
          </a:p>
          <a:p>
            <a:pPr lvl="1"/>
            <a:endParaRPr lang="en-US"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How does your faculty support Resident/Fellow Scholarly Activity?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DACFC0-0D1A-2A74-A61C-CA503DAB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Scholarship</a:t>
            </a:r>
            <a:endParaRPr lang="en-US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46928F-9FC6-DD38-FE60-14787774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48" y="1968669"/>
            <a:ext cx="3874770" cy="2132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Google Shape;77;p12">
            <a:extLst>
              <a:ext uri="{FF2B5EF4-FFF2-40B4-BE49-F238E27FC236}">
                <a16:creationId xmlns:a16="http://schemas.microsoft.com/office/drawing/2014/main" id="{94E057A1-C799-3693-B155-BDA0F6175F31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9275-6176-6CFE-133F-761D8BFE2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136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B848EA-C396-C84D-D514-F879FABEF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Faculty Meetings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Posted Infographics</a:t>
            </a:r>
          </a:p>
          <a:p>
            <a:r>
              <a:rPr lang="en-US">
                <a:latin typeface="Arial"/>
                <a:cs typeface="Arial"/>
              </a:rPr>
              <a:t>Faculty Pearls emails</a:t>
            </a:r>
          </a:p>
          <a:p>
            <a:r>
              <a:rPr lang="en-US">
                <a:latin typeface="Arial"/>
                <a:cs typeface="Arial"/>
              </a:rPr>
              <a:t>Case Conferences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Communicate and discuss </a:t>
            </a:r>
          </a:p>
          <a:p>
            <a:pPr lvl="2"/>
            <a:r>
              <a:rPr lang="en-US">
                <a:latin typeface="Arial"/>
                <a:cs typeface="Arial"/>
              </a:rPr>
              <a:t>changes to ACGME requirements</a:t>
            </a:r>
            <a:endParaRPr lang="en-US"/>
          </a:p>
          <a:p>
            <a:pPr lvl="2"/>
            <a:r>
              <a:rPr lang="en-US">
                <a:latin typeface="Arial"/>
                <a:cs typeface="Arial"/>
              </a:rPr>
              <a:t>curricular changes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Policy review  </a:t>
            </a:r>
          </a:p>
          <a:p>
            <a:pPr lvl="1"/>
            <a:r>
              <a:rPr lang="en-US">
                <a:latin typeface="Arial"/>
                <a:cs typeface="Arial"/>
              </a:rPr>
              <a:t>"What do you do if____?"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3DD55B-06E3-746D-A7AB-6F6B22B0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Get them Ready</a:t>
            </a:r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4C6CE1-0C21-211D-572A-33A288B5A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60012" y="2707776"/>
            <a:ext cx="2743200" cy="2066544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FCC0F27D-2A1A-04E6-FBDF-DCA84548014D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F460A-D3C4-E788-674C-944D31580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09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 fontScale="90000"/>
          </a:bodyPr>
          <a:lstStyle/>
          <a:p>
            <a:br>
              <a:rPr lang="en-US" sz="3100">
                <a:latin typeface="Arial"/>
                <a:cs typeface="Arial"/>
              </a:rPr>
            </a:br>
            <a:r>
              <a:rPr lang="en-US" sz="3100" b="0">
                <a:latin typeface="Arial"/>
                <a:cs typeface="Arial"/>
              </a:rPr>
              <a:t>Addressing the Increased Emphasis on Professionalism: How to Tie Curriculum and Evaluation to the ACGME Surveys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Carmela Meyer, MBA, EdD</a:t>
            </a:r>
            <a:endParaRPr lang="en-US"/>
          </a:p>
        </p:txBody>
      </p:sp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1465CB84-5FDA-982D-80BF-115031794F09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C57A7D-91E6-79C8-48DE-F3E4270F27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8C4A-0308-285C-9E4E-229B3E7CBA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32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34E79830-8883-6838-3530-FB2130A1A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2380026" y="1527989"/>
            <a:ext cx="6127750" cy="4213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D942EB-8BF3-19CF-C3FA-83BF48D70D98}"/>
              </a:ext>
            </a:extLst>
          </p:cNvPr>
          <p:cNvSpPr txBox="1"/>
          <p:nvPr/>
        </p:nvSpPr>
        <p:spPr>
          <a:xfrm>
            <a:off x="2374300" y="627914"/>
            <a:ext cx="62104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/>
              </a:rPr>
              <a:t>This is not what we want for our residents, fellows or faculty members.</a:t>
            </a:r>
            <a:endParaRPr lang="en-US"/>
          </a:p>
        </p:txBody>
      </p:sp>
      <p:sp>
        <p:nvSpPr>
          <p:cNvPr id="3" name="Google Shape;77;p12">
            <a:extLst>
              <a:ext uri="{FF2B5EF4-FFF2-40B4-BE49-F238E27FC236}">
                <a16:creationId xmlns:a16="http://schemas.microsoft.com/office/drawing/2014/main" id="{98087BC3-7ED1-E96D-9661-1BD282111353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25449A-34C3-7A52-5C78-B4BD147DBC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3ABE5-D030-6628-1FEF-F82CB88809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9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D89D5D0-32B5-E8B0-6B1B-684E01A7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530" y="722127"/>
            <a:ext cx="5784659" cy="2460588"/>
          </a:xfrm>
          <a:prstGeom prst="rect">
            <a:avLst/>
          </a:prstGeom>
        </p:spPr>
      </p:pic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B9C8E880-8242-2EE8-3991-5DCCA36BDA75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E7CCAAB-4ACE-EEED-74C7-C0286C6E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0000">
            <a:off x="1094739" y="3511016"/>
            <a:ext cx="4303174" cy="22758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B9724-068D-261D-0D47-C1FE23F7E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511FE-04AB-2DAD-2731-5FFB5F9C3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934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hospital room, scene, room&#10;&#10;Description automatically generated">
            <a:extLst>
              <a:ext uri="{FF2B5EF4-FFF2-40B4-BE49-F238E27FC236}">
                <a16:creationId xmlns:a16="http://schemas.microsoft.com/office/drawing/2014/main" id="{251306F3-012A-3140-540F-3499D9FA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34" y="1517116"/>
            <a:ext cx="3999028" cy="224259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032EF42-99BF-2709-2C57-84AE02E2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96" y="820090"/>
            <a:ext cx="5421646" cy="7635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6FA0519-D5E1-6B64-D171-B977F68D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71" y="3757899"/>
            <a:ext cx="7943113" cy="1677257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C77C0A70-8B7E-AC9A-D486-179CA41C1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049" y="5863031"/>
            <a:ext cx="4715242" cy="498642"/>
          </a:xfrm>
          <a:prstGeom prst="rect">
            <a:avLst/>
          </a:prstGeom>
        </p:spPr>
      </p:pic>
      <p:sp>
        <p:nvSpPr>
          <p:cNvPr id="9" name="Google Shape;77;p12">
            <a:extLst>
              <a:ext uri="{FF2B5EF4-FFF2-40B4-BE49-F238E27FC236}">
                <a16:creationId xmlns:a16="http://schemas.microsoft.com/office/drawing/2014/main" id="{6A00954B-41FA-11FB-0724-F7F98454969F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873B8B-A349-2037-374A-BFBF7A3A7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BA72DD-B0DC-E910-7FC4-3FE96FF9B4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6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15B82071-79DB-FE9F-23F5-78A6B4747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06" y="1389751"/>
            <a:ext cx="5097878" cy="3813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A6426-566A-5AE7-6563-53F1C7524E5A}"/>
              </a:ext>
            </a:extLst>
          </p:cNvPr>
          <p:cNvSpPr txBox="1"/>
          <p:nvPr/>
        </p:nvSpPr>
        <p:spPr>
          <a:xfrm>
            <a:off x="4935012" y="5974995"/>
            <a:ext cx="3590884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0">
                <a:latin typeface="Times New Roman"/>
                <a:cs typeface="Times New Roman"/>
                <a:hlinkClick r:id="rId3"/>
              </a:rPr>
              <a:t>Chapters </a:t>
            </a:r>
            <a:r>
              <a:rPr lang="en-US" sz="900" b="0">
                <a:latin typeface="Times New Roman"/>
                <a:cs typeface="Times New Roman"/>
                <a:hlinkClick r:id="rId4"/>
              </a:rPr>
              <a:t>Career Compass, </a:t>
            </a:r>
            <a:r>
              <a:rPr lang="en-US" sz="900" b="0">
                <a:latin typeface="Times New Roman"/>
                <a:cs typeface="Times New Roman"/>
              </a:rPr>
              <a:t>Setting Clear Expectations. </a:t>
            </a:r>
            <a:r>
              <a:rPr lang="en-US" sz="900" b="0">
                <a:latin typeface="Comic Sans MS"/>
                <a:cs typeface="Times New Roman"/>
              </a:rPr>
              <a:t>https://www.youtube.com/watch?v=Iovdu7mbI30</a:t>
            </a:r>
            <a:endParaRPr lang="en-US" sz="900">
              <a:latin typeface="Times New Roman"/>
              <a:cs typeface="Times New Roman"/>
            </a:endParaRPr>
          </a:p>
          <a:p>
            <a:pPr algn="l"/>
            <a:endParaRPr lang="en-US" sz="1100">
              <a:latin typeface="Times New Roman"/>
              <a:cs typeface="Times New Roman"/>
            </a:endParaRPr>
          </a:p>
        </p:txBody>
      </p:sp>
      <p:sp>
        <p:nvSpPr>
          <p:cNvPr id="7" name="Google Shape;77;p12">
            <a:extLst>
              <a:ext uri="{FF2B5EF4-FFF2-40B4-BE49-F238E27FC236}">
                <a16:creationId xmlns:a16="http://schemas.microsoft.com/office/drawing/2014/main" id="{6D4F3718-89A1-2430-C7EC-416A20C34D82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99B512-E9AB-3711-3EC8-B1C8E4CCC6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25AC4-36AD-ABB9-DE67-DA283018C2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28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Meet the Experts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914" y="4548883"/>
            <a:ext cx="7258182" cy="1315092"/>
          </a:xfrm>
        </p:spPr>
        <p:txBody>
          <a:bodyPr>
            <a:normAutofit/>
          </a:bodyPr>
          <a:lstStyle/>
          <a:p>
            <a:r>
              <a:rPr lang="en-US" sz="2100"/>
              <a:t>Heather Peters, M.Ed, Ph.D	Carmela Meyer, MBA, </a:t>
            </a:r>
            <a:r>
              <a:rPr lang="en-US" sz="2100" err="1"/>
              <a:t>Ed.D</a:t>
            </a:r>
            <a:endParaRPr lang="en-US" sz="2100"/>
          </a:p>
          <a:p>
            <a:r>
              <a:rPr lang="en-US" sz="2100"/>
              <a:t>Amy Durante, MHA		Cheryl Haynes, BA</a:t>
            </a:r>
          </a:p>
          <a:p>
            <a:r>
              <a:rPr lang="en-US" sz="2100"/>
              <a:t>Christine Redovan, MBA, MLIS	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4887B-EB4B-A9DB-ED51-C5AF94079E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B6C23-6296-65B1-9D35-F94C2161FE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483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4BAE3B-83A6-BB30-9607-5DDEBD5A2221}"/>
              </a:ext>
            </a:extLst>
          </p:cNvPr>
          <p:cNvSpPr txBox="1"/>
          <p:nvPr/>
        </p:nvSpPr>
        <p:spPr>
          <a:xfrm>
            <a:off x="166788" y="1942608"/>
            <a:ext cx="8496462" cy="38369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285750">
              <a:spcBef>
                <a:spcPts val="0"/>
              </a:spcBef>
              <a:spcAft>
                <a:spcPts val="2500"/>
              </a:spcAft>
            </a:pPr>
            <a:r>
              <a:rPr lang="en-US" sz="2400">
                <a:latin typeface="Times New Roman"/>
                <a:ea typeface="Cambria"/>
                <a:cs typeface="Times New Roman"/>
              </a:rPr>
              <a:t>1. Set Clear and Specific Expectations</a:t>
            </a:r>
            <a:endParaRPr lang="en-US">
              <a:solidFill>
                <a:srgbClr val="548235"/>
              </a:solidFill>
              <a:ea typeface="Cambria"/>
              <a:cs typeface="Times New Roman"/>
            </a:endParaRPr>
          </a:p>
          <a:p>
            <a:pPr marL="571500">
              <a:spcBef>
                <a:spcPts val="0"/>
              </a:spcBef>
              <a:spcAft>
                <a:spcPts val="2500"/>
              </a:spcAft>
            </a:pPr>
            <a:r>
              <a:rPr lang="en-US">
                <a:solidFill>
                  <a:schemeClr val="accent6">
                    <a:lumMod val="75000"/>
                  </a:schemeClr>
                </a:solidFill>
                <a:latin typeface="Times New Roman"/>
                <a:ea typeface="Cambria"/>
                <a:cs typeface="Times New Roman"/>
              </a:rPr>
              <a:t>Dress code, behavior, when you want the resident to arrive vs. when clinic starts</a:t>
            </a:r>
            <a:endParaRPr lang="en-US">
              <a:solidFill>
                <a:schemeClr val="accent6">
                  <a:lumMod val="75000"/>
                </a:schemeClr>
              </a:solidFill>
              <a:ea typeface="Cambria"/>
              <a:cs typeface="Times New Roman"/>
            </a:endParaRPr>
          </a:p>
          <a:p>
            <a:pPr marL="342900">
              <a:spcBef>
                <a:spcPts val="0"/>
              </a:spcBef>
              <a:spcAft>
                <a:spcPts val="2500"/>
              </a:spcAft>
            </a:pPr>
            <a:r>
              <a:rPr lang="en-US" sz="2400">
                <a:latin typeface="Times New Roman"/>
                <a:ea typeface="Cambria"/>
                <a:cs typeface="Times New Roman"/>
              </a:rPr>
              <a:t>2. Include professionalism in all curriculum</a:t>
            </a:r>
          </a:p>
          <a:p>
            <a:pPr marL="342900">
              <a:spcBef>
                <a:spcPts val="0"/>
              </a:spcBef>
              <a:spcAft>
                <a:spcPts val="2500"/>
              </a:spcAft>
            </a:pPr>
            <a:r>
              <a:rPr lang="en-US" sz="2400">
                <a:latin typeface="Times New Roman"/>
                <a:ea typeface="Cambria"/>
                <a:cs typeface="Times New Roman"/>
              </a:rPr>
              <a:t>3. Discuss supervision expectations</a:t>
            </a:r>
            <a:endParaRPr lang="en-US"/>
          </a:p>
          <a:p>
            <a:pPr marL="628650" lvl="1" indent="-285750">
              <a:spcBef>
                <a:spcPts val="0"/>
              </a:spcBef>
              <a:spcAft>
                <a:spcPts val="2500"/>
              </a:spcAft>
            </a:pPr>
            <a:r>
              <a:rPr lang="en-US" sz="2400">
                <a:latin typeface="Times New Roman"/>
                <a:ea typeface="Cambria"/>
                <a:cs typeface="Times New Roman"/>
              </a:rPr>
              <a:t>4. Let the resident/fellow know what criteria you will use to evaluate them.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6AE95-5683-0BD0-3FEB-09C2C03E4587}"/>
              </a:ext>
            </a:extLst>
          </p:cNvPr>
          <p:cNvSpPr txBox="1"/>
          <p:nvPr/>
        </p:nvSpPr>
        <p:spPr>
          <a:xfrm>
            <a:off x="1922986" y="127543"/>
            <a:ext cx="486633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Times New Roman"/>
                <a:cs typeface="Times New Roman"/>
              </a:rPr>
              <a:t>Communicate Expectations and Policies</a:t>
            </a:r>
          </a:p>
        </p:txBody>
      </p:sp>
      <p:pic>
        <p:nvPicPr>
          <p:cNvPr id="9" name="Picture 4" descr="Timeline&#10;&#10;Description automatically generated">
            <a:extLst>
              <a:ext uri="{FF2B5EF4-FFF2-40B4-BE49-F238E27FC236}">
                <a16:creationId xmlns:a16="http://schemas.microsoft.com/office/drawing/2014/main" id="{A41D0A47-FB80-2FB1-004F-7D4F69128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">
            <a:off x="6088871" y="396420"/>
            <a:ext cx="2743199" cy="20770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8312450-EDE5-7285-33F4-A75C12AAA9E3}"/>
              </a:ext>
            </a:extLst>
          </p:cNvPr>
          <p:cNvSpPr/>
          <p:nvPr/>
        </p:nvSpPr>
        <p:spPr>
          <a:xfrm>
            <a:off x="5837639" y="1501106"/>
            <a:ext cx="1373562" cy="500368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7;p12">
            <a:extLst>
              <a:ext uri="{FF2B5EF4-FFF2-40B4-BE49-F238E27FC236}">
                <a16:creationId xmlns:a16="http://schemas.microsoft.com/office/drawing/2014/main" id="{B74CA707-1002-BB96-E39B-38B4E0C4105D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27E959-484F-15F4-1D68-99AA6A418B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C0B48-7A0B-AAEB-BD9D-671FFA1E7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34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A86A24B-0753-06DD-75A5-5F405449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4897729" y="575424"/>
            <a:ext cx="3125836" cy="23419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556B7A-1CF9-E867-FE2B-AD4E28C152E5}"/>
              </a:ext>
            </a:extLst>
          </p:cNvPr>
          <p:cNvSpPr/>
          <p:nvPr/>
        </p:nvSpPr>
        <p:spPr>
          <a:xfrm rot="1020000">
            <a:off x="5527409" y="1581058"/>
            <a:ext cx="1098850" cy="45131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49EE5-1089-5BEF-53FA-414404F29D79}"/>
              </a:ext>
            </a:extLst>
          </p:cNvPr>
          <p:cNvSpPr txBox="1"/>
          <p:nvPr/>
        </p:nvSpPr>
        <p:spPr>
          <a:xfrm>
            <a:off x="529803" y="3169003"/>
            <a:ext cx="759383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Be sure to verbally discuss expectations – not just read a list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r>
              <a:rPr lang="en-US" sz="2400">
                <a:latin typeface="Times New Roman"/>
                <a:cs typeface="Times New Roman"/>
              </a:rPr>
              <a:t>You show commitment by modeling the behavior you want to see.</a:t>
            </a:r>
            <a:endParaRPr lang="en-US"/>
          </a:p>
          <a:p>
            <a:endParaRPr lang="en-US" sz="2400">
              <a:latin typeface="Times New Roman"/>
              <a:cs typeface="Times New Roman"/>
            </a:endParaRPr>
          </a:p>
          <a:p>
            <a:r>
              <a:rPr lang="en-US" sz="2400">
                <a:latin typeface="Times New Roman"/>
                <a:cs typeface="Times New Roman"/>
              </a:rPr>
              <a:t>Residents show commitment by agreeing to follow the expectations - sign</a:t>
            </a:r>
          </a:p>
        </p:txBody>
      </p:sp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CE427E25-B4BF-AD09-5751-01B85BFEC251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BB79CF-F2F8-8D96-66DC-A9137A8992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21124-6589-D266-68E3-87F39F17E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002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809F2CC-A0F6-BB6C-A9A0-28D22739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5751935" y="381093"/>
            <a:ext cx="2723579" cy="2027968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071E22CE-AB57-A36D-B4A5-3553CAE705F9}"/>
              </a:ext>
            </a:extLst>
          </p:cNvPr>
          <p:cNvSpPr/>
          <p:nvPr/>
        </p:nvSpPr>
        <p:spPr>
          <a:xfrm rot="1800000">
            <a:off x="6189101" y="1756211"/>
            <a:ext cx="382636" cy="3463338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D7024B-EAE4-6738-E6BE-D7CD67C4A303}"/>
              </a:ext>
            </a:extLst>
          </p:cNvPr>
          <p:cNvSpPr/>
          <p:nvPr/>
        </p:nvSpPr>
        <p:spPr>
          <a:xfrm rot="1020000">
            <a:off x="6808596" y="1307205"/>
            <a:ext cx="1098850" cy="62791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23066-B833-0365-EBBC-084D4829D0E3}"/>
              </a:ext>
            </a:extLst>
          </p:cNvPr>
          <p:cNvSpPr txBox="1"/>
          <p:nvPr/>
        </p:nvSpPr>
        <p:spPr>
          <a:xfrm>
            <a:off x="1981855" y="402257"/>
            <a:ext cx="386559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Times New Roman"/>
                <a:cs typeface="Times New Roman"/>
              </a:rPr>
              <a:t>Stick to your expectations - </a:t>
            </a:r>
            <a:r>
              <a:rPr lang="en-US" sz="300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4F588-A306-E70D-25F1-F560BC870D8E}"/>
              </a:ext>
            </a:extLst>
          </p:cNvPr>
          <p:cNvSpPr txBox="1"/>
          <p:nvPr/>
        </p:nvSpPr>
        <p:spPr>
          <a:xfrm>
            <a:off x="147167" y="2079965"/>
            <a:ext cx="642630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Resident arrives 5 minutes late: I noticed you were a little late this morning. Patients depend on us, so let's be on time, ok?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515C2-F50D-E58B-E840-108BC5D86BCF}"/>
              </a:ext>
            </a:extLst>
          </p:cNvPr>
          <p:cNvSpPr txBox="1"/>
          <p:nvPr/>
        </p:nvSpPr>
        <p:spPr>
          <a:xfrm>
            <a:off x="245280" y="3581073"/>
            <a:ext cx="57002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2nd Offense: private conversation sitting down in your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53CD3-E18E-1134-E216-482FE310477E}"/>
              </a:ext>
            </a:extLst>
          </p:cNvPr>
          <p:cNvSpPr txBox="1"/>
          <p:nvPr/>
        </p:nvSpPr>
        <p:spPr>
          <a:xfrm>
            <a:off x="274712" y="4866334"/>
            <a:ext cx="866325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3rd Offense: documentation (evaluation) and meeting. </a:t>
            </a:r>
            <a:endParaRPr lang="en-US" dirty="0"/>
          </a:p>
          <a:p>
            <a:r>
              <a:rPr lang="en-US" sz="2400" dirty="0">
                <a:latin typeface="Times New Roman"/>
                <a:cs typeface="Times New Roman"/>
              </a:rPr>
              <a:t>PD needs to regularly meet with residents if faculty report bad behavior or they will stop reporting it. It also should appear on semi-annual or annual evaluation.</a:t>
            </a:r>
            <a:endParaRPr lang="en-US" dirty="0"/>
          </a:p>
        </p:txBody>
      </p:sp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10C530A4-457F-ECE8-597A-0182ED66C5AA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34795B-41C6-3A71-F604-3E345F5F1C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B4F0D-C12D-DCBA-63D2-C0734FD24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393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F9C19C4-A100-97EC-F2B2-5817C8C8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65" y="2382506"/>
            <a:ext cx="6863886" cy="3798454"/>
          </a:xfrm>
          <a:prstGeom prst="rect">
            <a:avLst/>
          </a:prstGeom>
        </p:spPr>
      </p:pic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CBAEEB6C-1483-A80D-C14A-6B76371BE3AE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pic>
        <p:nvPicPr>
          <p:cNvPr id="2" name="Picture 4" descr="A picture containing text, scene, road, sign&#10;&#10;Description automatically generated">
            <a:extLst>
              <a:ext uri="{FF2B5EF4-FFF2-40B4-BE49-F238E27FC236}">
                <a16:creationId xmlns:a16="http://schemas.microsoft.com/office/drawing/2014/main" id="{F400F2C4-2036-174C-2651-35E7FDDF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443" y="394526"/>
            <a:ext cx="3380925" cy="18893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63214-A27D-D09F-FACD-E44CBC6745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89863-534B-E403-A5C5-534D632811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2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0A80FBF3-1A11-E4A8-6D2D-194ACDA6B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5" y="1863027"/>
            <a:ext cx="5274478" cy="4505509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AED23E8D-971F-2919-3430-2DA3FFB58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0000">
            <a:off x="5751935" y="381093"/>
            <a:ext cx="2723579" cy="202796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54A57A6-C0A6-FB9C-9C2D-D83A09BA0263}"/>
              </a:ext>
            </a:extLst>
          </p:cNvPr>
          <p:cNvSpPr/>
          <p:nvPr/>
        </p:nvSpPr>
        <p:spPr>
          <a:xfrm rot="1020000">
            <a:off x="7528885" y="1600680"/>
            <a:ext cx="1098850" cy="45131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FD1661A8-874E-8E25-95A2-68884B188048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56D5BF-D558-7989-EFD8-96F969BCB5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9C54-B6D2-0B10-A4D5-7C4E9C504C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307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Special Reviews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Amy Durante, MHA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609E0-B8C8-90D1-94CD-D8D040201E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CA116-A993-2DA3-AD10-E682E5B7B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12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CF7F32-1316-E8BE-7C62-BEA711B6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ACGME Requirements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9FA958-8AA0-E2C2-DCDE-3253A9404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The GMEC must demonstrate effective oversight of underperforming program(s) through a Special Review process. (I.B.6.)</a:t>
            </a:r>
            <a:endParaRPr lang="en-US" sz="200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The Special Review process must include a protocol that: (I.B.6.a) </a:t>
            </a:r>
            <a:r>
              <a:rPr lang="en-US" sz="2400" dirty="0">
                <a:latin typeface="Arial"/>
                <a:cs typeface="Arial"/>
              </a:rPr>
              <a:t> </a:t>
            </a:r>
          </a:p>
          <a:p>
            <a:pPr marL="457200" lvl="1" indent="0">
              <a:buNone/>
            </a:pPr>
            <a:r>
              <a:rPr lang="en-US" sz="1900" dirty="0">
                <a:latin typeface="Arial"/>
                <a:cs typeface="Arial"/>
              </a:rPr>
              <a:t>-establishes a variety of criteria for identifying underperformance that includes, at a minimum, program accreditation statuses of Initial Accreditation with Warning, Continued Accreditation with Warning, and adverse accreditation statuses as described by ACGME policies; and, (I.B.6.a).(1)</a:t>
            </a:r>
          </a:p>
          <a:p>
            <a:pPr marL="457200" lvl="1" indent="0">
              <a:buNone/>
            </a:pPr>
            <a:endParaRPr lang="en-US" sz="1900" dirty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 sz="1900" dirty="0">
                <a:latin typeface="Arial"/>
                <a:cs typeface="Arial"/>
              </a:rPr>
              <a:t>-results in a timely report that describes the quality improvement goals, the corrective actions, and the process for GMEC monitoring of outcomes, including timelines. (I.B.6.a).(2))</a:t>
            </a:r>
            <a:endParaRPr lang="en-US" sz="19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B925C4A2-304A-5547-C176-922D16FFD541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CAA126-FC2C-0AFF-90FA-70B34B66D1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21A73-FD79-FE31-3B84-5F6208B19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901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9C53B40-54E4-6A1B-5144-AD619A6E5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730" y="1738058"/>
            <a:ext cx="5918540" cy="44389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4B9C4C-4C09-7849-E33B-CC34B4EC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Citations!!</a:t>
            </a:r>
            <a:endParaRPr lang="en-US" dirty="0"/>
          </a:p>
        </p:txBody>
      </p:sp>
      <p:sp>
        <p:nvSpPr>
          <p:cNvPr id="7" name="Google Shape;77;p12">
            <a:extLst>
              <a:ext uri="{FF2B5EF4-FFF2-40B4-BE49-F238E27FC236}">
                <a16:creationId xmlns:a16="http://schemas.microsoft.com/office/drawing/2014/main" id="{982C63A6-C84D-C5A9-DC0C-885635AFA2B8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B28D3-5D3D-11B1-B25F-9D561B0ED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21D4-6929-CA89-5F91-4212FB261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800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54D0F5-4879-D69E-0DDF-28966B5C6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ACGME surveys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 #1 go to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•Comparison to other years to identify trends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•Only do once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•Faculty and residents/fellow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•85% cut off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6BD81-74E6-27F0-D695-771003FC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Identifying Underperformance </a:t>
            </a:r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1AF091-908A-F7F0-938F-A2F1937B7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2" y="4063407"/>
            <a:ext cx="7591317" cy="1152034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4F50B6C4-286E-8616-A455-E844BAE1B334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DF5F5-ECC0-F193-7C26-BC33E27BE2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EFB57-3170-569C-2096-A35929744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75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F81E41-23C4-AA5F-39B0-5CBCA08D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Board pass rate</a:t>
            </a:r>
          </a:p>
          <a:p>
            <a:r>
              <a:rPr lang="en-US" dirty="0">
                <a:latin typeface="Arial"/>
                <a:cs typeface="Arial"/>
              </a:rPr>
              <a:t>Citations</a:t>
            </a:r>
          </a:p>
          <a:p>
            <a:r>
              <a:rPr lang="en-US" dirty="0">
                <a:latin typeface="Arial"/>
                <a:cs typeface="Arial"/>
              </a:rPr>
              <a:t>Program compliance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•Annual Program Evaluation (APE) submission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•APE Action Plans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•Resident/Fellow Town Halls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•Case logs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ADB1E-BBC3-99C6-FC56-C0D9F03D1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Identifying Underperformance </a:t>
            </a:r>
            <a:endParaRPr lang="en-US"/>
          </a:p>
        </p:txBody>
      </p:sp>
      <p:pic>
        <p:nvPicPr>
          <p:cNvPr id="6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0186C4CC-6B67-8A1B-E515-40CE7F6B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771" y="4170639"/>
            <a:ext cx="2743200" cy="1521912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A5830194-D565-F538-CDCC-D05A87E3130B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1905-3985-5370-31BD-84AE65594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BBF84-1F5F-7F2B-2A94-3E269D0FA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158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D3DD89-1226-8741-BD3E-C14DD0C7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altLang="en-US" sz="3200" dirty="0"/>
              <a:t>Introducing Your Presenters…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035D00B-D16D-F443-A6DC-90FA301FB3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Presented by Partners in Medical Education, Inc. 2022</a:t>
            </a:r>
            <a:endParaRPr lang="en-US" dirty="0"/>
          </a:p>
        </p:txBody>
      </p:sp>
      <p:pic>
        <p:nvPicPr>
          <p:cNvPr id="3" name="Picture 2" descr="A picture containing person, wall, clothing, smiling&#10;&#10;Description automatically generated">
            <a:extLst>
              <a:ext uri="{FF2B5EF4-FFF2-40B4-BE49-F238E27FC236}">
                <a16:creationId xmlns:a16="http://schemas.microsoft.com/office/drawing/2014/main" id="{C638A71A-CD0D-BDF2-5292-1C89EE745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35" y="1643324"/>
            <a:ext cx="1656647" cy="1854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A5593-04FD-D8BA-D89A-1679CEFE066A}"/>
              </a:ext>
            </a:extLst>
          </p:cNvPr>
          <p:cNvSpPr txBox="1"/>
          <p:nvPr/>
        </p:nvSpPr>
        <p:spPr>
          <a:xfrm>
            <a:off x="88167" y="3524273"/>
            <a:ext cx="17793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Heather Peters, </a:t>
            </a:r>
            <a:r>
              <a:rPr lang="en-US" sz="1400" dirty="0" err="1">
                <a:solidFill>
                  <a:srgbClr val="00B050"/>
                </a:solidFill>
                <a:latin typeface="+mn-lt"/>
              </a:rPr>
              <a:t>M.Ed</a:t>
            </a:r>
            <a:r>
              <a:rPr lang="en-US" sz="1400" dirty="0">
                <a:solidFill>
                  <a:srgbClr val="00B050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rgbClr val="00B050"/>
                </a:solidFill>
                <a:latin typeface="+mn-lt"/>
              </a:rPr>
              <a:t>Ph.D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2B46446-183C-30AB-583C-EB4DBEA08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53" y="4811481"/>
            <a:ext cx="88756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Partners’ Consultants have over 125 Years combined consulting experience and look forward to sharing their insights and solutions on some of the biggest challenges they have run into this year.</a:t>
            </a:r>
          </a:p>
        </p:txBody>
      </p:sp>
      <p:pic>
        <p:nvPicPr>
          <p:cNvPr id="2" name="Picture 1" descr="A picture containing person, wall, clothing, smiling&#10;&#10;Description automatically generated">
            <a:extLst>
              <a:ext uri="{FF2B5EF4-FFF2-40B4-BE49-F238E27FC236}">
                <a16:creationId xmlns:a16="http://schemas.microsoft.com/office/drawing/2014/main" id="{71B4734D-AC8E-E51E-B574-783098598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588" y="1643326"/>
            <a:ext cx="1656647" cy="1801763"/>
          </a:xfrm>
          <a:prstGeom prst="rect">
            <a:avLst/>
          </a:prstGeom>
        </p:spPr>
      </p:pic>
      <p:pic>
        <p:nvPicPr>
          <p:cNvPr id="4" name="Picture 3" descr="A picture containing person, wall, clothing, smiling&#10;&#10;Description automatically generated">
            <a:extLst>
              <a:ext uri="{FF2B5EF4-FFF2-40B4-BE49-F238E27FC236}">
                <a16:creationId xmlns:a16="http://schemas.microsoft.com/office/drawing/2014/main" id="{DBE45235-6C9F-FBD3-07D6-08AF28DB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0" y="1643325"/>
            <a:ext cx="1656648" cy="1801764"/>
          </a:xfrm>
          <a:prstGeom prst="rect">
            <a:avLst/>
          </a:prstGeom>
        </p:spPr>
      </p:pic>
      <p:pic>
        <p:nvPicPr>
          <p:cNvPr id="7" name="Picture 6" descr="A picture containing person, wall, clothing, smiling&#10;&#10;Description automatically generated">
            <a:extLst>
              <a:ext uri="{FF2B5EF4-FFF2-40B4-BE49-F238E27FC236}">
                <a16:creationId xmlns:a16="http://schemas.microsoft.com/office/drawing/2014/main" id="{41216C1E-15C3-6E5F-8FF8-4F188AD1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039" y="1643325"/>
            <a:ext cx="1656647" cy="1801764"/>
          </a:xfrm>
          <a:prstGeom prst="rect">
            <a:avLst/>
          </a:prstGeom>
        </p:spPr>
      </p:pic>
      <p:pic>
        <p:nvPicPr>
          <p:cNvPr id="10" name="Picture 9" descr="A picture containing person, wall, clothing, smiling&#10;&#10;Description automatically generated">
            <a:extLst>
              <a:ext uri="{FF2B5EF4-FFF2-40B4-BE49-F238E27FC236}">
                <a16:creationId xmlns:a16="http://schemas.microsoft.com/office/drawing/2014/main" id="{6893F481-8D85-DCC8-290C-75EAF577E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13" y="1643325"/>
            <a:ext cx="1656647" cy="18017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7EC43F-B14F-1F28-68AB-352A556FB38B}"/>
              </a:ext>
            </a:extLst>
          </p:cNvPr>
          <p:cNvSpPr txBox="1"/>
          <p:nvPr/>
        </p:nvSpPr>
        <p:spPr>
          <a:xfrm>
            <a:off x="7276438" y="3524273"/>
            <a:ext cx="17793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Christine Redovan, MBA, MLIS</a:t>
            </a: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9203F-C544-4CFF-1CEF-AE217C10C10F}"/>
              </a:ext>
            </a:extLst>
          </p:cNvPr>
          <p:cNvSpPr txBox="1"/>
          <p:nvPr/>
        </p:nvSpPr>
        <p:spPr>
          <a:xfrm>
            <a:off x="5497043" y="3516385"/>
            <a:ext cx="1779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Cheryl Haynes, BA </a:t>
            </a:r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2A0561-40B9-8CE1-93CF-89DC7A6BDADC}"/>
              </a:ext>
            </a:extLst>
          </p:cNvPr>
          <p:cNvSpPr txBox="1"/>
          <p:nvPr/>
        </p:nvSpPr>
        <p:spPr>
          <a:xfrm>
            <a:off x="1907708" y="3526422"/>
            <a:ext cx="17793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Carmela Meyer, MBA, Ed.D</a:t>
            </a: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A3DDB-99C7-2A78-5F92-843DABF1957A}"/>
              </a:ext>
            </a:extLst>
          </p:cNvPr>
          <p:cNvSpPr txBox="1"/>
          <p:nvPr/>
        </p:nvSpPr>
        <p:spPr>
          <a:xfrm>
            <a:off x="3717648" y="3524273"/>
            <a:ext cx="17793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+mn-lt"/>
              </a:rPr>
              <a:t>Amy Durant, MHA</a:t>
            </a:r>
          </a:p>
          <a:p>
            <a:pPr algn="ctr"/>
            <a:r>
              <a:rPr lang="en-US" sz="1400" b="0" dirty="0">
                <a:latin typeface="+mn-lt"/>
              </a:rPr>
              <a:t>GME Consultant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D47DEC-24FB-2A17-1193-6D1F153A4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0" y="1630488"/>
            <a:ext cx="1738095" cy="1854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3FC8A3-56DD-74CB-8F98-BA57FA53AF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58588" y="1630487"/>
            <a:ext cx="1681057" cy="18541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528741-C07D-936E-21A3-246C7CAE4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545" y="1638375"/>
            <a:ext cx="1692132" cy="187801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7271B4B-F0F4-DE41-7B61-802A7F7A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7811" y="1651213"/>
            <a:ext cx="1656646" cy="187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67AB161-879A-F582-FE3F-ECD803191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49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246F5-4353-908A-915F-12D28A6A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Initial Accreditation with Warning</a:t>
            </a:r>
          </a:p>
          <a:p>
            <a:r>
              <a:rPr lang="en-US" dirty="0">
                <a:latin typeface="Arial"/>
                <a:cs typeface="Arial"/>
              </a:rPr>
              <a:t>Continued Accreditation with Warning</a:t>
            </a:r>
          </a:p>
          <a:p>
            <a:r>
              <a:rPr lang="en-US" dirty="0">
                <a:latin typeface="Arial"/>
                <a:cs typeface="Arial"/>
              </a:rPr>
              <a:t>Probationary Accreditation 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B04CA1-2DD7-2AE5-C0B0-A99E7011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Identifying Underperformance 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2FE4DA3-46E2-A987-18D3-8D71DF7F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18" y="4000368"/>
            <a:ext cx="4277901" cy="1278111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C572D1E5-68C5-5D29-2BED-22D2CD749173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AFFD81-B04E-7BDB-F423-9E4A597C12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1881E-2756-0913-2E44-5151DE7AEA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340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5E1C9-EED8-401A-D62B-BC9835376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Present these indicators at GMEC</a:t>
            </a:r>
          </a:p>
          <a:p>
            <a:r>
              <a:rPr lang="en-US" dirty="0">
                <a:latin typeface="Arial"/>
                <a:cs typeface="Arial"/>
              </a:rPr>
              <a:t>Document review</a:t>
            </a:r>
          </a:p>
          <a:p>
            <a:r>
              <a:rPr lang="en-US" dirty="0">
                <a:latin typeface="Arial"/>
                <a:cs typeface="Arial"/>
              </a:rPr>
              <a:t>Document decision to conduct a Special Review 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A8A06B-EDC4-A304-D44D-509B277A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Oversight</a:t>
            </a:r>
          </a:p>
        </p:txBody>
      </p:sp>
      <p:pic>
        <p:nvPicPr>
          <p:cNvPr id="6" name="Picture 6" descr="A picture containing basket, container, plastic, green&#10;&#10;Description automatically generated">
            <a:extLst>
              <a:ext uri="{FF2B5EF4-FFF2-40B4-BE49-F238E27FC236}">
                <a16:creationId xmlns:a16="http://schemas.microsoft.com/office/drawing/2014/main" id="{293D0D8A-0BE5-B412-7E8C-8D18F209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51" y="3583127"/>
            <a:ext cx="2743200" cy="1823634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4F846C14-64DA-EAA2-76EE-A24C3B1E8B27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97445-0A66-0269-D985-6B6F669C82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C36C4-2147-5BD5-9922-B3D34A019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770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0F466-E50E-4182-3A8E-BEB1A06D4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Special Review policy</a:t>
            </a:r>
          </a:p>
          <a:p>
            <a:pPr lvl="1"/>
            <a:r>
              <a:rPr lang="en-US" dirty="0">
                <a:latin typeface="Arial"/>
                <a:cs typeface="Arial"/>
              </a:rPr>
              <a:t>Include the criteria</a:t>
            </a:r>
          </a:p>
          <a:p>
            <a:pPr lvl="1"/>
            <a:r>
              <a:rPr lang="en-US" dirty="0">
                <a:latin typeface="Arial"/>
                <a:cs typeface="Arial"/>
              </a:rPr>
              <a:t>“Other circumstances”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  Committee members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Timeline – don’t be too strict</a:t>
            </a: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Appoint a committee</a:t>
            </a:r>
          </a:p>
          <a:p>
            <a:pPr marL="457200" lvl="1" indent="0">
              <a:buNone/>
            </a:pPr>
            <a:r>
              <a:rPr lang="en-US" dirty="0">
                <a:latin typeface="Arial"/>
                <a:cs typeface="Arial"/>
              </a:rPr>
              <a:t>•  DIO or GME representative</a:t>
            </a:r>
          </a:p>
          <a:p>
            <a:pPr lvl="1"/>
            <a:r>
              <a:rPr lang="en-US" dirty="0">
                <a:latin typeface="Arial"/>
                <a:cs typeface="Arial"/>
              </a:rPr>
              <a:t>Faculty from another program – GREAT learning exercise 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Resident?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Subcommittee?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Peer-selected resident</a:t>
            </a:r>
          </a:p>
          <a:p>
            <a:pPr lvl="1"/>
            <a:r>
              <a:rPr lang="en-US" dirty="0">
                <a:latin typeface="Arial"/>
                <a:cs typeface="Arial"/>
              </a:rPr>
              <a:t>Another program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52C573-8628-566E-07BE-51450D74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Special Review Committee</a:t>
            </a:r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0C0145A-8F86-F3E8-D0CE-4BEB3BB0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557" y="1509621"/>
            <a:ext cx="2743200" cy="14371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69175-BF7C-5E13-E649-013A7D73E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003EA-1D70-F5B1-8D29-0A3B82F2FC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67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FB814-DEB2-BE57-505F-A9677C343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Interviews</a:t>
            </a:r>
          </a:p>
          <a:p>
            <a:pPr lvl="1"/>
            <a:r>
              <a:rPr lang="en-US" dirty="0">
                <a:latin typeface="Arial"/>
                <a:cs typeface="Arial"/>
              </a:rPr>
              <a:t>Program leadership</a:t>
            </a:r>
          </a:p>
          <a:p>
            <a:pPr lvl="1"/>
            <a:r>
              <a:rPr lang="en-US" dirty="0">
                <a:latin typeface="Arial"/>
                <a:cs typeface="Arial"/>
              </a:rPr>
              <a:t>Departmental leadership</a:t>
            </a:r>
          </a:p>
          <a:p>
            <a:pPr lvl="1"/>
            <a:r>
              <a:rPr lang="en-US" dirty="0">
                <a:latin typeface="Arial"/>
                <a:cs typeface="Arial"/>
              </a:rPr>
              <a:t>Faculty</a:t>
            </a:r>
          </a:p>
          <a:p>
            <a:pPr lvl="1"/>
            <a:r>
              <a:rPr lang="en-US" dirty="0">
                <a:latin typeface="Arial"/>
                <a:cs typeface="Arial"/>
              </a:rPr>
              <a:t>Residents/Fellows</a:t>
            </a:r>
          </a:p>
          <a:p>
            <a:pPr lvl="2"/>
            <a:r>
              <a:rPr lang="en-US" dirty="0">
                <a:latin typeface="Arial"/>
                <a:cs typeface="Arial"/>
              </a:rPr>
              <a:t>Each level in separate interviews</a:t>
            </a:r>
          </a:p>
          <a:p>
            <a:r>
              <a:rPr lang="en-US" dirty="0">
                <a:latin typeface="Arial"/>
                <a:cs typeface="Arial"/>
              </a:rPr>
              <a:t>Utilize the opportunity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Compliance with ACGME requirements</a:t>
            </a:r>
          </a:p>
          <a:p>
            <a:pPr lvl="1"/>
            <a:r>
              <a:rPr lang="en-US" dirty="0">
                <a:latin typeface="Arial"/>
                <a:cs typeface="Arial"/>
              </a:rPr>
              <a:t>Evaluations</a:t>
            </a:r>
          </a:p>
          <a:p>
            <a:pPr lvl="1"/>
            <a:r>
              <a:rPr lang="en-US" dirty="0">
                <a:latin typeface="Arial"/>
                <a:cs typeface="Arial"/>
              </a:rPr>
              <a:t>Required policies and procedures</a:t>
            </a:r>
          </a:p>
          <a:p>
            <a:pPr lvl="1"/>
            <a:r>
              <a:rPr lang="en-US" dirty="0">
                <a:latin typeface="Arial"/>
                <a:cs typeface="Arial"/>
              </a:rPr>
              <a:t>Case logs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1079C4-1EF9-716B-6695-CEF8ED0A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Special Review Committee</a:t>
            </a:r>
          </a:p>
        </p:txBody>
      </p:sp>
      <p:pic>
        <p:nvPicPr>
          <p:cNvPr id="6" name="Picture 6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0C3C657-B23E-DB24-BAF4-F4BCFBAA2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939" y="1504950"/>
            <a:ext cx="2743200" cy="1767585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8A6B6BC9-EA94-E3D9-2358-C1319A737FA7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8FE21-5060-AE07-8165-633C19D73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007E5-EC8E-FEFD-A02D-1E74AD63B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115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E606D7-C0D9-B5C7-B973-6EAB73715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List it all!</a:t>
            </a:r>
          </a:p>
          <a:p>
            <a:pPr lvl="1"/>
            <a:r>
              <a:rPr lang="en-US" dirty="0">
                <a:latin typeface="Arial"/>
                <a:cs typeface="Arial"/>
              </a:rPr>
              <a:t>Individuals interviewed</a:t>
            </a:r>
          </a:p>
          <a:p>
            <a:pPr lvl="1"/>
            <a:r>
              <a:rPr lang="en-US" dirty="0">
                <a:latin typeface="Arial"/>
                <a:cs typeface="Arial"/>
              </a:rPr>
              <a:t>Documents reviewed</a:t>
            </a:r>
          </a:p>
          <a:p>
            <a:pPr lvl="1"/>
            <a:r>
              <a:rPr lang="en-US" dirty="0">
                <a:latin typeface="Arial"/>
                <a:cs typeface="Arial"/>
              </a:rPr>
              <a:t>Summary of interviews while maintaining anonymity </a:t>
            </a:r>
            <a:endParaRPr lang="en-US"/>
          </a:p>
          <a:p>
            <a:r>
              <a:rPr lang="en-US" dirty="0">
                <a:latin typeface="Arial"/>
                <a:cs typeface="Arial"/>
              </a:rPr>
              <a:t>Top 4-5 areas</a:t>
            </a:r>
          </a:p>
          <a:p>
            <a:r>
              <a:rPr lang="en-US" dirty="0">
                <a:latin typeface="Arial"/>
                <a:cs typeface="Arial"/>
              </a:rPr>
              <a:t>Quality improvement goals and the corrective actions</a:t>
            </a:r>
          </a:p>
          <a:p>
            <a:pPr lvl="1"/>
            <a:r>
              <a:rPr lang="en-US" dirty="0">
                <a:latin typeface="Arial"/>
                <a:cs typeface="Arial"/>
              </a:rPr>
              <a:t>SMART goals</a:t>
            </a:r>
          </a:p>
          <a:p>
            <a:r>
              <a:rPr lang="en-US" dirty="0">
                <a:latin typeface="Arial"/>
                <a:cs typeface="Arial"/>
              </a:rPr>
              <a:t>Suggestions/Recommendations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501C5B-FEA7-F6F9-4DC2-F96D0932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Special Review Report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232C917-7B2C-3CB8-1116-7AE7BEF3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102" y="1223767"/>
            <a:ext cx="2743200" cy="1379590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E4D10EA7-B688-C8F0-1E50-A4262885B898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0FB3AC-6B27-9BD5-5858-606665EC2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21E04-D594-952A-0EB1-93735F8422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89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BA9794-9D34-89D0-68F9-71BB2F9D9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Approve the Special Review report</a:t>
            </a:r>
          </a:p>
          <a:p>
            <a:r>
              <a:rPr lang="en-US" dirty="0">
                <a:latin typeface="Arial"/>
                <a:cs typeface="Arial"/>
              </a:rPr>
              <a:t>Monitoring</a:t>
            </a:r>
          </a:p>
          <a:p>
            <a:pPr lvl="1"/>
            <a:r>
              <a:rPr lang="en-US" dirty="0">
                <a:latin typeface="Arial"/>
                <a:cs typeface="Arial"/>
              </a:rPr>
              <a:t>Standing agenda item</a:t>
            </a:r>
          </a:p>
          <a:p>
            <a:pPr lvl="1"/>
            <a:r>
              <a:rPr lang="en-US" dirty="0">
                <a:latin typeface="Arial"/>
                <a:cs typeface="Arial"/>
              </a:rPr>
              <a:t>They are coming for you!!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20D2E0-EFC7-2C9A-3435-E4C90B9B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GMEC</a:t>
            </a:r>
          </a:p>
        </p:txBody>
      </p:sp>
      <p:pic>
        <p:nvPicPr>
          <p:cNvPr id="6" name="Picture 6" descr="A red door on a brick building&#10;&#10;Description automatically generated">
            <a:extLst>
              <a:ext uri="{FF2B5EF4-FFF2-40B4-BE49-F238E27FC236}">
                <a16:creationId xmlns:a16="http://schemas.microsoft.com/office/drawing/2014/main" id="{388B9ABF-FC26-EF03-EB3C-6854B8A1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30" y="3831880"/>
            <a:ext cx="2743200" cy="1826993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D7F55D69-A509-987E-3D02-C8A36B04549C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84806-8CFF-59BF-06A9-AB937650D4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8BBB4-4279-75C8-C526-C96CB5C75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833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BE13-BEBA-4271-85DD-FBB6BBDE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48" y="2156539"/>
            <a:ext cx="6115049" cy="242949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Keeping Up With the ACGME - 2022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EA2C1-F3A6-48B8-A8EC-C09AE125B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Christine Redovan, MBA, MLIS</a:t>
            </a:r>
            <a:endParaRPr lang="en-US" sz="2800"/>
          </a:p>
        </p:txBody>
      </p:sp>
      <p:pic>
        <p:nvPicPr>
          <p:cNvPr id="13" name="Picture 13" descr="Free Images : person, male, competition, outside, men, adults, sports ...">
            <a:extLst>
              <a:ext uri="{FF2B5EF4-FFF2-40B4-BE49-F238E27FC236}">
                <a16:creationId xmlns:a16="http://schemas.microsoft.com/office/drawing/2014/main" id="{F5DC4EA5-93E7-0BC7-2DA2-BC221DB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4" y="3732622"/>
            <a:ext cx="3086100" cy="2042437"/>
          </a:xfrm>
          <a:prstGeom prst="rect">
            <a:avLst/>
          </a:prstGeom>
        </p:spPr>
      </p:pic>
      <p:sp>
        <p:nvSpPr>
          <p:cNvPr id="7" name="Google Shape;77;p12">
            <a:extLst>
              <a:ext uri="{FF2B5EF4-FFF2-40B4-BE49-F238E27FC236}">
                <a16:creationId xmlns:a16="http://schemas.microsoft.com/office/drawing/2014/main" id="{02A09087-B493-A3F5-3D77-237E9F20BE95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5583B-2DED-5694-A6EA-CE61B7BF27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E56A0-E065-D023-278F-CAF9BC301C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672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1F3AEC-F33F-5A06-C874-90D98327E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New requirements went into effect July 1, 2022</a:t>
            </a:r>
          </a:p>
          <a:p>
            <a:r>
              <a:rPr lang="en-US" sz="2800">
                <a:latin typeface="Arial"/>
                <a:cs typeface="Arial"/>
              </a:rPr>
              <a:t>Paid resident leave is the big change</a:t>
            </a:r>
          </a:p>
          <a:p>
            <a:pPr lvl="1"/>
            <a:r>
              <a:rPr lang="en-US" sz="2400">
                <a:latin typeface="Arial"/>
                <a:cs typeface="Arial"/>
              </a:rPr>
              <a:t>ACGME guidance on website</a:t>
            </a:r>
          </a:p>
          <a:p>
            <a:pPr lvl="1"/>
            <a:r>
              <a:rPr lang="en-US" sz="2400">
                <a:latin typeface="Arial"/>
                <a:cs typeface="Arial"/>
              </a:rPr>
              <a:t>Not being cited until July 1, 2023</a:t>
            </a:r>
            <a:endParaRPr lang="en-US" sz="2400">
              <a:cs typeface="Arial"/>
            </a:endParaRPr>
          </a:p>
          <a:p>
            <a:pPr indent="-457200"/>
            <a:r>
              <a:rPr lang="en-US" sz="2800">
                <a:latin typeface="Arial"/>
                <a:cs typeface="Arial"/>
              </a:rPr>
              <a:t>FAQs updated (Jan 2022)</a:t>
            </a:r>
            <a:endParaRPr lang="en-US" sz="280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F942AA-4759-A54C-45D8-F7DF69DF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Sponsoring Institution</a:t>
            </a:r>
            <a:endParaRPr lang="en-US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A34686A-1A14-9602-5396-141C061F5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05944" y="2963799"/>
            <a:ext cx="2743200" cy="1844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ED3C3-CFEF-39FC-DE77-B9469D202F73}"/>
              </a:ext>
            </a:extLst>
          </p:cNvPr>
          <p:cNvSpPr txBox="1"/>
          <p:nvPr/>
        </p:nvSpPr>
        <p:spPr>
          <a:xfrm>
            <a:off x="5943600" y="4985183"/>
            <a:ext cx="2743200" cy="317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</a:t>
            </a:r>
            <a:r>
              <a:rPr lang="en-US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25F7D-8A78-17FE-C806-2D794787D78A}"/>
              </a:ext>
            </a:extLst>
          </p:cNvPr>
          <p:cNvSpPr txBox="1"/>
          <p:nvPr/>
        </p:nvSpPr>
        <p:spPr>
          <a:xfrm>
            <a:off x="1283278" y="4504460"/>
            <a:ext cx="44992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0">
                <a:latin typeface="Arial"/>
                <a:cs typeface="Arial"/>
              </a:rPr>
              <a:t>Institutional Requirements currently under revision...again!</a:t>
            </a:r>
          </a:p>
        </p:txBody>
      </p:sp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C16BF44C-6575-FAD5-1463-DE1C127AF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8600" y="4239491"/>
            <a:ext cx="1059873" cy="1059873"/>
          </a:xfrm>
          <a:prstGeom prst="rect">
            <a:avLst/>
          </a:prstGeom>
        </p:spPr>
      </p:pic>
      <p:sp>
        <p:nvSpPr>
          <p:cNvPr id="11" name="Google Shape;77;p12">
            <a:extLst>
              <a:ext uri="{FF2B5EF4-FFF2-40B4-BE49-F238E27FC236}">
                <a16:creationId xmlns:a16="http://schemas.microsoft.com/office/drawing/2014/main" id="{20441C67-BFF9-D698-4E59-38EB740ACD2E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2615D-982E-5616-FD07-6FEB5769D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C7955F-9698-5941-D066-7C4F94987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579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B3B4E1-7100-8A6A-A6A8-DF1F4B4F6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2358"/>
            <a:ext cx="7876310" cy="432460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Updated CPR – Effective July 1, 2023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Lots of consolidation and moving of requirements to background and intent. Numbering has changed.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II.A.1.a - GMEC verify license and faculty appointment of new PD</a:t>
            </a:r>
          </a:p>
          <a:p>
            <a:pPr lvl="1"/>
            <a:r>
              <a:rPr lang="en-US">
                <a:latin typeface="Arial"/>
                <a:cs typeface="Arial"/>
              </a:rPr>
              <a:t>II.A.4.a.7 - Report mistreatment</a:t>
            </a:r>
          </a:p>
          <a:p>
            <a:pPr lvl="1"/>
            <a:r>
              <a:rPr lang="en-US">
                <a:latin typeface="Arial"/>
                <a:cs typeface="Arial"/>
              </a:rPr>
              <a:t>II.B.2.f.2 - Faculty development in health inequities</a:t>
            </a:r>
          </a:p>
          <a:p>
            <a:pPr lvl="1"/>
            <a:r>
              <a:rPr lang="en-US">
                <a:latin typeface="Arial"/>
                <a:cs typeface="Arial"/>
              </a:rPr>
              <a:t>IV.A.1 - Aims to program applicants</a:t>
            </a:r>
          </a:p>
          <a:p>
            <a:pPr lvl="1"/>
            <a:r>
              <a:rPr lang="en-US">
                <a:latin typeface="Arial"/>
                <a:cs typeface="Arial"/>
              </a:rPr>
              <a:t>IV.A.5 - Formal educational activities in patient safety goals, tools and techniques</a:t>
            </a:r>
          </a:p>
          <a:p>
            <a:pPr lvl="1"/>
            <a:r>
              <a:rPr lang="en-US">
                <a:latin typeface="Arial"/>
                <a:cs typeface="Arial"/>
              </a:rPr>
              <a:t>VI.B.5 - Psychologically safe learning environment</a:t>
            </a:r>
          </a:p>
          <a:p>
            <a:pPr marL="0" indent="0">
              <a:buNone/>
            </a:pPr>
            <a:endParaRPr lang="en-US"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CPR FAQ (8/25/22) - 22 pages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798387-AAC9-A8D0-1257-9585440E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Common Program Requirements</a:t>
            </a:r>
            <a:endParaRPr lang="en-US"/>
          </a:p>
        </p:txBody>
      </p:sp>
      <p:pic>
        <p:nvPicPr>
          <p:cNvPr id="7" name="Picture 10" descr="Icon&#10;&#10;Description automatically generated">
            <a:extLst>
              <a:ext uri="{FF2B5EF4-FFF2-40B4-BE49-F238E27FC236}">
                <a16:creationId xmlns:a16="http://schemas.microsoft.com/office/drawing/2014/main" id="{094AA3C3-1990-9FBE-D1E9-50F676BC5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909" y="3480954"/>
            <a:ext cx="1059873" cy="10598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C5408-650A-792D-94AA-2199FDCA9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FC63D-E8C5-BFB2-F829-58D44DB51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312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471A08-9D9C-FA3F-2A88-D0DF1B213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rial"/>
                <a:cs typeface="Arial"/>
              </a:rPr>
              <a:t>Major requirement updates:</a:t>
            </a:r>
          </a:p>
          <a:p>
            <a:pPr lvl="1"/>
            <a:r>
              <a:rPr lang="en-US">
                <a:latin typeface="Arial"/>
                <a:cs typeface="Arial"/>
              </a:rPr>
              <a:t>Internal Medicine (7/1/2022)</a:t>
            </a:r>
          </a:p>
          <a:p>
            <a:pPr lvl="1"/>
            <a:r>
              <a:rPr lang="en-US">
                <a:latin typeface="Arial"/>
                <a:cs typeface="Arial"/>
              </a:rPr>
              <a:t>Family Medicine (7/1/2023)</a:t>
            </a:r>
          </a:p>
          <a:p>
            <a:pPr lvl="1"/>
            <a:endParaRPr lang="en-US"/>
          </a:p>
          <a:p>
            <a:pPr indent="0"/>
            <a:r>
              <a:rPr lang="en-US">
                <a:latin typeface="Arial"/>
                <a:cs typeface="Arial"/>
              </a:rPr>
              <a:t> Focused requirement updates:</a:t>
            </a:r>
          </a:p>
          <a:p>
            <a:pPr lvl="1"/>
            <a:r>
              <a:rPr lang="en-US">
                <a:latin typeface="Arial"/>
                <a:cs typeface="Arial"/>
              </a:rPr>
              <a:t>OB/GYN (9/17/2022)</a:t>
            </a:r>
          </a:p>
          <a:p>
            <a:pPr lvl="1"/>
            <a:endParaRPr lang="en-US"/>
          </a:p>
          <a:p>
            <a:pPr indent="0"/>
            <a:r>
              <a:rPr lang="en-US">
                <a:latin typeface="Arial"/>
                <a:cs typeface="Arial"/>
              </a:rPr>
              <a:t>Case log updates:</a:t>
            </a:r>
          </a:p>
          <a:p>
            <a:pPr lvl="1" indent="0"/>
            <a:r>
              <a:rPr lang="en-US">
                <a:latin typeface="Arial"/>
                <a:cs typeface="Arial"/>
              </a:rPr>
              <a:t> Ophthalmology</a:t>
            </a:r>
            <a:endParaRPr lang="en-US"/>
          </a:p>
          <a:p>
            <a:pPr lvl="1" indent="0"/>
            <a:r>
              <a:rPr lang="en-US">
                <a:latin typeface="Arial"/>
                <a:cs typeface="Arial"/>
              </a:rPr>
              <a:t> OB/GYN</a:t>
            </a:r>
          </a:p>
          <a:p>
            <a:pPr lvl="1" indent="0"/>
            <a:r>
              <a:rPr lang="en-US">
                <a:latin typeface="Arial"/>
                <a:cs typeface="Arial"/>
              </a:rPr>
              <a:t> MFM</a:t>
            </a:r>
          </a:p>
          <a:p>
            <a:pPr lvl="1" indent="0"/>
            <a:r>
              <a:rPr lang="en-US">
                <a:latin typeface="Arial"/>
                <a:cs typeface="Arial"/>
              </a:rPr>
              <a:t> REI</a:t>
            </a:r>
            <a:endParaRPr lang="en-US"/>
          </a:p>
          <a:p>
            <a:pPr lvl="1" indent="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0AE9B-558E-65E0-C2BA-57286630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Specialty Updates</a:t>
            </a:r>
            <a:endParaRPr lang="en-US"/>
          </a:p>
        </p:txBody>
      </p:sp>
      <p:pic>
        <p:nvPicPr>
          <p:cNvPr id="10" name="Picture 10" descr="Icon&#10;&#10;Description automatically generated">
            <a:extLst>
              <a:ext uri="{FF2B5EF4-FFF2-40B4-BE49-F238E27FC236}">
                <a16:creationId xmlns:a16="http://schemas.microsoft.com/office/drawing/2014/main" id="{157E5878-57FF-AEEB-8398-7586C458B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5227" y="3688772"/>
            <a:ext cx="1059873" cy="1059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A0D85C-1B50-265B-CAE7-B76CBA9EFCB7}"/>
              </a:ext>
            </a:extLst>
          </p:cNvPr>
          <p:cNvSpPr txBox="1"/>
          <p:nvPr/>
        </p:nvSpPr>
        <p:spPr>
          <a:xfrm>
            <a:off x="6509905" y="3434195"/>
            <a:ext cx="239510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0">
                <a:latin typeface="Arial"/>
                <a:cs typeface="Arial"/>
              </a:rPr>
              <a:t>Check for any case log updates on the documents and resources page of each RC.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8CA63-A169-CB04-17D2-7CC3C5BB1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BA5BC-AF17-B88A-99D6-B03C72968B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42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55BDED-109B-D065-7905-13AFAFADF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8436"/>
            <a:ext cx="8200657" cy="43996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Evaluate how well your GMEC is meeting the current expectations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Determine action needed to prepare your faculty for a site visit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Create an environment for professional identity formation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Identify underperformance and ways to conduct a Special Review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Discover the latest new and updated ACGME resources for GME advancement and improvement</a:t>
            </a:r>
          </a:p>
          <a:p>
            <a:endParaRPr lang="en-US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9FC5A7-86DF-B39E-FB63-0F1FFACF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Learning Objectives</a:t>
            </a:r>
            <a:endParaRPr lang="en-US"/>
          </a:p>
        </p:txBody>
      </p:sp>
      <p:sp>
        <p:nvSpPr>
          <p:cNvPr id="7" name="Google Shape;77;p12">
            <a:extLst>
              <a:ext uri="{FF2B5EF4-FFF2-40B4-BE49-F238E27FC236}">
                <a16:creationId xmlns:a16="http://schemas.microsoft.com/office/drawing/2014/main" id="{8BF8BB7B-449E-3D13-4FCD-EE22AD171AB5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DEF3D-A72B-DFA4-8ECC-60F4F87B0C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064DA-A9C3-964D-F0B0-4710E4AB70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536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1BA015-F624-BD87-ACC9-3A4CDB70A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Located under "what we do" tab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General Surgery  - closed; awaiting approval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Pediatrics – closed; awaiting approval</a:t>
            </a:r>
          </a:p>
          <a:p>
            <a:r>
              <a:rPr lang="en-US" dirty="0">
                <a:latin typeface="Arial"/>
                <a:cs typeface="Arial"/>
              </a:rPr>
              <a:t>Psychiatry subspecialties – gathering feedback stage</a:t>
            </a:r>
          </a:p>
          <a:p>
            <a:r>
              <a:rPr lang="en-US" dirty="0">
                <a:latin typeface="Arial"/>
                <a:cs typeface="Arial"/>
              </a:rPr>
              <a:t>Brain Injury Medicine</a:t>
            </a:r>
          </a:p>
          <a:p>
            <a:r>
              <a:rPr lang="en-US" dirty="0">
                <a:latin typeface="Arial"/>
                <a:cs typeface="Arial"/>
              </a:rPr>
              <a:t>UME Foundational Competencies –open; apply to be part of working group for 2023</a:t>
            </a:r>
          </a:p>
          <a:p>
            <a:r>
              <a:rPr lang="en-US" dirty="0">
                <a:latin typeface="Arial"/>
                <a:cs typeface="Arial"/>
              </a:rPr>
              <a:t>Correctional/Carceral Medicine – expected approval for the specialty September 2022; delayed?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EEAD6D-C477-1E78-8E78-02D01ADC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Review &amp; Comment</a:t>
            </a:r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853265E-7DE7-E0B4-03E9-80781015B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48845" y="499303"/>
            <a:ext cx="2743199" cy="1827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CBF8BF-0333-C51E-38C3-A15F04A8FA0F}"/>
              </a:ext>
            </a:extLst>
          </p:cNvPr>
          <p:cNvSpPr txBox="1"/>
          <p:nvPr/>
        </p:nvSpPr>
        <p:spPr>
          <a:xfrm>
            <a:off x="6400800" y="2389909"/>
            <a:ext cx="2743200" cy="3175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BY-NC-ND</a:t>
            </a:r>
            <a:r>
              <a:rPr lang="en-US"/>
              <a:t>.</a:t>
            </a:r>
          </a:p>
        </p:txBody>
      </p:sp>
      <p:sp>
        <p:nvSpPr>
          <p:cNvPr id="9" name="Google Shape;77;p12">
            <a:extLst>
              <a:ext uri="{FF2B5EF4-FFF2-40B4-BE49-F238E27FC236}">
                <a16:creationId xmlns:a16="http://schemas.microsoft.com/office/drawing/2014/main" id="{54D30472-72DE-3BBE-810F-8512DD36886D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C1021-37BB-997B-5CCE-8D0325DD7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72B210-6248-749E-9A31-5C971D49CF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671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5522D7-C059-27A9-F039-73292869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 anchor="ctr">
            <a:normAutofit/>
          </a:bodyPr>
          <a:lstStyle/>
          <a:p>
            <a:r>
              <a:rPr lang="en-US"/>
              <a:t>New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FD385-1D44-12C4-39ED-B34976700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Clinician Educator Milestones</a:t>
            </a:r>
          </a:p>
          <a:p>
            <a:r>
              <a:rPr lang="en-US" sz="2200"/>
              <a:t>Equity Matters Practice Toolkit</a:t>
            </a:r>
          </a:p>
          <a:p>
            <a:r>
              <a:rPr lang="en-US" sz="2200"/>
              <a:t>National Plan for Health Workforce Wellbeing</a:t>
            </a:r>
          </a:p>
          <a:p>
            <a:r>
              <a:rPr lang="en-US" sz="2200"/>
              <a:t>Open office hours with VP of Sponsoring Institution</a:t>
            </a:r>
          </a:p>
          <a:p>
            <a:r>
              <a:rPr lang="en-US" sz="2200"/>
              <a:t>Program Emergency Categorization</a:t>
            </a:r>
          </a:p>
          <a:p>
            <a:r>
              <a:rPr lang="en-US" sz="2200" i="1"/>
              <a:t>ACGME Answers</a:t>
            </a:r>
            <a:r>
              <a:rPr lang="en-US" sz="2200"/>
              <a:t> series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0FEEEEF-3F31-478E-7961-1B81E8EAB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29150" y="2704275"/>
            <a:ext cx="3886200" cy="259403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4DC1E-E6C2-2BE8-3288-6BFC009BE249}"/>
              </a:ext>
            </a:extLst>
          </p:cNvPr>
          <p:cNvSpPr txBox="1"/>
          <p:nvPr/>
        </p:nvSpPr>
        <p:spPr>
          <a:xfrm>
            <a:off x="5762673" y="5098258"/>
            <a:ext cx="275267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  <a:latin typeface="+mn-lt"/>
              </a:rPr>
              <a:t>.</a:t>
            </a:r>
          </a:p>
        </p:txBody>
      </p:sp>
      <p:sp>
        <p:nvSpPr>
          <p:cNvPr id="9" name="Google Shape;77;p12">
            <a:extLst>
              <a:ext uri="{FF2B5EF4-FFF2-40B4-BE49-F238E27FC236}">
                <a16:creationId xmlns:a16="http://schemas.microsoft.com/office/drawing/2014/main" id="{0E3D2C8F-02BC-0624-EF72-89AD4136EFCA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2D070-1EAA-0B00-11D5-0BB557243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92D90-2005-52FE-EB8C-AB2C4C446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43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7BE0EF-1D11-B2D0-6EFF-5C362AC7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 anchor="ctr">
            <a:normAutofit/>
          </a:bodyPr>
          <a:lstStyle/>
          <a:p>
            <a:r>
              <a:rPr lang="en-US"/>
              <a:t>Updated Resources</a:t>
            </a:r>
          </a:p>
        </p:txBody>
      </p:sp>
      <p:pic>
        <p:nvPicPr>
          <p:cNvPr id="6" name="Picture 6" descr="Free Images : book, wood, bookcase, art, worn, literature, library ...">
            <a:extLst>
              <a:ext uri="{FF2B5EF4-FFF2-40B4-BE49-F238E27FC236}">
                <a16:creationId xmlns:a16="http://schemas.microsoft.com/office/drawing/2014/main" id="{B7276723-9539-D0B6-5AFD-9F89FD276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8" r="20426" b="-1"/>
          <a:stretch/>
        </p:blipFill>
        <p:spPr>
          <a:xfrm>
            <a:off x="628650" y="1804844"/>
            <a:ext cx="3886200" cy="4372119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993AF1-E84B-0DC4-313D-300A4DB09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26862"/>
            <a:ext cx="3896590" cy="48501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>
                <a:latin typeface="Arial"/>
                <a:cs typeface="Arial"/>
              </a:rPr>
              <a:t>ACGME Databook 2021-2022</a:t>
            </a:r>
          </a:p>
          <a:p>
            <a:r>
              <a:rPr lang="en-US" sz="2400">
                <a:latin typeface="Arial"/>
                <a:cs typeface="Arial"/>
              </a:rPr>
              <a:t>ACGME Policies and Procedures (June 11, 2022)</a:t>
            </a:r>
          </a:p>
          <a:p>
            <a:r>
              <a:rPr lang="en-US" sz="2400">
                <a:latin typeface="Arial"/>
                <a:cs typeface="Arial"/>
              </a:rPr>
              <a:t>2022 National Milestone Report</a:t>
            </a:r>
          </a:p>
          <a:p>
            <a:r>
              <a:rPr lang="en-US" sz="2400">
                <a:latin typeface="Arial"/>
                <a:cs typeface="Arial"/>
              </a:rPr>
              <a:t>Rural Track Designation Resources</a:t>
            </a:r>
          </a:p>
          <a:p>
            <a:r>
              <a:rPr lang="en-US" sz="2400" dirty="0">
                <a:latin typeface="Arial"/>
                <a:cs typeface="Arial"/>
              </a:rPr>
              <a:t>DIO "cheat sheets" (June &amp; July 2022)</a:t>
            </a:r>
          </a:p>
          <a:p>
            <a:r>
              <a:rPr lang="en-US" sz="2400" dirty="0">
                <a:latin typeface="Arial"/>
                <a:cs typeface="Arial"/>
              </a:rPr>
              <a:t>ACGME Annual Report 2021-2022</a:t>
            </a:r>
            <a:endParaRPr lang="en-US" sz="2400" dirty="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9B9AB-8047-4937-6C78-3E17D02D3C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2E5DE-3757-5609-F5C5-E0A26E6A6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8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41759" y="220871"/>
            <a:ext cx="3702241" cy="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Latest On-Demand Webinars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4199" y="5584371"/>
            <a:ext cx="3479801" cy="9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 us today to learn how our Educational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Passports can save you time &amp; money!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724-864-7320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www.PartnersInMedEd.com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05396" y="220871"/>
            <a:ext cx="5060092" cy="436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Upcoming Live Webinar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endParaRPr lang="en-US" altLang="en-US" sz="1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Motivating Faculty to Mentor &amp; Do Research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December 8,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Sponsoring Institution Self-Study 101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Arial" panose="020B0604020202020204" pitchFamily="34" charset="0"/>
                <a:sym typeface="Arial"/>
              </a:rPr>
              <a:t>Thursday, December 15, 2022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Digging for Data V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January 5, 2023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Developing Residency Budgets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January 19, 2023</a:t>
            </a:r>
          </a:p>
          <a:p>
            <a:pPr algn="ctr">
              <a:lnSpc>
                <a:spcPct val="80000"/>
              </a:lnSpc>
              <a:defRPr/>
            </a:pPr>
            <a:endParaRPr lang="en-US" altLang="en-US" sz="1400" b="0" kern="0" dirty="0">
              <a:solidFill>
                <a:prstClr val="black"/>
              </a:solidFill>
              <a:latin typeface="+mn-lt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Onboarding Residents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February 2, 2023</a:t>
            </a:r>
          </a:p>
          <a:p>
            <a:pPr algn="ctr">
              <a:lnSpc>
                <a:spcPct val="80000"/>
              </a:lnSpc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How Semi-Annual Evaluations Document, Educate, and Improve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400" b="0" kern="0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sym typeface="Arial"/>
              </a:rPr>
              <a:t>Thursday, February 9, 2023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BC0267B-F438-E24C-9DAA-F6D2132B4198}"/>
              </a:ext>
            </a:extLst>
          </p:cNvPr>
          <p:cNvSpPr txBox="1">
            <a:spLocks/>
          </p:cNvSpPr>
          <p:nvPr/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D68910-38FE-C240-95D4-C063CA8D3DE6}" type="slidenum"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FB48B9B-7E89-264A-A803-E6C70EA0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96" y="4312703"/>
            <a:ext cx="5022581" cy="103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  <a:t>Faculty Development Series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A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/>
              </a:rPr>
            </a:b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 charset="0"/>
              <a:buChar char="•"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C34D67E-6A64-9842-B68B-F6E1EFE5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52" y="4939777"/>
            <a:ext cx="4846104" cy="12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15 Minutes to Effective Feedback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</a:b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Toolbox for Teaching Millennials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charset="0"/>
                <a:sym typeface="Arial"/>
              </a:rPr>
              <a:t>Taking Supervision to the Next Level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50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Arial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altLang="ja-JP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5000"/>
              <a:buFont typeface="Wingdings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18BD8-A5B9-3741-B6AD-A994C0913D2D}"/>
              </a:ext>
            </a:extLst>
          </p:cNvPr>
          <p:cNvSpPr txBox="1"/>
          <p:nvPr/>
        </p:nvSpPr>
        <p:spPr>
          <a:xfrm>
            <a:off x="5638800" y="725880"/>
            <a:ext cx="350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GME Educational Program Design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Wellness is a Team Sport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Looking Behind the Curtain at CMS Reporting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ADS 2022: Part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Scholarly Activity – Starting the Year Off Right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JEDI Warriors in GME: Guardians of Justice, Equity, Diversity, and Inclusion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ACGME Complaint Letter: Now What?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Here We Grow Again – And With Our Community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The ABCs of GMEC: Part II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ADS 2022: Part I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Ask Partners – Spring Freebie</a:t>
            </a: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1C1B05A-8258-2A47-BB75-5DA517CF0AB6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800" b="0" i="0" u="none" strike="noStrike" kern="1200" cap="none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/>
              </a:defRPr>
            </a:lvl1pPr>
            <a:lvl2pPr marL="457200"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2pPr>
            <a:lvl3pPr marL="914400"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3pPr>
            <a:lvl4pPr marL="1371600"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4pPr>
            <a:lvl5pPr marL="1828800"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1" i="0" u="none" strike="noStrike" kern="1200" cap="none">
                <a:solidFill>
                  <a:schemeClr val="tx1"/>
                </a:solidFill>
                <a:latin typeface="Comic Sans MS" charset="0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r>
              <a:rPr lang="en-US" dirty="0"/>
              <a:t>Presented by Partners in Medical Education, Inc.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5F56B-D423-6EC2-A2A1-B1E74357FB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10E94-042C-26C3-498B-1AACDC52D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>
            <a:spLocks noGrp="1"/>
          </p:cNvSpPr>
          <p:nvPr>
            <p:ph type="body" idx="1"/>
          </p:nvPr>
        </p:nvSpPr>
        <p:spPr>
          <a:xfrm>
            <a:off x="838200" y="1871662"/>
            <a:ext cx="7677150" cy="408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/>
              <a:t>    </a:t>
            </a:r>
            <a:endParaRPr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800" dirty="0"/>
              <a:t>Partners in Medical Education, Inc. provides comprehensive consulting services to the GME community.</a:t>
            </a:r>
            <a:endParaRPr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400" dirty="0"/>
              <a:t>  </a:t>
            </a:r>
            <a:r>
              <a:rPr lang="en-US" sz="6400" b="1" dirty="0"/>
              <a:t>Partners in Medical Education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6400" dirty="0"/>
              <a:t>724-864-7320  |  </a:t>
            </a:r>
            <a:r>
              <a:rPr lang="en-US" sz="6400" b="1" u="sng" dirty="0">
                <a:solidFill>
                  <a:schemeClr val="hlink"/>
                </a:solidFill>
                <a:hlinkClick r:id="rId3"/>
              </a:rPr>
              <a:t>info@PartnersInMedEd.com</a:t>
            </a:r>
            <a:endParaRPr lang="en-US" sz="6400" b="1" u="sng" dirty="0">
              <a:solidFill>
                <a:schemeClr val="hlink"/>
              </a:solidFill>
            </a:endParaRPr>
          </a:p>
          <a:p>
            <a:pPr marL="0" lvl="0" indent="0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800" dirty="0"/>
              <a:t>		        </a:t>
            </a:r>
            <a:r>
              <a:rPr lang="en-US" sz="6400" b="1" dirty="0"/>
              <a:t>www.PartnersInMedEd.com</a:t>
            </a:r>
          </a:p>
          <a:p>
            <a:pPr marL="0" lvl="0" indent="0" rtl="0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Heather Peters, </a:t>
            </a:r>
            <a:r>
              <a:rPr lang="en-US" sz="6400" b="1" dirty="0" err="1"/>
              <a:t>M.Ed</a:t>
            </a:r>
            <a:r>
              <a:rPr lang="en-US" sz="6400" b="1" dirty="0"/>
              <a:t>, </a:t>
            </a:r>
            <a:r>
              <a:rPr lang="en-US" sz="6400" b="1" dirty="0" err="1"/>
              <a:t>Ph.D</a:t>
            </a: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>
                <a:hlinkClick r:id="rId4"/>
              </a:rPr>
              <a:t>Heather@partnersinmeded.com</a:t>
            </a: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Carmela Meyer, MBA, Ed.D</a:t>
            </a:r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>
                <a:hlinkClick r:id="rId5"/>
              </a:rPr>
              <a:t>Carmela@partnersinmeded.com</a:t>
            </a: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Amy Durante, MHA</a:t>
            </a:r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>
                <a:hlinkClick r:id="rId6"/>
              </a:rPr>
              <a:t>Amy@partnersinmeded.com</a:t>
            </a: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Cheryl Haynes, BA</a:t>
            </a:r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>
                <a:hlinkClick r:id="rId7"/>
              </a:rPr>
              <a:t>Cheryl@partnersinmeded.com</a:t>
            </a: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/>
              <a:t>Christine Redovan, MBA, MLIS</a:t>
            </a:r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r>
              <a:rPr lang="en-US" sz="6400" b="1" dirty="0">
                <a:hlinkClick r:id="rId8"/>
              </a:rPr>
              <a:t>Christine@partnersinmeded.com</a:t>
            </a:r>
            <a:endParaRPr lang="en-US" sz="6400" b="1" dirty="0"/>
          </a:p>
          <a:p>
            <a:pPr marL="2286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dirty="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b="1" dirty="0"/>
          </a:p>
        </p:txBody>
      </p:sp>
      <p:pic>
        <p:nvPicPr>
          <p:cNvPr id="421" name="Google Shape;421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0"/>
          <p:cNvSpPr txBox="1">
            <a:spLocks noGrp="1"/>
          </p:cNvSpPr>
          <p:nvPr>
            <p:ph type="ftr" idx="11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1EA47-46C8-3880-58F8-B81D672FC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01E6-8F43-434B-851B-C5185092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588" y="2009676"/>
            <a:ext cx="6115049" cy="2429491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Arial"/>
                <a:cs typeface="Arial"/>
              </a:rPr>
              <a:t>GMEC 2022:  Is Your GMEC Meeting the Current Expectations?</a:t>
            </a:r>
            <a:br>
              <a:rPr lang="en-US" sz="3600">
                <a:latin typeface="Arial"/>
                <a:cs typeface="Arial"/>
              </a:rPr>
            </a:br>
            <a:br>
              <a:rPr lang="en-US" sz="3600">
                <a:latin typeface="Arial"/>
                <a:cs typeface="Arial"/>
              </a:rPr>
            </a:br>
            <a:r>
              <a:rPr lang="en-US" sz="3600">
                <a:latin typeface="Arial"/>
                <a:cs typeface="Arial"/>
              </a:rPr>
              <a:t>Heather Peters, PhD</a:t>
            </a:r>
            <a:endParaRPr lang="en-US" sz="3600"/>
          </a:p>
        </p:txBody>
      </p:sp>
      <p:sp>
        <p:nvSpPr>
          <p:cNvPr id="6" name="Google Shape;77;p12">
            <a:extLst>
              <a:ext uri="{FF2B5EF4-FFF2-40B4-BE49-F238E27FC236}">
                <a16:creationId xmlns:a16="http://schemas.microsoft.com/office/drawing/2014/main" id="{FB9E9029-AC3C-6149-9916-D5F3491FBE24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pic>
        <p:nvPicPr>
          <p:cNvPr id="3" name="Picture 3" descr="Many hands raising thumbs up">
            <a:extLst>
              <a:ext uri="{FF2B5EF4-FFF2-40B4-BE49-F238E27FC236}">
                <a16:creationId xmlns:a16="http://schemas.microsoft.com/office/drawing/2014/main" id="{05D1F941-5D22-73DA-2119-9BBD8F0AE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3886201"/>
            <a:ext cx="3150704" cy="20971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B936C-0C55-5323-576F-C35EB03C41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EF80F-1CB2-ECC0-F133-A37D8C0654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81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FAF22-F967-D459-C334-6F897084D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61" y="1836499"/>
            <a:ext cx="7941389" cy="446078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Arial"/>
                <a:cs typeface="Arial"/>
              </a:rPr>
              <a:t>Is your GMEC an "information" dump or "rich with discussion"?</a:t>
            </a:r>
          </a:p>
          <a:p>
            <a:pPr lvl="1"/>
            <a:r>
              <a:rPr lang="en-US" dirty="0">
                <a:latin typeface="Arial"/>
                <a:cs typeface="Arial"/>
              </a:rPr>
              <a:t>Best Practice: Highlight text, color text, or italics</a:t>
            </a:r>
          </a:p>
          <a:p>
            <a:r>
              <a:rPr lang="en-US" dirty="0">
                <a:latin typeface="Arial"/>
                <a:cs typeface="Arial"/>
              </a:rPr>
              <a:t>Is your GMEC tracking attendance of all voting members?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Best Practice: Put tracking table at the top of each set of minutes – easier to track attendance of voting members</a:t>
            </a:r>
          </a:p>
          <a:p>
            <a:r>
              <a:rPr lang="en-US" dirty="0">
                <a:latin typeface="Arial"/>
                <a:cs typeface="Arial"/>
              </a:rPr>
              <a:t>Does your GMEC have peer-selected residents and fellows?</a:t>
            </a:r>
            <a:endParaRPr lang="en-US" dirty="0"/>
          </a:p>
          <a:p>
            <a:pPr lvl="1"/>
            <a:r>
              <a:rPr lang="en-US" dirty="0">
                <a:latin typeface="Arial"/>
                <a:cs typeface="Arial"/>
              </a:rPr>
              <a:t>Site Visit Inquiry: They will be asked if they were peer-selected</a:t>
            </a:r>
          </a:p>
          <a:p>
            <a:r>
              <a:rPr lang="en-US" dirty="0">
                <a:latin typeface="Arial"/>
                <a:cs typeface="Arial"/>
              </a:rPr>
              <a:t>Does your GMEC have annotated minutes that provide evidence of how you meet the requirements in</a:t>
            </a:r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I.B.4.-6?</a:t>
            </a:r>
            <a:endParaRPr lang="en-US" dirty="0">
              <a:solidFill>
                <a:schemeClr val="accent2"/>
              </a:solidFill>
            </a:endParaRP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D5D11-3BF2-7C49-82A7-AC260969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Some questions?</a:t>
            </a:r>
            <a:endParaRPr lang="en-US"/>
          </a:p>
        </p:txBody>
      </p:sp>
      <p:sp>
        <p:nvSpPr>
          <p:cNvPr id="7" name="Google Shape;77;p12">
            <a:extLst>
              <a:ext uri="{FF2B5EF4-FFF2-40B4-BE49-F238E27FC236}">
                <a16:creationId xmlns:a16="http://schemas.microsoft.com/office/drawing/2014/main" id="{13753F16-BA74-5AFA-7840-F47C8CD90992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pic>
        <p:nvPicPr>
          <p:cNvPr id="4" name="Picture 5" descr="Yellow and blue symbols">
            <a:extLst>
              <a:ext uri="{FF2B5EF4-FFF2-40B4-BE49-F238E27FC236}">
                <a16:creationId xmlns:a16="http://schemas.microsoft.com/office/drawing/2014/main" id="{2FD7D845-321C-5CE2-7DF9-E21E311EA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953" y="109216"/>
            <a:ext cx="2075994" cy="160713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D4600-EEC7-771E-0208-929D6F3AB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426B08-36BB-B337-A02A-D053D01B7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60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4A8D4C-5F21-0BA5-079B-AA5EDAD1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SI FAQs – Annotated Minutes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SI Requirements I.B.4.-6.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D23C6-0870-0281-633A-8F5F78E2CB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/>
                <a:cs typeface="Arial"/>
              </a:rPr>
              <a:t>GMEC meeting minutes submitted for the IRC’s review must clearly document execution of required functions and responsibilities. </a:t>
            </a:r>
            <a:endParaRPr lang="en-US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/>
                <a:cs typeface="Arial"/>
              </a:rPr>
              <a:t>When submitting GMEC meeting minutes to the ACGME, Sponsoring Institutions are asked to annotate those minutes, which is to say that a reference to a specific Institutional Requirement should accompany each GMEC action that fulfills that requirement. Ideally, annotations should be easy to identify (e.g., in bold type)</a:t>
            </a:r>
            <a:endParaRPr lang="en-US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504830-1782-0A68-8CBE-C66B4C8B92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Methods for Tracking: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1. Embedded in the text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2. Place in a column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Best Practices: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Annual Tracking Excel Spreadsheet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AD7968-AF6A-1545-5DA3-06C39CC78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Presented by Partners in Medical Education, Inc. 2022</a:t>
            </a:r>
            <a:endParaRPr lang="en-US" dirty="0"/>
          </a:p>
        </p:txBody>
      </p:sp>
      <p:pic>
        <p:nvPicPr>
          <p:cNvPr id="9" name="Picture 9" descr="Stack of papers with paper clips">
            <a:extLst>
              <a:ext uri="{FF2B5EF4-FFF2-40B4-BE49-F238E27FC236}">
                <a16:creationId xmlns:a16="http://schemas.microsoft.com/office/drawing/2014/main" id="{F823E38C-BB9A-3526-7DAB-22EA648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08" y="4289905"/>
            <a:ext cx="2743200" cy="17564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68AA14-63E7-EDBD-6A7F-EFF6F34F4B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68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BE13-BEBA-4271-85DD-FBB6BBDE7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137" y="2474656"/>
            <a:ext cx="4586287" cy="182211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Are Your Faculty Ready For a Site Visit?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EA2C1-F3A6-48B8-A8EC-C09AE125B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sz="2700">
                <a:latin typeface="Arial"/>
                <a:cs typeface="Arial"/>
              </a:rPr>
              <a:t>Cheryl Haynes, BA</a:t>
            </a:r>
            <a:endParaRPr lang="en-US" sz="2700"/>
          </a:p>
        </p:txBody>
      </p:sp>
      <p:pic>
        <p:nvPicPr>
          <p:cNvPr id="7" name="Picture 6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5B418A76-43D5-F5DC-90B6-D7726F0FC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8465" y="2748863"/>
            <a:ext cx="4483175" cy="2839605"/>
          </a:xfrm>
          <a:prstGeom prst="rect">
            <a:avLst/>
          </a:prstGeom>
        </p:spPr>
      </p:pic>
      <p:sp>
        <p:nvSpPr>
          <p:cNvPr id="8" name="Google Shape;77;p12">
            <a:extLst>
              <a:ext uri="{FF2B5EF4-FFF2-40B4-BE49-F238E27FC236}">
                <a16:creationId xmlns:a16="http://schemas.microsoft.com/office/drawing/2014/main" id="{DA03C1CC-0634-7889-2C4B-AE6944BFCBCB}"/>
              </a:ext>
            </a:extLst>
          </p:cNvPr>
          <p:cNvSpPr txBox="1">
            <a:spLocks/>
          </p:cNvSpPr>
          <p:nvPr/>
        </p:nvSpPr>
        <p:spPr>
          <a:xfrm>
            <a:off x="3028950" y="643313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Comic Sans MS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Presented by Partners in Medical Education, Inc.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1C61-BEAA-3761-9944-40101668A2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19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9ED681E-FFA6-E1CE-4ACC-3B7A592EF455}"/>
              </a:ext>
            </a:extLst>
          </p:cNvPr>
          <p:cNvSpPr/>
          <p:nvPr/>
        </p:nvSpPr>
        <p:spPr>
          <a:xfrm>
            <a:off x="1956371" y="1047475"/>
            <a:ext cx="4696239" cy="2268215"/>
          </a:xfrm>
          <a:prstGeom prst="wedgeRoundRectCallout">
            <a:avLst>
              <a:gd name="adj1" fmla="val -49478"/>
              <a:gd name="adj2" fmla="val 678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/>
                <a:cs typeface="Arial"/>
              </a:rPr>
              <a:t>"The best results in life are often held back by false constructs and untested assumptions."</a:t>
            </a:r>
            <a:endParaRPr lang="en-US" sz="3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3078B-C03C-473E-E320-78F977EAECF0}"/>
              </a:ext>
            </a:extLst>
          </p:cNvPr>
          <p:cNvSpPr txBox="1"/>
          <p:nvPr/>
        </p:nvSpPr>
        <p:spPr>
          <a:xfrm>
            <a:off x="962388" y="3542311"/>
            <a:ext cx="308978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0">
                <a:latin typeface="Arial"/>
                <a:cs typeface="Arial"/>
              </a:rPr>
              <a:t>Tim Ferris</a:t>
            </a:r>
          </a:p>
          <a:p>
            <a:r>
              <a:rPr lang="en-US" sz="1400" b="0">
                <a:latin typeface="Arial"/>
                <a:cs typeface="Arial"/>
              </a:rPr>
              <a:t>Author, blogger, Apple podcaster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72FCCA3-92D6-8F0E-E7DF-5974A3710196}"/>
              </a:ext>
            </a:extLst>
          </p:cNvPr>
          <p:cNvSpPr/>
          <p:nvPr/>
        </p:nvSpPr>
        <p:spPr>
          <a:xfrm>
            <a:off x="3496089" y="3539162"/>
            <a:ext cx="3831535" cy="1572867"/>
          </a:xfrm>
          <a:prstGeom prst="wedgeEllipseCallout">
            <a:avLst>
              <a:gd name="adj1" fmla="val 40540"/>
              <a:gd name="adj2" fmla="val 5586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50" b="1">
                <a:latin typeface="Arial"/>
                <a:cs typeface="Arial"/>
              </a:rPr>
              <a:t>"It's been a long time, don't assume anything."</a:t>
            </a:r>
            <a:endParaRPr lang="en-US" sz="2250" b="1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D65F6-912B-0883-9355-182961472103}"/>
              </a:ext>
            </a:extLst>
          </p:cNvPr>
          <p:cNvSpPr txBox="1"/>
          <p:nvPr/>
        </p:nvSpPr>
        <p:spPr>
          <a:xfrm>
            <a:off x="6421873" y="5090896"/>
            <a:ext cx="18958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400" b="0">
                <a:latin typeface="Arial"/>
                <a:cs typeface="Arial"/>
              </a:rPr>
              <a:t>Cheryl Haynes</a:t>
            </a:r>
          </a:p>
          <a:p>
            <a:pPr algn="r"/>
            <a:r>
              <a:rPr lang="en-US" sz="1400" b="0">
                <a:latin typeface="Arial"/>
                <a:cs typeface="Arial"/>
              </a:rPr>
              <a:t>GME Consultant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2C044E-B669-C3DC-88DA-6C47A82F59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Presented by Partners in Medical Education, Inc.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6687-96D5-E689-E894-E74BA762A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111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2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B7A11D580E14F9BE0484D3412B0B6" ma:contentTypeVersion="9" ma:contentTypeDescription="Create a new document." ma:contentTypeScope="" ma:versionID="185569272dcdb75deea8b9efd0f66946">
  <xsd:schema xmlns:xsd="http://www.w3.org/2001/XMLSchema" xmlns:xs="http://www.w3.org/2001/XMLSchema" xmlns:p="http://schemas.microsoft.com/office/2006/metadata/properties" xmlns:ns2="37d4d523-0ecf-4d56-85eb-df9df8851fdb" xmlns:ns3="5b592465-3d56-4da0-b683-2bace713b1a0" targetNamespace="http://schemas.microsoft.com/office/2006/metadata/properties" ma:root="true" ma:fieldsID="40975ed9deb5eabed15260478ffc6cd6" ns2:_="" ns3:_="">
    <xsd:import namespace="37d4d523-0ecf-4d56-85eb-df9df8851fdb"/>
    <xsd:import namespace="5b592465-3d56-4da0-b683-2bace713b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d523-0ecf-4d56-85eb-df9df8851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becccba-c4c9-45c7-b798-466261a7ce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92465-3d56-4da0-b683-2bace713b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cf033c4-6452-4770-b075-5520ec8e4c3a}" ma:internalName="TaxCatchAll" ma:showField="CatchAllData" ma:web="5b592465-3d56-4da0-b683-2bace713b1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592465-3d56-4da0-b683-2bace713b1a0">
      <UserInfo>
        <DisplayName>Christine Redovan</DisplayName>
        <AccountId>12</AccountId>
        <AccountType/>
      </UserInfo>
      <UserInfo>
        <DisplayName>Carmela Meyer</DisplayName>
        <AccountId>15</AccountId>
        <AccountType/>
      </UserInfo>
      <UserInfo>
        <DisplayName>Heather Peters</DisplayName>
        <AccountId>9</AccountId>
        <AccountType/>
      </UserInfo>
      <UserInfo>
        <DisplayName>Amy Durante</DisplayName>
        <AccountId>13</AccountId>
        <AccountType/>
      </UserInfo>
    </SharedWithUsers>
    <lcf76f155ced4ddcb4097134ff3c332f xmlns="37d4d523-0ecf-4d56-85eb-df9df8851fdb">
      <Terms xmlns="http://schemas.microsoft.com/office/infopath/2007/PartnerControls"/>
    </lcf76f155ced4ddcb4097134ff3c332f>
    <TaxCatchAll xmlns="5b592465-3d56-4da0-b683-2bace713b1a0" xsi:nil="true"/>
  </documentManagement>
</p:properties>
</file>

<file path=customXml/itemProps1.xml><?xml version="1.0" encoding="utf-8"?>
<ds:datastoreItem xmlns:ds="http://schemas.openxmlformats.org/officeDocument/2006/customXml" ds:itemID="{90911789-10B6-4CCC-A31B-82754DFB27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EB0F79-EF26-48F0-9D97-E1F6C114C368}">
  <ds:schemaRefs>
    <ds:schemaRef ds:uri="37d4d523-0ecf-4d56-85eb-df9df8851fdb"/>
    <ds:schemaRef ds:uri="5b592465-3d56-4da0-b683-2bace713b1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BBFF05B-E7F1-4326-AE75-A2378C780FE7}">
  <ds:schemaRefs>
    <ds:schemaRef ds:uri="37d4d523-0ecf-4d56-85eb-df9df8851fdb"/>
    <ds:schemaRef ds:uri="5b592465-3d56-4da0-b683-2bace713b1a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PME-2016</Template>
  <TotalTime>41</TotalTime>
  <Words>2732</Words>
  <Application>Microsoft Office PowerPoint</Application>
  <PresentationFormat>On-screen Show (4:3)</PresentationFormat>
  <Paragraphs>494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Comic Sans MS</vt:lpstr>
      <vt:lpstr>Noto Sans Symbols</vt:lpstr>
      <vt:lpstr>Times New Roman</vt:lpstr>
      <vt:lpstr>Wingdings</vt:lpstr>
      <vt:lpstr>PME-2016</vt:lpstr>
      <vt:lpstr>PME-2016</vt:lpstr>
      <vt:lpstr>Please Note…</vt:lpstr>
      <vt:lpstr>Meet the Experts</vt:lpstr>
      <vt:lpstr>Introducing Your Presenters…</vt:lpstr>
      <vt:lpstr>Learning Objectives</vt:lpstr>
      <vt:lpstr>GMEC 2022:  Is Your GMEC Meeting the Current Expectations?  Heather Peters, PhD</vt:lpstr>
      <vt:lpstr>Some questions?</vt:lpstr>
      <vt:lpstr>SI FAQs – Annotated Minutes SI Requirements I.B.4.-6.</vt:lpstr>
      <vt:lpstr>Are Your Faculty Ready For a Site Visit?</vt:lpstr>
      <vt:lpstr>PowerPoint Presentation</vt:lpstr>
      <vt:lpstr>The Three S's of Faculty Preparation</vt:lpstr>
      <vt:lpstr>Structure</vt:lpstr>
      <vt:lpstr>Supervision</vt:lpstr>
      <vt:lpstr>Scholarship</vt:lpstr>
      <vt:lpstr>Get them Ready</vt:lpstr>
      <vt:lpstr> Addressing the Increased Emphasis on Professionalism: How to Tie Curriculum and Evaluation to the ACGME Surveys  Carmela Meyer, MBA, EdD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Reviews  Amy Durante, MHA</vt:lpstr>
      <vt:lpstr>ACGME Requirements</vt:lpstr>
      <vt:lpstr>Citations!!</vt:lpstr>
      <vt:lpstr>Identifying Underperformance </vt:lpstr>
      <vt:lpstr>Identifying Underperformance </vt:lpstr>
      <vt:lpstr>Identifying Underperformance </vt:lpstr>
      <vt:lpstr>Oversight</vt:lpstr>
      <vt:lpstr>Special Review Committee</vt:lpstr>
      <vt:lpstr>Special Review Committee</vt:lpstr>
      <vt:lpstr>Special Review Report</vt:lpstr>
      <vt:lpstr>GMEC</vt:lpstr>
      <vt:lpstr>Keeping Up With the ACGME - 2022</vt:lpstr>
      <vt:lpstr>Sponsoring Institution</vt:lpstr>
      <vt:lpstr>Common Program Requirements</vt:lpstr>
      <vt:lpstr>Specialty Updates</vt:lpstr>
      <vt:lpstr>Review &amp; Comment</vt:lpstr>
      <vt:lpstr>New Resources</vt:lpstr>
      <vt:lpstr>Updated 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BJ Schwartz</cp:lastModifiedBy>
  <cp:revision>308</cp:revision>
  <dcterms:created xsi:type="dcterms:W3CDTF">2016-03-20T11:36:31Z</dcterms:created>
  <dcterms:modified xsi:type="dcterms:W3CDTF">2022-11-28T19:02:48Z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0x0101005D3B7A11D580E14F9BE0484D3412B0B6</vt:lpwstr>
  </property>
  <property fmtid="{D5CDD505-2E9C-101B-9397-08002B2CF9AE}" pid="3" name="MediaServiceImageTags">
    <vt:lpwstr/>
  </property>
</Properties>
</file>