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6412" r:id="rId1"/>
  </p:sldMasterIdLst>
  <p:notesMasterIdLst>
    <p:notesMasterId r:id="rId44"/>
  </p:notesMasterIdLst>
  <p:sldIdLst>
    <p:sldId id="325" r:id="rId2"/>
    <p:sldId id="324" r:id="rId3"/>
    <p:sldId id="322" r:id="rId4"/>
    <p:sldId id="299" r:id="rId5"/>
    <p:sldId id="300" r:id="rId6"/>
    <p:sldId id="301" r:id="rId7"/>
    <p:sldId id="302" r:id="rId8"/>
    <p:sldId id="303" r:id="rId9"/>
    <p:sldId id="304" r:id="rId10"/>
    <p:sldId id="305" r:id="rId11"/>
    <p:sldId id="306" r:id="rId12"/>
    <p:sldId id="307" r:id="rId13"/>
    <p:sldId id="256" r:id="rId14"/>
    <p:sldId id="257" r:id="rId15"/>
    <p:sldId id="262" r:id="rId16"/>
    <p:sldId id="291" r:id="rId17"/>
    <p:sldId id="294" r:id="rId18"/>
    <p:sldId id="266" r:id="rId19"/>
    <p:sldId id="295" r:id="rId20"/>
    <p:sldId id="296" r:id="rId21"/>
    <p:sldId id="297" r:id="rId22"/>
    <p:sldId id="287" r:id="rId23"/>
    <p:sldId id="293" r:id="rId24"/>
    <p:sldId id="289" r:id="rId25"/>
    <p:sldId id="292" r:id="rId26"/>
    <p:sldId id="290" r:id="rId27"/>
    <p:sldId id="323" r:id="rId28"/>
    <p:sldId id="309" r:id="rId29"/>
    <p:sldId id="310" r:id="rId30"/>
    <p:sldId id="311" r:id="rId31"/>
    <p:sldId id="312" r:id="rId32"/>
    <p:sldId id="313" r:id="rId33"/>
    <p:sldId id="314" r:id="rId34"/>
    <p:sldId id="315" r:id="rId35"/>
    <p:sldId id="316" r:id="rId36"/>
    <p:sldId id="317" r:id="rId37"/>
    <p:sldId id="318" r:id="rId38"/>
    <p:sldId id="319" r:id="rId39"/>
    <p:sldId id="320" r:id="rId40"/>
    <p:sldId id="321" r:id="rId41"/>
    <p:sldId id="326" r:id="rId42"/>
    <p:sldId id="327" r:id="rId43"/>
  </p:sldIdLst>
  <p:sldSz cx="9144000" cy="6858000" type="screen4x3"/>
  <p:notesSz cx="6858000" cy="9296400"/>
  <p:defaultTextStyle>
    <a:defPPr>
      <a:defRPr lang="en-US"/>
    </a:defPPr>
    <a:lvl1pPr algn="l" rtl="0" eaLnBrk="0" fontAlgn="base" hangingPunct="0">
      <a:spcBef>
        <a:spcPct val="0"/>
      </a:spcBef>
      <a:spcAft>
        <a:spcPct val="0"/>
      </a:spcAft>
      <a:defRPr sz="2000" b="1" kern="1200">
        <a:solidFill>
          <a:schemeClr val="tx1"/>
        </a:solidFill>
        <a:latin typeface="Comic Sans MS" charset="0"/>
        <a:ea typeface="+mn-ea"/>
        <a:cs typeface="+mn-cs"/>
      </a:defRPr>
    </a:lvl1pPr>
    <a:lvl2pPr marL="457200" algn="l" rtl="0" eaLnBrk="0" fontAlgn="base" hangingPunct="0">
      <a:spcBef>
        <a:spcPct val="0"/>
      </a:spcBef>
      <a:spcAft>
        <a:spcPct val="0"/>
      </a:spcAft>
      <a:defRPr sz="2000" b="1" kern="1200">
        <a:solidFill>
          <a:schemeClr val="tx1"/>
        </a:solidFill>
        <a:latin typeface="Comic Sans MS" charset="0"/>
        <a:ea typeface="+mn-ea"/>
        <a:cs typeface="+mn-cs"/>
      </a:defRPr>
    </a:lvl2pPr>
    <a:lvl3pPr marL="914400" algn="l" rtl="0" eaLnBrk="0" fontAlgn="base" hangingPunct="0">
      <a:spcBef>
        <a:spcPct val="0"/>
      </a:spcBef>
      <a:spcAft>
        <a:spcPct val="0"/>
      </a:spcAft>
      <a:defRPr sz="2000" b="1" kern="1200">
        <a:solidFill>
          <a:schemeClr val="tx1"/>
        </a:solidFill>
        <a:latin typeface="Comic Sans MS" charset="0"/>
        <a:ea typeface="+mn-ea"/>
        <a:cs typeface="+mn-cs"/>
      </a:defRPr>
    </a:lvl3pPr>
    <a:lvl4pPr marL="1371600" algn="l" rtl="0" eaLnBrk="0" fontAlgn="base" hangingPunct="0">
      <a:spcBef>
        <a:spcPct val="0"/>
      </a:spcBef>
      <a:spcAft>
        <a:spcPct val="0"/>
      </a:spcAft>
      <a:defRPr sz="2000" b="1" kern="1200">
        <a:solidFill>
          <a:schemeClr val="tx1"/>
        </a:solidFill>
        <a:latin typeface="Comic Sans MS" charset="0"/>
        <a:ea typeface="+mn-ea"/>
        <a:cs typeface="+mn-cs"/>
      </a:defRPr>
    </a:lvl4pPr>
    <a:lvl5pPr marL="1828800" algn="l" rtl="0" eaLnBrk="0" fontAlgn="base" hangingPunct="0">
      <a:spcBef>
        <a:spcPct val="0"/>
      </a:spcBef>
      <a:spcAft>
        <a:spcPct val="0"/>
      </a:spcAft>
      <a:defRPr sz="2000" b="1" kern="1200">
        <a:solidFill>
          <a:schemeClr val="tx1"/>
        </a:solidFill>
        <a:latin typeface="Comic Sans MS" charset="0"/>
        <a:ea typeface="+mn-ea"/>
        <a:cs typeface="+mn-cs"/>
      </a:defRPr>
    </a:lvl5pPr>
    <a:lvl6pPr marL="2286000" algn="l" defTabSz="914400" rtl="0" eaLnBrk="1" latinLnBrk="0" hangingPunct="1">
      <a:defRPr sz="2000" b="1" kern="1200">
        <a:solidFill>
          <a:schemeClr val="tx1"/>
        </a:solidFill>
        <a:latin typeface="Comic Sans MS" charset="0"/>
        <a:ea typeface="+mn-ea"/>
        <a:cs typeface="+mn-cs"/>
      </a:defRPr>
    </a:lvl6pPr>
    <a:lvl7pPr marL="2743200" algn="l" defTabSz="914400" rtl="0" eaLnBrk="1" latinLnBrk="0" hangingPunct="1">
      <a:defRPr sz="2000" b="1" kern="1200">
        <a:solidFill>
          <a:schemeClr val="tx1"/>
        </a:solidFill>
        <a:latin typeface="Comic Sans MS" charset="0"/>
        <a:ea typeface="+mn-ea"/>
        <a:cs typeface="+mn-cs"/>
      </a:defRPr>
    </a:lvl7pPr>
    <a:lvl8pPr marL="3200400" algn="l" defTabSz="914400" rtl="0" eaLnBrk="1" latinLnBrk="0" hangingPunct="1">
      <a:defRPr sz="2000" b="1" kern="1200">
        <a:solidFill>
          <a:schemeClr val="tx1"/>
        </a:solidFill>
        <a:latin typeface="Comic Sans MS" charset="0"/>
        <a:ea typeface="+mn-ea"/>
        <a:cs typeface="+mn-cs"/>
      </a:defRPr>
    </a:lvl8pPr>
    <a:lvl9pPr marL="3657600" algn="l" defTabSz="914400" rtl="0" eaLnBrk="1" latinLnBrk="0" hangingPunct="1">
      <a:defRPr sz="2000" b="1" kern="1200">
        <a:solidFill>
          <a:schemeClr val="tx1"/>
        </a:solidFill>
        <a:latin typeface="Comic Sans M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99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52"/>
    <p:restoredTop sz="94767"/>
  </p:normalViewPr>
  <p:slideViewPr>
    <p:cSldViewPr>
      <p:cViewPr varScale="1">
        <p:scale>
          <a:sx n="112" d="100"/>
          <a:sy n="112" d="100"/>
        </p:scale>
        <p:origin x="2496" y="184"/>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AC4394-75DB-4645-8EA3-F9281512B10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8708A87-7F34-4D54-BA1F-6ADA4503EA67}">
      <dgm:prSet phldrT="[Text]"/>
      <dgm:spPr>
        <a:solidFill>
          <a:schemeClr val="accent6">
            <a:lumMod val="50000"/>
          </a:schemeClr>
        </a:solidFill>
      </dgm:spPr>
      <dgm:t>
        <a:bodyPr/>
        <a:lstStyle/>
        <a:p>
          <a:r>
            <a:rPr lang="en-US" dirty="0"/>
            <a:t>Takes more time</a:t>
          </a:r>
        </a:p>
      </dgm:t>
    </dgm:pt>
    <dgm:pt modelId="{6C9899CD-54EE-4298-B948-57555423EB96}" type="parTrans" cxnId="{7768B052-1A55-4441-A2AE-630E79A9FC3F}">
      <dgm:prSet/>
      <dgm:spPr/>
      <dgm:t>
        <a:bodyPr/>
        <a:lstStyle/>
        <a:p>
          <a:endParaRPr lang="en-US"/>
        </a:p>
      </dgm:t>
    </dgm:pt>
    <dgm:pt modelId="{75470EC2-16DD-4074-9C27-E981A0032BAB}" type="sibTrans" cxnId="{7768B052-1A55-4441-A2AE-630E79A9FC3F}">
      <dgm:prSet/>
      <dgm:spPr/>
      <dgm:t>
        <a:bodyPr/>
        <a:lstStyle/>
        <a:p>
          <a:endParaRPr lang="en-US"/>
        </a:p>
      </dgm:t>
    </dgm:pt>
    <dgm:pt modelId="{5229D740-DA4A-4B14-A3B9-568C78C3DE41}">
      <dgm:prSet phldrT="[Text]"/>
      <dgm:spPr>
        <a:solidFill>
          <a:schemeClr val="accent6">
            <a:lumMod val="50000"/>
          </a:schemeClr>
        </a:solidFill>
      </dgm:spPr>
      <dgm:t>
        <a:bodyPr/>
        <a:lstStyle/>
        <a:p>
          <a:r>
            <a:rPr lang="en-US" dirty="0"/>
            <a:t>Will lead to a breakdown in morale</a:t>
          </a:r>
        </a:p>
      </dgm:t>
    </dgm:pt>
    <dgm:pt modelId="{2825DDB4-535E-4FD9-9FFA-00F6748523C1}" type="parTrans" cxnId="{D851D96C-1153-4BE9-85D9-0BB141F7D3F0}">
      <dgm:prSet/>
      <dgm:spPr/>
      <dgm:t>
        <a:bodyPr/>
        <a:lstStyle/>
        <a:p>
          <a:endParaRPr lang="en-US"/>
        </a:p>
      </dgm:t>
    </dgm:pt>
    <dgm:pt modelId="{7A06E930-B665-43CE-A113-09CFB40CC41B}" type="sibTrans" cxnId="{D851D96C-1153-4BE9-85D9-0BB141F7D3F0}">
      <dgm:prSet/>
      <dgm:spPr/>
      <dgm:t>
        <a:bodyPr/>
        <a:lstStyle/>
        <a:p>
          <a:endParaRPr lang="en-US"/>
        </a:p>
      </dgm:t>
    </dgm:pt>
    <dgm:pt modelId="{8155CC08-DFBC-49FB-9EFC-D543FB620B87}">
      <dgm:prSet phldrT="[Text]"/>
      <dgm:spPr>
        <a:solidFill>
          <a:schemeClr val="accent6">
            <a:lumMod val="50000"/>
          </a:schemeClr>
        </a:solidFill>
      </dgm:spPr>
      <dgm:t>
        <a:bodyPr/>
        <a:lstStyle/>
        <a:p>
          <a:r>
            <a:rPr lang="en-US" dirty="0"/>
            <a:t>Will impact the programs reputation</a:t>
          </a:r>
        </a:p>
      </dgm:t>
    </dgm:pt>
    <dgm:pt modelId="{B78F24E8-7A17-4C29-8A23-D7AC084C13CE}" type="parTrans" cxnId="{2C24D1CF-7B93-4DAF-AE3F-C71EA882052C}">
      <dgm:prSet/>
      <dgm:spPr/>
      <dgm:t>
        <a:bodyPr/>
        <a:lstStyle/>
        <a:p>
          <a:endParaRPr lang="en-US"/>
        </a:p>
      </dgm:t>
    </dgm:pt>
    <dgm:pt modelId="{FD6BAB7A-99B7-4428-9844-94B83B4E73A2}" type="sibTrans" cxnId="{2C24D1CF-7B93-4DAF-AE3F-C71EA882052C}">
      <dgm:prSet/>
      <dgm:spPr/>
      <dgm:t>
        <a:bodyPr/>
        <a:lstStyle/>
        <a:p>
          <a:endParaRPr lang="en-US"/>
        </a:p>
      </dgm:t>
    </dgm:pt>
    <dgm:pt modelId="{10853E74-E2DA-4866-986F-76F28951E3E1}">
      <dgm:prSet phldrT="[Text]"/>
      <dgm:spPr>
        <a:solidFill>
          <a:schemeClr val="accent6">
            <a:lumMod val="50000"/>
          </a:schemeClr>
        </a:solidFill>
      </dgm:spPr>
      <dgm:t>
        <a:bodyPr/>
        <a:lstStyle/>
        <a:p>
          <a:r>
            <a:rPr lang="en-US" dirty="0"/>
            <a:t>Deficiencies will not go away on their own</a:t>
          </a:r>
        </a:p>
      </dgm:t>
    </dgm:pt>
    <dgm:pt modelId="{B7D6BBF6-A1DC-4D8D-93A7-115B34E09B94}" type="parTrans" cxnId="{BA6D55D0-FC58-4AA4-83BB-5CDA8C790C5C}">
      <dgm:prSet/>
      <dgm:spPr/>
      <dgm:t>
        <a:bodyPr/>
        <a:lstStyle/>
        <a:p>
          <a:endParaRPr lang="en-US"/>
        </a:p>
      </dgm:t>
    </dgm:pt>
    <dgm:pt modelId="{03E02947-B410-4880-9026-638501134BBD}" type="sibTrans" cxnId="{BA6D55D0-FC58-4AA4-83BB-5CDA8C790C5C}">
      <dgm:prSet/>
      <dgm:spPr/>
      <dgm:t>
        <a:bodyPr/>
        <a:lstStyle/>
        <a:p>
          <a:endParaRPr lang="en-US"/>
        </a:p>
      </dgm:t>
    </dgm:pt>
    <dgm:pt modelId="{A889E0BD-25B1-46DA-BD96-2277725AC334}">
      <dgm:prSet phldrT="[Text]"/>
      <dgm:spPr>
        <a:solidFill>
          <a:srgbClr val="FF0000"/>
        </a:solidFill>
      </dgm:spPr>
      <dgm:t>
        <a:bodyPr/>
        <a:lstStyle/>
        <a:p>
          <a:r>
            <a:rPr lang="en-US" dirty="0"/>
            <a:t>Impact on patient safety &amp; quality of care</a:t>
          </a:r>
        </a:p>
      </dgm:t>
    </dgm:pt>
    <dgm:pt modelId="{F8640B95-14C4-4085-B3B2-95C23F2C9D08}" type="parTrans" cxnId="{85B9F457-1557-47E4-97E2-E9DB0C8F4753}">
      <dgm:prSet/>
      <dgm:spPr/>
      <dgm:t>
        <a:bodyPr/>
        <a:lstStyle/>
        <a:p>
          <a:endParaRPr lang="en-US"/>
        </a:p>
      </dgm:t>
    </dgm:pt>
    <dgm:pt modelId="{D2A86921-AFF5-4B2D-B8C5-2472C477A4F9}" type="sibTrans" cxnId="{85B9F457-1557-47E4-97E2-E9DB0C8F4753}">
      <dgm:prSet/>
      <dgm:spPr/>
      <dgm:t>
        <a:bodyPr/>
        <a:lstStyle/>
        <a:p>
          <a:endParaRPr lang="en-US"/>
        </a:p>
      </dgm:t>
    </dgm:pt>
    <dgm:pt modelId="{A7BE6FC3-5D75-4044-BF88-87C5F6F741C0}" type="pres">
      <dgm:prSet presAssocID="{FFAC4394-75DB-4645-8EA3-F9281512B108}" presName="diagram" presStyleCnt="0">
        <dgm:presLayoutVars>
          <dgm:dir/>
          <dgm:resizeHandles val="exact"/>
        </dgm:presLayoutVars>
      </dgm:prSet>
      <dgm:spPr/>
      <dgm:t>
        <a:bodyPr/>
        <a:lstStyle/>
        <a:p>
          <a:endParaRPr lang="en-US"/>
        </a:p>
      </dgm:t>
    </dgm:pt>
    <dgm:pt modelId="{E744241A-D101-47C0-BCD9-174B1A7932C3}" type="pres">
      <dgm:prSet presAssocID="{18708A87-7F34-4D54-BA1F-6ADA4503EA67}" presName="node" presStyleLbl="node1" presStyleIdx="0" presStyleCnt="5">
        <dgm:presLayoutVars>
          <dgm:bulletEnabled val="1"/>
        </dgm:presLayoutVars>
      </dgm:prSet>
      <dgm:spPr/>
      <dgm:t>
        <a:bodyPr/>
        <a:lstStyle/>
        <a:p>
          <a:endParaRPr lang="en-US"/>
        </a:p>
      </dgm:t>
    </dgm:pt>
    <dgm:pt modelId="{67F2EE86-D2CA-4C85-8012-AE0CC17EBA82}" type="pres">
      <dgm:prSet presAssocID="{75470EC2-16DD-4074-9C27-E981A0032BAB}" presName="sibTrans" presStyleCnt="0"/>
      <dgm:spPr/>
    </dgm:pt>
    <dgm:pt modelId="{A98A19B0-5218-4227-9A03-6FC21189C70B}" type="pres">
      <dgm:prSet presAssocID="{5229D740-DA4A-4B14-A3B9-568C78C3DE41}" presName="node" presStyleLbl="node1" presStyleIdx="1" presStyleCnt="5">
        <dgm:presLayoutVars>
          <dgm:bulletEnabled val="1"/>
        </dgm:presLayoutVars>
      </dgm:prSet>
      <dgm:spPr/>
      <dgm:t>
        <a:bodyPr/>
        <a:lstStyle/>
        <a:p>
          <a:endParaRPr lang="en-US"/>
        </a:p>
      </dgm:t>
    </dgm:pt>
    <dgm:pt modelId="{CC3DD038-178A-4DE7-BA82-FCEFD1166357}" type="pres">
      <dgm:prSet presAssocID="{7A06E930-B665-43CE-A113-09CFB40CC41B}" presName="sibTrans" presStyleCnt="0"/>
      <dgm:spPr/>
    </dgm:pt>
    <dgm:pt modelId="{732ACCFC-DA3F-4914-94B9-C35FA9909919}" type="pres">
      <dgm:prSet presAssocID="{8155CC08-DFBC-49FB-9EFC-D543FB620B87}" presName="node" presStyleLbl="node1" presStyleIdx="2" presStyleCnt="5">
        <dgm:presLayoutVars>
          <dgm:bulletEnabled val="1"/>
        </dgm:presLayoutVars>
      </dgm:prSet>
      <dgm:spPr/>
      <dgm:t>
        <a:bodyPr/>
        <a:lstStyle/>
        <a:p>
          <a:endParaRPr lang="en-US"/>
        </a:p>
      </dgm:t>
    </dgm:pt>
    <dgm:pt modelId="{CC7E67DD-675D-42C4-AEA3-6B7BF344015B}" type="pres">
      <dgm:prSet presAssocID="{FD6BAB7A-99B7-4428-9844-94B83B4E73A2}" presName="sibTrans" presStyleCnt="0"/>
      <dgm:spPr/>
    </dgm:pt>
    <dgm:pt modelId="{58AD75B1-E89B-4344-A1D9-9A7AC0A023DF}" type="pres">
      <dgm:prSet presAssocID="{10853E74-E2DA-4866-986F-76F28951E3E1}" presName="node" presStyleLbl="node1" presStyleIdx="3" presStyleCnt="5">
        <dgm:presLayoutVars>
          <dgm:bulletEnabled val="1"/>
        </dgm:presLayoutVars>
      </dgm:prSet>
      <dgm:spPr/>
      <dgm:t>
        <a:bodyPr/>
        <a:lstStyle/>
        <a:p>
          <a:endParaRPr lang="en-US"/>
        </a:p>
      </dgm:t>
    </dgm:pt>
    <dgm:pt modelId="{4779CD0A-7DBC-4F6D-B601-A07CCDBBADEB}" type="pres">
      <dgm:prSet presAssocID="{03E02947-B410-4880-9026-638501134BBD}" presName="sibTrans" presStyleCnt="0"/>
      <dgm:spPr/>
    </dgm:pt>
    <dgm:pt modelId="{FBE770E4-6DCD-4185-9A85-0D49B2C43675}" type="pres">
      <dgm:prSet presAssocID="{A889E0BD-25B1-46DA-BD96-2277725AC334}" presName="node" presStyleLbl="node1" presStyleIdx="4" presStyleCnt="5">
        <dgm:presLayoutVars>
          <dgm:bulletEnabled val="1"/>
        </dgm:presLayoutVars>
      </dgm:prSet>
      <dgm:spPr/>
      <dgm:t>
        <a:bodyPr/>
        <a:lstStyle/>
        <a:p>
          <a:endParaRPr lang="en-US"/>
        </a:p>
      </dgm:t>
    </dgm:pt>
  </dgm:ptLst>
  <dgm:cxnLst>
    <dgm:cxn modelId="{0427EB04-60C0-724B-ACF8-5640B02F19BA}" type="presOf" srcId="{A889E0BD-25B1-46DA-BD96-2277725AC334}" destId="{FBE770E4-6DCD-4185-9A85-0D49B2C43675}" srcOrd="0" destOrd="0" presId="urn:microsoft.com/office/officeart/2005/8/layout/default"/>
    <dgm:cxn modelId="{85B9F457-1557-47E4-97E2-E9DB0C8F4753}" srcId="{FFAC4394-75DB-4645-8EA3-F9281512B108}" destId="{A889E0BD-25B1-46DA-BD96-2277725AC334}" srcOrd="4" destOrd="0" parTransId="{F8640B95-14C4-4085-B3B2-95C23F2C9D08}" sibTransId="{D2A86921-AFF5-4B2D-B8C5-2472C477A4F9}"/>
    <dgm:cxn modelId="{9E5E5E8A-A35D-7646-B061-748E33589DA8}" type="presOf" srcId="{8155CC08-DFBC-49FB-9EFC-D543FB620B87}" destId="{732ACCFC-DA3F-4914-94B9-C35FA9909919}" srcOrd="0" destOrd="0" presId="urn:microsoft.com/office/officeart/2005/8/layout/default"/>
    <dgm:cxn modelId="{7768B052-1A55-4441-A2AE-630E79A9FC3F}" srcId="{FFAC4394-75DB-4645-8EA3-F9281512B108}" destId="{18708A87-7F34-4D54-BA1F-6ADA4503EA67}" srcOrd="0" destOrd="0" parTransId="{6C9899CD-54EE-4298-B948-57555423EB96}" sibTransId="{75470EC2-16DD-4074-9C27-E981A0032BAB}"/>
    <dgm:cxn modelId="{2C24D1CF-7B93-4DAF-AE3F-C71EA882052C}" srcId="{FFAC4394-75DB-4645-8EA3-F9281512B108}" destId="{8155CC08-DFBC-49FB-9EFC-D543FB620B87}" srcOrd="2" destOrd="0" parTransId="{B78F24E8-7A17-4C29-8A23-D7AC084C13CE}" sibTransId="{FD6BAB7A-99B7-4428-9844-94B83B4E73A2}"/>
    <dgm:cxn modelId="{80775DC1-3E97-6C45-A7E4-4D04E1DCD3C3}" type="presOf" srcId="{18708A87-7F34-4D54-BA1F-6ADA4503EA67}" destId="{E744241A-D101-47C0-BCD9-174B1A7932C3}" srcOrd="0" destOrd="0" presId="urn:microsoft.com/office/officeart/2005/8/layout/default"/>
    <dgm:cxn modelId="{BA6D55D0-FC58-4AA4-83BB-5CDA8C790C5C}" srcId="{FFAC4394-75DB-4645-8EA3-F9281512B108}" destId="{10853E74-E2DA-4866-986F-76F28951E3E1}" srcOrd="3" destOrd="0" parTransId="{B7D6BBF6-A1DC-4D8D-93A7-115B34E09B94}" sibTransId="{03E02947-B410-4880-9026-638501134BBD}"/>
    <dgm:cxn modelId="{EACF9700-2DD7-A14C-B81C-F6080D1D5A5C}" type="presOf" srcId="{10853E74-E2DA-4866-986F-76F28951E3E1}" destId="{58AD75B1-E89B-4344-A1D9-9A7AC0A023DF}" srcOrd="0" destOrd="0" presId="urn:microsoft.com/office/officeart/2005/8/layout/default"/>
    <dgm:cxn modelId="{D851D96C-1153-4BE9-85D9-0BB141F7D3F0}" srcId="{FFAC4394-75DB-4645-8EA3-F9281512B108}" destId="{5229D740-DA4A-4B14-A3B9-568C78C3DE41}" srcOrd="1" destOrd="0" parTransId="{2825DDB4-535E-4FD9-9FFA-00F6748523C1}" sibTransId="{7A06E930-B665-43CE-A113-09CFB40CC41B}"/>
    <dgm:cxn modelId="{E8959DBE-8FC3-214A-BCEF-E6FB7AD1896C}" type="presOf" srcId="{FFAC4394-75DB-4645-8EA3-F9281512B108}" destId="{A7BE6FC3-5D75-4044-BF88-87C5F6F741C0}" srcOrd="0" destOrd="0" presId="urn:microsoft.com/office/officeart/2005/8/layout/default"/>
    <dgm:cxn modelId="{78740D01-0B3B-0D4A-98E3-63108C3BA9A5}" type="presOf" srcId="{5229D740-DA4A-4B14-A3B9-568C78C3DE41}" destId="{A98A19B0-5218-4227-9A03-6FC21189C70B}" srcOrd="0" destOrd="0" presId="urn:microsoft.com/office/officeart/2005/8/layout/default"/>
    <dgm:cxn modelId="{145C36C5-8E94-D642-8CEE-4BCB1746F7FE}" type="presParOf" srcId="{A7BE6FC3-5D75-4044-BF88-87C5F6F741C0}" destId="{E744241A-D101-47C0-BCD9-174B1A7932C3}" srcOrd="0" destOrd="0" presId="urn:microsoft.com/office/officeart/2005/8/layout/default"/>
    <dgm:cxn modelId="{D421BBA8-B802-534C-AEEE-A85F1F045376}" type="presParOf" srcId="{A7BE6FC3-5D75-4044-BF88-87C5F6F741C0}" destId="{67F2EE86-D2CA-4C85-8012-AE0CC17EBA82}" srcOrd="1" destOrd="0" presId="urn:microsoft.com/office/officeart/2005/8/layout/default"/>
    <dgm:cxn modelId="{A26CC1CE-94F4-5745-AD64-F7B2F684E12F}" type="presParOf" srcId="{A7BE6FC3-5D75-4044-BF88-87C5F6F741C0}" destId="{A98A19B0-5218-4227-9A03-6FC21189C70B}" srcOrd="2" destOrd="0" presId="urn:microsoft.com/office/officeart/2005/8/layout/default"/>
    <dgm:cxn modelId="{BCEAD7F8-96C9-E840-8319-69BCDA05661B}" type="presParOf" srcId="{A7BE6FC3-5D75-4044-BF88-87C5F6F741C0}" destId="{CC3DD038-178A-4DE7-BA82-FCEFD1166357}" srcOrd="3" destOrd="0" presId="urn:microsoft.com/office/officeart/2005/8/layout/default"/>
    <dgm:cxn modelId="{0B8FD1F1-6D25-B64B-BBFA-580CC9A61298}" type="presParOf" srcId="{A7BE6FC3-5D75-4044-BF88-87C5F6F741C0}" destId="{732ACCFC-DA3F-4914-94B9-C35FA9909919}" srcOrd="4" destOrd="0" presId="urn:microsoft.com/office/officeart/2005/8/layout/default"/>
    <dgm:cxn modelId="{333ACB8D-6619-2643-9A23-41E50AFEC603}" type="presParOf" srcId="{A7BE6FC3-5D75-4044-BF88-87C5F6F741C0}" destId="{CC7E67DD-675D-42C4-AEA3-6B7BF344015B}" srcOrd="5" destOrd="0" presId="urn:microsoft.com/office/officeart/2005/8/layout/default"/>
    <dgm:cxn modelId="{522E678E-27C4-B748-B8BA-D5ED7C1CEA9A}" type="presParOf" srcId="{A7BE6FC3-5D75-4044-BF88-87C5F6F741C0}" destId="{58AD75B1-E89B-4344-A1D9-9A7AC0A023DF}" srcOrd="6" destOrd="0" presId="urn:microsoft.com/office/officeart/2005/8/layout/default"/>
    <dgm:cxn modelId="{E7C6648A-8FB0-8048-A4E1-4AAC67C4D8F0}" type="presParOf" srcId="{A7BE6FC3-5D75-4044-BF88-87C5F6F741C0}" destId="{4779CD0A-7DBC-4F6D-B601-A07CCDBBADEB}" srcOrd="7" destOrd="0" presId="urn:microsoft.com/office/officeart/2005/8/layout/default"/>
    <dgm:cxn modelId="{7CD2B62F-284C-AC45-994F-6942E3F80600}" type="presParOf" srcId="{A7BE6FC3-5D75-4044-BF88-87C5F6F741C0}" destId="{FBE770E4-6DCD-4185-9A85-0D49B2C43675}"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44241A-D101-47C0-BCD9-174B1A7932C3}">
      <dsp:nvSpPr>
        <dsp:cNvPr id="0" name=""/>
        <dsp:cNvSpPr/>
      </dsp:nvSpPr>
      <dsp:spPr>
        <a:xfrm>
          <a:off x="0" y="426412"/>
          <a:ext cx="2566035" cy="1539621"/>
        </a:xfrm>
        <a:prstGeom prst="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a:t>Takes more time</a:t>
          </a:r>
        </a:p>
      </dsp:txBody>
      <dsp:txXfrm>
        <a:off x="0" y="426412"/>
        <a:ext cx="2566035" cy="1539621"/>
      </dsp:txXfrm>
    </dsp:sp>
    <dsp:sp modelId="{A98A19B0-5218-4227-9A03-6FC21189C70B}">
      <dsp:nvSpPr>
        <dsp:cNvPr id="0" name=""/>
        <dsp:cNvSpPr/>
      </dsp:nvSpPr>
      <dsp:spPr>
        <a:xfrm>
          <a:off x="2822638" y="426412"/>
          <a:ext cx="2566035" cy="1539621"/>
        </a:xfrm>
        <a:prstGeom prst="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a:t>Will lead to a breakdown in morale</a:t>
          </a:r>
        </a:p>
      </dsp:txBody>
      <dsp:txXfrm>
        <a:off x="2822638" y="426412"/>
        <a:ext cx="2566035" cy="1539621"/>
      </dsp:txXfrm>
    </dsp:sp>
    <dsp:sp modelId="{732ACCFC-DA3F-4914-94B9-C35FA9909919}">
      <dsp:nvSpPr>
        <dsp:cNvPr id="0" name=""/>
        <dsp:cNvSpPr/>
      </dsp:nvSpPr>
      <dsp:spPr>
        <a:xfrm>
          <a:off x="5645277" y="426412"/>
          <a:ext cx="2566035" cy="1539621"/>
        </a:xfrm>
        <a:prstGeom prst="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a:t>Will impact the programs reputation</a:t>
          </a:r>
        </a:p>
      </dsp:txBody>
      <dsp:txXfrm>
        <a:off x="5645277" y="426412"/>
        <a:ext cx="2566035" cy="1539621"/>
      </dsp:txXfrm>
    </dsp:sp>
    <dsp:sp modelId="{58AD75B1-E89B-4344-A1D9-9A7AC0A023DF}">
      <dsp:nvSpPr>
        <dsp:cNvPr id="0" name=""/>
        <dsp:cNvSpPr/>
      </dsp:nvSpPr>
      <dsp:spPr>
        <a:xfrm>
          <a:off x="1411319" y="2222637"/>
          <a:ext cx="2566035" cy="1539621"/>
        </a:xfrm>
        <a:prstGeom prst="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a:t>Deficiencies will not go away on their own</a:t>
          </a:r>
        </a:p>
      </dsp:txBody>
      <dsp:txXfrm>
        <a:off x="1411319" y="2222637"/>
        <a:ext cx="2566035" cy="1539621"/>
      </dsp:txXfrm>
    </dsp:sp>
    <dsp:sp modelId="{FBE770E4-6DCD-4185-9A85-0D49B2C43675}">
      <dsp:nvSpPr>
        <dsp:cNvPr id="0" name=""/>
        <dsp:cNvSpPr/>
      </dsp:nvSpPr>
      <dsp:spPr>
        <a:xfrm>
          <a:off x="4233957" y="2222637"/>
          <a:ext cx="2566035" cy="1539621"/>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a:t>Impact on patient safety &amp; quality of care</a:t>
          </a:r>
        </a:p>
      </dsp:txBody>
      <dsp:txXfrm>
        <a:off x="4233957" y="2222637"/>
        <a:ext cx="2566035" cy="153962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2421"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027" y="1"/>
            <a:ext cx="2972421" cy="466725"/>
          </a:xfrm>
          <a:prstGeom prst="rect">
            <a:avLst/>
          </a:prstGeom>
        </p:spPr>
        <p:txBody>
          <a:bodyPr vert="horz" lIns="91440" tIns="45720" rIns="91440" bIns="45720" rtlCol="0"/>
          <a:lstStyle>
            <a:lvl1pPr algn="r">
              <a:defRPr sz="1200"/>
            </a:lvl1pPr>
          </a:lstStyle>
          <a:p>
            <a:fld id="{2ED71C9D-A480-F244-A0A7-C21EDA2910E5}" type="datetimeFigureOut">
              <a:rPr lang="en-US" smtClean="0"/>
              <a:t>11/16/16</a:t>
            </a:fld>
            <a:endParaRPr lang="en-US" dirty="0"/>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6421" y="4473576"/>
            <a:ext cx="5485158"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676"/>
            <a:ext cx="2972421"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027" y="8829676"/>
            <a:ext cx="2972421" cy="466725"/>
          </a:xfrm>
          <a:prstGeom prst="rect">
            <a:avLst/>
          </a:prstGeom>
        </p:spPr>
        <p:txBody>
          <a:bodyPr vert="horz" lIns="91440" tIns="45720" rIns="91440" bIns="45720" rtlCol="0" anchor="b"/>
          <a:lstStyle>
            <a:lvl1pPr algn="r">
              <a:defRPr sz="1200"/>
            </a:lvl1pPr>
          </a:lstStyle>
          <a:p>
            <a:fld id="{066F504F-0768-0743-A019-70AF1DAB66A6}" type="slidenum">
              <a:rPr lang="en-US" smtClean="0"/>
              <a:t>‹#›</a:t>
            </a:fld>
            <a:endParaRPr lang="en-US" dirty="0"/>
          </a:p>
        </p:txBody>
      </p:sp>
    </p:spTree>
    <p:extLst>
      <p:ext uri="{BB962C8B-B14F-4D97-AF65-F5344CB8AC3E}">
        <p14:creationId xmlns:p14="http://schemas.microsoft.com/office/powerpoint/2010/main" val="1318013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2000" b="1">
                <a:solidFill>
                  <a:schemeClr val="tx1"/>
                </a:solidFill>
                <a:latin typeface="Comic Sans MS" charset="0"/>
                <a:ea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a:defRPr/>
            </a:pPr>
            <a:r>
              <a:rPr lang="en-US" sz="1200" b="0" dirty="0">
                <a:solidFill>
                  <a:srgbClr val="000000"/>
                </a:solidFill>
                <a:latin typeface="Arial" charset="0"/>
              </a:rPr>
              <a:t>Partners in Medical Education, Inc.</a:t>
            </a:r>
          </a:p>
        </p:txBody>
      </p:sp>
      <p:sp>
        <p:nvSpPr>
          <p:cNvPr id="35843"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2000" b="1">
                <a:solidFill>
                  <a:schemeClr val="tx1"/>
                </a:solidFill>
                <a:latin typeface="Comic Sans MS" charset="0"/>
              </a:defRPr>
            </a:lvl1pPr>
            <a:lvl2pPr marL="742950" indent="-285750">
              <a:defRPr sz="2000" b="1">
                <a:solidFill>
                  <a:schemeClr val="tx1"/>
                </a:solidFill>
                <a:latin typeface="Comic Sans MS" charset="0"/>
              </a:defRPr>
            </a:lvl2pPr>
            <a:lvl3pPr marL="1143000" indent="-228600">
              <a:defRPr sz="2000" b="1">
                <a:solidFill>
                  <a:schemeClr val="tx1"/>
                </a:solidFill>
                <a:latin typeface="Comic Sans MS" charset="0"/>
              </a:defRPr>
            </a:lvl3pPr>
            <a:lvl4pPr marL="1600200" indent="-228600">
              <a:defRPr sz="2000" b="1">
                <a:solidFill>
                  <a:schemeClr val="tx1"/>
                </a:solidFill>
                <a:latin typeface="Comic Sans MS" charset="0"/>
              </a:defRPr>
            </a:lvl4pPr>
            <a:lvl5pPr marL="2057400" indent="-228600">
              <a:defRPr sz="2000" b="1">
                <a:solidFill>
                  <a:schemeClr val="tx1"/>
                </a:solidFill>
                <a:latin typeface="Comic Sans MS" charset="0"/>
              </a:defRPr>
            </a:lvl5pPr>
            <a:lvl6pPr marL="2514600" indent="-228600" algn="ctr" eaLnBrk="0" fontAlgn="base" hangingPunct="0">
              <a:spcBef>
                <a:spcPct val="0"/>
              </a:spcBef>
              <a:spcAft>
                <a:spcPct val="0"/>
              </a:spcAft>
              <a:defRPr sz="2000" b="1">
                <a:solidFill>
                  <a:schemeClr val="tx1"/>
                </a:solidFill>
                <a:latin typeface="Comic Sans MS" charset="0"/>
              </a:defRPr>
            </a:lvl6pPr>
            <a:lvl7pPr marL="2971800" indent="-228600" algn="ctr" eaLnBrk="0" fontAlgn="base" hangingPunct="0">
              <a:spcBef>
                <a:spcPct val="0"/>
              </a:spcBef>
              <a:spcAft>
                <a:spcPct val="0"/>
              </a:spcAft>
              <a:defRPr sz="2000" b="1">
                <a:solidFill>
                  <a:schemeClr val="tx1"/>
                </a:solidFill>
                <a:latin typeface="Comic Sans MS" charset="0"/>
              </a:defRPr>
            </a:lvl7pPr>
            <a:lvl8pPr marL="3429000" indent="-228600" algn="ctr" eaLnBrk="0" fontAlgn="base" hangingPunct="0">
              <a:spcBef>
                <a:spcPct val="0"/>
              </a:spcBef>
              <a:spcAft>
                <a:spcPct val="0"/>
              </a:spcAft>
              <a:defRPr sz="2000" b="1">
                <a:solidFill>
                  <a:schemeClr val="tx1"/>
                </a:solidFill>
                <a:latin typeface="Comic Sans MS" charset="0"/>
              </a:defRPr>
            </a:lvl8pPr>
            <a:lvl9pPr marL="3886200" indent="-228600" algn="ctr" eaLnBrk="0" fontAlgn="base" hangingPunct="0">
              <a:spcBef>
                <a:spcPct val="0"/>
              </a:spcBef>
              <a:spcAft>
                <a:spcPct val="0"/>
              </a:spcAft>
              <a:defRPr sz="2000" b="1">
                <a:solidFill>
                  <a:schemeClr val="tx1"/>
                </a:solidFill>
                <a:latin typeface="Comic Sans MS" charset="0"/>
              </a:defRPr>
            </a:lvl9pPr>
          </a:lstStyle>
          <a:p>
            <a:pPr>
              <a:defRPr/>
            </a:pPr>
            <a:fld id="{89F04476-255E-3041-B32A-315F2FF8FE96}" type="slidenum">
              <a:rPr lang="en-US" altLang="en-US" sz="1200" b="0" smtClean="0">
                <a:solidFill>
                  <a:srgbClr val="000000"/>
                </a:solidFill>
                <a:latin typeface="Arial" charset="0"/>
                <a:ea typeface="ＭＳ Ｐゴシック" charset="-128"/>
              </a:rPr>
              <a:pPr>
                <a:defRPr/>
              </a:pPr>
              <a:t>2</a:t>
            </a:fld>
            <a:endParaRPr lang="en-US" altLang="en-US" sz="1200" b="0" dirty="0" smtClean="0">
              <a:solidFill>
                <a:srgbClr val="000000"/>
              </a:solidFill>
              <a:latin typeface="Arial" charset="0"/>
              <a:ea typeface="ＭＳ Ｐゴシック" charset="-128"/>
            </a:endParaRPr>
          </a:p>
        </p:txBody>
      </p:sp>
      <p:sp>
        <p:nvSpPr>
          <p:cNvPr id="48132" name="Rectangle 2"/>
          <p:cNvSpPr>
            <a:spLocks noGrp="1" noRot="1" noChangeAspect="1" noChangeArrowheads="1" noTextEdit="1"/>
          </p:cNvSpPr>
          <p:nvPr>
            <p:ph type="sldImg"/>
          </p:nvPr>
        </p:nvSpPr>
        <p:spPr>
          <a:ln/>
        </p:spPr>
      </p:sp>
      <p:sp>
        <p:nvSpPr>
          <p:cNvPr id="35845"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ltLang="en-US" dirty="0"/>
          </a:p>
        </p:txBody>
      </p:sp>
    </p:spTree>
    <p:extLst>
      <p:ext uri="{BB962C8B-B14F-4D97-AF65-F5344CB8AC3E}">
        <p14:creationId xmlns:p14="http://schemas.microsoft.com/office/powerpoint/2010/main" val="75574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11</a:t>
            </a:fld>
            <a:endParaRPr lang="en-US" dirty="0"/>
          </a:p>
        </p:txBody>
      </p:sp>
    </p:spTree>
    <p:extLst>
      <p:ext uri="{BB962C8B-B14F-4D97-AF65-F5344CB8AC3E}">
        <p14:creationId xmlns:p14="http://schemas.microsoft.com/office/powerpoint/2010/main" val="19685744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12</a:t>
            </a:fld>
            <a:endParaRPr lang="en-US" dirty="0"/>
          </a:p>
        </p:txBody>
      </p:sp>
    </p:spTree>
    <p:extLst>
      <p:ext uri="{BB962C8B-B14F-4D97-AF65-F5344CB8AC3E}">
        <p14:creationId xmlns:p14="http://schemas.microsoft.com/office/powerpoint/2010/main" val="696376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6F504F-0768-0743-A019-70AF1DAB66A6}" type="slidenum">
              <a:rPr lang="en-US" smtClean="0"/>
              <a:t>13</a:t>
            </a:fld>
            <a:endParaRPr lang="en-US" dirty="0"/>
          </a:p>
        </p:txBody>
      </p:sp>
    </p:spTree>
    <p:extLst>
      <p:ext uri="{BB962C8B-B14F-4D97-AF65-F5344CB8AC3E}">
        <p14:creationId xmlns:p14="http://schemas.microsoft.com/office/powerpoint/2010/main" val="3413851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6F504F-0768-0743-A019-70AF1DAB66A6}" type="slidenum">
              <a:rPr lang="en-US" smtClean="0"/>
              <a:t>14</a:t>
            </a:fld>
            <a:endParaRPr lang="en-US" dirty="0"/>
          </a:p>
        </p:txBody>
      </p:sp>
    </p:spTree>
    <p:extLst>
      <p:ext uri="{BB962C8B-B14F-4D97-AF65-F5344CB8AC3E}">
        <p14:creationId xmlns:p14="http://schemas.microsoft.com/office/powerpoint/2010/main" val="6336951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6F504F-0768-0743-A019-70AF1DAB66A6}" type="slidenum">
              <a:rPr lang="en-US" smtClean="0"/>
              <a:t>15</a:t>
            </a:fld>
            <a:endParaRPr lang="en-US" dirty="0"/>
          </a:p>
        </p:txBody>
      </p:sp>
    </p:spTree>
    <p:extLst>
      <p:ext uri="{BB962C8B-B14F-4D97-AF65-F5344CB8AC3E}">
        <p14:creationId xmlns:p14="http://schemas.microsoft.com/office/powerpoint/2010/main" val="17871339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6F504F-0768-0743-A019-70AF1DAB66A6}" type="slidenum">
              <a:rPr lang="en-US" smtClean="0"/>
              <a:t>16</a:t>
            </a:fld>
            <a:endParaRPr lang="en-US" dirty="0"/>
          </a:p>
        </p:txBody>
      </p:sp>
    </p:spTree>
    <p:extLst>
      <p:ext uri="{BB962C8B-B14F-4D97-AF65-F5344CB8AC3E}">
        <p14:creationId xmlns:p14="http://schemas.microsoft.com/office/powerpoint/2010/main" val="28194365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6F504F-0768-0743-A019-70AF1DAB66A6}" type="slidenum">
              <a:rPr lang="en-US" smtClean="0"/>
              <a:t>17</a:t>
            </a:fld>
            <a:endParaRPr lang="en-US" dirty="0"/>
          </a:p>
        </p:txBody>
      </p:sp>
    </p:spTree>
    <p:extLst>
      <p:ext uri="{BB962C8B-B14F-4D97-AF65-F5344CB8AC3E}">
        <p14:creationId xmlns:p14="http://schemas.microsoft.com/office/powerpoint/2010/main" val="32359391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6F504F-0768-0743-A019-70AF1DAB66A6}" type="slidenum">
              <a:rPr lang="en-US" smtClean="0"/>
              <a:t>18</a:t>
            </a:fld>
            <a:endParaRPr lang="en-US" dirty="0"/>
          </a:p>
        </p:txBody>
      </p:sp>
    </p:spTree>
    <p:extLst>
      <p:ext uri="{BB962C8B-B14F-4D97-AF65-F5344CB8AC3E}">
        <p14:creationId xmlns:p14="http://schemas.microsoft.com/office/powerpoint/2010/main" val="16604111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6F504F-0768-0743-A019-70AF1DAB66A6}" type="slidenum">
              <a:rPr lang="en-US" smtClean="0"/>
              <a:t>19</a:t>
            </a:fld>
            <a:endParaRPr lang="en-US" dirty="0"/>
          </a:p>
        </p:txBody>
      </p:sp>
    </p:spTree>
    <p:extLst>
      <p:ext uri="{BB962C8B-B14F-4D97-AF65-F5344CB8AC3E}">
        <p14:creationId xmlns:p14="http://schemas.microsoft.com/office/powerpoint/2010/main" val="42703117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6F504F-0768-0743-A019-70AF1DAB66A6}" type="slidenum">
              <a:rPr lang="en-US" smtClean="0"/>
              <a:t>20</a:t>
            </a:fld>
            <a:endParaRPr lang="en-US" dirty="0"/>
          </a:p>
        </p:txBody>
      </p:sp>
    </p:spTree>
    <p:extLst>
      <p:ext uri="{BB962C8B-B14F-4D97-AF65-F5344CB8AC3E}">
        <p14:creationId xmlns:p14="http://schemas.microsoft.com/office/powerpoint/2010/main" val="650532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6F504F-0768-0743-A019-70AF1DAB66A6}" type="slidenum">
              <a:rPr lang="en-US" smtClean="0"/>
              <a:t>3</a:t>
            </a:fld>
            <a:endParaRPr lang="en-US" dirty="0"/>
          </a:p>
        </p:txBody>
      </p:sp>
    </p:spTree>
    <p:extLst>
      <p:ext uri="{BB962C8B-B14F-4D97-AF65-F5344CB8AC3E}">
        <p14:creationId xmlns:p14="http://schemas.microsoft.com/office/powerpoint/2010/main" val="21032745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6F504F-0768-0743-A019-70AF1DAB66A6}" type="slidenum">
              <a:rPr lang="en-US" smtClean="0"/>
              <a:t>21</a:t>
            </a:fld>
            <a:endParaRPr lang="en-US" dirty="0"/>
          </a:p>
        </p:txBody>
      </p:sp>
    </p:spTree>
    <p:extLst>
      <p:ext uri="{BB962C8B-B14F-4D97-AF65-F5344CB8AC3E}">
        <p14:creationId xmlns:p14="http://schemas.microsoft.com/office/powerpoint/2010/main" val="33597258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6F504F-0768-0743-A019-70AF1DAB66A6}" type="slidenum">
              <a:rPr lang="en-US" smtClean="0"/>
              <a:t>22</a:t>
            </a:fld>
            <a:endParaRPr lang="en-US" dirty="0"/>
          </a:p>
        </p:txBody>
      </p:sp>
    </p:spTree>
    <p:extLst>
      <p:ext uri="{BB962C8B-B14F-4D97-AF65-F5344CB8AC3E}">
        <p14:creationId xmlns:p14="http://schemas.microsoft.com/office/powerpoint/2010/main" val="37854252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6F504F-0768-0743-A019-70AF1DAB66A6}" type="slidenum">
              <a:rPr lang="en-US" smtClean="0"/>
              <a:t>23</a:t>
            </a:fld>
            <a:endParaRPr lang="en-US" dirty="0"/>
          </a:p>
        </p:txBody>
      </p:sp>
    </p:spTree>
    <p:extLst>
      <p:ext uri="{BB962C8B-B14F-4D97-AF65-F5344CB8AC3E}">
        <p14:creationId xmlns:p14="http://schemas.microsoft.com/office/powerpoint/2010/main" val="16054603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6F504F-0768-0743-A019-70AF1DAB66A6}" type="slidenum">
              <a:rPr lang="en-US" smtClean="0"/>
              <a:t>24</a:t>
            </a:fld>
            <a:endParaRPr lang="en-US" dirty="0"/>
          </a:p>
        </p:txBody>
      </p:sp>
    </p:spTree>
    <p:extLst>
      <p:ext uri="{BB962C8B-B14F-4D97-AF65-F5344CB8AC3E}">
        <p14:creationId xmlns:p14="http://schemas.microsoft.com/office/powerpoint/2010/main" val="33746075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6F504F-0768-0743-A019-70AF1DAB66A6}" type="slidenum">
              <a:rPr lang="en-US" smtClean="0"/>
              <a:t>25</a:t>
            </a:fld>
            <a:endParaRPr lang="en-US" dirty="0"/>
          </a:p>
        </p:txBody>
      </p:sp>
    </p:spTree>
    <p:extLst>
      <p:ext uri="{BB962C8B-B14F-4D97-AF65-F5344CB8AC3E}">
        <p14:creationId xmlns:p14="http://schemas.microsoft.com/office/powerpoint/2010/main" val="18298853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6F504F-0768-0743-A019-70AF1DAB66A6}" type="slidenum">
              <a:rPr lang="en-US" smtClean="0"/>
              <a:t>26</a:t>
            </a:fld>
            <a:endParaRPr lang="en-US" dirty="0"/>
          </a:p>
        </p:txBody>
      </p:sp>
    </p:spTree>
    <p:extLst>
      <p:ext uri="{BB962C8B-B14F-4D97-AF65-F5344CB8AC3E}">
        <p14:creationId xmlns:p14="http://schemas.microsoft.com/office/powerpoint/2010/main" val="25911149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a:defRPr/>
            </a:pPr>
            <a:endParaRPr lang="en-US" altLang="en-US"/>
          </a:p>
        </p:txBody>
      </p:sp>
      <p:sp>
        <p:nvSpPr>
          <p:cNvPr id="49156"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b="1">
                <a:solidFill>
                  <a:schemeClr val="tx1"/>
                </a:solidFill>
                <a:latin typeface="Comic Sans MS" charset="0"/>
              </a:defRPr>
            </a:lvl1pPr>
            <a:lvl2pPr marL="742950" indent="-285750">
              <a:defRPr sz="2000" b="1">
                <a:solidFill>
                  <a:schemeClr val="tx1"/>
                </a:solidFill>
                <a:latin typeface="Comic Sans MS" charset="0"/>
              </a:defRPr>
            </a:lvl2pPr>
            <a:lvl3pPr marL="1143000" indent="-228600">
              <a:defRPr sz="2000" b="1">
                <a:solidFill>
                  <a:schemeClr val="tx1"/>
                </a:solidFill>
                <a:latin typeface="Comic Sans MS" charset="0"/>
              </a:defRPr>
            </a:lvl3pPr>
            <a:lvl4pPr marL="1600200" indent="-228600">
              <a:defRPr sz="2000" b="1">
                <a:solidFill>
                  <a:schemeClr val="tx1"/>
                </a:solidFill>
                <a:latin typeface="Comic Sans MS" charset="0"/>
              </a:defRPr>
            </a:lvl4pPr>
            <a:lvl5pPr marL="2057400" indent="-228600">
              <a:defRPr sz="2000" b="1">
                <a:solidFill>
                  <a:schemeClr val="tx1"/>
                </a:solidFill>
                <a:latin typeface="Comic Sans MS" charset="0"/>
              </a:defRPr>
            </a:lvl5pPr>
            <a:lvl6pPr marL="2514600" indent="-228600" algn="ctr" eaLnBrk="0" fontAlgn="base" hangingPunct="0">
              <a:spcBef>
                <a:spcPct val="0"/>
              </a:spcBef>
              <a:spcAft>
                <a:spcPct val="0"/>
              </a:spcAft>
              <a:defRPr sz="2000" b="1">
                <a:solidFill>
                  <a:schemeClr val="tx1"/>
                </a:solidFill>
                <a:latin typeface="Comic Sans MS" charset="0"/>
              </a:defRPr>
            </a:lvl6pPr>
            <a:lvl7pPr marL="2971800" indent="-228600" algn="ctr" eaLnBrk="0" fontAlgn="base" hangingPunct="0">
              <a:spcBef>
                <a:spcPct val="0"/>
              </a:spcBef>
              <a:spcAft>
                <a:spcPct val="0"/>
              </a:spcAft>
              <a:defRPr sz="2000" b="1">
                <a:solidFill>
                  <a:schemeClr val="tx1"/>
                </a:solidFill>
                <a:latin typeface="Comic Sans MS" charset="0"/>
              </a:defRPr>
            </a:lvl7pPr>
            <a:lvl8pPr marL="3429000" indent="-228600" algn="ctr" eaLnBrk="0" fontAlgn="base" hangingPunct="0">
              <a:spcBef>
                <a:spcPct val="0"/>
              </a:spcBef>
              <a:spcAft>
                <a:spcPct val="0"/>
              </a:spcAft>
              <a:defRPr sz="2000" b="1">
                <a:solidFill>
                  <a:schemeClr val="tx1"/>
                </a:solidFill>
                <a:latin typeface="Comic Sans MS" charset="0"/>
              </a:defRPr>
            </a:lvl8pPr>
            <a:lvl9pPr marL="3886200" indent="-228600" algn="ctr" eaLnBrk="0" fontAlgn="base" hangingPunct="0">
              <a:spcBef>
                <a:spcPct val="0"/>
              </a:spcBef>
              <a:spcAft>
                <a:spcPct val="0"/>
              </a:spcAft>
              <a:defRPr sz="2000" b="1">
                <a:solidFill>
                  <a:schemeClr val="tx1"/>
                </a:solidFill>
                <a:latin typeface="Comic Sans MS" charset="0"/>
              </a:defRPr>
            </a:lvl9pPr>
          </a:lstStyle>
          <a:p>
            <a:pPr>
              <a:defRPr/>
            </a:pPr>
            <a:fld id="{E1558E83-EEEC-A24C-BDB7-7650BE2BBCCC}" type="slidenum">
              <a:rPr lang="en-US" altLang="en-US" sz="1200" b="0" smtClean="0">
                <a:latin typeface="Arial" charset="0"/>
              </a:rPr>
              <a:pPr>
                <a:defRPr/>
              </a:pPr>
              <a:t>28</a:t>
            </a:fld>
            <a:endParaRPr lang="en-US" altLang="en-US" sz="1200" b="0">
              <a:latin typeface="Arial" charset="0"/>
            </a:endParaRPr>
          </a:p>
        </p:txBody>
      </p:sp>
    </p:spTree>
    <p:extLst>
      <p:ext uri="{BB962C8B-B14F-4D97-AF65-F5344CB8AC3E}">
        <p14:creationId xmlns:p14="http://schemas.microsoft.com/office/powerpoint/2010/main" val="9404846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a:defRPr/>
            </a:pPr>
            <a:endParaRPr lang="en-US" altLang="en-US"/>
          </a:p>
        </p:txBody>
      </p:sp>
      <p:sp>
        <p:nvSpPr>
          <p:cNvPr id="50180"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b="1">
                <a:solidFill>
                  <a:schemeClr val="tx1"/>
                </a:solidFill>
                <a:latin typeface="Comic Sans MS" charset="0"/>
              </a:defRPr>
            </a:lvl1pPr>
            <a:lvl2pPr marL="742950" indent="-285750">
              <a:defRPr sz="2000" b="1">
                <a:solidFill>
                  <a:schemeClr val="tx1"/>
                </a:solidFill>
                <a:latin typeface="Comic Sans MS" charset="0"/>
              </a:defRPr>
            </a:lvl2pPr>
            <a:lvl3pPr marL="1143000" indent="-228600">
              <a:defRPr sz="2000" b="1">
                <a:solidFill>
                  <a:schemeClr val="tx1"/>
                </a:solidFill>
                <a:latin typeface="Comic Sans MS" charset="0"/>
              </a:defRPr>
            </a:lvl3pPr>
            <a:lvl4pPr marL="1600200" indent="-228600">
              <a:defRPr sz="2000" b="1">
                <a:solidFill>
                  <a:schemeClr val="tx1"/>
                </a:solidFill>
                <a:latin typeface="Comic Sans MS" charset="0"/>
              </a:defRPr>
            </a:lvl4pPr>
            <a:lvl5pPr marL="2057400" indent="-228600">
              <a:defRPr sz="2000" b="1">
                <a:solidFill>
                  <a:schemeClr val="tx1"/>
                </a:solidFill>
                <a:latin typeface="Comic Sans MS" charset="0"/>
              </a:defRPr>
            </a:lvl5pPr>
            <a:lvl6pPr marL="2514600" indent="-228600" algn="ctr" eaLnBrk="0" fontAlgn="base" hangingPunct="0">
              <a:spcBef>
                <a:spcPct val="0"/>
              </a:spcBef>
              <a:spcAft>
                <a:spcPct val="0"/>
              </a:spcAft>
              <a:defRPr sz="2000" b="1">
                <a:solidFill>
                  <a:schemeClr val="tx1"/>
                </a:solidFill>
                <a:latin typeface="Comic Sans MS" charset="0"/>
              </a:defRPr>
            </a:lvl6pPr>
            <a:lvl7pPr marL="2971800" indent="-228600" algn="ctr" eaLnBrk="0" fontAlgn="base" hangingPunct="0">
              <a:spcBef>
                <a:spcPct val="0"/>
              </a:spcBef>
              <a:spcAft>
                <a:spcPct val="0"/>
              </a:spcAft>
              <a:defRPr sz="2000" b="1">
                <a:solidFill>
                  <a:schemeClr val="tx1"/>
                </a:solidFill>
                <a:latin typeface="Comic Sans MS" charset="0"/>
              </a:defRPr>
            </a:lvl7pPr>
            <a:lvl8pPr marL="3429000" indent="-228600" algn="ctr" eaLnBrk="0" fontAlgn="base" hangingPunct="0">
              <a:spcBef>
                <a:spcPct val="0"/>
              </a:spcBef>
              <a:spcAft>
                <a:spcPct val="0"/>
              </a:spcAft>
              <a:defRPr sz="2000" b="1">
                <a:solidFill>
                  <a:schemeClr val="tx1"/>
                </a:solidFill>
                <a:latin typeface="Comic Sans MS" charset="0"/>
              </a:defRPr>
            </a:lvl8pPr>
            <a:lvl9pPr marL="3886200" indent="-228600" algn="ctr" eaLnBrk="0" fontAlgn="base" hangingPunct="0">
              <a:spcBef>
                <a:spcPct val="0"/>
              </a:spcBef>
              <a:spcAft>
                <a:spcPct val="0"/>
              </a:spcAft>
              <a:defRPr sz="2000" b="1">
                <a:solidFill>
                  <a:schemeClr val="tx1"/>
                </a:solidFill>
                <a:latin typeface="Comic Sans MS" charset="0"/>
              </a:defRPr>
            </a:lvl9pPr>
          </a:lstStyle>
          <a:p>
            <a:pPr>
              <a:defRPr/>
            </a:pPr>
            <a:fld id="{F7E761DF-DBDF-3047-B39D-1607FDA68CA8}" type="slidenum">
              <a:rPr lang="en-US" altLang="en-US" sz="1200" b="0" smtClean="0">
                <a:latin typeface="Arial" charset="0"/>
              </a:rPr>
              <a:pPr>
                <a:defRPr/>
              </a:pPr>
              <a:t>29</a:t>
            </a:fld>
            <a:endParaRPr lang="en-US" altLang="en-US" sz="1200" b="0">
              <a:latin typeface="Arial" charset="0"/>
            </a:endParaRPr>
          </a:p>
        </p:txBody>
      </p:sp>
    </p:spTree>
    <p:extLst>
      <p:ext uri="{BB962C8B-B14F-4D97-AF65-F5344CB8AC3E}">
        <p14:creationId xmlns:p14="http://schemas.microsoft.com/office/powerpoint/2010/main" val="2575174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1408113" y="638175"/>
            <a:ext cx="4260850" cy="31956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707693" y="4047040"/>
            <a:ext cx="5661539" cy="3834161"/>
          </a:xfrm>
          <a:prstGeom prst="rect">
            <a:avLst/>
          </a:prstGeom>
        </p:spPr>
        <p:txBody>
          <a:bodyPr lIns="92166" tIns="92166" rIns="92166" bIns="92166" anchor="t" anchorCtr="0">
            <a:noAutofit/>
          </a:bodyPr>
          <a:lstStyle/>
          <a:p>
            <a:endParaRPr/>
          </a:p>
        </p:txBody>
      </p:sp>
    </p:spTree>
    <p:extLst>
      <p:ext uri="{BB962C8B-B14F-4D97-AF65-F5344CB8AC3E}">
        <p14:creationId xmlns:p14="http://schemas.microsoft.com/office/powerpoint/2010/main" val="1049327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4</a:t>
            </a:fld>
            <a:endParaRPr lang="en-US" dirty="0"/>
          </a:p>
        </p:txBody>
      </p:sp>
    </p:spTree>
    <p:extLst>
      <p:ext uri="{BB962C8B-B14F-4D97-AF65-F5344CB8AC3E}">
        <p14:creationId xmlns:p14="http://schemas.microsoft.com/office/powerpoint/2010/main" val="558217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5</a:t>
            </a:fld>
            <a:endParaRPr lang="en-US" dirty="0"/>
          </a:p>
        </p:txBody>
      </p:sp>
    </p:spTree>
    <p:extLst>
      <p:ext uri="{BB962C8B-B14F-4D97-AF65-F5344CB8AC3E}">
        <p14:creationId xmlns:p14="http://schemas.microsoft.com/office/powerpoint/2010/main" val="1939218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B0D67206-340A-194E-9A97-1CE564B49809}" type="slidenum">
              <a:rPr lang="en-US" smtClean="0"/>
              <a:t>6</a:t>
            </a:fld>
            <a:endParaRPr lang="en-US" dirty="0"/>
          </a:p>
        </p:txBody>
      </p:sp>
    </p:spTree>
    <p:extLst>
      <p:ext uri="{BB962C8B-B14F-4D97-AF65-F5344CB8AC3E}">
        <p14:creationId xmlns:p14="http://schemas.microsoft.com/office/powerpoint/2010/main" val="1406338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7</a:t>
            </a:fld>
            <a:endParaRPr lang="en-US" dirty="0"/>
          </a:p>
        </p:txBody>
      </p:sp>
    </p:spTree>
    <p:extLst>
      <p:ext uri="{BB962C8B-B14F-4D97-AF65-F5344CB8AC3E}">
        <p14:creationId xmlns:p14="http://schemas.microsoft.com/office/powerpoint/2010/main" val="363012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8</a:t>
            </a:fld>
            <a:endParaRPr lang="en-US" dirty="0"/>
          </a:p>
        </p:txBody>
      </p:sp>
    </p:spTree>
    <p:extLst>
      <p:ext uri="{BB962C8B-B14F-4D97-AF65-F5344CB8AC3E}">
        <p14:creationId xmlns:p14="http://schemas.microsoft.com/office/powerpoint/2010/main" val="2075437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9</a:t>
            </a:fld>
            <a:endParaRPr lang="en-US" dirty="0"/>
          </a:p>
        </p:txBody>
      </p:sp>
    </p:spTree>
    <p:extLst>
      <p:ext uri="{BB962C8B-B14F-4D97-AF65-F5344CB8AC3E}">
        <p14:creationId xmlns:p14="http://schemas.microsoft.com/office/powerpoint/2010/main" val="67498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10</a:t>
            </a:fld>
            <a:endParaRPr lang="en-US"/>
          </a:p>
        </p:txBody>
      </p:sp>
    </p:spTree>
    <p:extLst>
      <p:ext uri="{BB962C8B-B14F-4D97-AF65-F5344CB8AC3E}">
        <p14:creationId xmlns:p14="http://schemas.microsoft.com/office/powerpoint/2010/main" val="1130755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62303" y="1423942"/>
            <a:ext cx="5263034" cy="2387600"/>
          </a:xfrm>
        </p:spPr>
        <p:txBody>
          <a:bodyPr anchor="ctr">
            <a:normAutofit/>
          </a:bodyPr>
          <a:lstStyle>
            <a:lvl1pPr algn="ctr">
              <a:defRPr sz="40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9604" y="4495801"/>
            <a:ext cx="7245398" cy="1116242"/>
          </a:xfrm>
        </p:spPr>
        <p:txBody>
          <a:bodyPr anchor="ct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Footer Placeholder 3"/>
          <p:cNvSpPr>
            <a:spLocks noGrp="1"/>
          </p:cNvSpPr>
          <p:nvPr>
            <p:ph type="ftr" sz="quarter" idx="10"/>
          </p:nvPr>
        </p:nvSpPr>
        <p:spPr/>
        <p:txBody>
          <a:bodyPr/>
          <a:lstStyle/>
          <a:p>
            <a:pPr>
              <a:defRPr/>
            </a:pPr>
            <a:r>
              <a:rPr lang="en-US" dirty="0" smtClean="0"/>
              <a:t>Presented by Partners in Medical Education, Inc. 2016</a:t>
            </a:r>
            <a:endParaRPr lang="en-US" dirty="0"/>
          </a:p>
        </p:txBody>
      </p:sp>
      <p:sp>
        <p:nvSpPr>
          <p:cNvPr id="5" name="Slide Number Placeholder 4"/>
          <p:cNvSpPr>
            <a:spLocks noGrp="1"/>
          </p:cNvSpPr>
          <p:nvPr>
            <p:ph type="sldNum" sz="quarter" idx="11"/>
          </p:nvPr>
        </p:nvSpPr>
        <p:spPr/>
        <p:txBody>
          <a:bodyPr/>
          <a:lstStyle/>
          <a:p>
            <a:pPr>
              <a:defRPr/>
            </a:pPr>
            <a:fld id="{81743DA7-34FC-504A-B92E-0B05F71BEB33}" type="slidenum">
              <a:rPr lang="en-US" altLang="en-US" smtClean="0"/>
              <a:pPr>
                <a:defRPr/>
              </a:pPr>
              <a:t>‹#›</a:t>
            </a:fld>
            <a:endParaRPr lang="en-US" altLang="en-US" dirty="0"/>
          </a:p>
        </p:txBody>
      </p:sp>
    </p:spTree>
    <p:extLst>
      <p:ext uri="{BB962C8B-B14F-4D97-AF65-F5344CB8AC3E}">
        <p14:creationId xmlns:p14="http://schemas.microsoft.com/office/powerpoint/2010/main" val="840211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3"/>
          <p:cNvSpPr>
            <a:spLocks noGrp="1"/>
          </p:cNvSpPr>
          <p:nvPr>
            <p:ph type="ftr" sz="quarter" idx="10"/>
          </p:nvPr>
        </p:nvSpPr>
        <p:spPr/>
        <p:txBody>
          <a:bodyPr/>
          <a:lstStyle/>
          <a:p>
            <a:pPr>
              <a:defRPr/>
            </a:pPr>
            <a:r>
              <a:rPr lang="en-US" dirty="0" smtClean="0"/>
              <a:t>Presented by Partners in Medical Education, Inc. 2016</a:t>
            </a:r>
            <a:endParaRPr lang="en-US" dirty="0"/>
          </a:p>
        </p:txBody>
      </p:sp>
      <p:sp>
        <p:nvSpPr>
          <p:cNvPr id="5" name="Slide Number Placeholder 4"/>
          <p:cNvSpPr>
            <a:spLocks noGrp="1"/>
          </p:cNvSpPr>
          <p:nvPr>
            <p:ph type="sldNum" sz="quarter" idx="11"/>
          </p:nvPr>
        </p:nvSpPr>
        <p:spPr/>
        <p:txBody>
          <a:bodyPr/>
          <a:lstStyle/>
          <a:p>
            <a:pPr>
              <a:defRPr/>
            </a:pPr>
            <a:fld id="{A9D05994-BE46-7048-AC8D-587C147F5A32}" type="slidenum">
              <a:rPr lang="en-US" altLang="en-US" smtClean="0"/>
              <a:pPr>
                <a:defRPr/>
              </a:pPr>
              <a:t>‹#›</a:t>
            </a:fld>
            <a:endParaRPr lang="en-US" altLang="en-US" dirty="0"/>
          </a:p>
        </p:txBody>
      </p:sp>
    </p:spTree>
    <p:extLst>
      <p:ext uri="{BB962C8B-B14F-4D97-AF65-F5344CB8AC3E}">
        <p14:creationId xmlns:p14="http://schemas.microsoft.com/office/powerpoint/2010/main" val="1201367026"/>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3"/>
          <p:cNvSpPr>
            <a:spLocks noGrp="1"/>
          </p:cNvSpPr>
          <p:nvPr>
            <p:ph type="ftr" sz="quarter" idx="10"/>
          </p:nvPr>
        </p:nvSpPr>
        <p:spPr/>
        <p:txBody>
          <a:bodyPr/>
          <a:lstStyle/>
          <a:p>
            <a:pPr>
              <a:defRPr/>
            </a:pPr>
            <a:r>
              <a:rPr lang="en-US" dirty="0" smtClean="0"/>
              <a:t>Presented by Partners in Medical Education, Inc. 2016</a:t>
            </a:r>
            <a:endParaRPr lang="en-US" dirty="0"/>
          </a:p>
        </p:txBody>
      </p:sp>
      <p:sp>
        <p:nvSpPr>
          <p:cNvPr id="5" name="Slide Number Placeholder 4"/>
          <p:cNvSpPr>
            <a:spLocks noGrp="1"/>
          </p:cNvSpPr>
          <p:nvPr>
            <p:ph type="sldNum" sz="quarter" idx="11"/>
          </p:nvPr>
        </p:nvSpPr>
        <p:spPr/>
        <p:txBody>
          <a:bodyPr/>
          <a:lstStyle/>
          <a:p>
            <a:pPr>
              <a:defRPr/>
            </a:pPr>
            <a:fld id="{A9D05994-BE46-7048-AC8D-587C147F5A32}" type="slidenum">
              <a:rPr lang="en-US" altLang="en-US" smtClean="0"/>
              <a:pPr>
                <a:defRPr/>
              </a:pPr>
              <a:t>‹#›</a:t>
            </a:fld>
            <a:endParaRPr lang="en-US" altLang="en-US" dirty="0"/>
          </a:p>
        </p:txBody>
      </p:sp>
    </p:spTree>
    <p:extLst>
      <p:ext uri="{BB962C8B-B14F-4D97-AF65-F5344CB8AC3E}">
        <p14:creationId xmlns:p14="http://schemas.microsoft.com/office/powerpoint/2010/main" val="734356888"/>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3"/>
          <p:cNvSpPr>
            <a:spLocks noGrp="1"/>
          </p:cNvSpPr>
          <p:nvPr>
            <p:ph type="title"/>
          </p:nvPr>
        </p:nvSpPr>
        <p:spPr/>
        <p:txBody>
          <a:bodyPr/>
          <a:lstStyle/>
          <a:p>
            <a:r>
              <a:rPr lang="en-US" smtClean="0"/>
              <a:t>Click to edit Master title style</a:t>
            </a:r>
            <a:endParaRPr lang="en-US"/>
          </a:p>
        </p:txBody>
      </p:sp>
      <p:sp>
        <p:nvSpPr>
          <p:cNvPr id="5" name="Footer Placeholder 4"/>
          <p:cNvSpPr>
            <a:spLocks noGrp="1"/>
          </p:cNvSpPr>
          <p:nvPr>
            <p:ph type="ftr" sz="quarter" idx="10"/>
          </p:nvPr>
        </p:nvSpPr>
        <p:spPr/>
        <p:txBody>
          <a:bodyPr/>
          <a:lstStyle>
            <a:lvl1pPr>
              <a:defRPr>
                <a:solidFill>
                  <a:schemeClr val="tx1"/>
                </a:solidFill>
              </a:defRPr>
            </a:lvl1pPr>
          </a:lstStyle>
          <a:p>
            <a:pPr>
              <a:defRPr/>
            </a:pPr>
            <a:r>
              <a:rPr lang="en-US" dirty="0" smtClean="0"/>
              <a:t>Presented by Partners in Medical Education, Inc. 2016</a:t>
            </a:r>
            <a:endParaRPr lang="en-US" dirty="0"/>
          </a:p>
        </p:txBody>
      </p:sp>
      <p:sp>
        <p:nvSpPr>
          <p:cNvPr id="6" name="Slide Number Placeholder 5"/>
          <p:cNvSpPr>
            <a:spLocks noGrp="1"/>
          </p:cNvSpPr>
          <p:nvPr>
            <p:ph type="sldNum" sz="quarter" idx="11"/>
          </p:nvPr>
        </p:nvSpPr>
        <p:spPr/>
        <p:txBody>
          <a:bodyPr/>
          <a:lstStyle>
            <a:lvl1pPr>
              <a:defRPr sz="1000"/>
            </a:lvl1pPr>
          </a:lstStyle>
          <a:p>
            <a:pPr>
              <a:defRPr/>
            </a:pPr>
            <a:fld id="{6AD68910-38FE-C240-95D4-C063CA8D3DE6}" type="slidenum">
              <a:rPr lang="en-US" altLang="en-US" smtClean="0"/>
              <a:pPr>
                <a:defRPr/>
              </a:pPr>
              <a:t>‹#›</a:t>
            </a:fld>
            <a:endParaRPr lang="en-US" altLang="en-US" dirty="0"/>
          </a:p>
        </p:txBody>
      </p:sp>
    </p:spTree>
    <p:extLst>
      <p:ext uri="{BB962C8B-B14F-4D97-AF65-F5344CB8AC3E}">
        <p14:creationId xmlns:p14="http://schemas.microsoft.com/office/powerpoint/2010/main" val="1728104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52170" y="2081894"/>
            <a:ext cx="6115049" cy="2429491"/>
          </a:xfrm>
        </p:spPr>
        <p:txBody>
          <a:bodyPr anchor="ctr">
            <a:normAutofit/>
          </a:bodyPr>
          <a:lstStyle>
            <a:lvl1pPr algn="ctr">
              <a:defRPr sz="400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952169" y="4511385"/>
            <a:ext cx="6115049" cy="514325"/>
          </a:xfrm>
        </p:spPr>
        <p:txBody>
          <a:bodyPr>
            <a:normAutofit/>
          </a:bodyPr>
          <a:lstStyle>
            <a:lvl1pPr marL="0" indent="0" algn="ctr">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Footer Placeholder 3"/>
          <p:cNvSpPr>
            <a:spLocks noGrp="1"/>
          </p:cNvSpPr>
          <p:nvPr>
            <p:ph type="ftr" sz="quarter" idx="10"/>
          </p:nvPr>
        </p:nvSpPr>
        <p:spPr/>
        <p:txBody>
          <a:bodyPr/>
          <a:lstStyle/>
          <a:p>
            <a:pPr>
              <a:defRPr/>
            </a:pPr>
            <a:r>
              <a:rPr lang="en-US" dirty="0" smtClean="0"/>
              <a:t>Presented by Partners in Medical Education, Inc. 2016</a:t>
            </a:r>
            <a:endParaRPr lang="en-US" dirty="0"/>
          </a:p>
        </p:txBody>
      </p:sp>
      <p:sp>
        <p:nvSpPr>
          <p:cNvPr id="5" name="Slide Number Placeholder 4"/>
          <p:cNvSpPr>
            <a:spLocks noGrp="1"/>
          </p:cNvSpPr>
          <p:nvPr>
            <p:ph type="sldNum" sz="quarter" idx="11"/>
          </p:nvPr>
        </p:nvSpPr>
        <p:spPr/>
        <p:txBody>
          <a:bodyPr/>
          <a:lstStyle/>
          <a:p>
            <a:pPr>
              <a:defRPr/>
            </a:pPr>
            <a:fld id="{36AC1577-D165-894F-A2E8-2E5C1B17494C}" type="slidenum">
              <a:rPr lang="en-US" altLang="en-US" smtClean="0"/>
              <a:pPr>
                <a:defRPr/>
              </a:pPr>
              <a:t>‹#›</a:t>
            </a:fld>
            <a:endParaRPr lang="en-US" altLang="en-US" dirty="0"/>
          </a:p>
        </p:txBody>
      </p:sp>
    </p:spTree>
    <p:extLst>
      <p:ext uri="{BB962C8B-B14F-4D97-AF65-F5344CB8AC3E}">
        <p14:creationId xmlns:p14="http://schemas.microsoft.com/office/powerpoint/2010/main" val="1688699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0"/>
          </p:nvPr>
        </p:nvSpPr>
        <p:spPr/>
        <p:txBody>
          <a:bodyPr/>
          <a:lstStyle/>
          <a:p>
            <a:pPr>
              <a:defRPr/>
            </a:pPr>
            <a:r>
              <a:rPr lang="en-US" dirty="0" smtClean="0"/>
              <a:t>Presented by Partners in Medical Education, Inc. 2016</a:t>
            </a:r>
            <a:endParaRPr lang="en-US" dirty="0"/>
          </a:p>
        </p:txBody>
      </p:sp>
      <p:sp>
        <p:nvSpPr>
          <p:cNvPr id="6" name="Slide Number Placeholder 5"/>
          <p:cNvSpPr>
            <a:spLocks noGrp="1"/>
          </p:cNvSpPr>
          <p:nvPr>
            <p:ph type="sldNum" sz="quarter" idx="11"/>
          </p:nvPr>
        </p:nvSpPr>
        <p:spPr/>
        <p:txBody>
          <a:bodyPr/>
          <a:lstStyle/>
          <a:p>
            <a:pPr>
              <a:defRPr/>
            </a:pPr>
            <a:fld id="{0F936355-F024-8C42-A5F5-6F05435583B0}" type="slidenum">
              <a:rPr lang="en-US" altLang="en-US" smtClean="0"/>
              <a:pPr>
                <a:defRPr/>
              </a:pPr>
              <a:t>‹#›</a:t>
            </a:fld>
            <a:endParaRPr lang="en-US" altLang="en-US" dirty="0"/>
          </a:p>
        </p:txBody>
      </p:sp>
    </p:spTree>
    <p:extLst>
      <p:ext uri="{BB962C8B-B14F-4D97-AF65-F5344CB8AC3E}">
        <p14:creationId xmlns:p14="http://schemas.microsoft.com/office/powerpoint/2010/main" val="831004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anchor="b"/>
          <a:lstStyle>
            <a:lvl1pPr marL="0" indent="0">
              <a:buNone/>
              <a:defRPr sz="2400" b="1">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le 1"/>
          <p:cNvSpPr>
            <a:spLocks noGrp="1"/>
          </p:cNvSpPr>
          <p:nvPr>
            <p:ph type="title"/>
          </p:nvPr>
        </p:nvSpPr>
        <p:spPr>
          <a:xfrm>
            <a:off x="1989344" y="246466"/>
            <a:ext cx="6526006" cy="1325563"/>
          </a:xfrm>
        </p:spPr>
        <p:txBody>
          <a:bodyPr/>
          <a:lstStyle/>
          <a:p>
            <a:r>
              <a:rPr lang="en-US" smtClean="0"/>
              <a:t>Click to edit Master title style</a:t>
            </a:r>
            <a:endParaRPr lang="en-US" dirty="0"/>
          </a:p>
        </p:txBody>
      </p:sp>
      <p:sp>
        <p:nvSpPr>
          <p:cNvPr id="2" name="Footer Placeholder 1"/>
          <p:cNvSpPr>
            <a:spLocks noGrp="1"/>
          </p:cNvSpPr>
          <p:nvPr>
            <p:ph type="ftr" sz="quarter" idx="10"/>
          </p:nvPr>
        </p:nvSpPr>
        <p:spPr/>
        <p:txBody>
          <a:bodyPr/>
          <a:lstStyle/>
          <a:p>
            <a:pPr>
              <a:defRPr/>
            </a:pPr>
            <a:r>
              <a:rPr lang="en-US" dirty="0" smtClean="0"/>
              <a:t>Presented by Partners in Medical Education, Inc. 2016</a:t>
            </a:r>
            <a:endParaRPr lang="en-US" dirty="0"/>
          </a:p>
        </p:txBody>
      </p:sp>
      <p:sp>
        <p:nvSpPr>
          <p:cNvPr id="7" name="Slide Number Placeholder 6"/>
          <p:cNvSpPr>
            <a:spLocks noGrp="1"/>
          </p:cNvSpPr>
          <p:nvPr>
            <p:ph type="sldNum" sz="quarter" idx="11"/>
          </p:nvPr>
        </p:nvSpPr>
        <p:spPr/>
        <p:txBody>
          <a:bodyPr/>
          <a:lstStyle/>
          <a:p>
            <a:pPr>
              <a:defRPr/>
            </a:pPr>
            <a:fld id="{E55B5787-11C4-AF40-8375-AA391F8B86DD}" type="slidenum">
              <a:rPr lang="en-US" altLang="en-US" smtClean="0"/>
              <a:pPr>
                <a:defRPr/>
              </a:pPr>
              <a:t>‹#›</a:t>
            </a:fld>
            <a:endParaRPr lang="en-US" altLang="en-US" dirty="0"/>
          </a:p>
        </p:txBody>
      </p:sp>
    </p:spTree>
    <p:extLst>
      <p:ext uri="{BB962C8B-B14F-4D97-AF65-F5344CB8AC3E}">
        <p14:creationId xmlns:p14="http://schemas.microsoft.com/office/powerpoint/2010/main" val="1603819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pPr>
              <a:defRPr/>
            </a:pPr>
            <a:r>
              <a:rPr lang="en-US" dirty="0" smtClean="0"/>
              <a:t>Presented by Partners in Medical Education, Inc. 2016</a:t>
            </a:r>
            <a:endParaRPr lang="en-US" dirty="0"/>
          </a:p>
        </p:txBody>
      </p:sp>
      <p:sp>
        <p:nvSpPr>
          <p:cNvPr id="4" name="Slide Number Placeholder 3"/>
          <p:cNvSpPr>
            <a:spLocks noGrp="1"/>
          </p:cNvSpPr>
          <p:nvPr>
            <p:ph type="sldNum" sz="quarter" idx="11"/>
          </p:nvPr>
        </p:nvSpPr>
        <p:spPr/>
        <p:txBody>
          <a:bodyPr/>
          <a:lstStyle/>
          <a:p>
            <a:pPr>
              <a:defRPr/>
            </a:pPr>
            <a:fld id="{25025EC8-843F-094B-B467-B8DEAEA065F8}" type="slidenum">
              <a:rPr lang="en-US" altLang="en-US" smtClean="0"/>
              <a:pPr>
                <a:defRPr/>
              </a:pPr>
              <a:t>‹#›</a:t>
            </a:fld>
            <a:endParaRPr lang="en-US" altLang="en-US" dirty="0"/>
          </a:p>
        </p:txBody>
      </p:sp>
    </p:spTree>
    <p:extLst>
      <p:ext uri="{BB962C8B-B14F-4D97-AF65-F5344CB8AC3E}">
        <p14:creationId xmlns:p14="http://schemas.microsoft.com/office/powerpoint/2010/main" val="180490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dirty="0" smtClean="0"/>
              <a:t>Presented by Partners in Medical Education, Inc. 2016</a:t>
            </a:r>
            <a:endParaRPr lang="en-US" dirty="0"/>
          </a:p>
        </p:txBody>
      </p:sp>
      <p:sp>
        <p:nvSpPr>
          <p:cNvPr id="3" name="Slide Number Placeholder 2"/>
          <p:cNvSpPr>
            <a:spLocks noGrp="1"/>
          </p:cNvSpPr>
          <p:nvPr>
            <p:ph type="sldNum" sz="quarter" idx="11"/>
          </p:nvPr>
        </p:nvSpPr>
        <p:spPr/>
        <p:txBody>
          <a:bodyPr/>
          <a:lstStyle/>
          <a:p>
            <a:pPr>
              <a:defRPr/>
            </a:pPr>
            <a:fld id="{0111FBDE-2D36-6A49-83F8-2BBFB586505C}" type="slidenum">
              <a:rPr lang="en-US" altLang="en-US" smtClean="0"/>
              <a:pPr>
                <a:defRPr/>
              </a:pPr>
              <a:t>‹#›</a:t>
            </a:fld>
            <a:endParaRPr lang="en-US" altLang="en-US" dirty="0"/>
          </a:p>
        </p:txBody>
      </p:sp>
    </p:spTree>
    <p:extLst>
      <p:ext uri="{BB962C8B-B14F-4D97-AF65-F5344CB8AC3E}">
        <p14:creationId xmlns:p14="http://schemas.microsoft.com/office/powerpoint/2010/main" val="1250654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atin typeface="Arial" charset="0"/>
                <a:ea typeface="Arial"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p>
            <a:pPr>
              <a:defRPr/>
            </a:pPr>
            <a:r>
              <a:rPr lang="en-US" dirty="0" smtClean="0"/>
              <a:t>Presented by Partners in Medical Education, Inc. 2016</a:t>
            </a:r>
            <a:endParaRPr lang="en-US" dirty="0"/>
          </a:p>
        </p:txBody>
      </p:sp>
      <p:sp>
        <p:nvSpPr>
          <p:cNvPr id="6" name="Slide Number Placeholder 5"/>
          <p:cNvSpPr>
            <a:spLocks noGrp="1"/>
          </p:cNvSpPr>
          <p:nvPr>
            <p:ph type="sldNum" sz="quarter" idx="11"/>
          </p:nvPr>
        </p:nvSpPr>
        <p:spPr/>
        <p:txBody>
          <a:bodyPr/>
          <a:lstStyle/>
          <a:p>
            <a:pPr>
              <a:defRPr/>
            </a:pPr>
            <a:fld id="{20DE7DD9-96F1-6E43-A8F9-4B502D1EE7DB}" type="slidenum">
              <a:rPr lang="en-US" altLang="en-US" smtClean="0"/>
              <a:pPr>
                <a:defRPr/>
              </a:pPr>
              <a:t>‹#›</a:t>
            </a:fld>
            <a:endParaRPr lang="en-US" altLang="en-US" dirty="0"/>
          </a:p>
        </p:txBody>
      </p:sp>
    </p:spTree>
    <p:extLst>
      <p:ext uri="{BB962C8B-B14F-4D97-AF65-F5344CB8AC3E}">
        <p14:creationId xmlns:p14="http://schemas.microsoft.com/office/powerpoint/2010/main" val="187387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atin typeface="Arial" charset="0"/>
                <a:ea typeface="Arial" charset="0"/>
                <a:cs typeface="Arial"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atin typeface="Arial" charset="0"/>
                <a:ea typeface="Arial"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p>
            <a:pPr>
              <a:defRPr/>
            </a:pPr>
            <a:r>
              <a:rPr lang="en-US" dirty="0" smtClean="0"/>
              <a:t>Presented by Partners in Medical Education, Inc. 2016</a:t>
            </a:r>
            <a:endParaRPr lang="en-US" dirty="0"/>
          </a:p>
        </p:txBody>
      </p:sp>
      <p:sp>
        <p:nvSpPr>
          <p:cNvPr id="6" name="Slide Number Placeholder 5"/>
          <p:cNvSpPr>
            <a:spLocks noGrp="1"/>
          </p:cNvSpPr>
          <p:nvPr>
            <p:ph type="sldNum" sz="quarter" idx="11"/>
          </p:nvPr>
        </p:nvSpPr>
        <p:spPr/>
        <p:txBody>
          <a:bodyPr/>
          <a:lstStyle/>
          <a:p>
            <a:pPr>
              <a:defRPr/>
            </a:pPr>
            <a:fld id="{D65E9A17-9C8D-1B4D-8899-8FD1CDB01285}" type="slidenum">
              <a:rPr lang="en-US" altLang="en-US" smtClean="0"/>
              <a:pPr>
                <a:defRPr/>
              </a:pPr>
              <a:t>‹#›</a:t>
            </a:fld>
            <a:endParaRPr lang="en-US" altLang="en-US" dirty="0"/>
          </a:p>
        </p:txBody>
      </p:sp>
    </p:spTree>
    <p:extLst>
      <p:ext uri="{BB962C8B-B14F-4D97-AF65-F5344CB8AC3E}">
        <p14:creationId xmlns:p14="http://schemas.microsoft.com/office/powerpoint/2010/main" val="121302217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9344" y="246466"/>
            <a:ext cx="6526006"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738058"/>
            <a:ext cx="7886700" cy="443890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4"/>
          </p:nvPr>
        </p:nvSpPr>
        <p:spPr>
          <a:xfrm>
            <a:off x="6457950" y="6433131"/>
            <a:ext cx="2057400" cy="365125"/>
          </a:xfrm>
          <a:prstGeom prst="rect">
            <a:avLst/>
          </a:prstGeom>
        </p:spPr>
        <p:txBody>
          <a:bodyPr anchor="ctr"/>
          <a:lstStyle>
            <a:lvl1pPr algn="r">
              <a:defRPr sz="1000">
                <a:latin typeface="Arial" charset="0"/>
                <a:ea typeface="Arial" charset="0"/>
                <a:cs typeface="Arial" charset="0"/>
              </a:defRPr>
            </a:lvl1pPr>
          </a:lstStyle>
          <a:p>
            <a:pPr>
              <a:defRPr/>
            </a:pPr>
            <a:fld id="{A9D05994-BE46-7048-AC8D-587C147F5A32}" type="slidenum">
              <a:rPr lang="en-US" altLang="en-US" smtClean="0"/>
              <a:pPr>
                <a:defRPr/>
              </a:pPr>
              <a:t>‹#›</a:t>
            </a:fld>
            <a:endParaRPr lang="en-US" altLang="en-US" dirty="0"/>
          </a:p>
        </p:txBody>
      </p:sp>
      <p:sp>
        <p:nvSpPr>
          <p:cNvPr id="4" name="Footer Placeholder 3"/>
          <p:cNvSpPr>
            <a:spLocks noGrp="1"/>
          </p:cNvSpPr>
          <p:nvPr>
            <p:ph type="ftr" sz="quarter" idx="3"/>
          </p:nvPr>
        </p:nvSpPr>
        <p:spPr>
          <a:xfrm>
            <a:off x="3028950" y="6433130"/>
            <a:ext cx="3086100" cy="365125"/>
          </a:xfrm>
          <a:prstGeom prst="rect">
            <a:avLst/>
          </a:prstGeom>
        </p:spPr>
        <p:txBody>
          <a:bodyPr vert="horz" lIns="91440" tIns="45720" rIns="91440" bIns="45720" rtlCol="0" anchor="ctr"/>
          <a:lstStyle>
            <a:lvl1pPr algn="ctr">
              <a:defRPr sz="800" b="0">
                <a:solidFill>
                  <a:schemeClr val="tx1"/>
                </a:solidFill>
                <a:latin typeface="Arial" charset="0"/>
                <a:ea typeface="Arial" charset="0"/>
                <a:cs typeface="Arial" charset="0"/>
              </a:defRPr>
            </a:lvl1pPr>
          </a:lstStyle>
          <a:p>
            <a:pPr>
              <a:defRPr/>
            </a:pPr>
            <a:r>
              <a:rPr lang="en-US" dirty="0" smtClean="0"/>
              <a:t>Presented by Partners in Medical Education, Inc. 2016</a:t>
            </a:r>
            <a:endParaRPr lang="en-US" dirty="0"/>
          </a:p>
        </p:txBody>
      </p:sp>
    </p:spTree>
    <p:extLst>
      <p:ext uri="{BB962C8B-B14F-4D97-AF65-F5344CB8AC3E}">
        <p14:creationId xmlns:p14="http://schemas.microsoft.com/office/powerpoint/2010/main" val="1895564950"/>
      </p:ext>
    </p:extLst>
  </p:cSld>
  <p:clrMap bg1="lt1" tx1="dk1" bg2="lt2" tx2="dk2" accent1="accent1" accent2="accent2" accent3="accent3" accent4="accent4" accent5="accent5" accent6="accent6" hlink="hlink" folHlink="folHlink"/>
  <p:sldLayoutIdLst>
    <p:sldLayoutId id="2147486413" r:id="rId1"/>
    <p:sldLayoutId id="2147486414" r:id="rId2"/>
    <p:sldLayoutId id="2147486415" r:id="rId3"/>
    <p:sldLayoutId id="2147486416" r:id="rId4"/>
    <p:sldLayoutId id="2147486417" r:id="rId5"/>
    <p:sldLayoutId id="2147486418" r:id="rId6"/>
    <p:sldLayoutId id="2147486419" r:id="rId7"/>
    <p:sldLayoutId id="2147486420" r:id="rId8"/>
    <p:sldLayoutId id="2147486421" r:id="rId9"/>
    <p:sldLayoutId id="2147486422" r:id="rId10"/>
    <p:sldLayoutId id="2147486423" r:id="rId11"/>
  </p:sldLayoutIdLst>
  <p:hf hdr="0" dt="0"/>
  <p:txStyles>
    <p:titleStyle>
      <a:lvl1pPr algn="l" defTabSz="914400" rtl="0" eaLnBrk="1" latinLnBrk="0" hangingPunct="1">
        <a:lnSpc>
          <a:spcPct val="90000"/>
        </a:lnSpc>
        <a:spcBef>
          <a:spcPct val="0"/>
        </a:spcBef>
        <a:buNone/>
        <a:defRPr sz="3500" b="1"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5"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s>
</file>

<file path=ppt/slides/_rels/slide41.xml.rels><?xml version="1.0" encoding="UTF-8" standalone="yes"?>
<Relationships xmlns="http://schemas.openxmlformats.org/package/2006/relationships"><Relationship Id="rId3" Type="http://schemas.openxmlformats.org/officeDocument/2006/relationships/hyperlink" Target="http://www.partnersinmeded.com/" TargetMode="External"/><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28.png"/><Relationship Id="rId9"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info@PartnersInMedEd.com" TargetMode="External"/><Relationship Id="rId3" Type="http://schemas.openxmlformats.org/officeDocument/2006/relationships/image" Target="../media/image3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”Meet The Experts”</a:t>
            </a:r>
            <a:br>
              <a:rPr lang="en-US" dirty="0" smtClean="0"/>
            </a:br>
            <a:r>
              <a:rPr lang="en-US" dirty="0" smtClean="0"/>
              <a:t>Fall Freebie</a:t>
            </a:r>
            <a:endParaRPr lang="en-US" dirty="0"/>
          </a:p>
        </p:txBody>
      </p:sp>
      <p:sp>
        <p:nvSpPr>
          <p:cNvPr id="3" name="Subtitle 2"/>
          <p:cNvSpPr>
            <a:spLocks noGrp="1"/>
          </p:cNvSpPr>
          <p:nvPr>
            <p:ph type="subTitle" idx="1"/>
          </p:nvPr>
        </p:nvSpPr>
        <p:spPr>
          <a:xfrm>
            <a:off x="139604" y="4648200"/>
            <a:ext cx="7023196" cy="685800"/>
          </a:xfrm>
        </p:spPr>
        <p:txBody>
          <a:bodyPr wrap="square" tIns="91440" bIns="91440">
            <a:normAutofit fontScale="25000" lnSpcReduction="20000"/>
          </a:bodyPr>
          <a:lstStyle/>
          <a:p>
            <a:r>
              <a:rPr lang="en-US" sz="7700" b="1" dirty="0"/>
              <a:t/>
            </a:r>
            <a:br>
              <a:rPr lang="en-US" sz="7700" b="1" dirty="0"/>
            </a:br>
            <a:r>
              <a:rPr lang="en-US" sz="7700" b="1" dirty="0"/>
              <a:t/>
            </a:r>
            <a:br>
              <a:rPr lang="en-US" sz="7700" b="1" dirty="0"/>
            </a:br>
            <a:r>
              <a:rPr lang="en-US" sz="7700" b="1" dirty="0"/>
              <a:t> Heather Peters, </a:t>
            </a:r>
            <a:r>
              <a:rPr lang="en-US" sz="7700" b="1" dirty="0" err="1"/>
              <a:t>M.Ed</a:t>
            </a:r>
            <a:r>
              <a:rPr lang="en-US" sz="7700" b="1" dirty="0"/>
              <a:t>, </a:t>
            </a:r>
            <a:r>
              <a:rPr lang="en-US" sz="7700" b="1" dirty="0" err="1"/>
              <a:t>Ph.D</a:t>
            </a:r>
            <a:r>
              <a:rPr lang="en-US" sz="7700" b="1" dirty="0"/>
              <a:t> </a:t>
            </a:r>
            <a:r>
              <a:rPr lang="en-US" sz="7700" b="1" dirty="0" smtClean="0"/>
              <a:t/>
            </a:r>
            <a:br>
              <a:rPr lang="en-US" sz="7700" b="1" dirty="0" smtClean="0"/>
            </a:br>
            <a:r>
              <a:rPr lang="en-US" sz="7700" b="1" dirty="0"/>
              <a:t/>
            </a:r>
            <a:br>
              <a:rPr lang="en-US" sz="7700" b="1" dirty="0"/>
            </a:br>
            <a:r>
              <a:rPr lang="en-US" sz="7700" b="1" dirty="0" smtClean="0"/>
              <a:t>Christine </a:t>
            </a:r>
            <a:r>
              <a:rPr lang="en-US" sz="7700" b="1" dirty="0" smtClean="0"/>
              <a:t>Redovan, </a:t>
            </a:r>
            <a:r>
              <a:rPr lang="en-US" sz="7700" b="1" dirty="0"/>
              <a:t>MBA GME </a:t>
            </a:r>
            <a:r>
              <a:rPr lang="en-US" sz="7700" b="1" dirty="0" smtClean="0"/>
              <a:t>Consultant</a:t>
            </a:r>
            <a:r>
              <a:rPr lang="en-US" sz="7700" b="1" dirty="0"/>
              <a:t/>
            </a:r>
            <a:br>
              <a:rPr lang="en-US" sz="7700" b="1" dirty="0"/>
            </a:br>
            <a:r>
              <a:rPr lang="en-US" sz="7700" b="1" dirty="0" smtClean="0"/>
              <a:t/>
            </a:r>
            <a:br>
              <a:rPr lang="en-US" sz="7700" b="1" dirty="0" smtClean="0"/>
            </a:br>
            <a:r>
              <a:rPr lang="en-US" altLang="en-US" sz="7700" b="1" dirty="0"/>
              <a:t>Amy Lefkovic, MHA</a:t>
            </a:r>
          </a:p>
          <a:p>
            <a:endParaRPr lang="en-US" dirty="0"/>
          </a:p>
        </p:txBody>
      </p:sp>
    </p:spTree>
    <p:extLst>
      <p:ext uri="{BB962C8B-B14F-4D97-AF65-F5344CB8AC3E}">
        <p14:creationId xmlns:p14="http://schemas.microsoft.com/office/powerpoint/2010/main" val="11098011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Presented by Partners in Medical Education, Inc. 2016</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10</a:t>
            </a:fld>
            <a:endParaRPr lang="en-US" altLang="en-US" dirty="0"/>
          </a:p>
        </p:txBody>
      </p:sp>
      <p:sp>
        <p:nvSpPr>
          <p:cNvPr id="6" name="Title 1"/>
          <p:cNvSpPr>
            <a:spLocks noGrp="1"/>
          </p:cNvSpPr>
          <p:nvPr>
            <p:ph type="title"/>
          </p:nvPr>
        </p:nvSpPr>
        <p:spPr>
          <a:xfrm>
            <a:off x="2225842" y="204536"/>
            <a:ext cx="6641432" cy="1371600"/>
          </a:xfrm>
        </p:spPr>
        <p:txBody>
          <a:bodyPr/>
          <a:lstStyle/>
          <a:p>
            <a:r>
              <a:rPr lang="en-US" dirty="0"/>
              <a:t>Responsibilities of Educators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1758" y="1576136"/>
            <a:ext cx="7435516" cy="4605354"/>
          </a:xfrm>
          <a:prstGeom prst="rect">
            <a:avLst/>
          </a:prstGeom>
        </p:spPr>
      </p:pic>
    </p:spTree>
    <p:extLst>
      <p:ext uri="{BB962C8B-B14F-4D97-AF65-F5344CB8AC3E}">
        <p14:creationId xmlns:p14="http://schemas.microsoft.com/office/powerpoint/2010/main" val="1282143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828800" y="2057400"/>
            <a:ext cx="5638800" cy="3154710"/>
          </a:xfrm>
          <a:prstGeom prst="rect">
            <a:avLst/>
          </a:prstGeom>
          <a:noFill/>
          <a:ln>
            <a:noFill/>
          </a:ln>
        </p:spPr>
        <p:txBody>
          <a:bodyPr wrap="square" lIns="91440" tIns="45720" rIns="91440" bIns="45720">
            <a:spAutoFit/>
          </a:bodyPr>
          <a:lstStyle/>
          <a:p>
            <a:pPr algn="ctr"/>
            <a:r>
              <a:rPr lang="en-US" sz="19900" b="1" cap="none" spc="0" dirty="0">
                <a:ln w="10541" cmpd="sng">
                  <a:solidFill>
                    <a:schemeClr val="accent1">
                      <a:shade val="88000"/>
                      <a:satMod val="110000"/>
                    </a:schemeClr>
                  </a:solidFill>
                  <a:prstDash val="solid"/>
                </a:ln>
                <a:solidFill>
                  <a:srgbClr val="FFFF00"/>
                </a:solidFill>
                <a:effectLst/>
              </a:rPr>
              <a:t>60%</a:t>
            </a:r>
          </a:p>
        </p:txBody>
      </p:sp>
      <p:sp>
        <p:nvSpPr>
          <p:cNvPr id="8" name="Footer Placeholder 7"/>
          <p:cNvSpPr>
            <a:spLocks noGrp="1"/>
          </p:cNvSpPr>
          <p:nvPr>
            <p:ph type="ftr" sz="quarter" idx="10"/>
          </p:nvPr>
        </p:nvSpPr>
        <p:spPr/>
        <p:txBody>
          <a:bodyPr/>
          <a:lstStyle/>
          <a:p>
            <a:pPr>
              <a:defRPr/>
            </a:pPr>
            <a:r>
              <a:rPr lang="en-US" dirty="0"/>
              <a:t>Presented by Partners in Medical Education, Inc. 2016</a:t>
            </a:r>
          </a:p>
        </p:txBody>
      </p:sp>
      <p:sp>
        <p:nvSpPr>
          <p:cNvPr id="9" name="Slide Number Placeholder 8"/>
          <p:cNvSpPr>
            <a:spLocks noGrp="1"/>
          </p:cNvSpPr>
          <p:nvPr>
            <p:ph type="sldNum" sz="quarter" idx="11"/>
          </p:nvPr>
        </p:nvSpPr>
        <p:spPr/>
        <p:txBody>
          <a:bodyPr/>
          <a:lstStyle/>
          <a:p>
            <a:pPr>
              <a:defRPr/>
            </a:pPr>
            <a:fld id="{6AD68910-38FE-C240-95D4-C063CA8D3DE6}" type="slidenum">
              <a:rPr lang="en-US" altLang="en-US" smtClean="0"/>
              <a:pPr>
                <a:defRPr/>
              </a:pPr>
              <a:t>11</a:t>
            </a:fld>
            <a:endParaRPr lang="en-US" altLang="en-US" dirty="0"/>
          </a:p>
        </p:txBody>
      </p:sp>
    </p:spTree>
    <p:extLst>
      <p:ext uri="{BB962C8B-B14F-4D97-AF65-F5344CB8AC3E}">
        <p14:creationId xmlns:p14="http://schemas.microsoft.com/office/powerpoint/2010/main" val="200593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298032" y="192506"/>
            <a:ext cx="5185611" cy="1371600"/>
          </a:xfrm>
        </p:spPr>
        <p:txBody>
          <a:bodyPr/>
          <a:lstStyle/>
          <a:p>
            <a:r>
              <a:rPr lang="en-US" dirty="0"/>
              <a:t>Faculty-Faculty-Faculty</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1716" y="1275347"/>
            <a:ext cx="4749800" cy="4559300"/>
          </a:xfrm>
          <a:prstGeom prst="rect">
            <a:avLst/>
          </a:prstGeom>
        </p:spPr>
      </p:pic>
      <p:sp>
        <p:nvSpPr>
          <p:cNvPr id="15" name="Footer Placeholder 14"/>
          <p:cNvSpPr>
            <a:spLocks noGrp="1"/>
          </p:cNvSpPr>
          <p:nvPr>
            <p:ph type="ftr" sz="quarter" idx="10"/>
          </p:nvPr>
        </p:nvSpPr>
        <p:spPr/>
        <p:txBody>
          <a:bodyPr/>
          <a:lstStyle/>
          <a:p>
            <a:pPr>
              <a:defRPr/>
            </a:pPr>
            <a:r>
              <a:rPr lang="en-US" dirty="0"/>
              <a:t>Presented by Partners in Medical Education, Inc. 2016</a:t>
            </a:r>
          </a:p>
        </p:txBody>
      </p:sp>
      <p:sp>
        <p:nvSpPr>
          <p:cNvPr id="16" name="Slide Number Placeholder 15"/>
          <p:cNvSpPr>
            <a:spLocks noGrp="1"/>
          </p:cNvSpPr>
          <p:nvPr>
            <p:ph type="sldNum" sz="quarter" idx="11"/>
          </p:nvPr>
        </p:nvSpPr>
        <p:spPr/>
        <p:txBody>
          <a:bodyPr/>
          <a:lstStyle/>
          <a:p>
            <a:pPr>
              <a:defRPr/>
            </a:pPr>
            <a:fld id="{6AD68910-38FE-C240-95D4-C063CA8D3DE6}" type="slidenum">
              <a:rPr lang="en-US" altLang="en-US" smtClean="0"/>
              <a:pPr>
                <a:defRPr/>
              </a:pPr>
              <a:t>12</a:t>
            </a:fld>
            <a:endParaRPr lang="en-US" altLang="en-US" dirty="0"/>
          </a:p>
        </p:txBody>
      </p:sp>
    </p:spTree>
    <p:extLst>
      <p:ext uri="{BB962C8B-B14F-4D97-AF65-F5344CB8AC3E}">
        <p14:creationId xmlns:p14="http://schemas.microsoft.com/office/powerpoint/2010/main" val="1755516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Documentation</a:t>
            </a:r>
            <a:endParaRPr lang="en-US" dirty="0"/>
          </a:p>
        </p:txBody>
      </p:sp>
      <p:sp>
        <p:nvSpPr>
          <p:cNvPr id="3" name="Subtitle 2"/>
          <p:cNvSpPr>
            <a:spLocks noGrp="1"/>
          </p:cNvSpPr>
          <p:nvPr>
            <p:ph type="subTitle" idx="1"/>
          </p:nvPr>
        </p:nvSpPr>
        <p:spPr/>
        <p:txBody>
          <a:bodyPr>
            <a:normAutofit lnSpcReduction="10000"/>
          </a:bodyPr>
          <a:lstStyle/>
          <a:p>
            <a:r>
              <a:rPr lang="en-US" dirty="0" smtClean="0"/>
              <a:t>Presented by:</a:t>
            </a:r>
          </a:p>
          <a:p>
            <a:r>
              <a:rPr lang="en-US" dirty="0" smtClean="0"/>
              <a:t>Christine Redovan, MBA</a:t>
            </a:r>
          </a:p>
          <a:p>
            <a:r>
              <a:rPr lang="en-US" dirty="0" smtClean="0"/>
              <a:t>GME Consultant</a:t>
            </a:r>
            <a:endParaRPr lang="en-US" dirty="0"/>
          </a:p>
        </p:txBody>
      </p:sp>
    </p:spTree>
    <p:extLst>
      <p:ext uri="{BB962C8B-B14F-4D97-AF65-F5344CB8AC3E}">
        <p14:creationId xmlns:p14="http://schemas.microsoft.com/office/powerpoint/2010/main" val="17037030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dirty="0" smtClean="0"/>
          </a:p>
          <a:p>
            <a:r>
              <a:rPr lang="en-US" dirty="0" smtClean="0"/>
              <a:t>Understand what documentation is required for ACGME</a:t>
            </a:r>
          </a:p>
          <a:p>
            <a:pPr marL="0" indent="0">
              <a:buNone/>
            </a:pPr>
            <a:endParaRPr lang="en-US" dirty="0" smtClean="0"/>
          </a:p>
          <a:p>
            <a:r>
              <a:rPr lang="en-US" dirty="0" smtClean="0"/>
              <a:t>Review documentation best practices</a:t>
            </a:r>
            <a:endParaRPr lang="en-US" dirty="0"/>
          </a:p>
        </p:txBody>
      </p:sp>
      <p:sp>
        <p:nvSpPr>
          <p:cNvPr id="3" name="Title 2"/>
          <p:cNvSpPr>
            <a:spLocks noGrp="1"/>
          </p:cNvSpPr>
          <p:nvPr>
            <p:ph type="title"/>
          </p:nvPr>
        </p:nvSpPr>
        <p:spPr/>
        <p:txBody>
          <a:bodyPr/>
          <a:lstStyle/>
          <a:p>
            <a:r>
              <a:rPr lang="en-US" dirty="0" smtClean="0"/>
              <a:t>Goals &amp; Objectives</a:t>
            </a:r>
            <a:endParaRPr lang="en-US" dirty="0"/>
          </a:p>
        </p:txBody>
      </p:sp>
      <p:sp>
        <p:nvSpPr>
          <p:cNvPr id="4" name="Footer Placeholder 3"/>
          <p:cNvSpPr>
            <a:spLocks noGrp="1"/>
          </p:cNvSpPr>
          <p:nvPr>
            <p:ph type="ftr" sz="quarter" idx="10"/>
          </p:nvPr>
        </p:nvSpPr>
        <p:spPr/>
        <p:txBody>
          <a:bodyPr/>
          <a:lstStyle/>
          <a:p>
            <a:pPr>
              <a:defRPr/>
            </a:pPr>
            <a:r>
              <a:rPr lang="en-US" dirty="0" smtClean="0"/>
              <a:t>Presented by Partners in Medical Education, Inc. 2016</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14</a:t>
            </a:fld>
            <a:endParaRPr lang="en-US" altLang="en-US" dirty="0"/>
          </a:p>
        </p:txBody>
      </p:sp>
      <p:pic>
        <p:nvPicPr>
          <p:cNvPr id="6" name="irc_mi" descr="http://heartofthematterseminars.files.wordpress.com/2010/04/goal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4481995"/>
            <a:ext cx="2914650" cy="186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24519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defRPr/>
            </a:pPr>
            <a:r>
              <a:rPr lang="en-US" dirty="0" smtClean="0"/>
              <a:t>If not in writing it did not happen</a:t>
            </a:r>
          </a:p>
          <a:p>
            <a:pPr>
              <a:defRPr/>
            </a:pPr>
            <a:r>
              <a:rPr lang="en-US" dirty="0" smtClean="0"/>
              <a:t>When did we review…?</a:t>
            </a:r>
          </a:p>
          <a:p>
            <a:pPr>
              <a:defRPr/>
            </a:pPr>
            <a:r>
              <a:rPr lang="en-US" dirty="0" smtClean="0"/>
              <a:t>Important for project management</a:t>
            </a:r>
          </a:p>
          <a:p>
            <a:pPr>
              <a:defRPr/>
            </a:pPr>
            <a:r>
              <a:rPr lang="en-US" dirty="0" smtClean="0"/>
              <a:t>Leaves little room for disagreements</a:t>
            </a:r>
          </a:p>
          <a:p>
            <a:pPr>
              <a:defRPr/>
            </a:pPr>
            <a:r>
              <a:rPr lang="en-US" dirty="0" smtClean="0"/>
              <a:t>Tracks success metrics</a:t>
            </a:r>
          </a:p>
          <a:p>
            <a:pPr>
              <a:defRPr/>
            </a:pPr>
            <a:r>
              <a:rPr lang="en-US" dirty="0" smtClean="0"/>
              <a:t>Records creativity </a:t>
            </a:r>
            <a:endParaRPr lang="en-US" dirty="0"/>
          </a:p>
          <a:p>
            <a:pPr>
              <a:defRPr/>
            </a:pPr>
            <a:r>
              <a:rPr lang="en-US" dirty="0" smtClean="0"/>
              <a:t>Builds trust and stability</a:t>
            </a:r>
          </a:p>
          <a:p>
            <a:pPr>
              <a:defRPr/>
            </a:pPr>
            <a:r>
              <a:rPr lang="en-US" dirty="0" smtClean="0"/>
              <a:t>Makes things more real</a:t>
            </a:r>
          </a:p>
          <a:p>
            <a:pPr>
              <a:defRPr/>
            </a:pPr>
            <a:r>
              <a:rPr lang="en-US" dirty="0" smtClean="0"/>
              <a:t>Required for ACGME accreditation!</a:t>
            </a:r>
          </a:p>
        </p:txBody>
      </p:sp>
      <p:sp>
        <p:nvSpPr>
          <p:cNvPr id="3" name="Title 2"/>
          <p:cNvSpPr>
            <a:spLocks noGrp="1"/>
          </p:cNvSpPr>
          <p:nvPr>
            <p:ph type="title"/>
          </p:nvPr>
        </p:nvSpPr>
        <p:spPr/>
        <p:txBody>
          <a:bodyPr/>
          <a:lstStyle/>
          <a:p>
            <a:r>
              <a:rPr lang="en-US" dirty="0" smtClean="0"/>
              <a:t>Why is documentation important?</a:t>
            </a:r>
            <a:endParaRPr lang="en-US" dirty="0"/>
          </a:p>
        </p:txBody>
      </p:sp>
      <p:sp>
        <p:nvSpPr>
          <p:cNvPr id="4" name="Footer Placeholder 3"/>
          <p:cNvSpPr>
            <a:spLocks noGrp="1"/>
          </p:cNvSpPr>
          <p:nvPr>
            <p:ph type="ftr" sz="quarter" idx="10"/>
          </p:nvPr>
        </p:nvSpPr>
        <p:spPr/>
        <p:txBody>
          <a:bodyPr/>
          <a:lstStyle/>
          <a:p>
            <a:pPr>
              <a:defRPr/>
            </a:pPr>
            <a:r>
              <a:rPr lang="en-US" dirty="0" smtClean="0"/>
              <a:t>Presented by Partners in Medical Education, Inc. 2016</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15</a:t>
            </a:fld>
            <a:endParaRPr lang="en-US" altLang="en-US" dirty="0"/>
          </a:p>
        </p:txBody>
      </p:sp>
    </p:spTree>
    <p:extLst>
      <p:ext uri="{BB962C8B-B14F-4D97-AF65-F5344CB8AC3E}">
        <p14:creationId xmlns:p14="http://schemas.microsoft.com/office/powerpoint/2010/main" val="26206259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defRPr/>
            </a:pPr>
            <a:r>
              <a:rPr lang="en-US" dirty="0" smtClean="0"/>
              <a:t>Institutional Requirements</a:t>
            </a:r>
          </a:p>
          <a:p>
            <a:pPr lvl="1">
              <a:defRPr/>
            </a:pPr>
            <a:r>
              <a:rPr lang="en-US" dirty="0" smtClean="0"/>
              <a:t>Statement of Commitment</a:t>
            </a:r>
          </a:p>
          <a:p>
            <a:pPr lvl="1">
              <a:defRPr/>
            </a:pPr>
            <a:r>
              <a:rPr lang="en-US" dirty="0" smtClean="0"/>
              <a:t>GMEC Responsibilities</a:t>
            </a:r>
          </a:p>
          <a:p>
            <a:pPr lvl="1">
              <a:defRPr/>
            </a:pPr>
            <a:r>
              <a:rPr lang="en-US" dirty="0"/>
              <a:t>AIR</a:t>
            </a:r>
          </a:p>
          <a:p>
            <a:pPr lvl="1">
              <a:defRPr/>
            </a:pPr>
            <a:r>
              <a:rPr lang="en-US" dirty="0" smtClean="0"/>
              <a:t>Resident &amp; Fellow Engagement in learning environment</a:t>
            </a:r>
          </a:p>
          <a:p>
            <a:pPr lvl="2">
              <a:defRPr/>
            </a:pPr>
            <a:r>
              <a:rPr lang="en-US" dirty="0" smtClean="0"/>
              <a:t>Patient Safety</a:t>
            </a:r>
          </a:p>
          <a:p>
            <a:pPr lvl="2">
              <a:defRPr/>
            </a:pPr>
            <a:r>
              <a:rPr lang="en-US" dirty="0" smtClean="0"/>
              <a:t>Quality Improvement</a:t>
            </a:r>
          </a:p>
          <a:p>
            <a:pPr lvl="2">
              <a:defRPr/>
            </a:pPr>
            <a:r>
              <a:rPr lang="en-US" dirty="0" smtClean="0"/>
              <a:t>Transitions of Care</a:t>
            </a:r>
          </a:p>
          <a:p>
            <a:pPr lvl="2">
              <a:defRPr/>
            </a:pPr>
            <a:r>
              <a:rPr lang="en-US" dirty="0" smtClean="0"/>
              <a:t>Supervision</a:t>
            </a:r>
          </a:p>
          <a:p>
            <a:pPr lvl="2">
              <a:defRPr/>
            </a:pPr>
            <a:r>
              <a:rPr lang="en-US" dirty="0" smtClean="0"/>
              <a:t>Duty Hours, Fatigue Management &amp; Mitigation</a:t>
            </a:r>
          </a:p>
          <a:p>
            <a:pPr lvl="2">
              <a:defRPr/>
            </a:pPr>
            <a:r>
              <a:rPr lang="en-US" dirty="0" smtClean="0"/>
              <a:t>Professionalism</a:t>
            </a:r>
          </a:p>
          <a:p>
            <a:pPr lvl="1">
              <a:defRPr/>
            </a:pPr>
            <a:r>
              <a:rPr lang="en-US" dirty="0" smtClean="0"/>
              <a:t>Liability Insurance</a:t>
            </a:r>
            <a:endParaRPr lang="en-US" dirty="0"/>
          </a:p>
          <a:p>
            <a:pPr marL="0" indent="0">
              <a:buNone/>
            </a:pPr>
            <a:endParaRPr lang="en-US" sz="1800" dirty="0" smtClean="0"/>
          </a:p>
        </p:txBody>
      </p:sp>
      <p:sp>
        <p:nvSpPr>
          <p:cNvPr id="3" name="Title 2"/>
          <p:cNvSpPr>
            <a:spLocks noGrp="1"/>
          </p:cNvSpPr>
          <p:nvPr>
            <p:ph type="title"/>
          </p:nvPr>
        </p:nvSpPr>
        <p:spPr/>
        <p:txBody>
          <a:bodyPr/>
          <a:lstStyle/>
          <a:p>
            <a:r>
              <a:rPr lang="en-US" dirty="0" smtClean="0"/>
              <a:t>Specifics for Institutions</a:t>
            </a:r>
            <a:endParaRPr lang="en-US" dirty="0"/>
          </a:p>
        </p:txBody>
      </p:sp>
      <p:sp>
        <p:nvSpPr>
          <p:cNvPr id="4" name="Footer Placeholder 3"/>
          <p:cNvSpPr>
            <a:spLocks noGrp="1"/>
          </p:cNvSpPr>
          <p:nvPr>
            <p:ph type="ftr" sz="quarter" idx="10"/>
          </p:nvPr>
        </p:nvSpPr>
        <p:spPr/>
        <p:txBody>
          <a:bodyPr/>
          <a:lstStyle/>
          <a:p>
            <a:pPr>
              <a:defRPr/>
            </a:pPr>
            <a:r>
              <a:rPr lang="en-US" dirty="0" smtClean="0"/>
              <a:t>Presented by Partners in Medical Education, Inc. 2016</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16</a:t>
            </a:fld>
            <a:endParaRPr lang="en-US" altLang="en-US" dirty="0"/>
          </a:p>
        </p:txBody>
      </p:sp>
    </p:spTree>
    <p:extLst>
      <p:ext uri="{BB962C8B-B14F-4D97-AF65-F5344CB8AC3E}">
        <p14:creationId xmlns:p14="http://schemas.microsoft.com/office/powerpoint/2010/main" val="12630093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defRPr/>
            </a:pPr>
            <a:r>
              <a:rPr lang="en-US" dirty="0" smtClean="0"/>
              <a:t>Institutional Requirements</a:t>
            </a:r>
          </a:p>
          <a:p>
            <a:pPr lvl="1">
              <a:defRPr/>
            </a:pPr>
            <a:r>
              <a:rPr lang="en-US" dirty="0" smtClean="0"/>
              <a:t>Institutional GME Policies and Procedures</a:t>
            </a:r>
          </a:p>
          <a:p>
            <a:pPr lvl="1">
              <a:defRPr/>
            </a:pPr>
            <a:r>
              <a:rPr lang="en-US" dirty="0" smtClean="0"/>
              <a:t>Resident Contract</a:t>
            </a:r>
          </a:p>
          <a:p>
            <a:pPr lvl="1">
              <a:defRPr/>
            </a:pPr>
            <a:r>
              <a:rPr lang="en-US" dirty="0" smtClean="0"/>
              <a:t>Vacations &amp; Leaves</a:t>
            </a:r>
            <a:endParaRPr lang="en-US" dirty="0"/>
          </a:p>
          <a:p>
            <a:pPr lvl="1">
              <a:defRPr/>
            </a:pPr>
            <a:r>
              <a:rPr lang="en-US" dirty="0" smtClean="0"/>
              <a:t>Supervision</a:t>
            </a:r>
          </a:p>
          <a:p>
            <a:pPr lvl="1">
              <a:defRPr/>
            </a:pPr>
            <a:r>
              <a:rPr lang="en-US" dirty="0" smtClean="0"/>
              <a:t>Appointment eligibility</a:t>
            </a:r>
          </a:p>
          <a:p>
            <a:pPr lvl="1">
              <a:defRPr/>
            </a:pPr>
            <a:endParaRPr lang="en-US" dirty="0"/>
          </a:p>
          <a:p>
            <a:pPr>
              <a:defRPr/>
            </a:pPr>
            <a:r>
              <a:rPr lang="en-US" dirty="0" smtClean="0"/>
              <a:t>And much more!</a:t>
            </a:r>
          </a:p>
          <a:p>
            <a:pPr marL="0" indent="0">
              <a:buNone/>
            </a:pPr>
            <a:endParaRPr lang="en-US" sz="1800" dirty="0" smtClean="0"/>
          </a:p>
        </p:txBody>
      </p:sp>
      <p:sp>
        <p:nvSpPr>
          <p:cNvPr id="3" name="Title 2"/>
          <p:cNvSpPr>
            <a:spLocks noGrp="1"/>
          </p:cNvSpPr>
          <p:nvPr>
            <p:ph type="title"/>
          </p:nvPr>
        </p:nvSpPr>
        <p:spPr/>
        <p:txBody>
          <a:bodyPr/>
          <a:lstStyle/>
          <a:p>
            <a:r>
              <a:rPr lang="en-US" dirty="0" smtClean="0"/>
              <a:t>Specifics for Institutions</a:t>
            </a:r>
            <a:endParaRPr lang="en-US" dirty="0"/>
          </a:p>
        </p:txBody>
      </p:sp>
      <p:sp>
        <p:nvSpPr>
          <p:cNvPr id="4" name="Footer Placeholder 3"/>
          <p:cNvSpPr>
            <a:spLocks noGrp="1"/>
          </p:cNvSpPr>
          <p:nvPr>
            <p:ph type="ftr" sz="quarter" idx="10"/>
          </p:nvPr>
        </p:nvSpPr>
        <p:spPr/>
        <p:txBody>
          <a:bodyPr/>
          <a:lstStyle/>
          <a:p>
            <a:pPr>
              <a:defRPr/>
            </a:pPr>
            <a:r>
              <a:rPr lang="en-US" dirty="0" smtClean="0"/>
              <a:t>Presented by Partners in Medical Education, Inc. 2016</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17</a:t>
            </a:fld>
            <a:endParaRPr lang="en-US" altLang="en-US" dirty="0"/>
          </a:p>
        </p:txBody>
      </p:sp>
    </p:spTree>
    <p:extLst>
      <p:ext uri="{BB962C8B-B14F-4D97-AF65-F5344CB8AC3E}">
        <p14:creationId xmlns:p14="http://schemas.microsoft.com/office/powerpoint/2010/main" val="12068264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Common Program Requirements</a:t>
            </a:r>
          </a:p>
          <a:p>
            <a:pPr lvl="1"/>
            <a:r>
              <a:rPr lang="en-US" dirty="0" smtClean="0"/>
              <a:t>PD and Faculty qualifications</a:t>
            </a:r>
          </a:p>
          <a:p>
            <a:pPr lvl="1"/>
            <a:r>
              <a:rPr lang="en-US" dirty="0" smtClean="0"/>
              <a:t>Changes to the program curriculum and structure</a:t>
            </a:r>
          </a:p>
          <a:p>
            <a:pPr lvl="1"/>
            <a:r>
              <a:rPr lang="en-US" dirty="0" smtClean="0"/>
              <a:t>Formative &amp; Summative evaluations</a:t>
            </a:r>
          </a:p>
          <a:p>
            <a:pPr lvl="1"/>
            <a:r>
              <a:rPr lang="en-US" dirty="0" smtClean="0"/>
              <a:t>Progression through the program</a:t>
            </a:r>
          </a:p>
          <a:p>
            <a:pPr lvl="1"/>
            <a:r>
              <a:rPr lang="en-US" dirty="0" smtClean="0"/>
              <a:t>Milestone attainment</a:t>
            </a:r>
          </a:p>
          <a:p>
            <a:pPr lvl="1"/>
            <a:r>
              <a:rPr lang="en-US" dirty="0" smtClean="0"/>
              <a:t>Program Evaluation Committee</a:t>
            </a:r>
          </a:p>
          <a:p>
            <a:pPr lvl="2"/>
            <a:r>
              <a:rPr lang="en-US" dirty="0" smtClean="0"/>
              <a:t>Resident performance</a:t>
            </a:r>
          </a:p>
          <a:p>
            <a:pPr lvl="2"/>
            <a:r>
              <a:rPr lang="en-US" dirty="0" smtClean="0"/>
              <a:t>Faculty development</a:t>
            </a:r>
          </a:p>
          <a:p>
            <a:pPr lvl="2"/>
            <a:r>
              <a:rPr lang="en-US" dirty="0" smtClean="0"/>
              <a:t>Graduate performance</a:t>
            </a:r>
          </a:p>
          <a:p>
            <a:pPr lvl="2"/>
            <a:r>
              <a:rPr lang="en-US" dirty="0" smtClean="0"/>
              <a:t>Program quality</a:t>
            </a:r>
          </a:p>
          <a:p>
            <a:pPr lvl="2"/>
            <a:r>
              <a:rPr lang="en-US" dirty="0" smtClean="0"/>
              <a:t>Action plan and progress on previous years plan</a:t>
            </a:r>
          </a:p>
          <a:p>
            <a:pPr lvl="2"/>
            <a:r>
              <a:rPr lang="en-US" dirty="0" smtClean="0"/>
              <a:t>Approval of APE by teaching faculty</a:t>
            </a:r>
          </a:p>
        </p:txBody>
      </p:sp>
      <p:sp>
        <p:nvSpPr>
          <p:cNvPr id="3" name="Title 2"/>
          <p:cNvSpPr>
            <a:spLocks noGrp="1"/>
          </p:cNvSpPr>
          <p:nvPr>
            <p:ph type="title"/>
          </p:nvPr>
        </p:nvSpPr>
        <p:spPr/>
        <p:txBody>
          <a:bodyPr/>
          <a:lstStyle/>
          <a:p>
            <a:r>
              <a:rPr lang="en-US" dirty="0" smtClean="0"/>
              <a:t>Specifics for Programs</a:t>
            </a:r>
            <a:endParaRPr lang="en-US" dirty="0"/>
          </a:p>
        </p:txBody>
      </p:sp>
      <p:sp>
        <p:nvSpPr>
          <p:cNvPr id="4" name="Footer Placeholder 3"/>
          <p:cNvSpPr>
            <a:spLocks noGrp="1"/>
          </p:cNvSpPr>
          <p:nvPr>
            <p:ph type="ftr" sz="quarter" idx="10"/>
          </p:nvPr>
        </p:nvSpPr>
        <p:spPr/>
        <p:txBody>
          <a:bodyPr/>
          <a:lstStyle/>
          <a:p>
            <a:pPr>
              <a:defRPr/>
            </a:pPr>
            <a:r>
              <a:rPr lang="en-US" dirty="0" smtClean="0"/>
              <a:t>Presented by Partners in Medical Education, Inc. 2016</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18</a:t>
            </a:fld>
            <a:endParaRPr lang="en-US" altLang="en-US" dirty="0"/>
          </a:p>
        </p:txBody>
      </p:sp>
    </p:spTree>
    <p:extLst>
      <p:ext uri="{BB962C8B-B14F-4D97-AF65-F5344CB8AC3E}">
        <p14:creationId xmlns:p14="http://schemas.microsoft.com/office/powerpoint/2010/main" val="35869137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Common Program Requirements</a:t>
            </a:r>
          </a:p>
          <a:p>
            <a:pPr lvl="1"/>
            <a:r>
              <a:rPr lang="en-US" dirty="0" smtClean="0"/>
              <a:t>Duty hours</a:t>
            </a:r>
          </a:p>
          <a:p>
            <a:pPr lvl="2"/>
            <a:r>
              <a:rPr lang="en-US" dirty="0" smtClean="0"/>
              <a:t>Violations</a:t>
            </a:r>
          </a:p>
          <a:p>
            <a:pPr lvl="2"/>
            <a:r>
              <a:rPr lang="en-US" dirty="0" smtClean="0"/>
              <a:t>Staying beyond scheduled shift</a:t>
            </a:r>
          </a:p>
          <a:p>
            <a:pPr lvl="2"/>
            <a:r>
              <a:rPr lang="en-US" dirty="0" smtClean="0"/>
              <a:t>Moonlighting </a:t>
            </a:r>
          </a:p>
          <a:p>
            <a:pPr lvl="1"/>
            <a:r>
              <a:rPr lang="en-US" dirty="0" smtClean="0"/>
              <a:t>Supervision</a:t>
            </a:r>
          </a:p>
          <a:p>
            <a:pPr marL="457200" lvl="1" indent="0">
              <a:buNone/>
            </a:pPr>
            <a:endParaRPr lang="en-US" dirty="0"/>
          </a:p>
          <a:p>
            <a:r>
              <a:rPr lang="en-US" dirty="0" smtClean="0"/>
              <a:t>Specialty specific requirements</a:t>
            </a:r>
          </a:p>
          <a:p>
            <a:pPr lvl="1"/>
            <a:r>
              <a:rPr lang="en-US" dirty="0" smtClean="0"/>
              <a:t>Case volume and type</a:t>
            </a:r>
          </a:p>
          <a:p>
            <a:pPr lvl="1"/>
            <a:r>
              <a:rPr lang="en-US" dirty="0" smtClean="0"/>
              <a:t>Patient volume</a:t>
            </a:r>
            <a:endParaRPr lang="en-US" dirty="0"/>
          </a:p>
          <a:p>
            <a:pPr lvl="1"/>
            <a:endParaRPr lang="en-US" dirty="0" smtClean="0"/>
          </a:p>
          <a:p>
            <a:r>
              <a:rPr lang="en-US" dirty="0" smtClean="0"/>
              <a:t>And much more!</a:t>
            </a:r>
          </a:p>
        </p:txBody>
      </p:sp>
      <p:sp>
        <p:nvSpPr>
          <p:cNvPr id="3" name="Title 2"/>
          <p:cNvSpPr>
            <a:spLocks noGrp="1"/>
          </p:cNvSpPr>
          <p:nvPr>
            <p:ph type="title"/>
          </p:nvPr>
        </p:nvSpPr>
        <p:spPr/>
        <p:txBody>
          <a:bodyPr/>
          <a:lstStyle/>
          <a:p>
            <a:r>
              <a:rPr lang="en-US" dirty="0" smtClean="0"/>
              <a:t>Specifics for Programs</a:t>
            </a:r>
            <a:endParaRPr lang="en-US" dirty="0"/>
          </a:p>
        </p:txBody>
      </p:sp>
      <p:sp>
        <p:nvSpPr>
          <p:cNvPr id="4" name="Footer Placeholder 3"/>
          <p:cNvSpPr>
            <a:spLocks noGrp="1"/>
          </p:cNvSpPr>
          <p:nvPr>
            <p:ph type="ftr" sz="quarter" idx="10"/>
          </p:nvPr>
        </p:nvSpPr>
        <p:spPr/>
        <p:txBody>
          <a:bodyPr/>
          <a:lstStyle/>
          <a:p>
            <a:pPr>
              <a:defRPr/>
            </a:pPr>
            <a:r>
              <a:rPr lang="en-US" dirty="0" smtClean="0"/>
              <a:t>Presented by Partners in Medical Education, Inc. 2016</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19</a:t>
            </a:fld>
            <a:endParaRPr lang="en-US" altLang="en-US" dirty="0"/>
          </a:p>
        </p:txBody>
      </p:sp>
    </p:spTree>
    <p:extLst>
      <p:ext uri="{BB962C8B-B14F-4D97-AF65-F5344CB8AC3E}">
        <p14:creationId xmlns:p14="http://schemas.microsoft.com/office/powerpoint/2010/main" val="23539431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Grp="1" noChangeArrowheads="1"/>
          </p:cNvSpPr>
          <p:nvPr>
            <p:ph idx="1"/>
          </p:nvPr>
        </p:nvSpPr>
        <p:spPr>
          <a:xfrm>
            <a:off x="6214882" y="3203224"/>
            <a:ext cx="2543536" cy="2819399"/>
          </a:xfrm>
        </p:spPr>
        <p:txBody>
          <a:bodyPr>
            <a:normAutofit fontScale="25000" lnSpcReduction="20000"/>
          </a:bodyPr>
          <a:lstStyle/>
          <a:p>
            <a:pPr marL="171450" indent="-171450">
              <a:lnSpc>
                <a:spcPct val="120000"/>
              </a:lnSpc>
              <a:defRPr/>
            </a:pPr>
            <a:r>
              <a:rPr lang="en-US" sz="4000" b="1" dirty="0" smtClean="0">
                <a:latin typeface="Lucida Bright" charset="0"/>
                <a:ea typeface="Lucida Bright" charset="0"/>
                <a:cs typeface="Lucida Bright" charset="0"/>
              </a:rPr>
              <a:t>Received </a:t>
            </a:r>
            <a:r>
              <a:rPr lang="en-US" sz="4000" b="1" dirty="0">
                <a:latin typeface="Lucida Bright" charset="0"/>
                <a:ea typeface="Lucida Bright" charset="0"/>
                <a:cs typeface="Lucida Bright" charset="0"/>
              </a:rPr>
              <a:t>her Bachelors Degree in Health Information Management from Kean </a:t>
            </a:r>
            <a:r>
              <a:rPr lang="en-US" sz="4000" b="1" dirty="0" smtClean="0">
                <a:latin typeface="Lucida Bright" charset="0"/>
                <a:ea typeface="Lucida Bright" charset="0"/>
                <a:cs typeface="Lucida Bright" charset="0"/>
              </a:rPr>
              <a:t>University</a:t>
            </a:r>
            <a:endParaRPr lang="en-US" sz="4000" b="1" dirty="0">
              <a:latin typeface="Lucida Bright" charset="0"/>
              <a:ea typeface="Lucida Bright" charset="0"/>
              <a:cs typeface="Lucida Bright" charset="0"/>
            </a:endParaRPr>
          </a:p>
          <a:p>
            <a:pPr marL="171450" indent="-171450">
              <a:lnSpc>
                <a:spcPct val="120000"/>
              </a:lnSpc>
              <a:defRPr/>
            </a:pPr>
            <a:r>
              <a:rPr lang="en-US" sz="4000" b="1" dirty="0">
                <a:latin typeface="Lucida Bright" charset="0"/>
                <a:ea typeface="Lucida Bright" charset="0"/>
                <a:cs typeface="Lucida Bright" charset="0"/>
              </a:rPr>
              <a:t>Began her career in Graduate Medical Education (GME) at Hospital for Special Surgery as the Radiology Fellowship Program </a:t>
            </a:r>
            <a:r>
              <a:rPr lang="en-US" sz="4000" b="1" dirty="0" smtClean="0">
                <a:latin typeface="Lucida Bright" charset="0"/>
                <a:ea typeface="Lucida Bright" charset="0"/>
                <a:cs typeface="Lucida Bright" charset="0"/>
              </a:rPr>
              <a:t>Coordinator</a:t>
            </a:r>
            <a:endParaRPr lang="en-US" sz="4000" b="1" dirty="0">
              <a:latin typeface="Lucida Bright" charset="0"/>
              <a:ea typeface="Lucida Bright" charset="0"/>
              <a:cs typeface="Lucida Bright" charset="0"/>
            </a:endParaRPr>
          </a:p>
          <a:p>
            <a:pPr marL="171450" indent="-171450">
              <a:lnSpc>
                <a:spcPct val="120000"/>
              </a:lnSpc>
              <a:defRPr/>
            </a:pPr>
            <a:r>
              <a:rPr lang="en-US" sz="4000" b="1" dirty="0">
                <a:latin typeface="Lucida Bright" charset="0"/>
                <a:ea typeface="Lucida Bright" charset="0"/>
                <a:cs typeface="Lucida Bright" charset="0"/>
              </a:rPr>
              <a:t>Received her Masters degree in Healthcare Administration from Seton Hall </a:t>
            </a:r>
            <a:r>
              <a:rPr lang="en-US" sz="4000" b="1" dirty="0" smtClean="0">
                <a:latin typeface="Lucida Bright" charset="0"/>
                <a:ea typeface="Lucida Bright" charset="0"/>
                <a:cs typeface="Lucida Bright" charset="0"/>
              </a:rPr>
              <a:t>University</a:t>
            </a:r>
            <a:endParaRPr lang="en-US" sz="4000" b="1" dirty="0">
              <a:latin typeface="Lucida Bright" charset="0"/>
              <a:ea typeface="Lucida Bright" charset="0"/>
              <a:cs typeface="Lucida Bright" charset="0"/>
            </a:endParaRPr>
          </a:p>
          <a:p>
            <a:pPr marL="171450" indent="-171450">
              <a:lnSpc>
                <a:spcPct val="120000"/>
              </a:lnSpc>
              <a:defRPr/>
            </a:pPr>
            <a:r>
              <a:rPr lang="en-US" sz="4000" b="1" dirty="0">
                <a:latin typeface="Lucida Bright" charset="0"/>
                <a:ea typeface="Lucida Bright" charset="0"/>
                <a:cs typeface="Lucida Bright" charset="0"/>
              </a:rPr>
              <a:t>Continued her career in GME at Lutheran Medical Center as the OB/GYN Residency </a:t>
            </a:r>
            <a:r>
              <a:rPr lang="en-US" sz="4000" b="1" dirty="0" smtClean="0">
                <a:latin typeface="Lucida Bright" charset="0"/>
                <a:ea typeface="Lucida Bright" charset="0"/>
                <a:cs typeface="Lucida Bright" charset="0"/>
              </a:rPr>
              <a:t>Coordinator</a:t>
            </a:r>
            <a:endParaRPr lang="en-US" sz="4000" b="1" dirty="0">
              <a:latin typeface="Lucida Bright" charset="0"/>
              <a:ea typeface="Lucida Bright" charset="0"/>
              <a:cs typeface="Lucida Bright" charset="0"/>
            </a:endParaRPr>
          </a:p>
          <a:p>
            <a:pPr marL="171450" indent="-171450">
              <a:lnSpc>
                <a:spcPct val="120000"/>
              </a:lnSpc>
              <a:defRPr/>
            </a:pPr>
            <a:r>
              <a:rPr lang="en-US" sz="4000" b="1" dirty="0">
                <a:latin typeface="Lucida Bright" charset="0"/>
                <a:ea typeface="Lucida Bright" charset="0"/>
                <a:cs typeface="Lucida Bright" charset="0"/>
              </a:rPr>
              <a:t>Is currently the Manager of GME and Academic Affairs at Staten Island University Hospital</a:t>
            </a:r>
          </a:p>
          <a:p>
            <a:pPr marL="171450" indent="-171450" algn="ctr">
              <a:lnSpc>
                <a:spcPct val="120000"/>
              </a:lnSpc>
              <a:defRPr/>
            </a:pPr>
            <a:endParaRPr lang="en-US" sz="2000" dirty="0">
              <a:solidFill>
                <a:srgbClr val="003300"/>
              </a:solidFill>
              <a:latin typeface="Lucida Bright" charset="0"/>
              <a:ea typeface="Lucida Bright" charset="0"/>
              <a:cs typeface="Lucida Bright" charset="0"/>
            </a:endParaRPr>
          </a:p>
          <a:p>
            <a:pPr>
              <a:lnSpc>
                <a:spcPct val="120000"/>
              </a:lnSpc>
            </a:pPr>
            <a:endParaRPr lang="en-US" altLang="en-US" dirty="0"/>
          </a:p>
        </p:txBody>
      </p:sp>
      <p:sp>
        <p:nvSpPr>
          <p:cNvPr id="60417" name="Rectangle 2"/>
          <p:cNvSpPr>
            <a:spLocks noGrp="1" noChangeArrowheads="1"/>
          </p:cNvSpPr>
          <p:nvPr>
            <p:ph type="title"/>
          </p:nvPr>
        </p:nvSpPr>
        <p:spPr>
          <a:xfrm>
            <a:off x="1989344" y="-98387"/>
            <a:ext cx="6526006" cy="1325563"/>
          </a:xfrm>
        </p:spPr>
        <p:txBody>
          <a:bodyPr/>
          <a:lstStyle/>
          <a:p>
            <a:r>
              <a:rPr lang="en-US" altLang="en-US" dirty="0" smtClean="0"/>
              <a:t> Partners Consulting Team</a:t>
            </a:r>
            <a:endParaRPr lang="en-US" altLang="en-US" dirty="0"/>
          </a:p>
        </p:txBody>
      </p:sp>
      <p:sp>
        <p:nvSpPr>
          <p:cNvPr id="3" name="Footer Placeholder 2"/>
          <p:cNvSpPr>
            <a:spLocks noGrp="1"/>
          </p:cNvSpPr>
          <p:nvPr>
            <p:ph type="ftr" sz="quarter" idx="10"/>
          </p:nvPr>
        </p:nvSpPr>
        <p:spPr/>
        <p:txBody>
          <a:bodyPr/>
          <a:lstStyle/>
          <a:p>
            <a:r>
              <a:rPr lang="en-US" dirty="0" smtClean="0"/>
              <a:t>Presented by Partners in Medical Education, Inc. 2016</a:t>
            </a:r>
            <a:endParaRPr lang="en-US" dirty="0"/>
          </a:p>
        </p:txBody>
      </p:sp>
      <p:sp>
        <p:nvSpPr>
          <p:cNvPr id="29" name="Slide Number Placeholder 28"/>
          <p:cNvSpPr>
            <a:spLocks noGrp="1"/>
          </p:cNvSpPr>
          <p:nvPr>
            <p:ph type="sldNum" sz="quarter" idx="11"/>
          </p:nvPr>
        </p:nvSpPr>
        <p:spPr/>
        <p:txBody>
          <a:bodyPr/>
          <a:lstStyle/>
          <a:p>
            <a:pPr>
              <a:defRPr/>
            </a:pPr>
            <a:fld id="{6AD68910-38FE-C240-95D4-C063CA8D3DE6}" type="slidenum">
              <a:rPr lang="en-US" altLang="en-US" smtClean="0"/>
              <a:pPr>
                <a:defRPr/>
              </a:pPr>
              <a:t>2</a:t>
            </a:fld>
            <a:endParaRPr lang="en-US" alt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1021008"/>
            <a:ext cx="1805245" cy="1619261"/>
          </a:xfrm>
          <a:prstGeom prst="rect">
            <a:avLst/>
          </a:prstGeom>
        </p:spPr>
      </p:pic>
      <p:sp>
        <p:nvSpPr>
          <p:cNvPr id="8" name="Rectangle 7"/>
          <p:cNvSpPr/>
          <p:nvPr/>
        </p:nvSpPr>
        <p:spPr>
          <a:xfrm>
            <a:off x="3973848" y="2856842"/>
            <a:ext cx="2133600" cy="461665"/>
          </a:xfrm>
          <a:prstGeom prst="rect">
            <a:avLst/>
          </a:prstGeom>
        </p:spPr>
        <p:txBody>
          <a:bodyPr wrap="square">
            <a:spAutoFit/>
          </a:bodyPr>
          <a:lstStyle/>
          <a:p>
            <a:pPr algn="ctr">
              <a:defRPr/>
            </a:pPr>
            <a:r>
              <a:rPr lang="en-US" sz="1200" b="1" dirty="0">
                <a:solidFill>
                  <a:srgbClr val="336750"/>
                </a:solidFill>
                <a:latin typeface="Lucida Bright" pitchFamily="18" charset="0"/>
              </a:rPr>
              <a:t>Christine Redovan, MBA</a:t>
            </a:r>
          </a:p>
          <a:p>
            <a:pPr algn="ctr">
              <a:defRPr/>
            </a:pPr>
            <a:r>
              <a:rPr lang="en-US" sz="1200" b="1" dirty="0">
                <a:solidFill>
                  <a:srgbClr val="336750"/>
                </a:solidFill>
                <a:latin typeface="Lucida Bright" pitchFamily="18" charset="0"/>
              </a:rPr>
              <a:t>GME Consultant</a:t>
            </a:r>
          </a:p>
        </p:txBody>
      </p:sp>
      <p:sp>
        <p:nvSpPr>
          <p:cNvPr id="9" name="Rectangle 8"/>
          <p:cNvSpPr/>
          <p:nvPr/>
        </p:nvSpPr>
        <p:spPr>
          <a:xfrm>
            <a:off x="1656614" y="2895066"/>
            <a:ext cx="2209800" cy="461665"/>
          </a:xfrm>
          <a:prstGeom prst="rect">
            <a:avLst/>
          </a:prstGeom>
        </p:spPr>
        <p:txBody>
          <a:bodyPr wrap="square">
            <a:spAutoFit/>
          </a:bodyPr>
          <a:lstStyle/>
          <a:p>
            <a:pPr algn="ctr">
              <a:defRPr/>
            </a:pPr>
            <a:r>
              <a:rPr lang="en-US" sz="1200" b="1" dirty="0">
                <a:solidFill>
                  <a:srgbClr val="336750"/>
                </a:solidFill>
                <a:latin typeface="Lucida Bright" pitchFamily="18" charset="0"/>
              </a:rPr>
              <a:t>Heather Peters, M.Ed, Ph.D</a:t>
            </a:r>
          </a:p>
          <a:p>
            <a:pPr algn="ctr">
              <a:defRPr/>
            </a:pPr>
            <a:r>
              <a:rPr lang="en-US" sz="1200" b="1" dirty="0">
                <a:solidFill>
                  <a:srgbClr val="336750"/>
                </a:solidFill>
                <a:latin typeface="Lucida Bright" pitchFamily="18" charset="0"/>
              </a:rPr>
              <a:t>GME Consultant</a:t>
            </a:r>
          </a:p>
        </p:txBody>
      </p:sp>
      <p:sp>
        <p:nvSpPr>
          <p:cNvPr id="10" name="TextBox 9"/>
          <p:cNvSpPr txBox="1"/>
          <p:nvPr/>
        </p:nvSpPr>
        <p:spPr>
          <a:xfrm>
            <a:off x="4029729" y="3184667"/>
            <a:ext cx="2021838" cy="1723549"/>
          </a:xfrm>
          <a:prstGeom prst="rect">
            <a:avLst/>
          </a:prstGeom>
          <a:noFill/>
        </p:spPr>
        <p:txBody>
          <a:bodyPr wrap="square">
            <a:spAutoFit/>
          </a:bodyPr>
          <a:lstStyle/>
          <a:p>
            <a:pPr>
              <a:defRPr/>
            </a:pPr>
            <a:endParaRPr lang="en-US" sz="1200" dirty="0">
              <a:solidFill>
                <a:srgbClr val="003300"/>
              </a:solidFill>
              <a:latin typeface="Lucida Bright" pitchFamily="18" charset="0"/>
              <a:ea typeface="+mn-ea"/>
              <a:cs typeface="+mn-cs"/>
            </a:endParaRPr>
          </a:p>
          <a:p>
            <a:pPr marL="171450" indent="-171450">
              <a:buFont typeface="Arial" charset="0"/>
              <a:buChar char="•"/>
              <a:defRPr/>
            </a:pPr>
            <a:r>
              <a:rPr lang="en-US" sz="1000" dirty="0" smtClean="0">
                <a:latin typeface="Lucida Bright" pitchFamily="18" charset="0"/>
                <a:ea typeface="+mn-ea"/>
                <a:cs typeface="+mn-cs"/>
              </a:rPr>
              <a:t> 10</a:t>
            </a:r>
            <a:r>
              <a:rPr lang="en-US" sz="1000" dirty="0">
                <a:latin typeface="Lucida Bright" pitchFamily="18" charset="0"/>
                <a:ea typeface="+mn-ea"/>
                <a:cs typeface="+mn-cs"/>
              </a:rPr>
              <a:t>+ years GME Operations, Accreditation and Management success</a:t>
            </a:r>
            <a:br>
              <a:rPr lang="en-US" sz="1000" dirty="0">
                <a:latin typeface="Lucida Bright" pitchFamily="18" charset="0"/>
                <a:ea typeface="+mn-ea"/>
                <a:cs typeface="+mn-cs"/>
              </a:rPr>
            </a:br>
            <a:endParaRPr lang="en-US" sz="1000" dirty="0">
              <a:latin typeface="Lucida Bright" pitchFamily="18" charset="0"/>
              <a:ea typeface="+mn-ea"/>
              <a:cs typeface="+mn-cs"/>
            </a:endParaRPr>
          </a:p>
          <a:p>
            <a:pPr marL="171450" indent="-171450">
              <a:buFont typeface="Arial" charset="0"/>
              <a:buChar char="•"/>
              <a:defRPr/>
            </a:pPr>
            <a:r>
              <a:rPr lang="en-US" sz="1000" dirty="0" smtClean="0">
                <a:latin typeface="Lucida Bright" pitchFamily="18" charset="0"/>
                <a:ea typeface="+mn-ea"/>
                <a:cs typeface="+mn-cs"/>
              </a:rPr>
              <a:t> Focused </a:t>
            </a:r>
            <a:r>
              <a:rPr lang="en-US" sz="1000" dirty="0">
                <a:latin typeface="Lucida Bright" pitchFamily="18" charset="0"/>
                <a:ea typeface="+mn-ea"/>
                <a:cs typeface="+mn-cs"/>
              </a:rPr>
              <a:t>on continual readiness and offering timely and useful GME resources</a:t>
            </a:r>
          </a:p>
          <a:p>
            <a:pPr>
              <a:defRPr/>
            </a:pPr>
            <a:endParaRPr lang="en-US" sz="1400" dirty="0">
              <a:solidFill>
                <a:srgbClr val="003300"/>
              </a:solidFill>
              <a:latin typeface="Lucida Bright" pitchFamily="18" charset="0"/>
              <a:ea typeface="+mn-ea"/>
              <a:cs typeface="+mn-cs"/>
            </a:endParaRPr>
          </a:p>
        </p:txBody>
      </p:sp>
      <p:sp>
        <p:nvSpPr>
          <p:cNvPr id="11" name="TextBox 10"/>
          <p:cNvSpPr txBox="1"/>
          <p:nvPr/>
        </p:nvSpPr>
        <p:spPr>
          <a:xfrm>
            <a:off x="1787713" y="3210351"/>
            <a:ext cx="1843235" cy="3323987"/>
          </a:xfrm>
          <a:prstGeom prst="rect">
            <a:avLst/>
          </a:prstGeom>
          <a:noFill/>
        </p:spPr>
        <p:txBody>
          <a:bodyPr wrap="square">
            <a:spAutoFit/>
          </a:bodyPr>
          <a:lstStyle/>
          <a:p>
            <a:pPr marL="171450" indent="-171450">
              <a:buFont typeface="Arial" pitchFamily="34" charset="0"/>
              <a:buChar char="•"/>
              <a:defRPr/>
            </a:pPr>
            <a:endParaRPr lang="en-US" sz="1200" dirty="0">
              <a:solidFill>
                <a:srgbClr val="003300"/>
              </a:solidFill>
              <a:latin typeface="Lucida Bright" pitchFamily="18" charset="0"/>
            </a:endParaRPr>
          </a:p>
          <a:p>
            <a:pPr marL="171450" indent="-171450">
              <a:buFont typeface="Arial" charset="0"/>
              <a:buChar char="•"/>
            </a:pPr>
            <a:r>
              <a:rPr lang="en-US" sz="1000" dirty="0" smtClean="0">
                <a:latin typeface="Lucida Bright" charset="0"/>
                <a:ea typeface="Lucida Bright" charset="0"/>
                <a:cs typeface="Lucida Bright" charset="0"/>
              </a:rPr>
              <a:t> GME </a:t>
            </a:r>
            <a:r>
              <a:rPr lang="en-US" sz="1000" dirty="0">
                <a:latin typeface="Lucida Bright" charset="0"/>
                <a:ea typeface="Lucida Bright" charset="0"/>
                <a:cs typeface="Lucida Bright" charset="0"/>
              </a:rPr>
              <a:t>Director &amp; DIO</a:t>
            </a:r>
          </a:p>
          <a:p>
            <a:pPr marL="171450" indent="-171450">
              <a:buFont typeface="Arial" charset="0"/>
              <a:buChar char="•"/>
            </a:pPr>
            <a:endParaRPr lang="en-US" sz="800" dirty="0">
              <a:latin typeface="Lucida Bright" charset="0"/>
              <a:ea typeface="Lucida Bright" charset="0"/>
              <a:cs typeface="Lucida Bright" charset="0"/>
            </a:endParaRPr>
          </a:p>
          <a:p>
            <a:pPr marL="171450" indent="-171450">
              <a:buFont typeface="Arial" charset="0"/>
              <a:buChar char="•"/>
            </a:pPr>
            <a:r>
              <a:rPr lang="en-US" sz="1000" dirty="0" smtClean="0">
                <a:latin typeface="Lucida Bright" charset="0"/>
                <a:ea typeface="Lucida Bright" charset="0"/>
                <a:cs typeface="Lucida Bright" charset="0"/>
              </a:rPr>
              <a:t> Seasoned </a:t>
            </a:r>
            <a:r>
              <a:rPr lang="en-US" sz="1000" dirty="0">
                <a:latin typeface="Lucida Bright" charset="0"/>
                <a:ea typeface="Lucida Bright" charset="0"/>
                <a:cs typeface="Lucida Bright" charset="0"/>
              </a:rPr>
              <a:t>speaker at ACGME &amp; sub-specialty national meetings</a:t>
            </a:r>
          </a:p>
          <a:p>
            <a:pPr marL="171450" indent="-171450">
              <a:buFont typeface="Arial" charset="0"/>
              <a:buChar char="•"/>
            </a:pPr>
            <a:endParaRPr lang="en-US" sz="800" dirty="0">
              <a:latin typeface="Lucida Bright" charset="0"/>
              <a:ea typeface="Lucida Bright" charset="0"/>
              <a:cs typeface="Lucida Bright" charset="0"/>
            </a:endParaRPr>
          </a:p>
          <a:p>
            <a:pPr marL="171450" indent="-171450">
              <a:buFont typeface="Arial" charset="0"/>
              <a:buChar char="•"/>
            </a:pPr>
            <a:r>
              <a:rPr lang="en-US" sz="1000" dirty="0" smtClean="0">
                <a:latin typeface="Lucida Bright" charset="0"/>
                <a:ea typeface="Lucida Bright" charset="0"/>
                <a:cs typeface="Lucida Bright" charset="0"/>
              </a:rPr>
              <a:t> Institutional </a:t>
            </a:r>
            <a:r>
              <a:rPr lang="en-US" sz="1000" dirty="0">
                <a:latin typeface="Lucida Bright" charset="0"/>
                <a:ea typeface="Lucida Bright" charset="0"/>
                <a:cs typeface="Lucida Bright" charset="0"/>
              </a:rPr>
              <a:t>and Program accreditation experience</a:t>
            </a:r>
          </a:p>
          <a:p>
            <a:pPr marL="171450" indent="-171450">
              <a:buFont typeface="Arial" charset="0"/>
              <a:buChar char="•"/>
            </a:pPr>
            <a:endParaRPr lang="en-US" sz="800" dirty="0">
              <a:latin typeface="Lucida Bright" charset="0"/>
              <a:ea typeface="Lucida Bright" charset="0"/>
              <a:cs typeface="Lucida Bright" charset="0"/>
            </a:endParaRPr>
          </a:p>
          <a:p>
            <a:pPr marL="171450" indent="-171450">
              <a:buFont typeface="Arial" charset="0"/>
              <a:buChar char="•"/>
            </a:pPr>
            <a:r>
              <a:rPr lang="en-US" sz="1000" b="1" dirty="0" smtClean="0">
                <a:latin typeface="Lucida Bright" charset="0"/>
                <a:ea typeface="Lucida Bright" charset="0"/>
                <a:cs typeface="Lucida Bright" charset="0"/>
              </a:rPr>
              <a:t> </a:t>
            </a:r>
            <a:r>
              <a:rPr lang="en-US" sz="1000" dirty="0" smtClean="0">
                <a:latin typeface="Lucida Bright" charset="0"/>
                <a:ea typeface="Lucida Bright" charset="0"/>
                <a:cs typeface="Lucida Bright" charset="0"/>
              </a:rPr>
              <a:t>3 </a:t>
            </a:r>
            <a:r>
              <a:rPr lang="en-US" sz="1000" dirty="0">
                <a:latin typeface="Lucida Bright" charset="0"/>
                <a:ea typeface="Lucida Bright" charset="0"/>
                <a:cs typeface="Lucida Bright" charset="0"/>
              </a:rPr>
              <a:t>decades in education; Masters of Education in curriculum &amp; evaluations, PhD concentration in secondary education &amp; adult learning theories</a:t>
            </a:r>
          </a:p>
          <a:p>
            <a:pPr>
              <a:defRPr/>
            </a:pPr>
            <a:endParaRPr lang="en-US" sz="1400" dirty="0">
              <a:solidFill>
                <a:srgbClr val="003300"/>
              </a:solidFill>
              <a:latin typeface="Lucida Bright" charset="0"/>
              <a:ea typeface="Lucida Bright" charset="0"/>
              <a:cs typeface="Lucida Bright" charset="0"/>
            </a:endParaRPr>
          </a:p>
        </p:txBody>
      </p:sp>
      <p:sp>
        <p:nvSpPr>
          <p:cNvPr id="13" name="Rectangle 12"/>
          <p:cNvSpPr/>
          <p:nvPr/>
        </p:nvSpPr>
        <p:spPr>
          <a:xfrm>
            <a:off x="6266294" y="2856842"/>
            <a:ext cx="2209800" cy="461665"/>
          </a:xfrm>
          <a:prstGeom prst="rect">
            <a:avLst/>
          </a:prstGeom>
        </p:spPr>
        <p:txBody>
          <a:bodyPr wrap="square">
            <a:spAutoFit/>
          </a:bodyPr>
          <a:lstStyle/>
          <a:p>
            <a:pPr algn="ctr">
              <a:defRPr/>
            </a:pPr>
            <a:r>
              <a:rPr lang="en-US" altLang="en-US" sz="1200" dirty="0" smtClean="0">
                <a:solidFill>
                  <a:srgbClr val="336750"/>
                </a:solidFill>
                <a:latin typeface="Lucida Bright" charset="0"/>
                <a:ea typeface="Lucida Bright" charset="0"/>
                <a:cs typeface="Lucida Bright" charset="0"/>
              </a:rPr>
              <a:t>Amy </a:t>
            </a:r>
            <a:r>
              <a:rPr lang="en-US" altLang="en-US" sz="1200" dirty="0">
                <a:solidFill>
                  <a:srgbClr val="336750"/>
                </a:solidFill>
                <a:latin typeface="Lucida Bright" charset="0"/>
                <a:ea typeface="Lucida Bright" charset="0"/>
                <a:cs typeface="Lucida Bright" charset="0"/>
              </a:rPr>
              <a:t>Lefkovic, MHA</a:t>
            </a:r>
          </a:p>
          <a:p>
            <a:pPr algn="ctr">
              <a:defRPr/>
            </a:pPr>
            <a:endParaRPr lang="en-US" sz="1200" b="1" dirty="0">
              <a:solidFill>
                <a:srgbClr val="336750"/>
              </a:solidFill>
              <a:latin typeface="Lucida Bright" charset="0"/>
              <a:ea typeface="Lucida Bright" charset="0"/>
              <a:cs typeface="Lucida Bright" charset="0"/>
            </a:endParaRPr>
          </a:p>
        </p:txBody>
      </p:sp>
      <p:pic>
        <p:nvPicPr>
          <p:cNvPr id="19" name="Picture 14" descr="Christine Redova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02300" y="1021008"/>
            <a:ext cx="1448669" cy="162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unnamed.jpg"/>
          <p:cNvPicPr>
            <a:picLocks noChangeAspect="1"/>
          </p:cNvPicPr>
          <p:nvPr/>
        </p:nvPicPr>
        <p:blipFill rotWithShape="1">
          <a:blip r:embed="rId5" cstate="print">
            <a:extLst>
              <a:ext uri="{28A0092B-C50C-407E-A947-70E740481C1C}">
                <a14:useLocalDpi xmlns:a14="http://schemas.microsoft.com/office/drawing/2010/main" val="0"/>
              </a:ext>
            </a:extLst>
          </a:blip>
          <a:srcRect l="13670" t="17851" r="26758" b="28518"/>
          <a:stretch/>
        </p:blipFill>
        <p:spPr>
          <a:xfrm>
            <a:off x="2098529" y="1006423"/>
            <a:ext cx="1546579" cy="1606389"/>
          </a:xfrm>
          <a:prstGeom prst="rect">
            <a:avLst/>
          </a:prstGeom>
        </p:spPr>
      </p:pic>
    </p:spTree>
    <p:extLst>
      <p:ext uri="{BB962C8B-B14F-4D97-AF65-F5344CB8AC3E}">
        <p14:creationId xmlns:p14="http://schemas.microsoft.com/office/powerpoint/2010/main" val="55530264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Minutes</a:t>
            </a:r>
          </a:p>
          <a:p>
            <a:pPr lvl="1"/>
            <a:r>
              <a:rPr lang="en-US" dirty="0" smtClean="0"/>
              <a:t>Record of what was agreed to in a meeting</a:t>
            </a:r>
          </a:p>
          <a:p>
            <a:pPr lvl="1"/>
            <a:r>
              <a:rPr lang="en-US" dirty="0" smtClean="0"/>
              <a:t>Tedious, time consuming</a:t>
            </a:r>
          </a:p>
          <a:p>
            <a:pPr lvl="1"/>
            <a:r>
              <a:rPr lang="en-US" dirty="0" smtClean="0"/>
              <a:t>Good minutes are essential</a:t>
            </a:r>
          </a:p>
          <a:p>
            <a:pPr lvl="1"/>
            <a:endParaRPr lang="en-US" dirty="0"/>
          </a:p>
          <a:p>
            <a:r>
              <a:rPr lang="en-US" dirty="0" smtClean="0"/>
              <a:t>Three main items</a:t>
            </a:r>
          </a:p>
          <a:p>
            <a:pPr lvl="1"/>
            <a:r>
              <a:rPr lang="en-US" dirty="0" smtClean="0"/>
              <a:t>What was achieved/discussed during the meeting</a:t>
            </a:r>
          </a:p>
          <a:p>
            <a:pPr lvl="1"/>
            <a:r>
              <a:rPr lang="en-US" dirty="0" smtClean="0"/>
              <a:t>Decisions that were made</a:t>
            </a:r>
          </a:p>
          <a:p>
            <a:pPr lvl="1"/>
            <a:r>
              <a:rPr lang="en-US" dirty="0" smtClean="0"/>
              <a:t>Actions that were agreed on</a:t>
            </a:r>
          </a:p>
          <a:p>
            <a:pPr lvl="1"/>
            <a:endParaRPr lang="en-US" dirty="0" smtClean="0"/>
          </a:p>
        </p:txBody>
      </p:sp>
      <p:sp>
        <p:nvSpPr>
          <p:cNvPr id="3" name="Title 2"/>
          <p:cNvSpPr>
            <a:spLocks noGrp="1"/>
          </p:cNvSpPr>
          <p:nvPr>
            <p:ph type="title"/>
          </p:nvPr>
        </p:nvSpPr>
        <p:spPr/>
        <p:txBody>
          <a:bodyPr/>
          <a:lstStyle/>
          <a:p>
            <a:r>
              <a:rPr lang="en-US" dirty="0" smtClean="0"/>
              <a:t>How to document</a:t>
            </a:r>
            <a:endParaRPr lang="en-US" dirty="0"/>
          </a:p>
        </p:txBody>
      </p:sp>
      <p:sp>
        <p:nvSpPr>
          <p:cNvPr id="4" name="Footer Placeholder 3"/>
          <p:cNvSpPr>
            <a:spLocks noGrp="1"/>
          </p:cNvSpPr>
          <p:nvPr>
            <p:ph type="ftr" sz="quarter" idx="10"/>
          </p:nvPr>
        </p:nvSpPr>
        <p:spPr/>
        <p:txBody>
          <a:bodyPr/>
          <a:lstStyle/>
          <a:p>
            <a:pPr>
              <a:defRPr/>
            </a:pPr>
            <a:r>
              <a:rPr lang="en-US" dirty="0" smtClean="0"/>
              <a:t>Presented by Partners in Medical Education, Inc. 2016</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20</a:t>
            </a:fld>
            <a:endParaRPr lang="en-US" altLang="en-US" dirty="0"/>
          </a:p>
        </p:txBody>
      </p:sp>
    </p:spTree>
    <p:extLst>
      <p:ext uri="{BB962C8B-B14F-4D97-AF65-F5344CB8AC3E}">
        <p14:creationId xmlns:p14="http://schemas.microsoft.com/office/powerpoint/2010/main" val="42116392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marL="0" indent="0">
              <a:buNone/>
            </a:pPr>
            <a:r>
              <a:rPr lang="en-US" dirty="0" smtClean="0"/>
              <a:t>Which sounds better?  </a:t>
            </a:r>
            <a:endParaRPr lang="en-US" dirty="0"/>
          </a:p>
          <a:p>
            <a:pPr marL="0" indent="0">
              <a:buNone/>
            </a:pPr>
            <a:endParaRPr lang="en-US" dirty="0" smtClean="0"/>
          </a:p>
          <a:p>
            <a:r>
              <a:rPr lang="en-US" dirty="0" smtClean="0">
                <a:ea typeface="ＭＳ Ｐゴシック" charset="0"/>
              </a:rPr>
              <a:t>We </a:t>
            </a:r>
            <a:r>
              <a:rPr lang="en-US" dirty="0">
                <a:ea typeface="ＭＳ Ｐゴシック" charset="0"/>
              </a:rPr>
              <a:t>discussed a change to the IM program.  Everyone agreed to the change.</a:t>
            </a:r>
          </a:p>
          <a:p>
            <a:pPr marL="457200" lvl="1" indent="0">
              <a:buNone/>
            </a:pPr>
            <a:r>
              <a:rPr lang="en-US" dirty="0" smtClean="0"/>
              <a:t>		</a:t>
            </a:r>
            <a:r>
              <a:rPr lang="en-US" dirty="0" smtClean="0">
                <a:solidFill>
                  <a:srgbClr val="FF0000"/>
                </a:solidFill>
              </a:rPr>
              <a:t>- </a:t>
            </a:r>
            <a:r>
              <a:rPr lang="en-US" i="1" dirty="0" smtClean="0">
                <a:solidFill>
                  <a:srgbClr val="FF0000"/>
                </a:solidFill>
              </a:rPr>
              <a:t>OR -</a:t>
            </a:r>
            <a:r>
              <a:rPr lang="en-US" dirty="0" smtClean="0"/>
              <a:t>	</a:t>
            </a:r>
            <a:endParaRPr lang="en-US" dirty="0"/>
          </a:p>
          <a:p>
            <a:r>
              <a:rPr lang="en-US" sz="2800" dirty="0">
                <a:ea typeface="ＭＳ Ｐゴシック" charset="0"/>
              </a:rPr>
              <a:t>We discussed data from recent cardiology rotation evaluations, IM residents rotating at County Hospital for cardiology have been lacking in exposure and content for the last six months.  The program reached out to City Hospital to discuss sending residents there for the Cardiology experience.  All in attendance agreed that City provides a better experience than County, other programs send their residents to City for Nephrology and Urology and have had not complaints, and this will open the doors for further partnering with City.  Members voted to move forward with a PLA with City for Cardiology. The PD will provide an update to the GMEC in six months</a:t>
            </a:r>
            <a:endParaRPr lang="en-US" dirty="0" smtClean="0"/>
          </a:p>
          <a:p>
            <a:pPr marL="457200" lvl="1" indent="0">
              <a:buNone/>
            </a:pPr>
            <a:endParaRPr lang="en-US" dirty="0"/>
          </a:p>
        </p:txBody>
      </p:sp>
      <p:sp>
        <p:nvSpPr>
          <p:cNvPr id="3" name="Title 2"/>
          <p:cNvSpPr>
            <a:spLocks noGrp="1"/>
          </p:cNvSpPr>
          <p:nvPr>
            <p:ph type="title"/>
          </p:nvPr>
        </p:nvSpPr>
        <p:spPr/>
        <p:txBody>
          <a:bodyPr/>
          <a:lstStyle/>
          <a:p>
            <a:r>
              <a:rPr lang="en-US" dirty="0" smtClean="0"/>
              <a:t>How to document</a:t>
            </a:r>
            <a:endParaRPr lang="en-US" dirty="0"/>
          </a:p>
        </p:txBody>
      </p:sp>
      <p:sp>
        <p:nvSpPr>
          <p:cNvPr id="4" name="Footer Placeholder 3"/>
          <p:cNvSpPr>
            <a:spLocks noGrp="1"/>
          </p:cNvSpPr>
          <p:nvPr>
            <p:ph type="ftr" sz="quarter" idx="10"/>
          </p:nvPr>
        </p:nvSpPr>
        <p:spPr/>
        <p:txBody>
          <a:bodyPr/>
          <a:lstStyle/>
          <a:p>
            <a:pPr>
              <a:defRPr/>
            </a:pPr>
            <a:r>
              <a:rPr lang="en-US" dirty="0" smtClean="0"/>
              <a:t>Presented by Partners in Medical Education, Inc. 2016</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21</a:t>
            </a:fld>
            <a:endParaRPr lang="en-US" altLang="en-US" dirty="0"/>
          </a:p>
        </p:txBody>
      </p:sp>
    </p:spTree>
    <p:extLst>
      <p:ext uri="{BB962C8B-B14F-4D97-AF65-F5344CB8AC3E}">
        <p14:creationId xmlns:p14="http://schemas.microsoft.com/office/powerpoint/2010/main" val="14197532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smtClean="0"/>
              <a:t>Presented by Partners in Medical Education, Inc. 2016</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22</a:t>
            </a:fld>
            <a:endParaRPr lang="en-US" altLang="en-US" dirty="0"/>
          </a:p>
        </p:txBody>
      </p:sp>
      <p:sp>
        <p:nvSpPr>
          <p:cNvPr id="9" name="Title 2"/>
          <p:cNvSpPr>
            <a:spLocks noGrp="1"/>
          </p:cNvSpPr>
          <p:nvPr>
            <p:ph type="title"/>
          </p:nvPr>
        </p:nvSpPr>
        <p:spPr>
          <a:xfrm>
            <a:off x="1989344" y="246466"/>
            <a:ext cx="6526006" cy="1325563"/>
          </a:xfrm>
        </p:spPr>
        <p:txBody>
          <a:bodyPr/>
          <a:lstStyle/>
          <a:p>
            <a:r>
              <a:rPr lang="en-US" dirty="0" smtClean="0"/>
              <a:t> How to document</a:t>
            </a:r>
            <a:endParaRPr lang="en-US" dirty="0"/>
          </a:p>
        </p:txBody>
      </p:sp>
      <p:sp>
        <p:nvSpPr>
          <p:cNvPr id="2" name="Content Placeholder 1"/>
          <p:cNvSpPr>
            <a:spLocks noGrp="1"/>
          </p:cNvSpPr>
          <p:nvPr>
            <p:ph idx="1"/>
          </p:nvPr>
        </p:nvSpPr>
        <p:spPr>
          <a:xfrm>
            <a:off x="628650" y="1738058"/>
            <a:ext cx="8210550" cy="4357942"/>
          </a:xfrm>
        </p:spPr>
        <p:txBody>
          <a:bodyPr>
            <a:normAutofit fontScale="40000" lnSpcReduction="20000"/>
          </a:bodyPr>
          <a:lstStyle/>
          <a:p>
            <a:pPr marL="0" indent="0">
              <a:buNone/>
            </a:pPr>
            <a:r>
              <a:rPr lang="en-US" sz="5500" dirty="0" smtClean="0">
                <a:ea typeface="ＭＳ Ｐゴシック" charset="0"/>
              </a:rPr>
              <a:t>1. We discussed a change to the IM program.  Everyone agreed to the change.</a:t>
            </a:r>
          </a:p>
          <a:p>
            <a:pPr marL="0" indent="0">
              <a:buNone/>
            </a:pPr>
            <a:endParaRPr lang="en-US" sz="5500" dirty="0">
              <a:ea typeface="ＭＳ Ｐゴシック" charset="0"/>
            </a:endParaRPr>
          </a:p>
          <a:p>
            <a:pPr marL="0" indent="0">
              <a:buNone/>
            </a:pPr>
            <a:r>
              <a:rPr lang="en-US" sz="5500" dirty="0" smtClean="0">
                <a:ea typeface="ＭＳ Ｐゴシック" charset="0"/>
              </a:rPr>
              <a:t>2. We discussed data from recent cardiology rotation evaluations, IM residents rotating at County Hospital for cardiology have been lacking in exposure and content for the last six months.  The program reached out to City Hospital to discuss sending residents there for the </a:t>
            </a:r>
            <a:r>
              <a:rPr lang="en-US" sz="5500" dirty="0">
                <a:ea typeface="ＭＳ Ｐゴシック" charset="0"/>
              </a:rPr>
              <a:t>C</a:t>
            </a:r>
            <a:r>
              <a:rPr lang="en-US" sz="5500" dirty="0" smtClean="0">
                <a:ea typeface="ＭＳ Ｐゴシック" charset="0"/>
              </a:rPr>
              <a:t>ardiology experience.  All in attendance agreed that City provides a better experience than County, other programs send their residents to City for Nephrology and Urology and have had not complaints, and this will open the doors for further partnering with City.  Members voted to move forward with a PLA with City for Cardiology. The PD will provide an update to the GMEC in six months.</a:t>
            </a:r>
            <a:endParaRPr lang="en-US" sz="5500" dirty="0">
              <a:ea typeface="ＭＳ Ｐゴシック" charset="0"/>
            </a:endParaRPr>
          </a:p>
          <a:p>
            <a:pPr marL="0" indent="0">
              <a:buNone/>
            </a:pPr>
            <a:endParaRPr lang="en-US" dirty="0"/>
          </a:p>
        </p:txBody>
      </p:sp>
    </p:spTree>
    <p:extLst>
      <p:ext uri="{BB962C8B-B14F-4D97-AF65-F5344CB8AC3E}">
        <p14:creationId xmlns:p14="http://schemas.microsoft.com/office/powerpoint/2010/main" val="31771750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smtClean="0"/>
              <a:t>Presented by Partners in Medical Education, Inc. 2016</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23</a:t>
            </a:fld>
            <a:endParaRPr lang="en-US" altLang="en-US" dirty="0"/>
          </a:p>
        </p:txBody>
      </p:sp>
      <p:sp>
        <p:nvSpPr>
          <p:cNvPr id="9" name="Title 2"/>
          <p:cNvSpPr>
            <a:spLocks noGrp="1"/>
          </p:cNvSpPr>
          <p:nvPr>
            <p:ph type="title"/>
          </p:nvPr>
        </p:nvSpPr>
        <p:spPr>
          <a:xfrm>
            <a:off x="1989344" y="246466"/>
            <a:ext cx="6526006" cy="1325563"/>
          </a:xfrm>
        </p:spPr>
        <p:txBody>
          <a:bodyPr/>
          <a:lstStyle/>
          <a:p>
            <a:r>
              <a:rPr lang="en-US" dirty="0" smtClean="0"/>
              <a:t> How to document</a:t>
            </a: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692529242"/>
              </p:ext>
            </p:extLst>
          </p:nvPr>
        </p:nvGraphicFramePr>
        <p:xfrm>
          <a:off x="628650" y="2971800"/>
          <a:ext cx="7886700" cy="1752600"/>
        </p:xfrm>
        <a:graphic>
          <a:graphicData uri="http://schemas.openxmlformats.org/drawingml/2006/table">
            <a:tbl>
              <a:tblPr firstRow="1" bandRow="1">
                <a:tableStyleId>{E8B1032C-EA38-4F05-BA0D-38AFFFC7BED3}</a:tableStyleId>
              </a:tblPr>
              <a:tblGrid>
                <a:gridCol w="1577340"/>
                <a:gridCol w="1756410"/>
                <a:gridCol w="2362200"/>
                <a:gridCol w="762000"/>
                <a:gridCol w="1428750"/>
              </a:tblGrid>
              <a:tr h="370840">
                <a:tc>
                  <a:txBody>
                    <a:bodyPr/>
                    <a:lstStyle/>
                    <a:p>
                      <a:r>
                        <a:rPr lang="en-US" dirty="0" smtClean="0"/>
                        <a:t>Topic</a:t>
                      </a:r>
                      <a:endParaRPr lang="en-US" dirty="0"/>
                    </a:p>
                  </a:txBody>
                  <a:tcPr/>
                </a:tc>
                <a:tc>
                  <a:txBody>
                    <a:bodyPr/>
                    <a:lstStyle/>
                    <a:p>
                      <a:r>
                        <a:rPr lang="en-US" dirty="0" smtClean="0"/>
                        <a:t>Discussion</a:t>
                      </a:r>
                      <a:endParaRPr lang="en-US" dirty="0"/>
                    </a:p>
                  </a:txBody>
                  <a:tcPr/>
                </a:tc>
                <a:tc>
                  <a:txBody>
                    <a:bodyPr/>
                    <a:lstStyle/>
                    <a:p>
                      <a:r>
                        <a:rPr lang="en-US" dirty="0" smtClean="0"/>
                        <a:t>Recommendations/Actions</a:t>
                      </a:r>
                      <a:endParaRPr lang="en-US" dirty="0"/>
                    </a:p>
                  </a:txBody>
                  <a:tcPr/>
                </a:tc>
                <a:tc>
                  <a:txBody>
                    <a:bodyPr/>
                    <a:lstStyle/>
                    <a:p>
                      <a:r>
                        <a:rPr lang="en-US" dirty="0" smtClean="0"/>
                        <a:t>Vote</a:t>
                      </a:r>
                      <a:endParaRPr lang="en-US" dirty="0"/>
                    </a:p>
                  </a:txBody>
                  <a:tcPr/>
                </a:tc>
                <a:tc>
                  <a:txBody>
                    <a:bodyPr/>
                    <a:lstStyle/>
                    <a:p>
                      <a:r>
                        <a:rPr lang="en-US" dirty="0" smtClean="0"/>
                        <a:t>Follow-up</a:t>
                      </a:r>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6" name="TextBox 5"/>
          <p:cNvSpPr txBox="1"/>
          <p:nvPr/>
        </p:nvSpPr>
        <p:spPr>
          <a:xfrm>
            <a:off x="762000" y="2057400"/>
            <a:ext cx="6248400" cy="400110"/>
          </a:xfrm>
          <a:prstGeom prst="rect">
            <a:avLst/>
          </a:prstGeom>
          <a:noFill/>
        </p:spPr>
        <p:txBody>
          <a:bodyPr wrap="square" rtlCol="0">
            <a:spAutoFit/>
          </a:bodyPr>
          <a:lstStyle/>
          <a:p>
            <a:r>
              <a:rPr lang="en-US" dirty="0" smtClean="0">
                <a:latin typeface="+mn-lt"/>
              </a:rPr>
              <a:t>Sample Minutes Template</a:t>
            </a:r>
            <a:endParaRPr lang="en-US" dirty="0">
              <a:latin typeface="+mn-lt"/>
            </a:endParaRPr>
          </a:p>
        </p:txBody>
      </p:sp>
    </p:spTree>
    <p:extLst>
      <p:ext uri="{BB962C8B-B14F-4D97-AF65-F5344CB8AC3E}">
        <p14:creationId xmlns:p14="http://schemas.microsoft.com/office/powerpoint/2010/main" val="36247080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smtClean="0"/>
              <a:t>Presented by Partners in Medical Education, Inc. 2016</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24</a:t>
            </a:fld>
            <a:endParaRPr lang="en-US" altLang="en-US" dirty="0"/>
          </a:p>
        </p:txBody>
      </p:sp>
      <p:sp>
        <p:nvSpPr>
          <p:cNvPr id="9" name="Title 2"/>
          <p:cNvSpPr>
            <a:spLocks noGrp="1"/>
          </p:cNvSpPr>
          <p:nvPr>
            <p:ph type="title"/>
          </p:nvPr>
        </p:nvSpPr>
        <p:spPr>
          <a:xfrm>
            <a:off x="1989344" y="284411"/>
            <a:ext cx="6526006" cy="1325563"/>
          </a:xfrm>
        </p:spPr>
        <p:txBody>
          <a:bodyPr/>
          <a:lstStyle/>
          <a:p>
            <a:r>
              <a:rPr lang="en-US" dirty="0" smtClean="0"/>
              <a:t> How to document</a:t>
            </a:r>
            <a:endParaRPr lang="en-US" dirty="0"/>
          </a:p>
        </p:txBody>
      </p:sp>
      <p:sp>
        <p:nvSpPr>
          <p:cNvPr id="2" name="Content Placeholder 1"/>
          <p:cNvSpPr>
            <a:spLocks noGrp="1"/>
          </p:cNvSpPr>
          <p:nvPr>
            <p:ph idx="1"/>
          </p:nvPr>
        </p:nvSpPr>
        <p:spPr/>
        <p:txBody>
          <a:bodyPr/>
          <a:lstStyle/>
          <a:p>
            <a:r>
              <a:rPr lang="en-US" dirty="0" smtClean="0">
                <a:ea typeface="ＭＳ Ｐゴシック" charset="0"/>
              </a:rPr>
              <a:t>Reports</a:t>
            </a:r>
          </a:p>
          <a:p>
            <a:pPr lvl="1"/>
            <a:r>
              <a:rPr lang="en-US" dirty="0" smtClean="0">
                <a:ea typeface="ＭＳ Ｐゴシック" charset="0"/>
              </a:rPr>
              <a:t>Tailor to the audience</a:t>
            </a:r>
          </a:p>
          <a:p>
            <a:pPr lvl="1"/>
            <a:r>
              <a:rPr lang="en-US" dirty="0" smtClean="0">
                <a:ea typeface="ＭＳ Ｐゴシック" charset="0"/>
              </a:rPr>
              <a:t>Summary </a:t>
            </a:r>
            <a:r>
              <a:rPr lang="en-US" dirty="0">
                <a:ea typeface="ＭＳ Ｐゴシック" charset="0"/>
              </a:rPr>
              <a:t>of </a:t>
            </a:r>
            <a:r>
              <a:rPr lang="en-US" dirty="0" smtClean="0">
                <a:ea typeface="ＭＳ Ｐゴシック" charset="0"/>
              </a:rPr>
              <a:t>major points</a:t>
            </a:r>
            <a:endParaRPr lang="en-US" dirty="0">
              <a:ea typeface="ＭＳ Ｐゴシック" charset="0"/>
            </a:endParaRPr>
          </a:p>
          <a:p>
            <a:pPr lvl="1"/>
            <a:r>
              <a:rPr lang="en-US" dirty="0" smtClean="0">
                <a:ea typeface="ＭＳ Ｐゴシック" charset="0"/>
              </a:rPr>
              <a:t>Use tables and graphs to get your point across</a:t>
            </a:r>
          </a:p>
          <a:p>
            <a:pPr lvl="1"/>
            <a:r>
              <a:rPr lang="en-US" dirty="0">
                <a:ea typeface="ＭＳ Ｐゴシック" charset="0"/>
              </a:rPr>
              <a:t>Highlight positives </a:t>
            </a:r>
            <a:r>
              <a:rPr lang="en-US" dirty="0" smtClean="0">
                <a:ea typeface="ＭＳ Ｐゴシック" charset="0"/>
              </a:rPr>
              <a:t>and negatives </a:t>
            </a:r>
            <a:endParaRPr lang="en-US" dirty="0">
              <a:ea typeface="ＭＳ Ｐゴシック" charset="0"/>
            </a:endParaRPr>
          </a:p>
          <a:p>
            <a:pPr lvl="1"/>
            <a:r>
              <a:rPr lang="en-US" dirty="0" smtClean="0">
                <a:ea typeface="ＭＳ Ｐゴシック" charset="0"/>
              </a:rPr>
              <a:t>Provides historical record</a:t>
            </a:r>
          </a:p>
          <a:p>
            <a:r>
              <a:rPr lang="en-US" dirty="0" smtClean="0">
                <a:ea typeface="ＭＳ Ｐゴシック" charset="0"/>
              </a:rPr>
              <a:t>Flowcharts (excellent for processes)</a:t>
            </a:r>
          </a:p>
          <a:p>
            <a:r>
              <a:rPr lang="en-US" dirty="0" smtClean="0">
                <a:ea typeface="ＭＳ Ｐゴシック" charset="0"/>
              </a:rPr>
              <a:t>Templates </a:t>
            </a:r>
          </a:p>
          <a:p>
            <a:pPr marL="0" indent="0">
              <a:buNone/>
            </a:pPr>
            <a:endParaRPr lang="en-US" dirty="0">
              <a:ea typeface="ＭＳ Ｐゴシック" charset="0"/>
            </a:endParaRPr>
          </a:p>
          <a:p>
            <a:pPr marL="0" indent="0">
              <a:buNone/>
            </a:pPr>
            <a:endParaRPr lang="en-US" dirty="0"/>
          </a:p>
        </p:txBody>
      </p:sp>
      <p:pic>
        <p:nvPicPr>
          <p:cNvPr id="8" name="irc_mi" descr="http://us.cdn3.123rf.com/168nwm/dny3d/dny3d1108/dny3d110800107/10360265-3d-graph-diagram-bars-with-laptop-on-white-background.jpg"/>
          <p:cNvPicPr/>
          <p:nvPr/>
        </p:nvPicPr>
        <p:blipFill>
          <a:blip r:embed="rId3">
            <a:extLst>
              <a:ext uri="{28A0092B-C50C-407E-A947-70E740481C1C}">
                <a14:useLocalDpi xmlns:a14="http://schemas.microsoft.com/office/drawing/2010/main" val="0"/>
              </a:ext>
            </a:extLst>
          </a:blip>
          <a:srcRect/>
          <a:stretch>
            <a:fillRect/>
          </a:stretch>
        </p:blipFill>
        <p:spPr bwMode="auto">
          <a:xfrm>
            <a:off x="6457950" y="3810000"/>
            <a:ext cx="2200275" cy="2028825"/>
          </a:xfrm>
          <a:prstGeom prst="rect">
            <a:avLst/>
          </a:prstGeom>
          <a:noFill/>
          <a:ln>
            <a:noFill/>
          </a:ln>
        </p:spPr>
      </p:pic>
    </p:spTree>
    <p:extLst>
      <p:ext uri="{BB962C8B-B14F-4D97-AF65-F5344CB8AC3E}">
        <p14:creationId xmlns:p14="http://schemas.microsoft.com/office/powerpoint/2010/main" val="28699563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smtClean="0"/>
              <a:t>Presented by Partners in Medical Education, Inc. 2016</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25</a:t>
            </a:fld>
            <a:endParaRPr lang="en-US" altLang="en-US" dirty="0"/>
          </a:p>
        </p:txBody>
      </p:sp>
      <p:sp>
        <p:nvSpPr>
          <p:cNvPr id="9" name="Title 2"/>
          <p:cNvSpPr>
            <a:spLocks noGrp="1"/>
          </p:cNvSpPr>
          <p:nvPr>
            <p:ph type="title"/>
          </p:nvPr>
        </p:nvSpPr>
        <p:spPr>
          <a:xfrm>
            <a:off x="1989344" y="246466"/>
            <a:ext cx="6526006" cy="1325563"/>
          </a:xfrm>
        </p:spPr>
        <p:txBody>
          <a:bodyPr/>
          <a:lstStyle/>
          <a:p>
            <a:r>
              <a:rPr lang="en-US" dirty="0" smtClean="0"/>
              <a:t> How to document</a:t>
            </a:r>
            <a:endParaRPr lang="en-US" dirty="0"/>
          </a:p>
        </p:txBody>
      </p:sp>
      <p:sp>
        <p:nvSpPr>
          <p:cNvPr id="2" name="Content Placeholder 1"/>
          <p:cNvSpPr>
            <a:spLocks noGrp="1"/>
          </p:cNvSpPr>
          <p:nvPr>
            <p:ph idx="1"/>
          </p:nvPr>
        </p:nvSpPr>
        <p:spPr/>
        <p:txBody>
          <a:bodyPr/>
          <a:lstStyle/>
          <a:p>
            <a:r>
              <a:rPr lang="en-US" dirty="0" smtClean="0">
                <a:ea typeface="ＭＳ Ｐゴシック" charset="0"/>
              </a:rPr>
              <a:t>Electronic Documenting Systems</a:t>
            </a:r>
          </a:p>
          <a:p>
            <a:pPr lvl="1"/>
            <a:r>
              <a:rPr lang="en-US" dirty="0" smtClean="0">
                <a:ea typeface="ＭＳ Ｐゴシック" charset="0"/>
              </a:rPr>
              <a:t>Project management software</a:t>
            </a:r>
          </a:p>
          <a:p>
            <a:pPr lvl="1"/>
            <a:r>
              <a:rPr lang="en-US" dirty="0" smtClean="0">
                <a:ea typeface="ＭＳ Ｐゴシック" charset="0"/>
              </a:rPr>
              <a:t>Excel spreadsheets</a:t>
            </a:r>
          </a:p>
          <a:p>
            <a:pPr lvl="1"/>
            <a:r>
              <a:rPr lang="en-US" dirty="0" smtClean="0">
                <a:ea typeface="ＭＳ Ｐゴシック" charset="0"/>
              </a:rPr>
              <a:t>Databases</a:t>
            </a:r>
          </a:p>
          <a:p>
            <a:pPr lvl="1"/>
            <a:r>
              <a:rPr lang="en-US" dirty="0" smtClean="0">
                <a:ea typeface="ＭＳ Ｐゴシック" charset="0"/>
              </a:rPr>
              <a:t>Residency Management Systems</a:t>
            </a:r>
          </a:p>
          <a:p>
            <a:r>
              <a:rPr lang="en-US" dirty="0" smtClean="0">
                <a:ea typeface="ＭＳ Ｐゴシック" charset="0"/>
              </a:rPr>
              <a:t>Make sure you can get out what you want</a:t>
            </a:r>
          </a:p>
          <a:p>
            <a:r>
              <a:rPr lang="en-US" dirty="0" smtClean="0">
                <a:ea typeface="ＭＳ Ｐゴシック" charset="0"/>
              </a:rPr>
              <a:t>If using a third-party vendor, understand what happens to your data</a:t>
            </a:r>
          </a:p>
          <a:p>
            <a:r>
              <a:rPr lang="en-US" dirty="0" smtClean="0">
                <a:ea typeface="ＭＳ Ｐゴシック" charset="0"/>
              </a:rPr>
              <a:t>Back up electronic data no matter what system you use</a:t>
            </a:r>
            <a:endParaRPr lang="en-US" dirty="0">
              <a:ea typeface="ＭＳ Ｐゴシック" charset="0"/>
            </a:endParaRPr>
          </a:p>
          <a:p>
            <a:pPr marL="0" indent="0">
              <a:buNone/>
            </a:pPr>
            <a:endParaRPr lang="en-US" dirty="0"/>
          </a:p>
        </p:txBody>
      </p:sp>
    </p:spTree>
    <p:extLst>
      <p:ext uri="{BB962C8B-B14F-4D97-AF65-F5344CB8AC3E}">
        <p14:creationId xmlns:p14="http://schemas.microsoft.com/office/powerpoint/2010/main" val="8788561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smtClean="0"/>
              <a:t>Presented by Partners in Medical Education, Inc. 2016</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26</a:t>
            </a:fld>
            <a:endParaRPr lang="en-US" altLang="en-US" dirty="0"/>
          </a:p>
        </p:txBody>
      </p:sp>
      <p:sp>
        <p:nvSpPr>
          <p:cNvPr id="9" name="Title 2"/>
          <p:cNvSpPr>
            <a:spLocks noGrp="1"/>
          </p:cNvSpPr>
          <p:nvPr>
            <p:ph type="title"/>
          </p:nvPr>
        </p:nvSpPr>
        <p:spPr>
          <a:xfrm>
            <a:off x="1989344" y="246466"/>
            <a:ext cx="6526006" cy="1325563"/>
          </a:xfrm>
        </p:spPr>
        <p:txBody>
          <a:bodyPr/>
          <a:lstStyle/>
          <a:p>
            <a:r>
              <a:rPr lang="en-US" dirty="0" smtClean="0"/>
              <a:t> Challenges</a:t>
            </a:r>
            <a:endParaRPr lang="en-US" dirty="0"/>
          </a:p>
        </p:txBody>
      </p:sp>
      <p:sp>
        <p:nvSpPr>
          <p:cNvPr id="2" name="Content Placeholder 1"/>
          <p:cNvSpPr>
            <a:spLocks noGrp="1"/>
          </p:cNvSpPr>
          <p:nvPr>
            <p:ph idx="1"/>
          </p:nvPr>
        </p:nvSpPr>
        <p:spPr/>
        <p:txBody>
          <a:bodyPr/>
          <a:lstStyle/>
          <a:p>
            <a:r>
              <a:rPr lang="en-US" dirty="0" smtClean="0">
                <a:ea typeface="ＭＳ Ｐゴシック" charset="0"/>
              </a:rPr>
              <a:t>Time consuming</a:t>
            </a:r>
          </a:p>
          <a:p>
            <a:r>
              <a:rPr lang="en-US" dirty="0" smtClean="0">
                <a:ea typeface="ＭＳ Ｐゴシック" charset="0"/>
              </a:rPr>
              <a:t>Expensive (time &amp; tools)</a:t>
            </a:r>
          </a:p>
          <a:p>
            <a:r>
              <a:rPr lang="en-US" dirty="0" smtClean="0">
                <a:ea typeface="ＭＳ Ｐゴシック" charset="0"/>
              </a:rPr>
              <a:t>How much is too much? </a:t>
            </a:r>
          </a:p>
          <a:p>
            <a:r>
              <a:rPr lang="en-US" dirty="0" smtClean="0">
                <a:ea typeface="ＭＳ Ｐゴシック" charset="0"/>
              </a:rPr>
              <a:t>Difficult to maintain</a:t>
            </a:r>
          </a:p>
          <a:p>
            <a:r>
              <a:rPr lang="en-US" dirty="0" smtClean="0">
                <a:ea typeface="ＭＳ Ｐゴシック" charset="0"/>
              </a:rPr>
              <a:t>Requires continuous updating</a:t>
            </a:r>
          </a:p>
          <a:p>
            <a:r>
              <a:rPr lang="en-US" dirty="0" smtClean="0">
                <a:ea typeface="ＭＳ Ｐゴシック" charset="0"/>
              </a:rPr>
              <a:t>Vague or incomplete</a:t>
            </a:r>
          </a:p>
        </p:txBody>
      </p:sp>
      <p:pic>
        <p:nvPicPr>
          <p:cNvPr id="6" name="irc_mi" descr="http://bloggers4peace.files.wordpress.com/2013/08/blog-challenge.jpg"/>
          <p:cNvPicPr/>
          <p:nvPr/>
        </p:nvPicPr>
        <p:blipFill>
          <a:blip r:embed="rId3">
            <a:extLst>
              <a:ext uri="{28A0092B-C50C-407E-A947-70E740481C1C}">
                <a14:useLocalDpi xmlns:a14="http://schemas.microsoft.com/office/drawing/2010/main" val="0"/>
              </a:ext>
            </a:extLst>
          </a:blip>
          <a:srcRect/>
          <a:stretch>
            <a:fillRect/>
          </a:stretch>
        </p:blipFill>
        <p:spPr bwMode="auto">
          <a:xfrm>
            <a:off x="2514600" y="4572000"/>
            <a:ext cx="3810000" cy="1770992"/>
          </a:xfrm>
          <a:prstGeom prst="rect">
            <a:avLst/>
          </a:prstGeom>
          <a:noFill/>
          <a:ln>
            <a:noFill/>
          </a:ln>
        </p:spPr>
      </p:pic>
    </p:spTree>
    <p:extLst>
      <p:ext uri="{BB962C8B-B14F-4D97-AF65-F5344CB8AC3E}">
        <p14:creationId xmlns:p14="http://schemas.microsoft.com/office/powerpoint/2010/main" val="29425233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ABC’s of the </a:t>
            </a:r>
            <a:r>
              <a:rPr lang="en-US"/>
              <a:t>GME Roles</a:t>
            </a:r>
            <a:endParaRPr lang="en-US" dirty="0"/>
          </a:p>
        </p:txBody>
      </p:sp>
      <p:sp>
        <p:nvSpPr>
          <p:cNvPr id="3" name="Subtitle 2"/>
          <p:cNvSpPr>
            <a:spLocks noGrp="1"/>
          </p:cNvSpPr>
          <p:nvPr>
            <p:ph type="subTitle" idx="1"/>
          </p:nvPr>
        </p:nvSpPr>
        <p:spPr/>
        <p:txBody>
          <a:bodyPr>
            <a:normAutofit/>
          </a:bodyPr>
          <a:lstStyle/>
          <a:p>
            <a:r>
              <a:rPr lang="en-US" dirty="0"/>
              <a:t>Presented by:</a:t>
            </a:r>
          </a:p>
          <a:p>
            <a:r>
              <a:rPr lang="en-US" dirty="0" smtClean="0"/>
              <a:t>Amy </a:t>
            </a:r>
            <a:r>
              <a:rPr lang="en-US" dirty="0" err="1" smtClean="0"/>
              <a:t>Lefkovic</a:t>
            </a:r>
            <a:r>
              <a:rPr lang="en-US" dirty="0" smtClean="0"/>
              <a:t>, MHA</a:t>
            </a:r>
          </a:p>
        </p:txBody>
      </p:sp>
    </p:spTree>
    <p:extLst>
      <p:ext uri="{BB962C8B-B14F-4D97-AF65-F5344CB8AC3E}">
        <p14:creationId xmlns:p14="http://schemas.microsoft.com/office/powerpoint/2010/main" val="18003922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irc_mi" descr="http://heartofthematterseminars.files.wordpress.com/2010/04/goal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4481995"/>
            <a:ext cx="2914650" cy="186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Content Placeholder 2"/>
          <p:cNvSpPr>
            <a:spLocks noGrp="1"/>
          </p:cNvSpPr>
          <p:nvPr>
            <p:ph idx="1"/>
          </p:nvPr>
        </p:nvSpPr>
        <p:spPr/>
        <p:txBody>
          <a:bodyPr>
            <a:normAutofit/>
          </a:bodyPr>
          <a:lstStyle/>
          <a:p>
            <a:endParaRPr lang="en-US" sz="2400" dirty="0"/>
          </a:p>
          <a:p>
            <a:endParaRPr lang="en-US" sz="2400" dirty="0"/>
          </a:p>
          <a:p>
            <a:r>
              <a:rPr lang="en-US" sz="2800" dirty="0"/>
              <a:t>To review and understand the importance of the various roles within Graduate Medical Education.</a:t>
            </a:r>
          </a:p>
        </p:txBody>
      </p:sp>
      <p:sp>
        <p:nvSpPr>
          <p:cNvPr id="62466" name="Title 1"/>
          <p:cNvSpPr>
            <a:spLocks noGrp="1"/>
          </p:cNvSpPr>
          <p:nvPr>
            <p:ph type="title"/>
          </p:nvPr>
        </p:nvSpPr>
        <p:spPr/>
        <p:txBody>
          <a:bodyPr/>
          <a:lstStyle/>
          <a:p>
            <a:r>
              <a:rPr lang="en-US" altLang="en-US" dirty="0"/>
              <a:t>Goals &amp; Objectives</a:t>
            </a:r>
          </a:p>
        </p:txBody>
      </p:sp>
      <p:sp>
        <p:nvSpPr>
          <p:cNvPr id="2" name="Footer Placeholder 1"/>
          <p:cNvSpPr>
            <a:spLocks noGrp="1"/>
          </p:cNvSpPr>
          <p:nvPr>
            <p:ph type="ftr" sz="quarter" idx="10"/>
          </p:nvPr>
        </p:nvSpPr>
        <p:spPr/>
        <p:txBody>
          <a:bodyPr/>
          <a:lstStyle/>
          <a:p>
            <a:r>
              <a:rPr lang="en-US"/>
              <a:t>Presented by Partners in Medical Education, Inc. 2016</a:t>
            </a:r>
          </a:p>
        </p:txBody>
      </p:sp>
      <p:sp>
        <p:nvSpPr>
          <p:cNvPr id="7" name="Slide Number Placeholder 6"/>
          <p:cNvSpPr>
            <a:spLocks noGrp="1"/>
          </p:cNvSpPr>
          <p:nvPr>
            <p:ph type="sldNum" sz="quarter" idx="11"/>
          </p:nvPr>
        </p:nvSpPr>
        <p:spPr/>
        <p:txBody>
          <a:bodyPr/>
          <a:lstStyle/>
          <a:p>
            <a:pPr>
              <a:defRPr/>
            </a:pPr>
            <a:fld id="{6AD68910-38FE-C240-95D4-C063CA8D3DE6}" type="slidenum">
              <a:rPr lang="en-US" altLang="en-US" smtClean="0"/>
              <a:pPr>
                <a:defRPr/>
              </a:pPr>
              <a:t>28</a:t>
            </a:fld>
            <a:endParaRPr lang="en-US" altLang="en-US"/>
          </a:p>
        </p:txBody>
      </p:sp>
    </p:spTree>
    <p:extLst>
      <p:ext uri="{BB962C8B-B14F-4D97-AF65-F5344CB8AC3E}">
        <p14:creationId xmlns:p14="http://schemas.microsoft.com/office/powerpoint/2010/main" val="17727809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pPr algn="ctr"/>
            <a:r>
              <a:rPr lang="en-US" altLang="en-US" dirty="0"/>
              <a:t>Designated Institutional Official (DIO)</a:t>
            </a:r>
          </a:p>
        </p:txBody>
      </p:sp>
      <p:sp>
        <p:nvSpPr>
          <p:cNvPr id="12293" name="Content Placeholder 1"/>
          <p:cNvSpPr>
            <a:spLocks noGrp="1"/>
          </p:cNvSpPr>
          <p:nvPr>
            <p:ph sz="half" idx="1"/>
          </p:nvPr>
        </p:nvSpPr>
        <p:spPr>
          <a:xfrm>
            <a:off x="628650" y="1729154"/>
            <a:ext cx="8147162" cy="4447809"/>
          </a:xfrm>
        </p:spPr>
        <p:txBody>
          <a:bodyPr>
            <a:normAutofit fontScale="92500" lnSpcReduction="10000"/>
          </a:bodyPr>
          <a:lstStyle/>
          <a:p>
            <a:r>
              <a:rPr lang="en-US" altLang="en-US" dirty="0"/>
              <a:t>The Sponsoring Institution must identify a: I.A.5. </a:t>
            </a:r>
          </a:p>
          <a:p>
            <a:pPr marL="0" indent="0">
              <a:buNone/>
            </a:pPr>
            <a:endParaRPr lang="en-US" altLang="en-US" dirty="0"/>
          </a:p>
          <a:p>
            <a:r>
              <a:rPr lang="en-US" altLang="en-US" dirty="0"/>
              <a:t>Designated Institutional Official (DIO): The individual who, in collaboration with a Graduate Medical Education Committee (GMEC), must have authority and responsibility for the </a:t>
            </a:r>
            <a:r>
              <a:rPr lang="en-US" altLang="en-US" b="1" dirty="0">
                <a:solidFill>
                  <a:srgbClr val="00B050"/>
                </a:solidFill>
              </a:rPr>
              <a:t>oversight </a:t>
            </a:r>
            <a:r>
              <a:rPr lang="en-US" altLang="en-US" dirty="0"/>
              <a:t>and </a:t>
            </a:r>
            <a:r>
              <a:rPr lang="en-US" altLang="en-US" b="1" dirty="0">
                <a:solidFill>
                  <a:srgbClr val="00B050"/>
                </a:solidFill>
              </a:rPr>
              <a:t>administration</a:t>
            </a:r>
            <a:r>
              <a:rPr lang="en-US" altLang="en-US" dirty="0"/>
              <a:t> of </a:t>
            </a:r>
            <a:r>
              <a:rPr lang="en-US" altLang="en-US" b="1" dirty="0">
                <a:solidFill>
                  <a:srgbClr val="00B050"/>
                </a:solidFill>
              </a:rPr>
              <a:t>each</a:t>
            </a:r>
            <a:r>
              <a:rPr lang="en-US" altLang="en-US" b="1" dirty="0"/>
              <a:t> </a:t>
            </a:r>
            <a:r>
              <a:rPr lang="en-US" altLang="en-US" dirty="0"/>
              <a:t>of the Sponsoring Institution’s ACGME accredited programs, as well as for ensuring compliance with the ACGME </a:t>
            </a:r>
          </a:p>
          <a:p>
            <a:pPr lvl="1"/>
            <a:r>
              <a:rPr lang="en-US" altLang="en-US" dirty="0"/>
              <a:t>Institutional</a:t>
            </a:r>
          </a:p>
          <a:p>
            <a:pPr lvl="1"/>
            <a:r>
              <a:rPr lang="en-US" altLang="en-US" dirty="0"/>
              <a:t>Common</a:t>
            </a:r>
          </a:p>
          <a:p>
            <a:pPr lvl="1"/>
            <a:r>
              <a:rPr lang="en-US" altLang="en-US" dirty="0"/>
              <a:t>and specialty/subspecialty specific Program Requirements</a:t>
            </a:r>
            <a:r>
              <a:rPr lang="en-US" altLang="en-US" dirty="0" smtClean="0"/>
              <a:t>; </a:t>
            </a:r>
            <a:r>
              <a:rPr lang="en-US" altLang="en-US" dirty="0"/>
              <a:t>I.A.5.a) </a:t>
            </a:r>
          </a:p>
          <a:p>
            <a:pPr marL="0" indent="0" algn="ctr">
              <a:buNone/>
            </a:pPr>
            <a:r>
              <a:rPr lang="en-US" altLang="en-US" sz="1300" dirty="0"/>
              <a:t>http://www.acgme.org/Portals/0/PDFs/FAQ/InstitutionalRequirements_07012015.pdf</a:t>
            </a:r>
          </a:p>
          <a:p>
            <a:endParaRPr lang="en-US" altLang="en-US" dirty="0"/>
          </a:p>
        </p:txBody>
      </p:sp>
      <p:sp>
        <p:nvSpPr>
          <p:cNvPr id="2" name="Footer Placeholder 1"/>
          <p:cNvSpPr>
            <a:spLocks noGrp="1"/>
          </p:cNvSpPr>
          <p:nvPr>
            <p:ph type="ftr" sz="quarter" idx="10"/>
          </p:nvPr>
        </p:nvSpPr>
        <p:spPr/>
        <p:txBody>
          <a:bodyPr/>
          <a:lstStyle/>
          <a:p>
            <a:r>
              <a:rPr lang="en-US" dirty="0"/>
              <a:t>Presented by Partners in Medical Education, Inc. 2016</a:t>
            </a:r>
          </a:p>
        </p:txBody>
      </p:sp>
      <p:sp>
        <p:nvSpPr>
          <p:cNvPr id="9" name="Slide Number Placeholder 8"/>
          <p:cNvSpPr>
            <a:spLocks noGrp="1"/>
          </p:cNvSpPr>
          <p:nvPr>
            <p:ph type="sldNum" sz="quarter" idx="11"/>
          </p:nvPr>
        </p:nvSpPr>
        <p:spPr/>
        <p:txBody>
          <a:bodyPr/>
          <a:lstStyle/>
          <a:p>
            <a:pPr>
              <a:defRPr/>
            </a:pPr>
            <a:fld id="{0F936355-F024-8C42-A5F5-6F05435583B0}" type="slidenum">
              <a:rPr lang="en-US" altLang="en-US" smtClean="0"/>
              <a:pPr>
                <a:defRPr/>
              </a:pPr>
              <a:t>29</a:t>
            </a:fld>
            <a:endParaRPr lang="en-US" altLang="en-US" dirty="0"/>
          </a:p>
        </p:txBody>
      </p:sp>
    </p:spTree>
    <p:extLst>
      <p:ext uri="{BB962C8B-B14F-4D97-AF65-F5344CB8AC3E}">
        <p14:creationId xmlns:p14="http://schemas.microsoft.com/office/powerpoint/2010/main" val="1333456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Working with the</a:t>
            </a:r>
            <a:br>
              <a:rPr lang="en-US" dirty="0"/>
            </a:br>
            <a:r>
              <a:rPr lang="en-US" dirty="0"/>
              <a:t> Struggling Learner</a:t>
            </a:r>
          </a:p>
        </p:txBody>
      </p:sp>
      <p:sp>
        <p:nvSpPr>
          <p:cNvPr id="3" name="Subtitle 2"/>
          <p:cNvSpPr>
            <a:spLocks noGrp="1"/>
          </p:cNvSpPr>
          <p:nvPr>
            <p:ph type="subTitle" idx="1"/>
          </p:nvPr>
        </p:nvSpPr>
        <p:spPr/>
        <p:txBody>
          <a:bodyPr>
            <a:normAutofit/>
          </a:bodyPr>
          <a:lstStyle/>
          <a:p>
            <a:r>
              <a:rPr lang="en-US" dirty="0"/>
              <a:t>Presented by:</a:t>
            </a:r>
          </a:p>
          <a:p>
            <a:r>
              <a:rPr lang="en-US" dirty="0"/>
              <a:t>Heather Peters, M.Ed., Ph.D.</a:t>
            </a:r>
            <a:endParaRPr lang="en-US" altLang="en-US" sz="1600" dirty="0"/>
          </a:p>
        </p:txBody>
      </p:sp>
    </p:spTree>
    <p:extLst>
      <p:ext uri="{BB962C8B-B14F-4D97-AF65-F5344CB8AC3E}">
        <p14:creationId xmlns:p14="http://schemas.microsoft.com/office/powerpoint/2010/main" val="2918312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DIO Cont.       </a:t>
            </a:r>
          </a:p>
        </p:txBody>
      </p:sp>
      <p:sp>
        <p:nvSpPr>
          <p:cNvPr id="3" name="Content Placeholder 2"/>
          <p:cNvSpPr>
            <a:spLocks noGrp="1"/>
          </p:cNvSpPr>
          <p:nvPr>
            <p:ph sz="half" idx="1"/>
          </p:nvPr>
        </p:nvSpPr>
        <p:spPr>
          <a:xfrm>
            <a:off x="628649" y="1647091"/>
            <a:ext cx="8116765" cy="4529871"/>
          </a:xfrm>
        </p:spPr>
        <p:txBody>
          <a:bodyPr>
            <a:normAutofit/>
          </a:bodyPr>
          <a:lstStyle/>
          <a:p>
            <a:pPr marL="0" indent="0">
              <a:buNone/>
            </a:pPr>
            <a:endParaRPr lang="en-US" dirty="0"/>
          </a:p>
          <a:p>
            <a:r>
              <a:rPr lang="en-US" dirty="0"/>
              <a:t>Sufficient financial support</a:t>
            </a:r>
          </a:p>
          <a:p>
            <a:r>
              <a:rPr lang="en-US" dirty="0"/>
              <a:t>Protected time</a:t>
            </a:r>
          </a:p>
          <a:p>
            <a:r>
              <a:rPr lang="en-US" dirty="0"/>
              <a:t>Engage in professional </a:t>
            </a:r>
            <a:r>
              <a:rPr lang="en-US" dirty="0" smtClean="0"/>
              <a:t>development</a:t>
            </a:r>
          </a:p>
          <a:p>
            <a:pPr marL="0" indent="0">
              <a:buNone/>
            </a:pPr>
            <a:endParaRPr lang="en-US" dirty="0"/>
          </a:p>
          <a:p>
            <a:r>
              <a:rPr lang="en-US" dirty="0"/>
              <a:t>Mentor/guide</a:t>
            </a:r>
          </a:p>
          <a:p>
            <a:pPr marL="0" indent="0">
              <a:buNone/>
            </a:pPr>
            <a:endParaRPr lang="en-US" dirty="0"/>
          </a:p>
          <a:p>
            <a:r>
              <a:rPr lang="en-US" b="1" dirty="0">
                <a:solidFill>
                  <a:srgbClr val="00B050"/>
                </a:solidFill>
              </a:rPr>
              <a:t>sufficient salary support and resources are provided for effective GME administration. II.A.3. </a:t>
            </a:r>
          </a:p>
          <a:p>
            <a:endParaRPr lang="en-US" dirty="0"/>
          </a:p>
        </p:txBody>
      </p:sp>
      <p:sp>
        <p:nvSpPr>
          <p:cNvPr id="5" name="Footer Placeholder 4"/>
          <p:cNvSpPr>
            <a:spLocks noGrp="1"/>
          </p:cNvSpPr>
          <p:nvPr>
            <p:ph type="ftr" sz="quarter" idx="10"/>
          </p:nvPr>
        </p:nvSpPr>
        <p:spPr/>
        <p:txBody>
          <a:bodyPr/>
          <a:lstStyle/>
          <a:p>
            <a:pPr>
              <a:defRPr/>
            </a:pPr>
            <a:r>
              <a:rPr lang="en-US"/>
              <a:t>Presented by Partners in Medical Education, Inc. 2016</a:t>
            </a:r>
          </a:p>
        </p:txBody>
      </p:sp>
      <p:sp>
        <p:nvSpPr>
          <p:cNvPr id="6" name="Slide Number Placeholder 5"/>
          <p:cNvSpPr>
            <a:spLocks noGrp="1"/>
          </p:cNvSpPr>
          <p:nvPr>
            <p:ph type="sldNum" sz="quarter" idx="11"/>
          </p:nvPr>
        </p:nvSpPr>
        <p:spPr/>
        <p:txBody>
          <a:bodyPr/>
          <a:lstStyle/>
          <a:p>
            <a:pPr>
              <a:defRPr/>
            </a:pPr>
            <a:fld id="{0F936355-F024-8C42-A5F5-6F05435583B0}" type="slidenum">
              <a:rPr lang="en-US" altLang="en-US" smtClean="0"/>
              <a:pPr>
                <a:defRPr/>
              </a:pPr>
              <a:t>30</a:t>
            </a:fld>
            <a:endParaRPr lang="en-US" alt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9619" y="246466"/>
            <a:ext cx="2675280" cy="2675280"/>
          </a:xfrm>
          <a:prstGeom prst="rect">
            <a:avLst/>
          </a:prstGeom>
        </p:spPr>
      </p:pic>
    </p:spTree>
    <p:extLst>
      <p:ext uri="{BB962C8B-B14F-4D97-AF65-F5344CB8AC3E}">
        <p14:creationId xmlns:p14="http://schemas.microsoft.com/office/powerpoint/2010/main" val="10046892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Department of Academic Affairs</a:t>
            </a:r>
          </a:p>
        </p:txBody>
      </p:sp>
      <p:sp>
        <p:nvSpPr>
          <p:cNvPr id="3" name="Content Placeholder 2"/>
          <p:cNvSpPr>
            <a:spLocks noGrp="1"/>
          </p:cNvSpPr>
          <p:nvPr>
            <p:ph sz="half" idx="1"/>
          </p:nvPr>
        </p:nvSpPr>
        <p:spPr>
          <a:xfrm>
            <a:off x="628649" y="1825625"/>
            <a:ext cx="8017119" cy="3159734"/>
          </a:xfrm>
        </p:spPr>
        <p:txBody>
          <a:bodyPr>
            <a:normAutofit/>
          </a:bodyPr>
          <a:lstStyle/>
          <a:p>
            <a:r>
              <a:rPr lang="en-US" dirty="0"/>
              <a:t>Office of Graduate Medical Education</a:t>
            </a:r>
          </a:p>
          <a:p>
            <a:r>
              <a:rPr lang="en-US" dirty="0"/>
              <a:t>Director/manager/coordinator</a:t>
            </a:r>
          </a:p>
          <a:p>
            <a:r>
              <a:rPr lang="en-US" dirty="0"/>
              <a:t>Assist DIO, GMEC, Program </a:t>
            </a:r>
            <a:r>
              <a:rPr lang="en-US" dirty="0" smtClean="0"/>
              <a:t>Directors and Program Coordinators </a:t>
            </a:r>
            <a:r>
              <a:rPr lang="en-US" dirty="0"/>
              <a:t>with </a:t>
            </a:r>
            <a:r>
              <a:rPr lang="en-US" b="1" dirty="0">
                <a:solidFill>
                  <a:srgbClr val="00B050"/>
                </a:solidFill>
              </a:rPr>
              <a:t>administrative</a:t>
            </a:r>
            <a:r>
              <a:rPr lang="en-US" dirty="0"/>
              <a:t> requirements</a:t>
            </a:r>
          </a:p>
          <a:p>
            <a:pPr lvl="1"/>
            <a:r>
              <a:rPr lang="en-US" dirty="0"/>
              <a:t>Institutional </a:t>
            </a:r>
          </a:p>
          <a:p>
            <a:pPr lvl="1"/>
            <a:r>
              <a:rPr lang="en-US" dirty="0"/>
              <a:t>Common </a:t>
            </a:r>
          </a:p>
          <a:p>
            <a:r>
              <a:rPr lang="en-US" dirty="0"/>
              <a:t>Reimbursement </a:t>
            </a:r>
          </a:p>
          <a:p>
            <a:endParaRPr lang="en-US" dirty="0"/>
          </a:p>
          <a:p>
            <a:endParaRPr lang="en-US" dirty="0"/>
          </a:p>
          <a:p>
            <a:pPr marL="0" indent="0">
              <a:buNone/>
            </a:pPr>
            <a:endParaRPr lang="en-US" dirty="0"/>
          </a:p>
        </p:txBody>
      </p:sp>
      <p:sp>
        <p:nvSpPr>
          <p:cNvPr id="5" name="Footer Placeholder 4"/>
          <p:cNvSpPr>
            <a:spLocks noGrp="1"/>
          </p:cNvSpPr>
          <p:nvPr>
            <p:ph type="ftr" sz="quarter" idx="10"/>
          </p:nvPr>
        </p:nvSpPr>
        <p:spPr/>
        <p:txBody>
          <a:bodyPr/>
          <a:lstStyle/>
          <a:p>
            <a:pPr>
              <a:defRPr/>
            </a:pPr>
            <a:r>
              <a:rPr lang="en-US"/>
              <a:t>Presented by Partners in Medical Education, Inc. 2016</a:t>
            </a:r>
          </a:p>
        </p:txBody>
      </p:sp>
      <p:sp>
        <p:nvSpPr>
          <p:cNvPr id="6" name="Slide Number Placeholder 5"/>
          <p:cNvSpPr>
            <a:spLocks noGrp="1"/>
          </p:cNvSpPr>
          <p:nvPr>
            <p:ph type="sldNum" sz="quarter" idx="11"/>
          </p:nvPr>
        </p:nvSpPr>
        <p:spPr/>
        <p:txBody>
          <a:bodyPr/>
          <a:lstStyle/>
          <a:p>
            <a:pPr>
              <a:defRPr/>
            </a:pPr>
            <a:fld id="{0F936355-F024-8C42-A5F5-6F05435583B0}" type="slidenum">
              <a:rPr lang="en-US" altLang="en-US" smtClean="0"/>
              <a:pPr>
                <a:defRPr/>
              </a:pPr>
              <a:t>31</a:t>
            </a:fld>
            <a:endParaRPr lang="en-US" alt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7588" y="3834619"/>
            <a:ext cx="3579348" cy="2360295"/>
          </a:xfrm>
          <a:prstGeom prst="rect">
            <a:avLst/>
          </a:prstGeom>
        </p:spPr>
      </p:pic>
    </p:spTree>
    <p:extLst>
      <p:ext uri="{BB962C8B-B14F-4D97-AF65-F5344CB8AC3E}">
        <p14:creationId xmlns:p14="http://schemas.microsoft.com/office/powerpoint/2010/main" val="17395662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Director (PD)</a:t>
            </a:r>
          </a:p>
        </p:txBody>
      </p:sp>
      <p:sp>
        <p:nvSpPr>
          <p:cNvPr id="3" name="Content Placeholder 2"/>
          <p:cNvSpPr>
            <a:spLocks noGrp="1"/>
          </p:cNvSpPr>
          <p:nvPr>
            <p:ph sz="half" idx="1"/>
          </p:nvPr>
        </p:nvSpPr>
        <p:spPr>
          <a:xfrm>
            <a:off x="628650" y="1342292"/>
            <a:ext cx="8210550" cy="4834671"/>
          </a:xfrm>
        </p:spPr>
        <p:txBody>
          <a:bodyPr>
            <a:normAutofit/>
          </a:bodyPr>
          <a:lstStyle/>
          <a:p>
            <a:pPr marL="0" indent="0">
              <a:buNone/>
            </a:pPr>
            <a:r>
              <a:rPr lang="en-US" dirty="0"/>
              <a:t> </a:t>
            </a:r>
          </a:p>
          <a:p>
            <a:pPr marL="0" indent="0">
              <a:lnSpc>
                <a:spcPct val="120000"/>
              </a:lnSpc>
              <a:buNone/>
            </a:pPr>
            <a:r>
              <a:rPr lang="en-US" dirty="0"/>
              <a:t>Qualifications of the program director must include: II.A.3. </a:t>
            </a:r>
          </a:p>
          <a:p>
            <a:pPr marL="0" indent="0">
              <a:lnSpc>
                <a:spcPct val="120000"/>
              </a:lnSpc>
              <a:buNone/>
            </a:pPr>
            <a:r>
              <a:rPr lang="en-US" dirty="0"/>
              <a:t>requisite specialty expertise and </a:t>
            </a:r>
            <a:r>
              <a:rPr lang="en-US" b="1" dirty="0">
                <a:solidFill>
                  <a:srgbClr val="00B050"/>
                </a:solidFill>
              </a:rPr>
              <a:t>documented educational </a:t>
            </a:r>
            <a:r>
              <a:rPr lang="en-US" dirty="0"/>
              <a:t>and administrative experience acceptable to the Review Committee; II.A.3.a)  	</a:t>
            </a:r>
          </a:p>
          <a:p>
            <a:pPr marL="0" indent="0">
              <a:lnSpc>
                <a:spcPct val="120000"/>
              </a:lnSpc>
              <a:buNone/>
            </a:pPr>
            <a:r>
              <a:rPr lang="en-US" dirty="0"/>
              <a:t>	Scholarly activity </a:t>
            </a:r>
          </a:p>
          <a:p>
            <a:pPr marL="0" indent="0">
              <a:lnSpc>
                <a:spcPct val="120000"/>
              </a:lnSpc>
              <a:buNone/>
            </a:pPr>
            <a:endParaRPr lang="en-US" dirty="0"/>
          </a:p>
          <a:p>
            <a:pPr marL="0" indent="0">
              <a:buNone/>
            </a:pPr>
            <a:endParaRPr lang="en-US" dirty="0"/>
          </a:p>
          <a:p>
            <a:pPr marL="0" indent="0">
              <a:buNone/>
            </a:pPr>
            <a:endParaRPr lang="en-US" dirty="0"/>
          </a:p>
          <a:p>
            <a:pPr marL="0" indent="0">
              <a:buNone/>
            </a:pPr>
            <a:endParaRPr lang="en-US" dirty="0"/>
          </a:p>
        </p:txBody>
      </p:sp>
      <p:sp>
        <p:nvSpPr>
          <p:cNvPr id="5" name="Footer Placeholder 4"/>
          <p:cNvSpPr>
            <a:spLocks noGrp="1"/>
          </p:cNvSpPr>
          <p:nvPr>
            <p:ph type="ftr" sz="quarter" idx="10"/>
          </p:nvPr>
        </p:nvSpPr>
        <p:spPr/>
        <p:txBody>
          <a:bodyPr/>
          <a:lstStyle/>
          <a:p>
            <a:pPr>
              <a:defRPr/>
            </a:pPr>
            <a:r>
              <a:rPr lang="en-US"/>
              <a:t>Presented by Partners in Medical Education, Inc. 2016</a:t>
            </a:r>
          </a:p>
        </p:txBody>
      </p:sp>
      <p:sp>
        <p:nvSpPr>
          <p:cNvPr id="6" name="Slide Number Placeholder 5"/>
          <p:cNvSpPr>
            <a:spLocks noGrp="1"/>
          </p:cNvSpPr>
          <p:nvPr>
            <p:ph type="sldNum" sz="quarter" idx="11"/>
          </p:nvPr>
        </p:nvSpPr>
        <p:spPr/>
        <p:txBody>
          <a:bodyPr/>
          <a:lstStyle/>
          <a:p>
            <a:pPr>
              <a:defRPr/>
            </a:pPr>
            <a:fld id="{0F936355-F024-8C42-A5F5-6F05435583B0}" type="slidenum">
              <a:rPr lang="en-US" altLang="en-US" smtClean="0"/>
              <a:pPr>
                <a:defRPr/>
              </a:pPr>
              <a:t>32</a:t>
            </a:fld>
            <a:endParaRPr lang="en-US" altLang="en-US"/>
          </a:p>
        </p:txBody>
      </p:sp>
    </p:spTree>
    <p:extLst>
      <p:ext uri="{BB962C8B-B14F-4D97-AF65-F5344CB8AC3E}">
        <p14:creationId xmlns:p14="http://schemas.microsoft.com/office/powerpoint/2010/main" val="20490728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Director (PD) Cont.</a:t>
            </a:r>
          </a:p>
        </p:txBody>
      </p:sp>
      <p:sp>
        <p:nvSpPr>
          <p:cNvPr id="3" name="Content Placeholder 2"/>
          <p:cNvSpPr>
            <a:spLocks noGrp="1"/>
          </p:cNvSpPr>
          <p:nvPr>
            <p:ph sz="half" idx="1"/>
          </p:nvPr>
        </p:nvSpPr>
        <p:spPr>
          <a:xfrm>
            <a:off x="628650" y="1825625"/>
            <a:ext cx="7886700" cy="4351338"/>
          </a:xfrm>
        </p:spPr>
        <p:txBody>
          <a:bodyPr>
            <a:normAutofit/>
          </a:bodyPr>
          <a:lstStyle/>
          <a:p>
            <a:pPr marL="0" indent="0">
              <a:buNone/>
            </a:pPr>
            <a:r>
              <a:rPr lang="en-US" dirty="0"/>
              <a:t>certification in the specialty by the American Board of _____, or specialty qualifications that are acceptable to the Review Committee; and, II.A.3.b) </a:t>
            </a:r>
          </a:p>
          <a:p>
            <a:pPr marL="0" indent="0">
              <a:buNone/>
            </a:pPr>
            <a:r>
              <a:rPr lang="en-US" dirty="0"/>
              <a:t> </a:t>
            </a:r>
          </a:p>
          <a:p>
            <a:pPr marL="0" indent="0">
              <a:buNone/>
            </a:pPr>
            <a:r>
              <a:rPr lang="en-US" dirty="0"/>
              <a:t>current medical licensure and appropriate medical staff appointment. II.A.3.c) </a:t>
            </a:r>
          </a:p>
        </p:txBody>
      </p:sp>
      <p:sp>
        <p:nvSpPr>
          <p:cNvPr id="5" name="Footer Placeholder 4"/>
          <p:cNvSpPr>
            <a:spLocks noGrp="1"/>
          </p:cNvSpPr>
          <p:nvPr>
            <p:ph type="ftr" sz="quarter" idx="10"/>
          </p:nvPr>
        </p:nvSpPr>
        <p:spPr/>
        <p:txBody>
          <a:bodyPr/>
          <a:lstStyle/>
          <a:p>
            <a:pPr>
              <a:defRPr/>
            </a:pPr>
            <a:r>
              <a:rPr lang="en-US" smtClean="0"/>
              <a:t>Presented by Partners in Medical Education, Inc. 2016</a:t>
            </a:r>
            <a:endParaRPr lang="en-US"/>
          </a:p>
        </p:txBody>
      </p:sp>
      <p:sp>
        <p:nvSpPr>
          <p:cNvPr id="6" name="Slide Number Placeholder 5"/>
          <p:cNvSpPr>
            <a:spLocks noGrp="1"/>
          </p:cNvSpPr>
          <p:nvPr>
            <p:ph type="sldNum" sz="quarter" idx="11"/>
          </p:nvPr>
        </p:nvSpPr>
        <p:spPr/>
        <p:txBody>
          <a:bodyPr/>
          <a:lstStyle/>
          <a:p>
            <a:pPr>
              <a:defRPr/>
            </a:pPr>
            <a:fld id="{0F936355-F024-8C42-A5F5-6F05435583B0}" type="slidenum">
              <a:rPr lang="en-US" altLang="en-US" smtClean="0"/>
              <a:pPr>
                <a:defRPr/>
              </a:pPr>
              <a:t>33</a:t>
            </a:fld>
            <a:endParaRPr lang="en-US" alt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9569" y="4043363"/>
            <a:ext cx="2143125" cy="2133600"/>
          </a:xfrm>
          <a:prstGeom prst="rect">
            <a:avLst/>
          </a:prstGeom>
        </p:spPr>
      </p:pic>
    </p:spTree>
    <p:extLst>
      <p:ext uri="{BB962C8B-B14F-4D97-AF65-F5344CB8AC3E}">
        <p14:creationId xmlns:p14="http://schemas.microsoft.com/office/powerpoint/2010/main" val="11857467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Director (PD) Cont.</a:t>
            </a:r>
          </a:p>
        </p:txBody>
      </p:sp>
      <p:sp>
        <p:nvSpPr>
          <p:cNvPr id="3" name="Content Placeholder 2"/>
          <p:cNvSpPr>
            <a:spLocks noGrp="1"/>
          </p:cNvSpPr>
          <p:nvPr>
            <p:ph sz="half" idx="1"/>
          </p:nvPr>
        </p:nvSpPr>
        <p:spPr>
          <a:xfrm>
            <a:off x="628650" y="1825625"/>
            <a:ext cx="8105042" cy="4351338"/>
          </a:xfrm>
        </p:spPr>
        <p:txBody>
          <a:bodyPr/>
          <a:lstStyle/>
          <a:p>
            <a:r>
              <a:rPr lang="en-US" dirty="0"/>
              <a:t>Voted into position by GMEC</a:t>
            </a:r>
          </a:p>
          <a:p>
            <a:r>
              <a:rPr lang="en-US" dirty="0"/>
              <a:t>Approved by the </a:t>
            </a:r>
            <a:r>
              <a:rPr lang="en-US" dirty="0" smtClean="0"/>
              <a:t>ACGME</a:t>
            </a:r>
            <a:endParaRPr lang="en-US" dirty="0"/>
          </a:p>
          <a:p>
            <a:r>
              <a:rPr lang="en-US" dirty="0"/>
              <a:t>The program director should continue in his or her position for a length of time adequate to maintain continuity of leadership and program stability II.A.2</a:t>
            </a:r>
            <a:r>
              <a:rPr lang="en-US" dirty="0" smtClean="0"/>
              <a:t>.</a:t>
            </a:r>
          </a:p>
          <a:p>
            <a:pPr marL="0" indent="0">
              <a:buNone/>
            </a:pPr>
            <a:endParaRPr lang="en-US" dirty="0"/>
          </a:p>
          <a:p>
            <a:r>
              <a:rPr lang="en-US" dirty="0" smtClean="0"/>
              <a:t>Leader/educator/mentor/advocate</a:t>
            </a:r>
            <a:endParaRPr lang="en-US" dirty="0"/>
          </a:p>
          <a:p>
            <a:pPr marL="0" indent="0">
              <a:buNone/>
            </a:pPr>
            <a:endParaRPr lang="en-US" dirty="0"/>
          </a:p>
        </p:txBody>
      </p:sp>
      <p:sp>
        <p:nvSpPr>
          <p:cNvPr id="5" name="Footer Placeholder 4"/>
          <p:cNvSpPr>
            <a:spLocks noGrp="1"/>
          </p:cNvSpPr>
          <p:nvPr>
            <p:ph type="ftr" sz="quarter" idx="10"/>
          </p:nvPr>
        </p:nvSpPr>
        <p:spPr/>
        <p:txBody>
          <a:bodyPr/>
          <a:lstStyle/>
          <a:p>
            <a:pPr>
              <a:defRPr/>
            </a:pPr>
            <a:r>
              <a:rPr lang="en-US"/>
              <a:t>Presented by Partners in Medical Education, Inc. 2016</a:t>
            </a:r>
          </a:p>
        </p:txBody>
      </p:sp>
      <p:sp>
        <p:nvSpPr>
          <p:cNvPr id="6" name="Slide Number Placeholder 5"/>
          <p:cNvSpPr>
            <a:spLocks noGrp="1"/>
          </p:cNvSpPr>
          <p:nvPr>
            <p:ph type="sldNum" sz="quarter" idx="11"/>
          </p:nvPr>
        </p:nvSpPr>
        <p:spPr/>
        <p:txBody>
          <a:bodyPr/>
          <a:lstStyle/>
          <a:p>
            <a:pPr>
              <a:defRPr/>
            </a:pPr>
            <a:fld id="{0F936355-F024-8C42-A5F5-6F05435583B0}" type="slidenum">
              <a:rPr lang="en-US" altLang="en-US" smtClean="0"/>
              <a:pPr>
                <a:defRPr/>
              </a:pPr>
              <a:t>34</a:t>
            </a:fld>
            <a:endParaRPr lang="en-US" alt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050" y="4129088"/>
            <a:ext cx="2228850" cy="2047875"/>
          </a:xfrm>
          <a:prstGeom prst="rect">
            <a:avLst/>
          </a:prstGeom>
        </p:spPr>
      </p:pic>
    </p:spTree>
    <p:extLst>
      <p:ext uri="{BB962C8B-B14F-4D97-AF65-F5344CB8AC3E}">
        <p14:creationId xmlns:p14="http://schemas.microsoft.com/office/powerpoint/2010/main" val="14038172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7325" y="225684"/>
            <a:ext cx="6526006" cy="1325563"/>
          </a:xfrm>
        </p:spPr>
        <p:txBody>
          <a:bodyPr/>
          <a:lstStyle/>
          <a:p>
            <a:r>
              <a:rPr lang="en-US" dirty="0"/>
              <a:t>Associate Program Director</a:t>
            </a:r>
          </a:p>
        </p:txBody>
      </p:sp>
      <p:sp>
        <p:nvSpPr>
          <p:cNvPr id="3" name="Content Placeholder 2"/>
          <p:cNvSpPr>
            <a:spLocks noGrp="1"/>
          </p:cNvSpPr>
          <p:nvPr>
            <p:ph idx="1"/>
          </p:nvPr>
        </p:nvSpPr>
        <p:spPr>
          <a:xfrm>
            <a:off x="628650" y="1566904"/>
            <a:ext cx="7886700" cy="6525491"/>
          </a:xfrm>
        </p:spPr>
        <p:txBody>
          <a:bodyPr/>
          <a:lstStyle/>
          <a:p>
            <a:endParaRPr lang="en-US" dirty="0" smtClean="0">
              <a:latin typeface="+mj-lt"/>
            </a:endParaRPr>
          </a:p>
          <a:p>
            <a:r>
              <a:rPr lang="en-US" dirty="0" smtClean="0">
                <a:latin typeface="+mj-lt"/>
              </a:rPr>
              <a:t>Title listed in web ADS</a:t>
            </a:r>
          </a:p>
          <a:p>
            <a:r>
              <a:rPr lang="en-US" dirty="0" smtClean="0">
                <a:latin typeface="+mj-lt"/>
              </a:rPr>
              <a:t>Assist </a:t>
            </a:r>
            <a:r>
              <a:rPr lang="en-US" dirty="0">
                <a:latin typeface="+mj-lt"/>
              </a:rPr>
              <a:t>PD in their duties</a:t>
            </a:r>
          </a:p>
          <a:p>
            <a:r>
              <a:rPr lang="en-US" dirty="0">
                <a:latin typeface="+mj-lt"/>
              </a:rPr>
              <a:t>Oversee certain responsibilities </a:t>
            </a:r>
          </a:p>
          <a:p>
            <a:r>
              <a:rPr lang="en-US" dirty="0">
                <a:latin typeface="+mj-lt"/>
              </a:rPr>
              <a:t>Resident mentor</a:t>
            </a:r>
          </a:p>
          <a:p>
            <a:pPr marL="0" indent="0">
              <a:buNone/>
            </a:pPr>
            <a:endParaRPr lang="en-US" dirty="0"/>
          </a:p>
        </p:txBody>
      </p:sp>
      <p:sp>
        <p:nvSpPr>
          <p:cNvPr id="5" name="Footer Placeholder 2"/>
          <p:cNvSpPr>
            <a:spLocks noGrp="1"/>
          </p:cNvSpPr>
          <p:nvPr>
            <p:ph type="ftr" sz="quarter" idx="10"/>
          </p:nvPr>
        </p:nvSpPr>
        <p:spPr>
          <a:xfrm>
            <a:off x="3028950" y="6433130"/>
            <a:ext cx="3086100" cy="365125"/>
          </a:xfrm>
        </p:spPr>
        <p:txBody>
          <a:bodyPr/>
          <a:lstStyle/>
          <a:p>
            <a:r>
              <a:rPr lang="en-US"/>
              <a:t>Presented by Partners in Medical Education, Inc. 2016</a:t>
            </a:r>
          </a:p>
        </p:txBody>
      </p:sp>
      <p:sp>
        <p:nvSpPr>
          <p:cNvPr id="9" name="Slide Number Placeholder 8"/>
          <p:cNvSpPr>
            <a:spLocks noGrp="1"/>
          </p:cNvSpPr>
          <p:nvPr>
            <p:ph type="sldNum" sz="quarter" idx="11"/>
          </p:nvPr>
        </p:nvSpPr>
        <p:spPr>
          <a:xfrm>
            <a:off x="6457950" y="6433131"/>
            <a:ext cx="2057400" cy="365125"/>
          </a:xfrm>
        </p:spPr>
        <p:txBody>
          <a:bodyPr/>
          <a:lstStyle/>
          <a:p>
            <a:pPr>
              <a:defRPr/>
            </a:pPr>
            <a:r>
              <a:rPr lang="en-US" altLang="en-US" dirty="0" smtClean="0"/>
              <a:t>35</a:t>
            </a:r>
            <a:endParaRPr lang="en-US" alt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9797" y="3605850"/>
            <a:ext cx="3837549" cy="2466996"/>
          </a:xfrm>
          <a:prstGeom prst="rect">
            <a:avLst/>
          </a:prstGeom>
        </p:spPr>
      </p:pic>
    </p:spTree>
    <p:extLst>
      <p:ext uri="{BB962C8B-B14F-4D97-AF65-F5344CB8AC3E}">
        <p14:creationId xmlns:p14="http://schemas.microsoft.com/office/powerpoint/2010/main" val="12414921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7994" y="293433"/>
            <a:ext cx="6526006" cy="1325563"/>
          </a:xfrm>
        </p:spPr>
        <p:txBody>
          <a:bodyPr/>
          <a:lstStyle/>
          <a:p>
            <a:r>
              <a:rPr lang="en-US" dirty="0"/>
              <a:t>Program Coordinator</a:t>
            </a:r>
          </a:p>
        </p:txBody>
      </p:sp>
      <p:sp>
        <p:nvSpPr>
          <p:cNvPr id="3" name="Content Placeholder 2"/>
          <p:cNvSpPr>
            <a:spLocks noGrp="1"/>
          </p:cNvSpPr>
          <p:nvPr>
            <p:ph idx="1"/>
          </p:nvPr>
        </p:nvSpPr>
        <p:spPr>
          <a:xfrm>
            <a:off x="609600" y="1618996"/>
            <a:ext cx="6725964" cy="4689184"/>
          </a:xfrm>
        </p:spPr>
        <p:txBody>
          <a:bodyPr>
            <a:normAutofit fontScale="62500" lnSpcReduction="20000"/>
          </a:bodyPr>
          <a:lstStyle/>
          <a:p>
            <a:pPr>
              <a:lnSpc>
                <a:spcPct val="120000"/>
              </a:lnSpc>
            </a:pPr>
            <a:r>
              <a:rPr lang="en-US" sz="3400" dirty="0"/>
              <a:t>The program coordinator(s) has (have) sufficient support and time to effectively carry out his/her (their) responsibilities; II.B.4.</a:t>
            </a:r>
          </a:p>
          <a:p>
            <a:endParaRPr lang="en-US" sz="3400" dirty="0" smtClean="0"/>
          </a:p>
          <a:p>
            <a:r>
              <a:rPr lang="en-US" sz="3400" dirty="0" smtClean="0"/>
              <a:t>Administrative support</a:t>
            </a:r>
            <a:endParaRPr lang="en-US" sz="3400" dirty="0"/>
          </a:p>
          <a:p>
            <a:r>
              <a:rPr lang="en-US" sz="3400" dirty="0"/>
              <a:t>Motherly figure/resident support person</a:t>
            </a:r>
          </a:p>
          <a:p>
            <a:r>
              <a:rPr lang="en-US" sz="3400" dirty="0"/>
              <a:t>Forefront of the programs inner workings</a:t>
            </a:r>
          </a:p>
          <a:p>
            <a:pPr marL="0" indent="0">
              <a:buNone/>
            </a:pPr>
            <a:endParaRPr lang="en-US" dirty="0"/>
          </a:p>
          <a:p>
            <a:pPr marL="0" indent="0">
              <a:buNone/>
            </a:pPr>
            <a:r>
              <a:rPr lang="en-US" dirty="0"/>
              <a:t> </a:t>
            </a:r>
          </a:p>
          <a:p>
            <a:pPr marL="0" indent="0">
              <a:buNone/>
            </a:pPr>
            <a:endParaRPr lang="en-US" dirty="0"/>
          </a:p>
          <a:p>
            <a:pPr marL="0" indent="0">
              <a:buNone/>
            </a:pPr>
            <a:endParaRPr lang="en-US" dirty="0"/>
          </a:p>
          <a:p>
            <a:pPr marL="0" indent="0">
              <a:buNone/>
            </a:pPr>
            <a:endParaRPr lang="en-US" dirty="0"/>
          </a:p>
          <a:p>
            <a:pPr marL="0" indent="0" algn="ctr">
              <a:buNone/>
            </a:pPr>
            <a:endParaRPr lang="en-US" sz="1200" dirty="0"/>
          </a:p>
          <a:p>
            <a:pPr marL="0" indent="0" algn="ctr">
              <a:buNone/>
            </a:pPr>
            <a:endParaRPr lang="en-US" sz="1200" dirty="0"/>
          </a:p>
          <a:p>
            <a:pPr marL="0" indent="0" algn="ctr">
              <a:buNone/>
            </a:pPr>
            <a:r>
              <a:rPr lang="en-US" sz="1400" dirty="0"/>
              <a:t>http://www.acgme.org/Portals/0/PDFs/FAQ/InstitutionalRequirements_07012015.pdf</a:t>
            </a:r>
          </a:p>
        </p:txBody>
      </p:sp>
      <p:sp>
        <p:nvSpPr>
          <p:cNvPr id="7" name="Footer Placeholder 2"/>
          <p:cNvSpPr>
            <a:spLocks noGrp="1"/>
          </p:cNvSpPr>
          <p:nvPr>
            <p:ph type="ftr" sz="quarter" idx="10"/>
          </p:nvPr>
        </p:nvSpPr>
        <p:spPr>
          <a:xfrm>
            <a:off x="3028950" y="6433130"/>
            <a:ext cx="3086100" cy="365125"/>
          </a:xfrm>
        </p:spPr>
        <p:txBody>
          <a:bodyPr/>
          <a:lstStyle/>
          <a:p>
            <a:r>
              <a:rPr lang="en-US" dirty="0"/>
              <a:t>Presented by Partners in Medical Education, Inc. 2016</a:t>
            </a:r>
          </a:p>
        </p:txBody>
      </p:sp>
      <p:sp>
        <p:nvSpPr>
          <p:cNvPr id="9" name="Slide Number Placeholder 28"/>
          <p:cNvSpPr>
            <a:spLocks noGrp="1"/>
          </p:cNvSpPr>
          <p:nvPr>
            <p:ph type="sldNum" sz="quarter" idx="11"/>
          </p:nvPr>
        </p:nvSpPr>
        <p:spPr>
          <a:xfrm>
            <a:off x="6457950" y="6433131"/>
            <a:ext cx="2057400" cy="365125"/>
          </a:xfrm>
        </p:spPr>
        <p:txBody>
          <a:bodyPr/>
          <a:lstStyle/>
          <a:p>
            <a:pPr>
              <a:defRPr/>
            </a:pPr>
            <a:r>
              <a:rPr lang="en-US" altLang="en-US" dirty="0" smtClean="0"/>
              <a:t>36</a:t>
            </a:r>
            <a:endParaRPr lang="en-US" alt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0453" y="4253792"/>
            <a:ext cx="2409825" cy="1895475"/>
          </a:xfrm>
          <a:prstGeom prst="rect">
            <a:avLst/>
          </a:prstGeom>
        </p:spPr>
      </p:pic>
    </p:spTree>
    <p:extLst>
      <p:ext uri="{BB962C8B-B14F-4D97-AF65-F5344CB8AC3E}">
        <p14:creationId xmlns:p14="http://schemas.microsoft.com/office/powerpoint/2010/main" val="8311402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dirty="0"/>
              <a:t> Must include</a:t>
            </a:r>
          </a:p>
          <a:p>
            <a:pPr lvl="2"/>
            <a:r>
              <a:rPr lang="en-US" dirty="0"/>
              <a:t>DIO</a:t>
            </a:r>
          </a:p>
          <a:p>
            <a:pPr lvl="2"/>
            <a:r>
              <a:rPr lang="en-US" dirty="0"/>
              <a:t>Minimum of two PD’s from ACGME-accredited programs</a:t>
            </a:r>
          </a:p>
          <a:p>
            <a:pPr lvl="2"/>
            <a:r>
              <a:rPr lang="en-US" dirty="0"/>
              <a:t>Minimum of two peer-selected residents/fellows f	rom ACGME-accredited programs</a:t>
            </a:r>
          </a:p>
          <a:p>
            <a:pPr lvl="2"/>
            <a:r>
              <a:rPr lang="en-US" dirty="0"/>
              <a:t>Quality improvement or patient safety officer</a:t>
            </a:r>
          </a:p>
          <a:p>
            <a:pPr marL="0" indent="0">
              <a:buNone/>
            </a:pPr>
            <a:r>
              <a:rPr lang="en-US" dirty="0"/>
              <a:t>Oversight/review/approval</a:t>
            </a:r>
          </a:p>
          <a:p>
            <a:pPr marL="0" indent="0">
              <a:buNone/>
            </a:pPr>
            <a:r>
              <a:rPr lang="en-US" dirty="0"/>
              <a:t>Meeting minutes</a:t>
            </a:r>
          </a:p>
          <a:p>
            <a:pPr marL="0" indent="0">
              <a:buNone/>
            </a:pPr>
            <a:r>
              <a:rPr lang="en-US" dirty="0"/>
              <a:t>Meet quarterly</a:t>
            </a:r>
          </a:p>
          <a:p>
            <a:pPr marL="0" indent="0">
              <a:buNone/>
            </a:pPr>
            <a:r>
              <a:rPr lang="en-US" dirty="0"/>
              <a:t>Larger health systems</a:t>
            </a:r>
          </a:p>
          <a:p>
            <a:pPr marL="0" indent="0">
              <a:buNone/>
            </a:pPr>
            <a:endParaRPr lang="en-US" dirty="0"/>
          </a:p>
          <a:p>
            <a:pPr marL="0" indent="0">
              <a:buNone/>
            </a:pPr>
            <a:endParaRPr lang="en-US" dirty="0"/>
          </a:p>
          <a:p>
            <a:pPr marL="0" indent="0">
              <a:buNone/>
            </a:pPr>
            <a:endParaRPr lang="en-US" dirty="0"/>
          </a:p>
        </p:txBody>
      </p:sp>
      <p:sp>
        <p:nvSpPr>
          <p:cNvPr id="3" name="Title 2"/>
          <p:cNvSpPr>
            <a:spLocks noGrp="1"/>
          </p:cNvSpPr>
          <p:nvPr>
            <p:ph type="title"/>
          </p:nvPr>
        </p:nvSpPr>
        <p:spPr/>
        <p:txBody>
          <a:bodyPr/>
          <a:lstStyle/>
          <a:p>
            <a:r>
              <a:rPr lang="en-US" dirty="0"/>
              <a:t>Graduate Medical Education Committee (GMEC)</a:t>
            </a:r>
          </a:p>
        </p:txBody>
      </p:sp>
      <p:sp>
        <p:nvSpPr>
          <p:cNvPr id="4" name="Footer Placeholder 3"/>
          <p:cNvSpPr>
            <a:spLocks noGrp="1"/>
          </p:cNvSpPr>
          <p:nvPr>
            <p:ph type="ftr" sz="quarter" idx="10"/>
          </p:nvPr>
        </p:nvSpPr>
        <p:spPr/>
        <p:txBody>
          <a:bodyPr/>
          <a:lstStyle/>
          <a:p>
            <a:pPr>
              <a:defRPr/>
            </a:pPr>
            <a:r>
              <a:rPr lang="en-US"/>
              <a:t>Presented by Partners in Medical Education, Inc. 2016</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37</a:t>
            </a:fld>
            <a:endParaRPr lang="en-US" altLang="en-US" dirty="0"/>
          </a:p>
        </p:txBody>
      </p:sp>
    </p:spTree>
    <p:extLst>
      <p:ext uri="{BB962C8B-B14F-4D97-AF65-F5344CB8AC3E}">
        <p14:creationId xmlns:p14="http://schemas.microsoft.com/office/powerpoint/2010/main" val="4225040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850792"/>
            <a:ext cx="7886700" cy="4438905"/>
          </a:xfrm>
        </p:spPr>
        <p:txBody>
          <a:bodyPr/>
          <a:lstStyle/>
          <a:p>
            <a:r>
              <a:rPr lang="en-US" dirty="0"/>
              <a:t>Senior </a:t>
            </a:r>
            <a:r>
              <a:rPr lang="en-US" dirty="0" smtClean="0"/>
              <a:t>resident/chosen resident</a:t>
            </a:r>
            <a:endParaRPr lang="en-US" dirty="0"/>
          </a:p>
          <a:p>
            <a:r>
              <a:rPr lang="en-US" dirty="0"/>
              <a:t>Additional year </a:t>
            </a:r>
          </a:p>
          <a:p>
            <a:r>
              <a:rPr lang="en-US" dirty="0"/>
              <a:t>Go to person for residents</a:t>
            </a:r>
          </a:p>
          <a:p>
            <a:r>
              <a:rPr lang="en-US" dirty="0"/>
              <a:t>Schedule</a:t>
            </a:r>
          </a:p>
          <a:p>
            <a:r>
              <a:rPr lang="en-US" dirty="0"/>
              <a:t>Compliance</a:t>
            </a:r>
          </a:p>
          <a:p>
            <a:r>
              <a:rPr lang="en-US" dirty="0"/>
              <a:t>Administrative interests</a:t>
            </a:r>
          </a:p>
          <a:p>
            <a:r>
              <a:rPr lang="en-US" dirty="0"/>
              <a:t>Chief resident meetings ensure anonymity </a:t>
            </a:r>
          </a:p>
        </p:txBody>
      </p:sp>
      <p:sp>
        <p:nvSpPr>
          <p:cNvPr id="3" name="Title 2"/>
          <p:cNvSpPr>
            <a:spLocks noGrp="1"/>
          </p:cNvSpPr>
          <p:nvPr>
            <p:ph type="title"/>
          </p:nvPr>
        </p:nvSpPr>
        <p:spPr/>
        <p:txBody>
          <a:bodyPr/>
          <a:lstStyle/>
          <a:p>
            <a:r>
              <a:rPr lang="en-US" dirty="0"/>
              <a:t>Chief Residents</a:t>
            </a:r>
          </a:p>
        </p:txBody>
      </p:sp>
      <p:sp>
        <p:nvSpPr>
          <p:cNvPr id="4" name="Footer Placeholder 3"/>
          <p:cNvSpPr>
            <a:spLocks noGrp="1"/>
          </p:cNvSpPr>
          <p:nvPr>
            <p:ph type="ftr" sz="quarter" idx="10"/>
          </p:nvPr>
        </p:nvSpPr>
        <p:spPr/>
        <p:txBody>
          <a:bodyPr/>
          <a:lstStyle/>
          <a:p>
            <a:pPr>
              <a:defRPr/>
            </a:pPr>
            <a:r>
              <a:rPr lang="en-US"/>
              <a:t>Presented by Partners in Medical Education, Inc. 2016</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38</a:t>
            </a:fld>
            <a:endParaRPr lang="en-US" alt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050" y="2271711"/>
            <a:ext cx="1981200" cy="2314575"/>
          </a:xfrm>
          <a:prstGeom prst="rect">
            <a:avLst/>
          </a:prstGeom>
        </p:spPr>
      </p:pic>
    </p:spTree>
    <p:extLst>
      <p:ext uri="{BB962C8B-B14F-4D97-AF65-F5344CB8AC3E}">
        <p14:creationId xmlns:p14="http://schemas.microsoft.com/office/powerpoint/2010/main" val="20827107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7994" y="191832"/>
            <a:ext cx="6526006" cy="1325563"/>
          </a:xfrm>
        </p:spPr>
        <p:txBody>
          <a:bodyPr/>
          <a:lstStyle/>
          <a:p>
            <a:r>
              <a:rPr lang="en-US" dirty="0"/>
              <a:t>Resident</a:t>
            </a:r>
          </a:p>
        </p:txBody>
      </p:sp>
      <p:sp>
        <p:nvSpPr>
          <p:cNvPr id="3" name="Content Placeholder 2"/>
          <p:cNvSpPr>
            <a:spLocks noGrp="1"/>
          </p:cNvSpPr>
          <p:nvPr>
            <p:ph idx="1"/>
          </p:nvPr>
        </p:nvSpPr>
        <p:spPr>
          <a:xfrm>
            <a:off x="628650" y="1800285"/>
            <a:ext cx="7886700" cy="4181908"/>
          </a:xfrm>
        </p:spPr>
        <p:txBody>
          <a:bodyPr/>
          <a:lstStyle/>
          <a:p>
            <a:r>
              <a:rPr lang="en-US" dirty="0"/>
              <a:t>Subspecialty fellows</a:t>
            </a:r>
          </a:p>
          <a:p>
            <a:r>
              <a:rPr lang="en-US" dirty="0"/>
              <a:t>Administrative</a:t>
            </a:r>
          </a:p>
          <a:p>
            <a:r>
              <a:rPr lang="en-US" dirty="0"/>
              <a:t>Knowledgeable </a:t>
            </a:r>
            <a:r>
              <a:rPr lang="en-US" dirty="0" smtClean="0"/>
              <a:t>in medicine</a:t>
            </a:r>
            <a:endParaRPr lang="en-US" dirty="0"/>
          </a:p>
          <a:p>
            <a:r>
              <a:rPr lang="en-US" dirty="0"/>
              <a:t>Compliant</a:t>
            </a:r>
          </a:p>
          <a:p>
            <a:r>
              <a:rPr lang="en-US" dirty="0"/>
              <a:t>Compassionate</a:t>
            </a:r>
          </a:p>
          <a:p>
            <a:pPr marL="0" indent="0">
              <a:buNone/>
            </a:pPr>
            <a:endParaRPr lang="en-US" dirty="0"/>
          </a:p>
          <a:p>
            <a:pPr marL="0" indent="0">
              <a:buNone/>
            </a:pPr>
            <a:r>
              <a:rPr lang="en-US" dirty="0"/>
              <a:t>Program requirements???</a:t>
            </a:r>
          </a:p>
          <a:p>
            <a:pPr marL="0" indent="0">
              <a:buNone/>
            </a:pPr>
            <a:endParaRPr lang="en-US" dirty="0"/>
          </a:p>
        </p:txBody>
      </p:sp>
      <p:sp>
        <p:nvSpPr>
          <p:cNvPr id="6" name="Footer Placeholder 2"/>
          <p:cNvSpPr>
            <a:spLocks noGrp="1"/>
          </p:cNvSpPr>
          <p:nvPr>
            <p:ph type="ftr" sz="quarter" idx="10"/>
          </p:nvPr>
        </p:nvSpPr>
        <p:spPr>
          <a:xfrm>
            <a:off x="3028950" y="6433130"/>
            <a:ext cx="3086100" cy="365125"/>
          </a:xfrm>
        </p:spPr>
        <p:txBody>
          <a:bodyPr/>
          <a:lstStyle/>
          <a:p>
            <a:r>
              <a:rPr lang="en-US"/>
              <a:t>Presented by Partners in Medical Education, Inc. </a:t>
            </a:r>
            <a:r>
              <a:rPr lang="en-US" dirty="0"/>
              <a:t>2016</a:t>
            </a:r>
          </a:p>
        </p:txBody>
      </p:sp>
      <p:sp>
        <p:nvSpPr>
          <p:cNvPr id="7" name="Slide Number Placeholder 28"/>
          <p:cNvSpPr>
            <a:spLocks noGrp="1"/>
          </p:cNvSpPr>
          <p:nvPr>
            <p:ph type="sldNum" sz="quarter" idx="11"/>
          </p:nvPr>
        </p:nvSpPr>
        <p:spPr>
          <a:xfrm>
            <a:off x="6457950" y="6433131"/>
            <a:ext cx="2057400" cy="365125"/>
          </a:xfrm>
        </p:spPr>
        <p:txBody>
          <a:bodyPr/>
          <a:lstStyle/>
          <a:p>
            <a:pPr>
              <a:defRPr/>
            </a:pPr>
            <a:r>
              <a:rPr lang="en-US" altLang="en-US" dirty="0" smtClean="0"/>
              <a:t>39</a:t>
            </a:r>
            <a:endParaRPr lang="en-US" alt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1230" y="1969097"/>
            <a:ext cx="2798751" cy="2798751"/>
          </a:xfrm>
          <a:prstGeom prst="rect">
            <a:avLst/>
          </a:prstGeom>
        </p:spPr>
      </p:pic>
    </p:spTree>
    <p:extLst>
      <p:ext uri="{BB962C8B-B14F-4D97-AF65-F5344CB8AC3E}">
        <p14:creationId xmlns:p14="http://schemas.microsoft.com/office/powerpoint/2010/main" val="1271076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770021" y="5585671"/>
            <a:ext cx="8229600" cy="685800"/>
          </a:xfrm>
        </p:spPr>
        <p:txBody>
          <a:bodyPr>
            <a:normAutofit/>
          </a:bodyPr>
          <a:lstStyle/>
          <a:p>
            <a:pPr marL="0" indent="0" algn="ctr">
              <a:buNone/>
            </a:pPr>
            <a:r>
              <a:rPr lang="en-US" dirty="0"/>
              <a:t>Our obligation is to educate all learners</a:t>
            </a:r>
          </a:p>
        </p:txBody>
      </p:sp>
      <p:sp>
        <p:nvSpPr>
          <p:cNvPr id="16" name="Title 1"/>
          <p:cNvSpPr>
            <a:spLocks noGrp="1"/>
          </p:cNvSpPr>
          <p:nvPr>
            <p:ph type="title"/>
          </p:nvPr>
        </p:nvSpPr>
        <p:spPr>
          <a:xfrm>
            <a:off x="1836821" y="457200"/>
            <a:ext cx="6340643" cy="473163"/>
          </a:xfrm>
        </p:spPr>
        <p:txBody>
          <a:bodyPr>
            <a:noAutofit/>
          </a:bodyPr>
          <a:lstStyle/>
          <a:p>
            <a:r>
              <a:rPr lang="en-US" sz="2800" dirty="0"/>
              <a:t>Importance of Learner Remediation</a:t>
            </a:r>
          </a:p>
        </p:txBody>
      </p:sp>
      <p:sp>
        <p:nvSpPr>
          <p:cNvPr id="17" name="Footer Placeholder 16"/>
          <p:cNvSpPr>
            <a:spLocks noGrp="1"/>
          </p:cNvSpPr>
          <p:nvPr>
            <p:ph type="ftr" sz="quarter" idx="10"/>
          </p:nvPr>
        </p:nvSpPr>
        <p:spPr/>
        <p:txBody>
          <a:bodyPr/>
          <a:lstStyle/>
          <a:p>
            <a:pPr>
              <a:defRPr/>
            </a:pPr>
            <a:r>
              <a:rPr lang="en-US" dirty="0"/>
              <a:t>Presented by Partners in Medical Education, Inc. 2016</a:t>
            </a:r>
          </a:p>
        </p:txBody>
      </p:sp>
      <p:sp>
        <p:nvSpPr>
          <p:cNvPr id="18" name="Slide Number Placeholder 17"/>
          <p:cNvSpPr>
            <a:spLocks noGrp="1"/>
          </p:cNvSpPr>
          <p:nvPr>
            <p:ph type="sldNum" sz="quarter" idx="11"/>
          </p:nvPr>
        </p:nvSpPr>
        <p:spPr/>
        <p:txBody>
          <a:bodyPr/>
          <a:lstStyle/>
          <a:p>
            <a:pPr>
              <a:defRPr/>
            </a:pPr>
            <a:fld id="{6AD68910-38FE-C240-95D4-C063CA8D3DE6}" type="slidenum">
              <a:rPr lang="en-US" altLang="en-US" smtClean="0"/>
              <a:pPr>
                <a:defRPr/>
              </a:pPr>
              <a:t>4</a:t>
            </a:fld>
            <a:endParaRPr lang="en-US" altLang="en-US" dirty="0"/>
          </a:p>
        </p:txBody>
      </p:sp>
      <p:graphicFrame>
        <p:nvGraphicFramePr>
          <p:cNvPr id="2" name="Diagram 1"/>
          <p:cNvGraphicFramePr/>
          <p:nvPr>
            <p:extLst/>
          </p:nvPr>
        </p:nvGraphicFramePr>
        <p:xfrm>
          <a:off x="530352" y="1396999"/>
          <a:ext cx="8211312" cy="41886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810756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038" y="174276"/>
            <a:ext cx="6526006" cy="1325563"/>
          </a:xfrm>
        </p:spPr>
        <p:txBody>
          <a:bodyPr/>
          <a:lstStyle/>
          <a:p>
            <a:r>
              <a:rPr lang="en-US" dirty="0" smtClean="0"/>
              <a:t>Resident/Fellow Forum </a:t>
            </a:r>
            <a:endParaRPr lang="en-US" dirty="0"/>
          </a:p>
        </p:txBody>
      </p:sp>
      <p:sp>
        <p:nvSpPr>
          <p:cNvPr id="3" name="Content Placeholder 2"/>
          <p:cNvSpPr>
            <a:spLocks noGrp="1"/>
          </p:cNvSpPr>
          <p:nvPr>
            <p:ph idx="1"/>
          </p:nvPr>
        </p:nvSpPr>
        <p:spPr>
          <a:xfrm>
            <a:off x="628650" y="1930563"/>
            <a:ext cx="7886700" cy="4438905"/>
          </a:xfrm>
        </p:spPr>
        <p:txBody>
          <a:bodyPr>
            <a:normAutofit/>
          </a:bodyPr>
          <a:lstStyle/>
          <a:p>
            <a:r>
              <a:rPr lang="en-US" dirty="0" smtClean="0"/>
              <a:t>House Staff Association </a:t>
            </a:r>
          </a:p>
          <a:p>
            <a:r>
              <a:rPr lang="en-US" dirty="0" smtClean="0"/>
              <a:t>Raise concerns </a:t>
            </a:r>
            <a:endParaRPr lang="en-US" dirty="0"/>
          </a:p>
          <a:p>
            <a:r>
              <a:rPr lang="en-US" dirty="0"/>
              <a:t>Advocate</a:t>
            </a:r>
          </a:p>
          <a:p>
            <a:r>
              <a:rPr lang="en-US" dirty="0"/>
              <a:t>Wellness</a:t>
            </a:r>
          </a:p>
          <a:p>
            <a:r>
              <a:rPr lang="en-US" dirty="0"/>
              <a:t>Family </a:t>
            </a:r>
          </a:p>
          <a:p>
            <a:pPr marL="0" indent="0">
              <a:buNone/>
            </a:pPr>
            <a:endParaRPr lang="en-US" dirty="0"/>
          </a:p>
        </p:txBody>
      </p:sp>
      <p:sp>
        <p:nvSpPr>
          <p:cNvPr id="4" name="Footer Placeholder 2"/>
          <p:cNvSpPr>
            <a:spLocks noGrp="1"/>
          </p:cNvSpPr>
          <p:nvPr>
            <p:ph type="ftr" sz="quarter" idx="10"/>
          </p:nvPr>
        </p:nvSpPr>
        <p:spPr>
          <a:xfrm>
            <a:off x="3028950" y="6433130"/>
            <a:ext cx="3086100" cy="365125"/>
          </a:xfrm>
        </p:spPr>
        <p:txBody>
          <a:bodyPr/>
          <a:lstStyle/>
          <a:p>
            <a:r>
              <a:rPr lang="en-US"/>
              <a:t>Presented by Partners in Medical Education, Inc. </a:t>
            </a:r>
            <a:r>
              <a:rPr lang="en-US" dirty="0"/>
              <a:t>2016</a:t>
            </a:r>
          </a:p>
        </p:txBody>
      </p:sp>
      <p:sp>
        <p:nvSpPr>
          <p:cNvPr id="5" name="Slide Number Placeholder 28"/>
          <p:cNvSpPr>
            <a:spLocks noGrp="1"/>
          </p:cNvSpPr>
          <p:nvPr>
            <p:ph type="sldNum" sz="quarter" idx="11"/>
          </p:nvPr>
        </p:nvSpPr>
        <p:spPr>
          <a:xfrm>
            <a:off x="6457950" y="6433131"/>
            <a:ext cx="2057400" cy="365125"/>
          </a:xfrm>
        </p:spPr>
        <p:txBody>
          <a:bodyPr/>
          <a:lstStyle/>
          <a:p>
            <a:pPr>
              <a:defRPr/>
            </a:pPr>
            <a:r>
              <a:rPr lang="en-US" altLang="en-US" dirty="0" smtClean="0"/>
              <a:t>40</a:t>
            </a:r>
            <a:endParaRPr lang="en-US" alt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0907" y="4121834"/>
            <a:ext cx="5702333" cy="1891005"/>
          </a:xfrm>
          <a:prstGeom prst="rect">
            <a:avLst/>
          </a:prstGeom>
        </p:spPr>
      </p:pic>
    </p:spTree>
    <p:extLst>
      <p:ext uri="{BB962C8B-B14F-4D97-AF65-F5344CB8AC3E}">
        <p14:creationId xmlns:p14="http://schemas.microsoft.com/office/powerpoint/2010/main" val="15296716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7" name="Rectangle 3"/>
          <p:cNvSpPr txBox="1">
            <a:spLocks noChangeArrowheads="1"/>
          </p:cNvSpPr>
          <p:nvPr/>
        </p:nvSpPr>
        <p:spPr bwMode="auto">
          <a:xfrm>
            <a:off x="1258689" y="345676"/>
            <a:ext cx="4319588" cy="565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algn="ctr" eaLnBrk="1" hangingPunct="1">
              <a:lnSpc>
                <a:spcPct val="80000"/>
              </a:lnSpc>
              <a:spcBef>
                <a:spcPct val="20000"/>
              </a:spcBef>
              <a:buClr>
                <a:schemeClr val="bg2"/>
              </a:buClr>
              <a:buSzPct val="75000"/>
              <a:buFont typeface="Wingdings" charset="0"/>
              <a:buNone/>
            </a:pPr>
            <a:r>
              <a:rPr lang="en-US" sz="1800" i="1" dirty="0">
                <a:latin typeface="Arial" charset="0"/>
                <a:cs typeface="Arial" charset="0"/>
              </a:rPr>
              <a:t> </a:t>
            </a:r>
          </a:p>
          <a:p>
            <a:pPr algn="ctr" eaLnBrk="1" hangingPunct="1">
              <a:lnSpc>
                <a:spcPct val="80000"/>
              </a:lnSpc>
              <a:spcBef>
                <a:spcPct val="20000"/>
              </a:spcBef>
              <a:buClr>
                <a:schemeClr val="bg2"/>
              </a:buClr>
              <a:buSzPct val="75000"/>
              <a:buFont typeface="Wingdings" charset="0"/>
              <a:buNone/>
            </a:pPr>
            <a:r>
              <a:rPr lang="en-US" sz="1800" dirty="0">
                <a:solidFill>
                  <a:srgbClr val="00A600"/>
                </a:solidFill>
                <a:latin typeface="Arial" charset="0"/>
                <a:cs typeface="Arial" charset="0"/>
              </a:rPr>
              <a:t>  Upcoming Live </a:t>
            </a:r>
            <a:r>
              <a:rPr lang="en-US" sz="1800" dirty="0" smtClean="0">
                <a:solidFill>
                  <a:srgbClr val="00A600"/>
                </a:solidFill>
                <a:latin typeface="Arial" charset="0"/>
                <a:cs typeface="Arial" charset="0"/>
              </a:rPr>
              <a:t>Webinars</a:t>
            </a:r>
            <a:r>
              <a:rPr lang="en-US" altLang="en-US" sz="1400" b="0" dirty="0">
                <a:latin typeface="+mn-lt"/>
              </a:rPr>
              <a:t/>
            </a:r>
            <a:br>
              <a:rPr lang="en-US" altLang="en-US" sz="1400" b="0" dirty="0">
                <a:latin typeface="+mn-lt"/>
              </a:rPr>
            </a:br>
            <a:r>
              <a:rPr lang="en-US" altLang="en-US" sz="1400" b="0" dirty="0">
                <a:latin typeface="+mn-lt"/>
              </a:rPr>
              <a:t/>
            </a:r>
            <a:br>
              <a:rPr lang="en-US" altLang="en-US" sz="1400" b="0" dirty="0">
                <a:latin typeface="+mn-lt"/>
              </a:rPr>
            </a:br>
            <a:r>
              <a:rPr lang="en-US" altLang="en-US" sz="1400" b="0" dirty="0">
                <a:latin typeface="+mn-lt"/>
              </a:rPr>
              <a:t/>
            </a:r>
            <a:br>
              <a:rPr lang="en-US" altLang="en-US" sz="1400" b="0" dirty="0">
                <a:latin typeface="+mn-lt"/>
              </a:rPr>
            </a:br>
            <a:r>
              <a:rPr lang="en-US" sz="1600" dirty="0">
                <a:solidFill>
                  <a:prstClr val="black"/>
                </a:solidFill>
                <a:latin typeface="+mn-lt"/>
                <a:ea typeface=""/>
                <a:cs typeface=""/>
              </a:rPr>
              <a:t>CLER</a:t>
            </a:r>
            <a:endParaRPr lang="en-US" altLang="en-US" sz="1600" dirty="0">
              <a:solidFill>
                <a:prstClr val="black"/>
              </a:solidFill>
              <a:latin typeface="+mn-lt"/>
              <a:ea typeface=""/>
              <a:cs typeface=""/>
            </a:endParaRPr>
          </a:p>
          <a:p>
            <a:pPr marL="0" lvl="0" indent="0" algn="ctr"/>
            <a:r>
              <a:rPr lang="en-US" altLang="en-US" sz="1400" b="0" dirty="0">
                <a:solidFill>
                  <a:prstClr val="black"/>
                </a:solidFill>
                <a:latin typeface="+mn-lt"/>
                <a:ea typeface=""/>
                <a:cs typeface=""/>
              </a:rPr>
              <a:t>Thursday, December 1, 2016</a:t>
            </a:r>
          </a:p>
          <a:p>
            <a:pPr marL="0" lvl="0" indent="0" algn="ctr">
              <a:lnSpc>
                <a:spcPct val="80000"/>
              </a:lnSpc>
            </a:pPr>
            <a:r>
              <a:rPr lang="en-US" altLang="en-US" sz="1400" b="0" dirty="0">
                <a:solidFill>
                  <a:prstClr val="black"/>
                </a:solidFill>
                <a:latin typeface="+mn-lt"/>
                <a:ea typeface=""/>
                <a:cs typeface=""/>
              </a:rPr>
              <a:t>12:00pm – 1:00pm </a:t>
            </a:r>
            <a:r>
              <a:rPr lang="en-US" altLang="en-US" sz="1400" b="0" dirty="0" smtClean="0">
                <a:solidFill>
                  <a:prstClr val="black"/>
                </a:solidFill>
                <a:latin typeface="+mn-lt"/>
                <a:ea typeface=""/>
                <a:cs typeface=""/>
              </a:rPr>
              <a:t>EST</a:t>
            </a:r>
            <a:br>
              <a:rPr lang="en-US" altLang="en-US" sz="1400" b="0" dirty="0" smtClean="0">
                <a:solidFill>
                  <a:prstClr val="black"/>
                </a:solidFill>
                <a:latin typeface="+mn-lt"/>
                <a:ea typeface=""/>
                <a:cs typeface=""/>
              </a:rPr>
            </a:br>
            <a:r>
              <a:rPr lang="en-US" altLang="en-US" sz="1400" b="0" dirty="0" smtClean="0">
                <a:solidFill>
                  <a:prstClr val="black"/>
                </a:solidFill>
                <a:latin typeface="+mn-lt"/>
                <a:ea typeface=""/>
                <a:cs typeface=""/>
              </a:rPr>
              <a:t/>
            </a:r>
            <a:br>
              <a:rPr lang="en-US" altLang="en-US" sz="1400" b="0" dirty="0" smtClean="0">
                <a:solidFill>
                  <a:prstClr val="black"/>
                </a:solidFill>
                <a:latin typeface="+mn-lt"/>
                <a:ea typeface=""/>
                <a:cs typeface=""/>
              </a:rPr>
            </a:br>
            <a:r>
              <a:rPr lang="en-US" altLang="en-US" sz="1400" b="0" dirty="0" smtClean="0">
                <a:solidFill>
                  <a:prstClr val="black"/>
                </a:solidFill>
                <a:latin typeface="+mn-lt"/>
                <a:ea typeface=""/>
                <a:cs typeface=""/>
              </a:rPr>
              <a:t/>
            </a:r>
            <a:br>
              <a:rPr lang="en-US" altLang="en-US" sz="1400" b="0" dirty="0" smtClean="0">
                <a:solidFill>
                  <a:prstClr val="black"/>
                </a:solidFill>
                <a:latin typeface="+mn-lt"/>
                <a:ea typeface=""/>
                <a:cs typeface=""/>
              </a:rPr>
            </a:br>
            <a:r>
              <a:rPr lang="en-US" altLang="en-US" sz="1400" b="0" dirty="0" smtClean="0">
                <a:solidFill>
                  <a:prstClr val="black"/>
                </a:solidFill>
                <a:latin typeface="+mn-lt"/>
                <a:ea typeface=""/>
                <a:cs typeface=""/>
              </a:rPr>
              <a:t/>
            </a:r>
            <a:br>
              <a:rPr lang="en-US" altLang="en-US" sz="1400" b="0" dirty="0" smtClean="0">
                <a:solidFill>
                  <a:prstClr val="black"/>
                </a:solidFill>
                <a:latin typeface="+mn-lt"/>
                <a:ea typeface=""/>
                <a:cs typeface=""/>
              </a:rPr>
            </a:br>
            <a:r>
              <a:rPr lang="en-US" altLang="en-US" sz="1400" b="0" dirty="0" smtClean="0">
                <a:solidFill>
                  <a:prstClr val="black"/>
                </a:solidFill>
                <a:latin typeface="+mn-lt"/>
                <a:ea typeface=""/>
                <a:cs typeface=""/>
              </a:rPr>
              <a:t/>
            </a:r>
            <a:br>
              <a:rPr lang="en-US" altLang="en-US" sz="1400" b="0" dirty="0" smtClean="0">
                <a:solidFill>
                  <a:prstClr val="black"/>
                </a:solidFill>
                <a:latin typeface="+mn-lt"/>
                <a:ea typeface=""/>
                <a:cs typeface=""/>
              </a:rPr>
            </a:br>
            <a:r>
              <a:rPr lang="en-US" altLang="en-US" sz="1400" b="0" dirty="0" smtClean="0">
                <a:solidFill>
                  <a:prstClr val="black"/>
                </a:solidFill>
                <a:latin typeface="+mn-lt"/>
                <a:ea typeface=""/>
                <a:cs typeface=""/>
              </a:rPr>
              <a:t/>
            </a:r>
            <a:br>
              <a:rPr lang="en-US" altLang="en-US" sz="1400" b="0" dirty="0" smtClean="0">
                <a:solidFill>
                  <a:prstClr val="black"/>
                </a:solidFill>
                <a:latin typeface="+mn-lt"/>
                <a:ea typeface=""/>
                <a:cs typeface=""/>
              </a:rPr>
            </a:br>
            <a:r>
              <a:rPr lang="en-US" altLang="en-US" sz="1400" b="0" dirty="0" smtClean="0">
                <a:solidFill>
                  <a:prstClr val="black"/>
                </a:solidFill>
                <a:latin typeface="+mn-lt"/>
                <a:ea typeface=""/>
                <a:cs typeface=""/>
              </a:rPr>
              <a:t/>
            </a:r>
            <a:br>
              <a:rPr lang="en-US" altLang="en-US" sz="1400" b="0" dirty="0" smtClean="0">
                <a:solidFill>
                  <a:prstClr val="black"/>
                </a:solidFill>
                <a:latin typeface="+mn-lt"/>
                <a:ea typeface=""/>
                <a:cs typeface=""/>
              </a:rPr>
            </a:br>
            <a:r>
              <a:rPr lang="en-US" altLang="en-US" sz="1400" b="0" dirty="0" smtClean="0">
                <a:solidFill>
                  <a:prstClr val="black"/>
                </a:solidFill>
                <a:latin typeface="+mn-lt"/>
                <a:ea typeface=""/>
                <a:cs typeface=""/>
              </a:rPr>
              <a:t/>
            </a:r>
            <a:br>
              <a:rPr lang="en-US" altLang="en-US" sz="1400" b="0" dirty="0" smtClean="0">
                <a:solidFill>
                  <a:prstClr val="black"/>
                </a:solidFill>
                <a:latin typeface="+mn-lt"/>
                <a:ea typeface=""/>
                <a:cs typeface=""/>
              </a:rPr>
            </a:br>
            <a:r>
              <a:rPr lang="en-US" altLang="en-US" sz="1400" b="0" dirty="0" smtClean="0">
                <a:solidFill>
                  <a:prstClr val="black"/>
                </a:solidFill>
                <a:latin typeface="+mn-lt"/>
                <a:ea typeface=""/>
                <a:cs typeface=""/>
              </a:rPr>
              <a:t/>
            </a:r>
            <a:br>
              <a:rPr lang="en-US" altLang="en-US" sz="1400" b="0" dirty="0" smtClean="0">
                <a:solidFill>
                  <a:prstClr val="black"/>
                </a:solidFill>
                <a:latin typeface="+mn-lt"/>
                <a:ea typeface=""/>
                <a:cs typeface=""/>
              </a:rPr>
            </a:br>
            <a:endParaRPr lang="en-US" altLang="en-US" sz="1400" b="0" dirty="0">
              <a:solidFill>
                <a:prstClr val="black"/>
              </a:solidFill>
              <a:latin typeface="+mn-lt"/>
              <a:ea typeface=""/>
              <a:cs typeface=""/>
            </a:endParaRPr>
          </a:p>
          <a:p>
            <a:pPr marL="0" lvl="0" indent="0" algn="ctr">
              <a:lnSpc>
                <a:spcPct val="80000"/>
              </a:lnSpc>
            </a:pPr>
            <a:endParaRPr lang="en-US" altLang="en-US" sz="1400" b="0" dirty="0">
              <a:latin typeface="+mn-lt"/>
            </a:endParaRPr>
          </a:p>
          <a:p>
            <a:pPr algn="ctr">
              <a:lnSpc>
                <a:spcPct val="80000"/>
              </a:lnSpc>
              <a:buFont typeface="Wingdings" charset="2"/>
              <a:buNone/>
            </a:pPr>
            <a:endParaRPr lang="en-US" altLang="en-US" sz="1500" dirty="0" smtClean="0">
              <a:latin typeface="Arial" charset="0"/>
            </a:endParaRPr>
          </a:p>
          <a:p>
            <a:pPr algn="ctr">
              <a:lnSpc>
                <a:spcPct val="80000"/>
              </a:lnSpc>
              <a:buFont typeface="Wingdings" charset="2"/>
              <a:buNone/>
            </a:pPr>
            <a:endParaRPr lang="en-US" altLang="en-US" sz="1500" dirty="0">
              <a:latin typeface="Arial" charset="0"/>
            </a:endParaRPr>
          </a:p>
          <a:p>
            <a:pPr algn="ctr">
              <a:lnSpc>
                <a:spcPct val="80000"/>
              </a:lnSpc>
              <a:buFont typeface="Wingdings" charset="2"/>
              <a:buNone/>
            </a:pPr>
            <a:endParaRPr lang="en-US" altLang="en-US" sz="1500" dirty="0" smtClean="0">
              <a:latin typeface="Arial" charset="0"/>
            </a:endParaRPr>
          </a:p>
          <a:p>
            <a:pPr algn="ctr">
              <a:lnSpc>
                <a:spcPct val="80000"/>
              </a:lnSpc>
              <a:buFont typeface="Wingdings" charset="2"/>
              <a:buNone/>
            </a:pPr>
            <a:endParaRPr lang="en-US" altLang="en-US" sz="1500" dirty="0">
              <a:latin typeface="Arial" charset="0"/>
            </a:endParaRPr>
          </a:p>
          <a:p>
            <a:pPr algn="ctr">
              <a:lnSpc>
                <a:spcPct val="80000"/>
              </a:lnSpc>
              <a:buFont typeface="Wingdings" charset="2"/>
              <a:buNone/>
            </a:pPr>
            <a:endParaRPr lang="en-US" altLang="en-US" sz="1500" dirty="0" smtClean="0">
              <a:latin typeface="Arial" charset="0"/>
            </a:endParaRPr>
          </a:p>
          <a:p>
            <a:pPr algn="ctr">
              <a:lnSpc>
                <a:spcPct val="80000"/>
              </a:lnSpc>
              <a:buFont typeface="Wingdings" charset="2"/>
              <a:buNone/>
            </a:pPr>
            <a:endParaRPr lang="en-US" altLang="en-US" sz="1500" dirty="0">
              <a:latin typeface="Arial" charset="0"/>
            </a:endParaRPr>
          </a:p>
          <a:p>
            <a:pPr algn="ctr">
              <a:lnSpc>
                <a:spcPct val="80000"/>
              </a:lnSpc>
              <a:buFont typeface="Wingdings" charset="2"/>
              <a:buNone/>
            </a:pPr>
            <a:endParaRPr lang="en-US" altLang="en-US" sz="1500" dirty="0" smtClean="0">
              <a:latin typeface="Arial" charset="0"/>
            </a:endParaRPr>
          </a:p>
          <a:p>
            <a:pPr algn="ctr">
              <a:lnSpc>
                <a:spcPct val="80000"/>
              </a:lnSpc>
              <a:buFont typeface="Wingdings" charset="2"/>
              <a:buNone/>
            </a:pPr>
            <a:endParaRPr lang="en-US" altLang="en-US" sz="1500" dirty="0">
              <a:latin typeface="Arial" charset="0"/>
            </a:endParaRPr>
          </a:p>
          <a:p>
            <a:pPr algn="ctr">
              <a:lnSpc>
                <a:spcPct val="80000"/>
              </a:lnSpc>
              <a:buFont typeface="Wingdings" charset="2"/>
              <a:buNone/>
            </a:pPr>
            <a:r>
              <a:rPr lang="en-US" altLang="en-US" sz="1500" dirty="0">
                <a:latin typeface="Arial" charset="0"/>
                <a:hlinkClick r:id="rId3"/>
              </a:rPr>
              <a:t>www.PartnersInMedEd.com</a:t>
            </a:r>
            <a:endParaRPr lang="en-US" altLang="en-US" sz="1500" dirty="0">
              <a:latin typeface="Arial" charset="0"/>
            </a:endParaRPr>
          </a:p>
          <a:p>
            <a:pPr algn="ctr">
              <a:lnSpc>
                <a:spcPct val="80000"/>
              </a:lnSpc>
              <a:buFont typeface="Wingdings" charset="2"/>
              <a:buNone/>
            </a:pPr>
            <a:endParaRPr lang="en-US" altLang="en-US" sz="1500" dirty="0">
              <a:latin typeface="Arial" charset="0"/>
            </a:endParaRPr>
          </a:p>
          <a:p>
            <a:pPr algn="ctr">
              <a:lnSpc>
                <a:spcPct val="80000"/>
              </a:lnSpc>
              <a:buFont typeface="Wingdings" charset="2"/>
              <a:buNone/>
            </a:pPr>
            <a:endParaRPr lang="en-US" altLang="en-US" sz="1500" dirty="0">
              <a:latin typeface="Arial" charset="0"/>
            </a:endParaRPr>
          </a:p>
          <a:p>
            <a:pPr algn="ctr">
              <a:lnSpc>
                <a:spcPct val="80000"/>
              </a:lnSpc>
              <a:buFont typeface="Wingdings" charset="2"/>
              <a:buNone/>
            </a:pPr>
            <a:r>
              <a:rPr lang="en-US" altLang="en-US" sz="1800" dirty="0">
                <a:latin typeface="Arial" charset="0"/>
              </a:rPr>
              <a:t>Partners</a:t>
            </a:r>
            <a:r>
              <a:rPr lang="en-US" altLang="en-US" sz="1800" baseline="30000" dirty="0">
                <a:latin typeface="Arial" charset="0"/>
              </a:rPr>
              <a:t>®</a:t>
            </a:r>
            <a:r>
              <a:rPr lang="en-US" altLang="en-US" sz="1800" dirty="0">
                <a:latin typeface="Arial" charset="0"/>
              </a:rPr>
              <a:t> Snippets</a:t>
            </a:r>
            <a:endParaRPr lang="en-US" sz="1600" dirty="0">
              <a:latin typeface="Arial" charset="0"/>
              <a:cs typeface="Arial" charset="0"/>
            </a:endParaRPr>
          </a:p>
        </p:txBody>
      </p:sp>
      <p:sp>
        <p:nvSpPr>
          <p:cNvPr id="8" name="Rectangle 3"/>
          <p:cNvSpPr txBox="1">
            <a:spLocks noChangeArrowheads="1"/>
          </p:cNvSpPr>
          <p:nvPr/>
        </p:nvSpPr>
        <p:spPr bwMode="auto">
          <a:xfrm>
            <a:off x="5058197" y="397269"/>
            <a:ext cx="4038600" cy="420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algn="ctr" eaLnBrk="1" hangingPunct="1">
              <a:lnSpc>
                <a:spcPct val="80000"/>
              </a:lnSpc>
              <a:spcBef>
                <a:spcPct val="20000"/>
              </a:spcBef>
              <a:buClr>
                <a:schemeClr val="bg2"/>
              </a:buClr>
              <a:buSzPct val="75000"/>
              <a:buFont typeface="Wingdings" charset="0"/>
              <a:buNone/>
            </a:pPr>
            <a:endParaRPr lang="en-US" sz="1800" i="1"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r>
              <a:rPr lang="en-US" sz="1800" i="1" dirty="0">
                <a:latin typeface="Arial" charset="0"/>
                <a:cs typeface="Arial" charset="0"/>
              </a:rPr>
              <a:t>   </a:t>
            </a:r>
            <a:r>
              <a:rPr lang="en-US" sz="1800" dirty="0">
                <a:solidFill>
                  <a:srgbClr val="00A600"/>
                </a:solidFill>
                <a:latin typeface="Arial" charset="0"/>
                <a:cs typeface="Arial" charset="0"/>
              </a:rPr>
              <a:t>On-Demand Webinars</a:t>
            </a:r>
            <a:br>
              <a:rPr lang="en-US" sz="1800" dirty="0">
                <a:solidFill>
                  <a:srgbClr val="00A600"/>
                </a:solidFill>
                <a:latin typeface="Arial" charset="0"/>
                <a:cs typeface="Arial" charset="0"/>
              </a:rPr>
            </a:br>
            <a:endParaRPr lang="en-US" sz="1600" dirty="0">
              <a:solidFill>
                <a:srgbClr val="00A600"/>
              </a:solidFill>
              <a:latin typeface="Arial" charset="0"/>
              <a:cs typeface="Arial" charset="0"/>
            </a:endParaRPr>
          </a:p>
          <a:p>
            <a:pPr algn="ctr" eaLnBrk="1" hangingPunct="1">
              <a:lnSpc>
                <a:spcPct val="80000"/>
              </a:lnSpc>
              <a:spcBef>
                <a:spcPct val="20000"/>
              </a:spcBef>
              <a:buClr>
                <a:schemeClr val="bg2"/>
              </a:buClr>
              <a:buSzPct val="75000"/>
              <a:buFont typeface="Wingdings" charset="0"/>
              <a:buNone/>
            </a:pPr>
            <a:r>
              <a:rPr lang="en-US" sz="1400" dirty="0">
                <a:latin typeface="Arial" charset="0"/>
                <a:cs typeface="Arial" charset="0"/>
              </a:rPr>
              <a:t>GMEC Check-Up: Is your GMEC </a:t>
            </a:r>
          </a:p>
          <a:p>
            <a:pPr algn="ctr" eaLnBrk="1" hangingPunct="1">
              <a:lnSpc>
                <a:spcPct val="80000"/>
              </a:lnSpc>
              <a:spcBef>
                <a:spcPct val="20000"/>
              </a:spcBef>
              <a:buClr>
                <a:schemeClr val="bg2"/>
              </a:buClr>
              <a:buSzPct val="75000"/>
              <a:buFont typeface="Wingdings" charset="0"/>
              <a:buNone/>
            </a:pPr>
            <a:r>
              <a:rPr lang="en-US" sz="1400" dirty="0">
                <a:latin typeface="Arial" charset="0"/>
                <a:cs typeface="Arial" charset="0"/>
              </a:rPr>
              <a:t>meeting its responsibilities?</a:t>
            </a:r>
          </a:p>
          <a:p>
            <a:pPr algn="ctr" eaLnBrk="1" hangingPunct="1">
              <a:lnSpc>
                <a:spcPct val="80000"/>
              </a:lnSpc>
              <a:spcBef>
                <a:spcPct val="20000"/>
              </a:spcBef>
              <a:buClr>
                <a:schemeClr val="bg2"/>
              </a:buClr>
              <a:buSzPct val="75000"/>
              <a:buFont typeface="Wingdings" charset="0"/>
              <a:buNone/>
            </a:pPr>
            <a:endParaRPr lang="en-US" sz="14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r>
              <a:rPr lang="en-US" sz="1500" dirty="0">
                <a:latin typeface="Arial" charset="0"/>
                <a:cs typeface="Arial" charset="0"/>
              </a:rPr>
              <a:t>    A Proactive Approach to Supervising Residents Improves Patient Safety</a:t>
            </a:r>
          </a:p>
          <a:p>
            <a:pPr algn="ctr" eaLnBrk="1" hangingPunct="1">
              <a:lnSpc>
                <a:spcPct val="80000"/>
              </a:lnSpc>
              <a:spcBef>
                <a:spcPct val="20000"/>
              </a:spcBef>
              <a:buClr>
                <a:schemeClr val="bg2"/>
              </a:buClr>
              <a:buSzPct val="75000"/>
              <a:buFont typeface="Wingdings" charset="0"/>
              <a:buNone/>
            </a:pPr>
            <a:endParaRPr lang="en-US"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r>
              <a:rPr lang="en-US" sz="1500" dirty="0">
                <a:latin typeface="Arial" charset="0"/>
                <a:cs typeface="Arial" charset="0"/>
              </a:rPr>
              <a:t>New Institutional Accreditation:</a:t>
            </a:r>
          </a:p>
          <a:p>
            <a:pPr algn="ctr" eaLnBrk="1" hangingPunct="1">
              <a:lnSpc>
                <a:spcPct val="80000"/>
              </a:lnSpc>
              <a:spcBef>
                <a:spcPct val="20000"/>
              </a:spcBef>
              <a:buClr>
                <a:schemeClr val="bg2"/>
              </a:buClr>
              <a:buSzPct val="75000"/>
              <a:buFont typeface="Wingdings" charset="0"/>
              <a:buNone/>
            </a:pPr>
            <a:r>
              <a:rPr lang="en-US" sz="1500" dirty="0">
                <a:latin typeface="Arial" charset="0"/>
                <a:cs typeface="Arial" charset="0"/>
              </a:rPr>
              <a:t>Let’s Get Started!</a:t>
            </a:r>
          </a:p>
          <a:p>
            <a:pPr algn="ctr" eaLnBrk="1" hangingPunct="1">
              <a:lnSpc>
                <a:spcPct val="80000"/>
              </a:lnSpc>
              <a:spcBef>
                <a:spcPct val="20000"/>
              </a:spcBef>
              <a:buClr>
                <a:schemeClr val="bg2"/>
              </a:buClr>
              <a:buSzPct val="75000"/>
              <a:buFont typeface="Wingdings" charset="0"/>
              <a:buNone/>
            </a:pPr>
            <a:endParaRPr lang="en-US"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r>
              <a:rPr lang="en-US" sz="1500" dirty="0">
                <a:latin typeface="Arial" charset="0"/>
                <a:cs typeface="Arial" charset="0"/>
              </a:rPr>
              <a:t>Dealing Effectively with the</a:t>
            </a:r>
          </a:p>
          <a:p>
            <a:pPr algn="ctr" eaLnBrk="1" hangingPunct="1">
              <a:lnSpc>
                <a:spcPct val="80000"/>
              </a:lnSpc>
              <a:spcBef>
                <a:spcPct val="20000"/>
              </a:spcBef>
              <a:buClr>
                <a:schemeClr val="bg2"/>
              </a:buClr>
              <a:buSzPct val="75000"/>
              <a:buFont typeface="Wingdings" charset="0"/>
              <a:buNone/>
            </a:pPr>
            <a:r>
              <a:rPr lang="en-US" sz="1500" dirty="0">
                <a:latin typeface="Arial" charset="0"/>
                <a:cs typeface="Arial" charset="0"/>
              </a:rPr>
              <a:t> Struggling Medical Learner</a:t>
            </a:r>
          </a:p>
          <a:p>
            <a:pPr algn="ctr" eaLnBrk="1" hangingPunct="1">
              <a:lnSpc>
                <a:spcPct val="80000"/>
              </a:lnSpc>
              <a:spcBef>
                <a:spcPct val="20000"/>
              </a:spcBef>
              <a:buClr>
                <a:schemeClr val="bg2"/>
              </a:buClr>
              <a:buSzPct val="75000"/>
              <a:buFont typeface="Wingdings" charset="0"/>
              <a:buNone/>
            </a:pPr>
            <a:endParaRPr lang="en-US" sz="1500" dirty="0">
              <a:solidFill>
                <a:srgbClr val="FF0000"/>
              </a:solidFill>
              <a:latin typeface="Arial" charset="0"/>
              <a:cs typeface="Arial" charset="0"/>
            </a:endParaRPr>
          </a:p>
          <a:p>
            <a:pPr algn="ctr" eaLnBrk="1" hangingPunct="1">
              <a:lnSpc>
                <a:spcPct val="80000"/>
              </a:lnSpc>
              <a:spcBef>
                <a:spcPct val="20000"/>
              </a:spcBef>
              <a:buClr>
                <a:schemeClr val="bg2"/>
              </a:buClr>
              <a:buSzPct val="75000"/>
              <a:buFont typeface="Wingdings" charset="0"/>
              <a:buNone/>
            </a:pPr>
            <a:r>
              <a:rPr lang="en-US" sz="1500" dirty="0">
                <a:latin typeface="Arial" charset="0"/>
                <a:cs typeface="Arial" charset="0"/>
              </a:rPr>
              <a:t>Special Review: Required and Useful</a:t>
            </a:r>
          </a:p>
          <a:p>
            <a:pPr algn="ctr" eaLnBrk="1" hangingPunct="1">
              <a:lnSpc>
                <a:spcPct val="80000"/>
              </a:lnSpc>
              <a:spcBef>
                <a:spcPct val="20000"/>
              </a:spcBef>
              <a:buClr>
                <a:schemeClr val="bg2"/>
              </a:buClr>
              <a:buSzPct val="75000"/>
              <a:buFont typeface="Wingdings" charset="0"/>
              <a:buNone/>
            </a:pPr>
            <a:endParaRPr lang="en-US"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r>
              <a:rPr lang="en-US" sz="1500" dirty="0">
                <a:latin typeface="Arial" charset="0"/>
                <a:cs typeface="Arial" charset="0"/>
              </a:rPr>
              <a:t>Osteopathic Recognition </a:t>
            </a: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r>
              <a:rPr lang="en-US" altLang="ja-JP" sz="1500" dirty="0">
                <a:latin typeface="Arial" charset="0"/>
                <a:cs typeface="Arial" charset="0"/>
              </a:rPr>
              <a:t>Fatigue Management &amp; Mitigation</a:t>
            </a: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sz="1500" i="1"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sz="1500" dirty="0">
              <a:latin typeface="Arial" charset="0"/>
              <a:cs typeface="Arial" charset="0"/>
            </a:endParaRPr>
          </a:p>
        </p:txBody>
      </p:sp>
      <p:sp>
        <p:nvSpPr>
          <p:cNvPr id="9" name="Rectangle 8"/>
          <p:cNvSpPr>
            <a:spLocks noChangeArrowheads="1"/>
          </p:cNvSpPr>
          <p:nvPr/>
        </p:nvSpPr>
        <p:spPr bwMode="auto">
          <a:xfrm>
            <a:off x="4660112" y="5293080"/>
            <a:ext cx="3037468" cy="875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r" eaLnBrk="1" hangingPunct="1">
              <a:lnSpc>
                <a:spcPct val="80000"/>
              </a:lnSpc>
              <a:spcBef>
                <a:spcPct val="20000"/>
              </a:spcBef>
              <a:buClr>
                <a:schemeClr val="bg2"/>
              </a:buClr>
              <a:buSzPct val="75000"/>
              <a:buFont typeface="Wingdings" charset="0"/>
              <a:buNone/>
            </a:pPr>
            <a:r>
              <a:rPr lang="en-US" sz="1400" i="1" dirty="0"/>
              <a:t>Contact us today to learn </a:t>
            </a:r>
          </a:p>
          <a:p>
            <a:pPr marL="342900" indent="-342900" algn="r" eaLnBrk="1" hangingPunct="1">
              <a:lnSpc>
                <a:spcPct val="80000"/>
              </a:lnSpc>
              <a:spcBef>
                <a:spcPct val="20000"/>
              </a:spcBef>
              <a:buClr>
                <a:schemeClr val="bg2"/>
              </a:buClr>
              <a:buSzPct val="75000"/>
              <a:buFont typeface="Wingdings" charset="0"/>
              <a:buNone/>
            </a:pPr>
            <a:r>
              <a:rPr lang="en-US" sz="1400" i="1" dirty="0"/>
              <a:t>how our Educational Passports can save you time &amp; money! </a:t>
            </a:r>
          </a:p>
          <a:p>
            <a:pPr marL="342900" indent="-342900" algn="r" eaLnBrk="1" hangingPunct="1">
              <a:lnSpc>
                <a:spcPct val="80000"/>
              </a:lnSpc>
              <a:spcBef>
                <a:spcPct val="20000"/>
              </a:spcBef>
              <a:buClr>
                <a:schemeClr val="bg2"/>
              </a:buClr>
              <a:buSzPct val="75000"/>
              <a:buFont typeface="Wingdings" charset="0"/>
              <a:buNone/>
            </a:pPr>
            <a:r>
              <a:rPr lang="en-US" sz="1400" i="1" dirty="0"/>
              <a:t>724-864-7320</a:t>
            </a:r>
          </a:p>
        </p:txBody>
      </p:sp>
      <p:pic>
        <p:nvPicPr>
          <p:cNvPr id="10" name="Picture 9" descr="Media-Play-02-256.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58197" y="398857"/>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Calendar-Date-256.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52964" y="398857"/>
            <a:ext cx="685800" cy="685800"/>
          </a:xfrm>
          <a:prstGeom prst="rect">
            <a:avLst/>
          </a:prstGeom>
        </p:spPr>
      </p:pic>
      <p:pic>
        <p:nvPicPr>
          <p:cNvPr id="12" name="Picture 11" descr="InstCustomIconLarge.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7885587" y="5436019"/>
            <a:ext cx="457200" cy="457200"/>
          </a:xfrm>
          <a:prstGeom prst="rect">
            <a:avLst/>
          </a:prstGeom>
        </p:spPr>
      </p:pic>
      <p:pic>
        <p:nvPicPr>
          <p:cNvPr id="13" name="Picture 12" descr="InstIconLarge.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8423769" y="5668275"/>
            <a:ext cx="457200" cy="457200"/>
          </a:xfrm>
          <a:prstGeom prst="rect">
            <a:avLst/>
          </a:prstGeom>
        </p:spPr>
      </p:pic>
      <p:pic>
        <p:nvPicPr>
          <p:cNvPr id="14" name="Picture 13" descr="InstPlusIconLarge.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342787" y="5126595"/>
            <a:ext cx="457200" cy="457200"/>
          </a:xfrm>
          <a:prstGeom prst="rect">
            <a:avLst/>
          </a:prstGeom>
        </p:spPr>
      </p:pic>
      <p:pic>
        <p:nvPicPr>
          <p:cNvPr id="17" name="Picture 16"/>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41057" y="5258194"/>
            <a:ext cx="79216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hape 79"/>
          <p:cNvSpPr txBox="1">
            <a:spLocks noGrp="1"/>
          </p:cNvSpPr>
          <p:nvPr>
            <p:ph type="sldNum" idx="4294967295"/>
          </p:nvPr>
        </p:nvSpPr>
        <p:spPr>
          <a:xfrm>
            <a:off x="6457950" y="6433130"/>
            <a:ext cx="2057400"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Arial"/>
              <a:buNone/>
            </a:pPr>
            <a:r>
              <a:rPr lang="en-US" dirty="0" smtClean="0">
                <a:solidFill>
                  <a:schemeClr val="dk1"/>
                </a:solidFill>
                <a:sym typeface="Arial"/>
              </a:rPr>
              <a:t>41</a:t>
            </a:r>
            <a:endParaRPr lang="en-US" sz="1000" b="1" i="0" u="none" strike="noStrike" cap="none" dirty="0">
              <a:solidFill>
                <a:schemeClr val="dk1"/>
              </a:solidFill>
              <a:latin typeface="Arial"/>
              <a:ea typeface="Arial"/>
              <a:cs typeface="Arial"/>
              <a:sym typeface="Arial"/>
            </a:endParaRPr>
          </a:p>
        </p:txBody>
      </p:sp>
      <p:sp>
        <p:nvSpPr>
          <p:cNvPr id="18" name="Footer Placeholder 2"/>
          <p:cNvSpPr>
            <a:spLocks noGrp="1"/>
          </p:cNvSpPr>
          <p:nvPr>
            <p:ph type="ftr" sz="quarter" idx="10"/>
          </p:nvPr>
        </p:nvSpPr>
        <p:spPr>
          <a:xfrm>
            <a:off x="3028950" y="6433130"/>
            <a:ext cx="3086100" cy="365125"/>
          </a:xfrm>
        </p:spPr>
        <p:txBody>
          <a:bodyPr/>
          <a:lstStyle/>
          <a:p>
            <a:pPr>
              <a:defRPr/>
            </a:pPr>
            <a:r>
              <a:rPr lang="en-US" dirty="0" smtClean="0"/>
              <a:t>Presented by Partners in Medical Education, Inc. 2016</a:t>
            </a:r>
            <a:endParaRPr lang="en-US" dirty="0"/>
          </a:p>
        </p:txBody>
      </p:sp>
    </p:spTree>
    <p:extLst>
      <p:ext uri="{BB962C8B-B14F-4D97-AF65-F5344CB8AC3E}">
        <p14:creationId xmlns:p14="http://schemas.microsoft.com/office/powerpoint/2010/main" val="4226083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idx="1"/>
          </p:nvPr>
        </p:nvSpPr>
        <p:spPr>
          <a:xfrm>
            <a:off x="984250" y="2565400"/>
            <a:ext cx="7531100" cy="3327400"/>
          </a:xfrm>
        </p:spPr>
        <p:txBody>
          <a:bodyPr>
            <a:normAutofit/>
          </a:bodyPr>
          <a:lstStyle/>
          <a:p>
            <a:pPr algn="ctr" eaLnBrk="1" hangingPunct="1">
              <a:lnSpc>
                <a:spcPct val="80000"/>
              </a:lnSpc>
              <a:buFont typeface="Wingdings" pitchFamily="2" charset="2"/>
              <a:buNone/>
              <a:defRPr/>
            </a:pPr>
            <a:r>
              <a:rPr lang="en-US" sz="2000" b="1" dirty="0"/>
              <a:t>    </a:t>
            </a:r>
            <a:r>
              <a:rPr lang="en-US" sz="2000" dirty="0"/>
              <a:t>Partners in Medical Education, Inc. provides comprehensive consulting services to the GME community.  </a:t>
            </a:r>
          </a:p>
          <a:p>
            <a:pPr algn="ctr">
              <a:lnSpc>
                <a:spcPct val="80000"/>
              </a:lnSpc>
              <a:buNone/>
              <a:defRPr/>
            </a:pPr>
            <a:endParaRPr lang="en-US" sz="2000" dirty="0">
              <a:solidFill>
                <a:srgbClr val="336600"/>
              </a:solidFill>
              <a:latin typeface="Lucida Bright" pitchFamily="18" charset="0"/>
            </a:endParaRPr>
          </a:p>
          <a:p>
            <a:pPr algn="ctr" eaLnBrk="1" hangingPunct="1">
              <a:lnSpc>
                <a:spcPct val="80000"/>
              </a:lnSpc>
              <a:buFont typeface="Wingdings" pitchFamily="2" charset="2"/>
              <a:buNone/>
              <a:defRPr/>
            </a:pPr>
            <a:endParaRPr lang="en-US" sz="2000" b="1" dirty="0"/>
          </a:p>
          <a:p>
            <a:pPr algn="ctr">
              <a:lnSpc>
                <a:spcPct val="80000"/>
              </a:lnSpc>
              <a:buNone/>
              <a:defRPr/>
            </a:pPr>
            <a:r>
              <a:rPr lang="en-US" sz="2000" b="1" dirty="0"/>
              <a:t>Partners in Medical Education</a:t>
            </a:r>
          </a:p>
          <a:p>
            <a:pPr algn="ctr">
              <a:lnSpc>
                <a:spcPct val="80000"/>
              </a:lnSpc>
              <a:buNone/>
              <a:defRPr/>
            </a:pPr>
            <a:r>
              <a:rPr lang="en-US" sz="2000" dirty="0"/>
              <a:t>724-864-7320  |  </a:t>
            </a:r>
            <a:r>
              <a:rPr lang="en-US" sz="2000" dirty="0">
                <a:solidFill>
                  <a:srgbClr val="FF0000"/>
                </a:solidFill>
                <a:hlinkClick r:id="rId2"/>
              </a:rPr>
              <a:t>info@PartnersInMedEd.com</a:t>
            </a:r>
            <a:endParaRPr lang="en-US" sz="2000" dirty="0">
              <a:solidFill>
                <a:srgbClr val="FF0000"/>
              </a:solidFill>
            </a:endParaRPr>
          </a:p>
          <a:p>
            <a:pPr marL="0" indent="0" algn="ctr">
              <a:buNone/>
              <a:defRPr/>
            </a:pPr>
            <a:endParaRPr lang="en-US" sz="2100" dirty="0"/>
          </a:p>
          <a:p>
            <a:pPr marL="0" indent="0">
              <a:buNone/>
            </a:pPr>
            <a:endParaRPr lang="en-US" sz="1800" b="1" dirty="0">
              <a:solidFill>
                <a:srgbClr val="FF0000"/>
              </a:solidFill>
            </a:endParaRPr>
          </a:p>
          <a:p>
            <a:pPr algn="ctr" eaLnBrk="1" hangingPunct="1">
              <a:lnSpc>
                <a:spcPct val="80000"/>
              </a:lnSpc>
              <a:buFont typeface="Wingdings" pitchFamily="2" charset="2"/>
              <a:buNone/>
              <a:defRPr/>
            </a:pPr>
            <a:r>
              <a:rPr lang="en-US" sz="1800" b="1" dirty="0"/>
              <a:t>www.PartnersInMedEd.com</a:t>
            </a:r>
          </a:p>
          <a:p>
            <a:pPr eaLnBrk="1" hangingPunct="1">
              <a:lnSpc>
                <a:spcPct val="80000"/>
              </a:lnSpc>
              <a:buFont typeface="Wingdings" pitchFamily="2" charset="2"/>
              <a:buNone/>
              <a:defRPr/>
            </a:pPr>
            <a:endParaRPr lang="en-US" b="1" dirty="0"/>
          </a:p>
        </p:txBody>
      </p:sp>
      <p:pic>
        <p:nvPicPr>
          <p:cNvPr id="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68925" y="484910"/>
            <a:ext cx="3768064" cy="15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hape 79"/>
          <p:cNvSpPr txBox="1">
            <a:spLocks noGrp="1"/>
          </p:cNvSpPr>
          <p:nvPr>
            <p:ph type="sldNum" idx="4294967295"/>
          </p:nvPr>
        </p:nvSpPr>
        <p:spPr>
          <a:xfrm>
            <a:off x="6457950" y="6433130"/>
            <a:ext cx="2057400"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Arial"/>
              <a:buNone/>
            </a:pPr>
            <a:r>
              <a:rPr lang="en-US" dirty="0" smtClean="0">
                <a:solidFill>
                  <a:schemeClr val="dk1"/>
                </a:solidFill>
                <a:sym typeface="Arial"/>
              </a:rPr>
              <a:t>42</a:t>
            </a:r>
            <a:endParaRPr lang="en-US" sz="1000" b="1" i="0" u="none" strike="noStrike" cap="none" dirty="0">
              <a:solidFill>
                <a:schemeClr val="dk1"/>
              </a:solidFill>
              <a:latin typeface="Arial"/>
              <a:ea typeface="Arial"/>
              <a:cs typeface="Arial"/>
              <a:sym typeface="Arial"/>
            </a:endParaRPr>
          </a:p>
        </p:txBody>
      </p:sp>
      <p:sp>
        <p:nvSpPr>
          <p:cNvPr id="9" name="Footer Placeholder 2"/>
          <p:cNvSpPr>
            <a:spLocks noGrp="1"/>
          </p:cNvSpPr>
          <p:nvPr>
            <p:ph type="ftr" sz="quarter" idx="10"/>
          </p:nvPr>
        </p:nvSpPr>
        <p:spPr>
          <a:xfrm>
            <a:off x="3028950" y="6433130"/>
            <a:ext cx="3086100" cy="365125"/>
          </a:xfrm>
        </p:spPr>
        <p:txBody>
          <a:bodyPr/>
          <a:lstStyle/>
          <a:p>
            <a:pPr>
              <a:defRPr/>
            </a:pPr>
            <a:r>
              <a:rPr lang="en-US" dirty="0" smtClean="0"/>
              <a:t>Presented by Partners in Medical Education, Inc. 2016</a:t>
            </a:r>
            <a:endParaRPr lang="en-US" dirty="0"/>
          </a:p>
        </p:txBody>
      </p:sp>
    </p:spTree>
    <p:extLst>
      <p:ext uri="{BB962C8B-B14F-4D97-AF65-F5344CB8AC3E}">
        <p14:creationId xmlns:p14="http://schemas.microsoft.com/office/powerpoint/2010/main" val="2077796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266573" y="180474"/>
            <a:ext cx="2610853" cy="1371600"/>
          </a:xfrm>
        </p:spPr>
        <p:txBody>
          <a:bodyPr/>
          <a:lstStyle/>
          <a:p>
            <a:r>
              <a:rPr lang="en-US" dirty="0"/>
              <a:t>Prevalence</a:t>
            </a:r>
          </a:p>
        </p:txBody>
      </p:sp>
      <p:sp>
        <p:nvSpPr>
          <p:cNvPr id="7" name="Content Placeholder 2"/>
          <p:cNvSpPr>
            <a:spLocks noGrp="1"/>
          </p:cNvSpPr>
          <p:nvPr>
            <p:ph idx="1"/>
          </p:nvPr>
        </p:nvSpPr>
        <p:spPr>
          <a:xfrm>
            <a:off x="457199" y="1750763"/>
            <a:ext cx="8229600" cy="3886200"/>
          </a:xfrm>
        </p:spPr>
        <p:txBody>
          <a:bodyPr/>
          <a:lstStyle/>
          <a:p>
            <a:r>
              <a:rPr lang="en-US" dirty="0"/>
              <a:t>17-20% of medical trainees will experience difficulty during residency due to learning/behavior issues</a:t>
            </a:r>
          </a:p>
          <a:p>
            <a:pPr lvl="1"/>
            <a:endParaRPr lang="en-US" dirty="0"/>
          </a:p>
          <a:p>
            <a:pPr lvl="1"/>
            <a:r>
              <a:rPr lang="en-US" dirty="0"/>
              <a:t>50% will seek help</a:t>
            </a:r>
          </a:p>
          <a:p>
            <a:pPr lvl="2"/>
            <a:endParaRPr lang="en-US" dirty="0"/>
          </a:p>
          <a:p>
            <a:pPr lvl="2"/>
            <a:r>
              <a:rPr lang="en-US" sz="2400" dirty="0"/>
              <a:t>How do we reach the other 50%?</a:t>
            </a:r>
          </a:p>
        </p:txBody>
      </p:sp>
      <p:pic>
        <p:nvPicPr>
          <p:cNvPr id="8" name="yui_3_3_0_1_13639834580005237" descr="http://ts2.mm.bing.net/th?id=H.4770210653668361&amp;amp;pid=15.1"/>
          <p:cNvPicPr/>
          <p:nvPr/>
        </p:nvPicPr>
        <p:blipFill>
          <a:blip r:embed="rId3">
            <a:extLst>
              <a:ext uri="{28A0092B-C50C-407E-A947-70E740481C1C}">
                <a14:useLocalDpi xmlns:a14="http://schemas.microsoft.com/office/drawing/2010/main" val="0"/>
              </a:ext>
            </a:extLst>
          </a:blip>
          <a:srcRect/>
          <a:stretch>
            <a:fillRect/>
          </a:stretch>
        </p:blipFill>
        <p:spPr bwMode="auto">
          <a:xfrm>
            <a:off x="6308558" y="3311026"/>
            <a:ext cx="1900238" cy="2325937"/>
          </a:xfrm>
          <a:prstGeom prst="rect">
            <a:avLst/>
          </a:prstGeom>
          <a:noFill/>
          <a:ln>
            <a:noFill/>
          </a:ln>
        </p:spPr>
      </p:pic>
      <p:sp>
        <p:nvSpPr>
          <p:cNvPr id="9" name="Footer Placeholder 8"/>
          <p:cNvSpPr>
            <a:spLocks noGrp="1"/>
          </p:cNvSpPr>
          <p:nvPr>
            <p:ph type="ftr" sz="quarter" idx="10"/>
          </p:nvPr>
        </p:nvSpPr>
        <p:spPr/>
        <p:txBody>
          <a:bodyPr/>
          <a:lstStyle/>
          <a:p>
            <a:pPr>
              <a:defRPr/>
            </a:pPr>
            <a:r>
              <a:rPr lang="en-US" dirty="0"/>
              <a:t>Presented by Partners in Medical Education, Inc. 2016</a:t>
            </a:r>
          </a:p>
        </p:txBody>
      </p:sp>
      <p:sp>
        <p:nvSpPr>
          <p:cNvPr id="10" name="Slide Number Placeholder 9"/>
          <p:cNvSpPr>
            <a:spLocks noGrp="1"/>
          </p:cNvSpPr>
          <p:nvPr>
            <p:ph type="sldNum" sz="quarter" idx="11"/>
          </p:nvPr>
        </p:nvSpPr>
        <p:spPr/>
        <p:txBody>
          <a:bodyPr/>
          <a:lstStyle/>
          <a:p>
            <a:pPr>
              <a:defRPr/>
            </a:pPr>
            <a:fld id="{6AD68910-38FE-C240-95D4-C063CA8D3DE6}" type="slidenum">
              <a:rPr lang="en-US" altLang="en-US" smtClean="0"/>
              <a:pPr>
                <a:defRPr/>
              </a:pPr>
              <a:t>5</a:t>
            </a:fld>
            <a:endParaRPr lang="en-US" altLang="en-US" dirty="0"/>
          </a:p>
        </p:txBody>
      </p:sp>
    </p:spTree>
    <p:extLst>
      <p:ext uri="{BB962C8B-B14F-4D97-AF65-F5344CB8AC3E}">
        <p14:creationId xmlns:p14="http://schemas.microsoft.com/office/powerpoint/2010/main" val="290416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18143"/>
            <a:ext cx="9838849" cy="5968667"/>
          </a:xfrm>
          <a:prstGeom prst="rect">
            <a:avLst/>
          </a:prstGeom>
        </p:spPr>
      </p:pic>
      <p:sp>
        <p:nvSpPr>
          <p:cNvPr id="11" name="Footer Placeholder 10"/>
          <p:cNvSpPr>
            <a:spLocks noGrp="1"/>
          </p:cNvSpPr>
          <p:nvPr>
            <p:ph type="ftr" sz="quarter" idx="10"/>
          </p:nvPr>
        </p:nvSpPr>
        <p:spPr/>
        <p:txBody>
          <a:bodyPr/>
          <a:lstStyle/>
          <a:p>
            <a:pPr>
              <a:defRPr/>
            </a:pPr>
            <a:r>
              <a:rPr lang="en-US" dirty="0"/>
              <a:t>Presented by Partners in Medical Education, Inc. 2016</a:t>
            </a:r>
          </a:p>
        </p:txBody>
      </p:sp>
      <p:sp>
        <p:nvSpPr>
          <p:cNvPr id="12" name="Slide Number Placeholder 11"/>
          <p:cNvSpPr>
            <a:spLocks noGrp="1"/>
          </p:cNvSpPr>
          <p:nvPr>
            <p:ph type="sldNum" sz="quarter" idx="11"/>
          </p:nvPr>
        </p:nvSpPr>
        <p:spPr/>
        <p:txBody>
          <a:bodyPr/>
          <a:lstStyle/>
          <a:p>
            <a:pPr>
              <a:defRPr/>
            </a:pPr>
            <a:fld id="{6AD68910-38FE-C240-95D4-C063CA8D3DE6}" type="slidenum">
              <a:rPr lang="en-US" altLang="en-US" smtClean="0"/>
              <a:pPr>
                <a:defRPr/>
              </a:pPr>
              <a:t>6</a:t>
            </a:fld>
            <a:endParaRPr lang="en-US" altLang="en-US" dirty="0"/>
          </a:p>
        </p:txBody>
      </p:sp>
    </p:spTree>
    <p:extLst>
      <p:ext uri="{BB962C8B-B14F-4D97-AF65-F5344CB8AC3E}">
        <p14:creationId xmlns:p14="http://schemas.microsoft.com/office/powerpoint/2010/main" val="1463214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809374" y="228599"/>
            <a:ext cx="3958390" cy="1371600"/>
          </a:xfrm>
        </p:spPr>
        <p:txBody>
          <a:bodyPr/>
          <a:lstStyle/>
          <a:p>
            <a:r>
              <a:rPr lang="en-US" sz="3200" dirty="0"/>
              <a:t>Initial</a:t>
            </a:r>
            <a:r>
              <a:rPr lang="en-US" sz="3200" baseline="0" dirty="0"/>
              <a:t> Identification </a:t>
            </a:r>
            <a:br>
              <a:rPr lang="en-US" sz="3200" baseline="0" dirty="0"/>
            </a:br>
            <a:r>
              <a:rPr lang="en-US" sz="3200" baseline="0" dirty="0"/>
              <a:t>Phase Guidelines</a:t>
            </a:r>
            <a:endParaRPr lang="en-US" sz="3200" dirty="0"/>
          </a:p>
        </p:txBody>
      </p:sp>
      <p:sp>
        <p:nvSpPr>
          <p:cNvPr id="7" name="Content Placeholder 2"/>
          <p:cNvSpPr>
            <a:spLocks noGrp="1"/>
          </p:cNvSpPr>
          <p:nvPr>
            <p:ph idx="1"/>
          </p:nvPr>
        </p:nvSpPr>
        <p:spPr>
          <a:xfrm>
            <a:off x="673769" y="1792706"/>
            <a:ext cx="8229600" cy="4367463"/>
          </a:xfrm>
        </p:spPr>
        <p:txBody>
          <a:bodyPr>
            <a:normAutofit/>
          </a:bodyPr>
          <a:lstStyle/>
          <a:p>
            <a:r>
              <a:rPr lang="en-US" dirty="0"/>
              <a:t>Beginning</a:t>
            </a:r>
            <a:r>
              <a:rPr lang="en-US" baseline="0" dirty="0"/>
              <a:t> of residency -- focused observation time for all residents</a:t>
            </a:r>
          </a:p>
          <a:p>
            <a:r>
              <a:rPr lang="en-US" dirty="0"/>
              <a:t>R</a:t>
            </a:r>
            <a:r>
              <a:rPr lang="en-US" baseline="0" dirty="0"/>
              <a:t>eview meeting in the first few months of residency</a:t>
            </a:r>
          </a:p>
          <a:p>
            <a:r>
              <a:rPr lang="en-US" dirty="0"/>
              <a:t>E</a:t>
            </a:r>
            <a:r>
              <a:rPr lang="en-US" baseline="0" dirty="0"/>
              <a:t>valuations in the first few months of residency are maybe the most important</a:t>
            </a:r>
          </a:p>
          <a:p>
            <a:r>
              <a:rPr lang="en-US" dirty="0"/>
              <a:t>Instruct</a:t>
            </a:r>
            <a:r>
              <a:rPr lang="en-US" baseline="0" dirty="0"/>
              <a:t> chief residents on how to spot deficits for the purpose of support, not remediation</a:t>
            </a:r>
          </a:p>
          <a:p>
            <a:r>
              <a:rPr lang="en-US" dirty="0"/>
              <a:t>T</a:t>
            </a:r>
            <a:r>
              <a:rPr lang="en-US" baseline="0" dirty="0"/>
              <a:t>ools</a:t>
            </a:r>
          </a:p>
          <a:p>
            <a:pPr lvl="1"/>
            <a:r>
              <a:rPr lang="en-US" baseline="0" dirty="0"/>
              <a:t>“Presenting Behavior Aligned with Competencies”</a:t>
            </a:r>
          </a:p>
          <a:p>
            <a:pPr lvl="1"/>
            <a:r>
              <a:rPr lang="en-US" baseline="0" dirty="0"/>
              <a:t>“Alarm Bells for Trainees”</a:t>
            </a:r>
            <a:endParaRPr lang="en-US" dirty="0"/>
          </a:p>
        </p:txBody>
      </p:sp>
      <p:sp>
        <p:nvSpPr>
          <p:cNvPr id="8" name="Footer Placeholder 7"/>
          <p:cNvSpPr>
            <a:spLocks noGrp="1"/>
          </p:cNvSpPr>
          <p:nvPr>
            <p:ph type="ftr" sz="quarter" idx="10"/>
          </p:nvPr>
        </p:nvSpPr>
        <p:spPr/>
        <p:txBody>
          <a:bodyPr/>
          <a:lstStyle/>
          <a:p>
            <a:pPr>
              <a:defRPr/>
            </a:pPr>
            <a:r>
              <a:rPr lang="en-US" dirty="0"/>
              <a:t>Presented by Partners in Medical Education, Inc. 2016</a:t>
            </a:r>
          </a:p>
        </p:txBody>
      </p:sp>
      <p:sp>
        <p:nvSpPr>
          <p:cNvPr id="9" name="Slide Number Placeholder 8"/>
          <p:cNvSpPr>
            <a:spLocks noGrp="1"/>
          </p:cNvSpPr>
          <p:nvPr>
            <p:ph type="sldNum" sz="quarter" idx="11"/>
          </p:nvPr>
        </p:nvSpPr>
        <p:spPr/>
        <p:txBody>
          <a:bodyPr/>
          <a:lstStyle/>
          <a:p>
            <a:pPr>
              <a:defRPr/>
            </a:pPr>
            <a:fld id="{6AD68910-38FE-C240-95D4-C063CA8D3DE6}" type="slidenum">
              <a:rPr lang="en-US" altLang="en-US" smtClean="0"/>
              <a:pPr>
                <a:defRPr/>
              </a:pPr>
              <a:t>7</a:t>
            </a:fld>
            <a:endParaRPr lang="en-US" altLang="en-US" dirty="0"/>
          </a:p>
        </p:txBody>
      </p:sp>
    </p:spTree>
    <p:extLst>
      <p:ext uri="{BB962C8B-B14F-4D97-AF65-F5344CB8AC3E}">
        <p14:creationId xmlns:p14="http://schemas.microsoft.com/office/powerpoint/2010/main" val="1229838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734154" y="288758"/>
            <a:ext cx="6051884" cy="1371600"/>
          </a:xfrm>
        </p:spPr>
        <p:txBody>
          <a:bodyPr>
            <a:normAutofit/>
          </a:bodyPr>
          <a:lstStyle/>
          <a:p>
            <a:pPr algn="ctr"/>
            <a:r>
              <a:rPr lang="en-US" dirty="0"/>
              <a:t>Common Identifiers during Initial Identification Stage</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460" y="1824950"/>
            <a:ext cx="8517080" cy="4162925"/>
          </a:xfrm>
          <a:prstGeom prst="rect">
            <a:avLst/>
          </a:prstGeom>
        </p:spPr>
      </p:pic>
      <p:sp>
        <p:nvSpPr>
          <p:cNvPr id="15" name="Footer Placeholder 14"/>
          <p:cNvSpPr>
            <a:spLocks noGrp="1"/>
          </p:cNvSpPr>
          <p:nvPr>
            <p:ph type="ftr" sz="quarter" idx="10"/>
          </p:nvPr>
        </p:nvSpPr>
        <p:spPr/>
        <p:txBody>
          <a:bodyPr/>
          <a:lstStyle/>
          <a:p>
            <a:pPr>
              <a:defRPr/>
            </a:pPr>
            <a:r>
              <a:rPr lang="en-US" dirty="0"/>
              <a:t>Presented by Partners in Medical Education, Inc. 2016</a:t>
            </a:r>
          </a:p>
        </p:txBody>
      </p:sp>
      <p:sp>
        <p:nvSpPr>
          <p:cNvPr id="16" name="Slide Number Placeholder 15"/>
          <p:cNvSpPr>
            <a:spLocks noGrp="1"/>
          </p:cNvSpPr>
          <p:nvPr>
            <p:ph type="sldNum" sz="quarter" idx="11"/>
          </p:nvPr>
        </p:nvSpPr>
        <p:spPr/>
        <p:txBody>
          <a:bodyPr/>
          <a:lstStyle/>
          <a:p>
            <a:pPr>
              <a:defRPr/>
            </a:pPr>
            <a:fld id="{6AD68910-38FE-C240-95D4-C063CA8D3DE6}" type="slidenum">
              <a:rPr lang="en-US" altLang="en-US" smtClean="0"/>
              <a:pPr>
                <a:defRPr/>
              </a:pPr>
              <a:t>8</a:t>
            </a:fld>
            <a:endParaRPr lang="en-US" altLang="en-US" dirty="0"/>
          </a:p>
        </p:txBody>
      </p:sp>
    </p:spTree>
    <p:extLst>
      <p:ext uri="{BB962C8B-B14F-4D97-AF65-F5344CB8AC3E}">
        <p14:creationId xmlns:p14="http://schemas.microsoft.com/office/powerpoint/2010/main" val="1120438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860382" y="180474"/>
            <a:ext cx="5736055" cy="1371600"/>
          </a:xfrm>
        </p:spPr>
        <p:txBody>
          <a:bodyPr/>
          <a:lstStyle/>
          <a:p>
            <a:r>
              <a:rPr lang="en-US" dirty="0"/>
              <a:t>Policy</a:t>
            </a:r>
            <a:r>
              <a:rPr lang="en-US" baseline="0" dirty="0"/>
              <a:t> Issues to Consider</a:t>
            </a:r>
            <a:endParaRPr lang="en-US" dirty="0"/>
          </a:p>
        </p:txBody>
      </p:sp>
      <p:sp>
        <p:nvSpPr>
          <p:cNvPr id="8" name="Content Placeholder 2"/>
          <p:cNvSpPr>
            <a:spLocks noGrp="1"/>
          </p:cNvSpPr>
          <p:nvPr>
            <p:ph idx="1"/>
          </p:nvPr>
        </p:nvSpPr>
        <p:spPr>
          <a:xfrm>
            <a:off x="721893" y="1953127"/>
            <a:ext cx="8013031" cy="3340768"/>
          </a:xfrm>
        </p:spPr>
        <p:txBody>
          <a:bodyPr>
            <a:normAutofit/>
          </a:bodyPr>
          <a:lstStyle/>
          <a:p>
            <a:r>
              <a:rPr lang="en-US" dirty="0"/>
              <a:t>Program policy for remediation and probation deal with early identification of issues?</a:t>
            </a:r>
          </a:p>
          <a:p>
            <a:r>
              <a:rPr lang="en-US" dirty="0"/>
              <a:t>Section in your faculty manual that discusses early identification of struggling learners?</a:t>
            </a:r>
          </a:p>
          <a:p>
            <a:pPr marL="0" indent="0">
              <a:buNone/>
            </a:pPr>
            <a:endParaRPr lang="en-US" dirty="0"/>
          </a:p>
          <a:p>
            <a:pPr marL="0" indent="0">
              <a:buNone/>
            </a:pPr>
            <a:r>
              <a:rPr lang="en-US" dirty="0"/>
              <a:t>NOTE: Remember to align institutional and program policies for remediation and  probation.</a:t>
            </a:r>
          </a:p>
        </p:txBody>
      </p:sp>
      <p:sp>
        <p:nvSpPr>
          <p:cNvPr id="9" name="Footer Placeholder 8"/>
          <p:cNvSpPr>
            <a:spLocks noGrp="1"/>
          </p:cNvSpPr>
          <p:nvPr>
            <p:ph type="ftr" sz="quarter" idx="10"/>
          </p:nvPr>
        </p:nvSpPr>
        <p:spPr/>
        <p:txBody>
          <a:bodyPr/>
          <a:lstStyle/>
          <a:p>
            <a:pPr>
              <a:defRPr/>
            </a:pPr>
            <a:r>
              <a:rPr lang="en-US" dirty="0"/>
              <a:t>Presented by Partners in Medical Education, Inc. 2016</a:t>
            </a:r>
          </a:p>
        </p:txBody>
      </p:sp>
      <p:sp>
        <p:nvSpPr>
          <p:cNvPr id="10" name="Slide Number Placeholder 9"/>
          <p:cNvSpPr>
            <a:spLocks noGrp="1"/>
          </p:cNvSpPr>
          <p:nvPr>
            <p:ph type="sldNum" sz="quarter" idx="11"/>
          </p:nvPr>
        </p:nvSpPr>
        <p:spPr/>
        <p:txBody>
          <a:bodyPr/>
          <a:lstStyle/>
          <a:p>
            <a:pPr>
              <a:defRPr/>
            </a:pPr>
            <a:fld id="{6AD68910-38FE-C240-95D4-C063CA8D3DE6}" type="slidenum">
              <a:rPr lang="en-US" altLang="en-US" smtClean="0"/>
              <a:pPr>
                <a:defRPr/>
              </a:pPr>
              <a:t>9</a:t>
            </a:fld>
            <a:endParaRPr lang="en-US" altLang="en-US" dirty="0"/>
          </a:p>
        </p:txBody>
      </p:sp>
    </p:spTree>
    <p:extLst>
      <p:ext uri="{BB962C8B-B14F-4D97-AF65-F5344CB8AC3E}">
        <p14:creationId xmlns:p14="http://schemas.microsoft.com/office/powerpoint/2010/main" val="971463418"/>
      </p:ext>
    </p:extLst>
  </p:cSld>
  <p:clrMapOvr>
    <a:masterClrMapping/>
  </p:clrMapOvr>
</p:sld>
</file>

<file path=ppt/theme/theme1.xml><?xml version="1.0" encoding="utf-8"?>
<a:theme xmlns:a="http://schemas.openxmlformats.org/drawingml/2006/main" name="PME-2016">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ME-2016" id="{CDBB09D6-2E31-6544-8AD6-22CA05291743}" vid="{98D09D54-364A-314E-A8DE-A1E776F54B8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PME-2016</Template>
  <TotalTime>8231</TotalTime>
  <Words>1792</Words>
  <Application>Microsoft Macintosh PowerPoint</Application>
  <PresentationFormat>On-screen Show (4:3)</PresentationFormat>
  <Paragraphs>435</Paragraphs>
  <Slides>42</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Calibri</vt:lpstr>
      <vt:lpstr>Comic Sans MS</vt:lpstr>
      <vt:lpstr>Lucida Bright</vt:lpstr>
      <vt:lpstr>ＭＳ Ｐゴシック</vt:lpstr>
      <vt:lpstr>Wingdings</vt:lpstr>
      <vt:lpstr>Arial</vt:lpstr>
      <vt:lpstr>PME-2016</vt:lpstr>
      <vt:lpstr>”Meet The Experts” Fall Freebie</vt:lpstr>
      <vt:lpstr> Partners Consulting Team</vt:lpstr>
      <vt:lpstr>Working with the  Struggling Learner</vt:lpstr>
      <vt:lpstr>Importance of Learner Remediation</vt:lpstr>
      <vt:lpstr>Prevalence</vt:lpstr>
      <vt:lpstr>PowerPoint Presentation</vt:lpstr>
      <vt:lpstr>Initial Identification  Phase Guidelines</vt:lpstr>
      <vt:lpstr>Common Identifiers during Initial Identification Stage</vt:lpstr>
      <vt:lpstr>Policy Issues to Consider</vt:lpstr>
      <vt:lpstr>Responsibilities of Educators</vt:lpstr>
      <vt:lpstr>PowerPoint Presentation</vt:lpstr>
      <vt:lpstr>Faculty-Faculty-Faculty</vt:lpstr>
      <vt:lpstr>Documentation</vt:lpstr>
      <vt:lpstr>Goals &amp; Objectives</vt:lpstr>
      <vt:lpstr>Why is documentation important?</vt:lpstr>
      <vt:lpstr>Specifics for Institutions</vt:lpstr>
      <vt:lpstr>Specifics for Institutions</vt:lpstr>
      <vt:lpstr>Specifics for Programs</vt:lpstr>
      <vt:lpstr>Specifics for Programs</vt:lpstr>
      <vt:lpstr>How to document</vt:lpstr>
      <vt:lpstr>How to document</vt:lpstr>
      <vt:lpstr> How to document</vt:lpstr>
      <vt:lpstr> How to document</vt:lpstr>
      <vt:lpstr> How to document</vt:lpstr>
      <vt:lpstr> How to document</vt:lpstr>
      <vt:lpstr> Challenges</vt:lpstr>
      <vt:lpstr>The ABC’s of the GME Roles</vt:lpstr>
      <vt:lpstr>Goals &amp; Objectives</vt:lpstr>
      <vt:lpstr>Designated Institutional Official (DIO)</vt:lpstr>
      <vt:lpstr>DIO Cont.       </vt:lpstr>
      <vt:lpstr>Department of Academic Affairs</vt:lpstr>
      <vt:lpstr>Program Director (PD)</vt:lpstr>
      <vt:lpstr>Program Director (PD) Cont.</vt:lpstr>
      <vt:lpstr>Program Director (PD) Cont.</vt:lpstr>
      <vt:lpstr>Associate Program Director</vt:lpstr>
      <vt:lpstr>Program Coordinator</vt:lpstr>
      <vt:lpstr>Graduate Medical Education Committee (GMEC)</vt:lpstr>
      <vt:lpstr>Chief Residents</vt:lpstr>
      <vt:lpstr>Resident</vt:lpstr>
      <vt:lpstr>Resident/Fellow Forum </vt:lpstr>
      <vt:lpstr>PowerPoint Presentation</vt:lpstr>
      <vt:lpstr>PowerPoint Presentation</vt:lpstr>
    </vt:vector>
  </TitlesOfParts>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Partners</dc:creator>
  <cp:lastModifiedBy>Microsoft Office User</cp:lastModifiedBy>
  <cp:revision>122</cp:revision>
  <cp:lastPrinted>2016-10-31T13:57:26Z</cp:lastPrinted>
  <dcterms:created xsi:type="dcterms:W3CDTF">2016-04-04T14:18:27Z</dcterms:created>
  <dcterms:modified xsi:type="dcterms:W3CDTF">2016-11-16T19:07:30Z</dcterms:modified>
</cp:coreProperties>
</file>