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4"/>
  </p:notesMasterIdLst>
  <p:sldIdLst>
    <p:sldId id="368" r:id="rId2"/>
    <p:sldId id="265" r:id="rId3"/>
    <p:sldId id="3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70" r:id="rId12"/>
    <p:sldId id="266" r:id="rId13"/>
    <p:sldId id="371" r:id="rId14"/>
    <p:sldId id="372" r:id="rId15"/>
    <p:sldId id="373" r:id="rId16"/>
    <p:sldId id="270" r:id="rId17"/>
    <p:sldId id="374" r:id="rId18"/>
    <p:sldId id="375" r:id="rId19"/>
    <p:sldId id="376" r:id="rId20"/>
    <p:sldId id="273" r:id="rId21"/>
    <p:sldId id="377" r:id="rId22"/>
    <p:sldId id="275" r:id="rId23"/>
    <p:sldId id="276" r:id="rId24"/>
    <p:sldId id="277" r:id="rId25"/>
    <p:sldId id="378" r:id="rId26"/>
    <p:sldId id="279" r:id="rId27"/>
    <p:sldId id="379" r:id="rId28"/>
    <p:sldId id="380" r:id="rId29"/>
    <p:sldId id="282" r:id="rId30"/>
    <p:sldId id="283" r:id="rId31"/>
    <p:sldId id="367" r:id="rId32"/>
    <p:sldId id="364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8"/>
    <p:restoredTop sz="95884"/>
  </p:normalViewPr>
  <p:slideViewPr>
    <p:cSldViewPr snapToGrid="0" snapToObjects="1">
      <p:cViewPr varScale="1">
        <p:scale>
          <a:sx n="104" d="100"/>
          <a:sy n="104" d="100"/>
        </p:scale>
        <p:origin x="138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12/3/18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1672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86165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7" name="Google Shape;2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500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47" name="Google Shape;247;p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922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6" name="Google Shape;2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500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9" name="Google Shape;2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625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0" name="Google Shape;3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3820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2661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p1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8525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9" name="Google Shape;339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25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9" name="Google Shape;3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441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79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026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2" name="Google Shape;362;p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46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9" name="Google Shape;389;p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8458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6" name="Google Shape;396;p2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5235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3" name="Google Shape;40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155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0" name="Google Shape;4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4305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9" name="Google Shape;41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7557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9" name="Google Shape;4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8771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2" name="Google Shape;4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4829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9" name="Google Shape;4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234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8425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6152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118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326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2" name="Google Shape;102;p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07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410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453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87" name="Google Shape;187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073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46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168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  <p:sldLayoutId id="214748642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Pam Royston, Ph.D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M.Ed., Ph.D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Partners in Medical Education</a:t>
            </a:r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Milestones: </a:t>
            </a:r>
            <a:br>
              <a:rPr lang="en-US" dirty="0"/>
            </a:br>
            <a:r>
              <a:rPr lang="en-US" dirty="0"/>
              <a:t>Beyond the CCC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668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2" descr="http://us.cdn2.123rf.com/168nwm/coramax/coramax1212/coramax121200172/16930992-persone-3d--lista-uomo-persona-e-controllo-con-varie-domande-dove-chi-perche-quando-com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81" y="3733800"/>
            <a:ext cx="2752090" cy="230949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10</a:t>
            </a:fld>
            <a:endParaRPr sz="1000" dirty="0">
              <a:latin typeface="+mn-lt"/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2952170" y="221425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Understanding the Role of the CCC </a:t>
            </a:r>
            <a:endParaRPr dirty="0"/>
          </a:p>
        </p:txBody>
      </p:sp>
      <p:sp>
        <p:nvSpPr>
          <p:cNvPr id="224" name="Google Shape;224;p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42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-9175750" y="31985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CCC Requirements</a:t>
            </a:r>
            <a:endParaRPr dirty="0"/>
          </a:p>
        </p:txBody>
      </p:sp>
      <p:sp>
        <p:nvSpPr>
          <p:cNvPr id="231" name="Google Shape;231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11</a:t>
            </a:fld>
            <a:endParaRPr sz="1000" dirty="0">
              <a:latin typeface="+mn-lt"/>
            </a:endParaRPr>
          </a:p>
        </p:txBody>
      </p:sp>
      <p:grpSp>
        <p:nvGrpSpPr>
          <p:cNvPr id="232" name="Google Shape;232;p23"/>
          <p:cNvGrpSpPr/>
          <p:nvPr/>
        </p:nvGrpSpPr>
        <p:grpSpPr>
          <a:xfrm>
            <a:off x="2633376" y="1386114"/>
            <a:ext cx="1814285" cy="4085772"/>
            <a:chOff x="2633376" y="1386114"/>
            <a:chExt cx="1814285" cy="4085772"/>
          </a:xfrm>
        </p:grpSpPr>
        <p:sp>
          <p:nvSpPr>
            <p:cNvPr id="233" name="Google Shape;233;p23"/>
            <p:cNvSpPr/>
            <p:nvPr/>
          </p:nvSpPr>
          <p:spPr>
            <a:xfrm>
              <a:off x="2633376" y="1959429"/>
              <a:ext cx="1814285" cy="351245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635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COMPOSITION: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350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 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Minimum of 3 faculty members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350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Non-physicians are allowed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63500" marR="0" lvl="0" indent="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 NO RESIDENTS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23" descr="http://www.bestofanalytics.com/wp-content/uploads/2012/01/meeting_cartoon.gif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20141" y="1386114"/>
              <a:ext cx="1361758" cy="10239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23"/>
          <p:cNvGrpSpPr/>
          <p:nvPr/>
        </p:nvGrpSpPr>
        <p:grpSpPr>
          <a:xfrm>
            <a:off x="539282" y="1959429"/>
            <a:ext cx="1814285" cy="3899857"/>
            <a:chOff x="539282" y="1959429"/>
            <a:chExt cx="1814285" cy="3899857"/>
          </a:xfrm>
        </p:grpSpPr>
        <p:sp>
          <p:nvSpPr>
            <p:cNvPr id="236" name="Google Shape;236;p23"/>
            <p:cNvSpPr/>
            <p:nvPr/>
          </p:nvSpPr>
          <p:spPr>
            <a:xfrm>
              <a:off x="539282" y="1959429"/>
              <a:ext cx="1814285" cy="351245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635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Appointed by program director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23" descr="http://1.bp.blogspot.com/-XYa0CiHS4m0/T0oLaNMr4VI/AAAAAAAAAX8/NckdPq5g2-k/s1600/green-check-mark-man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4839" y="4513856"/>
              <a:ext cx="1345430" cy="13454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23"/>
          <p:cNvGrpSpPr/>
          <p:nvPr/>
        </p:nvGrpSpPr>
        <p:grpSpPr>
          <a:xfrm>
            <a:off x="4696341" y="1959428"/>
            <a:ext cx="1814285" cy="4085962"/>
            <a:chOff x="4696341" y="1959428"/>
            <a:chExt cx="1814285" cy="4085962"/>
          </a:xfrm>
        </p:grpSpPr>
        <p:sp>
          <p:nvSpPr>
            <p:cNvPr id="239" name="Google Shape;239;p23"/>
            <p:cNvSpPr/>
            <p:nvPr/>
          </p:nvSpPr>
          <p:spPr>
            <a:xfrm>
              <a:off x="4696341" y="1959428"/>
              <a:ext cx="1814285" cy="351245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635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Advise program director regarding 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promotion</a:t>
              </a: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remediation</a:t>
              </a: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and other </a:t>
              </a:r>
              <a:r>
                <a:rPr lang="en-US" sz="18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adverse actions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62103" y="4790630"/>
              <a:ext cx="1254760" cy="1254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23"/>
          <p:cNvGrpSpPr/>
          <p:nvPr/>
        </p:nvGrpSpPr>
        <p:grpSpPr>
          <a:xfrm>
            <a:off x="6759306" y="1158442"/>
            <a:ext cx="1814285" cy="4313442"/>
            <a:chOff x="6759306" y="1158442"/>
            <a:chExt cx="1814285" cy="4313442"/>
          </a:xfrm>
        </p:grpSpPr>
        <p:sp>
          <p:nvSpPr>
            <p:cNvPr id="242" name="Google Shape;242;p23"/>
            <p:cNvSpPr/>
            <p:nvPr/>
          </p:nvSpPr>
          <p:spPr>
            <a:xfrm>
              <a:off x="6759306" y="1959427"/>
              <a:ext cx="1814285" cy="351245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635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Review all evaluations by all evaluators semi-annually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3" name="Google Shape;243;p23" descr="New%20Clip%20art/stick_figure_browsing_open_folder_800_clr_6728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913381" y="1158442"/>
              <a:ext cx="1601969" cy="1601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87;p15">
            <a:extLst>
              <a:ext uri="{FF2B5EF4-FFF2-40B4-BE49-F238E27FC236}">
                <a16:creationId xmlns:a16="http://schemas.microsoft.com/office/drawing/2014/main" id="{144C0015-8692-DC4B-9EAA-4DFB022FA799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3905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24"/>
          <p:cNvCxnSpPr/>
          <p:nvPr/>
        </p:nvCxnSpPr>
        <p:spPr>
          <a:xfrm>
            <a:off x="4387755" y="1896563"/>
            <a:ext cx="81404" cy="22308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0" name="Google Shape;250;p24"/>
          <p:cNvCxnSpPr>
            <a:stCxn id="251" idx="6"/>
          </p:cNvCxnSpPr>
          <p:nvPr/>
        </p:nvCxnSpPr>
        <p:spPr>
          <a:xfrm rot="10800000" flipH="1">
            <a:off x="1661837" y="4762448"/>
            <a:ext cx="1414800" cy="146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2" name="Google Shape;252;p24"/>
          <p:cNvSpPr/>
          <p:nvPr/>
        </p:nvSpPr>
        <p:spPr>
          <a:xfrm>
            <a:off x="3092355" y="4153729"/>
            <a:ext cx="2590800" cy="1079500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+mn-lt"/>
                <a:ea typeface="Calibri"/>
                <a:cs typeface="Calibri"/>
                <a:sym typeface="Calibri"/>
              </a:rPr>
              <a:t>Clinical Competency Committee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"/>
          <p:cNvSpPr/>
          <p:nvPr/>
        </p:nvSpPr>
        <p:spPr>
          <a:xfrm>
            <a:off x="3595849" y="1009982"/>
            <a:ext cx="1765860" cy="91440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End-of-Rotation Evaluations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429490" y="5486401"/>
            <a:ext cx="1399310" cy="817418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Self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Evaluations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4"/>
          <p:cNvSpPr/>
          <p:nvPr/>
        </p:nvSpPr>
        <p:spPr>
          <a:xfrm>
            <a:off x="5748336" y="1900805"/>
            <a:ext cx="1133475" cy="727075"/>
          </a:xfrm>
          <a:prstGeom prst="ellipse">
            <a:avLst/>
          </a:prstGeom>
          <a:solidFill>
            <a:srgbClr val="B8CCE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OpLogs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/>
          <p:nvPr/>
        </p:nvSpPr>
        <p:spPr>
          <a:xfrm>
            <a:off x="7062784" y="3394364"/>
            <a:ext cx="1457761" cy="944273"/>
          </a:xfrm>
          <a:prstGeom prst="ellipse">
            <a:avLst/>
          </a:prstGeom>
          <a:solidFill>
            <a:srgbClr val="B8CCE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Student Evaluations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789709" y="2202874"/>
            <a:ext cx="1443903" cy="1079436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Patient Evaluations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6527742" y="5372100"/>
            <a:ext cx="1327785" cy="890155"/>
          </a:xfrm>
          <a:prstGeom prst="ellipse">
            <a:avLst/>
          </a:prstGeom>
          <a:solidFill>
            <a:srgbClr val="B8CCE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Operative/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Procedural 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Forms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323422" y="3491345"/>
            <a:ext cx="1408395" cy="842530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Nursing Evaluations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cxnSp>
        <p:nvCxnSpPr>
          <p:cNvPr id="260" name="Google Shape;260;p24"/>
          <p:cNvCxnSpPr/>
          <p:nvPr/>
        </p:nvCxnSpPr>
        <p:spPr>
          <a:xfrm>
            <a:off x="2054023" y="3137135"/>
            <a:ext cx="1049527" cy="108393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1" name="Google Shape;261;p24"/>
          <p:cNvCxnSpPr>
            <a:cxnSpLocks/>
            <a:stCxn id="259" idx="6"/>
          </p:cNvCxnSpPr>
          <p:nvPr/>
        </p:nvCxnSpPr>
        <p:spPr>
          <a:xfrm>
            <a:off x="1731817" y="3912610"/>
            <a:ext cx="1382147" cy="52604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2" name="Google Shape;262;p24"/>
          <p:cNvCxnSpPr>
            <a:stCxn id="255" idx="4"/>
          </p:cNvCxnSpPr>
          <p:nvPr/>
        </p:nvCxnSpPr>
        <p:spPr>
          <a:xfrm flipH="1">
            <a:off x="5491573" y="2627880"/>
            <a:ext cx="823500" cy="1509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3" name="Google Shape;263;p24"/>
          <p:cNvCxnSpPr>
            <a:cxnSpLocks/>
            <a:stCxn id="254" idx="6"/>
          </p:cNvCxnSpPr>
          <p:nvPr/>
        </p:nvCxnSpPr>
        <p:spPr>
          <a:xfrm flipV="1">
            <a:off x="1828800" y="4977024"/>
            <a:ext cx="1234618" cy="91808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4" name="Google Shape;264;p24"/>
          <p:cNvCxnSpPr>
            <a:cxnSpLocks/>
            <a:stCxn id="256" idx="2"/>
          </p:cNvCxnSpPr>
          <p:nvPr/>
        </p:nvCxnSpPr>
        <p:spPr>
          <a:xfrm flipH="1">
            <a:off x="5748484" y="3866501"/>
            <a:ext cx="1314300" cy="89603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65" name="Google Shape;265;p24"/>
          <p:cNvCxnSpPr>
            <a:cxnSpLocks/>
            <a:stCxn id="258" idx="2"/>
          </p:cNvCxnSpPr>
          <p:nvPr/>
        </p:nvCxnSpPr>
        <p:spPr>
          <a:xfrm flipH="1" flipV="1">
            <a:off x="5648142" y="5175128"/>
            <a:ext cx="879600" cy="6420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6" name="Google Shape;266;p24"/>
          <p:cNvSpPr/>
          <p:nvPr/>
        </p:nvSpPr>
        <p:spPr>
          <a:xfrm>
            <a:off x="3092355" y="5600700"/>
            <a:ext cx="2629572" cy="703118"/>
          </a:xfrm>
          <a:prstGeom prst="rect">
            <a:avLst/>
          </a:prstGeom>
          <a:solidFill>
            <a:srgbClr val="7030A0"/>
          </a:solidFill>
          <a:ln w="25400" cap="flat" cmpd="sng">
            <a:solidFill>
              <a:srgbClr val="243F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FFFF"/>
                </a:solidFill>
                <a:latin typeface="+mn-lt"/>
                <a:ea typeface="Calibri"/>
                <a:cs typeface="Calibri"/>
                <a:sym typeface="Calibri"/>
              </a:rPr>
              <a:t>Assessment of Milestones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4"/>
          <p:cNvCxnSpPr/>
          <p:nvPr/>
        </p:nvCxnSpPr>
        <p:spPr>
          <a:xfrm flipH="1">
            <a:off x="4367875" y="5252184"/>
            <a:ext cx="6350" cy="358775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68" name="Google Shape;268;p24"/>
          <p:cNvSpPr/>
          <p:nvPr/>
        </p:nvSpPr>
        <p:spPr>
          <a:xfrm>
            <a:off x="7062784" y="4389746"/>
            <a:ext cx="1476372" cy="885825"/>
          </a:xfrm>
          <a:prstGeom prst="ellipse">
            <a:avLst/>
          </a:prstGeom>
          <a:solidFill>
            <a:srgbClr val="B8CCE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Prof Resp:</a:t>
            </a:r>
            <a:endParaRPr sz="16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Char char="•"/>
            </a:pPr>
            <a:r>
              <a:rPr lang="en-US" sz="10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Eval Comp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-63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000"/>
              <a:buFont typeface="Arial"/>
              <a:buChar char="•"/>
            </a:pPr>
            <a:r>
              <a:rPr lang="en-US" sz="10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Conf Att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24"/>
          <p:cNvCxnSpPr/>
          <p:nvPr/>
        </p:nvCxnSpPr>
        <p:spPr>
          <a:xfrm flipH="1">
            <a:off x="5691505" y="4852987"/>
            <a:ext cx="1381125" cy="1111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0" name="Google Shape;270;p24"/>
          <p:cNvSpPr/>
          <p:nvPr/>
        </p:nvSpPr>
        <p:spPr>
          <a:xfrm>
            <a:off x="2064437" y="1502343"/>
            <a:ext cx="1371600" cy="76200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In-House</a:t>
            </a:r>
            <a:endParaRPr dirty="0">
              <a:latin typeface="+mn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Testing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4"/>
          <p:cNvSpPr/>
          <p:nvPr/>
        </p:nvSpPr>
        <p:spPr>
          <a:xfrm>
            <a:off x="280712" y="4456111"/>
            <a:ext cx="1381125" cy="904875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Peer Evaluations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24"/>
          <p:cNvCxnSpPr>
            <a:stCxn id="270" idx="4"/>
          </p:cNvCxnSpPr>
          <p:nvPr/>
        </p:nvCxnSpPr>
        <p:spPr>
          <a:xfrm>
            <a:off x="2750237" y="2264343"/>
            <a:ext cx="706500" cy="18723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2" name="Google Shape;272;p24"/>
          <p:cNvSpPr/>
          <p:nvPr/>
        </p:nvSpPr>
        <p:spPr>
          <a:xfrm>
            <a:off x="3199130" y="2466784"/>
            <a:ext cx="1035050" cy="679450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ITE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24"/>
          <p:cNvCxnSpPr>
            <a:stCxn id="272" idx="4"/>
          </p:cNvCxnSpPr>
          <p:nvPr/>
        </p:nvCxnSpPr>
        <p:spPr>
          <a:xfrm>
            <a:off x="3716655" y="3146234"/>
            <a:ext cx="252600" cy="961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4" name="Google Shape;274;p24"/>
          <p:cNvCxnSpPr>
            <a:cxnSpLocks/>
            <a:stCxn id="275" idx="4"/>
          </p:cNvCxnSpPr>
          <p:nvPr/>
        </p:nvCxnSpPr>
        <p:spPr>
          <a:xfrm flipH="1">
            <a:off x="5095353" y="3105149"/>
            <a:ext cx="29222" cy="101917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5" name="Google Shape;275;p24"/>
          <p:cNvSpPr/>
          <p:nvPr/>
        </p:nvSpPr>
        <p:spPr>
          <a:xfrm>
            <a:off x="4485659" y="2230582"/>
            <a:ext cx="1277832" cy="874567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Faculty Comments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6665854" y="2396835"/>
            <a:ext cx="1466764" cy="895899"/>
          </a:xfrm>
          <a:prstGeom prst="ellipse">
            <a:avLst/>
          </a:prstGeom>
          <a:solidFill>
            <a:srgbClr val="B8CCE4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D0D0D"/>
                </a:solidFill>
                <a:latin typeface="+mn-lt"/>
                <a:ea typeface="Calibri"/>
                <a:cs typeface="Calibri"/>
                <a:sym typeface="Calibri"/>
              </a:rPr>
              <a:t>Simulations</a:t>
            </a:r>
            <a:endParaRPr sz="18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24"/>
          <p:cNvCxnSpPr>
            <a:cxnSpLocks/>
            <a:stCxn id="276" idx="3"/>
          </p:cNvCxnSpPr>
          <p:nvPr/>
        </p:nvCxnSpPr>
        <p:spPr>
          <a:xfrm flipH="1">
            <a:off x="5691635" y="3161533"/>
            <a:ext cx="1189022" cy="135659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78" name="Google Shape;278;p24"/>
          <p:cNvSpPr/>
          <p:nvPr/>
        </p:nvSpPr>
        <p:spPr>
          <a:xfrm>
            <a:off x="1265578" y="149640"/>
            <a:ext cx="7990974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Clinical Competency Committee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 txBox="1"/>
          <p:nvPr/>
        </p:nvSpPr>
        <p:spPr>
          <a:xfrm>
            <a:off x="5784791" y="1042987"/>
            <a:ext cx="3359209" cy="79966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     Current Tools used to inform Milestones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     Tools to Transition in July-Dec 2019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     Tools to Transition in Jan-June 2020</a:t>
            </a:r>
            <a:endParaRPr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5915342" y="1101725"/>
            <a:ext cx="161925" cy="123825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5915341" y="1263270"/>
            <a:ext cx="161925" cy="1238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915340" y="1467182"/>
            <a:ext cx="161925" cy="123825"/>
          </a:xfrm>
          <a:prstGeom prst="rect">
            <a:avLst/>
          </a:prstGeom>
          <a:solidFill>
            <a:srgbClr val="FAF9F9"/>
          </a:solidFill>
          <a:ln w="9525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7;p15">
            <a:extLst>
              <a:ext uri="{FF2B5EF4-FFF2-40B4-BE49-F238E27FC236}">
                <a16:creationId xmlns:a16="http://schemas.microsoft.com/office/drawing/2014/main" id="{3705E043-624F-9847-B3A6-28F4C36FE43A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38" name="Slide Number Placeholder 1">
            <a:extLst>
              <a:ext uri="{FF2B5EF4-FFF2-40B4-BE49-F238E27FC236}">
                <a16:creationId xmlns:a16="http://schemas.microsoft.com/office/drawing/2014/main" id="{50FB5F92-8D69-F845-93DB-C613914E25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55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Best Practices </a:t>
            </a:r>
            <a:endParaRPr dirty="0"/>
          </a:p>
        </p:txBody>
      </p:sp>
      <p:sp>
        <p:nvSpPr>
          <p:cNvPr id="289" name="Google Shape;289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13</a:t>
            </a:fld>
            <a:endParaRPr sz="1000" dirty="0">
              <a:latin typeface="+mn-lt"/>
            </a:endParaRPr>
          </a:p>
        </p:txBody>
      </p:sp>
      <p:pic>
        <p:nvPicPr>
          <p:cNvPr id="290" name="Google Shape;290;p25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2108" y="1286663"/>
            <a:ext cx="6362297" cy="490957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/>
          <p:nvPr/>
        </p:nvSpPr>
        <p:spPr>
          <a:xfrm>
            <a:off x="6283960" y="4267563"/>
            <a:ext cx="10845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 representation from each major service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5"/>
          <p:cNvSpPr/>
          <p:nvPr/>
        </p:nvSpPr>
        <p:spPr>
          <a:xfrm>
            <a:off x="1976644" y="4847179"/>
            <a:ext cx="1261856" cy="905921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Faculty Chair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4178300" y="3452813"/>
            <a:ext cx="1084580" cy="902494"/>
          </a:xfrm>
          <a:prstGeom prst="rect">
            <a:avLst/>
          </a:prstGeom>
          <a:solidFill>
            <a:schemeClr val="accent6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Keep minimal minutes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/>
          <p:nvPr/>
        </p:nvSpPr>
        <p:spPr>
          <a:xfrm>
            <a:off x="1689100" y="2851149"/>
            <a:ext cx="1084580" cy="847725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 before meetings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2390775" y="1627183"/>
            <a:ext cx="1228519" cy="944567"/>
          </a:xfrm>
          <a:prstGeom prst="ellipse">
            <a:avLst/>
          </a:prstGeom>
          <a:solidFill>
            <a:srgbClr val="7030A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Set a timer!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4991100" y="1378134"/>
            <a:ext cx="1261857" cy="90592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Remind members of confidentiality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87;p15">
            <a:extLst>
              <a:ext uri="{FF2B5EF4-FFF2-40B4-BE49-F238E27FC236}">
                <a16:creationId xmlns:a16="http://schemas.microsoft.com/office/drawing/2014/main" id="{8BC48C46-258B-8C45-A9F9-0869928F4FB0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9647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The CCC is not…</a:t>
            </a:r>
            <a:endParaRPr dirty="0"/>
          </a:p>
        </p:txBody>
      </p:sp>
      <p:sp>
        <p:nvSpPr>
          <p:cNvPr id="302" name="Google Shape;302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14</a:t>
            </a:fld>
            <a:endParaRPr sz="1000" dirty="0">
              <a:latin typeface="+mn-lt"/>
            </a:endParaRPr>
          </a:p>
        </p:txBody>
      </p:sp>
      <p:grpSp>
        <p:nvGrpSpPr>
          <p:cNvPr id="303" name="Google Shape;303;p26"/>
          <p:cNvGrpSpPr/>
          <p:nvPr/>
        </p:nvGrpSpPr>
        <p:grpSpPr>
          <a:xfrm>
            <a:off x="726601" y="1724275"/>
            <a:ext cx="2855807" cy="3682075"/>
            <a:chOff x="726601" y="1724275"/>
            <a:chExt cx="2855807" cy="3682075"/>
          </a:xfrm>
        </p:grpSpPr>
        <p:pic>
          <p:nvPicPr>
            <p:cNvPr id="304" name="Google Shape;304;p26" descr="http://us.cdn4.123rf.com/168nwm/3dmask/3dmask1212/3dmask121200011/16991482-3d-white-people-examines-files-isolated-white-background-3d-imag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0882" y="2053772"/>
              <a:ext cx="1600051" cy="1866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6"/>
            <p:cNvSpPr/>
            <p:nvPr/>
          </p:nvSpPr>
          <p:spPr>
            <a:xfrm>
              <a:off x="726601" y="1724275"/>
              <a:ext cx="2525486" cy="2525486"/>
            </a:xfrm>
            <a:prstGeom prst="ellipse">
              <a:avLst/>
            </a:prstGeom>
            <a:noFill/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 txBox="1"/>
            <p:nvPr/>
          </p:nvSpPr>
          <p:spPr>
            <a:xfrm>
              <a:off x="726601" y="4359910"/>
              <a:ext cx="2855807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Part of “due process” review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26"/>
          <p:cNvGrpSpPr/>
          <p:nvPr/>
        </p:nvGrpSpPr>
        <p:grpSpPr>
          <a:xfrm>
            <a:off x="6058746" y="1724275"/>
            <a:ext cx="2855807" cy="3667102"/>
            <a:chOff x="6058746" y="1724275"/>
            <a:chExt cx="2855807" cy="3667102"/>
          </a:xfrm>
        </p:grpSpPr>
        <p:sp>
          <p:nvSpPr>
            <p:cNvPr id="308" name="Google Shape;308;p26"/>
            <p:cNvSpPr/>
            <p:nvPr/>
          </p:nvSpPr>
          <p:spPr>
            <a:xfrm>
              <a:off x="6147929" y="1724275"/>
              <a:ext cx="2525486" cy="2525486"/>
            </a:xfrm>
            <a:prstGeom prst="ellipse">
              <a:avLst/>
            </a:prstGeom>
            <a:noFill/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 txBox="1"/>
            <p:nvPr/>
          </p:nvSpPr>
          <p:spPr>
            <a:xfrm>
              <a:off x="6058746" y="4344937"/>
              <a:ext cx="2855807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Same as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PEC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0" name="Google Shape;310;p26" descr="https://www.di-verlag.de/media/content/GFE/Contact_Fotolia_24552579_XS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14937" y="2394857"/>
              <a:ext cx="1976969" cy="12533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" name="Google Shape;311;p26"/>
          <p:cNvGrpSpPr/>
          <p:nvPr/>
        </p:nvGrpSpPr>
        <p:grpSpPr>
          <a:xfrm>
            <a:off x="3430618" y="1760025"/>
            <a:ext cx="2855807" cy="3651194"/>
            <a:chOff x="3430618" y="1760025"/>
            <a:chExt cx="2855807" cy="3651194"/>
          </a:xfrm>
        </p:grpSpPr>
        <p:sp>
          <p:nvSpPr>
            <p:cNvPr id="312" name="Google Shape;312;p26"/>
            <p:cNvSpPr/>
            <p:nvPr/>
          </p:nvSpPr>
          <p:spPr>
            <a:xfrm>
              <a:off x="3437265" y="1760025"/>
              <a:ext cx="2525486" cy="2525486"/>
            </a:xfrm>
            <a:prstGeom prst="ellipse">
              <a:avLst/>
            </a:prstGeom>
            <a:noFill/>
            <a:ln w="25400" cap="flat" cmpd="sng">
              <a:solidFill>
                <a:srgbClr val="42719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3430618" y="4364779"/>
              <a:ext cx="2855807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Required to report to the GMEC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4" name="Google Shape;314;p26" descr="New%20Clip%20art/presenter_wireless_headset_and_notes_800_clr_11951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50236" y="2201925"/>
              <a:ext cx="1221426" cy="19400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26"/>
          <p:cNvSpPr/>
          <p:nvPr/>
        </p:nvSpPr>
        <p:spPr>
          <a:xfrm>
            <a:off x="5598816" y="1145625"/>
            <a:ext cx="3973407" cy="3863725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6"/>
          <p:cNvSpPr/>
          <p:nvPr/>
        </p:nvSpPr>
        <p:spPr>
          <a:xfrm>
            <a:off x="2812495" y="1155546"/>
            <a:ext cx="3973407" cy="3863725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6"/>
          <p:cNvSpPr/>
          <p:nvPr/>
        </p:nvSpPr>
        <p:spPr>
          <a:xfrm>
            <a:off x="26173" y="1146447"/>
            <a:ext cx="3973407" cy="3863725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87;p15">
            <a:extLst>
              <a:ext uri="{FF2B5EF4-FFF2-40B4-BE49-F238E27FC236}">
                <a16:creationId xmlns:a16="http://schemas.microsoft.com/office/drawing/2014/main" id="{7DBCC759-2FF0-2F47-8EFC-D0C1917E153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8116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Questions??</a:t>
            </a:r>
            <a:endParaRPr dirty="0"/>
          </a:p>
        </p:txBody>
      </p:sp>
      <p:sp>
        <p:nvSpPr>
          <p:cNvPr id="323" name="Google Shape;323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15</a:t>
            </a:fld>
            <a:endParaRPr sz="1000" dirty="0">
              <a:latin typeface="+mn-lt"/>
            </a:endParaRPr>
          </a:p>
        </p:txBody>
      </p:sp>
      <p:pic>
        <p:nvPicPr>
          <p:cNvPr id="324" name="Google Shape;324;p27" descr="http://www.practicefusion.com/ehrbloggers/wp-content/uploads/2011/10/computer-ques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3233" y="1787716"/>
            <a:ext cx="3454717" cy="30065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6577924C-F7D4-404B-B57D-346AC5FA9FFE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3975986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How to Use Milestones to Improve Program Outcomes</a:t>
            </a:r>
            <a:endParaRPr dirty="0"/>
          </a:p>
        </p:txBody>
      </p:sp>
      <p:sp>
        <p:nvSpPr>
          <p:cNvPr id="345" name="Google Shape;345;p28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346" name="Google Shape;346;p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16</a:t>
            </a:fld>
            <a:endParaRPr sz="1000" dirty="0">
              <a:latin typeface="+mn-lt"/>
            </a:endParaRPr>
          </a:p>
        </p:txBody>
      </p:sp>
      <p:pic>
        <p:nvPicPr>
          <p:cNvPr id="347" name="Google Shape;347;p28" descr="../../../../Volumes/douglas/how%20to%20access%20your%20on-demand/clipart/stick_figures_lift_ar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113" y="4109405"/>
            <a:ext cx="2666365" cy="1832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60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8"/>
          <p:cNvPicPr preferRelativeResize="0"/>
          <p:nvPr/>
        </p:nvPicPr>
        <p:blipFill rotWithShape="1">
          <a:blip r:embed="rId3">
            <a:alphaModFix/>
          </a:blip>
          <a:srcRect l="24219" t="30385" r="21875" b="35080"/>
          <a:stretch/>
        </p:blipFill>
        <p:spPr>
          <a:xfrm>
            <a:off x="1363625" y="1704121"/>
            <a:ext cx="6416749" cy="229145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4000" dirty="0"/>
              <a:t>Milestones – Improving Residence Performance</a:t>
            </a:r>
            <a:endParaRPr dirty="0"/>
          </a:p>
        </p:txBody>
      </p:sp>
      <p:sp>
        <p:nvSpPr>
          <p:cNvPr id="332" name="Google Shape;332;p28"/>
          <p:cNvSpPr txBox="1"/>
          <p:nvPr/>
        </p:nvSpPr>
        <p:spPr>
          <a:xfrm>
            <a:off x="762268" y="4688351"/>
            <a:ext cx="5112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MODELING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ATTITUDES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KNOWLEDGE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28"/>
          <p:cNvCxnSpPr/>
          <p:nvPr/>
        </p:nvCxnSpPr>
        <p:spPr>
          <a:xfrm flipH="1">
            <a:off x="2682625" y="4221963"/>
            <a:ext cx="1447800" cy="167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4" name="Google Shape;334;p28"/>
          <p:cNvCxnSpPr/>
          <p:nvPr/>
        </p:nvCxnSpPr>
        <p:spPr>
          <a:xfrm>
            <a:off x="5057230" y="4186091"/>
            <a:ext cx="1676400" cy="17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5" name="Google Shape;335;p28"/>
          <p:cNvCxnSpPr/>
          <p:nvPr/>
        </p:nvCxnSpPr>
        <p:spPr>
          <a:xfrm rot="10800000">
            <a:off x="3149600" y="6129225"/>
            <a:ext cx="3352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28"/>
          <p:cNvSpPr txBox="1"/>
          <p:nvPr/>
        </p:nvSpPr>
        <p:spPr>
          <a:xfrm>
            <a:off x="-370351" y="3576711"/>
            <a:ext cx="3886200" cy="124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87;p15">
            <a:extLst>
              <a:ext uri="{FF2B5EF4-FFF2-40B4-BE49-F238E27FC236}">
                <a16:creationId xmlns:a16="http://schemas.microsoft.com/office/drawing/2014/main" id="{B744DF18-D9C4-CE4F-BD0F-3AE62828031F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2A10876-D0D7-A44F-84D2-BE2862852C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262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>
            <a:spLocks noGrp="1"/>
          </p:cNvSpPr>
          <p:nvPr>
            <p:ph type="title"/>
          </p:nvPr>
        </p:nvSpPr>
        <p:spPr>
          <a:xfrm>
            <a:off x="1935126" y="228600"/>
            <a:ext cx="698027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Expected Benefits of Milestone Assessment</a:t>
            </a:r>
            <a:endParaRPr dirty="0"/>
          </a:p>
        </p:txBody>
      </p:sp>
      <p:pic>
        <p:nvPicPr>
          <p:cNvPr id="344" name="Google Shape;34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2425" y="2485600"/>
            <a:ext cx="3527900" cy="32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9"/>
          <p:cNvSpPr txBox="1"/>
          <p:nvPr/>
        </p:nvSpPr>
        <p:spPr>
          <a:xfrm>
            <a:off x="276525" y="1710850"/>
            <a:ext cx="27357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Program Benefits</a:t>
            </a:r>
            <a:endParaRPr sz="2400" b="1" dirty="0">
              <a:latin typeface="+mn-lt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6213900" y="1659325"/>
            <a:ext cx="24729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+mn-lt"/>
              </a:rPr>
              <a:t>Public Benefits</a:t>
            </a:r>
            <a:endParaRPr sz="2400" b="1" dirty="0">
              <a:latin typeface="+mn-lt"/>
            </a:endParaRPr>
          </a:p>
        </p:txBody>
      </p:sp>
      <p:sp>
        <p:nvSpPr>
          <p:cNvPr id="7" name="Google Shape;87;p15">
            <a:extLst>
              <a:ext uri="{FF2B5EF4-FFF2-40B4-BE49-F238E27FC236}">
                <a16:creationId xmlns:a16="http://schemas.microsoft.com/office/drawing/2014/main" id="{F56B4E17-31E0-B849-BCF8-6790ABF6E2FE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0CD606F-2A6C-1143-AD73-17E092B9D64D}"/>
              </a:ext>
            </a:extLst>
          </p:cNvPr>
          <p:cNvSpPr txBox="1">
            <a:spLocks/>
          </p:cNvSpPr>
          <p:nvPr/>
        </p:nvSpPr>
        <p:spPr>
          <a:xfrm>
            <a:off x="6471805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18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46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>
            <a:spLocks noGrp="1"/>
          </p:cNvSpPr>
          <p:nvPr>
            <p:ph type="title"/>
          </p:nvPr>
        </p:nvSpPr>
        <p:spPr>
          <a:xfrm>
            <a:off x="1989343" y="246466"/>
            <a:ext cx="70270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dirty="0"/>
              <a:t>CCC Remediation with Individualized Educational Plan</a:t>
            </a:r>
            <a:endParaRPr sz="3600" dirty="0"/>
          </a:p>
        </p:txBody>
      </p:sp>
      <p:pic>
        <p:nvPicPr>
          <p:cNvPr id="352" name="Google Shape;3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375" y="1699225"/>
            <a:ext cx="7332607" cy="45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7;p15">
            <a:extLst>
              <a:ext uri="{FF2B5EF4-FFF2-40B4-BE49-F238E27FC236}">
                <a16:creationId xmlns:a16="http://schemas.microsoft.com/office/drawing/2014/main" id="{5317AD07-1084-DD41-8653-3CF365010A18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750EE9E-963B-1B4E-9575-1B3A6796A35B}"/>
              </a:ext>
            </a:extLst>
          </p:cNvPr>
          <p:cNvSpPr txBox="1">
            <a:spLocks/>
          </p:cNvSpPr>
          <p:nvPr/>
        </p:nvSpPr>
        <p:spPr>
          <a:xfrm>
            <a:off x="6485659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19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17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179" y="203986"/>
            <a:ext cx="6526006" cy="1325563"/>
          </a:xfrm>
        </p:spPr>
        <p:txBody>
          <a:bodyPr/>
          <a:lstStyle/>
          <a:p>
            <a:r>
              <a:rPr lang="en-US" altLang="en-US" dirty="0"/>
              <a:t> Partners Consulting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6159" y="3836209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336750"/>
                </a:solidFill>
                <a:latin typeface="Lucida Bright" pitchFamily="18" charset="0"/>
              </a:rPr>
              <a:t>Pamela Royston</a:t>
            </a: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307" y="4207132"/>
            <a:ext cx="4193041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73" y="1297857"/>
            <a:ext cx="2064775" cy="24089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18436" y="4188281"/>
            <a:ext cx="4551705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b="0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(GME) program analysis and strategic planning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GME Agreements and Contracts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Certified MBTI Consultant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New residency program development – pre-startup through implementation</a:t>
            </a:r>
          </a:p>
          <a:p>
            <a:pPr marL="171450" indent="-171450">
              <a:buFont typeface="Arial" charset="0"/>
              <a:buChar char="•"/>
            </a:pPr>
            <a:endParaRPr lang="en-US" sz="10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GME policy development and integration with HR policy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29483" y="3829331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54" y="1244595"/>
            <a:ext cx="1976782" cy="24084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38699-1EF8-954F-B586-69A677B22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016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dirty="0"/>
              <a:t>Individualized learning plan</a:t>
            </a:r>
            <a:endParaRPr sz="3600" dirty="0"/>
          </a:p>
        </p:txBody>
      </p:sp>
      <p:pic>
        <p:nvPicPr>
          <p:cNvPr id="358" name="Google Shape;3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200" y="1409254"/>
            <a:ext cx="601980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7;p15">
            <a:extLst>
              <a:ext uri="{FF2B5EF4-FFF2-40B4-BE49-F238E27FC236}">
                <a16:creationId xmlns:a16="http://schemas.microsoft.com/office/drawing/2014/main" id="{B68AD32C-9770-2A4F-A649-A2A092C90C45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B0143F1-0FF1-EE48-BF24-A3B51D4184A1}"/>
              </a:ext>
            </a:extLst>
          </p:cNvPr>
          <p:cNvSpPr txBox="1">
            <a:spLocks/>
          </p:cNvSpPr>
          <p:nvPr/>
        </p:nvSpPr>
        <p:spPr>
          <a:xfrm>
            <a:off x="6471805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20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263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2"/>
          <p:cNvSpPr txBox="1">
            <a:spLocks noGrp="1"/>
          </p:cNvSpPr>
          <p:nvPr>
            <p:ph type="title"/>
          </p:nvPr>
        </p:nvSpPr>
        <p:spPr>
          <a:xfrm>
            <a:off x="1965800" y="381000"/>
            <a:ext cx="6807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dirty="0"/>
              <a:t>Assessment Tools</a:t>
            </a:r>
            <a:endParaRPr sz="3600" dirty="0"/>
          </a:p>
        </p:txBody>
      </p:sp>
      <p:grpSp>
        <p:nvGrpSpPr>
          <p:cNvPr id="365" name="Google Shape;365;p32"/>
          <p:cNvGrpSpPr/>
          <p:nvPr/>
        </p:nvGrpSpPr>
        <p:grpSpPr>
          <a:xfrm>
            <a:off x="2256567" y="1460207"/>
            <a:ext cx="4036590" cy="3941676"/>
            <a:chOff x="2256567" y="677103"/>
            <a:chExt cx="4036590" cy="3941676"/>
          </a:xfrm>
        </p:grpSpPr>
        <p:sp>
          <p:nvSpPr>
            <p:cNvPr id="366" name="Google Shape;366;p32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32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32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32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32"/>
            <p:cNvSpPr/>
            <p:nvPr/>
          </p:nvSpPr>
          <p:spPr>
            <a:xfrm rot="-6578445">
              <a:off x="2498613" y="2148725"/>
              <a:ext cx="707780" cy="920237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32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2" name="Google Shape;372;p32"/>
          <p:cNvGrpSpPr/>
          <p:nvPr/>
        </p:nvGrpSpPr>
        <p:grpSpPr>
          <a:xfrm>
            <a:off x="4675794" y="3056070"/>
            <a:ext cx="2440200" cy="2440200"/>
            <a:chOff x="4447194" y="1815766"/>
            <a:chExt cx="2440200" cy="2440200"/>
          </a:xfrm>
        </p:grpSpPr>
        <p:sp>
          <p:nvSpPr>
            <p:cNvPr id="373" name="Google Shape;373;p32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32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dirty="0">
                  <a:solidFill>
                    <a:srgbClr val="FFFFFF"/>
                  </a:solidFill>
                  <a:latin typeface="+mn-lt"/>
                  <a:ea typeface="Roboto"/>
                  <a:cs typeface="Roboto"/>
                  <a:sym typeface="Roboto"/>
                </a:rPr>
                <a:t>Resident Assessments</a:t>
              </a:r>
              <a:endParaRPr sz="1200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5" name="Google Shape;375;p32"/>
          <p:cNvGrpSpPr/>
          <p:nvPr/>
        </p:nvGrpSpPr>
        <p:grpSpPr>
          <a:xfrm>
            <a:off x="3566937" y="2995357"/>
            <a:ext cx="1423800" cy="1423800"/>
            <a:chOff x="3490737" y="1374053"/>
            <a:chExt cx="1423800" cy="1423800"/>
          </a:xfrm>
        </p:grpSpPr>
        <p:sp>
          <p:nvSpPr>
            <p:cNvPr id="376" name="Google Shape;376;p32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32"/>
            <p:cNvSpPr txBox="1"/>
            <p:nvPr/>
          </p:nvSpPr>
          <p:spPr>
            <a:xfrm>
              <a:off x="3718753" y="1593844"/>
              <a:ext cx="1032685" cy="964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+mn-lt"/>
                  <a:ea typeface="Roboto"/>
                  <a:cs typeface="Roboto"/>
                  <a:sym typeface="Roboto"/>
                </a:rPr>
                <a:t>Direct Observations</a:t>
              </a:r>
              <a:endParaRPr sz="1000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8" name="Google Shape;378;p32"/>
          <p:cNvGrpSpPr/>
          <p:nvPr/>
        </p:nvGrpSpPr>
        <p:grpSpPr>
          <a:xfrm>
            <a:off x="2920953" y="4254793"/>
            <a:ext cx="1498800" cy="1498800"/>
            <a:chOff x="644203" y="3718814"/>
            <a:chExt cx="1498800" cy="1498800"/>
          </a:xfrm>
        </p:grpSpPr>
        <p:sp>
          <p:nvSpPr>
            <p:cNvPr id="379" name="Google Shape;379;p32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2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+mn-lt"/>
                  <a:ea typeface="Roboto"/>
                  <a:cs typeface="Roboto"/>
                  <a:sym typeface="Roboto"/>
                </a:rPr>
                <a:t>End of Rotation evaluation</a:t>
              </a:r>
              <a:endParaRPr sz="1000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1" name="Google Shape;381;p32"/>
          <p:cNvGrpSpPr/>
          <p:nvPr/>
        </p:nvGrpSpPr>
        <p:grpSpPr>
          <a:xfrm>
            <a:off x="5887584" y="1973597"/>
            <a:ext cx="1030262" cy="1030262"/>
            <a:chOff x="3490737" y="1374053"/>
            <a:chExt cx="1423800" cy="1423800"/>
          </a:xfrm>
        </p:grpSpPr>
        <p:sp>
          <p:nvSpPr>
            <p:cNvPr id="382" name="Google Shape;382;p32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32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rgbClr val="FFFFFF"/>
                  </a:solidFill>
                  <a:latin typeface="+mn-lt"/>
                  <a:ea typeface="Roboto"/>
                  <a:cs typeface="Roboto"/>
                  <a:sym typeface="Roboto"/>
                </a:rPr>
                <a:t>OSCE’s</a:t>
              </a:r>
              <a:endParaRPr sz="1000" dirty="0">
                <a:solidFill>
                  <a:srgbClr val="FFFFFF"/>
                </a:solidFill>
                <a:latin typeface="+mn-l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4" name="Google Shape;384;p32"/>
          <p:cNvSpPr txBox="1"/>
          <p:nvPr/>
        </p:nvSpPr>
        <p:spPr>
          <a:xfrm>
            <a:off x="2445551" y="3118613"/>
            <a:ext cx="966311" cy="66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+mn-lt"/>
                <a:ea typeface="Roboto"/>
                <a:cs typeface="Roboto"/>
                <a:sym typeface="Roboto"/>
              </a:rPr>
              <a:t>Check-off sheets</a:t>
            </a:r>
            <a:endParaRPr sz="1200" dirty="0">
              <a:solidFill>
                <a:schemeClr val="lt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4610100" y="2156900"/>
            <a:ext cx="12774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+mn-lt"/>
                <a:ea typeface="Roboto"/>
                <a:cs typeface="Roboto"/>
                <a:sym typeface="Roboto"/>
              </a:rPr>
              <a:t>Other Evaluations</a:t>
            </a:r>
            <a:endParaRPr sz="1200" dirty="0"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87;p15">
            <a:extLst>
              <a:ext uri="{FF2B5EF4-FFF2-40B4-BE49-F238E27FC236}">
                <a16:creationId xmlns:a16="http://schemas.microsoft.com/office/drawing/2014/main" id="{D45706F2-64C5-F843-8B4B-1792AEAF6D75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42BDB0F1-7CE3-C94E-8632-2156BCE44D4A}"/>
              </a:ext>
            </a:extLst>
          </p:cNvPr>
          <p:cNvSpPr txBox="1">
            <a:spLocks/>
          </p:cNvSpPr>
          <p:nvPr/>
        </p:nvSpPr>
        <p:spPr>
          <a:xfrm>
            <a:off x="6471804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21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789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"/>
          <p:cNvSpPr txBox="1">
            <a:spLocks noGrp="1"/>
          </p:cNvSpPr>
          <p:nvPr>
            <p:ph type="title"/>
          </p:nvPr>
        </p:nvSpPr>
        <p:spPr>
          <a:xfrm>
            <a:off x="1903300" y="365250"/>
            <a:ext cx="6876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How do we Assess Milestones Levels?</a:t>
            </a:r>
            <a:endParaRPr dirty="0"/>
          </a:p>
        </p:txBody>
      </p:sp>
      <p:sp>
        <p:nvSpPr>
          <p:cNvPr id="392" name="Google Shape;392;p3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▪"/>
            </a:pPr>
            <a:r>
              <a:rPr lang="en-US" dirty="0"/>
              <a:t>Milestones are a summary of how a resident is progressing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▪"/>
            </a:pPr>
            <a:r>
              <a:rPr lang="en-US" dirty="0"/>
              <a:t>We have to gather data to be able to decide on how residents progress on the milestones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▪"/>
            </a:pPr>
            <a:r>
              <a:rPr lang="en-US" dirty="0"/>
              <a:t>Some subcompetencies may be more amenable to monthly, quarterly, or semi-annual global rating scales, some may be collected once during the entire program</a:t>
            </a:r>
            <a:endParaRPr dirty="0"/>
          </a:p>
          <a:p>
            <a:pPr marL="3429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None/>
            </a:pPr>
            <a:endParaRPr dirty="0"/>
          </a:p>
          <a:p>
            <a:pPr marL="3429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None/>
            </a:pPr>
            <a:endParaRPr dirty="0"/>
          </a:p>
          <a:p>
            <a:pPr marL="34290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None/>
            </a:pPr>
            <a:endParaRPr dirty="0"/>
          </a:p>
        </p:txBody>
      </p:sp>
      <p:sp>
        <p:nvSpPr>
          <p:cNvPr id="4" name="Google Shape;87;p15">
            <a:extLst>
              <a:ext uri="{FF2B5EF4-FFF2-40B4-BE49-F238E27FC236}">
                <a16:creationId xmlns:a16="http://schemas.microsoft.com/office/drawing/2014/main" id="{2B0EBC3B-9B60-BA49-86F2-D25E70C0F9B9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2F804E3-0035-644B-AC8F-3F268FAB91CF}"/>
              </a:ext>
            </a:extLst>
          </p:cNvPr>
          <p:cNvSpPr txBox="1">
            <a:spLocks/>
          </p:cNvSpPr>
          <p:nvPr/>
        </p:nvSpPr>
        <p:spPr>
          <a:xfrm>
            <a:off x="6471804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22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520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 txBox="1">
            <a:spLocks noGrp="1"/>
          </p:cNvSpPr>
          <p:nvPr>
            <p:ph type="title"/>
          </p:nvPr>
        </p:nvSpPr>
        <p:spPr>
          <a:xfrm>
            <a:off x="1948650" y="533400"/>
            <a:ext cx="6738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Assessment Issues</a:t>
            </a:r>
            <a:endParaRPr dirty="0"/>
          </a:p>
        </p:txBody>
      </p:sp>
      <p:sp>
        <p:nvSpPr>
          <p:cNvPr id="399" name="Google Shape;399;p3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Can the Milestones Report replace current assessment tools or end-of-rotation evaluation forms?</a:t>
            </a:r>
            <a:endParaRPr dirty="0"/>
          </a:p>
          <a:p>
            <a:pPr marL="5969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pic>
        <p:nvPicPr>
          <p:cNvPr id="400" name="Google Shape;4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200" y="3169525"/>
            <a:ext cx="3007450" cy="3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D8D901C0-295E-5E48-A054-D7954BB21B19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30A0385-C505-6147-9311-FD2A1A4A5F5B}"/>
              </a:ext>
            </a:extLst>
          </p:cNvPr>
          <p:cNvSpPr txBox="1">
            <a:spLocks/>
          </p:cNvSpPr>
          <p:nvPr/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23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910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24</a:t>
            </a:fld>
            <a:endParaRPr sz="1000" dirty="0">
              <a:latin typeface="+mn-lt"/>
            </a:endParaRPr>
          </a:p>
        </p:txBody>
      </p:sp>
      <p:pic>
        <p:nvPicPr>
          <p:cNvPr id="406" name="Google Shape;406;p35" descr="http://us.cdn2.123rf.com/168nwm/nasirkhan/nasirkhan1108/nasirkhan110800002/10326788-3d-man-climbing-ladder-of-grow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585" y="3984525"/>
            <a:ext cx="2490836" cy="195051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5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Interfacing </a:t>
            </a:r>
            <a:br>
              <a:rPr lang="en-US" dirty="0"/>
            </a:br>
            <a:r>
              <a:rPr lang="en-US" dirty="0"/>
              <a:t>with the PEC</a:t>
            </a:r>
            <a:endParaRPr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BAA62480-94BF-844D-B23F-02F99CF95729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4240867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6"/>
          <p:cNvSpPr txBox="1">
            <a:spLocks noGrp="1"/>
          </p:cNvSpPr>
          <p:nvPr>
            <p:ph type="title"/>
          </p:nvPr>
        </p:nvSpPr>
        <p:spPr>
          <a:xfrm>
            <a:off x="1989344" y="246467"/>
            <a:ext cx="6526006" cy="102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Program Structure</a:t>
            </a:r>
            <a:endParaRPr dirty="0"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25</a:t>
            </a:fld>
            <a:endParaRPr sz="1000" dirty="0">
              <a:latin typeface="+mn-lt"/>
            </a:endParaRPr>
          </a:p>
        </p:txBody>
      </p:sp>
      <p:sp>
        <p:nvSpPr>
          <p:cNvPr id="414" name="Google Shape;414;p36"/>
          <p:cNvSpPr/>
          <p:nvPr/>
        </p:nvSpPr>
        <p:spPr>
          <a:xfrm>
            <a:off x="2248142" y="1118692"/>
            <a:ext cx="3104908" cy="3104908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CCC</a:t>
            </a: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6"/>
          <p:cNvSpPr/>
          <p:nvPr/>
        </p:nvSpPr>
        <p:spPr>
          <a:xfrm>
            <a:off x="3124563" y="2913134"/>
            <a:ext cx="3104908" cy="3104908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 sz="105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4286492" y="1271092"/>
            <a:ext cx="3104908" cy="310490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PEC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7;p15">
            <a:extLst>
              <a:ext uri="{FF2B5EF4-FFF2-40B4-BE49-F238E27FC236}">
                <a16:creationId xmlns:a16="http://schemas.microsoft.com/office/drawing/2014/main" id="{5155FEAF-DD25-C341-9804-2EE2C0E08319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260432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Information Flow</a:t>
            </a:r>
            <a:endParaRPr dirty="0"/>
          </a:p>
        </p:txBody>
      </p:sp>
      <p:sp>
        <p:nvSpPr>
          <p:cNvPr id="422" name="Google Shape;422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26</a:t>
            </a:fld>
            <a:endParaRPr sz="1000" dirty="0">
              <a:latin typeface="+mn-lt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1505071" y="1899742"/>
            <a:ext cx="2323858" cy="2323858"/>
          </a:xfrm>
          <a:prstGeom prst="ellipse">
            <a:avLst/>
          </a:prstGeom>
          <a:noFill/>
          <a:ln w="5715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CCC</a:t>
            </a: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5315071" y="1899742"/>
            <a:ext cx="2323858" cy="2323858"/>
          </a:xfrm>
          <a:prstGeom prst="ellipse">
            <a:avLst/>
          </a:prstGeom>
          <a:noFill/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PEC</a:t>
            </a:r>
            <a:endParaRPr sz="14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37"/>
          <p:cNvCxnSpPr>
            <a:stCxn id="423" idx="6"/>
            <a:endCxn id="424" idx="2"/>
          </p:cNvCxnSpPr>
          <p:nvPr/>
        </p:nvCxnSpPr>
        <p:spPr>
          <a:xfrm>
            <a:off x="3828929" y="3061671"/>
            <a:ext cx="14862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6" name="Google Shape;426;p37"/>
          <p:cNvSpPr/>
          <p:nvPr/>
        </p:nvSpPr>
        <p:spPr>
          <a:xfrm>
            <a:off x="2667000" y="4540967"/>
            <a:ext cx="3717925" cy="1574797"/>
          </a:xfrm>
          <a:prstGeom prst="rect">
            <a:avLst/>
          </a:prstGeom>
          <a:noFill/>
          <a:ln w="25400" cap="flat" cmpd="sng">
            <a:solidFill>
              <a:srgbClr val="4271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Identify issues with the evaluation processes: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Missing milestones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Lack of narrative comments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78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Missing elements of 360 evaluations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7;p15">
            <a:extLst>
              <a:ext uri="{FF2B5EF4-FFF2-40B4-BE49-F238E27FC236}">
                <a16:creationId xmlns:a16="http://schemas.microsoft.com/office/drawing/2014/main" id="{372A38E0-3EA0-FF45-9392-405F8536FC63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89963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>
            <a:spLocks noGrp="1"/>
          </p:cNvSpPr>
          <p:nvPr>
            <p:ph type="body" idx="1"/>
          </p:nvPr>
        </p:nvSpPr>
        <p:spPr>
          <a:xfrm>
            <a:off x="584200" y="2860879"/>
            <a:ext cx="2343152" cy="286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APE data </a:t>
            </a:r>
            <a:r>
              <a:rPr lang="en-US" dirty="0"/>
              <a:t>informs the </a:t>
            </a:r>
            <a:endParaRPr dirty="0"/>
          </a:p>
          <a:p>
            <a:pPr marL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000" b="1" dirty="0">
                <a:solidFill>
                  <a:srgbClr val="7030A0"/>
                </a:solidFill>
              </a:rPr>
              <a:t>AIR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endParaRPr dirty="0"/>
          </a:p>
          <a:p>
            <a:pPr marL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at the institutional level 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432" name="Google Shape;432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27</a:t>
            </a:fld>
            <a:endParaRPr sz="1000" dirty="0">
              <a:latin typeface="+mn-lt"/>
            </a:endParaRPr>
          </a:p>
        </p:txBody>
      </p:sp>
      <p:sp>
        <p:nvSpPr>
          <p:cNvPr id="433" name="Google Shape;433;p38"/>
          <p:cNvSpPr/>
          <p:nvPr/>
        </p:nvSpPr>
        <p:spPr>
          <a:xfrm>
            <a:off x="3718443" y="842457"/>
            <a:ext cx="1681711" cy="1681713"/>
          </a:xfrm>
          <a:prstGeom prst="ellipse">
            <a:avLst/>
          </a:prstGeom>
          <a:noFill/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PEC</a:t>
            </a:r>
            <a:endParaRPr sz="11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434;p38"/>
          <p:cNvCxnSpPr/>
          <p:nvPr/>
        </p:nvCxnSpPr>
        <p:spPr>
          <a:xfrm flipH="1">
            <a:off x="4559300" y="2524170"/>
            <a:ext cx="12700" cy="107548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5" name="Google Shape;435;p38"/>
          <p:cNvSpPr txBox="1"/>
          <p:nvPr/>
        </p:nvSpPr>
        <p:spPr>
          <a:xfrm>
            <a:off x="5289550" y="3873073"/>
            <a:ext cx="301625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Aggregated averages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Deficiencies: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Core Competencies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Milestones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6" name="Google Shape;436;p38"/>
          <p:cNvGrpSpPr/>
          <p:nvPr/>
        </p:nvGrpSpPr>
        <p:grpSpPr>
          <a:xfrm>
            <a:off x="3536950" y="3599650"/>
            <a:ext cx="5022850" cy="1879600"/>
            <a:chOff x="3536950" y="3599650"/>
            <a:chExt cx="5022850" cy="1879600"/>
          </a:xfrm>
        </p:grpSpPr>
        <p:sp>
          <p:nvSpPr>
            <p:cNvPr id="437" name="Google Shape;437;p38"/>
            <p:cNvSpPr/>
            <p:nvPr/>
          </p:nvSpPr>
          <p:spPr>
            <a:xfrm>
              <a:off x="4572000" y="3599650"/>
              <a:ext cx="3987800" cy="1879600"/>
            </a:xfrm>
            <a:prstGeom prst="rect">
              <a:avLst/>
            </a:prstGeom>
            <a:noFill/>
            <a:ln w="25400" cap="flat" cmpd="sng">
              <a:solidFill>
                <a:schemeClr val="accent2"/>
              </a:solidFill>
              <a:prstDash val="lgDash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3536950" y="3599650"/>
              <a:ext cx="2057400" cy="18796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APE</a:t>
              </a:r>
              <a:endParaRPr sz="1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9" name="Google Shape;439;p38"/>
          <p:cNvCxnSpPr>
            <a:stCxn id="438" idx="1"/>
          </p:cNvCxnSpPr>
          <p:nvPr/>
        </p:nvCxnSpPr>
        <p:spPr>
          <a:xfrm rot="10800000">
            <a:off x="2578000" y="4539450"/>
            <a:ext cx="1473300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1" name="Google Shape;87;p15">
            <a:extLst>
              <a:ext uri="{FF2B5EF4-FFF2-40B4-BE49-F238E27FC236}">
                <a16:creationId xmlns:a16="http://schemas.microsoft.com/office/drawing/2014/main" id="{F8BBFC3D-E8C3-2541-8617-AF0937277BAF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2487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Questions??</a:t>
            </a:r>
            <a:endParaRPr dirty="0"/>
          </a:p>
        </p:txBody>
      </p:sp>
      <p:sp>
        <p:nvSpPr>
          <p:cNvPr id="445" name="Google Shape;445;p3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28</a:t>
            </a:fld>
            <a:endParaRPr sz="1000" dirty="0">
              <a:latin typeface="+mn-lt"/>
            </a:endParaRPr>
          </a:p>
        </p:txBody>
      </p:sp>
      <p:pic>
        <p:nvPicPr>
          <p:cNvPr id="446" name="Google Shape;446;p39" descr="http://www.practicefusion.com/ehrbloggers/wp-content/uploads/2011/10/computer-ques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3233" y="1787716"/>
            <a:ext cx="3454717" cy="30065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A5EA2157-68D9-8A4D-801E-94E6FBBC6EBA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10156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 txBox="1">
            <a:spLocks noGrp="1"/>
          </p:cNvSpPr>
          <p:nvPr>
            <p:ph type="title"/>
          </p:nvPr>
        </p:nvSpPr>
        <p:spPr>
          <a:xfrm>
            <a:off x="2952170" y="2081895"/>
            <a:ext cx="6115049" cy="14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Putting it all together </a:t>
            </a:r>
            <a:endParaRPr dirty="0"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1"/>
          </p:nvPr>
        </p:nvSpPr>
        <p:spPr>
          <a:xfrm>
            <a:off x="4830255" y="3246437"/>
            <a:ext cx="4040930" cy="114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Discussion questions </a:t>
            </a:r>
            <a:endParaRPr dirty="0"/>
          </a:p>
        </p:txBody>
      </p:sp>
      <p:sp>
        <p:nvSpPr>
          <p:cNvPr id="453" name="Google Shape;453;p4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29</a:t>
            </a:fld>
            <a:endParaRPr sz="1000" dirty="0">
              <a:latin typeface="+mn-lt"/>
            </a:endParaRPr>
          </a:p>
        </p:txBody>
      </p:sp>
      <p:sp>
        <p:nvSpPr>
          <p:cNvPr id="454" name="Google Shape;454;p4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40" descr="New%20Clip%20art/puzzle_people_working_together_800_clr_698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815" y="3057989"/>
            <a:ext cx="4850882" cy="3292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91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28544" y="1429714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Provide</a:t>
            </a:r>
            <a:r>
              <a:rPr lang="en-US" dirty="0"/>
              <a:t> overview of milestones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Discuss </a:t>
            </a:r>
            <a:r>
              <a:rPr lang="en-US" dirty="0"/>
              <a:t>the role of the CCC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Investigate</a:t>
            </a:r>
            <a:r>
              <a:rPr lang="en-US" dirty="0"/>
              <a:t> how to use the ACGME milestone reports to improve your residency program outcomes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Define</a:t>
            </a:r>
            <a:r>
              <a:rPr lang="en-US" dirty="0"/>
              <a:t> how the CCC informs the PEC about the evaluation process</a:t>
            </a:r>
            <a:endParaRPr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D593A10-23CA-2E4B-A188-9EFC72CCAAC0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0350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After this webinar to deepen the learning of the material presented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In a coordinator training session about the CCC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In a new program director orientation</a:t>
            </a:r>
            <a:endParaRPr dirty="0"/>
          </a:p>
        </p:txBody>
      </p:sp>
      <p:sp>
        <p:nvSpPr>
          <p:cNvPr id="461" name="Google Shape;461;p4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How to use these questions</a:t>
            </a:r>
            <a:endParaRPr dirty="0"/>
          </a:p>
        </p:txBody>
      </p:sp>
      <p:sp>
        <p:nvSpPr>
          <p:cNvPr id="462" name="Google Shape;462;p4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latin typeface="+mn-lt"/>
              </a:rPr>
              <a:t>30</a:t>
            </a:fld>
            <a:endParaRPr sz="1000" dirty="0">
              <a:latin typeface="+mn-lt"/>
            </a:endParaRPr>
          </a:p>
        </p:txBody>
      </p:sp>
      <p:pic>
        <p:nvPicPr>
          <p:cNvPr id="463" name="Google Shape;463;p41" descr="/Users/douglas/Desktop/save/clipart-answers-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347" y="3957510"/>
            <a:ext cx="2646045" cy="1969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7FD10BA3-375D-7F46-AF5B-5B348667013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2673293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– How to Build a Team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Demystifying the Resident and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Faculty ACGME Survey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Oversight of the Clinical Learning and Working Environment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Policies, PLA’s and Policing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Making “Cents” Out of GME Financing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200" y="5168900"/>
            <a:ext cx="2109580" cy="12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25325" y="168657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Mentoring the GME Coordinator: 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The First 3 Years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December 13,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1 of 4: Introduction &amp; Overview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January 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Onboarding the New Coordinator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January 24,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2019 CPR Part 1 of 4: Overview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February 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F3A7-1E64-A444-B46C-0DD6ACFB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95" y="5145612"/>
            <a:ext cx="931587" cy="93158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773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37535" y="2438400"/>
            <a:ext cx="8283677" cy="3791974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/>
              <a:t>Pamela Royston, Ph.D </a:t>
            </a:r>
            <a:r>
              <a:rPr lang="en-US" sz="4500" dirty="0">
                <a:solidFill>
                  <a:srgbClr val="FF0000"/>
                </a:solidFill>
                <a:hlinkClick r:id="rId2"/>
              </a:rPr>
              <a:t>pam@PartnersInMedEd.com</a:t>
            </a:r>
            <a:endParaRPr lang="en-US" sz="45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3DF95-E649-EC4F-A855-374E31CED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31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Brief Overview of Milestones</a:t>
            </a:r>
            <a:endParaRPr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98C656A-444B-6445-9567-2127EA2F2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92D3A46-C879-7E4D-B449-3C1F7201B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047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Purpose of Milestones</a:t>
            </a:r>
            <a:endParaRPr dirty="0"/>
          </a:p>
        </p:txBody>
      </p:sp>
      <p:grpSp>
        <p:nvGrpSpPr>
          <p:cNvPr id="105" name="Google Shape;105;p17"/>
          <p:cNvGrpSpPr/>
          <p:nvPr/>
        </p:nvGrpSpPr>
        <p:grpSpPr>
          <a:xfrm>
            <a:off x="720463" y="1901100"/>
            <a:ext cx="1494742" cy="3711155"/>
            <a:chOff x="1118210" y="283725"/>
            <a:chExt cx="2090840" cy="4076400"/>
          </a:xfrm>
        </p:grpSpPr>
        <p:sp>
          <p:nvSpPr>
            <p:cNvPr id="106" name="Google Shape;106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A</a:t>
              </a:r>
              <a:endParaRPr sz="4000" dirty="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0" name="Google Shape;110;p17"/>
          <p:cNvGrpSpPr/>
          <p:nvPr/>
        </p:nvGrpSpPr>
        <p:grpSpPr>
          <a:xfrm>
            <a:off x="2243100" y="1901100"/>
            <a:ext cx="1494742" cy="3711155"/>
            <a:chOff x="1118210" y="283725"/>
            <a:chExt cx="2090840" cy="4076400"/>
          </a:xfrm>
        </p:grpSpPr>
        <p:sp>
          <p:nvSpPr>
            <p:cNvPr id="111" name="Google Shape;111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B</a:t>
              </a:r>
              <a:endParaRPr sz="4000" dirty="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5" name="Google Shape;115;p17"/>
          <p:cNvGrpSpPr/>
          <p:nvPr/>
        </p:nvGrpSpPr>
        <p:grpSpPr>
          <a:xfrm>
            <a:off x="3765738" y="1901100"/>
            <a:ext cx="1494742" cy="3711155"/>
            <a:chOff x="1118210" y="283725"/>
            <a:chExt cx="2090840" cy="4076400"/>
          </a:xfrm>
        </p:grpSpPr>
        <p:sp>
          <p:nvSpPr>
            <p:cNvPr id="116" name="Google Shape;116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C</a:t>
              </a:r>
              <a:endParaRPr sz="4000" dirty="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5288375" y="1901100"/>
            <a:ext cx="1494742" cy="3711155"/>
            <a:chOff x="1118210" y="283725"/>
            <a:chExt cx="2090840" cy="4076400"/>
          </a:xfrm>
        </p:grpSpPr>
        <p:sp>
          <p:nvSpPr>
            <p:cNvPr id="121" name="Google Shape;121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endParaRPr sz="4000" dirty="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4" name="Google Shape;124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125;p17"/>
          <p:cNvGrpSpPr/>
          <p:nvPr/>
        </p:nvGrpSpPr>
        <p:grpSpPr>
          <a:xfrm>
            <a:off x="6811013" y="1901100"/>
            <a:ext cx="1494742" cy="3711155"/>
            <a:chOff x="1118210" y="283725"/>
            <a:chExt cx="2090840" cy="4076400"/>
          </a:xfrm>
        </p:grpSpPr>
        <p:sp>
          <p:nvSpPr>
            <p:cNvPr id="126" name="Google Shape;126;p17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118210" y="341749"/>
              <a:ext cx="20304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endParaRPr sz="4000" dirty="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 rot="5400000">
              <a:off x="1938854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0" name="Google Shape;130;p17"/>
          <p:cNvSpPr txBox="1"/>
          <p:nvPr/>
        </p:nvSpPr>
        <p:spPr>
          <a:xfrm>
            <a:off x="1014450" y="4366350"/>
            <a:ext cx="1139100" cy="12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17"/>
          <p:cNvSpPr txBox="1"/>
          <p:nvPr/>
        </p:nvSpPr>
        <p:spPr>
          <a:xfrm>
            <a:off x="836700" y="2683022"/>
            <a:ext cx="120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dirty="0">
                <a:solidFill>
                  <a:schemeClr val="dk1"/>
                </a:solidFill>
                <a:latin typeface="+mn-lt"/>
              </a:rPr>
              <a:t>Articulate shared understanding of expectations</a:t>
            </a:r>
            <a:endParaRPr sz="1600" b="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17"/>
          <p:cNvSpPr txBox="1"/>
          <p:nvPr/>
        </p:nvSpPr>
        <p:spPr>
          <a:xfrm>
            <a:off x="2443793" y="2732755"/>
            <a:ext cx="1204200" cy="1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dirty="0">
                <a:solidFill>
                  <a:schemeClr val="dk1"/>
                </a:solidFill>
                <a:latin typeface="+mn-lt"/>
              </a:rPr>
              <a:t>Describe a trajectory --  beginner to  exceptional resident or practitioner</a:t>
            </a:r>
            <a:endParaRPr sz="1600" b="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3893601" y="2683022"/>
            <a:ext cx="123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0" dirty="0">
                <a:solidFill>
                  <a:schemeClr val="dk1"/>
                </a:solidFill>
                <a:latin typeface="+mn-lt"/>
              </a:rPr>
              <a:t>Organized under six domains of clinical competency</a:t>
            </a:r>
            <a:endParaRPr sz="1600" b="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5402383" y="2829737"/>
            <a:ext cx="131707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dk1"/>
                </a:solidFill>
                <a:latin typeface="+mn-lt"/>
              </a:rPr>
              <a:t>Represent a subset of all </a:t>
            </a:r>
            <a:endParaRPr sz="1600" b="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dk1"/>
                </a:solidFill>
                <a:latin typeface="+mn-lt"/>
              </a:rPr>
              <a:t>sub-</a:t>
            </a:r>
            <a:endParaRPr sz="1600" b="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dk1"/>
                </a:solidFill>
                <a:latin typeface="+mn-lt"/>
              </a:rPr>
              <a:t>competencies</a:t>
            </a:r>
            <a:endParaRPr sz="1600" b="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7"/>
          <p:cNvSpPr txBox="1"/>
          <p:nvPr/>
        </p:nvSpPr>
        <p:spPr>
          <a:xfrm>
            <a:off x="6925008" y="2710732"/>
            <a:ext cx="1239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dk1"/>
                </a:solidFill>
                <a:latin typeface="+mn-lt"/>
              </a:rPr>
              <a:t>Set aspirational goals of excellence</a:t>
            </a:r>
            <a:endParaRPr sz="1600" b="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237300" y="5941175"/>
            <a:ext cx="83886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7727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0" dirty="0">
                <a:solidFill>
                  <a:schemeClr val="dk1"/>
                </a:solidFill>
                <a:latin typeface="+mn-lt"/>
              </a:rPr>
              <a:t>Source: Yangmour N. Coordinator Role in Assessment and Milestones. ACGME. July 2018.</a:t>
            </a:r>
            <a:endParaRPr sz="1200" b="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9FF7DB9F-D758-0A40-8032-92E8960358B4}"/>
              </a:ext>
            </a:extLst>
          </p:cNvPr>
          <p:cNvSpPr txBox="1">
            <a:spLocks/>
          </p:cNvSpPr>
          <p:nvPr/>
        </p:nvSpPr>
        <p:spPr>
          <a:xfrm>
            <a:off x="3056659" y="6492875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+mn-lt"/>
              </a:rPr>
              <a:t>Presented by Partners in Medical Education, Inc. 2018</a:t>
            </a: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D9D1DBAF-C085-7B49-ADB4-FB91D5305C01}"/>
              </a:ext>
            </a:extLst>
          </p:cNvPr>
          <p:cNvSpPr txBox="1">
            <a:spLocks/>
          </p:cNvSpPr>
          <p:nvPr/>
        </p:nvSpPr>
        <p:spPr>
          <a:xfrm>
            <a:off x="6444095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5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37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Dreyfus &amp; Dreyfus Development Model</a:t>
            </a:r>
            <a:endParaRPr dirty="0"/>
          </a:p>
        </p:txBody>
      </p:sp>
      <p:sp>
        <p:nvSpPr>
          <p:cNvPr id="143" name="Google Shape;143;p18"/>
          <p:cNvSpPr txBox="1"/>
          <p:nvPr/>
        </p:nvSpPr>
        <p:spPr>
          <a:xfrm>
            <a:off x="646037" y="5684108"/>
            <a:ext cx="8993700" cy="51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 dirty="0">
                <a:solidFill>
                  <a:srgbClr val="00274E"/>
                </a:solidFill>
                <a:latin typeface="Arial"/>
                <a:ea typeface="Arial"/>
                <a:cs typeface="Arial"/>
                <a:sym typeface="Arial"/>
              </a:rPr>
              <a:t>Sources: Dreyfus SE and Dreyfus HL. 1980; Carraccio CL et al. Acad Med 2008;83:761-7</a:t>
            </a:r>
            <a:endParaRPr sz="1400" b="0" i="1" u="none" strike="noStrike" cap="none" dirty="0">
              <a:solidFill>
                <a:srgbClr val="00274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 dirty="0">
              <a:solidFill>
                <a:srgbClr val="0027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18"/>
          <p:cNvCxnSpPr/>
          <p:nvPr/>
        </p:nvCxnSpPr>
        <p:spPr>
          <a:xfrm>
            <a:off x="1340745" y="1993300"/>
            <a:ext cx="35700" cy="2586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1360050" y="4579900"/>
            <a:ext cx="64065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8"/>
          <p:cNvCxnSpPr/>
          <p:nvPr/>
        </p:nvCxnSpPr>
        <p:spPr>
          <a:xfrm rot="10800000" flipH="1">
            <a:off x="1530600" y="1850975"/>
            <a:ext cx="5695200" cy="2610300"/>
          </a:xfrm>
          <a:prstGeom prst="straightConnector1">
            <a:avLst/>
          </a:prstGeom>
          <a:noFill/>
          <a:ln w="76200" cap="flat" cmpd="sng">
            <a:solidFill>
              <a:srgbClr val="00FF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7" name="Google Shape;147;p18"/>
          <p:cNvSpPr txBox="1"/>
          <p:nvPr/>
        </p:nvSpPr>
        <p:spPr>
          <a:xfrm>
            <a:off x="1459400" y="4698525"/>
            <a:ext cx="6406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GME Training provides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practice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experience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move along the trajectory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1989350" y="3939200"/>
            <a:ext cx="391500" cy="3915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960450" y="3515075"/>
            <a:ext cx="391500" cy="3915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3860350" y="3123575"/>
            <a:ext cx="391500" cy="391500"/>
          </a:xfrm>
          <a:prstGeom prst="flowChartConnector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783975" y="2670850"/>
            <a:ext cx="391500" cy="391500"/>
          </a:xfrm>
          <a:prstGeom prst="flowChartConnector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5648275" y="2279350"/>
            <a:ext cx="391500" cy="391500"/>
          </a:xfrm>
          <a:prstGeom prst="flowChartConnector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2380850" y="4091288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3243250" y="3777663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Advanced Beginner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4175500" y="3350888"/>
            <a:ext cx="10698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5031175" y="2924088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Proficient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5907325" y="2506963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Expert/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64758FB-41EE-C445-BDA8-C06FF3D007F6}"/>
              </a:ext>
            </a:extLst>
          </p:cNvPr>
          <p:cNvSpPr txBox="1">
            <a:spLocks/>
          </p:cNvSpPr>
          <p:nvPr/>
        </p:nvSpPr>
        <p:spPr>
          <a:xfrm>
            <a:off x="3098222" y="6492875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+mn-lt"/>
              </a:rPr>
              <a:t>Presented by Partners in Medical Education, Inc. 2018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8FAC789B-19AB-9341-A828-9AB2DD349597}"/>
              </a:ext>
            </a:extLst>
          </p:cNvPr>
          <p:cNvSpPr txBox="1">
            <a:spLocks/>
          </p:cNvSpPr>
          <p:nvPr/>
        </p:nvSpPr>
        <p:spPr>
          <a:xfrm>
            <a:off x="6471805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6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26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Dreyfus &amp; Dreyfus Development Model</a:t>
            </a:r>
            <a:endParaRPr dirty="0"/>
          </a:p>
        </p:txBody>
      </p:sp>
      <p:cxnSp>
        <p:nvCxnSpPr>
          <p:cNvPr id="164" name="Google Shape;164;p19"/>
          <p:cNvCxnSpPr/>
          <p:nvPr/>
        </p:nvCxnSpPr>
        <p:spPr>
          <a:xfrm>
            <a:off x="1340745" y="1993300"/>
            <a:ext cx="35700" cy="2586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19"/>
          <p:cNvCxnSpPr/>
          <p:nvPr/>
        </p:nvCxnSpPr>
        <p:spPr>
          <a:xfrm>
            <a:off x="1360050" y="4579900"/>
            <a:ext cx="64065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19"/>
          <p:cNvSpPr txBox="1"/>
          <p:nvPr/>
        </p:nvSpPr>
        <p:spPr>
          <a:xfrm>
            <a:off x="1459400" y="4698525"/>
            <a:ext cx="6406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960450" y="3515075"/>
            <a:ext cx="391500" cy="391500"/>
          </a:xfrm>
          <a:prstGeom prst="flowChartConnector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3860350" y="3123575"/>
            <a:ext cx="391500" cy="391500"/>
          </a:xfrm>
          <a:prstGeom prst="flowChartConnector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4783975" y="2670850"/>
            <a:ext cx="391500" cy="391500"/>
          </a:xfrm>
          <a:prstGeom prst="flowChartConnector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9"/>
          <p:cNvSpPr/>
          <p:nvPr/>
        </p:nvSpPr>
        <p:spPr>
          <a:xfrm>
            <a:off x="5648275" y="2279350"/>
            <a:ext cx="391500" cy="391500"/>
          </a:xfrm>
          <a:prstGeom prst="flowChartConnector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2380850" y="4091288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Novice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243250" y="3777663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Advanced Beginner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4383318" y="3406307"/>
            <a:ext cx="10698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5031175" y="2924088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Proficient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6128997" y="1938927"/>
            <a:ext cx="10086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Expert/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19"/>
          <p:cNvCxnSpPr/>
          <p:nvPr/>
        </p:nvCxnSpPr>
        <p:spPr>
          <a:xfrm rot="10800000" flipH="1">
            <a:off x="1400075" y="4057875"/>
            <a:ext cx="830700" cy="498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19"/>
          <p:cNvCxnSpPr/>
          <p:nvPr/>
        </p:nvCxnSpPr>
        <p:spPr>
          <a:xfrm rot="10800000" flipH="1">
            <a:off x="2266225" y="3407425"/>
            <a:ext cx="703200" cy="62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19"/>
          <p:cNvCxnSpPr/>
          <p:nvPr/>
        </p:nvCxnSpPr>
        <p:spPr>
          <a:xfrm>
            <a:off x="2954500" y="3405338"/>
            <a:ext cx="1186500" cy="3441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19"/>
          <p:cNvCxnSpPr>
            <a:endCxn id="169" idx="3"/>
          </p:cNvCxnSpPr>
          <p:nvPr/>
        </p:nvCxnSpPr>
        <p:spPr>
          <a:xfrm rot="10800000" flipH="1">
            <a:off x="4117109" y="3005016"/>
            <a:ext cx="724200" cy="744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19"/>
          <p:cNvCxnSpPr>
            <a:cxnSpLocks/>
            <a:stCxn id="169" idx="6"/>
          </p:cNvCxnSpPr>
          <p:nvPr/>
        </p:nvCxnSpPr>
        <p:spPr>
          <a:xfrm flipV="1">
            <a:off x="5175475" y="2646218"/>
            <a:ext cx="1280743" cy="220382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" name="Google Shape;181;p19"/>
          <p:cNvSpPr/>
          <p:nvPr/>
        </p:nvSpPr>
        <p:spPr>
          <a:xfrm>
            <a:off x="1989350" y="3939200"/>
            <a:ext cx="391500" cy="3915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87;p15">
            <a:extLst>
              <a:ext uri="{FF2B5EF4-FFF2-40B4-BE49-F238E27FC236}">
                <a16:creationId xmlns:a16="http://schemas.microsoft.com/office/drawing/2014/main" id="{47CECD74-9335-8F4F-AEA9-C0DFC5882ADE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6E6E371F-C012-8745-B656-C100F7017C00}"/>
              </a:ext>
            </a:extLst>
          </p:cNvPr>
          <p:cNvSpPr txBox="1">
            <a:spLocks/>
          </p:cNvSpPr>
          <p:nvPr/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7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643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>
            <a:spLocks noGrp="1"/>
          </p:cNvSpPr>
          <p:nvPr>
            <p:ph type="title"/>
          </p:nvPr>
        </p:nvSpPr>
        <p:spPr>
          <a:xfrm>
            <a:off x="2628900" y="274638"/>
            <a:ext cx="60579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Milestone Template</a:t>
            </a:r>
            <a:endParaRPr dirty="0"/>
          </a:p>
        </p:txBody>
      </p:sp>
      <p:graphicFrame>
        <p:nvGraphicFramePr>
          <p:cNvPr id="190" name="Google Shape;190;p20"/>
          <p:cNvGraphicFramePr/>
          <p:nvPr/>
        </p:nvGraphicFramePr>
        <p:xfrm>
          <a:off x="457200" y="1796796"/>
          <a:ext cx="8229600" cy="4469895"/>
        </p:xfrm>
        <a:graphic>
          <a:graphicData uri="http://schemas.openxmlformats.org/drawingml/2006/table">
            <a:tbl>
              <a:tblPr firstRow="1" lastRow="1" bandRow="1" bandCol="1">
                <a:noFill/>
              </a:tblPr>
              <a:tblGrid>
                <a:gridCol w="164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550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/>
                        <a:t>Milestone Description: Template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Level 1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Level 2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Level 3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Level 4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Level 5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What are the expectations for a beginning resident?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What are the expectations for a resident who has advanced over entry, but is performing as a lower level than expected at mid-residency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What are the key developmental milestones mid-residency?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What should they be able to do well in the realm of the specialty at this point?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What does a graduating resident look like?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What additional knowledge, skills and attitudes have they obtained?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Are they ready for certification?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Stretch Goals – Exceeds expectations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NOTE: For some specialties, Level 5 is a graduating resident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5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750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Comments: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1" name="Google Shape;191;p20"/>
          <p:cNvSpPr/>
          <p:nvPr/>
        </p:nvSpPr>
        <p:spPr>
          <a:xfrm>
            <a:off x="1044575" y="5257800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1905000" y="5260975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2863850" y="5257800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/>
          <p:nvPr/>
        </p:nvSpPr>
        <p:spPr>
          <a:xfrm>
            <a:off x="3625850" y="5260975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/>
          <p:nvPr/>
        </p:nvSpPr>
        <p:spPr>
          <a:xfrm>
            <a:off x="4464050" y="5260975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0"/>
          <p:cNvSpPr/>
          <p:nvPr/>
        </p:nvSpPr>
        <p:spPr>
          <a:xfrm>
            <a:off x="5257800" y="5260975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6096000" y="5260975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6902450" y="5260975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7772400" y="5260975"/>
            <a:ext cx="425450" cy="18891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2292350" y="1427464"/>
            <a:ext cx="51732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Competency and Sub-Competency illustrated</a:t>
            </a:r>
            <a:endParaRPr dirty="0"/>
          </a:p>
        </p:txBody>
      </p:sp>
      <p:sp>
        <p:nvSpPr>
          <p:cNvPr id="15" name="Google Shape;87;p15">
            <a:extLst>
              <a:ext uri="{FF2B5EF4-FFF2-40B4-BE49-F238E27FC236}">
                <a16:creationId xmlns:a16="http://schemas.microsoft.com/office/drawing/2014/main" id="{1D91F424-44CD-6747-AC87-5A0C692BFA73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5E85DC9F-006E-2146-9AC8-CF878CAF2478}"/>
              </a:ext>
            </a:extLst>
          </p:cNvPr>
          <p:cNvSpPr txBox="1">
            <a:spLocks/>
          </p:cNvSpPr>
          <p:nvPr/>
        </p:nvSpPr>
        <p:spPr>
          <a:xfrm>
            <a:off x="6471805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8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44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21"/>
          <p:cNvGraphicFramePr/>
          <p:nvPr>
            <p:extLst>
              <p:ext uri="{D42A27DB-BD31-4B8C-83A1-F6EECF244321}">
                <p14:modId xmlns:p14="http://schemas.microsoft.com/office/powerpoint/2010/main" val="1818877043"/>
              </p:ext>
            </p:extLst>
          </p:nvPr>
        </p:nvGraphicFramePr>
        <p:xfrm>
          <a:off x="573206" y="1524000"/>
          <a:ext cx="8229600" cy="4925864"/>
        </p:xfrm>
        <a:graphic>
          <a:graphicData uri="http://schemas.openxmlformats.org/drawingml/2006/table">
            <a:tbl>
              <a:tblPr firstRow="1" bandRow="1" bandCol="1">
                <a:noFill/>
              </a:tblPr>
              <a:tblGrid>
                <a:gridCol w="164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9975"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PC1.   History (Appropriate for age and impairment)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/>
                        <a:t>Level 1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/>
                        <a:t>Level 2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/>
                        <a:t>Level 3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/>
                        <a:t>Level 4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/>
                        <a:t>Level 5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Acquires a general medical history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Acquires a basic physiatric history including medical, functional, and psychosocial elements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Acquires a comprehensive physiatric history integrating medical, functional, and psychosocial elements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Seeks and obtains data from secondary sources when needed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Efficiently acquires and presents a relevant history in a prioritized and hypothesis driven fashion across a wide spectrum of pages and impairments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Elicits subtleties and information that may not be readily volunteered by the patient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Gathers and synthesizes information in a highly efficient manner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Rapidly focuses on presenting problem, and elicits key information in a prioritized fashion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 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Models the gathering of subtle and difficult information from the patient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8" name="Google Shape;208;p21"/>
          <p:cNvSpPr/>
          <p:nvPr/>
        </p:nvSpPr>
        <p:spPr>
          <a:xfrm>
            <a:off x="838200" y="1943100"/>
            <a:ext cx="2514600" cy="647700"/>
          </a:xfrm>
          <a:prstGeom prst="wedgeEllipseCallout">
            <a:avLst>
              <a:gd name="adj1" fmla="val -50351"/>
              <a:gd name="adj2" fmla="val -71578"/>
            </a:avLst>
          </a:prstGeom>
          <a:solidFill>
            <a:schemeClr val="accent1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Competency</a:t>
            </a:r>
            <a:endParaRPr dirty="0"/>
          </a:p>
        </p:txBody>
      </p:sp>
      <p:sp>
        <p:nvSpPr>
          <p:cNvPr id="209" name="Google Shape;209;p21"/>
          <p:cNvSpPr/>
          <p:nvPr/>
        </p:nvSpPr>
        <p:spPr>
          <a:xfrm>
            <a:off x="2895600" y="468005"/>
            <a:ext cx="2514600" cy="647700"/>
          </a:xfrm>
          <a:prstGeom prst="wedgeEllipseCallout">
            <a:avLst>
              <a:gd name="adj1" fmla="val -34402"/>
              <a:gd name="adj2" fmla="val 106750"/>
            </a:avLst>
          </a:prstGeom>
          <a:solidFill>
            <a:schemeClr val="accent1"/>
          </a:solidFill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Sub-competency</a:t>
            </a:r>
            <a:endParaRPr dirty="0"/>
          </a:p>
        </p:txBody>
      </p:sp>
      <p:sp>
        <p:nvSpPr>
          <p:cNvPr id="210" name="Google Shape;210;p21"/>
          <p:cNvSpPr/>
          <p:nvPr/>
        </p:nvSpPr>
        <p:spPr>
          <a:xfrm>
            <a:off x="5562600" y="304800"/>
            <a:ext cx="3200400" cy="979795"/>
          </a:xfrm>
          <a:prstGeom prst="wedgeEllipseCallout">
            <a:avLst>
              <a:gd name="adj1" fmla="val -12654"/>
              <a:gd name="adj2" fmla="val 103964"/>
            </a:avLst>
          </a:pr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Developmental Progression or Set of Milestones</a:t>
            </a:r>
            <a:endParaRPr dirty="0"/>
          </a:p>
        </p:txBody>
      </p:sp>
      <p:sp>
        <p:nvSpPr>
          <p:cNvPr id="211" name="Google Shape;211;p21"/>
          <p:cNvSpPr/>
          <p:nvPr/>
        </p:nvSpPr>
        <p:spPr>
          <a:xfrm>
            <a:off x="2667000" y="5410200"/>
            <a:ext cx="2514600" cy="647700"/>
          </a:xfrm>
          <a:prstGeom prst="wedgeEllipseCallout">
            <a:avLst>
              <a:gd name="adj1" fmla="val 59492"/>
              <a:gd name="adj2" fmla="val -93426"/>
            </a:avLst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Milestone</a:t>
            </a:r>
            <a:endParaRPr dirty="0"/>
          </a:p>
        </p:txBody>
      </p:sp>
      <p:sp>
        <p:nvSpPr>
          <p:cNvPr id="212" name="Google Shape;212;p21"/>
          <p:cNvSpPr/>
          <p:nvPr/>
        </p:nvSpPr>
        <p:spPr>
          <a:xfrm>
            <a:off x="609600" y="1524000"/>
            <a:ext cx="457200" cy="30480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1143000" y="1524000"/>
            <a:ext cx="4648200" cy="304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486400" y="4343400"/>
            <a:ext cx="1676400" cy="16002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1"/>
          <p:cNvSpPr/>
          <p:nvPr/>
        </p:nvSpPr>
        <p:spPr>
          <a:xfrm>
            <a:off x="5943600" y="1828800"/>
            <a:ext cx="762000" cy="228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87;p15">
            <a:extLst>
              <a:ext uri="{FF2B5EF4-FFF2-40B4-BE49-F238E27FC236}">
                <a16:creationId xmlns:a16="http://schemas.microsoft.com/office/drawing/2014/main" id="{1A122D34-6161-AF4D-97E4-5B04FD2ED46F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US" sz="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0BF6A75A-448B-EE47-A4C9-C3E2A5656D35}"/>
              </a:ext>
            </a:extLst>
          </p:cNvPr>
          <p:cNvSpPr txBox="1">
            <a:spLocks/>
          </p:cNvSpPr>
          <p:nvPr/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AD68910-38FE-C240-95D4-C063CA8D3DE6}" type="slidenum">
              <a:rPr lang="en-US" altLang="en-US" sz="1000" smtClean="0">
                <a:latin typeface="+mn-lt"/>
              </a:rPr>
              <a:pPr algn="r">
                <a:defRPr/>
              </a:pPr>
              <a:t>9</a:t>
            </a:fld>
            <a:endParaRPr lang="en-US" alt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105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6825</TotalTime>
  <Words>1296</Words>
  <Application>Microsoft Macintosh PowerPoint</Application>
  <PresentationFormat>On-screen Show (4:3)</PresentationFormat>
  <Paragraphs>379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Lucida Bright</vt:lpstr>
      <vt:lpstr>Noto Sans Symbols</vt:lpstr>
      <vt:lpstr>Roboto</vt:lpstr>
      <vt:lpstr>Roboto Thin</vt:lpstr>
      <vt:lpstr>Times New Roman</vt:lpstr>
      <vt:lpstr>Wingdings</vt:lpstr>
      <vt:lpstr>PME-2016</vt:lpstr>
      <vt:lpstr>Milestones:  Beyond the CCC</vt:lpstr>
      <vt:lpstr> Partners Consulting Team</vt:lpstr>
      <vt:lpstr>Learning Objectives</vt:lpstr>
      <vt:lpstr>Brief Overview of Milestones</vt:lpstr>
      <vt:lpstr>Purpose of Milestones</vt:lpstr>
      <vt:lpstr>Dreyfus &amp; Dreyfus Development Model</vt:lpstr>
      <vt:lpstr>Dreyfus &amp; Dreyfus Development Model</vt:lpstr>
      <vt:lpstr>Milestone Template</vt:lpstr>
      <vt:lpstr>PowerPoint Presentation</vt:lpstr>
      <vt:lpstr>Understanding the Role of the CCC </vt:lpstr>
      <vt:lpstr>CCC Requirements</vt:lpstr>
      <vt:lpstr>PowerPoint Presentation</vt:lpstr>
      <vt:lpstr>Best Practices </vt:lpstr>
      <vt:lpstr>The CCC is not…</vt:lpstr>
      <vt:lpstr>Questions??</vt:lpstr>
      <vt:lpstr>How to Use Milestones to Improve Program Outcomes</vt:lpstr>
      <vt:lpstr>Milestones – Improving Residence Performance</vt:lpstr>
      <vt:lpstr>Expected Benefits of Milestone Assessment</vt:lpstr>
      <vt:lpstr>CCC Remediation with Individualized Educational Plan</vt:lpstr>
      <vt:lpstr>Individualized learning plan</vt:lpstr>
      <vt:lpstr>Assessment Tools</vt:lpstr>
      <vt:lpstr>How do we Assess Milestones Levels?</vt:lpstr>
      <vt:lpstr>Assessment Issues</vt:lpstr>
      <vt:lpstr>Interfacing  with the PEC</vt:lpstr>
      <vt:lpstr>Program Structure</vt:lpstr>
      <vt:lpstr>Information Flow</vt:lpstr>
      <vt:lpstr>PowerPoint Presentation</vt:lpstr>
      <vt:lpstr>Questions??</vt:lpstr>
      <vt:lpstr>Putting it all together </vt:lpstr>
      <vt:lpstr>How to use these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63</cp:revision>
  <dcterms:created xsi:type="dcterms:W3CDTF">2016-03-20T11:36:31Z</dcterms:created>
  <dcterms:modified xsi:type="dcterms:W3CDTF">2018-12-03T18:01:34Z</dcterms:modified>
</cp:coreProperties>
</file>