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 id="2147486424" r:id="rId2"/>
  </p:sldMasterIdLst>
  <p:notesMasterIdLst>
    <p:notesMasterId r:id="rId40"/>
  </p:notesMasterIdLst>
  <p:sldIdLst>
    <p:sldId id="398" r:id="rId3"/>
    <p:sldId id="256" r:id="rId4"/>
    <p:sldId id="257" r:id="rId5"/>
    <p:sldId id="367" r:id="rId6"/>
    <p:sldId id="388" r:id="rId7"/>
    <p:sldId id="389" r:id="rId8"/>
    <p:sldId id="384" r:id="rId9"/>
    <p:sldId id="394" r:id="rId10"/>
    <p:sldId id="344" r:id="rId11"/>
    <p:sldId id="368" r:id="rId12"/>
    <p:sldId id="396" r:id="rId13"/>
    <p:sldId id="397" r:id="rId14"/>
    <p:sldId id="370" r:id="rId15"/>
    <p:sldId id="343" r:id="rId16"/>
    <p:sldId id="376" r:id="rId17"/>
    <p:sldId id="377" r:id="rId18"/>
    <p:sldId id="371" r:id="rId19"/>
    <p:sldId id="390" r:id="rId20"/>
    <p:sldId id="347" r:id="rId21"/>
    <p:sldId id="353" r:id="rId22"/>
    <p:sldId id="354" r:id="rId23"/>
    <p:sldId id="355" r:id="rId24"/>
    <p:sldId id="349" r:id="rId25"/>
    <p:sldId id="360" r:id="rId26"/>
    <p:sldId id="356" r:id="rId27"/>
    <p:sldId id="365" r:id="rId28"/>
    <p:sldId id="392" r:id="rId29"/>
    <p:sldId id="361" r:id="rId30"/>
    <p:sldId id="362" r:id="rId31"/>
    <p:sldId id="364" r:id="rId32"/>
    <p:sldId id="395" r:id="rId33"/>
    <p:sldId id="366" r:id="rId34"/>
    <p:sldId id="391" r:id="rId35"/>
    <p:sldId id="369" r:id="rId36"/>
    <p:sldId id="375" r:id="rId37"/>
    <p:sldId id="399" r:id="rId38"/>
    <p:sldId id="322" r:id="rId39"/>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37"/>
    <p:restoredTop sz="91212"/>
  </p:normalViewPr>
  <p:slideViewPr>
    <p:cSldViewPr snapToGrid="0" snapToObjects="1">
      <p:cViewPr varScale="1">
        <p:scale>
          <a:sx n="52" d="100"/>
          <a:sy n="52" d="100"/>
        </p:scale>
        <p:origin x="634" y="38"/>
      </p:cViewPr>
      <p:guideLst>
        <p:guide orient="horz" pos="2160"/>
        <p:guide pos="2880"/>
      </p:guideLst>
    </p:cSldViewPr>
  </p:slideViewPr>
  <p:notesTextViewPr>
    <p:cViewPr>
      <p:scale>
        <a:sx n="1" d="1"/>
        <a:sy n="1" d="1"/>
      </p:scale>
      <p:origin x="0" y="0"/>
    </p:cViewPr>
  </p:notesTextViewPr>
  <p:sorterViewPr>
    <p:cViewPr>
      <p:scale>
        <a:sx n="113" d="100"/>
        <a:sy n="113" d="100"/>
      </p:scale>
      <p:origin x="0" y="0"/>
    </p:cViewPr>
  </p:sorter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12/1/2021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16</a:t>
            </a:fld>
            <a:endParaRPr lang="en-US"/>
          </a:p>
        </p:txBody>
      </p:sp>
    </p:spTree>
    <p:extLst>
      <p:ext uri="{BB962C8B-B14F-4D97-AF65-F5344CB8AC3E}">
        <p14:creationId xmlns:p14="http://schemas.microsoft.com/office/powerpoint/2010/main" val="364438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18</a:t>
            </a:fld>
            <a:endParaRPr lang="en-US"/>
          </a:p>
        </p:txBody>
      </p:sp>
    </p:spTree>
    <p:extLst>
      <p:ext uri="{BB962C8B-B14F-4D97-AF65-F5344CB8AC3E}">
        <p14:creationId xmlns:p14="http://schemas.microsoft.com/office/powerpoint/2010/main" val="400815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19</a:t>
            </a:fld>
            <a:endParaRPr lang="en-US"/>
          </a:p>
        </p:txBody>
      </p:sp>
    </p:spTree>
    <p:extLst>
      <p:ext uri="{BB962C8B-B14F-4D97-AF65-F5344CB8AC3E}">
        <p14:creationId xmlns:p14="http://schemas.microsoft.com/office/powerpoint/2010/main" val="2283973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20</a:t>
            </a:fld>
            <a:endParaRPr lang="en-US"/>
          </a:p>
        </p:txBody>
      </p:sp>
    </p:spTree>
    <p:extLst>
      <p:ext uri="{BB962C8B-B14F-4D97-AF65-F5344CB8AC3E}">
        <p14:creationId xmlns:p14="http://schemas.microsoft.com/office/powerpoint/2010/main" val="1086661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22</a:t>
            </a:fld>
            <a:endParaRPr lang="en-US"/>
          </a:p>
        </p:txBody>
      </p:sp>
    </p:spTree>
    <p:extLst>
      <p:ext uri="{BB962C8B-B14F-4D97-AF65-F5344CB8AC3E}">
        <p14:creationId xmlns:p14="http://schemas.microsoft.com/office/powerpoint/2010/main" val="261769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23</a:t>
            </a:fld>
            <a:endParaRPr lang="en-US"/>
          </a:p>
        </p:txBody>
      </p:sp>
    </p:spTree>
    <p:extLst>
      <p:ext uri="{BB962C8B-B14F-4D97-AF65-F5344CB8AC3E}">
        <p14:creationId xmlns:p14="http://schemas.microsoft.com/office/powerpoint/2010/main" val="166244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24</a:t>
            </a:fld>
            <a:endParaRPr lang="en-US"/>
          </a:p>
        </p:txBody>
      </p:sp>
    </p:spTree>
    <p:extLst>
      <p:ext uri="{BB962C8B-B14F-4D97-AF65-F5344CB8AC3E}">
        <p14:creationId xmlns:p14="http://schemas.microsoft.com/office/powerpoint/2010/main" val="3896549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25</a:t>
            </a:fld>
            <a:endParaRPr lang="en-US"/>
          </a:p>
        </p:txBody>
      </p:sp>
    </p:spTree>
    <p:extLst>
      <p:ext uri="{BB962C8B-B14F-4D97-AF65-F5344CB8AC3E}">
        <p14:creationId xmlns:p14="http://schemas.microsoft.com/office/powerpoint/2010/main" val="3344798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26</a:t>
            </a:fld>
            <a:endParaRPr lang="en-US"/>
          </a:p>
        </p:txBody>
      </p:sp>
    </p:spTree>
    <p:extLst>
      <p:ext uri="{BB962C8B-B14F-4D97-AF65-F5344CB8AC3E}">
        <p14:creationId xmlns:p14="http://schemas.microsoft.com/office/powerpoint/2010/main" val="2695000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30</a:t>
            </a:fld>
            <a:endParaRPr lang="en-US"/>
          </a:p>
        </p:txBody>
      </p:sp>
    </p:spTree>
    <p:extLst>
      <p:ext uri="{BB962C8B-B14F-4D97-AF65-F5344CB8AC3E}">
        <p14:creationId xmlns:p14="http://schemas.microsoft.com/office/powerpoint/2010/main" val="379537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a:p>
        </p:txBody>
      </p:sp>
    </p:spTree>
    <p:extLst>
      <p:ext uri="{BB962C8B-B14F-4D97-AF65-F5344CB8AC3E}">
        <p14:creationId xmlns:p14="http://schemas.microsoft.com/office/powerpoint/2010/main" val="154725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31</a:t>
            </a:fld>
            <a:endParaRPr lang="en-US"/>
          </a:p>
        </p:txBody>
      </p:sp>
    </p:spTree>
    <p:extLst>
      <p:ext uri="{BB962C8B-B14F-4D97-AF65-F5344CB8AC3E}">
        <p14:creationId xmlns:p14="http://schemas.microsoft.com/office/powerpoint/2010/main" val="3721385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37</a:t>
            </a:fld>
            <a:endParaRPr lang="en-US" dirty="0"/>
          </a:p>
        </p:txBody>
      </p:sp>
    </p:spTree>
    <p:extLst>
      <p:ext uri="{BB962C8B-B14F-4D97-AF65-F5344CB8AC3E}">
        <p14:creationId xmlns:p14="http://schemas.microsoft.com/office/powerpoint/2010/main" val="151240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4</a:t>
            </a:fld>
            <a:endParaRPr lang="en-US"/>
          </a:p>
        </p:txBody>
      </p:sp>
    </p:spTree>
    <p:extLst>
      <p:ext uri="{BB962C8B-B14F-4D97-AF65-F5344CB8AC3E}">
        <p14:creationId xmlns:p14="http://schemas.microsoft.com/office/powerpoint/2010/main" val="22971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6</a:t>
            </a:fld>
            <a:endParaRPr lang="en-US"/>
          </a:p>
        </p:txBody>
      </p:sp>
    </p:spTree>
    <p:extLst>
      <p:ext uri="{BB962C8B-B14F-4D97-AF65-F5344CB8AC3E}">
        <p14:creationId xmlns:p14="http://schemas.microsoft.com/office/powerpoint/2010/main" val="4124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7</a:t>
            </a:fld>
            <a:endParaRPr lang="en-US"/>
          </a:p>
        </p:txBody>
      </p:sp>
    </p:spTree>
    <p:extLst>
      <p:ext uri="{BB962C8B-B14F-4D97-AF65-F5344CB8AC3E}">
        <p14:creationId xmlns:p14="http://schemas.microsoft.com/office/powerpoint/2010/main" val="384114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9</a:t>
            </a:fld>
            <a:endParaRPr lang="en-US"/>
          </a:p>
        </p:txBody>
      </p:sp>
    </p:spTree>
    <p:extLst>
      <p:ext uri="{BB962C8B-B14F-4D97-AF65-F5344CB8AC3E}">
        <p14:creationId xmlns:p14="http://schemas.microsoft.com/office/powerpoint/2010/main" val="413131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10</a:t>
            </a:fld>
            <a:endParaRPr lang="en-US"/>
          </a:p>
        </p:txBody>
      </p:sp>
    </p:spTree>
    <p:extLst>
      <p:ext uri="{BB962C8B-B14F-4D97-AF65-F5344CB8AC3E}">
        <p14:creationId xmlns:p14="http://schemas.microsoft.com/office/powerpoint/2010/main" val="260630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13</a:t>
            </a:fld>
            <a:endParaRPr lang="en-US"/>
          </a:p>
        </p:txBody>
      </p:sp>
    </p:spTree>
    <p:extLst>
      <p:ext uri="{BB962C8B-B14F-4D97-AF65-F5344CB8AC3E}">
        <p14:creationId xmlns:p14="http://schemas.microsoft.com/office/powerpoint/2010/main" val="112697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14</a:t>
            </a:fld>
            <a:endParaRPr lang="en-US"/>
          </a:p>
        </p:txBody>
      </p:sp>
    </p:spTree>
    <p:extLst>
      <p:ext uri="{BB962C8B-B14F-4D97-AF65-F5344CB8AC3E}">
        <p14:creationId xmlns:p14="http://schemas.microsoft.com/office/powerpoint/2010/main" val="1057937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0D2A-5DFA-46B5-BED0-BE0528BCA1E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6DA17-3199-4964-9676-5910255F617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98239B-ADAB-45FF-9432-9BE3D9252273}"/>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5" name="Footer Placeholder 4">
            <a:extLst>
              <a:ext uri="{FF2B5EF4-FFF2-40B4-BE49-F238E27FC236}">
                <a16:creationId xmlns:a16="http://schemas.microsoft.com/office/drawing/2014/main" id="{D6167F58-939A-4330-B5DE-BA07D1D0C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A2B09-C4CC-42E6-B834-6E159987E0BF}"/>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59669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5F92-F709-43D2-8068-6ED65B76F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ACC7A-A8FA-4A48-B4FC-34795A8DB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BB9DC-ACE8-4248-A0A3-C59BFC17797F}"/>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5" name="Footer Placeholder 4">
            <a:extLst>
              <a:ext uri="{FF2B5EF4-FFF2-40B4-BE49-F238E27FC236}">
                <a16:creationId xmlns:a16="http://schemas.microsoft.com/office/drawing/2014/main" id="{2F62CA7E-1C9E-4544-B4A2-67B1B6B5F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935AA-77E4-4148-8072-E1EA360ACA9D}"/>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251751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FF2B-8DBC-4F2A-B9E9-3D7B7FD1EA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39E59-619A-41FD-B40A-DBF321EC6AB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9CCE7-C33F-45F0-BFD2-58D6C46B7429}"/>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5" name="Footer Placeholder 4">
            <a:extLst>
              <a:ext uri="{FF2B5EF4-FFF2-40B4-BE49-F238E27FC236}">
                <a16:creationId xmlns:a16="http://schemas.microsoft.com/office/drawing/2014/main" id="{E052EFBC-302C-43C0-80B0-720A3A8BF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1433B-A397-4C0A-807C-E9B7B8E5C850}"/>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43724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B5CB-4021-4CD5-B37A-AE72313DF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1581A-3C2E-442D-9673-1FA410F0104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90292-EAAF-41CB-B30A-3DF2DA742D3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72C83-837A-4A99-A56C-A45D0EB25276}"/>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6" name="Footer Placeholder 5">
            <a:extLst>
              <a:ext uri="{FF2B5EF4-FFF2-40B4-BE49-F238E27FC236}">
                <a16:creationId xmlns:a16="http://schemas.microsoft.com/office/drawing/2014/main" id="{D75F87B9-D2DC-4B52-A23F-A62219C47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2365B-6DBD-4E81-A3C8-E1921E0E5449}"/>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04576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0370-94EA-44B4-9C3B-65B77AE0366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06BC24-4CA3-4103-A3D1-F726E84ED78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1A8AC-47E3-4D7F-BAD7-A881BEC5F25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23511F-96F5-4425-9866-8079C31244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B6BEB-AB05-4FE3-AD66-05567B7E7FE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E9C00-1FBC-4929-A0E5-DA556E1F4EFF}"/>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8" name="Footer Placeholder 7">
            <a:extLst>
              <a:ext uri="{FF2B5EF4-FFF2-40B4-BE49-F238E27FC236}">
                <a16:creationId xmlns:a16="http://schemas.microsoft.com/office/drawing/2014/main" id="{1834C8E3-32C2-4FF2-81AE-3195BE6DB6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E1BF6B-4B70-41D5-97D2-B46E187A255E}"/>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230139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64F4-C67B-4156-B505-982D3FEC7C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DAAB7E-3206-4145-844B-F87B72AACECB}"/>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4" name="Footer Placeholder 3">
            <a:extLst>
              <a:ext uri="{FF2B5EF4-FFF2-40B4-BE49-F238E27FC236}">
                <a16:creationId xmlns:a16="http://schemas.microsoft.com/office/drawing/2014/main" id="{24135C98-634D-4C6C-8D2D-49992698A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4AF54-7EEA-4A09-843F-CECB268D75B9}"/>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1034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025CC-C06B-4D25-BB09-2F2237DA6B17}"/>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3" name="Footer Placeholder 2">
            <a:extLst>
              <a:ext uri="{FF2B5EF4-FFF2-40B4-BE49-F238E27FC236}">
                <a16:creationId xmlns:a16="http://schemas.microsoft.com/office/drawing/2014/main" id="{A4772858-7FCB-40DC-89F9-3F24771F1D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545F5B-B6C7-467B-ABBA-5BA5945ED9D3}"/>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9371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91C1-3726-48D7-86BE-5A60B50961D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7673C8-8652-491B-B629-C1F9CFA0D3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2321C-2D5E-4476-AB51-C2C26DD40C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59B94-58C9-4EB9-8ABB-5F48D405FE29}"/>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6" name="Footer Placeholder 5">
            <a:extLst>
              <a:ext uri="{FF2B5EF4-FFF2-40B4-BE49-F238E27FC236}">
                <a16:creationId xmlns:a16="http://schemas.microsoft.com/office/drawing/2014/main" id="{A4991025-F3E9-40C3-89E1-9FCFB17A1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E0E27-7CFD-48DB-9F4E-CC9564EAB768}"/>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63777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D83B-70E3-4B74-BADA-5D5D8FB1AE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98F19F-7FC5-41AC-BFD1-FA578AE776A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1DCCDC-A2DC-42C4-A180-82CF4CCAB6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03425-963F-4AF2-91E6-F0D39B15D266}"/>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6" name="Footer Placeholder 5">
            <a:extLst>
              <a:ext uri="{FF2B5EF4-FFF2-40B4-BE49-F238E27FC236}">
                <a16:creationId xmlns:a16="http://schemas.microsoft.com/office/drawing/2014/main" id="{C6B319C8-93BD-4CD9-9CDF-2988AE3A8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123AF-8FB2-4895-9F9A-B7FC241A6587}"/>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83734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86F6-1E1B-49DA-8CF7-EDD095D2D0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2F0E21-4C34-406F-914E-2813B3B93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F5467-CAD2-4128-A8E2-C97ABEC19A8B}"/>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5" name="Footer Placeholder 4">
            <a:extLst>
              <a:ext uri="{FF2B5EF4-FFF2-40B4-BE49-F238E27FC236}">
                <a16:creationId xmlns:a16="http://schemas.microsoft.com/office/drawing/2014/main" id="{F34BEB75-86E8-4989-8F20-77EB7019E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6FBF6-1647-4789-AB8C-72927D7B4D48}"/>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3629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3A867-7F6A-4EC2-88D0-571F7C9559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3E523B-5679-4A3F-8316-7A6F856350E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28201-8E8A-4AF2-A7D6-9A43ABAF9A45}"/>
              </a:ext>
            </a:extLst>
          </p:cNvPr>
          <p:cNvSpPr>
            <a:spLocks noGrp="1"/>
          </p:cNvSpPr>
          <p:nvPr>
            <p:ph type="dt" sz="half" idx="10"/>
          </p:nvPr>
        </p:nvSpPr>
        <p:spPr/>
        <p:txBody>
          <a:bodyPr/>
          <a:lstStyle/>
          <a:p>
            <a:fld id="{F82D0546-CEB2-420E-B159-2C46E53B37B2}" type="datetimeFigureOut">
              <a:rPr lang="en-US" smtClean="0"/>
              <a:t>12/1/2021</a:t>
            </a:fld>
            <a:endParaRPr lang="en-US"/>
          </a:p>
        </p:txBody>
      </p:sp>
      <p:sp>
        <p:nvSpPr>
          <p:cNvPr id="5" name="Footer Placeholder 4">
            <a:extLst>
              <a:ext uri="{FF2B5EF4-FFF2-40B4-BE49-F238E27FC236}">
                <a16:creationId xmlns:a16="http://schemas.microsoft.com/office/drawing/2014/main" id="{C11D9FC1-6442-4A3E-B6B6-1CC6A42B1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34C33-CB12-4A58-BEB8-15EF39691D01}"/>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65397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2021</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2021</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2021</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2021</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F3AA1-CA8D-4614-A5A0-179B034FB19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2CBC2-F102-47E9-9F73-4863F7C2DC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22418-7D53-4DFA-83D5-4EBE242B2A8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D0546-CEB2-420E-B159-2C46E53B37B2}" type="datetimeFigureOut">
              <a:rPr lang="en-US" smtClean="0"/>
              <a:t>12/1/2021</a:t>
            </a:fld>
            <a:endParaRPr lang="en-US"/>
          </a:p>
        </p:txBody>
      </p:sp>
      <p:sp>
        <p:nvSpPr>
          <p:cNvPr id="5" name="Footer Placeholder 4">
            <a:extLst>
              <a:ext uri="{FF2B5EF4-FFF2-40B4-BE49-F238E27FC236}">
                <a16:creationId xmlns:a16="http://schemas.microsoft.com/office/drawing/2014/main" id="{F7A859DA-FB04-4E17-B3A4-0C23A08270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C061F6-C66E-49A6-B07A-FE147264EC4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30A5-DEB2-485B-A2C0-4FB7249EA777}" type="slidenum">
              <a:rPr lang="en-US" smtClean="0"/>
              <a:t>‹#›</a:t>
            </a:fld>
            <a:endParaRPr lang="en-US"/>
          </a:p>
        </p:txBody>
      </p:sp>
    </p:spTree>
    <p:extLst>
      <p:ext uri="{BB962C8B-B14F-4D97-AF65-F5344CB8AC3E}">
        <p14:creationId xmlns:p14="http://schemas.microsoft.com/office/powerpoint/2010/main" val="2848855334"/>
      </p:ext>
    </p:extLst>
  </p:cSld>
  <p:clrMap bg1="lt1" tx1="dk1" bg2="lt2" tx2="dk2" accent1="accent1" accent2="accent2" accent3="accent3" accent4="accent4" accent5="accent5" accent6="accent6" hlink="hlink" folHlink="folHlink"/>
  <p:sldLayoutIdLst>
    <p:sldLayoutId id="2147486425" r:id="rId1"/>
    <p:sldLayoutId id="2147486426" r:id="rId2"/>
    <p:sldLayoutId id="2147486427" r:id="rId3"/>
    <p:sldLayoutId id="2147486428" r:id="rId4"/>
    <p:sldLayoutId id="2147486429" r:id="rId5"/>
    <p:sldLayoutId id="2147486430" r:id="rId6"/>
    <p:sldLayoutId id="2147486431" r:id="rId7"/>
    <p:sldLayoutId id="2147486432" r:id="rId8"/>
    <p:sldLayoutId id="2147486433" r:id="rId9"/>
    <p:sldLayoutId id="2147486434" r:id="rId10"/>
    <p:sldLayoutId id="21474864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heaterofwar.com/" TargetMode="External"/><Relationship Id="rId2" Type="http://schemas.openxmlformats.org/officeDocument/2006/relationships/hyperlink" Target="https://voa.org/dr-rita-broc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medicaleconomics.com/view/its-not-moral-injury-its-burnout-or-something-else" TargetMode="External"/><Relationship Id="rId7" Type="http://schemas.openxmlformats.org/officeDocument/2006/relationships/hyperlink" Target="https://theaterofwar.com/projects/theater-of-war-for-medical-communities" TargetMode="External"/><Relationship Id="rId2" Type="http://schemas.openxmlformats.org/officeDocument/2006/relationships/hyperlink" Target="https://www.statnews.com/2019/07/26/moral-injury-burnout-medicine-lessons-learned/" TargetMode="External"/><Relationship Id="rId1" Type="http://schemas.openxmlformats.org/officeDocument/2006/relationships/slideLayout" Target="../slideLayouts/slideLayout2.xml"/><Relationship Id="rId6" Type="http://schemas.openxmlformats.org/officeDocument/2006/relationships/hyperlink" Target="https://www.fixmoralinjury.org/" TargetMode="External"/><Relationship Id="rId5" Type="http://schemas.openxmlformats.org/officeDocument/2006/relationships/hyperlink" Target="https://www.medscape.com/viewarticle/927859" TargetMode="External"/><Relationship Id="rId4" Type="http://schemas.openxmlformats.org/officeDocument/2006/relationships/hyperlink" Target="https://www.medicaleconomics.com/view/now-it-moral-injury-covid-19-pandemic-and-moral-distress"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a:t>1</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6F6A05-6A18-0444-9D1F-2F7D8C1DC28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	</a:t>
            </a:r>
            <a:r>
              <a:rPr lang="en-US" sz="3600" b="1" dirty="0"/>
              <a:t> </a:t>
            </a:r>
            <a:r>
              <a:rPr lang="en-US" sz="4000" b="1" dirty="0"/>
              <a:t>“Shredding of the soul”</a:t>
            </a:r>
          </a:p>
          <a:p>
            <a:pPr marL="0" indent="0">
              <a:buNone/>
            </a:pPr>
            <a:r>
              <a:rPr lang="en-US" sz="1600" dirty="0"/>
              <a:t> 				</a:t>
            </a:r>
          </a:p>
          <a:p>
            <a:pPr marL="0" indent="0">
              <a:buNone/>
            </a:pPr>
            <a:endParaRPr lang="en-US" sz="1600" i="1" dirty="0"/>
          </a:p>
          <a:p>
            <a:pPr marL="0" indent="0">
              <a:buNone/>
            </a:pPr>
            <a:r>
              <a:rPr lang="en-US" sz="1600" i="1" dirty="0"/>
              <a:t>				Rita Nakashima Brock PhD. Director of the</a:t>
            </a:r>
          </a:p>
          <a:p>
            <a:pPr marL="0" indent="0">
              <a:buNone/>
            </a:pPr>
            <a:r>
              <a:rPr lang="en-US" sz="1600" i="1" dirty="0"/>
              <a:t>			Shay Moral Injury Center at Volunteers of America </a:t>
            </a:r>
            <a:r>
              <a:rPr lang="en-US" sz="1600" i="1" dirty="0">
                <a:solidFill>
                  <a:srgbClr val="FF0000"/>
                </a:solidFill>
              </a:rPr>
              <a:t>(2)</a:t>
            </a:r>
          </a:p>
        </p:txBody>
      </p:sp>
      <p:sp>
        <p:nvSpPr>
          <p:cNvPr id="4" name="Footer Placeholder 3">
            <a:extLst>
              <a:ext uri="{FF2B5EF4-FFF2-40B4-BE49-F238E27FC236}">
                <a16:creationId xmlns:a16="http://schemas.microsoft.com/office/drawing/2014/main" id="{16B85896-8E5D-C542-AA29-36F801A59E07}"/>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0C9171CC-0592-FA43-B9C9-065E6DAECB45}"/>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2836825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B27A1D-C9D8-DC4B-AB4C-F28C411AB741}"/>
              </a:ext>
            </a:extLst>
          </p:cNvPr>
          <p:cNvSpPr>
            <a:spLocks noGrp="1"/>
          </p:cNvSpPr>
          <p:nvPr>
            <p:ph type="title"/>
          </p:nvPr>
        </p:nvSpPr>
        <p:spPr/>
        <p:txBody>
          <a:bodyPr>
            <a:normAutofit/>
          </a:bodyPr>
          <a:lstStyle/>
          <a:p>
            <a:r>
              <a:rPr lang="en-US" dirty="0"/>
              <a:t>Moral Injury  </a:t>
            </a:r>
          </a:p>
        </p:txBody>
      </p:sp>
      <p:sp>
        <p:nvSpPr>
          <p:cNvPr id="4" name="Footer Placeholder 3">
            <a:extLst>
              <a:ext uri="{FF2B5EF4-FFF2-40B4-BE49-F238E27FC236}">
                <a16:creationId xmlns:a16="http://schemas.microsoft.com/office/drawing/2014/main" id="{34D71403-E514-1A43-89B8-E24144E84F2C}"/>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7894F803-B49F-D74B-B100-D7C4A40B7B01}"/>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pic>
        <p:nvPicPr>
          <p:cNvPr id="1026" name="Picture 2">
            <a:extLst>
              <a:ext uri="{FF2B5EF4-FFF2-40B4-BE49-F238E27FC236}">
                <a16:creationId xmlns:a16="http://schemas.microsoft.com/office/drawing/2014/main" id="{3912EACF-8BB3-ED4E-8D69-395D130723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1817" y="1572029"/>
            <a:ext cx="2944274"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8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5A7AD-E81A-E54C-ABA2-3286C6C6FE00}"/>
              </a:ext>
            </a:extLst>
          </p:cNvPr>
          <p:cNvSpPr>
            <a:spLocks noGrp="1"/>
          </p:cNvSpPr>
          <p:nvPr>
            <p:ph type="title"/>
          </p:nvPr>
        </p:nvSpPr>
        <p:spPr/>
        <p:txBody>
          <a:bodyPr>
            <a:normAutofit/>
          </a:bodyPr>
          <a:lstStyle/>
          <a:p>
            <a:r>
              <a:rPr lang="en-US" dirty="0"/>
              <a:t>Theater of War </a:t>
            </a:r>
            <a:r>
              <a:rPr lang="en-US" sz="1600" b="0" dirty="0">
                <a:solidFill>
                  <a:srgbClr val="FF0000"/>
                </a:solidFill>
              </a:rPr>
              <a:t>(3) </a:t>
            </a:r>
          </a:p>
        </p:txBody>
      </p:sp>
      <p:sp>
        <p:nvSpPr>
          <p:cNvPr id="4" name="Footer Placeholder 3">
            <a:extLst>
              <a:ext uri="{FF2B5EF4-FFF2-40B4-BE49-F238E27FC236}">
                <a16:creationId xmlns:a16="http://schemas.microsoft.com/office/drawing/2014/main" id="{7CDFCD48-0A18-A544-8DD8-62ACA0BDF07E}"/>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E602AD56-4798-BD4A-AB4A-A9D0AA4B6270}"/>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pic>
        <p:nvPicPr>
          <p:cNvPr id="2050" name="Picture 2" descr="Home - Theater of War">
            <a:extLst>
              <a:ext uri="{FF2B5EF4-FFF2-40B4-BE49-F238E27FC236}">
                <a16:creationId xmlns:a16="http://schemas.microsoft.com/office/drawing/2014/main" id="{722C4804-8326-284E-9705-31D4A8B91E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8751" y="2002329"/>
            <a:ext cx="6772275"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8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BF673-FD51-FD4C-9610-65B1A686A77D}"/>
              </a:ext>
            </a:extLst>
          </p:cNvPr>
          <p:cNvSpPr>
            <a:spLocks noGrp="1"/>
          </p:cNvSpPr>
          <p:nvPr>
            <p:ph idx="1"/>
          </p:nvPr>
        </p:nvSpPr>
        <p:spPr/>
        <p:txBody>
          <a:bodyPr/>
          <a:lstStyle/>
          <a:p>
            <a:pPr marL="0" indent="0">
              <a:buNone/>
            </a:pPr>
            <a:r>
              <a:rPr lang="en-US" dirty="0"/>
              <a:t>Original definition 1990’s from Dr. Jonathan Shay and colleagues </a:t>
            </a:r>
            <a:r>
              <a:rPr lang="en-US" dirty="0">
                <a:solidFill>
                  <a:srgbClr val="FF0000"/>
                </a:solidFill>
              </a:rPr>
              <a:t>(4,5) </a:t>
            </a:r>
            <a:r>
              <a:rPr lang="en-US" dirty="0"/>
              <a:t>working with Vietnam veterans.</a:t>
            </a:r>
          </a:p>
          <a:p>
            <a:pPr marL="0" indent="0">
              <a:buNone/>
            </a:pPr>
            <a:endParaRPr lang="en-US" dirty="0"/>
          </a:p>
          <a:p>
            <a:pPr marL="0" indent="0">
              <a:buNone/>
            </a:pPr>
            <a:r>
              <a:rPr lang="en-US" b="1" dirty="0"/>
              <a:t>3 Criteria:</a:t>
            </a:r>
          </a:p>
          <a:p>
            <a:r>
              <a:rPr lang="en-US" dirty="0"/>
              <a:t>”….betrayal of what’s right, </a:t>
            </a:r>
          </a:p>
          <a:p>
            <a:r>
              <a:rPr lang="en-US" dirty="0"/>
              <a:t>by someone who holds legitimate authority</a:t>
            </a:r>
          </a:p>
          <a:p>
            <a:r>
              <a:rPr lang="en-US" dirty="0"/>
              <a:t>in a high-stakes situation…” </a:t>
            </a:r>
          </a:p>
          <a:p>
            <a:pPr marL="0" indent="0">
              <a:buNone/>
            </a:pPr>
            <a:endParaRPr lang="en-US" dirty="0"/>
          </a:p>
          <a:p>
            <a:pPr marL="0" indent="0">
              <a:buNone/>
            </a:pPr>
            <a:r>
              <a:rPr lang="en-US" dirty="0"/>
              <a:t>Failure of Leadership</a:t>
            </a:r>
          </a:p>
          <a:p>
            <a:endParaRPr lang="en-US" dirty="0"/>
          </a:p>
        </p:txBody>
      </p:sp>
      <p:sp>
        <p:nvSpPr>
          <p:cNvPr id="3" name="Title 2">
            <a:extLst>
              <a:ext uri="{FF2B5EF4-FFF2-40B4-BE49-F238E27FC236}">
                <a16:creationId xmlns:a16="http://schemas.microsoft.com/office/drawing/2014/main" id="{281CF853-4C58-4845-BC10-BFC6B6C33833}"/>
              </a:ext>
            </a:extLst>
          </p:cNvPr>
          <p:cNvSpPr>
            <a:spLocks noGrp="1"/>
          </p:cNvSpPr>
          <p:nvPr>
            <p:ph type="title"/>
          </p:nvPr>
        </p:nvSpPr>
        <p:spPr/>
        <p:txBody>
          <a:bodyPr>
            <a:normAutofit/>
          </a:bodyPr>
          <a:lstStyle/>
          <a:p>
            <a:r>
              <a:rPr lang="en-US" dirty="0"/>
              <a:t>Moral Injury</a:t>
            </a:r>
          </a:p>
        </p:txBody>
      </p:sp>
      <p:sp>
        <p:nvSpPr>
          <p:cNvPr id="4" name="Footer Placeholder 3">
            <a:extLst>
              <a:ext uri="{FF2B5EF4-FFF2-40B4-BE49-F238E27FC236}">
                <a16:creationId xmlns:a16="http://schemas.microsoft.com/office/drawing/2014/main" id="{064ECC20-5654-BE4E-BC1D-FAA6546FD9BE}"/>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B752FFE9-FCB8-0F42-8ACC-14E683D3E53F}"/>
              </a:ext>
            </a:extLst>
          </p:cNvPr>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318868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3159C2-956D-5E40-A541-A8DBD2EB0A95}"/>
              </a:ext>
            </a:extLst>
          </p:cNvPr>
          <p:cNvSpPr>
            <a:spLocks noGrp="1"/>
          </p:cNvSpPr>
          <p:nvPr>
            <p:ph idx="1"/>
          </p:nvPr>
        </p:nvSpPr>
        <p:spPr/>
        <p:txBody>
          <a:bodyPr>
            <a:normAutofit/>
          </a:bodyPr>
          <a:lstStyle/>
          <a:p>
            <a:pPr marL="0" indent="0">
              <a:buNone/>
            </a:pPr>
            <a:endParaRPr lang="en-US" sz="2800" dirty="0"/>
          </a:p>
          <a:p>
            <a:r>
              <a:rPr lang="en-US" sz="2800" dirty="0"/>
              <a:t>”…..Perpetrating</a:t>
            </a:r>
          </a:p>
          <a:p>
            <a:r>
              <a:rPr lang="en-US" sz="2800" dirty="0"/>
              <a:t>Failing to prevent </a:t>
            </a:r>
          </a:p>
          <a:p>
            <a:r>
              <a:rPr lang="en-US" sz="2800" dirty="0"/>
              <a:t>Bearing witness to</a:t>
            </a:r>
          </a:p>
          <a:p>
            <a:r>
              <a:rPr lang="en-US" sz="2800" dirty="0"/>
              <a:t>Learning about acts that transgress deeply held moral beliefs and expectations…”       </a:t>
            </a:r>
          </a:p>
          <a:p>
            <a:endParaRPr lang="en-US" sz="2800" dirty="0"/>
          </a:p>
          <a:p>
            <a:pPr marL="0" indent="0">
              <a:buNone/>
            </a:pPr>
            <a:r>
              <a:rPr lang="en-US" sz="2800" dirty="0"/>
              <a:t>           </a:t>
            </a:r>
            <a:r>
              <a:rPr lang="en-US" sz="3300" dirty="0">
                <a:highlight>
                  <a:srgbClr val="C0C0C0"/>
                </a:highlight>
              </a:rPr>
              <a:t> MORALLY INJURIOUS EVENT</a:t>
            </a:r>
          </a:p>
          <a:p>
            <a:pPr marL="0" indent="0">
              <a:buNone/>
            </a:pPr>
            <a:endParaRPr lang="en-US" dirty="0"/>
          </a:p>
        </p:txBody>
      </p:sp>
      <p:sp>
        <p:nvSpPr>
          <p:cNvPr id="3" name="Title 2">
            <a:extLst>
              <a:ext uri="{FF2B5EF4-FFF2-40B4-BE49-F238E27FC236}">
                <a16:creationId xmlns:a16="http://schemas.microsoft.com/office/drawing/2014/main" id="{D7A80D58-D3E8-DC4B-A70B-943693C511D7}"/>
              </a:ext>
            </a:extLst>
          </p:cNvPr>
          <p:cNvSpPr>
            <a:spLocks noGrp="1"/>
          </p:cNvSpPr>
          <p:nvPr>
            <p:ph type="title"/>
          </p:nvPr>
        </p:nvSpPr>
        <p:spPr>
          <a:xfrm>
            <a:off x="1989344" y="284411"/>
            <a:ext cx="6526006" cy="1325563"/>
          </a:xfrm>
        </p:spPr>
        <p:txBody>
          <a:bodyPr/>
          <a:lstStyle/>
          <a:p>
            <a:r>
              <a:rPr lang="en-US" dirty="0"/>
              <a:t>Moral Injury </a:t>
            </a:r>
            <a:br>
              <a:rPr lang="en-US" dirty="0"/>
            </a:br>
            <a:r>
              <a:rPr lang="en-US" dirty="0"/>
              <a:t>                                     </a:t>
            </a:r>
            <a:r>
              <a:rPr lang="en-US" sz="1600" b="0" dirty="0" err="1"/>
              <a:t>Litz</a:t>
            </a:r>
            <a:r>
              <a:rPr lang="en-US" sz="1600" b="0" dirty="0"/>
              <a:t> et al.,2009 </a:t>
            </a:r>
            <a:r>
              <a:rPr lang="en-US" sz="1600" b="0" dirty="0">
                <a:solidFill>
                  <a:srgbClr val="FF0000"/>
                </a:solidFill>
              </a:rPr>
              <a:t>(6)</a:t>
            </a:r>
          </a:p>
        </p:txBody>
      </p:sp>
      <p:sp>
        <p:nvSpPr>
          <p:cNvPr id="4" name="Footer Placeholder 3">
            <a:extLst>
              <a:ext uri="{FF2B5EF4-FFF2-40B4-BE49-F238E27FC236}">
                <a16:creationId xmlns:a16="http://schemas.microsoft.com/office/drawing/2014/main" id="{03A8B562-CEAF-4540-9968-F630D8F8258F}"/>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FFEE05F6-98B5-534E-B53A-742CF0EFD540}"/>
              </a:ext>
            </a:extLst>
          </p:cNvPr>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Tree>
    <p:extLst>
      <p:ext uri="{BB962C8B-B14F-4D97-AF65-F5344CB8AC3E}">
        <p14:creationId xmlns:p14="http://schemas.microsoft.com/office/powerpoint/2010/main" val="175745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FFC472-A28A-994D-8E1B-B4F296CB9FB5}"/>
              </a:ext>
            </a:extLst>
          </p:cNvPr>
          <p:cNvSpPr>
            <a:spLocks noGrp="1"/>
          </p:cNvSpPr>
          <p:nvPr>
            <p:ph idx="1"/>
          </p:nvPr>
        </p:nvSpPr>
        <p:spPr/>
        <p:txBody>
          <a:bodyPr/>
          <a:lstStyle/>
          <a:p>
            <a:pPr marL="0" indent="0">
              <a:buNone/>
            </a:pPr>
            <a:endParaRPr lang="en-US" sz="2800" dirty="0"/>
          </a:p>
          <a:p>
            <a:pPr marL="0" indent="0">
              <a:buNone/>
            </a:pPr>
            <a:endParaRPr lang="en-US" sz="2800" dirty="0"/>
          </a:p>
          <a:p>
            <a:pPr marL="0" indent="0">
              <a:buNone/>
            </a:pPr>
            <a:r>
              <a:rPr lang="en-US" sz="2800" dirty="0"/>
              <a:t>“…an act of transgression that creates dissonance and conflict because it violates assumptions and beliefs about right and wrong and personal goodness…..”</a:t>
            </a:r>
          </a:p>
          <a:p>
            <a:pPr marL="0" indent="0">
              <a:buNone/>
            </a:pPr>
            <a:r>
              <a:rPr lang="en-US" dirty="0"/>
              <a:t> 			</a:t>
            </a:r>
          </a:p>
          <a:p>
            <a:pPr marL="0" indent="0">
              <a:buNone/>
            </a:pPr>
            <a:r>
              <a:rPr lang="en-US" dirty="0"/>
              <a:t>			</a:t>
            </a:r>
            <a:r>
              <a:rPr lang="en-US" dirty="0">
                <a:highlight>
                  <a:srgbClr val="C0C0C0"/>
                </a:highlight>
              </a:rPr>
              <a:t>    PROCESS</a:t>
            </a:r>
          </a:p>
        </p:txBody>
      </p:sp>
      <p:sp>
        <p:nvSpPr>
          <p:cNvPr id="4" name="Footer Placeholder 3">
            <a:extLst>
              <a:ext uri="{FF2B5EF4-FFF2-40B4-BE49-F238E27FC236}">
                <a16:creationId xmlns:a16="http://schemas.microsoft.com/office/drawing/2014/main" id="{DDA9B283-32BE-994D-B464-A2349DFEFD04}"/>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0E8029D9-BC3E-1C48-9B57-2033D3F38312}"/>
              </a:ext>
            </a:extLst>
          </p:cNvPr>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Tree>
    <p:extLst>
      <p:ext uri="{BB962C8B-B14F-4D97-AF65-F5344CB8AC3E}">
        <p14:creationId xmlns:p14="http://schemas.microsoft.com/office/powerpoint/2010/main" val="384016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DC342-7F05-9949-9DBA-A9AC7BC592EE}"/>
              </a:ext>
            </a:extLst>
          </p:cNvPr>
          <p:cNvSpPr>
            <a:spLocks noGrp="1"/>
          </p:cNvSpPr>
          <p:nvPr>
            <p:ph idx="1"/>
          </p:nvPr>
        </p:nvSpPr>
        <p:spPr/>
        <p:txBody>
          <a:bodyPr>
            <a:normAutofit/>
          </a:bodyPr>
          <a:lstStyle/>
          <a:p>
            <a:pPr marL="0" indent="0">
              <a:buNone/>
            </a:pPr>
            <a:r>
              <a:rPr lang="en-US" sz="3200" dirty="0"/>
              <a:t>“…moral/ethical infringement</a:t>
            </a:r>
          </a:p>
          <a:p>
            <a:pPr marL="0" indent="0">
              <a:buNone/>
            </a:pPr>
            <a:r>
              <a:rPr lang="en-US" sz="3200" dirty="0"/>
              <a:t>resulted in “lasting: </a:t>
            </a:r>
          </a:p>
          <a:p>
            <a:r>
              <a:rPr lang="en-US" sz="2800" dirty="0"/>
              <a:t>psychological</a:t>
            </a:r>
          </a:p>
          <a:p>
            <a:r>
              <a:rPr lang="en-US" sz="2800" dirty="0"/>
              <a:t>biological </a:t>
            </a:r>
          </a:p>
          <a:p>
            <a:r>
              <a:rPr lang="en-US" sz="2800" dirty="0"/>
              <a:t>spiritual </a:t>
            </a:r>
          </a:p>
          <a:p>
            <a:r>
              <a:rPr lang="en-US" sz="2800" dirty="0"/>
              <a:t>behavioral</a:t>
            </a:r>
          </a:p>
          <a:p>
            <a:r>
              <a:rPr lang="en-US" sz="2800" dirty="0"/>
              <a:t>social impact.”</a:t>
            </a:r>
          </a:p>
          <a:p>
            <a:pPr marL="0" indent="0">
              <a:buNone/>
            </a:pPr>
            <a:r>
              <a:rPr lang="en-US" dirty="0"/>
              <a:t>			    </a:t>
            </a:r>
            <a:r>
              <a:rPr lang="en-US" dirty="0">
                <a:highlight>
                  <a:srgbClr val="C0C0C0"/>
                </a:highlight>
              </a:rPr>
              <a:t>IMPACT</a:t>
            </a:r>
          </a:p>
        </p:txBody>
      </p:sp>
      <p:sp>
        <p:nvSpPr>
          <p:cNvPr id="4" name="Footer Placeholder 3">
            <a:extLst>
              <a:ext uri="{FF2B5EF4-FFF2-40B4-BE49-F238E27FC236}">
                <a16:creationId xmlns:a16="http://schemas.microsoft.com/office/drawing/2014/main" id="{4279D905-7949-A64B-8003-6FEABE9CE06D}"/>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522DBA36-A610-9D43-AE61-8F9BAC0E510B}"/>
              </a:ext>
            </a:extLst>
          </p:cNvPr>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22250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10411-63A3-B043-BBCB-15007C8EE518}"/>
              </a:ext>
            </a:extLst>
          </p:cNvPr>
          <p:cNvSpPr>
            <a:spLocks noGrp="1"/>
          </p:cNvSpPr>
          <p:nvPr>
            <p:ph idx="1"/>
          </p:nvPr>
        </p:nvSpPr>
        <p:spPr>
          <a:xfrm>
            <a:off x="467877" y="1868686"/>
            <a:ext cx="7886700" cy="4438905"/>
          </a:xfrm>
        </p:spPr>
        <p:txBody>
          <a:bodyPr>
            <a:normAutofit fontScale="85000" lnSpcReduction="20000"/>
          </a:bodyPr>
          <a:lstStyle/>
          <a:p>
            <a:pPr marL="0" indent="0">
              <a:buNone/>
            </a:pPr>
            <a:r>
              <a:rPr lang="en-US" b="1" dirty="0"/>
              <a:t>Core symptoms</a:t>
            </a:r>
          </a:p>
          <a:p>
            <a:r>
              <a:rPr lang="en-US" dirty="0"/>
              <a:t>Guilt</a:t>
            </a:r>
          </a:p>
          <a:p>
            <a:r>
              <a:rPr lang="en-US" dirty="0"/>
              <a:t>Shame</a:t>
            </a:r>
          </a:p>
          <a:p>
            <a:r>
              <a:rPr lang="en-US" dirty="0"/>
              <a:t>Spiritual/existential conflict</a:t>
            </a:r>
          </a:p>
          <a:p>
            <a:r>
              <a:rPr lang="en-US" dirty="0"/>
              <a:t>Loss of trust</a:t>
            </a:r>
          </a:p>
          <a:p>
            <a:pPr marL="0" indent="0">
              <a:buNone/>
            </a:pPr>
            <a:r>
              <a:rPr lang="en-US" b="1" dirty="0"/>
              <a:t>Secondary symptoms</a:t>
            </a:r>
          </a:p>
          <a:p>
            <a:r>
              <a:rPr lang="en-US" dirty="0"/>
              <a:t>Depression,</a:t>
            </a:r>
          </a:p>
          <a:p>
            <a:r>
              <a:rPr lang="en-US" dirty="0"/>
              <a:t>Anxiety, </a:t>
            </a:r>
          </a:p>
          <a:p>
            <a:r>
              <a:rPr lang="en-US" dirty="0"/>
              <a:t>Anger</a:t>
            </a:r>
          </a:p>
          <a:p>
            <a:r>
              <a:rPr lang="en-US" dirty="0"/>
              <a:t>Re-experiencing</a:t>
            </a:r>
          </a:p>
          <a:p>
            <a:r>
              <a:rPr lang="en-US" dirty="0"/>
              <a:t>Self-harm</a:t>
            </a:r>
          </a:p>
          <a:p>
            <a:r>
              <a:rPr lang="en-US" dirty="0"/>
              <a:t>Social harms</a:t>
            </a:r>
          </a:p>
        </p:txBody>
      </p:sp>
      <p:sp>
        <p:nvSpPr>
          <p:cNvPr id="3" name="Title 2">
            <a:extLst>
              <a:ext uri="{FF2B5EF4-FFF2-40B4-BE49-F238E27FC236}">
                <a16:creationId xmlns:a16="http://schemas.microsoft.com/office/drawing/2014/main" id="{A9C6C48A-8A8B-394F-B90A-C3B286BBF9AF}"/>
              </a:ext>
            </a:extLst>
          </p:cNvPr>
          <p:cNvSpPr>
            <a:spLocks noGrp="1"/>
          </p:cNvSpPr>
          <p:nvPr>
            <p:ph type="title"/>
          </p:nvPr>
        </p:nvSpPr>
        <p:spPr/>
        <p:txBody>
          <a:bodyPr/>
          <a:lstStyle/>
          <a:p>
            <a:r>
              <a:rPr lang="en-US" dirty="0"/>
              <a:t>Moral Injury </a:t>
            </a:r>
            <a:br>
              <a:rPr lang="en-US" dirty="0"/>
            </a:br>
            <a:r>
              <a:rPr lang="en-US" sz="1600" b="0" dirty="0"/>
              <a:t>				</a:t>
            </a:r>
            <a:br>
              <a:rPr lang="en-US" sz="1600" b="0" dirty="0"/>
            </a:br>
            <a:r>
              <a:rPr lang="en-US" sz="1600" b="0" dirty="0"/>
              <a:t>				Jinkerson J. 2016 </a:t>
            </a:r>
            <a:r>
              <a:rPr lang="en-US" sz="1600" b="0" dirty="0">
                <a:solidFill>
                  <a:srgbClr val="FF0000"/>
                </a:solidFill>
              </a:rPr>
              <a:t>(7)</a:t>
            </a:r>
          </a:p>
        </p:txBody>
      </p:sp>
      <p:sp>
        <p:nvSpPr>
          <p:cNvPr id="4" name="Footer Placeholder 3">
            <a:extLst>
              <a:ext uri="{FF2B5EF4-FFF2-40B4-BE49-F238E27FC236}">
                <a16:creationId xmlns:a16="http://schemas.microsoft.com/office/drawing/2014/main" id="{B071DF2F-0282-6C47-8BB7-6CB127ABB043}"/>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DF8ABC24-7D2D-6D4A-BC3C-B777AC01E116}"/>
              </a:ext>
            </a:extLst>
          </p:cNvPr>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Tree>
    <p:extLst>
      <p:ext uri="{BB962C8B-B14F-4D97-AF65-F5344CB8AC3E}">
        <p14:creationId xmlns:p14="http://schemas.microsoft.com/office/powerpoint/2010/main" val="272075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6D7D5-2736-D743-8378-11E371AC8E40}"/>
              </a:ext>
            </a:extLst>
          </p:cNvPr>
          <p:cNvSpPr>
            <a:spLocks noGrp="1"/>
          </p:cNvSpPr>
          <p:nvPr>
            <p:ph type="body" idx="1"/>
          </p:nvPr>
        </p:nvSpPr>
        <p:spPr/>
        <p:txBody>
          <a:bodyPr/>
          <a:lstStyle/>
          <a:p>
            <a:r>
              <a:rPr lang="en-US" dirty="0"/>
              <a:t>Initial</a:t>
            </a:r>
          </a:p>
        </p:txBody>
      </p:sp>
      <p:sp>
        <p:nvSpPr>
          <p:cNvPr id="3" name="Content Placeholder 2">
            <a:extLst>
              <a:ext uri="{FF2B5EF4-FFF2-40B4-BE49-F238E27FC236}">
                <a16:creationId xmlns:a16="http://schemas.microsoft.com/office/drawing/2014/main" id="{97724E98-5D5A-1645-8FC1-493D6395D6D8}"/>
              </a:ext>
            </a:extLst>
          </p:cNvPr>
          <p:cNvSpPr>
            <a:spLocks noGrp="1"/>
          </p:cNvSpPr>
          <p:nvPr>
            <p:ph sz="half" idx="2"/>
          </p:nvPr>
        </p:nvSpPr>
        <p:spPr/>
        <p:txBody>
          <a:bodyPr>
            <a:normAutofit fontScale="92500" lnSpcReduction="20000"/>
          </a:bodyPr>
          <a:lstStyle/>
          <a:p>
            <a:r>
              <a:rPr lang="en-US" dirty="0"/>
              <a:t>“..Feelings of guilt, shame, feelings of betrayal, </a:t>
            </a:r>
          </a:p>
          <a:p>
            <a:r>
              <a:rPr lang="en-US" dirty="0"/>
              <a:t>Moral concerns, </a:t>
            </a:r>
          </a:p>
          <a:p>
            <a:r>
              <a:rPr lang="en-US" dirty="0"/>
              <a:t>Difficulty forgiving, </a:t>
            </a:r>
          </a:p>
          <a:p>
            <a:r>
              <a:rPr lang="en-US" dirty="0"/>
              <a:t>Loss of meaning,</a:t>
            </a:r>
          </a:p>
          <a:p>
            <a:r>
              <a:rPr lang="en-US" dirty="0"/>
              <a:t>Loss of trust,</a:t>
            </a:r>
          </a:p>
          <a:p>
            <a:r>
              <a:rPr lang="en-US" dirty="0"/>
              <a:t>Self-condemnation, </a:t>
            </a:r>
          </a:p>
          <a:p>
            <a:r>
              <a:rPr lang="en-US" dirty="0"/>
              <a:t>Spiritual struggles, and </a:t>
            </a:r>
          </a:p>
          <a:p>
            <a:r>
              <a:rPr lang="en-US" dirty="0"/>
              <a:t>Loss of religious faith.”</a:t>
            </a:r>
          </a:p>
          <a:p>
            <a:endParaRPr lang="en-US" dirty="0"/>
          </a:p>
        </p:txBody>
      </p:sp>
      <p:sp>
        <p:nvSpPr>
          <p:cNvPr id="4" name="Text Placeholder 3">
            <a:extLst>
              <a:ext uri="{FF2B5EF4-FFF2-40B4-BE49-F238E27FC236}">
                <a16:creationId xmlns:a16="http://schemas.microsoft.com/office/drawing/2014/main" id="{BEEE2170-544E-244D-94E3-923E95227777}"/>
              </a:ext>
            </a:extLst>
          </p:cNvPr>
          <p:cNvSpPr>
            <a:spLocks noGrp="1"/>
          </p:cNvSpPr>
          <p:nvPr>
            <p:ph type="body" sz="quarter" idx="3"/>
          </p:nvPr>
        </p:nvSpPr>
        <p:spPr/>
        <p:txBody>
          <a:bodyPr/>
          <a:lstStyle/>
          <a:p>
            <a:r>
              <a:rPr lang="en-US" dirty="0"/>
              <a:t>Potential Sequelae</a:t>
            </a:r>
          </a:p>
        </p:txBody>
      </p:sp>
      <p:sp>
        <p:nvSpPr>
          <p:cNvPr id="5" name="Content Placeholder 4">
            <a:extLst>
              <a:ext uri="{FF2B5EF4-FFF2-40B4-BE49-F238E27FC236}">
                <a16:creationId xmlns:a16="http://schemas.microsoft.com/office/drawing/2014/main" id="{B571D130-6B4C-DA40-B824-33E01BEFB0E7}"/>
              </a:ext>
            </a:extLst>
          </p:cNvPr>
          <p:cNvSpPr>
            <a:spLocks noGrp="1"/>
          </p:cNvSpPr>
          <p:nvPr>
            <p:ph sz="quarter" idx="4"/>
          </p:nvPr>
        </p:nvSpPr>
        <p:spPr/>
        <p:txBody>
          <a:bodyPr/>
          <a:lstStyle/>
          <a:p>
            <a:r>
              <a:rPr lang="en-US" dirty="0"/>
              <a:t>Depression</a:t>
            </a:r>
          </a:p>
          <a:p>
            <a:r>
              <a:rPr lang="en-US" dirty="0"/>
              <a:t>Anxiety</a:t>
            </a:r>
          </a:p>
          <a:p>
            <a:r>
              <a:rPr lang="en-US" dirty="0"/>
              <a:t>Addiction</a:t>
            </a:r>
          </a:p>
          <a:p>
            <a:r>
              <a:rPr lang="en-US" dirty="0"/>
              <a:t>Suicide</a:t>
            </a:r>
          </a:p>
          <a:p>
            <a:endParaRPr lang="en-US" dirty="0"/>
          </a:p>
        </p:txBody>
      </p:sp>
      <p:sp>
        <p:nvSpPr>
          <p:cNvPr id="6" name="Title 5">
            <a:extLst>
              <a:ext uri="{FF2B5EF4-FFF2-40B4-BE49-F238E27FC236}">
                <a16:creationId xmlns:a16="http://schemas.microsoft.com/office/drawing/2014/main" id="{93617CCC-BE9B-5F4A-839E-135E39C462CB}"/>
              </a:ext>
            </a:extLst>
          </p:cNvPr>
          <p:cNvSpPr>
            <a:spLocks noGrp="1"/>
          </p:cNvSpPr>
          <p:nvPr>
            <p:ph type="title"/>
          </p:nvPr>
        </p:nvSpPr>
        <p:spPr/>
        <p:txBody>
          <a:bodyPr/>
          <a:lstStyle/>
          <a:p>
            <a:r>
              <a:rPr lang="en-US" dirty="0"/>
              <a:t>Moral injury</a:t>
            </a:r>
            <a:r>
              <a:rPr lang="en-US" sz="1600" b="0" dirty="0"/>
              <a:t> </a:t>
            </a:r>
            <a:br>
              <a:rPr lang="en-US" sz="1600" b="0" dirty="0"/>
            </a:br>
            <a:br>
              <a:rPr lang="en-US" sz="1600" b="0" dirty="0"/>
            </a:br>
            <a:r>
              <a:rPr lang="en-US" sz="1600" b="0" dirty="0"/>
              <a:t>				Koenig et al., 2018a </a:t>
            </a:r>
            <a:r>
              <a:rPr lang="en-US" sz="1600" b="0" dirty="0">
                <a:solidFill>
                  <a:srgbClr val="FF0000"/>
                </a:solidFill>
              </a:rPr>
              <a:t>(8)</a:t>
            </a:r>
          </a:p>
        </p:txBody>
      </p:sp>
      <p:sp>
        <p:nvSpPr>
          <p:cNvPr id="7" name="Footer Placeholder 6">
            <a:extLst>
              <a:ext uri="{FF2B5EF4-FFF2-40B4-BE49-F238E27FC236}">
                <a16:creationId xmlns:a16="http://schemas.microsoft.com/office/drawing/2014/main" id="{FD29305D-CBAA-6E45-B31A-20FA7D678022}"/>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8" name="Slide Number Placeholder 7">
            <a:extLst>
              <a:ext uri="{FF2B5EF4-FFF2-40B4-BE49-F238E27FC236}">
                <a16:creationId xmlns:a16="http://schemas.microsoft.com/office/drawing/2014/main" id="{9D36F289-E86B-4D4C-A0A6-A3B4E93A1695}"/>
              </a:ext>
            </a:extLst>
          </p:cNvPr>
          <p:cNvSpPr>
            <a:spLocks noGrp="1"/>
          </p:cNvSpPr>
          <p:nvPr>
            <p:ph type="sldNum" sz="quarter" idx="11"/>
          </p:nvPr>
        </p:nvSpPr>
        <p:spPr/>
        <p:txBody>
          <a:bodyPr/>
          <a:lstStyle/>
          <a:p>
            <a:pPr>
              <a:defRPr/>
            </a:pPr>
            <a:fld id="{E55B5787-11C4-AF40-8375-AA391F8B86DD}" type="slidenum">
              <a:rPr lang="en-US" altLang="en-US" smtClean="0"/>
              <a:pPr>
                <a:defRPr/>
              </a:pPr>
              <a:t>18</a:t>
            </a:fld>
            <a:endParaRPr lang="en-US" altLang="en-US"/>
          </a:p>
        </p:txBody>
      </p:sp>
    </p:spTree>
    <p:extLst>
      <p:ext uri="{BB962C8B-B14F-4D97-AF65-F5344CB8AC3E}">
        <p14:creationId xmlns:p14="http://schemas.microsoft.com/office/powerpoint/2010/main" val="173277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B4EBE-68B6-534E-B019-DD82068655FC}"/>
              </a:ext>
            </a:extLst>
          </p:cNvPr>
          <p:cNvSpPr>
            <a:spLocks noGrp="1"/>
          </p:cNvSpPr>
          <p:nvPr>
            <p:ph type="title"/>
          </p:nvPr>
        </p:nvSpPr>
        <p:spPr/>
        <p:txBody>
          <a:bodyPr>
            <a:normAutofit fontScale="90000"/>
          </a:bodyPr>
          <a:lstStyle/>
          <a:p>
            <a:r>
              <a:rPr lang="en-US" dirty="0"/>
              <a:t>Moral injury and PTSD Overlap</a:t>
            </a:r>
            <a:br>
              <a:rPr lang="en-US" dirty="0"/>
            </a:br>
            <a:r>
              <a:rPr lang="en-US" dirty="0"/>
              <a:t>				</a:t>
            </a:r>
            <a:r>
              <a:rPr lang="en-US" sz="1800" b="0" dirty="0"/>
              <a:t>Koenig, et al. 2020 </a:t>
            </a:r>
            <a:r>
              <a:rPr lang="en-US" sz="1800" b="0" dirty="0">
                <a:solidFill>
                  <a:srgbClr val="FF0000"/>
                </a:solidFill>
              </a:rPr>
              <a:t>(9)</a:t>
            </a:r>
          </a:p>
        </p:txBody>
      </p:sp>
      <p:sp>
        <p:nvSpPr>
          <p:cNvPr id="4" name="Footer Placeholder 3">
            <a:extLst>
              <a:ext uri="{FF2B5EF4-FFF2-40B4-BE49-F238E27FC236}">
                <a16:creationId xmlns:a16="http://schemas.microsoft.com/office/drawing/2014/main" id="{F7C22060-1255-514D-A784-AD97E8856844}"/>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51FB97CD-D22D-4544-9E96-F9B50714A973}"/>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pic>
        <p:nvPicPr>
          <p:cNvPr id="6" name="Picture 2">
            <a:extLst>
              <a:ext uri="{FF2B5EF4-FFF2-40B4-BE49-F238E27FC236}">
                <a16:creationId xmlns:a16="http://schemas.microsoft.com/office/drawing/2014/main" id="{83BAB38B-D882-5D4D-BF6C-2ACD2B4BB6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6350" y="1944688"/>
            <a:ext cx="6591300" cy="402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9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Moral Injury in</a:t>
            </a:r>
            <a:br>
              <a:rPr lang="en-US" dirty="0"/>
            </a:br>
            <a:r>
              <a:rPr lang="en-US" dirty="0"/>
              <a:t>Healthcare</a:t>
            </a:r>
          </a:p>
        </p:txBody>
      </p:sp>
      <p:sp>
        <p:nvSpPr>
          <p:cNvPr id="3" name="Subtitle 2"/>
          <p:cNvSpPr>
            <a:spLocks noGrp="1"/>
          </p:cNvSpPr>
          <p:nvPr>
            <p:ph type="subTitle" idx="1"/>
          </p:nvPr>
        </p:nvSpPr>
        <p:spPr/>
        <p:txBody>
          <a:bodyPr/>
          <a:lstStyle/>
          <a:p>
            <a:r>
              <a:rPr lang="en-US" dirty="0"/>
              <a:t>Jacqueline Huntly MD, MPH</a:t>
            </a:r>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6F7B89-00A4-1F4D-BFF0-6769269228AF}"/>
              </a:ext>
            </a:extLst>
          </p:cNvPr>
          <p:cNvSpPr>
            <a:spLocks noGrp="1"/>
          </p:cNvSpPr>
          <p:nvPr>
            <p:ph idx="1"/>
          </p:nvPr>
        </p:nvSpPr>
        <p:spPr/>
        <p:txBody>
          <a:bodyPr>
            <a:normAutofit/>
          </a:bodyPr>
          <a:lstStyle/>
          <a:p>
            <a:pPr marL="0" indent="0">
              <a:buNone/>
            </a:pPr>
            <a:r>
              <a:rPr lang="en-US" dirty="0"/>
              <a:t>“Excessive demands on energy, strength or resources”  in the workplace.</a:t>
            </a:r>
          </a:p>
          <a:p>
            <a:pPr marL="0" indent="0">
              <a:buNone/>
            </a:pPr>
            <a:endParaRPr lang="en-US" dirty="0"/>
          </a:p>
          <a:p>
            <a:r>
              <a:rPr lang="en-US" dirty="0"/>
              <a:t>Malaise</a:t>
            </a:r>
          </a:p>
          <a:p>
            <a:r>
              <a:rPr lang="en-US" dirty="0"/>
              <a:t>Fatigue, frustration</a:t>
            </a:r>
          </a:p>
          <a:p>
            <a:r>
              <a:rPr lang="en-US" dirty="0"/>
              <a:t>Cynicism</a:t>
            </a:r>
          </a:p>
          <a:p>
            <a:r>
              <a:rPr lang="en-US" dirty="0"/>
              <a:t>Sense of inefficacy”</a:t>
            </a:r>
          </a:p>
          <a:p>
            <a:pPr marL="0" indent="0">
              <a:buNone/>
            </a:pPr>
            <a:endParaRPr lang="en-US" dirty="0"/>
          </a:p>
        </p:txBody>
      </p:sp>
      <p:sp>
        <p:nvSpPr>
          <p:cNvPr id="3" name="Title 2">
            <a:extLst>
              <a:ext uri="{FF2B5EF4-FFF2-40B4-BE49-F238E27FC236}">
                <a16:creationId xmlns:a16="http://schemas.microsoft.com/office/drawing/2014/main" id="{ED203BA9-5AA9-0844-A82D-9233E134B8E0}"/>
              </a:ext>
            </a:extLst>
          </p:cNvPr>
          <p:cNvSpPr>
            <a:spLocks noGrp="1"/>
          </p:cNvSpPr>
          <p:nvPr>
            <p:ph type="title"/>
          </p:nvPr>
        </p:nvSpPr>
        <p:spPr/>
        <p:txBody>
          <a:bodyPr/>
          <a:lstStyle/>
          <a:p>
            <a:r>
              <a:rPr lang="en-US" dirty="0"/>
              <a:t>Burnout </a:t>
            </a:r>
            <a:br>
              <a:rPr lang="en-US" dirty="0"/>
            </a:br>
            <a:br>
              <a:rPr lang="en-US" sz="1600" b="0" dirty="0"/>
            </a:br>
            <a:r>
              <a:rPr lang="en-US" sz="1600" b="0" dirty="0"/>
              <a:t>			</a:t>
            </a:r>
            <a:r>
              <a:rPr lang="en-US" sz="1600" b="0" dirty="0" err="1"/>
              <a:t>Freudenberger</a:t>
            </a:r>
            <a:r>
              <a:rPr lang="en-US" sz="1600" b="0" dirty="0"/>
              <a:t> HJ. 1975 </a:t>
            </a:r>
            <a:r>
              <a:rPr lang="en-US" sz="1600" b="0" dirty="0">
                <a:solidFill>
                  <a:srgbClr val="FF0000"/>
                </a:solidFill>
              </a:rPr>
              <a:t>(10,11)</a:t>
            </a:r>
          </a:p>
        </p:txBody>
      </p:sp>
      <p:sp>
        <p:nvSpPr>
          <p:cNvPr id="4" name="Footer Placeholder 3">
            <a:extLst>
              <a:ext uri="{FF2B5EF4-FFF2-40B4-BE49-F238E27FC236}">
                <a16:creationId xmlns:a16="http://schemas.microsoft.com/office/drawing/2014/main" id="{D7C3B321-1479-8D4E-941A-4BFC9F81F1BA}"/>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75CCE7AD-F04E-794A-8EDE-557823D2D4ED}"/>
              </a:ext>
            </a:extLst>
          </p:cNvPr>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Tree>
    <p:extLst>
      <p:ext uri="{BB962C8B-B14F-4D97-AF65-F5344CB8AC3E}">
        <p14:creationId xmlns:p14="http://schemas.microsoft.com/office/powerpoint/2010/main" val="314179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6EF8B1-89D5-5347-90F9-CFF3BBF99A9A}"/>
              </a:ext>
            </a:extLst>
          </p:cNvPr>
          <p:cNvSpPr>
            <a:spLocks noGrp="1"/>
          </p:cNvSpPr>
          <p:nvPr>
            <p:ph idx="1"/>
          </p:nvPr>
        </p:nvSpPr>
        <p:spPr/>
        <p:txBody>
          <a:bodyPr/>
          <a:lstStyle/>
          <a:p>
            <a:r>
              <a:rPr lang="en-US" dirty="0"/>
              <a:t>Emotional exhaustion</a:t>
            </a:r>
          </a:p>
          <a:p>
            <a:r>
              <a:rPr lang="en-US" dirty="0"/>
              <a:t>Depersonalization </a:t>
            </a:r>
          </a:p>
          <a:p>
            <a:r>
              <a:rPr lang="en-US" dirty="0"/>
              <a:t>Diminished sense of personal accomplishment</a:t>
            </a:r>
          </a:p>
          <a:p>
            <a:endParaRPr lang="en-US" dirty="0"/>
          </a:p>
          <a:p>
            <a:pPr marL="0" indent="0">
              <a:buNone/>
            </a:pPr>
            <a:r>
              <a:rPr lang="en-US" b="1" dirty="0"/>
              <a:t> </a:t>
            </a:r>
          </a:p>
          <a:p>
            <a:pPr marL="0" indent="0">
              <a:buNone/>
            </a:pPr>
            <a:r>
              <a:rPr lang="en-US" b="1" dirty="0"/>
              <a:t>		“Erosion of the Soul”</a:t>
            </a:r>
          </a:p>
        </p:txBody>
      </p:sp>
      <p:sp>
        <p:nvSpPr>
          <p:cNvPr id="3" name="Title 2">
            <a:extLst>
              <a:ext uri="{FF2B5EF4-FFF2-40B4-BE49-F238E27FC236}">
                <a16:creationId xmlns:a16="http://schemas.microsoft.com/office/drawing/2014/main" id="{639DDF79-4670-BC45-AA7A-6E8649397C80}"/>
              </a:ext>
            </a:extLst>
          </p:cNvPr>
          <p:cNvSpPr>
            <a:spLocks noGrp="1"/>
          </p:cNvSpPr>
          <p:nvPr>
            <p:ph type="title"/>
          </p:nvPr>
        </p:nvSpPr>
        <p:spPr>
          <a:xfrm>
            <a:off x="1989344" y="284411"/>
            <a:ext cx="6526006" cy="1325563"/>
          </a:xfrm>
        </p:spPr>
        <p:txBody>
          <a:bodyPr>
            <a:normAutofit/>
          </a:bodyPr>
          <a:lstStyle/>
          <a:p>
            <a:r>
              <a:rPr lang="en-US" dirty="0"/>
              <a:t>Burnout </a:t>
            </a:r>
            <a:br>
              <a:rPr lang="en-US" dirty="0"/>
            </a:br>
            <a:r>
              <a:rPr lang="en-US" dirty="0"/>
              <a:t>			</a:t>
            </a:r>
            <a:r>
              <a:rPr lang="en-US" sz="1800" b="0" dirty="0"/>
              <a:t>Maslach C.1982 </a:t>
            </a:r>
            <a:r>
              <a:rPr lang="en-US" sz="1800" b="0" dirty="0">
                <a:solidFill>
                  <a:srgbClr val="FF0000"/>
                </a:solidFill>
              </a:rPr>
              <a:t>(12,13)</a:t>
            </a:r>
          </a:p>
        </p:txBody>
      </p:sp>
      <p:sp>
        <p:nvSpPr>
          <p:cNvPr id="4" name="Footer Placeholder 3">
            <a:extLst>
              <a:ext uri="{FF2B5EF4-FFF2-40B4-BE49-F238E27FC236}">
                <a16:creationId xmlns:a16="http://schemas.microsoft.com/office/drawing/2014/main" id="{269BC456-6A8E-C54E-8AF9-7AD17B36676C}"/>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AF315306-11AB-1B40-9884-C6BBA433D304}"/>
              </a:ext>
            </a:extLst>
          </p:cNvPr>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spTree>
    <p:extLst>
      <p:ext uri="{BB962C8B-B14F-4D97-AF65-F5344CB8AC3E}">
        <p14:creationId xmlns:p14="http://schemas.microsoft.com/office/powerpoint/2010/main" val="251548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8A833F-3276-344F-8C40-7D0EE80902A7}"/>
              </a:ext>
            </a:extLst>
          </p:cNvPr>
          <p:cNvSpPr>
            <a:spLocks noGrp="1"/>
          </p:cNvSpPr>
          <p:nvPr>
            <p:ph idx="1"/>
          </p:nvPr>
        </p:nvSpPr>
        <p:spPr>
          <a:xfrm>
            <a:off x="628650" y="1768203"/>
            <a:ext cx="7886700" cy="4438905"/>
          </a:xfrm>
        </p:spPr>
        <p:txBody>
          <a:bodyPr>
            <a:normAutofit/>
          </a:bodyPr>
          <a:lstStyle/>
          <a:p>
            <a:pPr marL="0" indent="0">
              <a:buNone/>
            </a:pPr>
            <a:endParaRPr lang="en-US" sz="2800" dirty="0"/>
          </a:p>
          <a:p>
            <a:pPr marL="0" indent="0">
              <a:buNone/>
            </a:pPr>
            <a:r>
              <a:rPr lang="en-US" sz="3600" dirty="0"/>
              <a:t>   </a:t>
            </a:r>
            <a:r>
              <a:rPr lang="en-US" sz="3600" b="1" dirty="0"/>
              <a:t>“Physicians aren’t “burning out.</a:t>
            </a:r>
          </a:p>
          <a:p>
            <a:pPr marL="0" indent="0">
              <a:buNone/>
            </a:pPr>
            <a:r>
              <a:rPr lang="en-US" sz="3600" b="1" dirty="0"/>
              <a:t>          They’re suffering from </a:t>
            </a:r>
          </a:p>
          <a:p>
            <a:pPr marL="0" indent="0">
              <a:buNone/>
            </a:pPr>
            <a:r>
              <a:rPr lang="en-US" sz="3600" b="1" dirty="0"/>
              <a:t>                    moral injury.”</a:t>
            </a:r>
            <a:br>
              <a:rPr lang="en-US" sz="2800" b="1" dirty="0"/>
            </a:br>
            <a:endParaRPr lang="en-US" sz="2800" b="1" dirty="0"/>
          </a:p>
          <a:p>
            <a:pPr marL="0" indent="0">
              <a:buNone/>
            </a:pPr>
            <a:endParaRPr lang="en-US" sz="2800" b="1" dirty="0"/>
          </a:p>
          <a:p>
            <a:pPr marL="0" indent="0">
              <a:buNone/>
            </a:pPr>
            <a:r>
              <a:rPr lang="en-US" sz="1600" dirty="0"/>
              <a:t>					Talbot HG. and Dean W. 2018 </a:t>
            </a:r>
            <a:r>
              <a:rPr lang="en-US" sz="1600" dirty="0">
                <a:solidFill>
                  <a:srgbClr val="FF0000"/>
                </a:solidFill>
              </a:rPr>
              <a:t>(14)</a:t>
            </a:r>
          </a:p>
        </p:txBody>
      </p:sp>
      <p:sp>
        <p:nvSpPr>
          <p:cNvPr id="3" name="Title 2">
            <a:extLst>
              <a:ext uri="{FF2B5EF4-FFF2-40B4-BE49-F238E27FC236}">
                <a16:creationId xmlns:a16="http://schemas.microsoft.com/office/drawing/2014/main" id="{59434767-1729-4743-A128-C4853A944A6C}"/>
              </a:ext>
            </a:extLst>
          </p:cNvPr>
          <p:cNvSpPr>
            <a:spLocks noGrp="1"/>
          </p:cNvSpPr>
          <p:nvPr>
            <p:ph type="title"/>
          </p:nvPr>
        </p:nvSpPr>
        <p:spPr/>
        <p:txBody>
          <a:bodyPr>
            <a:normAutofit/>
          </a:bodyPr>
          <a:lstStyle/>
          <a:p>
            <a:br>
              <a:rPr lang="en-US" dirty="0"/>
            </a:br>
            <a:endParaRPr lang="en-US" dirty="0"/>
          </a:p>
        </p:txBody>
      </p:sp>
      <p:sp>
        <p:nvSpPr>
          <p:cNvPr id="4" name="Footer Placeholder 3">
            <a:extLst>
              <a:ext uri="{FF2B5EF4-FFF2-40B4-BE49-F238E27FC236}">
                <a16:creationId xmlns:a16="http://schemas.microsoft.com/office/drawing/2014/main" id="{917A55A6-3AC7-5445-AC6B-A77876BBF33D}"/>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66C9F271-63DF-8745-83B6-201A5BFC179D}"/>
              </a:ext>
            </a:extLst>
          </p:cNvPr>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spTree>
    <p:extLst>
      <p:ext uri="{BB962C8B-B14F-4D97-AF65-F5344CB8AC3E}">
        <p14:creationId xmlns:p14="http://schemas.microsoft.com/office/powerpoint/2010/main" val="238019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E844D7-0FB1-0B4C-A25C-1A5361AED096}"/>
              </a:ext>
            </a:extLst>
          </p:cNvPr>
          <p:cNvSpPr>
            <a:spLocks noGrp="1"/>
          </p:cNvSpPr>
          <p:nvPr>
            <p:ph idx="1"/>
          </p:nvPr>
        </p:nvSpPr>
        <p:spPr/>
        <p:txBody>
          <a:bodyPr/>
          <a:lstStyle/>
          <a:p>
            <a:r>
              <a:rPr lang="en-US" dirty="0"/>
              <a:t>Solutions don’t always work.</a:t>
            </a:r>
          </a:p>
          <a:p>
            <a:r>
              <a:rPr lang="en-US" dirty="0"/>
              <a:t>Resentment of term suggesting lack of resilience and strength.  </a:t>
            </a:r>
          </a:p>
          <a:p>
            <a:r>
              <a:rPr lang="en-US" dirty="0"/>
              <a:t>Missing the essence of the what is troubling the physician.</a:t>
            </a:r>
          </a:p>
          <a:p>
            <a:pPr marL="0" indent="0">
              <a:buNone/>
            </a:pPr>
            <a:endParaRPr lang="en-US" dirty="0"/>
          </a:p>
          <a:p>
            <a:pPr marL="0" indent="0">
              <a:buNone/>
            </a:pPr>
            <a:r>
              <a:rPr lang="en-US" sz="2800" b="1" dirty="0"/>
              <a:t>               “Burnout may be the symptom. </a:t>
            </a:r>
          </a:p>
          <a:p>
            <a:pPr marL="0" indent="0">
              <a:buNone/>
            </a:pPr>
            <a:r>
              <a:rPr lang="en-US" sz="2800" b="1" dirty="0"/>
              <a:t>                    Moral injury is the cause”</a:t>
            </a:r>
          </a:p>
        </p:txBody>
      </p:sp>
      <p:sp>
        <p:nvSpPr>
          <p:cNvPr id="3" name="Title 2">
            <a:extLst>
              <a:ext uri="{FF2B5EF4-FFF2-40B4-BE49-F238E27FC236}">
                <a16:creationId xmlns:a16="http://schemas.microsoft.com/office/drawing/2014/main" id="{A5D31AEA-94C0-D14F-9214-7649E3225C0F}"/>
              </a:ext>
            </a:extLst>
          </p:cNvPr>
          <p:cNvSpPr>
            <a:spLocks noGrp="1"/>
          </p:cNvSpPr>
          <p:nvPr>
            <p:ph type="title"/>
          </p:nvPr>
        </p:nvSpPr>
        <p:spPr/>
        <p:txBody>
          <a:bodyPr/>
          <a:lstStyle/>
          <a:p>
            <a:r>
              <a:rPr lang="en-US" dirty="0"/>
              <a:t>Burnout a Problematic Term</a:t>
            </a:r>
            <a:br>
              <a:rPr lang="en-US" dirty="0"/>
            </a:br>
            <a:r>
              <a:rPr lang="en-US" dirty="0"/>
              <a:t>				</a:t>
            </a:r>
            <a:r>
              <a:rPr lang="en-US" sz="1600" b="0" dirty="0"/>
              <a:t>Talbot and Dean 2018 </a:t>
            </a:r>
            <a:r>
              <a:rPr lang="en-US" sz="1600" b="0" dirty="0">
                <a:solidFill>
                  <a:srgbClr val="FF0000"/>
                </a:solidFill>
              </a:rPr>
              <a:t>(14)</a:t>
            </a:r>
          </a:p>
        </p:txBody>
      </p:sp>
      <p:sp>
        <p:nvSpPr>
          <p:cNvPr id="4" name="Footer Placeholder 3">
            <a:extLst>
              <a:ext uri="{FF2B5EF4-FFF2-40B4-BE49-F238E27FC236}">
                <a16:creationId xmlns:a16="http://schemas.microsoft.com/office/drawing/2014/main" id="{D6A135D1-BD0F-EB45-82C7-6D1192285E4E}"/>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ABBFBA58-5ADE-9E47-9F67-61A47016250D}"/>
              </a:ext>
            </a:extLst>
          </p:cNvPr>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spTree>
    <p:extLst>
      <p:ext uri="{BB962C8B-B14F-4D97-AF65-F5344CB8AC3E}">
        <p14:creationId xmlns:p14="http://schemas.microsoft.com/office/powerpoint/2010/main" val="76028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8F94A7-B19B-604B-A61E-11D2B1E6F99A}"/>
              </a:ext>
            </a:extLst>
          </p:cNvPr>
          <p:cNvSpPr>
            <a:spLocks noGrp="1"/>
          </p:cNvSpPr>
          <p:nvPr>
            <p:ph idx="1"/>
          </p:nvPr>
        </p:nvSpPr>
        <p:spPr>
          <a:xfrm>
            <a:off x="628650" y="1783127"/>
            <a:ext cx="7886700" cy="4438905"/>
          </a:xfrm>
        </p:spPr>
        <p:txBody>
          <a:bodyPr>
            <a:normAutofit/>
          </a:bodyPr>
          <a:lstStyle/>
          <a:p>
            <a:r>
              <a:rPr lang="en-US" sz="1600" dirty="0"/>
              <a:t>Calling</a:t>
            </a:r>
          </a:p>
          <a:p>
            <a:r>
              <a:rPr lang="en-US" sz="1600" dirty="0"/>
              <a:t>Decade or more of training </a:t>
            </a:r>
          </a:p>
          <a:p>
            <a:r>
              <a:rPr lang="en-US" sz="1600" dirty="0"/>
              <a:t>Hippocratic Oath</a:t>
            </a:r>
          </a:p>
          <a:p>
            <a:r>
              <a:rPr lang="en-US" sz="1600" dirty="0"/>
              <a:t>Failing to meet patients’ needs</a:t>
            </a:r>
          </a:p>
          <a:p>
            <a:r>
              <a:rPr lang="en-US" sz="1600" dirty="0"/>
              <a:t>Financial considerations</a:t>
            </a:r>
          </a:p>
          <a:p>
            <a:r>
              <a:rPr lang="en-US" sz="1600" dirty="0"/>
              <a:t>Electronic medical records</a:t>
            </a:r>
          </a:p>
          <a:p>
            <a:r>
              <a:rPr lang="en-US" sz="1600" dirty="0"/>
              <a:t>Litigation specter</a:t>
            </a:r>
          </a:p>
          <a:p>
            <a:r>
              <a:rPr lang="en-US" sz="1600" dirty="0"/>
              <a:t>Patient satisfaction scores, provider rating and review sites</a:t>
            </a:r>
          </a:p>
          <a:p>
            <a:r>
              <a:rPr lang="en-US" sz="1600" dirty="0"/>
              <a:t>Pressure to refer within system</a:t>
            </a:r>
          </a:p>
          <a:p>
            <a:pPr marL="0" indent="0">
              <a:buNone/>
            </a:pPr>
            <a:r>
              <a:rPr lang="en-US" dirty="0"/>
              <a:t>		</a:t>
            </a:r>
          </a:p>
          <a:p>
            <a:pPr marL="0" indent="0">
              <a:buNone/>
            </a:pPr>
            <a:r>
              <a:rPr lang="en-US" dirty="0"/>
              <a:t>		“Death by a Thousand Cuts”</a:t>
            </a:r>
          </a:p>
          <a:p>
            <a:pPr marL="0" indent="0">
              <a:buNone/>
            </a:pPr>
            <a:endParaRPr lang="en-US" dirty="0"/>
          </a:p>
        </p:txBody>
      </p:sp>
      <p:sp>
        <p:nvSpPr>
          <p:cNvPr id="3" name="Title 2">
            <a:extLst>
              <a:ext uri="{FF2B5EF4-FFF2-40B4-BE49-F238E27FC236}">
                <a16:creationId xmlns:a16="http://schemas.microsoft.com/office/drawing/2014/main" id="{75CDDB5E-21BC-B441-A59E-9EB78BCA22E1}"/>
              </a:ext>
            </a:extLst>
          </p:cNvPr>
          <p:cNvSpPr>
            <a:spLocks noGrp="1"/>
          </p:cNvSpPr>
          <p:nvPr>
            <p:ph type="title"/>
          </p:nvPr>
        </p:nvSpPr>
        <p:spPr/>
        <p:txBody>
          <a:bodyPr>
            <a:normAutofit fontScale="90000"/>
          </a:bodyPr>
          <a:lstStyle/>
          <a:p>
            <a:r>
              <a:rPr lang="en-US" dirty="0"/>
              <a:t>Causes</a:t>
            </a:r>
            <a:br>
              <a:rPr lang="en-US" dirty="0"/>
            </a:br>
            <a:br>
              <a:rPr lang="en-US" dirty="0"/>
            </a:br>
            <a:r>
              <a:rPr lang="en-US" dirty="0"/>
              <a:t>				</a:t>
            </a:r>
            <a:r>
              <a:rPr lang="en-US" sz="1600" b="0" dirty="0"/>
              <a:t>Dean and Talbot </a:t>
            </a:r>
            <a:r>
              <a:rPr lang="en-US" sz="1600" b="0" dirty="0">
                <a:solidFill>
                  <a:srgbClr val="FF0000"/>
                </a:solidFill>
              </a:rPr>
              <a:t>(15,16,17)</a:t>
            </a:r>
          </a:p>
        </p:txBody>
      </p:sp>
      <p:sp>
        <p:nvSpPr>
          <p:cNvPr id="4" name="Footer Placeholder 3">
            <a:extLst>
              <a:ext uri="{FF2B5EF4-FFF2-40B4-BE49-F238E27FC236}">
                <a16:creationId xmlns:a16="http://schemas.microsoft.com/office/drawing/2014/main" id="{07193B00-B750-4E40-AA31-078ACB4C2C70}"/>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A6F5D374-7FD2-6B49-90B0-6CD4B39F1C44}"/>
              </a:ext>
            </a:extLst>
          </p:cNvPr>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Tree>
    <p:extLst>
      <p:ext uri="{BB962C8B-B14F-4D97-AF65-F5344CB8AC3E}">
        <p14:creationId xmlns:p14="http://schemas.microsoft.com/office/powerpoint/2010/main" val="2101778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B1682A-31C4-A347-A9A4-66BDEE41F2FC}"/>
              </a:ext>
            </a:extLst>
          </p:cNvPr>
          <p:cNvSpPr>
            <a:spLocks noGrp="1"/>
          </p:cNvSpPr>
          <p:nvPr>
            <p:ph idx="1"/>
          </p:nvPr>
        </p:nvSpPr>
        <p:spPr/>
        <p:txBody>
          <a:bodyPr>
            <a:normAutofit/>
          </a:bodyPr>
          <a:lstStyle/>
          <a:p>
            <a:r>
              <a:rPr lang="en-US" sz="1500" dirty="0"/>
              <a:t>Incongruence of the horrors of war and the practice of medicine. Imagery not equivalent and impact not the same</a:t>
            </a:r>
          </a:p>
          <a:p>
            <a:r>
              <a:rPr lang="en-US" sz="1500" dirty="0"/>
              <a:t>Warriors operate in situations in grave danger to themselves. Healthcare workers not usually in that situation.</a:t>
            </a:r>
          </a:p>
          <a:p>
            <a:r>
              <a:rPr lang="en-US" sz="1500" dirty="0"/>
              <a:t>Option to opt out by changing jobs or even career in healthcare.</a:t>
            </a:r>
          </a:p>
          <a:p>
            <a:pPr marL="0" indent="0">
              <a:buNone/>
            </a:pPr>
            <a:endParaRPr lang="en-US" sz="1800" dirty="0"/>
          </a:p>
          <a:p>
            <a:pPr marL="0" indent="0">
              <a:buNone/>
            </a:pPr>
            <a:endParaRPr lang="en-US" sz="1800" dirty="0"/>
          </a:p>
        </p:txBody>
      </p:sp>
      <p:sp>
        <p:nvSpPr>
          <p:cNvPr id="3" name="Title 2">
            <a:extLst>
              <a:ext uri="{FF2B5EF4-FFF2-40B4-BE49-F238E27FC236}">
                <a16:creationId xmlns:a16="http://schemas.microsoft.com/office/drawing/2014/main" id="{2134A386-6008-DD4F-96D9-384742443D8C}"/>
              </a:ext>
            </a:extLst>
          </p:cNvPr>
          <p:cNvSpPr>
            <a:spLocks noGrp="1"/>
          </p:cNvSpPr>
          <p:nvPr>
            <p:ph type="title"/>
          </p:nvPr>
        </p:nvSpPr>
        <p:spPr/>
        <p:txBody>
          <a:bodyPr>
            <a:normAutofit fontScale="90000"/>
          </a:bodyPr>
          <a:lstStyle/>
          <a:p>
            <a:r>
              <a:rPr lang="en-US" sz="3100" dirty="0"/>
              <a:t>Is it appropriate to use same term for soldiers and those in healthcare?</a:t>
            </a:r>
            <a:br>
              <a:rPr lang="en-US" sz="3600" dirty="0"/>
            </a:br>
            <a:r>
              <a:rPr lang="en-US" sz="3600" dirty="0"/>
              <a:t>					</a:t>
            </a:r>
            <a:r>
              <a:rPr lang="en-US" sz="1600" b="0" dirty="0" err="1"/>
              <a:t>Asken</a:t>
            </a:r>
            <a:r>
              <a:rPr lang="en-US" sz="1600" b="0" dirty="0"/>
              <a:t> M. 2019 </a:t>
            </a:r>
            <a:r>
              <a:rPr lang="en-US" sz="1600" b="0" dirty="0">
                <a:solidFill>
                  <a:srgbClr val="FF0000"/>
                </a:solidFill>
              </a:rPr>
              <a:t>(18)</a:t>
            </a:r>
            <a:endParaRPr lang="en-US" dirty="0">
              <a:solidFill>
                <a:srgbClr val="FF0000"/>
              </a:solidFill>
            </a:endParaRPr>
          </a:p>
        </p:txBody>
      </p:sp>
      <p:sp>
        <p:nvSpPr>
          <p:cNvPr id="4" name="Footer Placeholder 3">
            <a:extLst>
              <a:ext uri="{FF2B5EF4-FFF2-40B4-BE49-F238E27FC236}">
                <a16:creationId xmlns:a16="http://schemas.microsoft.com/office/drawing/2014/main" id="{8DF5E4E1-5A0D-4246-B72B-D1E6F06B406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0FC8A556-57FE-EA4D-95E4-59789249869F}"/>
              </a:ext>
            </a:extLst>
          </p:cNvPr>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Tree>
    <p:extLst>
      <p:ext uri="{BB962C8B-B14F-4D97-AF65-F5344CB8AC3E}">
        <p14:creationId xmlns:p14="http://schemas.microsoft.com/office/powerpoint/2010/main" val="28864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B80D23-6017-F341-AD04-D3855FEA5D56}"/>
              </a:ext>
            </a:extLst>
          </p:cNvPr>
          <p:cNvSpPr>
            <a:spLocks noGrp="1"/>
          </p:cNvSpPr>
          <p:nvPr>
            <p:ph idx="1"/>
          </p:nvPr>
        </p:nvSpPr>
        <p:spPr/>
        <p:txBody>
          <a:bodyPr>
            <a:normAutofit fontScale="92500" lnSpcReduction="20000"/>
          </a:bodyPr>
          <a:lstStyle/>
          <a:p>
            <a:r>
              <a:rPr lang="en-US" sz="2800" dirty="0"/>
              <a:t>Situations involving triage and rationing of care required frequently on a daily basis with no clear direction.</a:t>
            </a:r>
          </a:p>
          <a:p>
            <a:r>
              <a:rPr lang="en-US" sz="2800" dirty="0"/>
              <a:t>Volume of critically ill patients and occurrence of death. </a:t>
            </a:r>
          </a:p>
          <a:p>
            <a:r>
              <a:rPr lang="en-US" sz="2800" dirty="0"/>
              <a:t>Lack of equipment for patients and healthcare professionals.</a:t>
            </a:r>
          </a:p>
          <a:p>
            <a:r>
              <a:rPr lang="en-US" sz="2800" dirty="0"/>
              <a:t>Healthcare professional shortages.</a:t>
            </a:r>
          </a:p>
          <a:p>
            <a:r>
              <a:rPr lang="en-US" sz="2800" dirty="0"/>
              <a:t>Danger to healthcare professionals themselves. HERO Professions (High Expectations and Risk Occupations).</a:t>
            </a:r>
          </a:p>
          <a:p>
            <a:r>
              <a:rPr lang="en-US" sz="2800" dirty="0"/>
              <a:t>Opting out not a morally or ethical option.</a:t>
            </a:r>
          </a:p>
          <a:p>
            <a:pPr marL="0" indent="0">
              <a:buNone/>
            </a:pPr>
            <a:endParaRPr lang="en-US" dirty="0"/>
          </a:p>
          <a:p>
            <a:endParaRPr lang="en-US" dirty="0"/>
          </a:p>
        </p:txBody>
      </p:sp>
      <p:sp>
        <p:nvSpPr>
          <p:cNvPr id="3" name="Title 2">
            <a:extLst>
              <a:ext uri="{FF2B5EF4-FFF2-40B4-BE49-F238E27FC236}">
                <a16:creationId xmlns:a16="http://schemas.microsoft.com/office/drawing/2014/main" id="{B8A2F8F8-F34E-794B-B756-329A9A3475AB}"/>
              </a:ext>
            </a:extLst>
          </p:cNvPr>
          <p:cNvSpPr>
            <a:spLocks noGrp="1"/>
          </p:cNvSpPr>
          <p:nvPr>
            <p:ph type="title"/>
          </p:nvPr>
        </p:nvSpPr>
        <p:spPr/>
        <p:txBody>
          <a:bodyPr>
            <a:normAutofit/>
          </a:bodyPr>
          <a:lstStyle/>
          <a:p>
            <a:r>
              <a:rPr lang="en-US" sz="2800" dirty="0"/>
              <a:t>Covid- Healthcare professionals on the “frontline” </a:t>
            </a:r>
            <a:br>
              <a:rPr lang="en-US" sz="2800" dirty="0"/>
            </a:br>
            <a:r>
              <a:rPr lang="en-US" sz="2800" dirty="0"/>
              <a:t>			</a:t>
            </a:r>
            <a:r>
              <a:rPr lang="en-US" sz="1600" b="0" dirty="0" err="1"/>
              <a:t>Asken</a:t>
            </a:r>
            <a:r>
              <a:rPr lang="en-US" sz="1600" b="0" dirty="0"/>
              <a:t> M. 2020 </a:t>
            </a:r>
            <a:r>
              <a:rPr lang="en-US" sz="1600" b="0" dirty="0">
                <a:solidFill>
                  <a:srgbClr val="FF0000"/>
                </a:solidFill>
              </a:rPr>
              <a:t>(19);  </a:t>
            </a:r>
            <a:r>
              <a:rPr lang="en-US" sz="1600" b="0" dirty="0"/>
              <a:t>Dean W. </a:t>
            </a:r>
            <a:r>
              <a:rPr lang="en-US" sz="1600" b="0" dirty="0">
                <a:solidFill>
                  <a:srgbClr val="FF0000"/>
                </a:solidFill>
              </a:rPr>
              <a:t>(20) </a:t>
            </a:r>
          </a:p>
        </p:txBody>
      </p:sp>
      <p:sp>
        <p:nvSpPr>
          <p:cNvPr id="4" name="Footer Placeholder 3">
            <a:extLst>
              <a:ext uri="{FF2B5EF4-FFF2-40B4-BE49-F238E27FC236}">
                <a16:creationId xmlns:a16="http://schemas.microsoft.com/office/drawing/2014/main" id="{E914933A-4898-6742-B912-C4A01FB31734}"/>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DE6E9798-75AC-C346-8584-6B437C848777}"/>
              </a:ext>
            </a:extLst>
          </p:cNvPr>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Tree>
    <p:extLst>
      <p:ext uri="{BB962C8B-B14F-4D97-AF65-F5344CB8AC3E}">
        <p14:creationId xmlns:p14="http://schemas.microsoft.com/office/powerpoint/2010/main" val="2689127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CD48AA-C71A-AD4E-8153-74DCDC277635}"/>
              </a:ext>
            </a:extLst>
          </p:cNvPr>
          <p:cNvSpPr>
            <a:spLocks noGrp="1"/>
          </p:cNvSpPr>
          <p:nvPr>
            <p:ph idx="1"/>
          </p:nvPr>
        </p:nvSpPr>
        <p:spPr/>
        <p:txBody>
          <a:bodyPr/>
          <a:lstStyle/>
          <a:p>
            <a:r>
              <a:rPr lang="en-US" dirty="0"/>
              <a:t>The term moral injury “disempowers” physicians.</a:t>
            </a:r>
          </a:p>
          <a:p>
            <a:endParaRPr lang="en-US" dirty="0"/>
          </a:p>
          <a:p>
            <a:pPr marL="0" indent="0">
              <a:buNone/>
            </a:pPr>
            <a:endParaRPr lang="en-US" dirty="0"/>
          </a:p>
          <a:p>
            <a:r>
              <a:rPr lang="en-US" dirty="0"/>
              <a:t>Burnout and moral injury both exist, but are different.</a:t>
            </a:r>
          </a:p>
        </p:txBody>
      </p:sp>
      <p:sp>
        <p:nvSpPr>
          <p:cNvPr id="3" name="Title 2">
            <a:extLst>
              <a:ext uri="{FF2B5EF4-FFF2-40B4-BE49-F238E27FC236}">
                <a16:creationId xmlns:a16="http://schemas.microsoft.com/office/drawing/2014/main" id="{617BBBDF-4A37-954B-BE0C-125DF965F474}"/>
              </a:ext>
            </a:extLst>
          </p:cNvPr>
          <p:cNvSpPr>
            <a:spLocks noGrp="1"/>
          </p:cNvSpPr>
          <p:nvPr>
            <p:ph type="title"/>
          </p:nvPr>
        </p:nvSpPr>
        <p:spPr/>
        <p:txBody>
          <a:bodyPr>
            <a:normAutofit/>
          </a:bodyPr>
          <a:lstStyle/>
          <a:p>
            <a:r>
              <a:rPr lang="en-US" dirty="0"/>
              <a:t>Further Debate</a:t>
            </a:r>
            <a:br>
              <a:rPr lang="en-US" dirty="0"/>
            </a:br>
            <a:endParaRPr lang="en-US" dirty="0"/>
          </a:p>
        </p:txBody>
      </p:sp>
      <p:sp>
        <p:nvSpPr>
          <p:cNvPr id="4" name="Footer Placeholder 3">
            <a:extLst>
              <a:ext uri="{FF2B5EF4-FFF2-40B4-BE49-F238E27FC236}">
                <a16:creationId xmlns:a16="http://schemas.microsoft.com/office/drawing/2014/main" id="{CB03C965-75F6-3F46-B6B0-A126882E2028}"/>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8A57F967-C192-1E46-8639-576C30C66997}"/>
              </a:ext>
            </a:extLst>
          </p:cNvPr>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Tree>
    <p:extLst>
      <p:ext uri="{BB962C8B-B14F-4D97-AF65-F5344CB8AC3E}">
        <p14:creationId xmlns:p14="http://schemas.microsoft.com/office/powerpoint/2010/main" val="275403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BD9F8-7B7C-C849-A8AD-CAC8CFE4B860}"/>
              </a:ext>
            </a:extLst>
          </p:cNvPr>
          <p:cNvSpPr>
            <a:spLocks noGrp="1"/>
          </p:cNvSpPr>
          <p:nvPr>
            <p:ph idx="1"/>
          </p:nvPr>
        </p:nvSpPr>
        <p:spPr/>
        <p:txBody>
          <a:bodyPr>
            <a:normAutofit/>
          </a:bodyPr>
          <a:lstStyle/>
          <a:p>
            <a:pPr marL="0" indent="0">
              <a:buNone/>
            </a:pPr>
            <a:r>
              <a:rPr lang="en-US" sz="1400" i="1" dirty="0"/>
              <a:t>The following questions</a:t>
            </a:r>
            <a:r>
              <a:rPr lang="en-US" sz="1400" dirty="0"/>
              <a:t> </a:t>
            </a:r>
            <a:r>
              <a:rPr lang="en-US" sz="1400" b="1" i="1" dirty="0"/>
              <a:t>may be difficult</a:t>
            </a:r>
            <a:r>
              <a:rPr lang="en-US" sz="1400" i="1" dirty="0"/>
              <a:t>, but they are common experiences of busy healthcare professionals</a:t>
            </a:r>
            <a:r>
              <a:rPr lang="en-US" sz="1400" dirty="0"/>
              <a:t>. They concern your experiences on your job as a health professional and </a:t>
            </a:r>
            <a:r>
              <a:rPr lang="en-US" sz="1400" b="1" dirty="0"/>
              <a:t>how you are feeling now</a:t>
            </a:r>
            <a:r>
              <a:rPr lang="en-US" sz="1400" dirty="0"/>
              <a:t>. Try to answer every question. Circle a </a:t>
            </a:r>
            <a:r>
              <a:rPr lang="en-US" sz="1400" u="sng" dirty="0"/>
              <a:t>single</a:t>
            </a:r>
            <a:r>
              <a:rPr lang="en-US" sz="1400" dirty="0"/>
              <a:t> number between 1 (strongly disagree) and 10 (strongly agree) to indicate how much you personally agree or disagree with each statement.</a:t>
            </a:r>
          </a:p>
          <a:p>
            <a:pPr marL="342900" indent="-342900">
              <a:buFont typeface="+mj-lt"/>
              <a:buAutoNum type="arabicPeriod"/>
            </a:pPr>
            <a:r>
              <a:rPr lang="en-US" sz="1200" dirty="0"/>
              <a:t>I feel betrayed by other health professionals whom I once trusted.</a:t>
            </a:r>
          </a:p>
          <a:p>
            <a:pPr marL="342900" indent="-342900">
              <a:buFont typeface="+mj-lt"/>
              <a:buAutoNum type="arabicPeriod"/>
            </a:pPr>
            <a:r>
              <a:rPr lang="en-US" sz="1200" dirty="0"/>
              <a:t>I feel guilt over failing to save someone from being seriously injured or dying.</a:t>
            </a:r>
          </a:p>
          <a:p>
            <a:pPr marL="342900" indent="-342900">
              <a:buFont typeface="+mj-lt"/>
              <a:buAutoNum type="arabicPeriod"/>
            </a:pPr>
            <a:r>
              <a:rPr lang="en-US" sz="1200" dirty="0"/>
              <a:t>I feel ashamed about what I’ve done or not done when providing care to my patients.</a:t>
            </a:r>
          </a:p>
          <a:p>
            <a:pPr marL="342900" indent="-342900">
              <a:buFont typeface="+mj-lt"/>
              <a:buAutoNum type="arabicPeriod"/>
            </a:pPr>
            <a:r>
              <a:rPr lang="en-US" sz="1200" dirty="0"/>
              <a:t>I am troubled by having acted in ways that violated my own morals or values.</a:t>
            </a:r>
          </a:p>
          <a:p>
            <a:pPr marL="342900" indent="-342900">
              <a:buFont typeface="+mj-lt"/>
              <a:buAutoNum type="arabicPeriod"/>
            </a:pPr>
            <a:r>
              <a:rPr lang="en-US" sz="1200" dirty="0"/>
              <a:t>Most people with I work as a health professional are trustworthy.</a:t>
            </a:r>
          </a:p>
          <a:p>
            <a:pPr marL="342900" indent="-342900">
              <a:buFont typeface="+mj-lt"/>
              <a:buAutoNum type="arabicPeriod"/>
            </a:pPr>
            <a:r>
              <a:rPr lang="en-US" sz="1200" dirty="0"/>
              <a:t>I have a good sense of what makes my life meaningful as a health professional.</a:t>
            </a:r>
          </a:p>
          <a:p>
            <a:pPr marL="342900" indent="-342900">
              <a:buFont typeface="+mj-lt"/>
              <a:buAutoNum type="arabicPeriod"/>
            </a:pPr>
            <a:r>
              <a:rPr lang="en-US" sz="1200" dirty="0"/>
              <a:t>I have forgiven myself for what’s happened to me or toothers whom I </a:t>
            </a:r>
            <a:r>
              <a:rPr lang="en-US" sz="1200" dirty="0" err="1"/>
              <a:t>hav</a:t>
            </a:r>
            <a:r>
              <a:rPr lang="en-US" sz="1200" dirty="0"/>
              <a:t> </a:t>
            </a:r>
            <a:r>
              <a:rPr lang="en-US" sz="1200" dirty="0" err="1"/>
              <a:t>ecared</a:t>
            </a:r>
            <a:r>
              <a:rPr lang="en-US" sz="1200" dirty="0"/>
              <a:t> for.</a:t>
            </a:r>
          </a:p>
          <a:p>
            <a:pPr marL="342900" indent="-342900">
              <a:buFont typeface="+mj-lt"/>
              <a:buAutoNum type="arabicPeriod"/>
            </a:pPr>
            <a:r>
              <a:rPr lang="en-US" sz="1200" dirty="0"/>
              <a:t>All in all, I am inclined to feel that I’m a failure in my work as </a:t>
            </a:r>
            <a:r>
              <a:rPr lang="en-US" sz="1200" dirty="0" err="1"/>
              <a:t>ahealth</a:t>
            </a:r>
            <a:r>
              <a:rPr lang="en-US" sz="1200" dirty="0"/>
              <a:t> professional.</a:t>
            </a:r>
          </a:p>
          <a:p>
            <a:pPr marL="342900" indent="-342900">
              <a:buFont typeface="+mj-lt"/>
              <a:buAutoNum type="arabicPeriod"/>
            </a:pPr>
            <a:r>
              <a:rPr lang="en-US" sz="1200" dirty="0"/>
              <a:t>I sometimes feel God is punishing me for what I’ve done or not done while caring for patients.</a:t>
            </a:r>
          </a:p>
          <a:p>
            <a:pPr marL="342900" indent="-342900">
              <a:buFont typeface="+mj-lt"/>
              <a:buAutoNum type="arabicPeriod"/>
            </a:pPr>
            <a:r>
              <a:rPr lang="en-US" sz="1200" dirty="0"/>
              <a:t>Compared to before I went through these experiences, my religious/spiritual faith has been strengthened.</a:t>
            </a:r>
          </a:p>
          <a:p>
            <a:pPr marL="342900" indent="-342900">
              <a:buFont typeface="+mj-lt"/>
              <a:buAutoNum type="arabicPeriod"/>
            </a:pPr>
            <a:endParaRPr lang="en-US" sz="1200" dirty="0"/>
          </a:p>
          <a:p>
            <a:pPr marL="0" indent="0">
              <a:buNone/>
            </a:pPr>
            <a:endParaRPr lang="en-US" sz="1200" dirty="0"/>
          </a:p>
          <a:p>
            <a:pPr marL="0" indent="0">
              <a:buNone/>
            </a:pPr>
            <a:endParaRPr lang="en-US" sz="1200" dirty="0"/>
          </a:p>
          <a:p>
            <a:endParaRPr lang="en-US" sz="1400" dirty="0"/>
          </a:p>
        </p:txBody>
      </p:sp>
      <p:sp>
        <p:nvSpPr>
          <p:cNvPr id="3" name="Title 2">
            <a:extLst>
              <a:ext uri="{FF2B5EF4-FFF2-40B4-BE49-F238E27FC236}">
                <a16:creationId xmlns:a16="http://schemas.microsoft.com/office/drawing/2014/main" id="{0D24CE42-ABD8-274B-A1C8-8C9EADF3AC6A}"/>
              </a:ext>
            </a:extLst>
          </p:cNvPr>
          <p:cNvSpPr>
            <a:spLocks noGrp="1"/>
          </p:cNvSpPr>
          <p:nvPr>
            <p:ph type="title"/>
          </p:nvPr>
        </p:nvSpPr>
        <p:spPr>
          <a:xfrm>
            <a:off x="1497644" y="156327"/>
            <a:ext cx="6526006" cy="1325563"/>
          </a:xfrm>
        </p:spPr>
        <p:txBody>
          <a:bodyPr>
            <a:normAutofit/>
          </a:bodyPr>
          <a:lstStyle/>
          <a:p>
            <a:r>
              <a:rPr lang="en-US" dirty="0"/>
              <a:t>   MISS-HP Assessment</a:t>
            </a:r>
            <a:br>
              <a:rPr lang="en-US" dirty="0"/>
            </a:br>
            <a:r>
              <a:rPr lang="en-US" sz="2400" dirty="0"/>
              <a:t>    (Adapted from MISS-M-SF) </a:t>
            </a:r>
            <a:br>
              <a:rPr lang="en-US" sz="2400" dirty="0"/>
            </a:br>
            <a:r>
              <a:rPr lang="en-US" sz="2400" dirty="0"/>
              <a:t>    </a:t>
            </a:r>
            <a:r>
              <a:rPr lang="en-US" sz="1800" b="0" dirty="0"/>
              <a:t>Koenig </a:t>
            </a:r>
            <a:r>
              <a:rPr lang="en-US" sz="1800" b="0" dirty="0" err="1"/>
              <a:t>HG.,et</a:t>
            </a:r>
            <a:r>
              <a:rPr lang="en-US" sz="1800" b="0" dirty="0"/>
              <a:t> al. </a:t>
            </a:r>
            <a:r>
              <a:rPr lang="en-US" sz="1800" b="0" dirty="0">
                <a:solidFill>
                  <a:srgbClr val="FF0000"/>
                </a:solidFill>
              </a:rPr>
              <a:t>(21) </a:t>
            </a:r>
            <a:r>
              <a:rPr lang="en-US" sz="1800" b="0" dirty="0"/>
              <a:t>; Mantri  </a:t>
            </a:r>
            <a:r>
              <a:rPr lang="en-US" sz="1800" b="0" dirty="0" err="1"/>
              <a:t>S.,et</a:t>
            </a:r>
            <a:r>
              <a:rPr lang="en-US" sz="1800" b="0" dirty="0"/>
              <a:t> al. </a:t>
            </a:r>
            <a:r>
              <a:rPr lang="en-US" sz="1800" b="0" dirty="0">
                <a:solidFill>
                  <a:srgbClr val="FF0000"/>
                </a:solidFill>
              </a:rPr>
              <a:t>(22)</a:t>
            </a:r>
          </a:p>
        </p:txBody>
      </p:sp>
      <p:sp>
        <p:nvSpPr>
          <p:cNvPr id="4" name="Footer Placeholder 3">
            <a:extLst>
              <a:ext uri="{FF2B5EF4-FFF2-40B4-BE49-F238E27FC236}">
                <a16:creationId xmlns:a16="http://schemas.microsoft.com/office/drawing/2014/main" id="{8F6460A4-0119-D24B-AFE6-5DFDAD117050}"/>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6675879C-341C-E44A-B4AF-EE1C71FAF95F}"/>
              </a:ext>
            </a:extLst>
          </p:cNvPr>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spTree>
    <p:extLst>
      <p:ext uri="{BB962C8B-B14F-4D97-AF65-F5344CB8AC3E}">
        <p14:creationId xmlns:p14="http://schemas.microsoft.com/office/powerpoint/2010/main" val="184942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9F7BC3-2768-2D49-A2EB-CFA2068BF3DF}"/>
              </a:ext>
            </a:extLst>
          </p:cNvPr>
          <p:cNvSpPr>
            <a:spLocks noGrp="1"/>
          </p:cNvSpPr>
          <p:nvPr>
            <p:ph idx="1"/>
          </p:nvPr>
        </p:nvSpPr>
        <p:spPr/>
        <p:txBody>
          <a:bodyPr>
            <a:normAutofit/>
          </a:bodyPr>
          <a:lstStyle/>
          <a:p>
            <a:pPr marL="0" indent="0">
              <a:buNone/>
            </a:pPr>
            <a:r>
              <a:rPr lang="en-US" sz="1400" dirty="0"/>
              <a:t>11. Do the feelings you indicated above cause you significant distress or impair your ability to function in relationships, at work, or other areas of life important to you? In other words, if you indicated any problems above, how difficult have these problems made it for you to do your work, take care of things at home, or get along with other people?</a:t>
            </a:r>
          </a:p>
          <a:p>
            <a:pPr>
              <a:buFont typeface="Wingdings" pitchFamily="2" charset="2"/>
              <a:buChar char="q"/>
            </a:pPr>
            <a:r>
              <a:rPr lang="en-US" sz="1400" dirty="0"/>
              <a:t>Not at all</a:t>
            </a:r>
          </a:p>
          <a:p>
            <a:pPr>
              <a:buFont typeface="Wingdings" pitchFamily="2" charset="2"/>
              <a:buChar char="q"/>
            </a:pPr>
            <a:r>
              <a:rPr lang="en-US" sz="1400" dirty="0"/>
              <a:t>Mild</a:t>
            </a:r>
          </a:p>
          <a:p>
            <a:pPr>
              <a:buFont typeface="Wingdings" pitchFamily="2" charset="2"/>
              <a:buChar char="q"/>
            </a:pPr>
            <a:r>
              <a:rPr lang="en-US" sz="1400" dirty="0"/>
              <a:t>Moderate</a:t>
            </a:r>
          </a:p>
          <a:p>
            <a:pPr>
              <a:buFont typeface="Wingdings" pitchFamily="2" charset="2"/>
              <a:buChar char="q"/>
            </a:pPr>
            <a:r>
              <a:rPr lang="en-US" sz="1400" dirty="0"/>
              <a:t>Very much</a:t>
            </a:r>
          </a:p>
          <a:p>
            <a:pPr>
              <a:buFont typeface="Wingdings" pitchFamily="2" charset="2"/>
              <a:buChar char="q"/>
            </a:pPr>
            <a:r>
              <a:rPr lang="en-US" sz="1400" dirty="0"/>
              <a:t>Extremely</a:t>
            </a:r>
          </a:p>
        </p:txBody>
      </p:sp>
      <p:sp>
        <p:nvSpPr>
          <p:cNvPr id="3" name="Title 2">
            <a:extLst>
              <a:ext uri="{FF2B5EF4-FFF2-40B4-BE49-F238E27FC236}">
                <a16:creationId xmlns:a16="http://schemas.microsoft.com/office/drawing/2014/main" id="{4DCAE51E-6268-674D-B66E-68BB0FF69527}"/>
              </a:ext>
            </a:extLst>
          </p:cNvPr>
          <p:cNvSpPr>
            <a:spLocks noGrp="1"/>
          </p:cNvSpPr>
          <p:nvPr>
            <p:ph type="title"/>
          </p:nvPr>
        </p:nvSpPr>
        <p:spPr/>
        <p:txBody>
          <a:bodyPr/>
          <a:lstStyle/>
          <a:p>
            <a:r>
              <a:rPr lang="en-US" dirty="0"/>
              <a:t>MISS-HP (cont.)HP</a:t>
            </a:r>
          </a:p>
        </p:txBody>
      </p:sp>
      <p:sp>
        <p:nvSpPr>
          <p:cNvPr id="4" name="Footer Placeholder 3">
            <a:extLst>
              <a:ext uri="{FF2B5EF4-FFF2-40B4-BE49-F238E27FC236}">
                <a16:creationId xmlns:a16="http://schemas.microsoft.com/office/drawing/2014/main" id="{8DBB95B0-5A09-434E-9788-76A731AB3EC7}"/>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F24425D0-5AE0-9040-A73A-661521C6DCEA}"/>
              </a:ext>
            </a:extLst>
          </p:cNvPr>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Tree>
    <p:extLst>
      <p:ext uri="{BB962C8B-B14F-4D97-AF65-F5344CB8AC3E}">
        <p14:creationId xmlns:p14="http://schemas.microsoft.com/office/powerpoint/2010/main" val="416438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sp>
        <p:nvSpPr>
          <p:cNvPr id="6" name="Title 2">
            <a:extLst>
              <a:ext uri="{FF2B5EF4-FFF2-40B4-BE49-F238E27FC236}">
                <a16:creationId xmlns:a16="http://schemas.microsoft.com/office/drawing/2014/main" id="{DEB5A086-9859-467A-B39D-D369A78A8F1F}"/>
              </a:ext>
            </a:extLst>
          </p:cNvPr>
          <p:cNvSpPr>
            <a:spLocks noGrp="1"/>
          </p:cNvSpPr>
          <p:nvPr>
            <p:ph type="title"/>
          </p:nvPr>
        </p:nvSpPr>
        <p:spPr>
          <a:xfrm>
            <a:off x="1989344" y="246466"/>
            <a:ext cx="6526006" cy="1325563"/>
          </a:xfrm>
        </p:spPr>
        <p:txBody>
          <a:bodyPr/>
          <a:lstStyle/>
          <a:p>
            <a:r>
              <a:rPr lang="en-US" altLang="en-US" sz="3200" dirty="0">
                <a:solidFill>
                  <a:schemeClr val="tx1"/>
                </a:solidFill>
                <a:latin typeface="Lucida Bright" charset="0"/>
                <a:ea typeface="ＭＳ Ｐゴシック" charset="-128"/>
              </a:rPr>
              <a:t>Introducing Your Presenter…</a:t>
            </a:r>
            <a:endParaRPr lang="en-US" dirty="0"/>
          </a:p>
        </p:txBody>
      </p:sp>
      <p:sp>
        <p:nvSpPr>
          <p:cNvPr id="7" name="TextBox 6">
            <a:extLst>
              <a:ext uri="{FF2B5EF4-FFF2-40B4-BE49-F238E27FC236}">
                <a16:creationId xmlns:a16="http://schemas.microsoft.com/office/drawing/2014/main" id="{6E355914-DB31-4457-A287-395AEB52E06B}"/>
              </a:ext>
            </a:extLst>
          </p:cNvPr>
          <p:cNvSpPr txBox="1"/>
          <p:nvPr/>
        </p:nvSpPr>
        <p:spPr>
          <a:xfrm>
            <a:off x="3717913" y="1322760"/>
            <a:ext cx="4905632" cy="4339650"/>
          </a:xfrm>
          <a:prstGeom prst="rect">
            <a:avLst/>
          </a:prstGeom>
          <a:noFill/>
        </p:spPr>
        <p:txBody>
          <a:bodyPr wrap="square">
            <a:spAutoFit/>
          </a:bodyPr>
          <a:lstStyle/>
          <a:p>
            <a:pPr algn="ctr">
              <a:defRPr/>
            </a:pPr>
            <a:r>
              <a:rPr lang="en-US" sz="2800" dirty="0">
                <a:latin typeface="Lucida Bright" panose="02040602050505020304" pitchFamily="18" charset="77"/>
              </a:rPr>
              <a:t>Jacqueline Huntly MD,MPH</a:t>
            </a:r>
            <a:endParaRPr lang="en-US" b="0" dirty="0">
              <a:latin typeface="+mn-lt"/>
            </a:endParaRPr>
          </a:p>
          <a:p>
            <a:pPr marL="342900" lvl="0" indent="-342900">
              <a:buFont typeface="Arial" panose="020B0604020202020204" pitchFamily="34" charset="0"/>
              <a:buChar char="•"/>
            </a:pPr>
            <a:endParaRPr lang="en-US" b="0" dirty="0">
              <a:latin typeface="+mn-lt"/>
            </a:endParaRPr>
          </a:p>
          <a:p>
            <a:pPr marL="342900" lvl="0" indent="-342900">
              <a:buFont typeface="Arial" panose="020B0604020202020204" pitchFamily="34" charset="0"/>
              <a:buChar char="•"/>
            </a:pPr>
            <a:r>
              <a:rPr lang="en-US" b="0" dirty="0">
                <a:latin typeface="+mn-lt"/>
              </a:rPr>
              <a:t>Board certified in Public Health and Preventive Medicine</a:t>
            </a:r>
          </a:p>
          <a:p>
            <a:pPr marL="342900" lvl="0" indent="-342900">
              <a:buFont typeface="Arial" panose="020B0604020202020204" pitchFamily="34" charset="0"/>
              <a:buChar char="•"/>
            </a:pPr>
            <a:endParaRPr lang="en-US" b="0" dirty="0">
              <a:latin typeface="+mn-lt"/>
            </a:endParaRPr>
          </a:p>
          <a:p>
            <a:pPr marL="342900" lvl="0" indent="-342900">
              <a:buFont typeface="Arial" panose="020B0604020202020204" pitchFamily="34" charset="0"/>
              <a:buChar char="•"/>
            </a:pPr>
            <a:r>
              <a:rPr lang="en-US" b="0" dirty="0">
                <a:latin typeface="+mn-lt"/>
              </a:rPr>
              <a:t>Certified Career and Leadership Development Coach for physicians</a:t>
            </a:r>
          </a:p>
          <a:p>
            <a:pPr marL="342900" lvl="0" indent="-342900">
              <a:buFont typeface="Arial" panose="020B0604020202020204" pitchFamily="34" charset="0"/>
              <a:buChar char="•"/>
            </a:pPr>
            <a:endParaRPr lang="en-US" b="0" dirty="0">
              <a:latin typeface="+mn-lt"/>
            </a:endParaRPr>
          </a:p>
          <a:p>
            <a:pPr marL="342900" indent="-342900">
              <a:buFont typeface="Arial" panose="020B0604020202020204" pitchFamily="34" charset="0"/>
              <a:buChar char="•"/>
            </a:pPr>
            <a:r>
              <a:rPr lang="en-US" b="0" dirty="0">
                <a:latin typeface="+mn-lt"/>
              </a:rPr>
              <a:t>Specializes in addressing physician burnout, physician self-care, physician career transitions and physician self-leadership development</a:t>
            </a:r>
            <a:r>
              <a:rPr lang="en-US" sz="1600" b="0" dirty="0">
                <a:latin typeface="+mn-lt"/>
              </a:rPr>
              <a:t> </a:t>
            </a:r>
          </a:p>
        </p:txBody>
      </p:sp>
      <p:pic>
        <p:nvPicPr>
          <p:cNvPr id="3" name="Picture 2">
            <a:extLst>
              <a:ext uri="{FF2B5EF4-FFF2-40B4-BE49-F238E27FC236}">
                <a16:creationId xmlns:a16="http://schemas.microsoft.com/office/drawing/2014/main" id="{A4D0EBD7-5AB7-8340-AD8B-F602E7D66CA8}"/>
              </a:ext>
            </a:extLst>
          </p:cNvPr>
          <p:cNvPicPr>
            <a:picLocks noChangeAspect="1"/>
          </p:cNvPicPr>
          <p:nvPr/>
        </p:nvPicPr>
        <p:blipFill>
          <a:blip r:embed="rId3"/>
          <a:stretch>
            <a:fillRect/>
          </a:stretch>
        </p:blipFill>
        <p:spPr>
          <a:xfrm>
            <a:off x="735096" y="2128663"/>
            <a:ext cx="2508496" cy="2938855"/>
          </a:xfrm>
          <a:prstGeom prst="rect">
            <a:avLst/>
          </a:prstGeom>
        </p:spPr>
      </p:pic>
    </p:spTree>
    <p:extLst>
      <p:ext uri="{BB962C8B-B14F-4D97-AF65-F5344CB8AC3E}">
        <p14:creationId xmlns:p14="http://schemas.microsoft.com/office/powerpoint/2010/main" val="74546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80839-8588-C749-9C5B-EE0A9B3ECF9A}"/>
              </a:ext>
            </a:extLst>
          </p:cNvPr>
          <p:cNvSpPr>
            <a:spLocks noGrp="1"/>
          </p:cNvSpPr>
          <p:nvPr>
            <p:ph idx="1"/>
          </p:nvPr>
        </p:nvSpPr>
        <p:spPr/>
        <p:txBody>
          <a:bodyPr>
            <a:normAutofit/>
          </a:bodyPr>
          <a:lstStyle/>
          <a:p>
            <a:pPr marL="0" indent="0">
              <a:buNone/>
            </a:pPr>
            <a:endParaRPr lang="en-US" sz="1400" dirty="0"/>
          </a:p>
          <a:p>
            <a:r>
              <a:rPr lang="en-US" sz="1600" dirty="0"/>
              <a:t>Realign healthcare system priorities- Patient needs at top.</a:t>
            </a:r>
          </a:p>
          <a:p>
            <a:r>
              <a:rPr lang="en-US" sz="1600" dirty="0"/>
              <a:t>Privilege the patient-clinician relationship.</a:t>
            </a:r>
          </a:p>
          <a:p>
            <a:r>
              <a:rPr lang="en-US" sz="1600" dirty="0"/>
              <a:t>Address double binds-that constrain physicians autonomy and latitude to practice.</a:t>
            </a:r>
          </a:p>
          <a:p>
            <a:r>
              <a:rPr lang="en-US" sz="1600" dirty="0"/>
              <a:t>Regulation to break conflicting incentives and allegiances.</a:t>
            </a:r>
          </a:p>
          <a:p>
            <a:r>
              <a:rPr lang="en-US" sz="1600" dirty="0"/>
              <a:t>Value Healthcare professionals</a:t>
            </a:r>
          </a:p>
          <a:p>
            <a:r>
              <a:rPr lang="en-US" sz="1600" dirty="0"/>
              <a:t>Build bridges between physicians and administrators</a:t>
            </a:r>
          </a:p>
          <a:p>
            <a:r>
              <a:rPr lang="en-US" sz="1600" dirty="0"/>
              <a:t>Carefully consider utility of satisfaction scores</a:t>
            </a:r>
          </a:p>
          <a:p>
            <a:r>
              <a:rPr lang="en-US" sz="1600" dirty="0"/>
              <a:t>Re-establish a sense of community of physicians to support 50% of physicians who are struggling with moral injury</a:t>
            </a:r>
          </a:p>
          <a:p>
            <a:r>
              <a:rPr lang="en-US" sz="1600" dirty="0"/>
              <a:t>Work towards better work environments for physicians.</a:t>
            </a:r>
          </a:p>
          <a:p>
            <a:r>
              <a:rPr lang="en-US" sz="1600" dirty="0"/>
              <a:t>Work towards better treatment for patients.</a:t>
            </a:r>
          </a:p>
        </p:txBody>
      </p:sp>
      <p:sp>
        <p:nvSpPr>
          <p:cNvPr id="3" name="Title 2">
            <a:extLst>
              <a:ext uri="{FF2B5EF4-FFF2-40B4-BE49-F238E27FC236}">
                <a16:creationId xmlns:a16="http://schemas.microsoft.com/office/drawing/2014/main" id="{544BEE1A-FE66-884D-A604-EEAB4CFD781C}"/>
              </a:ext>
            </a:extLst>
          </p:cNvPr>
          <p:cNvSpPr>
            <a:spLocks noGrp="1"/>
          </p:cNvSpPr>
          <p:nvPr>
            <p:ph type="title"/>
          </p:nvPr>
        </p:nvSpPr>
        <p:spPr/>
        <p:txBody>
          <a:bodyPr/>
          <a:lstStyle/>
          <a:p>
            <a:r>
              <a:rPr lang="en-US" dirty="0"/>
              <a:t>System Solutions </a:t>
            </a:r>
            <a:br>
              <a:rPr lang="en-US" dirty="0"/>
            </a:br>
            <a:r>
              <a:rPr lang="en-US" sz="1600" b="0" dirty="0"/>
              <a:t>				</a:t>
            </a:r>
            <a:br>
              <a:rPr lang="en-US" sz="1600" b="0" dirty="0"/>
            </a:br>
            <a:r>
              <a:rPr lang="en-US" sz="1600" b="0" dirty="0"/>
              <a:t>				Dean W. and Talbot S. </a:t>
            </a:r>
            <a:r>
              <a:rPr lang="en-US" sz="1600" b="0" dirty="0">
                <a:solidFill>
                  <a:srgbClr val="FF0000"/>
                </a:solidFill>
              </a:rPr>
              <a:t>(23)</a:t>
            </a:r>
          </a:p>
        </p:txBody>
      </p:sp>
      <p:sp>
        <p:nvSpPr>
          <p:cNvPr id="4" name="Footer Placeholder 3">
            <a:extLst>
              <a:ext uri="{FF2B5EF4-FFF2-40B4-BE49-F238E27FC236}">
                <a16:creationId xmlns:a16="http://schemas.microsoft.com/office/drawing/2014/main" id="{D81D2F9A-4856-AC42-B07C-2EF8BF2A3B6F}"/>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D0680043-DAC0-F546-ADCE-CE6EBD1B8DFB}"/>
              </a:ext>
            </a:extLst>
          </p:cNvPr>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spTree>
    <p:extLst>
      <p:ext uri="{BB962C8B-B14F-4D97-AF65-F5344CB8AC3E}">
        <p14:creationId xmlns:p14="http://schemas.microsoft.com/office/powerpoint/2010/main" val="3695890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C7302-6BE2-2A4B-981A-3D63A454FD14}"/>
              </a:ext>
            </a:extLst>
          </p:cNvPr>
          <p:cNvSpPr>
            <a:spLocks noGrp="1"/>
          </p:cNvSpPr>
          <p:nvPr>
            <p:ph idx="1"/>
          </p:nvPr>
        </p:nvSpPr>
        <p:spPr/>
        <p:txBody>
          <a:bodyPr/>
          <a:lstStyle/>
          <a:p>
            <a:r>
              <a:rPr lang="en-US" dirty="0"/>
              <a:t>Speak up.</a:t>
            </a:r>
          </a:p>
          <a:p>
            <a:r>
              <a:rPr lang="en-US" dirty="0"/>
              <a:t>Build support networks.</a:t>
            </a:r>
          </a:p>
          <a:p>
            <a:r>
              <a:rPr lang="en-US" dirty="0"/>
              <a:t>Participate in moral distress education.</a:t>
            </a:r>
          </a:p>
          <a:p>
            <a:r>
              <a:rPr lang="en-US" dirty="0"/>
              <a:t>Interdisciplinary collaboration.</a:t>
            </a:r>
          </a:p>
        </p:txBody>
      </p:sp>
      <p:sp>
        <p:nvSpPr>
          <p:cNvPr id="4" name="Footer Placeholder 3">
            <a:extLst>
              <a:ext uri="{FF2B5EF4-FFF2-40B4-BE49-F238E27FC236}">
                <a16:creationId xmlns:a16="http://schemas.microsoft.com/office/drawing/2014/main" id="{EEDEC32B-8EED-484C-A97A-210371519A17}"/>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B0AFB8A9-CE34-2F46-BD98-1A9E87FB3C62}"/>
              </a:ext>
            </a:extLst>
          </p:cNvPr>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spTree>
    <p:extLst>
      <p:ext uri="{BB962C8B-B14F-4D97-AF65-F5344CB8AC3E}">
        <p14:creationId xmlns:p14="http://schemas.microsoft.com/office/powerpoint/2010/main" val="3025908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73A98-ACBA-7643-B9FB-DD3F2EEE873F}"/>
              </a:ext>
            </a:extLst>
          </p:cNvPr>
          <p:cNvSpPr>
            <a:spLocks noGrp="1"/>
          </p:cNvSpPr>
          <p:nvPr>
            <p:ph idx="1"/>
          </p:nvPr>
        </p:nvSpPr>
        <p:spPr/>
        <p:txBody>
          <a:bodyPr>
            <a:normAutofit lnSpcReduction="10000"/>
          </a:bodyPr>
          <a:lstStyle/>
          <a:p>
            <a:pPr marL="0" indent="0">
              <a:buNone/>
            </a:pPr>
            <a:r>
              <a:rPr lang="en-US" sz="1000" b="1" dirty="0"/>
              <a:t>Secular</a:t>
            </a:r>
          </a:p>
          <a:p>
            <a:r>
              <a:rPr lang="en-US" sz="1000" dirty="0"/>
              <a:t>Adaptive disclosure therapy</a:t>
            </a:r>
          </a:p>
          <a:p>
            <a:r>
              <a:rPr lang="en-US" sz="1000" dirty="0"/>
              <a:t>Acceptance and commitment therapy</a:t>
            </a:r>
          </a:p>
          <a:p>
            <a:r>
              <a:rPr lang="en-US" sz="1000" dirty="0"/>
              <a:t>Cognitive behavior therapy</a:t>
            </a:r>
          </a:p>
          <a:p>
            <a:r>
              <a:rPr lang="en-US" sz="1000" dirty="0"/>
              <a:t>Cognitive processing therapy</a:t>
            </a:r>
          </a:p>
          <a:p>
            <a:r>
              <a:rPr lang="en-US" sz="1000" dirty="0"/>
              <a:t>Prolonged exposure</a:t>
            </a:r>
          </a:p>
          <a:p>
            <a:r>
              <a:rPr lang="en-US" sz="1000" dirty="0"/>
              <a:t>Alternate therapies</a:t>
            </a:r>
          </a:p>
          <a:p>
            <a:pPr marL="0" indent="0">
              <a:buNone/>
            </a:pPr>
            <a:r>
              <a:rPr lang="en-US" sz="1000" b="1" dirty="0"/>
              <a:t>Spiritual/religious</a:t>
            </a:r>
          </a:p>
          <a:p>
            <a:r>
              <a:rPr lang="en-US" sz="1000" dirty="0"/>
              <a:t>Building spiritual strength</a:t>
            </a:r>
          </a:p>
          <a:p>
            <a:r>
              <a:rPr lang="en-US" sz="1000" dirty="0"/>
              <a:t>Spiritually integrated cognitive processing therapy</a:t>
            </a:r>
          </a:p>
          <a:p>
            <a:r>
              <a:rPr lang="en-US" sz="1000" dirty="0"/>
              <a:t>Religiously integrated cognitive behavior therapy</a:t>
            </a:r>
          </a:p>
          <a:p>
            <a:pPr marL="0" indent="0">
              <a:buNone/>
            </a:pPr>
            <a:r>
              <a:rPr lang="en-US" sz="1000" b="1" dirty="0"/>
              <a:t>Pastoral care</a:t>
            </a:r>
          </a:p>
          <a:p>
            <a:r>
              <a:rPr lang="en-US" sz="1000" dirty="0"/>
              <a:t>Healing through forgiveness</a:t>
            </a:r>
          </a:p>
          <a:p>
            <a:r>
              <a:rPr lang="en-US" sz="1000" dirty="0"/>
              <a:t>Structured pastoral care</a:t>
            </a:r>
          </a:p>
          <a:p>
            <a:r>
              <a:rPr lang="en-US" sz="1000" dirty="0"/>
              <a:t>Pastoral narrative disclosure</a:t>
            </a:r>
          </a:p>
          <a:p>
            <a:r>
              <a:rPr lang="en-US" sz="1000" dirty="0"/>
              <a:t>Moral injury reconciliation therapy</a:t>
            </a:r>
          </a:p>
          <a:p>
            <a:r>
              <a:rPr lang="en-US" sz="1000" dirty="0"/>
              <a:t>Moral injury group</a:t>
            </a:r>
          </a:p>
          <a:p>
            <a:endParaRPr lang="en-US" sz="1000" dirty="0"/>
          </a:p>
          <a:p>
            <a:endParaRPr lang="en-US" sz="1100" dirty="0"/>
          </a:p>
          <a:p>
            <a:pPr marL="0" indent="0">
              <a:buNone/>
            </a:pPr>
            <a:endParaRPr lang="en-US" sz="1200" dirty="0"/>
          </a:p>
          <a:p>
            <a:pPr marL="0" indent="0">
              <a:buNone/>
            </a:pPr>
            <a:endParaRPr lang="en-US" sz="1400" dirty="0"/>
          </a:p>
          <a:p>
            <a:pPr marL="0" indent="0">
              <a:buNone/>
            </a:pPr>
            <a:endParaRPr lang="en-US" dirty="0"/>
          </a:p>
        </p:txBody>
      </p:sp>
      <p:sp>
        <p:nvSpPr>
          <p:cNvPr id="3" name="Title 2">
            <a:extLst>
              <a:ext uri="{FF2B5EF4-FFF2-40B4-BE49-F238E27FC236}">
                <a16:creationId xmlns:a16="http://schemas.microsoft.com/office/drawing/2014/main" id="{92E57DEA-D4F0-7646-9572-FA20B38F4F72}"/>
              </a:ext>
            </a:extLst>
          </p:cNvPr>
          <p:cNvSpPr>
            <a:spLocks noGrp="1"/>
          </p:cNvSpPr>
          <p:nvPr>
            <p:ph type="title"/>
          </p:nvPr>
        </p:nvSpPr>
        <p:spPr/>
        <p:txBody>
          <a:bodyPr>
            <a:normAutofit fontScale="90000"/>
          </a:bodyPr>
          <a:lstStyle/>
          <a:p>
            <a:r>
              <a:rPr lang="en-US" dirty="0"/>
              <a:t>Therapeutic Interventions</a:t>
            </a:r>
            <a:br>
              <a:rPr lang="en-US" dirty="0"/>
            </a:br>
            <a:br>
              <a:rPr lang="en-US" dirty="0"/>
            </a:br>
            <a:r>
              <a:rPr lang="en-US" dirty="0"/>
              <a:t>					</a:t>
            </a:r>
            <a:r>
              <a:rPr lang="en-US" sz="1600" b="0" dirty="0"/>
              <a:t>Koenig HG. et al. </a:t>
            </a:r>
            <a:r>
              <a:rPr lang="en-US" sz="1600" b="0" dirty="0">
                <a:solidFill>
                  <a:srgbClr val="FF0000"/>
                </a:solidFill>
              </a:rPr>
              <a:t>(22)</a:t>
            </a:r>
          </a:p>
        </p:txBody>
      </p:sp>
      <p:sp>
        <p:nvSpPr>
          <p:cNvPr id="4" name="Footer Placeholder 3">
            <a:extLst>
              <a:ext uri="{FF2B5EF4-FFF2-40B4-BE49-F238E27FC236}">
                <a16:creationId xmlns:a16="http://schemas.microsoft.com/office/drawing/2014/main" id="{62574CE3-A0A8-B343-8B9D-90A9C0462C64}"/>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47AF3500-A685-E04F-9AC2-947B61E08CFD}"/>
              </a:ext>
            </a:extLst>
          </p:cNvPr>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spTree>
    <p:extLst>
      <p:ext uri="{BB962C8B-B14F-4D97-AF65-F5344CB8AC3E}">
        <p14:creationId xmlns:p14="http://schemas.microsoft.com/office/powerpoint/2010/main" val="2433064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F55457-8285-0342-9DC6-9D8B853E391F}"/>
              </a:ext>
            </a:extLst>
          </p:cNvPr>
          <p:cNvSpPr>
            <a:spLocks noGrp="1"/>
          </p:cNvSpPr>
          <p:nvPr>
            <p:ph idx="1"/>
          </p:nvPr>
        </p:nvSpPr>
        <p:spPr/>
        <p:txBody>
          <a:bodyPr/>
          <a:lstStyle/>
          <a:p>
            <a:pPr marL="0" indent="0">
              <a:buNone/>
            </a:pPr>
            <a:endParaRPr lang="en-US" dirty="0"/>
          </a:p>
          <a:p>
            <a:pPr marL="0" indent="0">
              <a:buNone/>
            </a:pPr>
            <a:endParaRPr lang="en-US" i="1" dirty="0"/>
          </a:p>
          <a:p>
            <a:pPr marL="0" indent="0">
              <a:buNone/>
            </a:pPr>
            <a:r>
              <a:rPr lang="en-US" b="1" i="1" dirty="0"/>
              <a:t>“The aim of our projects is to lift people out of isolation and into community. If there is one thing that I have observed over the past twelve years of doing this work, it is that trauma, loss and moral distress all leave people feeling isolated and alone.”</a:t>
            </a:r>
          </a:p>
          <a:p>
            <a:pPr marL="0" indent="0">
              <a:buNone/>
            </a:pPr>
            <a:r>
              <a:rPr lang="en-US" dirty="0"/>
              <a:t>		</a:t>
            </a:r>
            <a:r>
              <a:rPr lang="en-US" sz="1800" dirty="0"/>
              <a:t>                  (Bryan </a:t>
            </a:r>
            <a:r>
              <a:rPr lang="en-US" sz="1800" dirty="0" err="1"/>
              <a:t>Doerries</a:t>
            </a:r>
            <a:r>
              <a:rPr lang="en-US" sz="1800" dirty="0"/>
              <a:t>, Artistic Director and </a:t>
            </a:r>
          </a:p>
          <a:p>
            <a:pPr marL="0" indent="0">
              <a:buNone/>
            </a:pPr>
            <a:r>
              <a:rPr lang="en-US" sz="1800" dirty="0"/>
              <a:t>                                                         Co-founder of Theater of War)</a:t>
            </a:r>
          </a:p>
        </p:txBody>
      </p:sp>
      <p:sp>
        <p:nvSpPr>
          <p:cNvPr id="3" name="Title 2">
            <a:extLst>
              <a:ext uri="{FF2B5EF4-FFF2-40B4-BE49-F238E27FC236}">
                <a16:creationId xmlns:a16="http://schemas.microsoft.com/office/drawing/2014/main" id="{D7D3C152-A3C0-E34D-A05E-200BDBD8C0DD}"/>
              </a:ext>
            </a:extLst>
          </p:cNvPr>
          <p:cNvSpPr>
            <a:spLocks noGrp="1"/>
          </p:cNvSpPr>
          <p:nvPr>
            <p:ph type="title"/>
          </p:nvPr>
        </p:nvSpPr>
        <p:spPr/>
        <p:txBody>
          <a:bodyPr>
            <a:normAutofit fontScale="90000"/>
          </a:bodyPr>
          <a:lstStyle/>
          <a:p>
            <a:r>
              <a:rPr lang="en-US" dirty="0"/>
              <a:t>Theater of War for Frontline Medical Providers </a:t>
            </a:r>
            <a:r>
              <a:rPr lang="en-US" sz="1800" dirty="0">
                <a:solidFill>
                  <a:srgbClr val="FF0000"/>
                </a:solidFill>
              </a:rPr>
              <a:t>(24)</a:t>
            </a:r>
            <a:br>
              <a:rPr lang="en-US" dirty="0"/>
            </a:br>
            <a:endParaRPr lang="en-US" dirty="0"/>
          </a:p>
        </p:txBody>
      </p:sp>
      <p:sp>
        <p:nvSpPr>
          <p:cNvPr id="4" name="Footer Placeholder 3">
            <a:extLst>
              <a:ext uri="{FF2B5EF4-FFF2-40B4-BE49-F238E27FC236}">
                <a16:creationId xmlns:a16="http://schemas.microsoft.com/office/drawing/2014/main" id="{E650C7C3-4023-C24F-80CF-D42D210675A0}"/>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824CCB4E-5DEB-C845-B1F0-07F27E62AD62}"/>
              </a:ext>
            </a:extLst>
          </p:cNvPr>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dirty="0"/>
          </a:p>
        </p:txBody>
      </p:sp>
    </p:spTree>
    <p:extLst>
      <p:ext uri="{BB962C8B-B14F-4D97-AF65-F5344CB8AC3E}">
        <p14:creationId xmlns:p14="http://schemas.microsoft.com/office/powerpoint/2010/main" val="812755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CD634-420F-7947-AD01-70E4887C4E89}"/>
              </a:ext>
            </a:extLst>
          </p:cNvPr>
          <p:cNvSpPr>
            <a:spLocks noGrp="1"/>
          </p:cNvSpPr>
          <p:nvPr>
            <p:ph idx="1"/>
          </p:nvPr>
        </p:nvSpPr>
        <p:spPr/>
        <p:txBody>
          <a:bodyPr>
            <a:normAutofit fontScale="85000" lnSpcReduction="20000"/>
          </a:bodyPr>
          <a:lstStyle/>
          <a:p>
            <a:pPr marL="342900" indent="-342900">
              <a:buFont typeface="+mj-lt"/>
              <a:buAutoNum type="arabicPeriod"/>
            </a:pPr>
            <a:endParaRPr lang="en-US" sz="1500" dirty="0"/>
          </a:p>
          <a:p>
            <a:pPr marL="342900" indent="-342900">
              <a:buFont typeface="+mj-lt"/>
              <a:buAutoNum type="arabicPeriod"/>
            </a:pPr>
            <a:r>
              <a:rPr lang="en-US" sz="1500" dirty="0" err="1"/>
              <a:t>Jameton</a:t>
            </a:r>
            <a:r>
              <a:rPr lang="en-US" sz="1500" dirty="0"/>
              <a:t> A. Nursing Practice: The Ethical Issues. Englewood Cliffs, NJ: Prentice-Hall; 1984</a:t>
            </a:r>
          </a:p>
          <a:p>
            <a:pPr marL="342900" indent="-342900">
              <a:buFont typeface="+mj-lt"/>
              <a:buAutoNum type="arabicPeriod"/>
            </a:pPr>
            <a:r>
              <a:rPr lang="en-US" sz="1500" dirty="0">
                <a:hlinkClick r:id="rId2"/>
              </a:rPr>
              <a:t>https://voa.org/dr-rita-brock</a:t>
            </a:r>
            <a:r>
              <a:rPr lang="en-US" sz="1500" dirty="0"/>
              <a:t> </a:t>
            </a:r>
          </a:p>
          <a:p>
            <a:pPr marL="342900" indent="-342900">
              <a:buFont typeface="+mj-lt"/>
              <a:buAutoNum type="arabicPeriod"/>
            </a:pPr>
            <a:r>
              <a:rPr lang="en-US" sz="1500" dirty="0">
                <a:hlinkClick r:id="rId3"/>
              </a:rPr>
              <a:t>https://theaterofwar.com</a:t>
            </a:r>
            <a:r>
              <a:rPr lang="en-US" sz="1500" dirty="0"/>
              <a:t> </a:t>
            </a:r>
          </a:p>
          <a:p>
            <a:pPr marL="342900" indent="-342900">
              <a:buFont typeface="+mj-lt"/>
              <a:buAutoNum type="arabicPeriod"/>
            </a:pPr>
            <a:r>
              <a:rPr lang="en-US" sz="1500" dirty="0"/>
              <a:t>Shay J. </a:t>
            </a:r>
            <a:r>
              <a:rPr lang="en-US" sz="1500" i="1" dirty="0"/>
              <a:t>Achilles in Vietnam: Combat trauma and the undoing of character.</a:t>
            </a:r>
            <a:r>
              <a:rPr lang="en-US" sz="1500" dirty="0"/>
              <a:t> Scribner; 1994</a:t>
            </a:r>
            <a:endParaRPr lang="en-US" sz="1400" dirty="0"/>
          </a:p>
          <a:p>
            <a:pPr marL="342900" indent="-342900">
              <a:buFont typeface="+mj-lt"/>
              <a:buAutoNum type="arabicPeriod"/>
            </a:pPr>
            <a:r>
              <a:rPr lang="en-US" sz="1400" dirty="0"/>
              <a:t>Shay, J. Moral Injury. </a:t>
            </a:r>
            <a:r>
              <a:rPr lang="en-US" sz="1400" i="1" dirty="0" err="1"/>
              <a:t>Psychoanal</a:t>
            </a:r>
            <a:r>
              <a:rPr lang="en-US" sz="1400" i="1" dirty="0"/>
              <a:t> Psychol 2014; 31:182-191</a:t>
            </a:r>
          </a:p>
          <a:p>
            <a:pPr marL="342900" indent="-342900">
              <a:buFont typeface="+mj-lt"/>
              <a:buAutoNum type="arabicPeriod"/>
            </a:pPr>
            <a:r>
              <a:rPr lang="en-US" sz="1400" dirty="0" err="1"/>
              <a:t>Litz</a:t>
            </a:r>
            <a:r>
              <a:rPr lang="en-US" sz="1400" dirty="0"/>
              <a:t> BT, Stein N, Delaney E et al.: Moral injury and moral repair in war veterans: a preliminary model and intervention strategy</a:t>
            </a:r>
            <a:r>
              <a:rPr lang="en-US" sz="1400" i="1" dirty="0"/>
              <a:t>. Clin Psychol Rev 2009; 29:695-706</a:t>
            </a:r>
          </a:p>
          <a:p>
            <a:pPr marL="342900" indent="-342900">
              <a:buFont typeface="+mj-lt"/>
              <a:buAutoNum type="arabicPeriod"/>
            </a:pPr>
            <a:r>
              <a:rPr lang="en-US" sz="1400" dirty="0"/>
              <a:t>Jinkerson J: Defining and assessing moral injury: a syndrome perspective. </a:t>
            </a:r>
            <a:r>
              <a:rPr lang="en-US" sz="1400" i="1" dirty="0"/>
              <a:t>Traumatology 2016; 22:122-130</a:t>
            </a:r>
          </a:p>
          <a:p>
            <a:pPr marL="342900" indent="-342900">
              <a:buFont typeface="+mj-lt"/>
              <a:buAutoNum type="arabicPeriod"/>
            </a:pPr>
            <a:r>
              <a:rPr lang="en-US" sz="1400" dirty="0"/>
              <a:t>Koenig HG, Ames D, et al.: The Moral Injury Symptom Scale Military Version.</a:t>
            </a:r>
            <a:r>
              <a:rPr lang="en-US" sz="1400" i="1" dirty="0"/>
              <a:t> J. Religious Health 2018 Feb; 57(1):249-265</a:t>
            </a:r>
          </a:p>
          <a:p>
            <a:pPr marL="342900" indent="-342900">
              <a:buFont typeface="+mj-lt"/>
              <a:buAutoNum type="arabicPeriod"/>
            </a:pPr>
            <a:r>
              <a:rPr lang="en-US" sz="1400" dirty="0"/>
              <a:t>Koenig HG, Youssef NA, Ames D, Teng EJ, Hill TD: Examining the Overlap Between Moral Injury and PTSD in US Veterans and Active Duty Military. </a:t>
            </a:r>
            <a:r>
              <a:rPr lang="en-US" sz="1400" i="1" dirty="0"/>
              <a:t>J </a:t>
            </a:r>
            <a:r>
              <a:rPr lang="en-US" sz="1400" i="1" dirty="0" err="1"/>
              <a:t>Nerv</a:t>
            </a:r>
            <a:r>
              <a:rPr lang="en-US" sz="1400" i="1" dirty="0"/>
              <a:t> </a:t>
            </a:r>
            <a:r>
              <a:rPr lang="en-US" sz="1400" i="1" dirty="0" err="1"/>
              <a:t>Ment</a:t>
            </a:r>
            <a:r>
              <a:rPr lang="en-US" sz="1400" i="1" dirty="0"/>
              <a:t> Dis. 2020 Jan; 208(1):7-12.</a:t>
            </a:r>
          </a:p>
          <a:p>
            <a:pPr marL="342900" indent="-342900">
              <a:buFont typeface="+mj-lt"/>
              <a:buAutoNum type="arabicPeriod"/>
            </a:pPr>
            <a:r>
              <a:rPr lang="en-US" sz="1400" dirty="0" err="1"/>
              <a:t>Freudenberger</a:t>
            </a:r>
            <a:r>
              <a:rPr lang="en-US" sz="1400" dirty="0"/>
              <a:t> HJ. Staff burnout. </a:t>
            </a:r>
            <a:r>
              <a:rPr lang="en-US" sz="1400" i="1" dirty="0"/>
              <a:t>Journal of Social Issues. </a:t>
            </a:r>
            <a:r>
              <a:rPr lang="en-US" sz="1400" dirty="0"/>
              <a:t>1974;30:159–165</a:t>
            </a:r>
            <a:endParaRPr lang="en-US" sz="1400" i="1" dirty="0"/>
          </a:p>
          <a:p>
            <a:pPr marL="342900" indent="-342900">
              <a:buFont typeface="+mj-lt"/>
              <a:buAutoNum type="arabicPeriod"/>
            </a:pPr>
            <a:r>
              <a:rPr lang="en-US" sz="1400" dirty="0" err="1"/>
              <a:t>Freudenberger</a:t>
            </a:r>
            <a:r>
              <a:rPr lang="en-US" sz="1400" dirty="0"/>
              <a:t> HJ. The staff-burn-out syndrome in alternative institutions. </a:t>
            </a:r>
            <a:r>
              <a:rPr lang="en-US" sz="1400" i="1" dirty="0" err="1"/>
              <a:t>Psychother</a:t>
            </a:r>
            <a:r>
              <a:rPr lang="en-US" sz="1400" i="1" dirty="0"/>
              <a:t> Theory Res </a:t>
            </a:r>
            <a:r>
              <a:rPr lang="en-US" sz="1400" i="1" dirty="0" err="1"/>
              <a:t>Pract</a:t>
            </a:r>
            <a:r>
              <a:rPr lang="en-US" sz="1400" i="1" dirty="0"/>
              <a:t>. 1975;12(1):73-82</a:t>
            </a:r>
          </a:p>
          <a:p>
            <a:pPr marL="342900" indent="-342900">
              <a:buFont typeface="+mj-lt"/>
              <a:buAutoNum type="arabicPeriod"/>
            </a:pPr>
            <a:r>
              <a:rPr lang="en-US" sz="1400" dirty="0"/>
              <a:t>Maslach C. Burnout: The cost of caring. Englewood Cliffs, NJ: Prentice Hall; 1982.</a:t>
            </a:r>
          </a:p>
          <a:p>
            <a:pPr marL="342900" indent="-342900">
              <a:buFont typeface="+mj-lt"/>
              <a:buAutoNum type="arabicPeriod"/>
            </a:pPr>
            <a:r>
              <a:rPr lang="en-US" sz="1400" dirty="0"/>
              <a:t>Maslach, C and Leiter, M. Understanding the burnout experience: recent research and its implications for psychiatry</a:t>
            </a:r>
            <a:r>
              <a:rPr lang="en-US" sz="1400" i="1" dirty="0"/>
              <a:t>. World Psychiatry 2016 Jun; 15(2): 103–111. </a:t>
            </a:r>
          </a:p>
          <a:p>
            <a:pPr marL="0" indent="0">
              <a:buNone/>
            </a:pPr>
            <a:endParaRPr lang="en-US" sz="1400" i="1" dirty="0"/>
          </a:p>
          <a:p>
            <a:pPr marL="342900" indent="-342900">
              <a:buFont typeface="+mj-lt"/>
              <a:buAutoNum type="arabicPeriod"/>
            </a:pPr>
            <a:endParaRPr lang="en-US" sz="1400" i="1" dirty="0"/>
          </a:p>
          <a:p>
            <a:pPr marL="342900" indent="-342900">
              <a:buFont typeface="+mj-lt"/>
              <a:buAutoNum type="arabicPeriod"/>
            </a:pPr>
            <a:endParaRPr lang="en-US" sz="1400" dirty="0"/>
          </a:p>
          <a:p>
            <a:pPr marL="342900" indent="-342900">
              <a:buFont typeface="+mj-lt"/>
              <a:buAutoNum type="arabicPeriod"/>
            </a:pPr>
            <a:endParaRPr lang="en-US" sz="1400" i="1" dirty="0"/>
          </a:p>
          <a:p>
            <a:pPr marL="342900" indent="-342900">
              <a:buFont typeface="+mj-lt"/>
              <a:buAutoNum type="arabicPeriod"/>
            </a:pPr>
            <a:endParaRPr lang="en-US" sz="1400" i="1" dirty="0"/>
          </a:p>
          <a:p>
            <a:pPr marL="342900" indent="-342900">
              <a:buFont typeface="+mj-lt"/>
              <a:buAutoNum type="arabicPeriod"/>
            </a:pPr>
            <a:endParaRPr lang="en-US" sz="1400" i="1" dirty="0"/>
          </a:p>
          <a:p>
            <a:pPr marL="342900" indent="-342900">
              <a:buFont typeface="+mj-lt"/>
              <a:buAutoNum type="arabicPeriod"/>
            </a:pPr>
            <a:endParaRPr lang="en-US" sz="1400" dirty="0"/>
          </a:p>
          <a:p>
            <a:pPr marL="342900" indent="-342900">
              <a:buFont typeface="+mj-lt"/>
              <a:buAutoNum type="arabicPeriod"/>
            </a:pPr>
            <a:endParaRPr lang="en-US" sz="1400" dirty="0"/>
          </a:p>
        </p:txBody>
      </p:sp>
      <p:sp>
        <p:nvSpPr>
          <p:cNvPr id="3" name="Title 2">
            <a:extLst>
              <a:ext uri="{FF2B5EF4-FFF2-40B4-BE49-F238E27FC236}">
                <a16:creationId xmlns:a16="http://schemas.microsoft.com/office/drawing/2014/main" id="{E7004451-0E40-4A40-8F29-6CFF10AF7540}"/>
              </a:ext>
            </a:extLst>
          </p:cNvPr>
          <p:cNvSpPr>
            <a:spLocks noGrp="1"/>
          </p:cNvSpPr>
          <p:nvPr>
            <p:ph type="title"/>
          </p:nvPr>
        </p:nvSpPr>
        <p:spPr/>
        <p:txBody>
          <a:bodyPr/>
          <a:lstStyle/>
          <a:p>
            <a:r>
              <a:rPr lang="en-US" dirty="0"/>
              <a:t>References </a:t>
            </a:r>
          </a:p>
        </p:txBody>
      </p:sp>
      <p:sp>
        <p:nvSpPr>
          <p:cNvPr id="4" name="Footer Placeholder 3">
            <a:extLst>
              <a:ext uri="{FF2B5EF4-FFF2-40B4-BE49-F238E27FC236}">
                <a16:creationId xmlns:a16="http://schemas.microsoft.com/office/drawing/2014/main" id="{E3D4DF19-31E2-6346-BBA1-37AB8C19EAE6}"/>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375087C5-C9D8-3A44-9B45-70EE0221F7CF}"/>
              </a:ext>
            </a:extLst>
          </p:cNvPr>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dirty="0"/>
          </a:p>
        </p:txBody>
      </p:sp>
    </p:spTree>
    <p:extLst>
      <p:ext uri="{BB962C8B-B14F-4D97-AF65-F5344CB8AC3E}">
        <p14:creationId xmlns:p14="http://schemas.microsoft.com/office/powerpoint/2010/main" val="786729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1F5EC-7A15-5C46-8708-3EA99C14D74B}"/>
              </a:ext>
            </a:extLst>
          </p:cNvPr>
          <p:cNvSpPr>
            <a:spLocks noGrp="1"/>
          </p:cNvSpPr>
          <p:nvPr>
            <p:ph idx="1"/>
          </p:nvPr>
        </p:nvSpPr>
        <p:spPr>
          <a:xfrm>
            <a:off x="628650" y="1738058"/>
            <a:ext cx="7886700" cy="4562730"/>
          </a:xfrm>
        </p:spPr>
        <p:txBody>
          <a:bodyPr>
            <a:normAutofit lnSpcReduction="10000"/>
          </a:bodyPr>
          <a:lstStyle/>
          <a:p>
            <a:pPr marL="0" indent="0">
              <a:buNone/>
            </a:pPr>
            <a:r>
              <a:rPr lang="en-US" sz="1400" dirty="0"/>
              <a:t>14.   Talbot SG, Dean W. Physicians aren’t ‘burning out.’ They’re suffering from moral injury.               </a:t>
            </a:r>
            <a:r>
              <a:rPr lang="en-US" sz="1400" i="1" dirty="0"/>
              <a:t>Stat.2018;7(26):18.</a:t>
            </a:r>
          </a:p>
          <a:p>
            <a:pPr marL="0" indent="0">
              <a:buNone/>
            </a:pPr>
            <a:r>
              <a:rPr lang="en-US" sz="1400" dirty="0"/>
              <a:t>15.   </a:t>
            </a:r>
            <a:r>
              <a:rPr lang="en-US" sz="1400" dirty="0">
                <a:hlinkClick r:id="rId2"/>
              </a:rPr>
              <a:t>https://www.statnews.com/2019/07/26/moral-injury-burnout-medicine-lessons-learned/</a:t>
            </a:r>
            <a:r>
              <a:rPr lang="en-US" sz="1400" dirty="0"/>
              <a:t>  </a:t>
            </a:r>
          </a:p>
          <a:p>
            <a:pPr marL="342900" indent="-342900">
              <a:buAutoNum type="arabicPeriod" startAt="16"/>
            </a:pPr>
            <a:r>
              <a:rPr lang="en-US" sz="1400" dirty="0"/>
              <a:t>Dean W, Talbot </a:t>
            </a:r>
            <a:r>
              <a:rPr lang="en-US" sz="1400" dirty="0" err="1"/>
              <a:t>SG.et</a:t>
            </a:r>
            <a:r>
              <a:rPr lang="en-US" sz="1400" dirty="0"/>
              <a:t>. al. Reframing </a:t>
            </a:r>
            <a:r>
              <a:rPr lang="en-US" sz="1400" dirty="0" err="1"/>
              <a:t>Clinican</a:t>
            </a:r>
            <a:r>
              <a:rPr lang="en-US" sz="1400" dirty="0"/>
              <a:t> Distress: Moral Injury not burnout. </a:t>
            </a:r>
            <a:r>
              <a:rPr lang="en-US" sz="1400" i="1" dirty="0"/>
              <a:t>Fed.           </a:t>
            </a:r>
            <a:r>
              <a:rPr lang="en-US" sz="1400" i="1" dirty="0" err="1"/>
              <a:t>Prac</a:t>
            </a:r>
            <a:r>
              <a:rPr lang="en-US" sz="1400" i="1" dirty="0"/>
              <a:t>. 2019 Sep; 36(9): 400–402. </a:t>
            </a:r>
          </a:p>
          <a:p>
            <a:pPr marL="342900" indent="-342900">
              <a:buAutoNum type="arabicPeriod" startAt="16"/>
            </a:pPr>
            <a:r>
              <a:rPr lang="en-US" sz="1400" dirty="0"/>
              <a:t>Dean W, Talbot SG. Hard Hits of Distress. </a:t>
            </a:r>
            <a:r>
              <a:rPr lang="en-US" sz="1400" i="1" dirty="0"/>
              <a:t>Journal of Pediatric Rehabilitation: An Interdisciplinary Approach 13 (2020)3-5</a:t>
            </a:r>
          </a:p>
          <a:p>
            <a:pPr marL="342900" indent="-342900">
              <a:buAutoNum type="arabicPeriod" startAt="16"/>
            </a:pPr>
            <a:r>
              <a:rPr lang="en-US" sz="1400" dirty="0">
                <a:hlinkClick r:id="rId3"/>
              </a:rPr>
              <a:t>https://www.medicaleconomics.com/view/its-not-moral-injury-its-burnout-or-something-else</a:t>
            </a:r>
            <a:r>
              <a:rPr lang="en-US" sz="1400" dirty="0"/>
              <a:t> </a:t>
            </a:r>
          </a:p>
          <a:p>
            <a:pPr marL="342900" indent="-342900">
              <a:buAutoNum type="arabicPeriod" startAt="16"/>
            </a:pPr>
            <a:r>
              <a:rPr lang="en-US" sz="1400" dirty="0">
                <a:hlinkClick r:id="rId4"/>
              </a:rPr>
              <a:t>https://www.medicaleconomics.com/view/now-it-moral-injury-covid-19-pandemic-and-moral-distress</a:t>
            </a:r>
            <a:r>
              <a:rPr lang="en-US" sz="1400" dirty="0"/>
              <a:t> </a:t>
            </a:r>
          </a:p>
          <a:p>
            <a:pPr marL="342900" indent="-342900">
              <a:buAutoNum type="arabicPeriod" startAt="16"/>
            </a:pPr>
            <a:r>
              <a:rPr lang="en-US" sz="1400" dirty="0">
                <a:hlinkClick r:id="rId5"/>
              </a:rPr>
              <a:t>https://www.medscape.com/viewarticle/927859</a:t>
            </a:r>
            <a:r>
              <a:rPr lang="en-US" sz="1400" dirty="0"/>
              <a:t> </a:t>
            </a:r>
          </a:p>
          <a:p>
            <a:pPr marL="342900" indent="-342900">
              <a:buAutoNum type="arabicPeriod" startAt="16"/>
            </a:pPr>
            <a:r>
              <a:rPr lang="en-US" sz="1400" dirty="0" err="1"/>
              <a:t>Koenig,HG</a:t>
            </a:r>
            <a:r>
              <a:rPr lang="en-US" sz="1400" dirty="0"/>
              <a:t>, </a:t>
            </a:r>
            <a:r>
              <a:rPr lang="en-US" sz="1400" dirty="0" err="1"/>
              <a:t>Faten</a:t>
            </a:r>
            <a:r>
              <a:rPr lang="en-US" sz="1400" dirty="0"/>
              <a:t> Al </a:t>
            </a:r>
            <a:r>
              <a:rPr lang="en-US" sz="1400" dirty="0" err="1"/>
              <a:t>Zaben</a:t>
            </a:r>
            <a:r>
              <a:rPr lang="en-US" sz="1400" dirty="0"/>
              <a:t>. Moral Injury: An increasingly recognized and widespread syndrome. </a:t>
            </a:r>
            <a:r>
              <a:rPr lang="en-US" sz="1400" i="1" dirty="0"/>
              <a:t>J </a:t>
            </a:r>
            <a:r>
              <a:rPr lang="en-US" sz="1400" i="1" dirty="0" err="1"/>
              <a:t>Relig</a:t>
            </a:r>
            <a:r>
              <a:rPr lang="en-US" sz="1400" i="1" dirty="0"/>
              <a:t> Health. 2021 July 10:1-23</a:t>
            </a:r>
          </a:p>
          <a:p>
            <a:pPr marL="342900" indent="-342900">
              <a:buAutoNum type="arabicPeriod" startAt="16"/>
            </a:pPr>
            <a:r>
              <a:rPr lang="en-US" sz="1400" dirty="0"/>
              <a:t>Mantri S, Lawson MJ, et al. Identifying Moral </a:t>
            </a:r>
            <a:r>
              <a:rPr lang="en-US" sz="1400" dirty="0" err="1"/>
              <a:t>Inury</a:t>
            </a:r>
            <a:r>
              <a:rPr lang="en-US" sz="1400" dirty="0"/>
              <a:t> in Healthcare Professionals: The Moral Injury Symptom Scale-HP. </a:t>
            </a:r>
            <a:r>
              <a:rPr lang="en-US" sz="1400" i="1" dirty="0"/>
              <a:t>J </a:t>
            </a:r>
            <a:r>
              <a:rPr lang="en-US" sz="1400" i="1" dirty="0" err="1"/>
              <a:t>Relig</a:t>
            </a:r>
            <a:r>
              <a:rPr lang="en-US" sz="1400" i="1" dirty="0"/>
              <a:t> Health. 2020  July 17:1-18</a:t>
            </a:r>
          </a:p>
          <a:p>
            <a:pPr marL="342900" indent="-342900">
              <a:buAutoNum type="arabicPeriod" startAt="16"/>
            </a:pPr>
            <a:r>
              <a:rPr lang="en-US" sz="1400" dirty="0">
                <a:hlinkClick r:id="rId6"/>
              </a:rPr>
              <a:t>https://www.fixmoralinjury.org/</a:t>
            </a:r>
            <a:r>
              <a:rPr lang="en-US" sz="1400" dirty="0"/>
              <a:t> </a:t>
            </a:r>
          </a:p>
          <a:p>
            <a:pPr marL="342900" indent="-342900">
              <a:buAutoNum type="arabicPeriod" startAt="16"/>
            </a:pPr>
            <a:r>
              <a:rPr lang="en-US" sz="1400" dirty="0">
                <a:hlinkClick r:id="rId7"/>
              </a:rPr>
              <a:t>https://theaterofwar.com/projects/theater-of-war-for-medical-communities</a:t>
            </a:r>
            <a:r>
              <a:rPr lang="en-US" sz="1400" dirty="0"/>
              <a:t> </a:t>
            </a:r>
          </a:p>
          <a:p>
            <a:pPr marL="342900" indent="-342900">
              <a:buAutoNum type="arabicPeriod" startAt="16"/>
            </a:pPr>
            <a:endParaRPr lang="en-US" sz="1400" dirty="0"/>
          </a:p>
          <a:p>
            <a:pPr marL="342900" indent="-342900">
              <a:buAutoNum type="arabicPeriod" startAt="16"/>
            </a:pPr>
            <a:endParaRPr lang="en-US" sz="1400" dirty="0"/>
          </a:p>
        </p:txBody>
      </p:sp>
      <p:sp>
        <p:nvSpPr>
          <p:cNvPr id="3" name="Title 2">
            <a:extLst>
              <a:ext uri="{FF2B5EF4-FFF2-40B4-BE49-F238E27FC236}">
                <a16:creationId xmlns:a16="http://schemas.microsoft.com/office/drawing/2014/main" id="{D824364C-59D7-514F-8950-15C442465446}"/>
              </a:ext>
            </a:extLst>
          </p:cNvPr>
          <p:cNvSpPr>
            <a:spLocks noGrp="1"/>
          </p:cNvSpPr>
          <p:nvPr>
            <p:ph type="title"/>
          </p:nvPr>
        </p:nvSpPr>
        <p:spPr/>
        <p:txBody>
          <a:bodyPr/>
          <a:lstStyle/>
          <a:p>
            <a:r>
              <a:rPr lang="en-US" dirty="0"/>
              <a:t>References (cont.)</a:t>
            </a:r>
          </a:p>
        </p:txBody>
      </p:sp>
      <p:sp>
        <p:nvSpPr>
          <p:cNvPr id="4" name="Footer Placeholder 3">
            <a:extLst>
              <a:ext uri="{FF2B5EF4-FFF2-40B4-BE49-F238E27FC236}">
                <a16:creationId xmlns:a16="http://schemas.microsoft.com/office/drawing/2014/main" id="{9A996AF4-817B-694B-8083-0316222A8CB7}"/>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300485B5-CDBD-A542-A386-82341C611B21}"/>
              </a:ext>
            </a:extLst>
          </p:cNvPr>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dirty="0"/>
          </a:p>
        </p:txBody>
      </p:sp>
    </p:spTree>
    <p:extLst>
      <p:ext uri="{BB962C8B-B14F-4D97-AF65-F5344CB8AC3E}">
        <p14:creationId xmlns:p14="http://schemas.microsoft.com/office/powerpoint/2010/main" val="1989212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2087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en-US" sz="1400" i="0" u="none" strike="noStrike" kern="0" cap="none" spc="0" normalizeH="0" baseline="0" noProof="0" dirty="0">
              <a:ln>
                <a:noFill/>
              </a:ln>
              <a:solidFill>
                <a:prstClr val="black"/>
              </a:solidFill>
              <a:effectLst/>
              <a:uLnTx/>
              <a:uFillTx/>
              <a:latin typeface="+mn-lt"/>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Streamlining Your Special Review</a:t>
            </a:r>
          </a:p>
          <a:p>
            <a:pPr algn="ctr">
              <a:lnSpc>
                <a:spcPct val="80000"/>
              </a:lnSpc>
              <a:defRPr/>
            </a:pPr>
            <a:r>
              <a:rPr lang="en-US" altLang="en-US" sz="1400" b="0" kern="0" dirty="0">
                <a:solidFill>
                  <a:prstClr val="black"/>
                </a:solidFill>
                <a:latin typeface="+mn-lt"/>
                <a:ea typeface="ＭＳ Ｐゴシック" charset="0"/>
                <a:cs typeface="Arial" panose="020B0604020202020204" pitchFamily="34" charset="0"/>
                <a:sym typeface="Arial"/>
              </a:rPr>
              <a:t>Thur</a:t>
            </a:r>
            <a:r>
              <a:rPr lang="en-US" altLang="en-US" sz="1400" b="0" kern="0" dirty="0">
                <a:solidFill>
                  <a:prstClr val="black"/>
                </a:solidFill>
                <a:latin typeface="+mn-lt"/>
                <a:cs typeface="Arial" panose="020B0604020202020204" pitchFamily="34" charset="0"/>
                <a:sym typeface="Arial"/>
              </a:rPr>
              <a:t>sday, December 16, 2021</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Getting to the Next Stage – Program Improvement I</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January 6, 2022</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Digging for Data IV</a:t>
            </a:r>
          </a:p>
          <a:p>
            <a:pPr algn="ctr">
              <a:lnSpc>
                <a:spcPct val="80000"/>
              </a:lnSpc>
              <a:defRPr/>
            </a:pPr>
            <a:r>
              <a:rPr lang="en-US" altLang="en-US" sz="1400" b="0" kern="0" dirty="0">
                <a:solidFill>
                  <a:prstClr val="black"/>
                </a:solidFill>
                <a:latin typeface="+mn-lt"/>
                <a:cs typeface="Arial" panose="020B0604020202020204" pitchFamily="34" charset="0"/>
                <a:sym typeface="Arial"/>
              </a:rPr>
              <a:t>Tuesday, January 18, 2022</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Back to Basics – GME for New Coordinators</a:t>
            </a:r>
          </a:p>
          <a:p>
            <a:pPr algn="ctr">
              <a:lnSpc>
                <a:spcPct val="80000"/>
              </a:lnSpc>
              <a:defRPr/>
            </a:pPr>
            <a:r>
              <a:rPr lang="en-US" altLang="en-US" sz="1400" b="0" kern="0" dirty="0">
                <a:solidFill>
                  <a:prstClr val="black"/>
                </a:solidFill>
                <a:latin typeface="+mn-lt"/>
                <a:cs typeface="Arial" panose="020B0604020202020204" pitchFamily="34" charset="0"/>
                <a:sym typeface="Arial"/>
              </a:rPr>
              <a:t>Tuesday, February 8, 2022</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Leveraging RMS Technology for the Medicare Cost Report</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February 17, 2022</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The ABCs of GMEC: Part II</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Thursday, May 19, 2022</a:t>
            </a: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36</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74714" y="5042462"/>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6186309"/>
          </a:xfrm>
          <a:prstGeom prst="rect">
            <a:avLst/>
          </a:prstGeom>
          <a:noFill/>
        </p:spPr>
        <p:txBody>
          <a:bodyPr wrap="square" rtlCol="0">
            <a:spAutoFit/>
          </a:bodyPr>
          <a:lstStyle/>
          <a:p>
            <a:pPr algn="ctr"/>
            <a:r>
              <a:rPr lang="en-US" sz="1200" dirty="0">
                <a:solidFill>
                  <a:srgbClr val="0070C0"/>
                </a:solidFill>
                <a:latin typeface="+mn-lt"/>
                <a:cs typeface="Arial" panose="020B0604020202020204" pitchFamily="34" charset="0"/>
              </a:rPr>
              <a:t>Meet the Experts – Fall Freebie</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 Successful Coordinator? You Must Be C-C-Crazy!</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Planning and Tracking Scholarly Activity</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 Financing: The Basics, the Strategies, and the Upcoming Changes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The Role of Coaching</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Resident Wellness in the Virtual World</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 Day in the Life of A DIO</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Site Visits – What to Expect in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Update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 Grants and Funding Sources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Survey Research</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Impactful AIR &amp; APE – Bridging Data &amp; Action</a:t>
            </a: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a:p>
            <a:pPr algn="ctr"/>
            <a:endParaRPr lang="en-US" sz="1200" dirty="0">
              <a:solidFill>
                <a:srgbClr val="0070C0"/>
              </a:solidFill>
              <a:latin typeface="+mn-lt"/>
            </a:endParaRPr>
          </a:p>
          <a:p>
            <a:pPr algn="ctr"/>
            <a:endParaRPr lang="en-US" sz="1200" dirty="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2021</a:t>
            </a:r>
          </a:p>
        </p:txBody>
      </p:sp>
    </p:spTree>
    <p:custDataLst>
      <p:tags r:id="rId1"/>
    </p:custDataLst>
    <p:extLst>
      <p:ext uri="{BB962C8B-B14F-4D97-AF65-F5344CB8AC3E}">
        <p14:creationId xmlns:p14="http://schemas.microsoft.com/office/powerpoint/2010/main" val="1904785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3746500"/>
          </a:xfrm>
        </p:spPr>
        <p:txBody>
          <a:bodyPr>
            <a:normAutofit fontScale="92500" lnSpcReduction="10000"/>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r>
              <a:rPr lang="en-US" sz="2400" b="1" dirty="0"/>
              <a:t>Partners in Medical Education</a:t>
            </a:r>
          </a:p>
          <a:p>
            <a:pPr algn="ctr">
              <a:lnSpc>
                <a:spcPct val="80000"/>
              </a:lnSpc>
              <a:buNone/>
              <a:defRPr/>
            </a:pPr>
            <a:r>
              <a:rPr lang="en-US" sz="2000" dirty="0"/>
              <a:t>724-864-7320  |  </a:t>
            </a:r>
            <a:r>
              <a:rPr lang="en-US" sz="2000" dirty="0">
                <a:solidFill>
                  <a:srgbClr val="FF0000"/>
                </a:solidFill>
                <a:hlinkClick r:id="rId3"/>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1800" dirty="0"/>
              <a:t> JACQUELINE HUNTLY MD,MPH</a:t>
            </a:r>
          </a:p>
          <a:p>
            <a:pPr algn="ctr">
              <a:lnSpc>
                <a:spcPct val="80000"/>
              </a:lnSpc>
              <a:buNone/>
              <a:defRPr/>
            </a:pPr>
            <a:r>
              <a:rPr lang="en-US" sz="2400" b="1" dirty="0"/>
              <a:t>Guest Speaker</a:t>
            </a:r>
          </a:p>
          <a:p>
            <a:pPr algn="ctr">
              <a:lnSpc>
                <a:spcPct val="80000"/>
              </a:lnSpc>
              <a:buNone/>
              <a:defRPr/>
            </a:pPr>
            <a:r>
              <a:rPr lang="en-US" sz="2400" dirty="0"/>
              <a:t>  </a:t>
            </a:r>
            <a:r>
              <a:rPr lang="en-US" sz="2400" dirty="0">
                <a:hlinkClick r:id="rId3"/>
              </a:rPr>
              <a:t>J</a:t>
            </a:r>
            <a:r>
              <a:rPr lang="en-US" sz="2400" dirty="0"/>
              <a:t>ackie@thrivetoleadmd.com</a:t>
            </a:r>
          </a:p>
          <a:p>
            <a:pPr algn="ctr">
              <a:lnSpc>
                <a:spcPct val="80000"/>
              </a:lnSpc>
              <a:buNone/>
              <a:defRPr/>
            </a:pPr>
            <a:endParaRPr lang="en-US" sz="2400" b="1" dirty="0"/>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336;p29">
            <a:extLst>
              <a:ext uri="{FF2B5EF4-FFF2-40B4-BE49-F238E27FC236}">
                <a16:creationId xmlns:a16="http://schemas.microsoft.com/office/drawing/2014/main" id="{B55E0441-ECB1-A943-B6AC-FC42002E4DED}"/>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US" smtClean="0"/>
              <a:pPr marL="0" lvl="0" indent="0" algn="r" rtl="0">
                <a:lnSpc>
                  <a:spcPct val="100000"/>
                </a:lnSpc>
                <a:spcBef>
                  <a:spcPts val="0"/>
                </a:spcBef>
                <a:spcAft>
                  <a:spcPts val="0"/>
                </a:spcAft>
                <a:buSzPts val="1000"/>
                <a:buNone/>
              </a:pPr>
              <a:t>37</a:t>
            </a:fld>
            <a:endParaRPr dirty="0"/>
          </a:p>
        </p:txBody>
      </p:sp>
      <p:sp>
        <p:nvSpPr>
          <p:cNvPr id="9" name="Google Shape;69;p2">
            <a:extLst>
              <a:ext uri="{FF2B5EF4-FFF2-40B4-BE49-F238E27FC236}">
                <a16:creationId xmlns:a16="http://schemas.microsoft.com/office/drawing/2014/main" id="{D787FC55-DC09-1B4E-9190-36E898FA7414}"/>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594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2CD1D9-0B46-5045-8F28-2A6077BB9BAF}"/>
              </a:ext>
            </a:extLst>
          </p:cNvPr>
          <p:cNvSpPr>
            <a:spLocks noGrp="1"/>
          </p:cNvSpPr>
          <p:nvPr>
            <p:ph idx="1"/>
          </p:nvPr>
        </p:nvSpPr>
        <p:spPr/>
        <p:txBody>
          <a:bodyPr/>
          <a:lstStyle/>
          <a:p>
            <a:pPr marL="285750" lvl="0" indent="-285750"/>
            <a:r>
              <a:rPr lang="en-US" dirty="0"/>
              <a:t>Define the term moral injury.</a:t>
            </a:r>
          </a:p>
          <a:p>
            <a:pPr marL="285750" lvl="0" indent="-285750"/>
            <a:r>
              <a:rPr lang="en-US" dirty="0"/>
              <a:t>Explain the differences between burnout and moral injury.</a:t>
            </a:r>
          </a:p>
          <a:p>
            <a:pPr marL="285750" indent="-285750"/>
            <a:r>
              <a:rPr lang="en-US" dirty="0"/>
              <a:t>Identify ways to address the issues and support providers. </a:t>
            </a:r>
          </a:p>
          <a:p>
            <a:pPr marL="0" indent="0">
              <a:buNone/>
            </a:pPr>
            <a:endParaRPr lang="en-US" dirty="0"/>
          </a:p>
        </p:txBody>
      </p:sp>
      <p:sp>
        <p:nvSpPr>
          <p:cNvPr id="3" name="Title 2">
            <a:extLst>
              <a:ext uri="{FF2B5EF4-FFF2-40B4-BE49-F238E27FC236}">
                <a16:creationId xmlns:a16="http://schemas.microsoft.com/office/drawing/2014/main" id="{7C1A892D-D09B-7D41-8400-D4F2CB49E729}"/>
              </a:ext>
            </a:extLst>
          </p:cNvPr>
          <p:cNvSpPr>
            <a:spLocks noGrp="1"/>
          </p:cNvSpPr>
          <p:nvPr>
            <p:ph type="title"/>
          </p:nvPr>
        </p:nvSpPr>
        <p:spPr/>
        <p:txBody>
          <a:bodyPr>
            <a:normAutofit/>
          </a:bodyPr>
          <a:lstStyle/>
          <a:p>
            <a:r>
              <a:rPr lang="en-US" dirty="0"/>
              <a:t>Objectives</a:t>
            </a:r>
          </a:p>
        </p:txBody>
      </p:sp>
      <p:sp>
        <p:nvSpPr>
          <p:cNvPr id="4" name="Footer Placeholder 3">
            <a:extLst>
              <a:ext uri="{FF2B5EF4-FFF2-40B4-BE49-F238E27FC236}">
                <a16:creationId xmlns:a16="http://schemas.microsoft.com/office/drawing/2014/main" id="{E21B41AB-C8A8-8D4D-B19B-93CE4A45A2CB}"/>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6D6BA280-8016-7140-B683-610F096C9248}"/>
              </a:ext>
            </a:extLst>
          </p:cNvPr>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Tree>
    <p:extLst>
      <p:ext uri="{BB962C8B-B14F-4D97-AF65-F5344CB8AC3E}">
        <p14:creationId xmlns:p14="http://schemas.microsoft.com/office/powerpoint/2010/main" val="315719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8C13D-43EC-564E-B926-F33CF4403C2A}"/>
              </a:ext>
            </a:extLst>
          </p:cNvPr>
          <p:cNvSpPr>
            <a:spLocks noGrp="1"/>
          </p:cNvSpPr>
          <p:nvPr>
            <p:ph idx="1"/>
          </p:nvPr>
        </p:nvSpPr>
        <p:spPr/>
        <p:txBody>
          <a:bodyPr/>
          <a:lstStyle/>
          <a:p>
            <a:pPr marL="0" indent="0">
              <a:buNone/>
            </a:pPr>
            <a:r>
              <a:rPr lang="en-US" dirty="0"/>
              <a:t>			Moral Distress</a:t>
            </a:r>
          </a:p>
          <a:p>
            <a:pPr marL="0" indent="0">
              <a:buNone/>
            </a:pPr>
            <a:r>
              <a:rPr lang="en-US" dirty="0"/>
              <a:t>			  Moral Injury</a:t>
            </a:r>
          </a:p>
          <a:p>
            <a:pPr marL="0" indent="0">
              <a:buNone/>
            </a:pPr>
            <a:r>
              <a:rPr lang="en-US" dirty="0"/>
              <a:t>			     Burnout</a:t>
            </a:r>
          </a:p>
          <a:p>
            <a:pPr marL="0" indent="0">
              <a:buNone/>
            </a:pPr>
            <a:endParaRPr lang="en-US" dirty="0"/>
          </a:p>
          <a:p>
            <a:pPr marL="0" indent="0">
              <a:buNone/>
            </a:pPr>
            <a:r>
              <a:rPr lang="en-US" dirty="0"/>
              <a:t>			       PTSD</a:t>
            </a:r>
          </a:p>
        </p:txBody>
      </p:sp>
      <p:sp>
        <p:nvSpPr>
          <p:cNvPr id="3" name="Title 2">
            <a:extLst>
              <a:ext uri="{FF2B5EF4-FFF2-40B4-BE49-F238E27FC236}">
                <a16:creationId xmlns:a16="http://schemas.microsoft.com/office/drawing/2014/main" id="{22918F82-DF1B-2141-BC63-5BB789FEE027}"/>
              </a:ext>
            </a:extLst>
          </p:cNvPr>
          <p:cNvSpPr>
            <a:spLocks noGrp="1"/>
          </p:cNvSpPr>
          <p:nvPr>
            <p:ph type="title"/>
          </p:nvPr>
        </p:nvSpPr>
        <p:spPr/>
        <p:txBody>
          <a:bodyPr>
            <a:normAutofit/>
          </a:bodyPr>
          <a:lstStyle/>
          <a:p>
            <a:r>
              <a:rPr lang="en-US" dirty="0"/>
              <a:t>Shifting Terminology</a:t>
            </a:r>
          </a:p>
        </p:txBody>
      </p:sp>
      <p:sp>
        <p:nvSpPr>
          <p:cNvPr id="4" name="Footer Placeholder 3">
            <a:extLst>
              <a:ext uri="{FF2B5EF4-FFF2-40B4-BE49-F238E27FC236}">
                <a16:creationId xmlns:a16="http://schemas.microsoft.com/office/drawing/2014/main" id="{EB75F258-8543-AF4A-A91F-711328B0D1E3}"/>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D5D979AA-9D4A-844B-860E-BBACF7ED87C7}"/>
              </a:ext>
            </a:extLst>
          </p:cNvPr>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Tree>
    <p:extLst>
      <p:ext uri="{BB962C8B-B14F-4D97-AF65-F5344CB8AC3E}">
        <p14:creationId xmlns:p14="http://schemas.microsoft.com/office/powerpoint/2010/main" val="189225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EBA6D-7296-4640-8028-230EDDAA6709}"/>
              </a:ext>
            </a:extLst>
          </p:cNvPr>
          <p:cNvSpPr>
            <a:spLocks noGrp="1"/>
          </p:cNvSpPr>
          <p:nvPr>
            <p:ph idx="1"/>
          </p:nvPr>
        </p:nvSpPr>
        <p:spPr/>
        <p:txBody>
          <a:bodyPr>
            <a:normAutofit/>
          </a:bodyPr>
          <a:lstStyle/>
          <a:p>
            <a:r>
              <a:rPr lang="en-US" dirty="0"/>
              <a:t>“Psychological Unease”</a:t>
            </a:r>
          </a:p>
          <a:p>
            <a:r>
              <a:rPr lang="en-US" dirty="0"/>
              <a:t>Ethically correct action known or just a sense of moral transgression</a:t>
            </a:r>
          </a:p>
          <a:p>
            <a:r>
              <a:rPr lang="en-US" dirty="0"/>
              <a:t>Constrained by system in ability to take action that aligns with moral principles</a:t>
            </a:r>
          </a:p>
          <a:p>
            <a:r>
              <a:rPr lang="en-US" dirty="0"/>
              <a:t>When this is constant and ongoing becomes moral injury.</a:t>
            </a:r>
          </a:p>
          <a:p>
            <a:r>
              <a:rPr lang="en-US" dirty="0"/>
              <a:t>Sustained moral distress can result in moral injury and its long-term psychological and performance sequelae.</a:t>
            </a:r>
          </a:p>
        </p:txBody>
      </p:sp>
      <p:sp>
        <p:nvSpPr>
          <p:cNvPr id="3" name="Title 2">
            <a:extLst>
              <a:ext uri="{FF2B5EF4-FFF2-40B4-BE49-F238E27FC236}">
                <a16:creationId xmlns:a16="http://schemas.microsoft.com/office/drawing/2014/main" id="{6F5897F9-ADDE-8341-93BB-CC76CF2745EE}"/>
              </a:ext>
            </a:extLst>
          </p:cNvPr>
          <p:cNvSpPr>
            <a:spLocks noGrp="1"/>
          </p:cNvSpPr>
          <p:nvPr>
            <p:ph type="title"/>
          </p:nvPr>
        </p:nvSpPr>
        <p:spPr/>
        <p:txBody>
          <a:bodyPr/>
          <a:lstStyle/>
          <a:p>
            <a:r>
              <a:rPr lang="en-US" dirty="0"/>
              <a:t>Moral Distress</a:t>
            </a:r>
            <a:br>
              <a:rPr lang="en-US" dirty="0"/>
            </a:br>
            <a:r>
              <a:rPr lang="en-US" dirty="0"/>
              <a:t> 					</a:t>
            </a:r>
            <a:r>
              <a:rPr lang="en-US" sz="1600" b="0" dirty="0" err="1"/>
              <a:t>Jameton</a:t>
            </a:r>
            <a:r>
              <a:rPr lang="en-US" sz="1600" b="0" dirty="0"/>
              <a:t> (1984) </a:t>
            </a:r>
            <a:r>
              <a:rPr lang="en-US" sz="1600" b="0" dirty="0">
                <a:solidFill>
                  <a:srgbClr val="FF0000"/>
                </a:solidFill>
              </a:rPr>
              <a:t>(1)</a:t>
            </a:r>
          </a:p>
        </p:txBody>
      </p:sp>
      <p:sp>
        <p:nvSpPr>
          <p:cNvPr id="4" name="Footer Placeholder 3">
            <a:extLst>
              <a:ext uri="{FF2B5EF4-FFF2-40B4-BE49-F238E27FC236}">
                <a16:creationId xmlns:a16="http://schemas.microsoft.com/office/drawing/2014/main" id="{D5BCD7A9-6C98-4143-A9C4-A7C63FE3CADE}"/>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C6210D5B-D8BC-1840-9022-4EBF84669252}"/>
              </a:ext>
            </a:extLst>
          </p:cNvPr>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Tree>
    <p:extLst>
      <p:ext uri="{BB962C8B-B14F-4D97-AF65-F5344CB8AC3E}">
        <p14:creationId xmlns:p14="http://schemas.microsoft.com/office/powerpoint/2010/main" val="86310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5AF77D-8178-E748-9EFE-AFBB4FE92CCE}"/>
              </a:ext>
            </a:extLst>
          </p:cNvPr>
          <p:cNvSpPr>
            <a:spLocks noGrp="1"/>
          </p:cNvSpPr>
          <p:nvPr>
            <p:ph idx="1"/>
          </p:nvPr>
        </p:nvSpPr>
        <p:spPr/>
        <p:txBody>
          <a:bodyPr>
            <a:normAutofit fontScale="92500" lnSpcReduction="10000"/>
          </a:bodyPr>
          <a:lstStyle/>
          <a:p>
            <a:pPr marL="0" indent="0">
              <a:buNone/>
            </a:pPr>
            <a:r>
              <a:rPr lang="en-US" dirty="0"/>
              <a:t>Well documented in the nursing literature for decades. </a:t>
            </a:r>
          </a:p>
          <a:p>
            <a:pPr marL="0" indent="0">
              <a:buNone/>
            </a:pPr>
            <a:r>
              <a:rPr lang="en-US" dirty="0"/>
              <a:t>Examples:</a:t>
            </a:r>
          </a:p>
          <a:p>
            <a:r>
              <a:rPr lang="en-US" dirty="0"/>
              <a:t>Continuing life support even though it is not in the best interest of the patient.</a:t>
            </a:r>
          </a:p>
          <a:p>
            <a:r>
              <a:rPr lang="en-US" dirty="0"/>
              <a:t>Inadequate communication about end of life care between providers, patients, and families.</a:t>
            </a:r>
          </a:p>
          <a:p>
            <a:r>
              <a:rPr lang="en-US" dirty="0"/>
              <a:t>Inappropriate use of healthcare resources.</a:t>
            </a:r>
          </a:p>
          <a:p>
            <a:r>
              <a:rPr lang="en-US" dirty="0"/>
              <a:t>Inadequate staffing or staff inadequately trained to provide the required care.</a:t>
            </a:r>
          </a:p>
          <a:p>
            <a:r>
              <a:rPr lang="en-US" dirty="0"/>
              <a:t>Inadequate pain relief provided to patients.</a:t>
            </a:r>
          </a:p>
          <a:p>
            <a:r>
              <a:rPr lang="en-US" dirty="0"/>
              <a:t>False hope given to patients and families.</a:t>
            </a:r>
          </a:p>
          <a:p>
            <a:pPr marL="0" indent="0">
              <a:buNone/>
            </a:pPr>
            <a:endParaRPr lang="en-US" dirty="0"/>
          </a:p>
        </p:txBody>
      </p:sp>
      <p:sp>
        <p:nvSpPr>
          <p:cNvPr id="3" name="Title 2">
            <a:extLst>
              <a:ext uri="{FF2B5EF4-FFF2-40B4-BE49-F238E27FC236}">
                <a16:creationId xmlns:a16="http://schemas.microsoft.com/office/drawing/2014/main" id="{91B2A7BC-B3A6-6646-A2D1-4E1CF28ABDE1}"/>
              </a:ext>
            </a:extLst>
          </p:cNvPr>
          <p:cNvSpPr>
            <a:spLocks noGrp="1"/>
          </p:cNvSpPr>
          <p:nvPr>
            <p:ph type="title"/>
          </p:nvPr>
        </p:nvSpPr>
        <p:spPr/>
        <p:txBody>
          <a:bodyPr>
            <a:normAutofit fontScale="90000"/>
          </a:bodyPr>
          <a:lstStyle/>
          <a:p>
            <a:br>
              <a:rPr lang="en-US" dirty="0"/>
            </a:br>
            <a:br>
              <a:rPr lang="en-US" sz="3900" dirty="0"/>
            </a:br>
            <a:r>
              <a:rPr lang="en-US" sz="3900" dirty="0"/>
              <a:t>Moral Distress</a:t>
            </a:r>
            <a:br>
              <a:rPr lang="en-US" dirty="0"/>
            </a:br>
            <a:r>
              <a:rPr lang="en-US" dirty="0"/>
              <a:t>				</a:t>
            </a:r>
            <a:r>
              <a:rPr lang="en-US" sz="1800" b="0" i="1" dirty="0" err="1"/>
              <a:t>Jameton</a:t>
            </a:r>
            <a:r>
              <a:rPr lang="en-US" sz="1800" b="0" i="1" dirty="0"/>
              <a:t> (1984) </a:t>
            </a:r>
            <a:r>
              <a:rPr lang="en-US" sz="1800" b="0" i="1" dirty="0">
                <a:solidFill>
                  <a:srgbClr val="FF0000"/>
                </a:solidFill>
              </a:rPr>
              <a:t>(1)</a:t>
            </a:r>
            <a:br>
              <a:rPr lang="en-US" dirty="0"/>
            </a:br>
            <a:br>
              <a:rPr lang="en-US" dirty="0"/>
            </a:br>
            <a:endParaRPr lang="en-US" sz="1800" b="0" i="1" dirty="0"/>
          </a:p>
        </p:txBody>
      </p:sp>
      <p:sp>
        <p:nvSpPr>
          <p:cNvPr id="4" name="Footer Placeholder 3">
            <a:extLst>
              <a:ext uri="{FF2B5EF4-FFF2-40B4-BE49-F238E27FC236}">
                <a16:creationId xmlns:a16="http://schemas.microsoft.com/office/drawing/2014/main" id="{6540B551-7279-BD4B-A9CE-855A12B27ACB}"/>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396C6D3A-0DA4-804E-B963-4A86A956013C}"/>
              </a:ext>
            </a:extLst>
          </p:cNvPr>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326963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5FEB74-1490-6A44-8E40-90E82FF0B1BE}"/>
              </a:ext>
            </a:extLst>
          </p:cNvPr>
          <p:cNvSpPr>
            <a:spLocks noGrp="1"/>
          </p:cNvSpPr>
          <p:nvPr>
            <p:ph idx="1"/>
          </p:nvPr>
        </p:nvSpPr>
        <p:spPr/>
        <p:txBody>
          <a:bodyPr/>
          <a:lstStyle/>
          <a:p>
            <a:r>
              <a:rPr lang="en-US" dirty="0"/>
              <a:t>Financial </a:t>
            </a:r>
          </a:p>
          <a:p>
            <a:r>
              <a:rPr lang="en-US" dirty="0"/>
              <a:t>Electronic health records</a:t>
            </a:r>
          </a:p>
          <a:p>
            <a:r>
              <a:rPr lang="en-US" dirty="0"/>
              <a:t>Risk of litigation</a:t>
            </a:r>
          </a:p>
        </p:txBody>
      </p:sp>
      <p:sp>
        <p:nvSpPr>
          <p:cNvPr id="3" name="Title 2">
            <a:extLst>
              <a:ext uri="{FF2B5EF4-FFF2-40B4-BE49-F238E27FC236}">
                <a16:creationId xmlns:a16="http://schemas.microsoft.com/office/drawing/2014/main" id="{F7FB7F3A-FC4E-5F4A-88CA-22951426EB29}"/>
              </a:ext>
            </a:extLst>
          </p:cNvPr>
          <p:cNvSpPr>
            <a:spLocks noGrp="1"/>
          </p:cNvSpPr>
          <p:nvPr>
            <p:ph type="title"/>
          </p:nvPr>
        </p:nvSpPr>
        <p:spPr/>
        <p:txBody>
          <a:bodyPr/>
          <a:lstStyle/>
          <a:p>
            <a:r>
              <a:rPr lang="en-US" dirty="0"/>
              <a:t>Moral Distress </a:t>
            </a:r>
            <a:r>
              <a:rPr lang="en-US" sz="3200" b="0" dirty="0"/>
              <a:t>(Physicians)</a:t>
            </a:r>
            <a:br>
              <a:rPr lang="en-US" dirty="0"/>
            </a:br>
            <a:endParaRPr lang="en-US" dirty="0"/>
          </a:p>
        </p:txBody>
      </p:sp>
      <p:sp>
        <p:nvSpPr>
          <p:cNvPr id="4" name="Footer Placeholder 3">
            <a:extLst>
              <a:ext uri="{FF2B5EF4-FFF2-40B4-BE49-F238E27FC236}">
                <a16:creationId xmlns:a16="http://schemas.microsoft.com/office/drawing/2014/main" id="{E39E4DC0-0BF5-0340-9DB1-4E7C20D5C8D6}"/>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184F9511-458B-1047-B99D-DD9EBA93882E}"/>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169518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EEDBBF-316F-C746-97D2-782C93A07820}"/>
              </a:ext>
            </a:extLst>
          </p:cNvPr>
          <p:cNvSpPr>
            <a:spLocks noGrp="1"/>
          </p:cNvSpPr>
          <p:nvPr>
            <p:ph idx="1"/>
          </p:nvPr>
        </p:nvSpPr>
        <p:spPr/>
        <p:txBody>
          <a:bodyPr/>
          <a:lstStyle/>
          <a:p>
            <a:pPr marL="0" indent="0">
              <a:buNone/>
            </a:pPr>
            <a:r>
              <a:rPr lang="en-US" b="1" i="1" dirty="0"/>
              <a:t> ” What can I do? Where can I hide from this and not be found? What wings would take me high enough? How deep a hole would I have to dig? My shame for the evil I have done consumes me…I am soaked in blood-guilt, polluted, contagious…I am a pollutant, an offense to the gods above.”</a:t>
            </a:r>
          </a:p>
          <a:p>
            <a:pPr marL="0" indent="0">
              <a:buNone/>
            </a:pPr>
            <a:r>
              <a:rPr lang="en-US" sz="1800" i="1" dirty="0"/>
              <a:t>Spoken by Herakles </a:t>
            </a:r>
          </a:p>
          <a:p>
            <a:pPr marL="0" indent="0">
              <a:buNone/>
            </a:pPr>
            <a:r>
              <a:rPr lang="en-US" sz="1800" i="1" dirty="0"/>
              <a:t>(” Herakles” written by Euripides, 416 BCE)</a:t>
            </a:r>
          </a:p>
        </p:txBody>
      </p:sp>
      <p:sp>
        <p:nvSpPr>
          <p:cNvPr id="3" name="Title 2">
            <a:extLst>
              <a:ext uri="{FF2B5EF4-FFF2-40B4-BE49-F238E27FC236}">
                <a16:creationId xmlns:a16="http://schemas.microsoft.com/office/drawing/2014/main" id="{00A01B37-714D-2643-A996-EA5EC9C9CF27}"/>
              </a:ext>
            </a:extLst>
          </p:cNvPr>
          <p:cNvSpPr>
            <a:spLocks noGrp="1"/>
          </p:cNvSpPr>
          <p:nvPr>
            <p:ph type="title"/>
          </p:nvPr>
        </p:nvSpPr>
        <p:spPr/>
        <p:txBody>
          <a:bodyPr>
            <a:normAutofit/>
          </a:bodyPr>
          <a:lstStyle/>
          <a:p>
            <a:r>
              <a:rPr lang="en-US" dirty="0"/>
              <a:t>Moral Injury</a:t>
            </a:r>
          </a:p>
        </p:txBody>
      </p:sp>
      <p:sp>
        <p:nvSpPr>
          <p:cNvPr id="4" name="Footer Placeholder 3">
            <a:extLst>
              <a:ext uri="{FF2B5EF4-FFF2-40B4-BE49-F238E27FC236}">
                <a16:creationId xmlns:a16="http://schemas.microsoft.com/office/drawing/2014/main" id="{2EAEB717-BF88-1F4E-8B7D-35044E79A2FF}"/>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42FBE3F1-DC39-C845-A2F8-F67C89FF0AEB}"/>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1074925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12272</TotalTime>
  <Words>2893</Words>
  <Application>Microsoft Office PowerPoint</Application>
  <PresentationFormat>On-screen Show (4:3)</PresentationFormat>
  <Paragraphs>476</Paragraphs>
  <Slides>37</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Comic Sans MS</vt:lpstr>
      <vt:lpstr>Lucida Bright</vt:lpstr>
      <vt:lpstr>Wingdings</vt:lpstr>
      <vt:lpstr>PME-2016</vt:lpstr>
      <vt:lpstr>Custom Design</vt:lpstr>
      <vt:lpstr>Please Note…</vt:lpstr>
      <vt:lpstr>Moral Injury in Healthcare</vt:lpstr>
      <vt:lpstr>Introducing Your Presenter…</vt:lpstr>
      <vt:lpstr>Objectives</vt:lpstr>
      <vt:lpstr>Shifting Terminology</vt:lpstr>
      <vt:lpstr>Moral Distress       Jameton (1984) (1)</vt:lpstr>
      <vt:lpstr>  Moral Distress     Jameton (1984) (1)  </vt:lpstr>
      <vt:lpstr>Moral Distress (Physicians) </vt:lpstr>
      <vt:lpstr>Moral Injury</vt:lpstr>
      <vt:lpstr>PowerPoint Presentation</vt:lpstr>
      <vt:lpstr>Moral Injury  </vt:lpstr>
      <vt:lpstr>Theater of War (3) </vt:lpstr>
      <vt:lpstr>Moral Injury</vt:lpstr>
      <vt:lpstr>Moral Injury                                       Litz et al.,2009 (6)</vt:lpstr>
      <vt:lpstr>PowerPoint Presentation</vt:lpstr>
      <vt:lpstr>PowerPoint Presentation</vt:lpstr>
      <vt:lpstr>Moral Injury           Jinkerson J. 2016 (7)</vt:lpstr>
      <vt:lpstr>Moral injury       Koenig et al., 2018a (8)</vt:lpstr>
      <vt:lpstr>Moral injury and PTSD Overlap     Koenig, et al. 2020 (9)</vt:lpstr>
      <vt:lpstr>Burnout      Freudenberger HJ. 1975 (10,11)</vt:lpstr>
      <vt:lpstr>Burnout     Maslach C.1982 (12,13)</vt:lpstr>
      <vt:lpstr> </vt:lpstr>
      <vt:lpstr>Burnout a Problematic Term     Talbot and Dean 2018 (14)</vt:lpstr>
      <vt:lpstr>Causes      Dean and Talbot (15,16,17)</vt:lpstr>
      <vt:lpstr>Is it appropriate to use same term for soldiers and those in healthcare?      Asken M. 2019 (18)</vt:lpstr>
      <vt:lpstr>Covid- Healthcare professionals on the “frontline”     Asken M. 2020 (19);  Dean W. (20) </vt:lpstr>
      <vt:lpstr>Further Debate </vt:lpstr>
      <vt:lpstr>   MISS-HP Assessment     (Adapted from MISS-M-SF)      Koenig HG.,et al. (21) ; Mantri  S.,et al. (22)</vt:lpstr>
      <vt:lpstr>MISS-HP (cont.)HP</vt:lpstr>
      <vt:lpstr>System Solutions           Dean W. and Talbot S. (23)</vt:lpstr>
      <vt:lpstr>PowerPoint Presentation</vt:lpstr>
      <vt:lpstr>Therapeutic Interventions       Koenig HG. et al. (22)</vt:lpstr>
      <vt:lpstr>Theater of War for Frontline Medical Providers (24) </vt:lpstr>
      <vt:lpstr>References </vt:lpstr>
      <vt:lpstr>References (cont.)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Schwartz</cp:lastModifiedBy>
  <cp:revision>56</cp:revision>
  <cp:lastPrinted>2021-11-30T21:19:15Z</cp:lastPrinted>
  <dcterms:created xsi:type="dcterms:W3CDTF">2016-03-20T11:36:31Z</dcterms:created>
  <dcterms:modified xsi:type="dcterms:W3CDTF">2021-12-01T21:00:49Z</dcterms:modified>
</cp:coreProperties>
</file>