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tags/tag1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6412" r:id="rId1"/>
  </p:sldMasterIdLst>
  <p:notesMasterIdLst>
    <p:notesMasterId r:id="rId29"/>
  </p:notesMasterIdLst>
  <p:sldIdLst>
    <p:sldId id="256" r:id="rId2"/>
    <p:sldId id="308" r:id="rId3"/>
    <p:sldId id="330" r:id="rId4"/>
    <p:sldId id="357" r:id="rId5"/>
    <p:sldId id="354" r:id="rId6"/>
    <p:sldId id="353" r:id="rId7"/>
    <p:sldId id="370" r:id="rId8"/>
    <p:sldId id="346" r:id="rId9"/>
    <p:sldId id="371" r:id="rId10"/>
    <p:sldId id="373" r:id="rId11"/>
    <p:sldId id="372" r:id="rId12"/>
    <p:sldId id="355" r:id="rId13"/>
    <p:sldId id="348" r:id="rId14"/>
    <p:sldId id="358" r:id="rId15"/>
    <p:sldId id="376" r:id="rId16"/>
    <p:sldId id="356" r:id="rId17"/>
    <p:sldId id="349" r:id="rId18"/>
    <p:sldId id="359" r:id="rId19"/>
    <p:sldId id="350" r:id="rId20"/>
    <p:sldId id="351" r:id="rId21"/>
    <p:sldId id="375" r:id="rId22"/>
    <p:sldId id="352" r:id="rId23"/>
    <p:sldId id="366" r:id="rId24"/>
    <p:sldId id="347" r:id="rId25"/>
    <p:sldId id="287" r:id="rId26"/>
    <p:sldId id="459" r:id="rId27"/>
    <p:sldId id="329" r:id="rId28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91" autoAdjust="0"/>
    <p:restoredTop sz="78210" autoAdjust="0"/>
  </p:normalViewPr>
  <p:slideViewPr>
    <p:cSldViewPr snapToGrid="0" snapToObjects="1">
      <p:cViewPr varScale="1">
        <p:scale>
          <a:sx n="47" d="100"/>
          <a:sy n="47" d="100"/>
        </p:scale>
        <p:origin x="1186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4" Type="http://schemas.openxmlformats.org/officeDocument/2006/relationships/image" Target="../media/image10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4" Type="http://schemas.openxmlformats.org/officeDocument/2006/relationships/image" Target="../media/image1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81DEF6-AF78-4E46-9AB2-50CBF657FD7C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1"/>
      <dgm:spPr/>
    </dgm:pt>
    <dgm:pt modelId="{B23CD75C-6EBE-49F3-9934-6F6FE1A172CB}">
      <dgm:prSet phldrT="[Text]"/>
      <dgm:spPr/>
      <dgm:t>
        <a:bodyPr/>
        <a:lstStyle/>
        <a:p>
          <a:r>
            <a:rPr lang="en-US" dirty="0"/>
            <a:t>Original Research</a:t>
          </a:r>
        </a:p>
      </dgm:t>
    </dgm:pt>
    <dgm:pt modelId="{AFB269D7-F382-44FF-B2D0-63E415E85658}" type="parTrans" cxnId="{4FE0F8D6-67D4-4BE6-A932-80C9EE7FFF3C}">
      <dgm:prSet/>
      <dgm:spPr/>
      <dgm:t>
        <a:bodyPr/>
        <a:lstStyle/>
        <a:p>
          <a:endParaRPr lang="en-US"/>
        </a:p>
      </dgm:t>
    </dgm:pt>
    <dgm:pt modelId="{17DA4317-9581-46CC-895C-BBFF567CF58F}" type="sibTrans" cxnId="{4FE0F8D6-67D4-4BE6-A932-80C9EE7FFF3C}">
      <dgm:prSet/>
      <dgm:spPr/>
      <dgm:t>
        <a:bodyPr/>
        <a:lstStyle/>
        <a:p>
          <a:endParaRPr lang="en-US"/>
        </a:p>
      </dgm:t>
    </dgm:pt>
    <dgm:pt modelId="{301175EB-F1F5-4F3C-B789-CAEE11A25561}">
      <dgm:prSet phldrT="[Text]"/>
      <dgm:spPr/>
      <dgm:t>
        <a:bodyPr/>
        <a:lstStyle/>
        <a:p>
          <a:r>
            <a:rPr lang="en-US" dirty="0"/>
            <a:t>Medical Education</a:t>
          </a:r>
        </a:p>
      </dgm:t>
    </dgm:pt>
    <dgm:pt modelId="{23CC0149-123D-444D-AEB3-869D809B9BB6}" type="parTrans" cxnId="{51F7B3B6-D0D5-4AF7-A61B-967494341828}">
      <dgm:prSet/>
      <dgm:spPr/>
      <dgm:t>
        <a:bodyPr/>
        <a:lstStyle/>
        <a:p>
          <a:endParaRPr lang="en-US"/>
        </a:p>
      </dgm:t>
    </dgm:pt>
    <dgm:pt modelId="{13EE755C-8637-446C-A68D-07DD6D12CB46}" type="sibTrans" cxnId="{51F7B3B6-D0D5-4AF7-A61B-967494341828}">
      <dgm:prSet/>
      <dgm:spPr/>
      <dgm:t>
        <a:bodyPr/>
        <a:lstStyle/>
        <a:p>
          <a:endParaRPr lang="en-US"/>
        </a:p>
      </dgm:t>
    </dgm:pt>
    <dgm:pt modelId="{03EE468F-5EC7-492B-9E94-6EDE2331E4DA}">
      <dgm:prSet phldrT="[Text]"/>
      <dgm:spPr/>
      <dgm:t>
        <a:bodyPr/>
        <a:lstStyle/>
        <a:p>
          <a:r>
            <a:rPr lang="en-US" dirty="0"/>
            <a:t>Case Reports/ QI Projects</a:t>
          </a:r>
        </a:p>
      </dgm:t>
    </dgm:pt>
    <dgm:pt modelId="{6375E81B-583B-411A-837D-47775188F1FA}" type="parTrans" cxnId="{1A9FA5C4-3664-441C-8E15-AB61F4D1E5B8}">
      <dgm:prSet/>
      <dgm:spPr/>
      <dgm:t>
        <a:bodyPr/>
        <a:lstStyle/>
        <a:p>
          <a:endParaRPr lang="en-US"/>
        </a:p>
      </dgm:t>
    </dgm:pt>
    <dgm:pt modelId="{FC181DDF-777A-4D0C-8C50-842A0DF3DD49}" type="sibTrans" cxnId="{1A9FA5C4-3664-441C-8E15-AB61F4D1E5B8}">
      <dgm:prSet/>
      <dgm:spPr/>
      <dgm:t>
        <a:bodyPr/>
        <a:lstStyle/>
        <a:p>
          <a:endParaRPr lang="en-US"/>
        </a:p>
      </dgm:t>
    </dgm:pt>
    <dgm:pt modelId="{3AB42650-B147-4231-B86C-4DF1CA968264}" type="pres">
      <dgm:prSet presAssocID="{8781DEF6-AF78-4E46-9AB2-50CBF657FD7C}" presName="compositeShape" presStyleCnt="0">
        <dgm:presLayoutVars>
          <dgm:chMax val="7"/>
          <dgm:dir/>
          <dgm:resizeHandles val="exact"/>
        </dgm:presLayoutVars>
      </dgm:prSet>
      <dgm:spPr/>
    </dgm:pt>
    <dgm:pt modelId="{CE695603-DB15-481C-82DC-8FB454F53059}" type="pres">
      <dgm:prSet presAssocID="{8781DEF6-AF78-4E46-9AB2-50CBF657FD7C}" presName="wedge1" presStyleLbl="node1" presStyleIdx="0" presStyleCnt="3" custLinFactNeighborX="-3471" custLinFactNeighborY="3472"/>
      <dgm:spPr/>
    </dgm:pt>
    <dgm:pt modelId="{73BDC816-4768-47A3-AA4A-7BA00C6D7564}" type="pres">
      <dgm:prSet presAssocID="{8781DEF6-AF78-4E46-9AB2-50CBF657FD7C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35C33C36-906F-4925-82D2-21BCFD8AB146}" type="pres">
      <dgm:prSet presAssocID="{8781DEF6-AF78-4E46-9AB2-50CBF657FD7C}" presName="wedge2" presStyleLbl="node1" presStyleIdx="1" presStyleCnt="3"/>
      <dgm:spPr/>
    </dgm:pt>
    <dgm:pt modelId="{C16AD8F2-4F79-46B5-B749-9F3A5C30356B}" type="pres">
      <dgm:prSet presAssocID="{8781DEF6-AF78-4E46-9AB2-50CBF657FD7C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9DD66D41-0A6E-4355-9031-8EE8490DC883}" type="pres">
      <dgm:prSet presAssocID="{8781DEF6-AF78-4E46-9AB2-50CBF657FD7C}" presName="wedge3" presStyleLbl="node1" presStyleIdx="2" presStyleCnt="3" custLinFactNeighborX="-1736"/>
      <dgm:spPr/>
    </dgm:pt>
    <dgm:pt modelId="{F6DFDB81-0CA5-4362-B615-DD7D36C11A5D}" type="pres">
      <dgm:prSet presAssocID="{8781DEF6-AF78-4E46-9AB2-50CBF657FD7C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60385A41-D9AB-45FA-867A-55BD73711240}" type="presOf" srcId="{03EE468F-5EC7-492B-9E94-6EDE2331E4DA}" destId="{9DD66D41-0A6E-4355-9031-8EE8490DC883}" srcOrd="0" destOrd="0" presId="urn:microsoft.com/office/officeart/2005/8/layout/chart3"/>
    <dgm:cxn modelId="{7609D065-3B36-4AC6-88F1-C974597B8A88}" type="presOf" srcId="{301175EB-F1F5-4F3C-B789-CAEE11A25561}" destId="{C16AD8F2-4F79-46B5-B749-9F3A5C30356B}" srcOrd="1" destOrd="0" presId="urn:microsoft.com/office/officeart/2005/8/layout/chart3"/>
    <dgm:cxn modelId="{7836C16B-7B6E-4D8C-8FCF-79C7263D9DF1}" type="presOf" srcId="{B23CD75C-6EBE-49F3-9934-6F6FE1A172CB}" destId="{CE695603-DB15-481C-82DC-8FB454F53059}" srcOrd="0" destOrd="0" presId="urn:microsoft.com/office/officeart/2005/8/layout/chart3"/>
    <dgm:cxn modelId="{1771CFB0-F1A8-420B-A027-828799512285}" type="presOf" srcId="{03EE468F-5EC7-492B-9E94-6EDE2331E4DA}" destId="{F6DFDB81-0CA5-4362-B615-DD7D36C11A5D}" srcOrd="1" destOrd="0" presId="urn:microsoft.com/office/officeart/2005/8/layout/chart3"/>
    <dgm:cxn modelId="{51F7B3B6-D0D5-4AF7-A61B-967494341828}" srcId="{8781DEF6-AF78-4E46-9AB2-50CBF657FD7C}" destId="{301175EB-F1F5-4F3C-B789-CAEE11A25561}" srcOrd="1" destOrd="0" parTransId="{23CC0149-123D-444D-AEB3-869D809B9BB6}" sibTransId="{13EE755C-8637-446C-A68D-07DD6D12CB46}"/>
    <dgm:cxn modelId="{F68C89BE-92DF-46AF-BD36-6A081CB385AC}" type="presOf" srcId="{8781DEF6-AF78-4E46-9AB2-50CBF657FD7C}" destId="{3AB42650-B147-4231-B86C-4DF1CA968264}" srcOrd="0" destOrd="0" presId="urn:microsoft.com/office/officeart/2005/8/layout/chart3"/>
    <dgm:cxn modelId="{1A9FA5C4-3664-441C-8E15-AB61F4D1E5B8}" srcId="{8781DEF6-AF78-4E46-9AB2-50CBF657FD7C}" destId="{03EE468F-5EC7-492B-9E94-6EDE2331E4DA}" srcOrd="2" destOrd="0" parTransId="{6375E81B-583B-411A-837D-47775188F1FA}" sibTransId="{FC181DDF-777A-4D0C-8C50-842A0DF3DD49}"/>
    <dgm:cxn modelId="{4FE0F8D6-67D4-4BE6-A932-80C9EE7FFF3C}" srcId="{8781DEF6-AF78-4E46-9AB2-50CBF657FD7C}" destId="{B23CD75C-6EBE-49F3-9934-6F6FE1A172CB}" srcOrd="0" destOrd="0" parTransId="{AFB269D7-F382-44FF-B2D0-63E415E85658}" sibTransId="{17DA4317-9581-46CC-895C-BBFF567CF58F}"/>
    <dgm:cxn modelId="{810776D9-C8F2-4EDC-B327-40BE2ADB0B41}" type="presOf" srcId="{B23CD75C-6EBE-49F3-9934-6F6FE1A172CB}" destId="{73BDC816-4768-47A3-AA4A-7BA00C6D7564}" srcOrd="1" destOrd="0" presId="urn:microsoft.com/office/officeart/2005/8/layout/chart3"/>
    <dgm:cxn modelId="{A834B3F8-4281-435A-9D39-5D9CE4BCD4E5}" type="presOf" srcId="{301175EB-F1F5-4F3C-B789-CAEE11A25561}" destId="{35C33C36-906F-4925-82D2-21BCFD8AB146}" srcOrd="0" destOrd="0" presId="urn:microsoft.com/office/officeart/2005/8/layout/chart3"/>
    <dgm:cxn modelId="{F9568A68-10D1-445D-B275-68BC4F930B99}" type="presParOf" srcId="{3AB42650-B147-4231-B86C-4DF1CA968264}" destId="{CE695603-DB15-481C-82DC-8FB454F53059}" srcOrd="0" destOrd="0" presId="urn:microsoft.com/office/officeart/2005/8/layout/chart3"/>
    <dgm:cxn modelId="{DB367F78-1494-45F1-805E-5E70E8A1EC4D}" type="presParOf" srcId="{3AB42650-B147-4231-B86C-4DF1CA968264}" destId="{73BDC816-4768-47A3-AA4A-7BA00C6D7564}" srcOrd="1" destOrd="0" presId="urn:microsoft.com/office/officeart/2005/8/layout/chart3"/>
    <dgm:cxn modelId="{F7895DDB-07C5-4C78-B496-F86497716937}" type="presParOf" srcId="{3AB42650-B147-4231-B86C-4DF1CA968264}" destId="{35C33C36-906F-4925-82D2-21BCFD8AB146}" srcOrd="2" destOrd="0" presId="urn:microsoft.com/office/officeart/2005/8/layout/chart3"/>
    <dgm:cxn modelId="{6378AB44-5C28-4BD4-8A15-D891B1ED365A}" type="presParOf" srcId="{3AB42650-B147-4231-B86C-4DF1CA968264}" destId="{C16AD8F2-4F79-46B5-B749-9F3A5C30356B}" srcOrd="3" destOrd="0" presId="urn:microsoft.com/office/officeart/2005/8/layout/chart3"/>
    <dgm:cxn modelId="{49AAC621-72A3-4374-B6A4-1BF9751582A2}" type="presParOf" srcId="{3AB42650-B147-4231-B86C-4DF1CA968264}" destId="{9DD66D41-0A6E-4355-9031-8EE8490DC883}" srcOrd="4" destOrd="0" presId="urn:microsoft.com/office/officeart/2005/8/layout/chart3"/>
    <dgm:cxn modelId="{5C7795C4-3936-40F6-B5FD-3D359380EDF7}" type="presParOf" srcId="{3AB42650-B147-4231-B86C-4DF1CA968264}" destId="{F6DFDB81-0CA5-4362-B615-DD7D36C11A5D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1C7764B-D01E-40FE-834C-260EFE0297DB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43B983A8-41FA-45F7-88E2-48C2785B7BA4}">
      <dgm:prSet phldrT="[Text]"/>
      <dgm:spPr/>
      <dgm:t>
        <a:bodyPr/>
        <a:lstStyle/>
        <a:p>
          <a:r>
            <a:rPr lang="en-US" dirty="0"/>
            <a:t>Conference Presentations</a:t>
          </a:r>
        </a:p>
      </dgm:t>
    </dgm:pt>
    <dgm:pt modelId="{4C228663-8FDD-4E90-9D36-BE8ABC9C4BAE}" type="parTrans" cxnId="{BAFE182C-D51A-42A9-874B-E38EF4030113}">
      <dgm:prSet/>
      <dgm:spPr/>
      <dgm:t>
        <a:bodyPr/>
        <a:lstStyle/>
        <a:p>
          <a:endParaRPr lang="en-US"/>
        </a:p>
      </dgm:t>
    </dgm:pt>
    <dgm:pt modelId="{68568131-0BFA-42F7-A6A6-E32C09E75A9E}" type="sibTrans" cxnId="{BAFE182C-D51A-42A9-874B-E38EF4030113}">
      <dgm:prSet/>
      <dgm:spPr/>
      <dgm:t>
        <a:bodyPr/>
        <a:lstStyle/>
        <a:p>
          <a:endParaRPr lang="en-US"/>
        </a:p>
      </dgm:t>
    </dgm:pt>
    <dgm:pt modelId="{9F5F898F-F65A-4D45-A1C6-C0A5DC5CAA10}">
      <dgm:prSet phldrT="[Text]"/>
      <dgm:spPr/>
      <dgm:t>
        <a:bodyPr/>
        <a:lstStyle/>
        <a:p>
          <a:r>
            <a:rPr lang="en-US" dirty="0"/>
            <a:t>Non-PMID Publications</a:t>
          </a:r>
        </a:p>
      </dgm:t>
    </dgm:pt>
    <dgm:pt modelId="{5BB4F693-C425-4E0B-8A4C-AF94EFF62BF2}" type="parTrans" cxnId="{29B3B3BA-F1A1-40C2-B1AC-E33CFA5813D6}">
      <dgm:prSet/>
      <dgm:spPr/>
      <dgm:t>
        <a:bodyPr/>
        <a:lstStyle/>
        <a:p>
          <a:endParaRPr lang="en-US"/>
        </a:p>
      </dgm:t>
    </dgm:pt>
    <dgm:pt modelId="{8B2A5657-9588-4884-973C-E5ED4A15E4F8}" type="sibTrans" cxnId="{29B3B3BA-F1A1-40C2-B1AC-E33CFA5813D6}">
      <dgm:prSet/>
      <dgm:spPr/>
      <dgm:t>
        <a:bodyPr/>
        <a:lstStyle/>
        <a:p>
          <a:endParaRPr lang="en-US"/>
        </a:p>
      </dgm:t>
    </dgm:pt>
    <dgm:pt modelId="{36913883-DB46-4181-ADDB-D60FD927BCD7}">
      <dgm:prSet phldrT="[Text]"/>
      <dgm:spPr/>
      <dgm:t>
        <a:bodyPr/>
        <a:lstStyle/>
        <a:p>
          <a:r>
            <a:rPr lang="en-US" dirty="0"/>
            <a:t>PMID </a:t>
          </a:r>
        </a:p>
      </dgm:t>
    </dgm:pt>
    <dgm:pt modelId="{A972F1FE-56E8-48BD-9931-A5E0C6E6C911}" type="parTrans" cxnId="{BD8A788D-E0B3-44EF-A4E2-AB246CAB1AC9}">
      <dgm:prSet/>
      <dgm:spPr/>
      <dgm:t>
        <a:bodyPr/>
        <a:lstStyle/>
        <a:p>
          <a:endParaRPr lang="en-US"/>
        </a:p>
      </dgm:t>
    </dgm:pt>
    <dgm:pt modelId="{E112EA41-6C29-4F52-BE5E-6ADE98FC4C94}" type="sibTrans" cxnId="{BD8A788D-E0B3-44EF-A4E2-AB246CAB1AC9}">
      <dgm:prSet/>
      <dgm:spPr/>
      <dgm:t>
        <a:bodyPr/>
        <a:lstStyle/>
        <a:p>
          <a:endParaRPr lang="en-US"/>
        </a:p>
      </dgm:t>
    </dgm:pt>
    <dgm:pt modelId="{0F0C0082-888D-4AD0-9D45-83FD772B94A9}" type="pres">
      <dgm:prSet presAssocID="{B1C7764B-D01E-40FE-834C-260EFE0297DB}" presName="Name0" presStyleCnt="0">
        <dgm:presLayoutVars>
          <dgm:dir/>
          <dgm:animLvl val="lvl"/>
          <dgm:resizeHandles val="exact"/>
        </dgm:presLayoutVars>
      </dgm:prSet>
      <dgm:spPr/>
    </dgm:pt>
    <dgm:pt modelId="{8D1333C3-48E1-4039-A637-5F6FD2EE96E1}" type="pres">
      <dgm:prSet presAssocID="{43B983A8-41FA-45F7-88E2-48C2785B7BA4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A868FD62-33A5-452D-8092-A51ACD84F8FA}" type="pres">
      <dgm:prSet presAssocID="{68568131-0BFA-42F7-A6A6-E32C09E75A9E}" presName="parTxOnlySpace" presStyleCnt="0"/>
      <dgm:spPr/>
    </dgm:pt>
    <dgm:pt modelId="{70993449-D2DF-4CA8-BBC6-C83FAE1CB5A6}" type="pres">
      <dgm:prSet presAssocID="{9F5F898F-F65A-4D45-A1C6-C0A5DC5CAA10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DB41EB54-7B9D-4E6B-AC5B-DB516192D6ED}" type="pres">
      <dgm:prSet presAssocID="{8B2A5657-9588-4884-973C-E5ED4A15E4F8}" presName="parTxOnlySpace" presStyleCnt="0"/>
      <dgm:spPr/>
    </dgm:pt>
    <dgm:pt modelId="{B1423816-969B-4500-B877-4A362705E840}" type="pres">
      <dgm:prSet presAssocID="{36913883-DB46-4181-ADDB-D60FD927BCD7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74B61A22-01DE-48A6-97E5-4E3045FBF7F6}" type="presOf" srcId="{B1C7764B-D01E-40FE-834C-260EFE0297DB}" destId="{0F0C0082-888D-4AD0-9D45-83FD772B94A9}" srcOrd="0" destOrd="0" presId="urn:microsoft.com/office/officeart/2005/8/layout/chevron1"/>
    <dgm:cxn modelId="{BAFE182C-D51A-42A9-874B-E38EF4030113}" srcId="{B1C7764B-D01E-40FE-834C-260EFE0297DB}" destId="{43B983A8-41FA-45F7-88E2-48C2785B7BA4}" srcOrd="0" destOrd="0" parTransId="{4C228663-8FDD-4E90-9D36-BE8ABC9C4BAE}" sibTransId="{68568131-0BFA-42F7-A6A6-E32C09E75A9E}"/>
    <dgm:cxn modelId="{3D172648-4845-4FD0-BC7C-00BC9C1D4FD2}" type="presOf" srcId="{9F5F898F-F65A-4D45-A1C6-C0A5DC5CAA10}" destId="{70993449-D2DF-4CA8-BBC6-C83FAE1CB5A6}" srcOrd="0" destOrd="0" presId="urn:microsoft.com/office/officeart/2005/8/layout/chevron1"/>
    <dgm:cxn modelId="{92211971-D818-427C-8E26-3CD548764756}" type="presOf" srcId="{43B983A8-41FA-45F7-88E2-48C2785B7BA4}" destId="{8D1333C3-48E1-4039-A637-5F6FD2EE96E1}" srcOrd="0" destOrd="0" presId="urn:microsoft.com/office/officeart/2005/8/layout/chevron1"/>
    <dgm:cxn modelId="{BD8A788D-E0B3-44EF-A4E2-AB246CAB1AC9}" srcId="{B1C7764B-D01E-40FE-834C-260EFE0297DB}" destId="{36913883-DB46-4181-ADDB-D60FD927BCD7}" srcOrd="2" destOrd="0" parTransId="{A972F1FE-56E8-48BD-9931-A5E0C6E6C911}" sibTransId="{E112EA41-6C29-4F52-BE5E-6ADE98FC4C94}"/>
    <dgm:cxn modelId="{97C1F9AA-4124-4009-8FCB-76CF52E103A2}" type="presOf" srcId="{36913883-DB46-4181-ADDB-D60FD927BCD7}" destId="{B1423816-969B-4500-B877-4A362705E840}" srcOrd="0" destOrd="0" presId="urn:microsoft.com/office/officeart/2005/8/layout/chevron1"/>
    <dgm:cxn modelId="{29B3B3BA-F1A1-40C2-B1AC-E33CFA5813D6}" srcId="{B1C7764B-D01E-40FE-834C-260EFE0297DB}" destId="{9F5F898F-F65A-4D45-A1C6-C0A5DC5CAA10}" srcOrd="1" destOrd="0" parTransId="{5BB4F693-C425-4E0B-8A4C-AF94EFF62BF2}" sibTransId="{8B2A5657-9588-4884-973C-E5ED4A15E4F8}"/>
    <dgm:cxn modelId="{C243889D-DA4A-4EF5-A410-CB80A3A6C815}" type="presParOf" srcId="{0F0C0082-888D-4AD0-9D45-83FD772B94A9}" destId="{8D1333C3-48E1-4039-A637-5F6FD2EE96E1}" srcOrd="0" destOrd="0" presId="urn:microsoft.com/office/officeart/2005/8/layout/chevron1"/>
    <dgm:cxn modelId="{902964B6-2F1A-4255-ACA8-C653DF3D8923}" type="presParOf" srcId="{0F0C0082-888D-4AD0-9D45-83FD772B94A9}" destId="{A868FD62-33A5-452D-8092-A51ACD84F8FA}" srcOrd="1" destOrd="0" presId="urn:microsoft.com/office/officeart/2005/8/layout/chevron1"/>
    <dgm:cxn modelId="{00E743FB-175E-4B6F-9642-D280CA3B4221}" type="presParOf" srcId="{0F0C0082-888D-4AD0-9D45-83FD772B94A9}" destId="{70993449-D2DF-4CA8-BBC6-C83FAE1CB5A6}" srcOrd="2" destOrd="0" presId="urn:microsoft.com/office/officeart/2005/8/layout/chevron1"/>
    <dgm:cxn modelId="{086C0C23-A06D-4C3F-96A1-4386C7EA48B3}" type="presParOf" srcId="{0F0C0082-888D-4AD0-9D45-83FD772B94A9}" destId="{DB41EB54-7B9D-4E6B-AC5B-DB516192D6ED}" srcOrd="3" destOrd="0" presId="urn:microsoft.com/office/officeart/2005/8/layout/chevron1"/>
    <dgm:cxn modelId="{E4D3A4D7-1820-4365-AF90-D1D5E0261EED}" type="presParOf" srcId="{0F0C0082-888D-4AD0-9D45-83FD772B94A9}" destId="{B1423816-969B-4500-B877-4A362705E840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836F66A-E66E-42BB-A1EA-25B6C44A0E2B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colorful2" csCatId="colorful" phldr="1"/>
      <dgm:spPr/>
      <dgm:t>
        <a:bodyPr/>
        <a:lstStyle/>
        <a:p>
          <a:endParaRPr lang="en-US"/>
        </a:p>
      </dgm:t>
    </dgm:pt>
    <dgm:pt modelId="{F5992B05-E288-46D0-A155-FD8AFDD2AFDA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dirty="0"/>
            <a:t>Do</a:t>
          </a:r>
        </a:p>
      </dgm:t>
    </dgm:pt>
    <dgm:pt modelId="{EF5D5193-BD46-42F1-BA2F-98DF0A9375F1}" type="parTrans" cxnId="{B7DAA78E-80FB-41FA-962D-DD5CF65B379C}">
      <dgm:prSet/>
      <dgm:spPr/>
      <dgm:t>
        <a:bodyPr/>
        <a:lstStyle/>
        <a:p>
          <a:endParaRPr lang="en-US"/>
        </a:p>
      </dgm:t>
    </dgm:pt>
    <dgm:pt modelId="{83AA1BCF-072A-4EA0-938F-D90F3EE05A64}" type="sibTrans" cxnId="{B7DAA78E-80FB-41FA-962D-DD5CF65B379C}">
      <dgm:prSet/>
      <dgm:spPr/>
      <dgm:t>
        <a:bodyPr/>
        <a:lstStyle/>
        <a:p>
          <a:endParaRPr lang="en-US"/>
        </a:p>
      </dgm:t>
    </dgm:pt>
    <dgm:pt modelId="{D1F35BB6-7221-435F-8473-EA85EA18F8E2}">
      <dgm:prSet custT="1"/>
      <dgm:spPr/>
      <dgm:t>
        <a:bodyPr/>
        <a:lstStyle/>
        <a:p>
          <a:pPr algn="l">
            <a:lnSpc>
              <a:spcPct val="100000"/>
            </a:lnSpc>
            <a:buFont typeface="Wingdings" panose="05000000000000000000" pitchFamily="2" charset="2"/>
            <a:buChar char="§"/>
          </a:pPr>
          <a:r>
            <a:rPr lang="en-US" sz="2000" baseline="0" dirty="0"/>
            <a:t>Identify skillsets</a:t>
          </a:r>
        </a:p>
        <a:p>
          <a:pPr algn="l">
            <a:lnSpc>
              <a:spcPct val="100000"/>
            </a:lnSpc>
            <a:buFont typeface="Wingdings" panose="05000000000000000000" pitchFamily="2" charset="2"/>
            <a:buChar char="§"/>
          </a:pPr>
          <a:r>
            <a:rPr lang="en-US" sz="2000" baseline="0" dirty="0"/>
            <a:t>Set expectations</a:t>
          </a:r>
        </a:p>
        <a:p>
          <a:pPr algn="l">
            <a:lnSpc>
              <a:spcPct val="100000"/>
            </a:lnSpc>
            <a:buFont typeface="Wingdings" panose="05000000000000000000" pitchFamily="2" charset="2"/>
            <a:buChar char="§"/>
          </a:pPr>
          <a:r>
            <a:rPr lang="en-US" sz="2000" baseline="0" dirty="0"/>
            <a:t>Explore different tools and approaches </a:t>
          </a:r>
        </a:p>
        <a:p>
          <a:pPr algn="l">
            <a:lnSpc>
              <a:spcPct val="100000"/>
            </a:lnSpc>
            <a:buFont typeface="Wingdings" panose="05000000000000000000" pitchFamily="2" charset="2"/>
            <a:buChar char="§"/>
          </a:pPr>
          <a:endParaRPr lang="en-US" sz="2000" baseline="0" dirty="0"/>
        </a:p>
      </dgm:t>
    </dgm:pt>
    <dgm:pt modelId="{CEDC3E54-23FB-4779-B056-47C7C6822520}" type="parTrans" cxnId="{9B36CDEC-9A82-4005-9B24-D849ED859ECA}">
      <dgm:prSet/>
      <dgm:spPr/>
      <dgm:t>
        <a:bodyPr/>
        <a:lstStyle/>
        <a:p>
          <a:endParaRPr lang="en-US"/>
        </a:p>
      </dgm:t>
    </dgm:pt>
    <dgm:pt modelId="{6EB631B0-DECD-40ED-B25F-A000D06C9671}" type="sibTrans" cxnId="{9B36CDEC-9A82-4005-9B24-D849ED859ECA}">
      <dgm:prSet/>
      <dgm:spPr/>
      <dgm:t>
        <a:bodyPr/>
        <a:lstStyle/>
        <a:p>
          <a:endParaRPr lang="en-US"/>
        </a:p>
      </dgm:t>
    </dgm:pt>
    <dgm:pt modelId="{7B639E5D-9D1A-42DC-97BC-F96C0BBEBF9E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dirty="0"/>
            <a:t>Don’t</a:t>
          </a:r>
        </a:p>
      </dgm:t>
    </dgm:pt>
    <dgm:pt modelId="{97275005-0A2C-4E5C-B6AA-470467D7A5DD}" type="parTrans" cxnId="{F44DD4AD-817E-4576-9D58-201B7CB448EF}">
      <dgm:prSet/>
      <dgm:spPr/>
      <dgm:t>
        <a:bodyPr/>
        <a:lstStyle/>
        <a:p>
          <a:endParaRPr lang="en-US"/>
        </a:p>
      </dgm:t>
    </dgm:pt>
    <dgm:pt modelId="{3F621E2C-6EB3-4021-89AD-AF8B2928F019}" type="sibTrans" cxnId="{F44DD4AD-817E-4576-9D58-201B7CB448EF}">
      <dgm:prSet/>
      <dgm:spPr/>
      <dgm:t>
        <a:bodyPr/>
        <a:lstStyle/>
        <a:p>
          <a:endParaRPr lang="en-US"/>
        </a:p>
      </dgm:t>
    </dgm:pt>
    <dgm:pt modelId="{528E32DF-4CDC-4BCD-B4B5-20001A0F8AB3}">
      <dgm:prSet custT="1"/>
      <dgm:spPr/>
      <dgm:t>
        <a:bodyPr/>
        <a:lstStyle/>
        <a:p>
          <a:pPr algn="l">
            <a:lnSpc>
              <a:spcPct val="100000"/>
            </a:lnSpc>
          </a:pPr>
          <a:r>
            <a:rPr lang="en-US" sz="2000" baseline="0" dirty="0"/>
            <a:t>Expect that the situation will change overnight</a:t>
          </a:r>
        </a:p>
        <a:p>
          <a:pPr algn="l">
            <a:lnSpc>
              <a:spcPct val="100000"/>
            </a:lnSpc>
          </a:pPr>
          <a:r>
            <a:rPr lang="en-US" sz="2000" baseline="0" dirty="0"/>
            <a:t>Forget to identify what motivates them</a:t>
          </a:r>
        </a:p>
        <a:p>
          <a:pPr algn="l">
            <a:lnSpc>
              <a:spcPct val="100000"/>
            </a:lnSpc>
          </a:pPr>
          <a:r>
            <a:rPr lang="en-US" sz="2000" baseline="0" dirty="0"/>
            <a:t>Assume they know their resources</a:t>
          </a:r>
        </a:p>
        <a:p>
          <a:pPr algn="l">
            <a:lnSpc>
              <a:spcPct val="100000"/>
            </a:lnSpc>
          </a:pPr>
          <a:endParaRPr lang="en-US" sz="2000" baseline="0" dirty="0"/>
        </a:p>
      </dgm:t>
    </dgm:pt>
    <dgm:pt modelId="{7CB3FB31-B8B0-4085-9816-CFAD4FAF7A09}" type="parTrans" cxnId="{0D42506D-BD5B-4EDC-BB07-785D26A71513}">
      <dgm:prSet/>
      <dgm:spPr/>
      <dgm:t>
        <a:bodyPr/>
        <a:lstStyle/>
        <a:p>
          <a:endParaRPr lang="en-US"/>
        </a:p>
      </dgm:t>
    </dgm:pt>
    <dgm:pt modelId="{3E89B65C-CEE1-44F0-AF2F-B41DB4D995C0}" type="sibTrans" cxnId="{0D42506D-BD5B-4EDC-BB07-785D26A71513}">
      <dgm:prSet/>
      <dgm:spPr/>
      <dgm:t>
        <a:bodyPr/>
        <a:lstStyle/>
        <a:p>
          <a:endParaRPr lang="en-US"/>
        </a:p>
      </dgm:t>
    </dgm:pt>
    <dgm:pt modelId="{BC15B79E-D17E-4874-9B9C-746D6D80308A}" type="pres">
      <dgm:prSet presAssocID="{4836F66A-E66E-42BB-A1EA-25B6C44A0E2B}" presName="root" presStyleCnt="0">
        <dgm:presLayoutVars>
          <dgm:dir/>
          <dgm:resizeHandles val="exact"/>
        </dgm:presLayoutVars>
      </dgm:prSet>
      <dgm:spPr/>
    </dgm:pt>
    <dgm:pt modelId="{504BAB6F-7682-40A7-85A6-D3DEEB55E4D6}" type="pres">
      <dgm:prSet presAssocID="{F5992B05-E288-46D0-A155-FD8AFDD2AFDA}" presName="compNode" presStyleCnt="0"/>
      <dgm:spPr/>
    </dgm:pt>
    <dgm:pt modelId="{E81E0409-7E6B-4E88-B7A6-6E442A0C9150}" type="pres">
      <dgm:prSet presAssocID="{F5992B05-E288-46D0-A155-FD8AFDD2AFDA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esentation with Checklist"/>
        </a:ext>
      </dgm:extLst>
    </dgm:pt>
    <dgm:pt modelId="{E3E07289-D3C3-4683-8981-6B43B167FA11}" type="pres">
      <dgm:prSet presAssocID="{F5992B05-E288-46D0-A155-FD8AFDD2AFDA}" presName="iconSpace" presStyleCnt="0"/>
      <dgm:spPr/>
    </dgm:pt>
    <dgm:pt modelId="{0C12A1F0-1E25-4DCF-AE13-7189AE9F4DF5}" type="pres">
      <dgm:prSet presAssocID="{F5992B05-E288-46D0-A155-FD8AFDD2AFDA}" presName="parTx" presStyleLbl="revTx" presStyleIdx="0" presStyleCnt="4">
        <dgm:presLayoutVars>
          <dgm:chMax val="0"/>
          <dgm:chPref val="0"/>
        </dgm:presLayoutVars>
      </dgm:prSet>
      <dgm:spPr/>
    </dgm:pt>
    <dgm:pt modelId="{207A1C0B-944A-470D-B3AA-6F473B801146}" type="pres">
      <dgm:prSet presAssocID="{F5992B05-E288-46D0-A155-FD8AFDD2AFDA}" presName="txSpace" presStyleCnt="0"/>
      <dgm:spPr/>
    </dgm:pt>
    <dgm:pt modelId="{519EDB4F-77F4-4F92-BB9B-418749261CB3}" type="pres">
      <dgm:prSet presAssocID="{F5992B05-E288-46D0-A155-FD8AFDD2AFDA}" presName="desTx" presStyleLbl="revTx" presStyleIdx="1" presStyleCnt="4" custLinFactNeighborX="1080">
        <dgm:presLayoutVars/>
      </dgm:prSet>
      <dgm:spPr/>
    </dgm:pt>
    <dgm:pt modelId="{4CDF4D20-04E3-4395-BF84-BB480BDF84E5}" type="pres">
      <dgm:prSet presAssocID="{83AA1BCF-072A-4EA0-938F-D90F3EE05A64}" presName="sibTrans" presStyleCnt="0"/>
      <dgm:spPr/>
    </dgm:pt>
    <dgm:pt modelId="{D6BEF1AD-983E-4135-B190-4C8BE5C8086D}" type="pres">
      <dgm:prSet presAssocID="{7B639E5D-9D1A-42DC-97BC-F96C0BBEBF9E}" presName="compNode" presStyleCnt="0"/>
      <dgm:spPr/>
    </dgm:pt>
    <dgm:pt modelId="{52EC7C36-D7BA-4E0E-879D-63845B325C1B}" type="pres">
      <dgm:prSet presAssocID="{7B639E5D-9D1A-42DC-97BC-F96C0BBEBF9E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rritant"/>
        </a:ext>
      </dgm:extLst>
    </dgm:pt>
    <dgm:pt modelId="{4052DA12-693D-4197-9DB2-4E989243BF38}" type="pres">
      <dgm:prSet presAssocID="{7B639E5D-9D1A-42DC-97BC-F96C0BBEBF9E}" presName="iconSpace" presStyleCnt="0"/>
      <dgm:spPr/>
    </dgm:pt>
    <dgm:pt modelId="{67E681A5-4C19-4308-BDE5-C9255C16FB59}" type="pres">
      <dgm:prSet presAssocID="{7B639E5D-9D1A-42DC-97BC-F96C0BBEBF9E}" presName="parTx" presStyleLbl="revTx" presStyleIdx="2" presStyleCnt="4">
        <dgm:presLayoutVars>
          <dgm:chMax val="0"/>
          <dgm:chPref val="0"/>
        </dgm:presLayoutVars>
      </dgm:prSet>
      <dgm:spPr/>
    </dgm:pt>
    <dgm:pt modelId="{0A294E21-26FF-45D1-AB44-0012AE2A54B8}" type="pres">
      <dgm:prSet presAssocID="{7B639E5D-9D1A-42DC-97BC-F96C0BBEBF9E}" presName="txSpace" presStyleCnt="0"/>
      <dgm:spPr/>
    </dgm:pt>
    <dgm:pt modelId="{D187BDC7-9518-482C-9F16-01C4E468753A}" type="pres">
      <dgm:prSet presAssocID="{7B639E5D-9D1A-42DC-97BC-F96C0BBEBF9E}" presName="desTx" presStyleLbl="revTx" presStyleIdx="3" presStyleCnt="4">
        <dgm:presLayoutVars/>
      </dgm:prSet>
      <dgm:spPr/>
    </dgm:pt>
  </dgm:ptLst>
  <dgm:cxnLst>
    <dgm:cxn modelId="{CAAB0D3F-8573-406D-BF36-C95B3F6306ED}" type="presOf" srcId="{4836F66A-E66E-42BB-A1EA-25B6C44A0E2B}" destId="{BC15B79E-D17E-4874-9B9C-746D6D80308A}" srcOrd="0" destOrd="0" presId="urn:microsoft.com/office/officeart/2018/5/layout/CenteredIconLabelDescriptionList"/>
    <dgm:cxn modelId="{0D42506D-BD5B-4EDC-BB07-785D26A71513}" srcId="{7B639E5D-9D1A-42DC-97BC-F96C0BBEBF9E}" destId="{528E32DF-4CDC-4BCD-B4B5-20001A0F8AB3}" srcOrd="0" destOrd="0" parTransId="{7CB3FB31-B8B0-4085-9816-CFAD4FAF7A09}" sibTransId="{3E89B65C-CEE1-44F0-AF2F-B41DB4D995C0}"/>
    <dgm:cxn modelId="{29048D5A-3D64-410B-82E6-F4B3379F80CD}" type="presOf" srcId="{7B639E5D-9D1A-42DC-97BC-F96C0BBEBF9E}" destId="{67E681A5-4C19-4308-BDE5-C9255C16FB59}" srcOrd="0" destOrd="0" presId="urn:microsoft.com/office/officeart/2018/5/layout/CenteredIconLabelDescriptionList"/>
    <dgm:cxn modelId="{2F671C8A-2EA5-42C9-A096-21045D51931E}" type="presOf" srcId="{F5992B05-E288-46D0-A155-FD8AFDD2AFDA}" destId="{0C12A1F0-1E25-4DCF-AE13-7189AE9F4DF5}" srcOrd="0" destOrd="0" presId="urn:microsoft.com/office/officeart/2018/5/layout/CenteredIconLabelDescriptionList"/>
    <dgm:cxn modelId="{B7DAA78E-80FB-41FA-962D-DD5CF65B379C}" srcId="{4836F66A-E66E-42BB-A1EA-25B6C44A0E2B}" destId="{F5992B05-E288-46D0-A155-FD8AFDD2AFDA}" srcOrd="0" destOrd="0" parTransId="{EF5D5193-BD46-42F1-BA2F-98DF0A9375F1}" sibTransId="{83AA1BCF-072A-4EA0-938F-D90F3EE05A64}"/>
    <dgm:cxn modelId="{F44DD4AD-817E-4576-9D58-201B7CB448EF}" srcId="{4836F66A-E66E-42BB-A1EA-25B6C44A0E2B}" destId="{7B639E5D-9D1A-42DC-97BC-F96C0BBEBF9E}" srcOrd="1" destOrd="0" parTransId="{97275005-0A2C-4E5C-B6AA-470467D7A5DD}" sibTransId="{3F621E2C-6EB3-4021-89AD-AF8B2928F019}"/>
    <dgm:cxn modelId="{603F81BA-F405-4EE2-8157-791E165516D0}" type="presOf" srcId="{D1F35BB6-7221-435F-8473-EA85EA18F8E2}" destId="{519EDB4F-77F4-4F92-BB9B-418749261CB3}" srcOrd="0" destOrd="0" presId="urn:microsoft.com/office/officeart/2018/5/layout/CenteredIconLabelDescriptionList"/>
    <dgm:cxn modelId="{9B36CDEC-9A82-4005-9B24-D849ED859ECA}" srcId="{F5992B05-E288-46D0-A155-FD8AFDD2AFDA}" destId="{D1F35BB6-7221-435F-8473-EA85EA18F8E2}" srcOrd="0" destOrd="0" parTransId="{CEDC3E54-23FB-4779-B056-47C7C6822520}" sibTransId="{6EB631B0-DECD-40ED-B25F-A000D06C9671}"/>
    <dgm:cxn modelId="{3A56D1F0-EE07-404B-99D5-436A53496378}" type="presOf" srcId="{528E32DF-4CDC-4BCD-B4B5-20001A0F8AB3}" destId="{D187BDC7-9518-482C-9F16-01C4E468753A}" srcOrd="0" destOrd="0" presId="urn:microsoft.com/office/officeart/2018/5/layout/CenteredIconLabelDescriptionList"/>
    <dgm:cxn modelId="{4936077F-141F-4C2D-8839-725BFA696717}" type="presParOf" srcId="{BC15B79E-D17E-4874-9B9C-746D6D80308A}" destId="{504BAB6F-7682-40A7-85A6-D3DEEB55E4D6}" srcOrd="0" destOrd="0" presId="urn:microsoft.com/office/officeart/2018/5/layout/CenteredIconLabelDescriptionList"/>
    <dgm:cxn modelId="{62A6940C-6C96-4D06-9229-35001FAE24A4}" type="presParOf" srcId="{504BAB6F-7682-40A7-85A6-D3DEEB55E4D6}" destId="{E81E0409-7E6B-4E88-B7A6-6E442A0C9150}" srcOrd="0" destOrd="0" presId="urn:microsoft.com/office/officeart/2018/5/layout/CenteredIconLabelDescriptionList"/>
    <dgm:cxn modelId="{1558B505-09C0-47F6-BF98-F56795F00449}" type="presParOf" srcId="{504BAB6F-7682-40A7-85A6-D3DEEB55E4D6}" destId="{E3E07289-D3C3-4683-8981-6B43B167FA11}" srcOrd="1" destOrd="0" presId="urn:microsoft.com/office/officeart/2018/5/layout/CenteredIconLabelDescriptionList"/>
    <dgm:cxn modelId="{69E9AB51-1DFA-4347-917C-A0D1A8E242CF}" type="presParOf" srcId="{504BAB6F-7682-40A7-85A6-D3DEEB55E4D6}" destId="{0C12A1F0-1E25-4DCF-AE13-7189AE9F4DF5}" srcOrd="2" destOrd="0" presId="urn:microsoft.com/office/officeart/2018/5/layout/CenteredIconLabelDescriptionList"/>
    <dgm:cxn modelId="{2C82FD90-6A88-4DFA-908F-D0DEB056AFCB}" type="presParOf" srcId="{504BAB6F-7682-40A7-85A6-D3DEEB55E4D6}" destId="{207A1C0B-944A-470D-B3AA-6F473B801146}" srcOrd="3" destOrd="0" presId="urn:microsoft.com/office/officeart/2018/5/layout/CenteredIconLabelDescriptionList"/>
    <dgm:cxn modelId="{4DA92CCD-3F5B-4880-97D6-80BF509994E1}" type="presParOf" srcId="{504BAB6F-7682-40A7-85A6-D3DEEB55E4D6}" destId="{519EDB4F-77F4-4F92-BB9B-418749261CB3}" srcOrd="4" destOrd="0" presId="urn:microsoft.com/office/officeart/2018/5/layout/CenteredIconLabelDescriptionList"/>
    <dgm:cxn modelId="{5CB771C5-3D9F-44A9-9FCF-CB9563A6A5DC}" type="presParOf" srcId="{BC15B79E-D17E-4874-9B9C-746D6D80308A}" destId="{4CDF4D20-04E3-4395-BF84-BB480BDF84E5}" srcOrd="1" destOrd="0" presId="urn:microsoft.com/office/officeart/2018/5/layout/CenteredIconLabelDescriptionList"/>
    <dgm:cxn modelId="{921BA39B-0D6E-48C4-8FE0-283311DF3C11}" type="presParOf" srcId="{BC15B79E-D17E-4874-9B9C-746D6D80308A}" destId="{D6BEF1AD-983E-4135-B190-4C8BE5C8086D}" srcOrd="2" destOrd="0" presId="urn:microsoft.com/office/officeart/2018/5/layout/CenteredIconLabelDescriptionList"/>
    <dgm:cxn modelId="{02F9BDFF-7589-4840-9B00-11448E7CA8CA}" type="presParOf" srcId="{D6BEF1AD-983E-4135-B190-4C8BE5C8086D}" destId="{52EC7C36-D7BA-4E0E-879D-63845B325C1B}" srcOrd="0" destOrd="0" presId="urn:microsoft.com/office/officeart/2018/5/layout/CenteredIconLabelDescriptionList"/>
    <dgm:cxn modelId="{DE760D18-C130-4174-9B91-E3EB51A67600}" type="presParOf" srcId="{D6BEF1AD-983E-4135-B190-4C8BE5C8086D}" destId="{4052DA12-693D-4197-9DB2-4E989243BF38}" srcOrd="1" destOrd="0" presId="urn:microsoft.com/office/officeart/2018/5/layout/CenteredIconLabelDescriptionList"/>
    <dgm:cxn modelId="{0862C6B5-C2E4-4CBB-8AFD-FAC4F9E924D5}" type="presParOf" srcId="{D6BEF1AD-983E-4135-B190-4C8BE5C8086D}" destId="{67E681A5-4C19-4308-BDE5-C9255C16FB59}" srcOrd="2" destOrd="0" presId="urn:microsoft.com/office/officeart/2018/5/layout/CenteredIconLabelDescriptionList"/>
    <dgm:cxn modelId="{36699DB0-0449-48C8-BD87-5DEE3EAF423F}" type="presParOf" srcId="{D6BEF1AD-983E-4135-B190-4C8BE5C8086D}" destId="{0A294E21-26FF-45D1-AB44-0012AE2A54B8}" srcOrd="3" destOrd="0" presId="urn:microsoft.com/office/officeart/2018/5/layout/CenteredIconLabelDescriptionList"/>
    <dgm:cxn modelId="{A3D3659C-DD64-447B-93C2-E9AC6DE7E654}" type="presParOf" srcId="{D6BEF1AD-983E-4135-B190-4C8BE5C8086D}" destId="{D187BDC7-9518-482C-9F16-01C4E468753A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695603-DB15-481C-82DC-8FB454F53059}">
      <dsp:nvSpPr>
        <dsp:cNvPr id="0" name=""/>
        <dsp:cNvSpPr/>
      </dsp:nvSpPr>
      <dsp:spPr>
        <a:xfrm>
          <a:off x="1276626" y="252540"/>
          <a:ext cx="2194529" cy="2194529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Original Research</a:t>
          </a:r>
        </a:p>
      </dsp:txBody>
      <dsp:txXfrm>
        <a:off x="2469770" y="657483"/>
        <a:ext cx="744572" cy="731509"/>
      </dsp:txXfrm>
    </dsp:sp>
    <dsp:sp modelId="{35C33C36-906F-4925-82D2-21BCFD8AB146}">
      <dsp:nvSpPr>
        <dsp:cNvPr id="0" name=""/>
        <dsp:cNvSpPr/>
      </dsp:nvSpPr>
      <dsp:spPr>
        <a:xfrm>
          <a:off x="1239675" y="241659"/>
          <a:ext cx="2194529" cy="2194529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Medical Education</a:t>
          </a:r>
        </a:p>
      </dsp:txBody>
      <dsp:txXfrm>
        <a:off x="1840558" y="1626303"/>
        <a:ext cx="992763" cy="679259"/>
      </dsp:txXfrm>
    </dsp:sp>
    <dsp:sp modelId="{9DD66D41-0A6E-4355-9031-8EE8490DC883}">
      <dsp:nvSpPr>
        <dsp:cNvPr id="0" name=""/>
        <dsp:cNvSpPr/>
      </dsp:nvSpPr>
      <dsp:spPr>
        <a:xfrm>
          <a:off x="1201578" y="241659"/>
          <a:ext cx="2194529" cy="2194529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Case Reports/ QI Projects</a:t>
          </a:r>
        </a:p>
      </dsp:txBody>
      <dsp:txXfrm>
        <a:off x="1436706" y="672727"/>
        <a:ext cx="744572" cy="7315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1333C3-48E1-4039-A637-5F6FD2EE96E1}">
      <dsp:nvSpPr>
        <dsp:cNvPr id="0" name=""/>
        <dsp:cNvSpPr/>
      </dsp:nvSpPr>
      <dsp:spPr>
        <a:xfrm>
          <a:off x="1653" y="359479"/>
          <a:ext cx="2014623" cy="80584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Conference Presentations</a:t>
          </a:r>
        </a:p>
      </dsp:txBody>
      <dsp:txXfrm>
        <a:off x="404578" y="359479"/>
        <a:ext cx="1208774" cy="805849"/>
      </dsp:txXfrm>
    </dsp:sp>
    <dsp:sp modelId="{70993449-D2DF-4CA8-BBC6-C83FAE1CB5A6}">
      <dsp:nvSpPr>
        <dsp:cNvPr id="0" name=""/>
        <dsp:cNvSpPr/>
      </dsp:nvSpPr>
      <dsp:spPr>
        <a:xfrm>
          <a:off x="1814814" y="359479"/>
          <a:ext cx="2014623" cy="80584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Non-PMID Publications</a:t>
          </a:r>
        </a:p>
      </dsp:txBody>
      <dsp:txXfrm>
        <a:off x="2217739" y="359479"/>
        <a:ext cx="1208774" cy="805849"/>
      </dsp:txXfrm>
    </dsp:sp>
    <dsp:sp modelId="{B1423816-969B-4500-B877-4A362705E840}">
      <dsp:nvSpPr>
        <dsp:cNvPr id="0" name=""/>
        <dsp:cNvSpPr/>
      </dsp:nvSpPr>
      <dsp:spPr>
        <a:xfrm>
          <a:off x="3627975" y="359479"/>
          <a:ext cx="2014623" cy="80584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PMID </a:t>
          </a:r>
        </a:p>
      </dsp:txBody>
      <dsp:txXfrm>
        <a:off x="4030900" y="359479"/>
        <a:ext cx="1208774" cy="80584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1E0409-7E6B-4E88-B7A6-6E442A0C9150}">
      <dsp:nvSpPr>
        <dsp:cNvPr id="0" name=""/>
        <dsp:cNvSpPr/>
      </dsp:nvSpPr>
      <dsp:spPr>
        <a:xfrm>
          <a:off x="1151959" y="35587"/>
          <a:ext cx="1233200" cy="121302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12A1F0-1E25-4DCF-AE13-7189AE9F4DF5}">
      <dsp:nvSpPr>
        <dsp:cNvPr id="0" name=""/>
        <dsp:cNvSpPr/>
      </dsp:nvSpPr>
      <dsp:spPr>
        <a:xfrm>
          <a:off x="6844" y="1432663"/>
          <a:ext cx="3523430" cy="519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555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500" kern="1200" dirty="0"/>
            <a:t>Do</a:t>
          </a:r>
        </a:p>
      </dsp:txBody>
      <dsp:txXfrm>
        <a:off x="6844" y="1432663"/>
        <a:ext cx="3523430" cy="519869"/>
      </dsp:txXfrm>
    </dsp:sp>
    <dsp:sp modelId="{519EDB4F-77F4-4F92-BB9B-418749261CB3}">
      <dsp:nvSpPr>
        <dsp:cNvPr id="0" name=""/>
        <dsp:cNvSpPr/>
      </dsp:nvSpPr>
      <dsp:spPr>
        <a:xfrm>
          <a:off x="44897" y="2038136"/>
          <a:ext cx="3523430" cy="22776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2000" kern="1200" baseline="0" dirty="0"/>
            <a:t>Identify skillsets</a:t>
          </a:r>
        </a:p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2000" kern="1200" baseline="0" dirty="0"/>
            <a:t>Set expectations</a:t>
          </a:r>
        </a:p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2000" kern="1200" baseline="0" dirty="0"/>
            <a:t>Explore different tools and approaches </a:t>
          </a:r>
        </a:p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endParaRPr lang="en-US" sz="2000" kern="1200" baseline="0" dirty="0"/>
        </a:p>
      </dsp:txBody>
      <dsp:txXfrm>
        <a:off x="44897" y="2038136"/>
        <a:ext cx="3523430" cy="2277613"/>
      </dsp:txXfrm>
    </dsp:sp>
    <dsp:sp modelId="{52EC7C36-D7BA-4E0E-879D-63845B325C1B}">
      <dsp:nvSpPr>
        <dsp:cNvPr id="0" name=""/>
        <dsp:cNvSpPr/>
      </dsp:nvSpPr>
      <dsp:spPr>
        <a:xfrm>
          <a:off x="5291990" y="35587"/>
          <a:ext cx="1233200" cy="121302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E681A5-4C19-4308-BDE5-C9255C16FB59}">
      <dsp:nvSpPr>
        <dsp:cNvPr id="0" name=""/>
        <dsp:cNvSpPr/>
      </dsp:nvSpPr>
      <dsp:spPr>
        <a:xfrm>
          <a:off x="4146875" y="1432663"/>
          <a:ext cx="3523430" cy="519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555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500" kern="1200" dirty="0"/>
            <a:t>Don’t</a:t>
          </a:r>
        </a:p>
      </dsp:txBody>
      <dsp:txXfrm>
        <a:off x="4146875" y="1432663"/>
        <a:ext cx="3523430" cy="519869"/>
      </dsp:txXfrm>
    </dsp:sp>
    <dsp:sp modelId="{D187BDC7-9518-482C-9F16-01C4E468753A}">
      <dsp:nvSpPr>
        <dsp:cNvPr id="0" name=""/>
        <dsp:cNvSpPr/>
      </dsp:nvSpPr>
      <dsp:spPr>
        <a:xfrm>
          <a:off x="4146875" y="2038136"/>
          <a:ext cx="3523430" cy="22776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baseline="0" dirty="0"/>
            <a:t>Expect that the situation will change overnight</a:t>
          </a:r>
        </a:p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baseline="0" dirty="0"/>
            <a:t>Forget to identify what motivates them</a:t>
          </a:r>
        </a:p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baseline="0" dirty="0"/>
            <a:t>Assume they know their resources</a:t>
          </a:r>
        </a:p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baseline="0" dirty="0"/>
        </a:p>
      </dsp:txBody>
      <dsp:txXfrm>
        <a:off x="4146875" y="2038136"/>
        <a:ext cx="3523430" cy="22776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BBE93E-5F7F-184D-A4E8-94CA3862B532}" type="datetimeFigureOut">
              <a:rPr lang="en-US" smtClean="0"/>
              <a:t>12/5/2022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D67206-340A-194E-9A97-1CE564B498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315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" name="Google Shape;74;p2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2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2</a:t>
            </a:fld>
            <a:endParaRPr sz="1200" b="1" i="0" u="none" strike="noStrike" cap="non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7364316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2514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7691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342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2091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1" i="0" u="none" strike="noStrike" cap="none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24</a:t>
            </a:fld>
            <a:endParaRPr lang="en-US" sz="1200" b="1" i="0" u="none" strike="noStrike" cap="non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41548014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1" i="0" u="none" strike="noStrike" cap="none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25</a:t>
            </a:fld>
            <a:endParaRPr lang="en-US" sz="1200" b="1" i="0" u="none" strike="noStrike" cap="non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41511261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1557338" y="665163"/>
            <a:ext cx="4440237" cy="3330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755278" y="4218007"/>
            <a:ext cx="6042210" cy="3996135"/>
          </a:xfrm>
          <a:prstGeom prst="rect">
            <a:avLst/>
          </a:prstGeom>
        </p:spPr>
        <p:txBody>
          <a:bodyPr lIns="97457" tIns="97457" rIns="97457" bIns="97457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904906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815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62303" y="1423942"/>
            <a:ext cx="5263034" cy="2387600"/>
          </a:xfr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604" y="4495801"/>
            <a:ext cx="7245398" cy="1116242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2022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1743DA7-34FC-504A-B92E-0B05F71BEB33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40211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2022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D05994-BE46-7048-AC8D-587C147F5A32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01367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2022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D05994-BE46-7048-AC8D-587C147F5A32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343568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Presented by Partners in Medical Education, Inc. 2022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BCECD-F700-4D42-B40F-5806775B54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080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Presented by Partners in Medical Education, Inc. 2022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28104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170" y="2081894"/>
            <a:ext cx="6115049" cy="2429491"/>
          </a:xfr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52169" y="4511385"/>
            <a:ext cx="6115049" cy="51432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2022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6AC1577-D165-894F-A2E8-2E5C1B17494C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88699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2022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F936355-F024-8C42-A5F5-6F05435583B0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31004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2022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55B5787-11C4-AF40-8375-AA391F8B86DD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03819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2022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5025EC8-843F-094B-B467-B8DEAEA065F8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0490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2022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111FBDE-2D36-6A49-83F8-2BBFB586505C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50654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2022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0DE7DD9-96F1-6E43-A8F9-4B502D1EE7DB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7387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2022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E9A17-9C8D-1B4D-8899-8FD1CDB01285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13022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738058"/>
            <a:ext cx="7886700" cy="44389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fld id="{A9D05994-BE46-7048-AC8D-587C147F5A32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Presented by Partners in Medical Education, Inc.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564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413" r:id="rId1"/>
    <p:sldLayoutId id="2147486414" r:id="rId2"/>
    <p:sldLayoutId id="2147486415" r:id="rId3"/>
    <p:sldLayoutId id="2147486416" r:id="rId4"/>
    <p:sldLayoutId id="2147486417" r:id="rId5"/>
    <p:sldLayoutId id="2147486418" r:id="rId6"/>
    <p:sldLayoutId id="2147486419" r:id="rId7"/>
    <p:sldLayoutId id="2147486420" r:id="rId8"/>
    <p:sldLayoutId id="2147486421" r:id="rId9"/>
    <p:sldLayoutId id="2147486422" r:id="rId10"/>
    <p:sldLayoutId id="2147486423" r:id="rId11"/>
    <p:sldLayoutId id="2147486424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500" b="1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gdbconsulting@outlook.com" TargetMode="External"/><Relationship Id="rId4" Type="http://schemas.openxmlformats.org/officeDocument/2006/relationships/hyperlink" Target="mailto:info@PartnersInMedEd.com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Motivating Faculty to Mentor &amp; Do Research</a:t>
            </a:r>
          </a:p>
        </p:txBody>
      </p:sp>
      <p:sp>
        <p:nvSpPr>
          <p:cNvPr id="6" name="Google Shape;70;p11">
            <a:extLst>
              <a:ext uri="{FF2B5EF4-FFF2-40B4-BE49-F238E27FC236}">
                <a16:creationId xmlns:a16="http://schemas.microsoft.com/office/drawing/2014/main" id="{AF181C33-51BF-7F4B-9316-22682C00468E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39604" y="4495801"/>
            <a:ext cx="7245398" cy="1116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dirty="0"/>
              <a:t>Grace Brannan, PhD</a:t>
            </a:r>
            <a:endParaRPr dirty="0"/>
          </a:p>
          <a:p>
            <a:pPr lvl="0">
              <a:buClr>
                <a:schemeClr val="lt1"/>
              </a:buClr>
              <a:buSzPts val="2000"/>
            </a:pPr>
            <a:r>
              <a:rPr lang="en-US" dirty="0"/>
              <a:t>GME QI and Research Consultant</a:t>
            </a:r>
            <a:endParaRPr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56814D76-A07D-D549-8A51-B6F12F10475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/>
              <a:t>Presented by Partners in Medical Education, Inc. 2022</a:t>
            </a:r>
            <a:endParaRPr lang="en-US" dirty="0"/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C22AA449-A14A-1A43-BFBD-586474EB765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811910" y="6433131"/>
            <a:ext cx="703439" cy="365125"/>
          </a:xfrm>
        </p:spPr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794833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F695633-F832-4D3B-860C-A6B6704215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38058"/>
            <a:ext cx="7886700" cy="4091241"/>
          </a:xfrm>
        </p:spPr>
        <p:txBody>
          <a:bodyPr>
            <a:normAutofit/>
          </a:bodyPr>
          <a:lstStyle/>
          <a:p>
            <a:pPr algn="l"/>
            <a:r>
              <a:rPr lang="en-US" sz="2400" b="0" i="0" u="none" strike="noStrike" baseline="0" dirty="0">
                <a:latin typeface="+mn-lt"/>
              </a:rPr>
              <a:t>Impact on Program</a:t>
            </a:r>
          </a:p>
          <a:p>
            <a:pPr algn="l"/>
            <a:endParaRPr lang="en-US" sz="2400" b="0" i="0" u="none" strike="noStrike" baseline="0" dirty="0">
              <a:latin typeface="+mn-lt"/>
            </a:endParaRPr>
          </a:p>
          <a:p>
            <a:pPr algn="l"/>
            <a:r>
              <a:rPr lang="en-US" sz="2400" b="0" i="0" u="none" strike="noStrike" baseline="0" dirty="0">
                <a:latin typeface="+mn-lt"/>
              </a:rPr>
              <a:t>Type of </a:t>
            </a:r>
            <a:r>
              <a:rPr lang="en-US" sz="2400" dirty="0">
                <a:latin typeface="+mn-lt"/>
              </a:rPr>
              <a:t>Faculty</a:t>
            </a:r>
          </a:p>
          <a:p>
            <a:pPr lvl="1"/>
            <a:r>
              <a:rPr lang="en-US" sz="2000" b="0" i="0" u="none" strike="noStrike" baseline="0" dirty="0">
                <a:latin typeface="+mn-lt"/>
              </a:rPr>
              <a:t>Seasoned Research Faculty</a:t>
            </a:r>
          </a:p>
          <a:p>
            <a:pPr lvl="2"/>
            <a:r>
              <a:rPr lang="en-US" sz="1600" dirty="0">
                <a:latin typeface="+mn-lt"/>
              </a:rPr>
              <a:t>Mentor Faculty and Residents and Fellows</a:t>
            </a:r>
            <a:endParaRPr lang="en-US" sz="1600" b="0" i="0" u="none" strike="noStrike" baseline="0" dirty="0">
              <a:latin typeface="+mn-lt"/>
            </a:endParaRPr>
          </a:p>
          <a:p>
            <a:pPr lvl="1"/>
            <a:r>
              <a:rPr lang="en-US" sz="2000" b="0" i="0" u="none" strike="noStrike" baseline="0" dirty="0">
                <a:latin typeface="+mn-lt"/>
              </a:rPr>
              <a:t>Faculty Who are Newer to Research</a:t>
            </a:r>
          </a:p>
          <a:p>
            <a:pPr lvl="2"/>
            <a:r>
              <a:rPr lang="en-US" sz="1600" dirty="0">
                <a:latin typeface="+mn-lt"/>
              </a:rPr>
              <a:t>Mentor Residents and Fellows</a:t>
            </a:r>
            <a:endParaRPr lang="en-US" sz="1600" b="0" i="0" u="none" strike="noStrike" baseline="0" dirty="0">
              <a:latin typeface="+mn-lt"/>
            </a:endParaRPr>
          </a:p>
          <a:p>
            <a:endParaRPr lang="en-US" sz="2400" dirty="0">
              <a:latin typeface="+mn-lt"/>
            </a:endParaRPr>
          </a:p>
          <a:p>
            <a:r>
              <a:rPr lang="en-US" sz="2400" dirty="0">
                <a:latin typeface="+mn-lt"/>
              </a:rPr>
              <a:t>Realistic Expectations and Approach</a:t>
            </a:r>
          </a:p>
          <a:p>
            <a:pPr lvl="1"/>
            <a:r>
              <a:rPr lang="en-US" sz="2000" dirty="0">
                <a:latin typeface="+mn-lt"/>
              </a:rPr>
              <a:t>Walk before they run</a:t>
            </a:r>
          </a:p>
          <a:p>
            <a:endParaRPr lang="en-US" sz="2400" dirty="0">
              <a:latin typeface="+mn-lt"/>
            </a:endParaRPr>
          </a:p>
          <a:p>
            <a:endParaRPr lang="en-US" sz="2400" dirty="0">
              <a:latin typeface="+mn-lt"/>
            </a:endParaRPr>
          </a:p>
          <a:p>
            <a:endParaRPr lang="en-US" sz="2400" dirty="0">
              <a:latin typeface="+mn-lt"/>
            </a:endParaRPr>
          </a:p>
          <a:p>
            <a:pPr marL="0" indent="0">
              <a:buNone/>
            </a:pPr>
            <a:endParaRPr lang="en-US" sz="2400" dirty="0">
              <a:latin typeface="+mn-lt"/>
            </a:endParaRPr>
          </a:p>
          <a:p>
            <a:endParaRPr lang="en-US" sz="2400" dirty="0">
              <a:latin typeface="+mn-lt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F1A563D-3135-4AFB-8CB7-A289BE85E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Approach May Differ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8EF440-5497-43C0-9186-5629DABB7D3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2022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E46342-5691-4F14-BE1B-1376DF924F4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941232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F1A563D-3135-4AFB-8CB7-A289BE85E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3299" y="2286813"/>
            <a:ext cx="6526006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Overall Strategy #3: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Set them up for success</a:t>
            </a:r>
            <a:br>
              <a:rPr lang="en-US" dirty="0"/>
            </a:br>
            <a:br>
              <a:rPr lang="en-US" dirty="0"/>
            </a:br>
            <a:r>
              <a:rPr lang="en-US" dirty="0"/>
              <a:t>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8EF440-5497-43C0-9186-5629DABB7D3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2022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E46342-5691-4F14-BE1B-1376DF924F4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840957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F1A563D-3135-4AFB-8CB7-A289BE85E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Divide and Conquer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8EF440-5497-43C0-9186-5629DABB7D3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2022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E46342-5691-4F14-BE1B-1376DF924F4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12</a:t>
            </a:fld>
            <a:endParaRPr lang="en-US" altLang="en-US" dirty="0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F2C81E0C-CDB7-B854-7FE5-48A560DEE3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11466181"/>
              </p:ext>
            </p:extLst>
          </p:nvPr>
        </p:nvGraphicFramePr>
        <p:xfrm>
          <a:off x="6798" y="3540876"/>
          <a:ext cx="4787003" cy="26125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EE9B1DF8-D721-D4A4-DA92-D20BAB2D34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18178497"/>
              </p:ext>
            </p:extLst>
          </p:nvPr>
        </p:nvGraphicFramePr>
        <p:xfrm>
          <a:off x="1749873" y="1904192"/>
          <a:ext cx="5644253" cy="15248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10DB4D5F-A122-BC2A-2D9A-BCB24B1FF128}"/>
              </a:ext>
            </a:extLst>
          </p:cNvPr>
          <p:cNvSpPr txBox="1"/>
          <p:nvPr/>
        </p:nvSpPr>
        <p:spPr>
          <a:xfrm>
            <a:off x="5382761" y="4222216"/>
            <a:ext cx="2916183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+mn-lt"/>
              </a:rPr>
              <a:t>Phased Approach</a:t>
            </a:r>
          </a:p>
          <a:p>
            <a:r>
              <a:rPr lang="en-US" sz="1800" b="0" dirty="0">
                <a:latin typeface="+mn-lt"/>
              </a:rPr>
              <a:t>-Low hanging fruit to PMID</a:t>
            </a:r>
          </a:p>
        </p:txBody>
      </p:sp>
    </p:spTree>
    <p:extLst>
      <p:ext uri="{BB962C8B-B14F-4D97-AF65-F5344CB8AC3E}">
        <p14:creationId xmlns:p14="http://schemas.microsoft.com/office/powerpoint/2010/main" val="23537202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F695633-F832-4D3B-860C-A6B6704215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Build in scholarship as part of faculty contracts</a:t>
            </a:r>
          </a:p>
          <a:p>
            <a:endParaRPr lang="en-US" dirty="0"/>
          </a:p>
          <a:p>
            <a:r>
              <a:rPr lang="en-US" dirty="0"/>
              <a:t>Be specific about expectations</a:t>
            </a:r>
          </a:p>
          <a:p>
            <a:endParaRPr lang="en-US" dirty="0"/>
          </a:p>
          <a:p>
            <a:r>
              <a:rPr lang="en-US" dirty="0"/>
              <a:t>Protected time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F1A563D-3135-4AFB-8CB7-A289BE85E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Contracts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8EF440-5497-43C0-9186-5629DABB7D3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2022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E46342-5691-4F14-BE1B-1376DF924F4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402482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3C34B26-2156-F828-2FD3-10503402A6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Partner with a more experienced researcher</a:t>
            </a:r>
          </a:p>
          <a:p>
            <a:endParaRPr lang="en-US" dirty="0"/>
          </a:p>
          <a:p>
            <a:pPr lvl="1"/>
            <a:r>
              <a:rPr lang="en-US" dirty="0"/>
              <a:t>PhD</a:t>
            </a:r>
          </a:p>
          <a:p>
            <a:pPr lvl="2"/>
            <a:r>
              <a:rPr lang="en-US" dirty="0"/>
              <a:t>Clinician + Methodologist model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Physician</a:t>
            </a:r>
          </a:p>
          <a:p>
            <a:pPr lvl="2"/>
            <a:r>
              <a:rPr lang="en-US" dirty="0"/>
              <a:t>Peer mentorship</a:t>
            </a:r>
          </a:p>
          <a:p>
            <a:pPr lvl="2"/>
            <a:r>
              <a:rPr lang="en-US" dirty="0"/>
              <a:t>A physician teaching another physician is very powerful</a:t>
            </a:r>
          </a:p>
          <a:p>
            <a:pPr lvl="2"/>
            <a:r>
              <a:rPr lang="en-US" dirty="0"/>
              <a:t>Someone who walks in their shoes</a:t>
            </a:r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192EDF4-DEE7-03FC-2D49-C0041380A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Mentorship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ABC542-AF6E-9CAD-8088-6C3F43CDBDA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2022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69CE28-9632-070D-1731-609EC7BAD6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735101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D5D5990-63B8-04D4-E9DD-1CA62C2662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Topics</a:t>
            </a:r>
          </a:p>
          <a:p>
            <a:pPr lvl="1"/>
            <a:r>
              <a:rPr lang="en-US" dirty="0"/>
              <a:t>Medical Education</a:t>
            </a:r>
          </a:p>
          <a:p>
            <a:endParaRPr lang="en-US" dirty="0"/>
          </a:p>
          <a:p>
            <a:pPr lvl="1"/>
            <a:r>
              <a:rPr lang="en-US" dirty="0"/>
              <a:t>Quality Improvement</a:t>
            </a:r>
          </a:p>
          <a:p>
            <a:endParaRPr lang="en-US" dirty="0"/>
          </a:p>
          <a:p>
            <a:pPr lvl="1"/>
            <a:r>
              <a:rPr lang="en-US" dirty="0"/>
              <a:t>Clinical Research</a:t>
            </a:r>
          </a:p>
          <a:p>
            <a:endParaRPr lang="en-US" dirty="0"/>
          </a:p>
          <a:p>
            <a:r>
              <a:rPr lang="en-US" dirty="0"/>
              <a:t>Hospital Capabilities and Unique Qualities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34C4D33-E7DC-9FCF-D22F-03E56E92A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their Passion?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BF4C15-045B-8F60-5212-67F6D2FE78F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2022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C70F31-101D-8ED0-B921-5147A8A20C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45687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F695633-F832-4D3B-860C-A6B6704215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Team projects</a:t>
            </a:r>
          </a:p>
          <a:p>
            <a:endParaRPr lang="en-US" dirty="0"/>
          </a:p>
          <a:p>
            <a:r>
              <a:rPr lang="en-US" dirty="0"/>
              <a:t>Pair seasoned faculty with those newer to research</a:t>
            </a:r>
          </a:p>
          <a:p>
            <a:endParaRPr lang="en-US" dirty="0"/>
          </a:p>
          <a:p>
            <a:r>
              <a:rPr lang="en-US" dirty="0"/>
              <a:t>Make sure that everyone has a significant contribution to the project</a:t>
            </a:r>
          </a:p>
          <a:p>
            <a:pPr lvl="1"/>
            <a:r>
              <a:rPr lang="en-US" dirty="0"/>
              <a:t>Assign specific portions to the members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F1A563D-3135-4AFB-8CB7-A289BE85E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Collaboration is Key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8EF440-5497-43C0-9186-5629DABB7D3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2022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E46342-5691-4F14-BE1B-1376DF924F4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324235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F695633-F832-4D3B-860C-A6B6704215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738058"/>
            <a:ext cx="8228479" cy="4438905"/>
          </a:xfrm>
        </p:spPr>
        <p:txBody>
          <a:bodyPr>
            <a:normAutofit/>
          </a:bodyPr>
          <a:lstStyle/>
          <a:p>
            <a:r>
              <a:rPr lang="en-US" dirty="0"/>
              <a:t>Tie it to ACGME’s Faculty Development requirements</a:t>
            </a:r>
          </a:p>
          <a:p>
            <a:endParaRPr lang="en-US" dirty="0"/>
          </a:p>
          <a:p>
            <a:r>
              <a:rPr lang="en-US" dirty="0"/>
              <a:t>Snippets approach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F1A563D-3135-4AFB-8CB7-A289BE85E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Faculty Development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8EF440-5497-43C0-9186-5629DABB7D3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2022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E46342-5691-4F14-BE1B-1376DF924F4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743583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F695633-F832-4D3B-860C-A6B6704215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5164836"/>
            <a:ext cx="7886700" cy="1262723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1600" i="1" dirty="0"/>
              <a:t>Bar-On ME, Konopasek L. Snippets: an innovative method for efficient, effective faculty development. J Grad Med Educ. 2014 Jun;6(2):207-10. </a:t>
            </a:r>
          </a:p>
          <a:p>
            <a:pPr marL="457200" lvl="1" indent="0">
              <a:buNone/>
            </a:pPr>
            <a:r>
              <a:rPr lang="en-US" sz="1600" i="1" dirty="0"/>
              <a:t>doi: 10.4300/JGME-D-13-00362.1. PMID: 24949121; PMCID: PMC4054716.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F1A563D-3135-4AFB-8CB7-A289BE85E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Faculty Development- Snippets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8EF440-5497-43C0-9186-5629DABB7D3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2022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E46342-5691-4F14-BE1B-1376DF924F4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18</a:t>
            </a:fld>
            <a:endParaRPr lang="en-US" altLang="en-US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3173C192-B1B7-67C7-2C90-DBCE8D9634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1256013"/>
              </p:ext>
            </p:extLst>
          </p:nvPr>
        </p:nvGraphicFramePr>
        <p:xfrm>
          <a:off x="825874" y="1693164"/>
          <a:ext cx="7689475" cy="3471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89475">
                  <a:extLst>
                    <a:ext uri="{9D8B030D-6E8A-4147-A177-3AD203B41FA5}">
                      <a16:colId xmlns:a16="http://schemas.microsoft.com/office/drawing/2014/main" val="2985846226"/>
                    </a:ext>
                  </a:extLst>
                </a:gridCol>
              </a:tblGrid>
              <a:tr h="2032000">
                <a:tc>
                  <a:txBody>
                    <a:bodyPr/>
                    <a:lstStyle/>
                    <a:p>
                      <a:pPr marL="287338" marR="0" lvl="2" indent="-233363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cs typeface="Arial" charset="0"/>
                        </a:rPr>
                        <a:t>10 slides maximum; 15-20 minutes</a:t>
                      </a:r>
                    </a:p>
                    <a:p>
                      <a:pPr marL="287338" marR="0" lvl="2" indent="-233363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cs typeface="Arial" charset="0"/>
                        </a:rPr>
                        <a:t>Title</a:t>
                      </a:r>
                    </a:p>
                    <a:p>
                      <a:pPr marL="287338" marR="0" lvl="2" indent="-233363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cs typeface="Arial" charset="0"/>
                        </a:rPr>
                        <a:t>Learning objectives</a:t>
                      </a:r>
                    </a:p>
                    <a:p>
                      <a:pPr marL="287338" marR="0" lvl="2" indent="-233363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cs typeface="Arial" charset="0"/>
                        </a:rPr>
                        <a:t>Mini-didactic for key learning points of the topic/skill (evidence)</a:t>
                      </a:r>
                    </a:p>
                    <a:p>
                      <a:pPr marL="287338" marR="0" lvl="2" indent="-233363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cs typeface="Arial" charset="0"/>
                        </a:rPr>
                        <a:t>Activity with instructions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highlight>
                          <a:srgbClr val="00FFFF"/>
                        </a:highlight>
                        <a:uLnTx/>
                        <a:uFillTx/>
                        <a:latin typeface="Arial" charset="0"/>
                        <a:cs typeface="Arial" charset="0"/>
                      </a:endParaRPr>
                    </a:p>
                    <a:p>
                      <a:pPr marL="287338" marR="0" lvl="2" indent="-233363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cs typeface="Arial" charset="0"/>
                        </a:rPr>
                        <a:t>Activity discussion and/or debrief</a:t>
                      </a:r>
                    </a:p>
                    <a:p>
                      <a:pPr marL="287338" marR="0" lvl="2" indent="-233363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cs typeface="Arial" charset="0"/>
                        </a:rPr>
                        <a:t>Take-home points</a:t>
                      </a:r>
                    </a:p>
                    <a:p>
                      <a:endParaRPr lang="en-US" sz="24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35170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91032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F695633-F832-4D3B-860C-A6B6704215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In-kind support</a:t>
            </a:r>
          </a:p>
          <a:p>
            <a:endParaRPr lang="en-US" dirty="0"/>
          </a:p>
          <a:p>
            <a:r>
              <a:rPr lang="en-US" dirty="0"/>
              <a:t>Who and what are their resources?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Research department </a:t>
            </a:r>
          </a:p>
          <a:p>
            <a:pPr lvl="1"/>
            <a:r>
              <a:rPr lang="en-US" dirty="0"/>
              <a:t>Librarian</a:t>
            </a:r>
          </a:p>
          <a:p>
            <a:pPr lvl="1"/>
            <a:r>
              <a:rPr lang="en-US" dirty="0"/>
              <a:t>Statistician</a:t>
            </a:r>
          </a:p>
          <a:p>
            <a:pPr lvl="1"/>
            <a:r>
              <a:rPr lang="en-US" dirty="0"/>
              <a:t>IRB</a:t>
            </a:r>
          </a:p>
          <a:p>
            <a:pPr lvl="1"/>
            <a:r>
              <a:rPr lang="en-US" dirty="0"/>
              <a:t>Funding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F1A563D-3135-4AFB-8CB7-A289BE85E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Resources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8EF440-5497-43C0-9186-5629DABB7D3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2022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E46342-5691-4F14-BE1B-1376DF924F4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35711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2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2022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12"/>
          <p:cNvSpPr txBox="1">
            <a:spLocks noGrp="1"/>
          </p:cNvSpPr>
          <p:nvPr>
            <p:ph type="sldNum" idx="12"/>
          </p:nvPr>
        </p:nvSpPr>
        <p:spPr>
          <a:xfrm>
            <a:off x="7687732" y="6433131"/>
            <a:ext cx="8276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 smtClean="0"/>
              <a:pPr/>
              <a:t>2</a:t>
            </a:fld>
            <a:endParaRPr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113BC4-E41A-6343-9C6D-FC65B28EC97C}"/>
              </a:ext>
            </a:extLst>
          </p:cNvPr>
          <p:cNvSpPr txBox="1"/>
          <p:nvPr/>
        </p:nvSpPr>
        <p:spPr>
          <a:xfrm>
            <a:off x="4009345" y="1451998"/>
            <a:ext cx="4905632" cy="4955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Grace Brannan, PhD</a:t>
            </a:r>
            <a:b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GME QI and Research Consultant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Partners Consulting Member</a:t>
            </a:r>
          </a:p>
          <a:p>
            <a:pPr algn="ctr">
              <a:defRPr/>
            </a:pPr>
            <a:endParaRPr lang="en-US" sz="1200" b="1" dirty="0">
              <a:latin typeface="+mn-lt"/>
            </a:endParaRP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16+ years in GME Research and QI Leadership and </a:t>
            </a:r>
            <a:r>
              <a:rPr lang="en-US" sz="1600" b="0" dirty="0">
                <a:latin typeface="Arial" panose="020B0604020202020204" pitchFamily="34" charset="0"/>
                <a:cs typeface="Arial" panose="020B0604020202020204" pitchFamily="34" charset="0"/>
              </a:rPr>
              <a:t>3 decades in population-based research.</a:t>
            </a:r>
          </a:p>
          <a:p>
            <a:pPr marL="285750" indent="-285750">
              <a:buSzPct val="100000"/>
              <a:buFont typeface="Arial" panose="020B0604020202020204" pitchFamily="34" charset="0"/>
              <a:buChar char="•"/>
              <a:defRPr/>
            </a:pPr>
            <a:endParaRPr lang="en-US" sz="16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600" b="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Seasoned in setting QI and Research Strategy.</a:t>
            </a:r>
            <a:br>
              <a:rPr lang="en-US" sz="16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6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SzPct val="100000"/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ACGME success in QI and scholarly requirements for multiple residencies.</a:t>
            </a:r>
          </a:p>
          <a:p>
            <a:pPr marL="285750" indent="-285750">
              <a:buSzPct val="100000"/>
              <a:buFont typeface="Arial" panose="020B0604020202020204" pitchFamily="34" charset="0"/>
              <a:buChar char="•"/>
              <a:defRPr/>
            </a:pPr>
            <a:endParaRPr lang="en-US" sz="16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SzPct val="100000"/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Experienced in making research doable and feasible.</a:t>
            </a:r>
          </a:p>
          <a:p>
            <a:pPr marL="285750" indent="-285750">
              <a:buSzPct val="100000"/>
              <a:buFont typeface="Arial" panose="020B0604020202020204" pitchFamily="34" charset="0"/>
              <a:buChar char="•"/>
              <a:defRPr/>
            </a:pPr>
            <a:endParaRPr lang="en-US" sz="16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SzPct val="100000"/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Focused on high value care, patient safety, embedding GME scholarly activities in hospital initiatives. </a:t>
            </a:r>
          </a:p>
          <a:p>
            <a:pPr>
              <a:defRPr/>
            </a:pPr>
            <a:endParaRPr lang="en-US" sz="16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B82CB3-2B28-4E43-A8C1-6A247D1D8F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2" y="2107029"/>
            <a:ext cx="2632507" cy="3063281"/>
          </a:xfrm>
          <a:prstGeom prst="rect">
            <a:avLst/>
          </a:prstGeom>
        </p:spPr>
      </p:pic>
      <p:sp>
        <p:nvSpPr>
          <p:cNvPr id="14" name="Title 2">
            <a:extLst>
              <a:ext uri="{FF2B5EF4-FFF2-40B4-BE49-F238E27FC236}">
                <a16:creationId xmlns:a16="http://schemas.microsoft.com/office/drawing/2014/main" id="{E0774329-1389-6048-B7FC-B67F9A375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</p:spPr>
        <p:txBody>
          <a:bodyPr/>
          <a:lstStyle/>
          <a:p>
            <a:r>
              <a:rPr lang="en-US" altLang="en-US" sz="3200" dirty="0"/>
              <a:t>Introducing Your Presenter…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690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F695633-F832-4D3B-860C-A6B6704215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Make research easy for them</a:t>
            </a:r>
          </a:p>
          <a:p>
            <a:endParaRPr lang="en-US" dirty="0"/>
          </a:p>
          <a:p>
            <a:r>
              <a:rPr lang="en-US" dirty="0"/>
              <a:t>Make it accessible to faculty</a:t>
            </a:r>
          </a:p>
          <a:p>
            <a:pPr lvl="1"/>
            <a:r>
              <a:rPr lang="en-US" dirty="0"/>
              <a:t>Information sheet listing all resources</a:t>
            </a:r>
          </a:p>
          <a:p>
            <a:pPr lvl="1"/>
            <a:r>
              <a:rPr lang="en-US" dirty="0"/>
              <a:t>Meetings with the resource groups</a:t>
            </a:r>
          </a:p>
          <a:p>
            <a:endParaRPr lang="en-US" dirty="0"/>
          </a:p>
          <a:p>
            <a:r>
              <a:rPr lang="en-US" dirty="0"/>
              <a:t>Streamline the process</a:t>
            </a:r>
          </a:p>
          <a:p>
            <a:pPr lvl="1"/>
            <a:r>
              <a:rPr lang="en-US" dirty="0"/>
              <a:t>Detailed instructions/Checklist (see handout)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F1A563D-3135-4AFB-8CB7-A289BE85E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Research Accessibility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8EF440-5497-43C0-9186-5629DABB7D3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2022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E46342-5691-4F14-BE1B-1376DF924F4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264295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1B1FFDC-EE44-09D1-AC11-444AC79AF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Checklist Example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5F7DD7-AF1C-526F-E05D-A4C63532C7A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2022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2FD3BC-9DD8-0F27-8201-D276826C6AC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21</a:t>
            </a:fld>
            <a:endParaRPr lang="en-US" alt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834F73-9FC1-D3E4-ADC1-14B54CC60799}"/>
              </a:ext>
            </a:extLst>
          </p:cNvPr>
          <p:cNvSpPr txBox="1"/>
          <p:nvPr/>
        </p:nvSpPr>
        <p:spPr>
          <a:xfrm>
            <a:off x="609600" y="1752731"/>
            <a:ext cx="7905750" cy="5092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☐ 	Step 1. </a:t>
            </a:r>
            <a:r>
              <a:rPr lang="en-US" sz="20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CITI training completion 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☐ 	Step 2. </a:t>
            </a:r>
            <a:r>
              <a:rPr lang="en-US" sz="20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Proposal Development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☐ 	Step 3. </a:t>
            </a:r>
            <a:r>
              <a:rPr lang="en-US" sz="20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IRB Review and Approval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☐ 	Step 4. </a:t>
            </a:r>
            <a:r>
              <a:rPr lang="en-US" sz="20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Data Collection and Storage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☐ 	Step 5. </a:t>
            </a:r>
            <a:r>
              <a:rPr lang="en-US" sz="20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IRB Modification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☐ 	Step 6. </a:t>
            </a:r>
            <a:r>
              <a:rPr lang="en-US" sz="20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Data Analysis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☐ 	Step 7. </a:t>
            </a:r>
            <a:r>
              <a:rPr lang="en-US" sz="20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IRB Audit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☐ 	Step 8. </a:t>
            </a:r>
            <a:r>
              <a:rPr lang="en-US" sz="20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Publication, Oral and Poster Submission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☐ 	Step 9. </a:t>
            </a:r>
            <a:r>
              <a:rPr lang="en-US" sz="20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Project Close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                                         check handout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8736689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F695633-F832-4D3B-860C-A6B6704215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Meets Maintenance of Certification (MOC)</a:t>
            </a:r>
          </a:p>
          <a:p>
            <a:endParaRPr lang="en-US" dirty="0"/>
          </a:p>
          <a:p>
            <a:r>
              <a:rPr lang="en-US" dirty="0"/>
              <a:t>Practice Improvement</a:t>
            </a:r>
          </a:p>
          <a:p>
            <a:endParaRPr lang="en-US" dirty="0"/>
          </a:p>
          <a:p>
            <a:r>
              <a:rPr lang="en-US" dirty="0"/>
              <a:t>Hospital Metrics and Dashboards</a:t>
            </a:r>
          </a:p>
          <a:p>
            <a:pPr lvl="1"/>
            <a:r>
              <a:rPr lang="en-US" dirty="0"/>
              <a:t>CMS reimbursement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F1A563D-3135-4AFB-8CB7-A289BE85E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Quality Improvement</a:t>
            </a:r>
            <a:br>
              <a:rPr lang="en-US" dirty="0"/>
            </a:b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8EF440-5497-43C0-9186-5629DABB7D3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2022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E46342-5691-4F14-BE1B-1376DF924F4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474824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F695633-F832-4D3B-860C-A6B6704215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400" b="0" i="0" u="none" strike="noStrike" baseline="0" dirty="0">
                <a:latin typeface="+mn-lt"/>
              </a:rPr>
              <a:t>Bonus</a:t>
            </a:r>
          </a:p>
          <a:p>
            <a:pPr algn="l"/>
            <a:endParaRPr lang="en-US" sz="2400" dirty="0">
              <a:latin typeface="+mn-lt"/>
            </a:endParaRPr>
          </a:p>
          <a:p>
            <a:pPr algn="l"/>
            <a:r>
              <a:rPr lang="en-US" sz="2400" dirty="0">
                <a:latin typeface="+mn-lt"/>
              </a:rPr>
              <a:t>Awards and Recognition</a:t>
            </a:r>
          </a:p>
          <a:p>
            <a:pPr algn="l"/>
            <a:endParaRPr lang="en-US" sz="2400" b="0" i="0" u="none" strike="noStrike" baseline="0" dirty="0">
              <a:latin typeface="+mn-lt"/>
            </a:endParaRPr>
          </a:p>
          <a:p>
            <a:pPr algn="l"/>
            <a:r>
              <a:rPr lang="en-US" sz="2400" b="0" i="0" u="none" strike="noStrike" baseline="0" dirty="0">
                <a:latin typeface="+mn-lt"/>
              </a:rPr>
              <a:t>Tenure and Promotion Concept</a:t>
            </a:r>
          </a:p>
          <a:p>
            <a:pPr lvl="2"/>
            <a:r>
              <a:rPr lang="en-US" sz="2000" dirty="0">
                <a:latin typeface="+mn-lt"/>
              </a:rPr>
              <a:t>Assistant</a:t>
            </a:r>
          </a:p>
          <a:p>
            <a:pPr lvl="2"/>
            <a:r>
              <a:rPr lang="en-US" sz="2000" dirty="0">
                <a:latin typeface="+mn-lt"/>
              </a:rPr>
              <a:t>Associate</a:t>
            </a:r>
          </a:p>
          <a:p>
            <a:pPr lvl="2"/>
            <a:r>
              <a:rPr lang="en-US" sz="2000" dirty="0">
                <a:latin typeface="+mn-lt"/>
              </a:rPr>
              <a:t>Full Professor</a:t>
            </a:r>
            <a:endParaRPr lang="en-US" sz="2000" b="0" i="0" u="none" strike="noStrike" baseline="0" dirty="0">
              <a:latin typeface="+mn-lt"/>
            </a:endParaRPr>
          </a:p>
          <a:p>
            <a:endParaRPr lang="en-US" sz="2400" dirty="0">
              <a:latin typeface="+mn-lt"/>
            </a:endParaRPr>
          </a:p>
          <a:p>
            <a:endParaRPr lang="en-US" sz="2400" dirty="0">
              <a:latin typeface="+mn-lt"/>
            </a:endParaRPr>
          </a:p>
          <a:p>
            <a:endParaRPr lang="en-US" sz="2400" dirty="0">
              <a:latin typeface="+mn-lt"/>
            </a:endParaRPr>
          </a:p>
          <a:p>
            <a:endParaRPr lang="en-US" sz="2400" dirty="0">
              <a:latin typeface="+mn-lt"/>
            </a:endParaRPr>
          </a:p>
          <a:p>
            <a:endParaRPr lang="en-US" sz="2400" dirty="0">
              <a:latin typeface="+mn-lt"/>
            </a:endParaRPr>
          </a:p>
          <a:p>
            <a:pPr marL="0" indent="0">
              <a:buNone/>
            </a:pPr>
            <a:endParaRPr lang="en-US" sz="2400" dirty="0">
              <a:latin typeface="+mn-lt"/>
            </a:endParaRPr>
          </a:p>
          <a:p>
            <a:endParaRPr lang="en-US" sz="2400" dirty="0">
              <a:latin typeface="+mn-lt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F1A563D-3135-4AFB-8CB7-A289BE85E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Incentives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8EF440-5497-43C0-9186-5629DABB7D3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2022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E46342-5691-4F14-BE1B-1376DF924F4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744720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2F402-0017-4434-BB46-D067097CD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Practices</a:t>
            </a:r>
          </a:p>
        </p:txBody>
      </p:sp>
      <p:graphicFrame>
        <p:nvGraphicFramePr>
          <p:cNvPr id="5" name="Content Placeholder 6">
            <a:extLst>
              <a:ext uri="{FF2B5EF4-FFF2-40B4-BE49-F238E27FC236}">
                <a16:creationId xmlns:a16="http://schemas.microsoft.com/office/drawing/2014/main" id="{C7B2B40D-C1E1-4E07-A639-48CBED6F6CE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1274642"/>
              </p:ext>
            </p:extLst>
          </p:nvPr>
        </p:nvGraphicFramePr>
        <p:xfrm>
          <a:off x="838200" y="1253331"/>
          <a:ext cx="767715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Google Shape;125;p17">
            <a:extLst>
              <a:ext uri="{FF2B5EF4-FFF2-40B4-BE49-F238E27FC236}">
                <a16:creationId xmlns:a16="http://schemas.microsoft.com/office/drawing/2014/main" id="{61C5D798-C61A-48C4-ADD9-4E6FBBB9CD46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2022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78;p12">
            <a:extLst>
              <a:ext uri="{FF2B5EF4-FFF2-40B4-BE49-F238E27FC236}">
                <a16:creationId xmlns:a16="http://schemas.microsoft.com/office/drawing/2014/main" id="{595331A7-A1A2-EE47-95CC-D6FF755E46A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7687732" y="6433131"/>
            <a:ext cx="8276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  <a:tabLst/>
                <a:defRPr/>
              </a:pPr>
              <a:t>24</a:t>
            </a:fld>
            <a:endParaRPr kumimoji="0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518537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xplosion: 14 Points 6">
            <a:extLst>
              <a:ext uri="{FF2B5EF4-FFF2-40B4-BE49-F238E27FC236}">
                <a16:creationId xmlns:a16="http://schemas.microsoft.com/office/drawing/2014/main" id="{EA870C95-6364-4459-8384-D62583BCD191}"/>
              </a:ext>
            </a:extLst>
          </p:cNvPr>
          <p:cNvSpPr/>
          <p:nvPr/>
        </p:nvSpPr>
        <p:spPr>
          <a:xfrm>
            <a:off x="257175" y="1709347"/>
            <a:ext cx="8620125" cy="4734996"/>
          </a:xfrm>
          <a:prstGeom prst="irregularSeal2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     Identify skillsets, set expectations, and set faculty up for success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7D3BCC-8579-46D7-8729-73B113C4F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8250" y="303721"/>
            <a:ext cx="3697081" cy="1325563"/>
          </a:xfrm>
        </p:spPr>
        <p:txBody>
          <a:bodyPr/>
          <a:lstStyle/>
          <a:p>
            <a:r>
              <a:rPr lang="en-US" dirty="0"/>
              <a:t>Key </a:t>
            </a:r>
            <a:br>
              <a:rPr lang="en-US" dirty="0"/>
            </a:br>
            <a:r>
              <a:rPr lang="en-US" dirty="0"/>
              <a:t>Take-Away</a:t>
            </a:r>
          </a:p>
        </p:txBody>
      </p:sp>
      <p:pic>
        <p:nvPicPr>
          <p:cNvPr id="10" name="Graphic 9" descr="Key">
            <a:extLst>
              <a:ext uri="{FF2B5EF4-FFF2-40B4-BE49-F238E27FC236}">
                <a16:creationId xmlns:a16="http://schemas.microsoft.com/office/drawing/2014/main" id="{E8CAC952-0CD6-4440-9A82-0760117867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>
            <a:off x="3933826" y="332297"/>
            <a:ext cx="1457326" cy="1400175"/>
          </a:xfrm>
          <a:prstGeom prst="rect">
            <a:avLst/>
          </a:prstGeom>
          <a:scene3d>
            <a:camera prst="orthographicFront">
              <a:rot lat="300000" lon="0" rev="0"/>
            </a:camera>
            <a:lightRig rig="threePt" dir="t"/>
          </a:scene3d>
          <a:sp3d prstMaterial="matte"/>
        </p:spPr>
      </p:pic>
      <p:sp>
        <p:nvSpPr>
          <p:cNvPr id="5" name="Google Shape;77;p12">
            <a:extLst>
              <a:ext uri="{FF2B5EF4-FFF2-40B4-BE49-F238E27FC236}">
                <a16:creationId xmlns:a16="http://schemas.microsoft.com/office/drawing/2014/main" id="{44573AB2-C16F-F54B-9F47-DAD40231DF58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Presented by Partners in Medical Education, Inc. 2022</a:t>
            </a:r>
            <a:endParaRPr kumimoji="0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78;p12">
            <a:extLst>
              <a:ext uri="{FF2B5EF4-FFF2-40B4-BE49-F238E27FC236}">
                <a16:creationId xmlns:a16="http://schemas.microsoft.com/office/drawing/2014/main" id="{CC5AA683-9AF7-B241-B33E-A71B3724D63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fld id="{00000000-1234-1234-1234-123412341234}" type="slidenum">
              <a:rPr lang="en-US" smtClean="0"/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  <a:tabLst/>
                <a:defRPr/>
              </a:pPr>
              <a:t>25</a:t>
            </a:fld>
            <a:endParaRPr kumimoji="0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105055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441759" y="220871"/>
            <a:ext cx="3702241" cy="705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8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  <a:t>  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A6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  <a:t>Latest On-Demand Webinars</a:t>
            </a:r>
            <a:b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A6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</a:b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 charset="0"/>
              <a:buChar char="•"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664199" y="5584371"/>
            <a:ext cx="3479801" cy="920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Contact us today to learn how our Educational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Passports can save you time &amp; money!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724-864-7320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www.PartnersInMedEd.com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2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805396" y="220871"/>
            <a:ext cx="5060092" cy="4365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  <a:t>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A6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  <a:t>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A6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  <a:t>Upcoming Live Webinar</a:t>
            </a:r>
            <a:b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A6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</a:br>
            <a:endParaRPr lang="en-US" altLang="en-US" sz="1400" b="0" kern="0" dirty="0">
              <a:solidFill>
                <a:prstClr val="black"/>
              </a:solidFill>
              <a:latin typeface="+mn-lt"/>
              <a:cs typeface="Arial" panose="020B0604020202020204" pitchFamily="34" charset="0"/>
              <a:sym typeface="Arial"/>
            </a:endParaRPr>
          </a:p>
          <a:p>
            <a:pPr algn="ctr">
              <a:lnSpc>
                <a:spcPct val="80000"/>
              </a:lnSpc>
              <a:defRPr/>
            </a:pPr>
            <a:endParaRPr lang="en-US" altLang="en-US" sz="1400" dirty="0">
              <a:solidFill>
                <a:prstClr val="black"/>
              </a:solidFill>
              <a:latin typeface="+mn-lt"/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en-US" altLang="en-US" sz="1400" kern="0" dirty="0">
                <a:solidFill>
                  <a:prstClr val="black"/>
                </a:solidFill>
                <a:latin typeface="+mn-lt"/>
                <a:cs typeface="Arial" panose="020B0604020202020204" pitchFamily="34" charset="0"/>
                <a:sym typeface="Arial"/>
              </a:rPr>
              <a:t>Sponsoring Institution Self-Study 101</a:t>
            </a:r>
          </a:p>
          <a:p>
            <a:pPr algn="ctr">
              <a:lnSpc>
                <a:spcPct val="80000"/>
              </a:lnSpc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ＭＳ Ｐゴシック" charset="0"/>
                <a:cs typeface="Arial" panose="020B0604020202020204" pitchFamily="34" charset="0"/>
                <a:sym typeface="Arial"/>
              </a:rPr>
              <a:t>Thursday, December 15, 2022</a:t>
            </a:r>
          </a:p>
          <a:p>
            <a:pPr algn="ctr">
              <a:lnSpc>
                <a:spcPct val="80000"/>
              </a:lnSpc>
              <a:defRPr/>
            </a:pPr>
            <a:endParaRPr kumimoji="0" lang="en-US" alt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ＭＳ Ｐゴシック" charset="0"/>
              <a:cs typeface="Arial" panose="020B0604020202020204" pitchFamily="34" charset="0"/>
              <a:sym typeface="Arial"/>
            </a:endParaRPr>
          </a:p>
          <a:p>
            <a:pPr algn="ctr">
              <a:lnSpc>
                <a:spcPct val="80000"/>
              </a:lnSpc>
              <a:defRPr/>
            </a:pPr>
            <a:r>
              <a:rPr lang="en-US" altLang="en-US" sz="1400" kern="0" dirty="0">
                <a:solidFill>
                  <a:prstClr val="black"/>
                </a:solidFill>
                <a:latin typeface="+mn-lt"/>
                <a:cs typeface="Arial" panose="020B0604020202020204" pitchFamily="34" charset="0"/>
                <a:sym typeface="Arial"/>
              </a:rPr>
              <a:t>Digging for Data V</a:t>
            </a:r>
          </a:p>
          <a:p>
            <a:pPr algn="ctr">
              <a:lnSpc>
                <a:spcPct val="80000"/>
              </a:lnSpc>
              <a:defRPr/>
            </a:pPr>
            <a:r>
              <a:rPr lang="en-US" altLang="en-US" sz="1400" b="0" kern="0" dirty="0">
                <a:solidFill>
                  <a:prstClr val="black"/>
                </a:solidFill>
                <a:latin typeface="+mn-lt"/>
                <a:cs typeface="Arial" panose="020B0604020202020204" pitchFamily="34" charset="0"/>
                <a:sym typeface="Arial"/>
              </a:rPr>
              <a:t>Thursday, January 5, 2023</a:t>
            </a:r>
          </a:p>
          <a:p>
            <a:pPr algn="ctr">
              <a:lnSpc>
                <a:spcPct val="80000"/>
              </a:lnSpc>
              <a:defRPr/>
            </a:pPr>
            <a:endParaRPr lang="en-US" altLang="en-US" sz="1400" b="0" kern="0" dirty="0">
              <a:solidFill>
                <a:prstClr val="black"/>
              </a:solidFill>
              <a:latin typeface="+mn-lt"/>
              <a:cs typeface="Arial" panose="020B0604020202020204" pitchFamily="34" charset="0"/>
              <a:sym typeface="Arial"/>
            </a:endParaRPr>
          </a:p>
          <a:p>
            <a:pPr algn="ctr">
              <a:lnSpc>
                <a:spcPct val="80000"/>
              </a:lnSpc>
              <a:defRPr/>
            </a:pPr>
            <a:r>
              <a:rPr lang="en-US" altLang="en-US" sz="1400" kern="0" dirty="0">
                <a:solidFill>
                  <a:prstClr val="black"/>
                </a:solidFill>
                <a:latin typeface="+mn-lt"/>
                <a:cs typeface="Arial" panose="020B0604020202020204" pitchFamily="34" charset="0"/>
                <a:sym typeface="Arial"/>
              </a:rPr>
              <a:t>Developing Residency Budgets</a:t>
            </a:r>
          </a:p>
          <a:p>
            <a:pPr algn="ctr">
              <a:lnSpc>
                <a:spcPct val="80000"/>
              </a:lnSpc>
              <a:defRPr/>
            </a:pPr>
            <a:r>
              <a:rPr lang="en-US" altLang="en-US" sz="1400" b="0" kern="0" dirty="0">
                <a:solidFill>
                  <a:prstClr val="black"/>
                </a:solidFill>
                <a:latin typeface="+mn-lt"/>
                <a:cs typeface="Arial" panose="020B0604020202020204" pitchFamily="34" charset="0"/>
                <a:sym typeface="Arial"/>
              </a:rPr>
              <a:t>Thursday, January 19, 2023</a:t>
            </a:r>
          </a:p>
          <a:p>
            <a:pPr algn="ctr">
              <a:lnSpc>
                <a:spcPct val="80000"/>
              </a:lnSpc>
              <a:defRPr/>
            </a:pPr>
            <a:endParaRPr lang="en-US" altLang="en-US" sz="1400" b="0" kern="0" dirty="0">
              <a:solidFill>
                <a:prstClr val="black"/>
              </a:solidFill>
              <a:latin typeface="+mn-lt"/>
              <a:cs typeface="Arial" panose="020B0604020202020204" pitchFamily="34" charset="0"/>
              <a:sym typeface="Arial"/>
            </a:endParaRPr>
          </a:p>
          <a:p>
            <a:pPr algn="ctr">
              <a:lnSpc>
                <a:spcPct val="80000"/>
              </a:lnSpc>
              <a:defRPr/>
            </a:pPr>
            <a:r>
              <a:rPr lang="en-US" altLang="en-US" sz="1400" kern="0" dirty="0">
                <a:solidFill>
                  <a:prstClr val="black"/>
                </a:solidFill>
                <a:latin typeface="+mn-lt"/>
                <a:cs typeface="Arial" panose="020B0604020202020204" pitchFamily="34" charset="0"/>
                <a:sym typeface="Arial"/>
              </a:rPr>
              <a:t>Onboarding Residents</a:t>
            </a:r>
          </a:p>
          <a:p>
            <a:pPr algn="ctr">
              <a:lnSpc>
                <a:spcPct val="80000"/>
              </a:lnSpc>
              <a:defRPr/>
            </a:pPr>
            <a:r>
              <a:rPr lang="en-US" altLang="en-US" sz="1400" b="0" kern="0" dirty="0">
                <a:solidFill>
                  <a:prstClr val="black"/>
                </a:solidFill>
                <a:latin typeface="+mn-lt"/>
                <a:cs typeface="Arial" panose="020B0604020202020204" pitchFamily="34" charset="0"/>
                <a:sym typeface="Arial"/>
              </a:rPr>
              <a:t>Thursday, February 2, 2023</a:t>
            </a:r>
          </a:p>
          <a:p>
            <a:pPr algn="ctr">
              <a:lnSpc>
                <a:spcPct val="80000"/>
              </a:lnSpc>
              <a:defRPr/>
            </a:pPr>
            <a:endParaRPr kumimoji="0" lang="en-US" alt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ＭＳ Ｐゴシック" charset="0"/>
              <a:cs typeface="Arial" panose="020B0604020202020204" pitchFamily="34" charset="0"/>
              <a:sym typeface="Arial"/>
            </a:endParaRPr>
          </a:p>
          <a:p>
            <a:pPr algn="ctr">
              <a:lnSpc>
                <a:spcPct val="80000"/>
              </a:lnSpc>
              <a:defRPr/>
            </a:pPr>
            <a:r>
              <a:rPr lang="en-US" altLang="en-US" sz="1400" kern="0" dirty="0">
                <a:solidFill>
                  <a:prstClr val="black"/>
                </a:solidFill>
                <a:latin typeface="+mn-lt"/>
                <a:cs typeface="Arial" panose="020B0604020202020204" pitchFamily="34" charset="0"/>
                <a:sym typeface="Arial"/>
              </a:rPr>
              <a:t>How Semi-Annual Evaluations Document, Educate, and Improve</a:t>
            </a:r>
          </a:p>
          <a:p>
            <a:pPr algn="ctr">
              <a:lnSpc>
                <a:spcPct val="80000"/>
              </a:lnSpc>
              <a:defRPr/>
            </a:pPr>
            <a:r>
              <a:rPr lang="en-US" altLang="en-US" sz="1400" b="0" kern="0" dirty="0">
                <a:solidFill>
                  <a:prstClr val="black"/>
                </a:solidFill>
                <a:latin typeface="+mn-lt"/>
                <a:cs typeface="Arial" panose="020B0604020202020204" pitchFamily="34" charset="0"/>
                <a:sym typeface="Arial"/>
              </a:rPr>
              <a:t>Thursday, February 9, 2023</a:t>
            </a:r>
          </a:p>
          <a:p>
            <a:pPr algn="ctr">
              <a:lnSpc>
                <a:spcPct val="80000"/>
              </a:lnSpc>
              <a:defRPr/>
            </a:pPr>
            <a:endParaRPr kumimoji="0" lang="en-US" alt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ＭＳ Ｐゴシック" charset="0"/>
              <a:cs typeface="Arial" panose="020B0604020202020204" pitchFamily="34" charset="0"/>
              <a:sym typeface="Arial"/>
            </a:endParaRPr>
          </a:p>
          <a:p>
            <a:pPr algn="ctr">
              <a:lnSpc>
                <a:spcPct val="80000"/>
              </a:lnSpc>
              <a:defRPr/>
            </a:pPr>
            <a:r>
              <a:rPr lang="en-US" altLang="en-US" sz="1400" b="0" kern="0" dirty="0">
                <a:solidFill>
                  <a:prstClr val="black"/>
                </a:solidFill>
                <a:latin typeface="+mn-lt"/>
                <a:cs typeface="Arial" panose="020B0604020202020204" pitchFamily="34" charset="0"/>
                <a:sym typeface="Arial"/>
              </a:rPr>
              <a:t>Ask Partners – Spring Freebie</a:t>
            </a:r>
          </a:p>
          <a:p>
            <a:pPr algn="ctr">
              <a:lnSpc>
                <a:spcPct val="80000"/>
              </a:lnSpc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ＭＳ Ｐゴシック" charset="0"/>
                <a:cs typeface="Arial" panose="020B0604020202020204" pitchFamily="34" charset="0"/>
                <a:sym typeface="Arial"/>
              </a:rPr>
              <a:t>Tuesday, March 21, 2023</a:t>
            </a:r>
            <a:endParaRPr kumimoji="0" lang="en-US" altLang="en-US" sz="1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ＭＳ Ｐゴシック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1BC0267B-F438-E24C-9DAA-F6D2132B4198}"/>
              </a:ext>
            </a:extLst>
          </p:cNvPr>
          <p:cNvSpPr txBox="1">
            <a:spLocks/>
          </p:cNvSpPr>
          <p:nvPr/>
        </p:nvSpPr>
        <p:spPr>
          <a:xfrm>
            <a:off x="6457950" y="6433131"/>
            <a:ext cx="20574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6AD68910-38FE-C240-95D4-C063CA8D3DE6}" type="slidenum">
              <a:rPr kumimoji="0" lang="en-US" alt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  <a:sym typeface="Arial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26</a:t>
            </a:fld>
            <a:endParaRPr kumimoji="0" lang="en-US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  <a:sym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C18BD8-A5B9-3741-B6AD-A994C0913D2D}"/>
              </a:ext>
            </a:extLst>
          </p:cNvPr>
          <p:cNvSpPr txBox="1"/>
          <p:nvPr/>
        </p:nvSpPr>
        <p:spPr>
          <a:xfrm>
            <a:off x="5638800" y="725880"/>
            <a:ext cx="35052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GME Educational Program Design I</a:t>
            </a: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r>
              <a:rPr lang="en-US" sz="1200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Wellness is a Team Sport</a:t>
            </a: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r>
              <a:rPr lang="en-US" sz="1200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Looking Behind the Curtain at CMS Reporting</a:t>
            </a: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r>
              <a:rPr lang="en-US" sz="1200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ADS 2022: Part II</a:t>
            </a: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r>
              <a:rPr lang="en-US" sz="1200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Scholarly Activity – Starting the Year Off Right</a:t>
            </a: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r>
              <a:rPr lang="en-US" sz="1200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JEDI Warriors in GME: Guardians of Justice, Equity, Diversity, and Inclusion</a:t>
            </a: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r>
              <a:rPr lang="en-US" sz="1200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ACGME Complaint Letter: Now What?</a:t>
            </a: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r>
              <a:rPr lang="en-US" sz="1200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Here We Grow Again – And With Our Community</a:t>
            </a: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r>
              <a:rPr lang="en-US" sz="1200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The ABCs of GMEC: Part II</a:t>
            </a: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r>
              <a:rPr lang="en-US" sz="1200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ADS 2022: Part I</a:t>
            </a: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r>
              <a:rPr lang="en-US" sz="1200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Ask Partners – Spring Freebie</a:t>
            </a: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31C1B05A-8258-2A47-BB75-5DA517CF0AB6}"/>
              </a:ext>
            </a:extLst>
          </p:cNvPr>
          <p:cNvSpPr txBox="1">
            <a:spLocks/>
          </p:cNvSpPr>
          <p:nvPr/>
        </p:nvSpPr>
        <p:spPr>
          <a:xfrm>
            <a:off x="3028950" y="643313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ctr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800" b="0" i="0" u="none" strike="noStrike" kern="1200" cap="none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/>
              </a:defRPr>
            </a:lvl1pPr>
            <a:lvl2pPr marL="457200" marR="0" lvl="1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2000" b="1" i="0" u="none" strike="noStrike" kern="1200" cap="none">
                <a:solidFill>
                  <a:schemeClr val="tx1"/>
                </a:solidFill>
                <a:latin typeface="Comic Sans MS" charset="0"/>
                <a:ea typeface="+mn-ea"/>
                <a:cs typeface="+mn-cs"/>
                <a:sym typeface="Arial"/>
              </a:defRPr>
            </a:lvl2pPr>
            <a:lvl3pPr marL="914400" marR="0" lvl="2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2000" b="1" i="0" u="none" strike="noStrike" kern="1200" cap="none">
                <a:solidFill>
                  <a:schemeClr val="tx1"/>
                </a:solidFill>
                <a:latin typeface="Comic Sans MS" charset="0"/>
                <a:ea typeface="+mn-ea"/>
                <a:cs typeface="+mn-cs"/>
                <a:sym typeface="Arial"/>
              </a:defRPr>
            </a:lvl3pPr>
            <a:lvl4pPr marL="1371600" marR="0" lvl="3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2000" b="1" i="0" u="none" strike="noStrike" kern="1200" cap="none">
                <a:solidFill>
                  <a:schemeClr val="tx1"/>
                </a:solidFill>
                <a:latin typeface="Comic Sans MS" charset="0"/>
                <a:ea typeface="+mn-ea"/>
                <a:cs typeface="+mn-cs"/>
                <a:sym typeface="Arial"/>
              </a:defRPr>
            </a:lvl4pPr>
            <a:lvl5pPr marL="1828800" marR="0" lvl="4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2000" b="1" i="0" u="none" strike="noStrike" kern="1200" cap="none">
                <a:solidFill>
                  <a:schemeClr val="tx1"/>
                </a:solidFill>
                <a:latin typeface="Comic Sans MS" charset="0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000" b="1" i="0" u="none" strike="noStrike" kern="1200" cap="none">
                <a:solidFill>
                  <a:schemeClr val="tx1"/>
                </a:solidFill>
                <a:latin typeface="Comic Sans MS" charset="0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000" b="1" i="0" u="none" strike="noStrike" kern="1200" cap="none">
                <a:solidFill>
                  <a:schemeClr val="tx1"/>
                </a:solidFill>
                <a:latin typeface="Comic Sans MS" charset="0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000" b="1" i="0" u="none" strike="noStrike" kern="1200" cap="none">
                <a:solidFill>
                  <a:schemeClr val="tx1"/>
                </a:solidFill>
                <a:latin typeface="Comic Sans MS" charset="0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000" b="1" i="0" u="none" strike="noStrike" kern="1200" cap="none">
                <a:solidFill>
                  <a:schemeClr val="tx1"/>
                </a:solidFill>
                <a:latin typeface="Comic Sans MS" charset="0"/>
                <a:ea typeface="+mn-ea"/>
                <a:cs typeface="+mn-cs"/>
                <a:sym typeface="Arial"/>
              </a:defRPr>
            </a:lvl9pPr>
          </a:lstStyle>
          <a:p>
            <a:pPr>
              <a:defRPr/>
            </a:pPr>
            <a:r>
              <a:rPr lang="en-US" dirty="0"/>
              <a:t>Presented by Partners in Medical Education, Inc. 2022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A5F56B-D423-6EC2-A2A1-B1E74357FB8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810E94-042C-26C3-498B-1AACDC52DF9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26</a:t>
            </a:fld>
            <a:endParaRPr lang="en-US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E22BC2B-521D-436C-65AC-2DFA8A9E1D26}"/>
              </a:ext>
            </a:extLst>
          </p:cNvPr>
          <p:cNvSpPr txBox="1"/>
          <p:nvPr/>
        </p:nvSpPr>
        <p:spPr>
          <a:xfrm>
            <a:off x="729269" y="4460159"/>
            <a:ext cx="5212345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+mn-lt"/>
              </a:rPr>
              <a:t>NEW Program Director Coaching Series</a:t>
            </a:r>
          </a:p>
          <a:p>
            <a:r>
              <a:rPr lang="en-US" sz="1400" b="0" strike="sngStrike" dirty="0">
                <a:latin typeface="+mn-lt"/>
              </a:rPr>
              <a:t>Jan – March Session – FULL</a:t>
            </a:r>
          </a:p>
          <a:p>
            <a:pPr algn="ctr"/>
            <a:r>
              <a:rPr lang="en-US" sz="1400" b="0" dirty="0">
                <a:solidFill>
                  <a:schemeClr val="accent6"/>
                </a:solidFill>
                <a:latin typeface="+mn-lt"/>
              </a:rPr>
              <a:t>Next Session Starts April – June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0" dirty="0">
                <a:latin typeface="+mn-lt"/>
              </a:rPr>
              <a:t>6 one-hour group sessions over 12wks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0" dirty="0">
                <a:latin typeface="+mn-lt"/>
              </a:rPr>
              <a:t>2 one-on-one 30 min </a:t>
            </a:r>
            <a:r>
              <a:rPr lang="en-US" sz="1400" b="0" dirty="0" err="1">
                <a:latin typeface="+mn-lt"/>
              </a:rPr>
              <a:t>indiv</a:t>
            </a:r>
            <a:r>
              <a:rPr lang="en-US" sz="1400" b="0" dirty="0">
                <a:latin typeface="+mn-lt"/>
              </a:rPr>
              <a:t>. Sessions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0" dirty="0">
                <a:latin typeface="+mn-lt"/>
              </a:rPr>
              <a:t>Limited Enrollment for interactivity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0" dirty="0">
                <a:latin typeface="+mn-lt"/>
              </a:rPr>
              <a:t>Course Materials/GME Community Network</a:t>
            </a:r>
          </a:p>
          <a:p>
            <a:r>
              <a:rPr lang="en-US" sz="1400" b="0" dirty="0">
                <a:latin typeface="+mn-lt"/>
              </a:rPr>
              <a:t>Email BJ@PartnersInMedEd.com for pricing and availability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25384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/>
    </mc:Choice>
    <mc:Fallback xmlns=""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2022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992532" y="6433131"/>
            <a:ext cx="522817" cy="365125"/>
          </a:xfrm>
        </p:spPr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27</a:t>
            </a:fld>
            <a:endParaRPr lang="en-US" altLang="en-US" dirty="0"/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33CDE63F-8254-C349-8236-48B0174E13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925" y="484910"/>
            <a:ext cx="3768064" cy="15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42E7CFA8-C95E-6942-B725-C18C0A8296C0}"/>
              </a:ext>
            </a:extLst>
          </p:cNvPr>
          <p:cNvSpPr txBox="1">
            <a:spLocks noChangeArrowheads="1"/>
          </p:cNvSpPr>
          <p:nvPr/>
        </p:nvSpPr>
        <p:spPr>
          <a:xfrm>
            <a:off x="838200" y="2146300"/>
            <a:ext cx="7677150" cy="380294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400" b="1" dirty="0"/>
              <a:t>    </a:t>
            </a:r>
            <a:r>
              <a:rPr lang="en-US" sz="2400" b="0" dirty="0"/>
              <a:t>Partners in Medical Education, Inc. provides comprehensive consulting services to the GME community.  </a:t>
            </a:r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br>
              <a:rPr lang="en-US" sz="2000" b="0" dirty="0"/>
            </a:br>
            <a:br>
              <a:rPr lang="en-US" sz="2000" b="0" dirty="0"/>
            </a:br>
            <a:r>
              <a:rPr lang="en-US" b="1" dirty="0"/>
              <a:t>Partners in Medical Education</a:t>
            </a:r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000" b="0" dirty="0"/>
              <a:t>724-864-7320  |  </a:t>
            </a:r>
            <a:r>
              <a:rPr lang="en-US" sz="2000" b="0" dirty="0">
                <a:solidFill>
                  <a:srgbClr val="FF0000"/>
                </a:solidFill>
                <a:hlinkClick r:id="rId4"/>
              </a:rPr>
              <a:t>info@PartnersInMedEd.com</a:t>
            </a:r>
            <a:endParaRPr lang="en-US" sz="2000" b="0" dirty="0">
              <a:solidFill>
                <a:srgbClr val="FF0000"/>
              </a:solidFill>
            </a:endParaRPr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000" b="0" dirty="0">
              <a:solidFill>
                <a:srgbClr val="FF0000"/>
              </a:solidFill>
            </a:endParaRPr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400" b="0" dirty="0">
                <a:solidFill>
                  <a:schemeClr val="accent6"/>
                </a:solidFill>
              </a:rPr>
              <a:t>Interested in a customized solution for your faculty/institution to meet the Scholarly Activity requirements…</a:t>
            </a:r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400" b="0" dirty="0">
                <a:solidFill>
                  <a:schemeClr val="accent6"/>
                </a:solidFill>
              </a:rPr>
              <a:t>Contact Dr. Brannan for a free assessment call</a:t>
            </a:r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2000" b="1" dirty="0"/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400" b="1" dirty="0"/>
              <a:t>Grace Brannan, PhD</a:t>
            </a:r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400" b="0" dirty="0"/>
              <a:t>  </a:t>
            </a:r>
            <a:r>
              <a:rPr lang="en-US" sz="2000" b="0" dirty="0">
                <a:hlinkClick r:id="rId5"/>
              </a:rPr>
              <a:t>gdbconsulting@outlook.com</a:t>
            </a:r>
            <a:endParaRPr lang="en-US" sz="2000" b="0" dirty="0"/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200" b="0" dirty="0"/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800" b="1" dirty="0"/>
              <a:t>www.PartnersInMedEd.com</a:t>
            </a:r>
            <a:endParaRPr lang="en-US" sz="2400" b="1" dirty="0"/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2053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855" y="1738058"/>
            <a:ext cx="8608290" cy="443890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Discuss barriers to faculty research mentorship and engagement</a:t>
            </a:r>
          </a:p>
          <a:p>
            <a:endParaRPr lang="en-US" dirty="0"/>
          </a:p>
          <a:p>
            <a:r>
              <a:rPr lang="en-US" dirty="0"/>
              <a:t>Discuss ways to motivate faculty to mentor and do research</a:t>
            </a:r>
          </a:p>
          <a:p>
            <a:endParaRPr lang="en-US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en-US" dirty="0">
              <a:highlight>
                <a:srgbClr val="FFFF00"/>
              </a:highlight>
            </a:endParaRP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2022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88337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F1A563D-3135-4AFB-8CB7-A289BE85E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2047" y="2144840"/>
            <a:ext cx="6526006" cy="1325563"/>
          </a:xfrm>
        </p:spPr>
        <p:txBody>
          <a:bodyPr>
            <a:normAutofit/>
          </a:bodyPr>
          <a:lstStyle/>
          <a:p>
            <a:r>
              <a:rPr lang="en-US" dirty="0"/>
              <a:t>BARRIERS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8EF440-5497-43C0-9186-5629DABB7D3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2022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E46342-5691-4F14-BE1B-1376DF924F4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89491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F695633-F832-4D3B-860C-A6B6704215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Time, time, and time</a:t>
            </a:r>
          </a:p>
          <a:p>
            <a:endParaRPr lang="en-US" dirty="0"/>
          </a:p>
          <a:p>
            <a:r>
              <a:rPr lang="en-US" dirty="0"/>
              <a:t>Resource </a:t>
            </a:r>
          </a:p>
          <a:p>
            <a:endParaRPr lang="en-US" dirty="0"/>
          </a:p>
          <a:p>
            <a:r>
              <a:rPr lang="en-US" dirty="0"/>
              <a:t>Interest</a:t>
            </a:r>
          </a:p>
          <a:p>
            <a:endParaRPr lang="en-US" dirty="0"/>
          </a:p>
          <a:p>
            <a:r>
              <a:rPr lang="en-US" dirty="0"/>
              <a:t>Experience and Skillset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sz="18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Smesny, A. L., Williams, J. S., Brazeau, G. A., Weber, R. J., Matthews, H. W., &amp; Das, S. K. (2007). Barriers to scholarship in dentistry, medicine, nursing, and pharmacy practice faculty. American journal of pharmaceutical education, 71(5).</a:t>
            </a:r>
            <a:endParaRPr lang="en-US" sz="1800" i="1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F1A563D-3135-4AFB-8CB7-A289BE85E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Top Barriers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8EF440-5497-43C0-9186-5629DABB7D3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2022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E46342-5691-4F14-BE1B-1376DF924F4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5DE73C9-E40E-3C58-B3CF-BA0EB36A55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4435" y="2064188"/>
            <a:ext cx="2524429" cy="1893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4378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F695633-F832-4D3B-860C-A6B6704215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Review requirements and faculty expertise and capabilities and link efforts to these</a:t>
            </a:r>
          </a:p>
          <a:p>
            <a:endParaRPr lang="en-US" dirty="0"/>
          </a:p>
          <a:p>
            <a:r>
              <a:rPr lang="en-US" dirty="0"/>
              <a:t>Set expectations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Set them up for success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F1A563D-3135-4AFB-8CB7-A289BE85E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Overall Strategy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8EF440-5497-43C0-9186-5629DABB7D3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2022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E46342-5691-4F14-BE1B-1376DF924F4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204428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F1A563D-3135-4AFB-8CB7-A289BE85E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3299" y="2286813"/>
            <a:ext cx="6526006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Overall Strategy #1: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Review requirements, faculty capabilities, and link efforts to these</a:t>
            </a:r>
            <a:br>
              <a:rPr lang="en-US" dirty="0"/>
            </a:br>
            <a:r>
              <a:rPr lang="en-US" dirty="0"/>
              <a:t>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8EF440-5497-43C0-9186-5629DABB7D3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2022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E46342-5691-4F14-BE1B-1376DF924F4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205290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420765A-D63C-42B3-CDB8-1DA115DBD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ACGME Expectations to Evaluate and Link Efforts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CCE9BF-6B0A-A8E0-00F1-DB05A62D82A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2022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1A8E2D-5423-A88C-C1A6-530F5B6D0FE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9D22AE6-9446-0F5A-30C0-E1C277665E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9095435"/>
              </p:ext>
            </p:extLst>
          </p:nvPr>
        </p:nvGraphicFramePr>
        <p:xfrm>
          <a:off x="224589" y="1667055"/>
          <a:ext cx="8438150" cy="44686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22586">
                  <a:extLst>
                    <a:ext uri="{9D8B030D-6E8A-4147-A177-3AD203B41FA5}">
                      <a16:colId xmlns:a16="http://schemas.microsoft.com/office/drawing/2014/main" val="3235194555"/>
                    </a:ext>
                  </a:extLst>
                </a:gridCol>
                <a:gridCol w="521212">
                  <a:extLst>
                    <a:ext uri="{9D8B030D-6E8A-4147-A177-3AD203B41FA5}">
                      <a16:colId xmlns:a16="http://schemas.microsoft.com/office/drawing/2014/main" val="1700842699"/>
                    </a:ext>
                  </a:extLst>
                </a:gridCol>
                <a:gridCol w="521212">
                  <a:extLst>
                    <a:ext uri="{9D8B030D-6E8A-4147-A177-3AD203B41FA5}">
                      <a16:colId xmlns:a16="http://schemas.microsoft.com/office/drawing/2014/main" val="1963944249"/>
                    </a:ext>
                  </a:extLst>
                </a:gridCol>
                <a:gridCol w="933812">
                  <a:extLst>
                    <a:ext uri="{9D8B030D-6E8A-4147-A177-3AD203B41FA5}">
                      <a16:colId xmlns:a16="http://schemas.microsoft.com/office/drawing/2014/main" val="3432710782"/>
                    </a:ext>
                  </a:extLst>
                </a:gridCol>
                <a:gridCol w="837916">
                  <a:extLst>
                    <a:ext uri="{9D8B030D-6E8A-4147-A177-3AD203B41FA5}">
                      <a16:colId xmlns:a16="http://schemas.microsoft.com/office/drawing/2014/main" val="946388176"/>
                    </a:ext>
                  </a:extLst>
                </a:gridCol>
                <a:gridCol w="621915">
                  <a:extLst>
                    <a:ext uri="{9D8B030D-6E8A-4147-A177-3AD203B41FA5}">
                      <a16:colId xmlns:a16="http://schemas.microsoft.com/office/drawing/2014/main" val="2274253165"/>
                    </a:ext>
                  </a:extLst>
                </a:gridCol>
                <a:gridCol w="628601">
                  <a:extLst>
                    <a:ext uri="{9D8B030D-6E8A-4147-A177-3AD203B41FA5}">
                      <a16:colId xmlns:a16="http://schemas.microsoft.com/office/drawing/2014/main" val="1843696932"/>
                    </a:ext>
                  </a:extLst>
                </a:gridCol>
                <a:gridCol w="382052">
                  <a:extLst>
                    <a:ext uri="{9D8B030D-6E8A-4147-A177-3AD203B41FA5}">
                      <a16:colId xmlns:a16="http://schemas.microsoft.com/office/drawing/2014/main" val="2057522852"/>
                    </a:ext>
                  </a:extLst>
                </a:gridCol>
                <a:gridCol w="802105">
                  <a:extLst>
                    <a:ext uri="{9D8B030D-6E8A-4147-A177-3AD203B41FA5}">
                      <a16:colId xmlns:a16="http://schemas.microsoft.com/office/drawing/2014/main" val="1793959659"/>
                    </a:ext>
                  </a:extLst>
                </a:gridCol>
                <a:gridCol w="1316223">
                  <a:extLst>
                    <a:ext uri="{9D8B030D-6E8A-4147-A177-3AD203B41FA5}">
                      <a16:colId xmlns:a16="http://schemas.microsoft.com/office/drawing/2014/main" val="3395974449"/>
                    </a:ext>
                  </a:extLst>
                </a:gridCol>
                <a:gridCol w="1250516">
                  <a:extLst>
                    <a:ext uri="{9D8B030D-6E8A-4147-A177-3AD203B41FA5}">
                      <a16:colId xmlns:a16="http://schemas.microsoft.com/office/drawing/2014/main" val="2523161887"/>
                    </a:ext>
                  </a:extLst>
                </a:gridCol>
              </a:tblGrid>
              <a:tr h="204627">
                <a:tc gridSpan="1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effectLst/>
                          <a:latin typeface="+mn-lt"/>
                        </a:rPr>
                        <a:t>Template for Resident Scholarly Activity that occurred during the previous academic year, between July 1st and June 30th</a:t>
                      </a:r>
                      <a:endParaRPr lang="en-US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4" marR="6694" marT="6694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7525877"/>
                  </a:ext>
                </a:extLst>
              </a:tr>
              <a:tr h="4099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694" marR="6694" marT="6694" marB="0" anchor="ctr"/>
                </a:tc>
                <a:tc gridSpan="3"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effectLst/>
                          <a:latin typeface="+mn-lt"/>
                        </a:rPr>
                        <a:t>PMID</a:t>
                      </a:r>
                      <a:endParaRPr lang="en-US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4" marR="6694" marT="6694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effectLst/>
                          <a:latin typeface="+mn-lt"/>
                        </a:rPr>
                        <a:t>Other Publications</a:t>
                      </a:r>
                      <a:endParaRPr lang="en-US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4" marR="6694" marT="6694" marB="0" anchor="ctr"/>
                </a:tc>
                <a:tc hMerge="1"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>
                          <a:effectLst/>
                        </a:rPr>
                        <a:t>Conference Presentations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4" marR="6694" marT="6694" marB="0" anchor="ctr"/>
                </a:tc>
                <a:tc gridSpan="2"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effectLst/>
                          <a:latin typeface="+mn-lt"/>
                        </a:rPr>
                        <a:t>Conference Presentations</a:t>
                      </a:r>
                      <a:endParaRPr lang="en-US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4" marR="6694" marT="6694" marB="0" anchor="ctr"/>
                </a:tc>
                <a:tc hMerge="1"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>
                          <a:effectLst/>
                        </a:rPr>
                        <a:t>Chapters / Textbooks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4" marR="6694" marT="6694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effectLst/>
                          <a:latin typeface="+mn-lt"/>
                        </a:rPr>
                        <a:t>Chapters / Textbooks</a:t>
                      </a:r>
                      <a:endParaRPr lang="en-US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4" marR="6694" marT="6694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effectLst/>
                          <a:latin typeface="+mn-lt"/>
                        </a:rPr>
                        <a:t>Participated in Research</a:t>
                      </a:r>
                      <a:endParaRPr lang="en-US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4" marR="6694" marT="6694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effectLst/>
                          <a:latin typeface="+mn-lt"/>
                        </a:rPr>
                        <a:t>Teaching  / Presentations</a:t>
                      </a:r>
                      <a:endParaRPr lang="en-US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4" marR="6694" marT="6694" marB="0" anchor="ctr"/>
                </a:tc>
                <a:extLst>
                  <a:ext uri="{0D108BD9-81ED-4DB2-BD59-A6C34878D82A}">
                    <a16:rowId xmlns:a16="http://schemas.microsoft.com/office/drawing/2014/main" val="1804147033"/>
                  </a:ext>
                </a:extLst>
              </a:tr>
              <a:tr h="3025011">
                <a:tc>
                  <a:txBody>
                    <a:bodyPr/>
                    <a:lstStyle/>
                    <a:p>
                      <a:pPr marL="0" marR="0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effectLst/>
                          <a:latin typeface="+mn-lt"/>
                        </a:rPr>
                        <a:t>Resident Scholarly Activity</a:t>
                      </a:r>
                      <a:endParaRPr lang="en-US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4" marR="6694" marT="6694" marB="0" anchor="ctr"/>
                </a:tc>
                <a:tc gridSpan="3">
                  <a:txBody>
                    <a:bodyPr/>
                    <a:lstStyle/>
                    <a:p>
                      <a:pPr marL="0" marR="0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effectLst/>
                          <a:latin typeface="+mn-lt"/>
                        </a:rPr>
                        <a:t>Pub Med Ids (assigned by PubMed) for articles published during the previous academic year.</a:t>
                      </a:r>
                      <a:br>
                        <a:rPr lang="en-US" sz="1000" kern="1200" dirty="0">
                          <a:effectLst/>
                          <a:latin typeface="+mn-lt"/>
                        </a:rPr>
                      </a:br>
                      <a:br>
                        <a:rPr lang="en-US" sz="1000" kern="1200" dirty="0">
                          <a:effectLst/>
                          <a:latin typeface="+mn-lt"/>
                        </a:rPr>
                      </a:br>
                      <a:r>
                        <a:rPr lang="en-US" sz="1000" kern="1200" dirty="0">
                          <a:effectLst/>
                          <a:latin typeface="+mn-lt"/>
                        </a:rPr>
                        <a:t>Pub Med ID (PMID) is an unique number assigned to each PubMed record. This is generally an 8 character numeric number. The PubMed Central reference number (PMCID) is different from the PubMed reference number (PMID). PubMed Central is an index of full-text papers, while PubMed is an index of abstracts.</a:t>
                      </a:r>
                      <a:endParaRPr lang="en-US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4" marR="6694" marT="6694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effectLst/>
                          <a:latin typeface="+mn-lt"/>
                        </a:rPr>
                        <a:t>Number of articles without PMIDs, non-peer reviewed publications, peer-reviewed publications which are not recognized by the National Library of Medicine, and activities related to item-writing during the previous academic year.</a:t>
                      </a:r>
                      <a:endParaRPr lang="en-US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4" marR="6694" marT="6694" marB="0" anchor="ctr"/>
                </a:tc>
                <a:tc hMerge="1">
                  <a:txBody>
                    <a:bodyPr/>
                    <a:lstStyle/>
                    <a:p>
                      <a:pPr marL="0" marR="0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>
                          <a:effectLst/>
                        </a:rPr>
                        <a:t>Number of abstracts, posters, and presentations given at international, national, or regional meetings during the previous academic year.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4" marR="6694" marT="6694" marB="0" anchor="ctr"/>
                </a:tc>
                <a:tc gridSpan="2">
                  <a:txBody>
                    <a:bodyPr/>
                    <a:lstStyle/>
                    <a:p>
                      <a:pPr marL="0" marR="0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effectLst/>
                          <a:latin typeface="+mn-lt"/>
                        </a:rPr>
                        <a:t>Number of abstracts, posters, and presentations given at international, national, or regional meetings during the previous academic year.</a:t>
                      </a:r>
                      <a:endParaRPr lang="en-US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4" marR="6694" marT="6694" marB="0" anchor="ctr"/>
                </a:tc>
                <a:tc hMerge="1">
                  <a:txBody>
                    <a:bodyPr/>
                    <a:lstStyle/>
                    <a:p>
                      <a:pPr marL="0" marR="0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>
                          <a:effectLst/>
                        </a:rPr>
                        <a:t>Number of chapters or textbooks published during the previous academic year.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4" marR="6694" marT="6694" marB="0" anchor="ctr"/>
                </a:tc>
                <a:tc>
                  <a:txBody>
                    <a:bodyPr/>
                    <a:lstStyle/>
                    <a:p>
                      <a:pPr marL="0" marR="0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effectLst/>
                          <a:latin typeface="+mn-lt"/>
                        </a:rPr>
                        <a:t>Number of chapters or textbooks published during the previous academic year.</a:t>
                      </a:r>
                      <a:endParaRPr lang="en-US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4" marR="6694" marT="6694" marB="0" anchor="ctr"/>
                </a:tc>
                <a:tc>
                  <a:txBody>
                    <a:bodyPr/>
                    <a:lstStyle/>
                    <a:p>
                      <a:pPr marL="0" marR="0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effectLst/>
                          <a:latin typeface="+mn-lt"/>
                        </a:rPr>
                        <a:t>Participated in funded or non-funded basic science or clinical outcomes research project during the previous academic year.</a:t>
                      </a:r>
                      <a:endParaRPr lang="en-US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4" marR="6694" marT="6694" marB="0" anchor="ctr"/>
                </a:tc>
                <a:tc>
                  <a:txBody>
                    <a:bodyPr/>
                    <a:lstStyle/>
                    <a:p>
                      <a:pPr marL="0" marR="0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effectLst/>
                          <a:latin typeface="+mn-lt"/>
                        </a:rPr>
                        <a:t>Lecture, or presentation (such as grand rounds or case presentations) of at least 30 minute duration within the sponsoring institution or program during the previous academic year.</a:t>
                      </a:r>
                      <a:endParaRPr lang="en-US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4" marR="6694" marT="6694" marB="0" anchor="ctr"/>
                </a:tc>
                <a:extLst>
                  <a:ext uri="{0D108BD9-81ED-4DB2-BD59-A6C34878D82A}">
                    <a16:rowId xmlns:a16="http://schemas.microsoft.com/office/drawing/2014/main" val="4083070394"/>
                  </a:ext>
                </a:extLst>
              </a:tr>
              <a:tr h="2101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694" marR="6694" marT="6694" marB="0" anchor="ctr"/>
                </a:tc>
                <a:tc gridSpan="3"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effectLst/>
                          <a:latin typeface="+mn-lt"/>
                        </a:rPr>
                        <a:t>Enter up to three PMIDs</a:t>
                      </a:r>
                      <a:endParaRPr lang="en-US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4" marR="6694" marT="6694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effectLst/>
                          <a:latin typeface="+mn-lt"/>
                        </a:rPr>
                        <a:t>Respond with total number</a:t>
                      </a:r>
                      <a:endParaRPr lang="en-US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4" marR="6694" marT="6694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4" marR="6694" marT="6694" marB="0" anchor="ctr"/>
                </a:tc>
                <a:tc gridSpan="2"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effectLst/>
                          <a:latin typeface="+mn-lt"/>
                        </a:rPr>
                        <a:t>Response with Yes/No</a:t>
                      </a:r>
                      <a:endParaRPr lang="en-US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4" marR="6694" marT="6694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1970697"/>
                  </a:ext>
                </a:extLst>
              </a:tr>
              <a:tr h="409994"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effectLst/>
                          <a:latin typeface="+mn-lt"/>
                        </a:rPr>
                        <a:t>Resident Name</a:t>
                      </a:r>
                      <a:endParaRPr lang="en-US" sz="11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4" marR="6694" marT="6694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effectLst/>
                          <a:latin typeface="+mn-lt"/>
                        </a:rPr>
                        <a:t>PMID 1 </a:t>
                      </a:r>
                      <a:endParaRPr lang="en-US" sz="11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4" marR="6694" marT="6694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effectLst/>
                          <a:latin typeface="+mn-lt"/>
                        </a:rPr>
                        <a:t>PMID 2  </a:t>
                      </a:r>
                      <a:endParaRPr lang="en-US" sz="11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4" marR="6694" marT="6694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effectLst/>
                          <a:latin typeface="+mn-lt"/>
                        </a:rPr>
                        <a:t>PMID 3</a:t>
                      </a:r>
                      <a:endParaRPr lang="en-US" sz="11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4" marR="6694" marT="6694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effectLst/>
                          <a:latin typeface="+mn-lt"/>
                        </a:rPr>
                        <a:t>Other Publications</a:t>
                      </a:r>
                      <a:endParaRPr lang="en-US" sz="11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4" marR="6694" marT="6694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effectLst/>
                          <a:latin typeface="+mn-lt"/>
                        </a:rPr>
                        <a:t>Conference Presentations</a:t>
                      </a:r>
                      <a:endParaRPr lang="en-US" sz="11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4" marR="6694" marT="6694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4" marR="6694" marT="6694" marB="0" anchor="ctr"/>
                </a:tc>
                <a:tc gridSpan="2"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effectLst/>
                          <a:latin typeface="+mn-lt"/>
                        </a:rPr>
                        <a:t>Chapters / Textbooks</a:t>
                      </a:r>
                      <a:endParaRPr lang="en-US" sz="11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4" marR="6694" marT="6694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4" marR="6694" marT="6694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effectLst/>
                          <a:latin typeface="+mn-lt"/>
                        </a:rPr>
                        <a:t>Participated in research</a:t>
                      </a:r>
                      <a:endParaRPr lang="en-US" sz="11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4" marR="6694" marT="6694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effectLst/>
                          <a:latin typeface="+mn-lt"/>
                        </a:rPr>
                        <a:t>Teaching  / Presentations</a:t>
                      </a:r>
                      <a:endParaRPr lang="en-US" sz="11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4" marR="6694" marT="6694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0874714"/>
                  </a:ext>
                </a:extLst>
              </a:tr>
              <a:tr h="208838">
                <a:tc>
                  <a:txBody>
                    <a:bodyPr/>
                    <a:lstStyle/>
                    <a:p>
                      <a:pPr marL="0" marR="0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effectLst/>
                          <a:latin typeface="+mn-lt"/>
                        </a:rPr>
                        <a:t> </a:t>
                      </a:r>
                      <a:endParaRPr lang="en-US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4" marR="6694" marT="6694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effectLst/>
                          <a:latin typeface="+mn-lt"/>
                        </a:rPr>
                        <a:t> </a:t>
                      </a:r>
                      <a:endParaRPr lang="en-US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4" marR="6694" marT="6694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effectLst/>
                          <a:latin typeface="+mn-lt"/>
                        </a:rPr>
                        <a:t> </a:t>
                      </a:r>
                      <a:endParaRPr lang="en-US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4" marR="6694" marT="6694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effectLst/>
                          <a:latin typeface="+mn-lt"/>
                        </a:rPr>
                        <a:t> </a:t>
                      </a:r>
                      <a:endParaRPr lang="en-US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4" marR="6694" marT="6694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effectLst/>
                          <a:latin typeface="+mn-lt"/>
                        </a:rPr>
                        <a:t> </a:t>
                      </a:r>
                      <a:endParaRPr lang="en-US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4" marR="6694" marT="6694" marB="0" anchor="ctr"/>
                </a:tc>
                <a:tc gridSpan="2"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effectLst/>
                          <a:latin typeface="+mn-lt"/>
                        </a:rPr>
                        <a:t> </a:t>
                      </a:r>
                      <a:endParaRPr lang="en-US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4" marR="6694" marT="6694" marB="0" anchor="ctr"/>
                </a:tc>
                <a:tc hMerge="1"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4" marR="6694" marT="6694" marB="0" anchor="ctr"/>
                </a:tc>
                <a:tc gridSpan="2"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effectLst/>
                          <a:latin typeface="+mn-lt"/>
                        </a:rPr>
                        <a:t> </a:t>
                      </a:r>
                      <a:endParaRPr lang="en-US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4" marR="6694" marT="6694" marB="0" anchor="ctr"/>
                </a:tc>
                <a:tc hMerge="1"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4" marR="6694" marT="6694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effectLst/>
                          <a:latin typeface="+mn-lt"/>
                        </a:rPr>
                        <a:t> </a:t>
                      </a:r>
                      <a:endParaRPr lang="en-US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4" marR="6694" marT="6694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effectLst/>
                          <a:latin typeface="+mn-lt"/>
                        </a:rPr>
                        <a:t> </a:t>
                      </a:r>
                      <a:endParaRPr lang="en-US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4" marR="6694" marT="6694" marB="0" anchor="ctr"/>
                </a:tc>
                <a:extLst>
                  <a:ext uri="{0D108BD9-81ED-4DB2-BD59-A6C34878D82A}">
                    <a16:rowId xmlns:a16="http://schemas.microsoft.com/office/drawing/2014/main" val="2657452077"/>
                  </a:ext>
                </a:extLst>
              </a:tr>
            </a:tbl>
          </a:graphicData>
        </a:graphic>
      </p:graphicFrame>
      <p:sp>
        <p:nvSpPr>
          <p:cNvPr id="7" name="Rectangle 1">
            <a:extLst>
              <a:ext uri="{FF2B5EF4-FFF2-40B4-BE49-F238E27FC236}">
                <a16:creationId xmlns:a16="http://schemas.microsoft.com/office/drawing/2014/main" id="{8A2D2A83-E216-C9C0-9A6A-57F33F9403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378" y="1412290"/>
            <a:ext cx="980196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5945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F1A563D-3135-4AFB-8CB7-A289BE85E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3299" y="2286813"/>
            <a:ext cx="6526006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Overall Strategy #2: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Set expectations</a:t>
            </a:r>
            <a:br>
              <a:rPr lang="en-US" dirty="0"/>
            </a:br>
            <a:br>
              <a:rPr lang="en-US" dirty="0"/>
            </a:br>
            <a:r>
              <a:rPr lang="en-US" dirty="0"/>
              <a:t>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8EF440-5497-43C0-9186-5629DABB7D3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2022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E46342-5691-4F14-BE1B-1376DF924F4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2733039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PME-2016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ME-2016" id="{CDBB09D6-2E31-6544-8AD6-22CA05291743}" vid="{98D09D54-364A-314E-A8DE-A1E776F54B8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PME-2016</Template>
  <TotalTime>1385</TotalTime>
  <Words>1607</Words>
  <Application>Microsoft Office PowerPoint</Application>
  <PresentationFormat>On-screen Show (4:3)</PresentationFormat>
  <Paragraphs>395</Paragraphs>
  <Slides>27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Comic Sans MS</vt:lpstr>
      <vt:lpstr>Wingdings</vt:lpstr>
      <vt:lpstr>PME-2016</vt:lpstr>
      <vt:lpstr>Motivating Faculty to Mentor &amp; Do Research</vt:lpstr>
      <vt:lpstr>Introducing Your Presenter…</vt:lpstr>
      <vt:lpstr>LEARNING OBJECTIVES</vt:lpstr>
      <vt:lpstr>BARRIERS</vt:lpstr>
      <vt:lpstr>Top Barriers</vt:lpstr>
      <vt:lpstr>Overall Strategy</vt:lpstr>
      <vt:lpstr>Overall Strategy #1:   Review requirements, faculty capabilities, and link efforts to these  </vt:lpstr>
      <vt:lpstr>Use ACGME Expectations to Evaluate and Link Efforts</vt:lpstr>
      <vt:lpstr>Overall Strategy #2:   Set expectations   </vt:lpstr>
      <vt:lpstr>Approach May Differ </vt:lpstr>
      <vt:lpstr>Overall Strategy #3:   Set them up for success   </vt:lpstr>
      <vt:lpstr>Divide and Conquer</vt:lpstr>
      <vt:lpstr>Contracts </vt:lpstr>
      <vt:lpstr>Mentorship</vt:lpstr>
      <vt:lpstr>What is their Passion?</vt:lpstr>
      <vt:lpstr>Collaboration is Key</vt:lpstr>
      <vt:lpstr>Faculty Development</vt:lpstr>
      <vt:lpstr>Faculty Development- Snippets</vt:lpstr>
      <vt:lpstr>Resources</vt:lpstr>
      <vt:lpstr>Research Accessibility</vt:lpstr>
      <vt:lpstr>Research Checklist Example</vt:lpstr>
      <vt:lpstr>Quality Improvement </vt:lpstr>
      <vt:lpstr>Incentives</vt:lpstr>
      <vt:lpstr>Best Practices</vt:lpstr>
      <vt:lpstr>Key  Take-Away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BJ Schwartz</cp:lastModifiedBy>
  <cp:revision>180</cp:revision>
  <dcterms:created xsi:type="dcterms:W3CDTF">2016-03-20T11:36:31Z</dcterms:created>
  <dcterms:modified xsi:type="dcterms:W3CDTF">2022-12-05T19:20:08Z</dcterms:modified>
</cp:coreProperties>
</file>