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90" r:id="rId3"/>
    <p:sldId id="257" r:id="rId4"/>
    <p:sldId id="283" r:id="rId5"/>
    <p:sldId id="284" r:id="rId6"/>
    <p:sldId id="258" r:id="rId7"/>
    <p:sldId id="259" r:id="rId8"/>
    <p:sldId id="282" r:id="rId9"/>
    <p:sldId id="285" r:id="rId10"/>
    <p:sldId id="280" r:id="rId11"/>
    <p:sldId id="279" r:id="rId12"/>
    <p:sldId id="325" r:id="rId13"/>
    <p:sldId id="291" r:id="rId14"/>
    <p:sldId id="292" r:id="rId15"/>
    <p:sldId id="286" r:id="rId16"/>
    <p:sldId id="329" r:id="rId17"/>
    <p:sldId id="326" r:id="rId18"/>
    <p:sldId id="330" r:id="rId19"/>
    <p:sldId id="288" r:id="rId20"/>
    <p:sldId id="343" r:id="rId21"/>
    <p:sldId id="344" r:id="rId22"/>
    <p:sldId id="293" r:id="rId23"/>
    <p:sldId id="275" r:id="rId24"/>
    <p:sldId id="276" r:id="rId25"/>
    <p:sldId id="277" r:id="rId26"/>
    <p:sldId id="350" r:id="rId27"/>
    <p:sldId id="351" r:id="rId28"/>
    <p:sldId id="352" r:id="rId29"/>
    <p:sldId id="353" r:id="rId30"/>
    <p:sldId id="359" r:id="rId31"/>
    <p:sldId id="322" r:id="rId32"/>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2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86626" autoAdjust="0"/>
  </p:normalViewPr>
  <p:slideViewPr>
    <p:cSldViewPr>
      <p:cViewPr varScale="1">
        <p:scale>
          <a:sx n="93" d="100"/>
          <a:sy n="93" d="100"/>
        </p:scale>
        <p:origin x="1984" y="2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393FF-537D-47A4-9234-92DF6B30A2B3}" type="datetimeFigureOut">
              <a:rPr lang="en-US" smtClean="0"/>
              <a:pPr/>
              <a:t>10/29/18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1EC1F3-8C01-43D5-8E54-2F9253E0E41E}" type="slidenum">
              <a:rPr lang="en-US" smtClean="0"/>
              <a:pPr/>
              <a:t>‹#›</a:t>
            </a:fld>
            <a:endParaRPr lang="en-US" dirty="0"/>
          </a:p>
        </p:txBody>
      </p:sp>
    </p:spTree>
    <p:extLst>
      <p:ext uri="{BB962C8B-B14F-4D97-AF65-F5344CB8AC3E}">
        <p14:creationId xmlns:p14="http://schemas.microsoft.com/office/powerpoint/2010/main" val="357895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7101DC-9367-F348-824C-872EF85B0F57}" type="slidenum">
              <a:rPr lang="en-US" smtClean="0"/>
              <a:pPr/>
              <a:t>2</a:t>
            </a:fld>
            <a:endParaRPr lang="en-US" dirty="0"/>
          </a:p>
        </p:txBody>
      </p:sp>
    </p:spTree>
    <p:extLst>
      <p:ext uri="{BB962C8B-B14F-4D97-AF65-F5344CB8AC3E}">
        <p14:creationId xmlns:p14="http://schemas.microsoft.com/office/powerpoint/2010/main" val="3875026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2017 2017 Group on Resident Affairs (GRA) Member Survey Report - 82% indicates the DIO are physicians</a:t>
            </a:r>
          </a:p>
          <a:p>
            <a:endParaRPr lang="en-US" dirty="0"/>
          </a:p>
          <a:p>
            <a:r>
              <a:rPr lang="en-US" dirty="0"/>
              <a:t>40% who responded to this survey indicated oversight of programs at other insitutions – meaning a consortium, system or medical school arrangement.  N =142 responses out of 302</a:t>
            </a:r>
          </a:p>
        </p:txBody>
      </p:sp>
      <p:sp>
        <p:nvSpPr>
          <p:cNvPr id="4" name="Slide Number Placeholder 3"/>
          <p:cNvSpPr>
            <a:spLocks noGrp="1"/>
          </p:cNvSpPr>
          <p:nvPr>
            <p:ph type="sldNum" sz="quarter" idx="5"/>
          </p:nvPr>
        </p:nvSpPr>
        <p:spPr/>
        <p:txBody>
          <a:bodyPr/>
          <a:lstStyle/>
          <a:p>
            <a:fld id="{F11EC1F3-8C01-43D5-8E54-2F9253E0E41E}" type="slidenum">
              <a:rPr lang="en-US" smtClean="0"/>
              <a:pPr/>
              <a:t>13</a:t>
            </a:fld>
            <a:endParaRPr lang="en-US" dirty="0"/>
          </a:p>
        </p:txBody>
      </p:sp>
    </p:spTree>
    <p:extLst>
      <p:ext uri="{BB962C8B-B14F-4D97-AF65-F5344CB8AC3E}">
        <p14:creationId xmlns:p14="http://schemas.microsoft.com/office/powerpoint/2010/main" val="2668017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0" indent="-342900" algn="l" defTabSz="457200" fontAlgn="auto">
              <a:spcBef>
                <a:spcPts val="0"/>
              </a:spcBef>
              <a:spcAft>
                <a:spcPts val="1200"/>
              </a:spcAft>
              <a:buFont typeface="Arial"/>
              <a:buChar char="•"/>
              <a:defRPr/>
            </a:pPr>
            <a:r>
              <a:rPr lang="en-US" altLang="en-US" sz="1200" dirty="0">
                <a:solidFill>
                  <a:srgbClr val="262722"/>
                </a:solidFill>
                <a:latin typeface="Arial"/>
                <a:ea typeface="ＭＳ Ｐゴシック" pitchFamily="34" charset="-128"/>
                <a:cs typeface="Arial"/>
              </a:rPr>
              <a:t>Oversight of program accreditation, learning environments, education, program improvement, and major program decisions</a:t>
            </a:r>
          </a:p>
          <a:p>
            <a:pPr marL="400050" lvl="0" indent="-342900" algn="l" defTabSz="457200" fontAlgn="auto">
              <a:spcBef>
                <a:spcPts val="0"/>
              </a:spcBef>
              <a:spcAft>
                <a:spcPts val="1200"/>
              </a:spcAft>
              <a:buFont typeface="Arial"/>
              <a:buChar char="•"/>
              <a:defRPr/>
            </a:pPr>
            <a:r>
              <a:rPr lang="en-US" altLang="en-US" sz="1200" dirty="0">
                <a:solidFill>
                  <a:srgbClr val="262722"/>
                </a:solidFill>
                <a:latin typeface="Arial"/>
                <a:ea typeface="ＭＳ Ｐゴシック" pitchFamily="34" charset="-128"/>
                <a:cs typeface="Arial"/>
              </a:rPr>
              <a:t>Review and approval of policies, procedures, recommendations for resident stipends/benefits, ACGME submissions</a:t>
            </a:r>
          </a:p>
          <a:p>
            <a:pPr marL="400050" lvl="0" indent="-342900" algn="l" defTabSz="457200" fontAlgn="auto">
              <a:spcBef>
                <a:spcPts val="0"/>
              </a:spcBef>
              <a:spcAft>
                <a:spcPts val="1200"/>
              </a:spcAft>
              <a:buFont typeface="Arial"/>
              <a:buChar char="•"/>
              <a:defRPr/>
            </a:pPr>
            <a:r>
              <a:rPr lang="en-US" altLang="en-US" sz="1200" dirty="0">
                <a:solidFill>
                  <a:srgbClr val="262722"/>
                </a:solidFill>
                <a:latin typeface="Arial"/>
                <a:ea typeface="ＭＳ Ｐゴシック" pitchFamily="34" charset="-128"/>
                <a:cs typeface="Arial"/>
              </a:rPr>
              <a:t>Annual Institutional Review (AIR)</a:t>
            </a:r>
          </a:p>
          <a:p>
            <a:pPr marL="400050" lvl="0" indent="-342900" algn="l" defTabSz="457200" fontAlgn="auto">
              <a:spcBef>
                <a:spcPts val="0"/>
              </a:spcBef>
              <a:spcAft>
                <a:spcPts val="1200"/>
              </a:spcAft>
              <a:buFont typeface="Arial"/>
              <a:buChar char="•"/>
              <a:defRPr/>
            </a:pPr>
            <a:r>
              <a:rPr lang="en-US" altLang="en-US" sz="1200" dirty="0">
                <a:solidFill>
                  <a:srgbClr val="262722"/>
                </a:solidFill>
                <a:latin typeface="Arial"/>
                <a:ea typeface="ＭＳ Ｐゴシック" pitchFamily="34" charset="-128"/>
                <a:cs typeface="Arial"/>
              </a:rPr>
              <a:t>Special Review process</a:t>
            </a:r>
          </a:p>
          <a:p>
            <a:endParaRPr lang="en-US" dirty="0"/>
          </a:p>
        </p:txBody>
      </p:sp>
      <p:sp>
        <p:nvSpPr>
          <p:cNvPr id="4" name="Slide Number Placeholder 3"/>
          <p:cNvSpPr>
            <a:spLocks noGrp="1"/>
          </p:cNvSpPr>
          <p:nvPr>
            <p:ph type="sldNum" sz="quarter" idx="5"/>
          </p:nvPr>
        </p:nvSpPr>
        <p:spPr/>
        <p:txBody>
          <a:bodyPr/>
          <a:lstStyle/>
          <a:p>
            <a:fld id="{F11EC1F3-8C01-43D5-8E54-2F9253E0E41E}" type="slidenum">
              <a:rPr lang="en-US" smtClean="0"/>
              <a:pPr/>
              <a:t>16</a:t>
            </a:fld>
            <a:endParaRPr lang="en-US" dirty="0"/>
          </a:p>
        </p:txBody>
      </p:sp>
    </p:spTree>
    <p:extLst>
      <p:ext uri="{BB962C8B-B14F-4D97-AF65-F5344CB8AC3E}">
        <p14:creationId xmlns:p14="http://schemas.microsoft.com/office/powerpoint/2010/main" val="810037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0050" lvl="0" indent="-342900" algn="l" defTabSz="457200" fontAlgn="auto">
              <a:spcBef>
                <a:spcPts val="0"/>
              </a:spcBef>
              <a:spcAft>
                <a:spcPts val="1200"/>
              </a:spcAft>
              <a:buFont typeface="Arial"/>
              <a:buChar char="•"/>
              <a:defRPr/>
            </a:pPr>
            <a:r>
              <a:rPr lang="en-US" altLang="en-US" sz="2800" dirty="0">
                <a:solidFill>
                  <a:srgbClr val="262722"/>
                </a:solidFill>
                <a:latin typeface="Arial"/>
                <a:ea typeface="ＭＳ Ｐゴシック" pitchFamily="34" charset="-128"/>
                <a:cs typeface="Arial"/>
              </a:rPr>
              <a:t>Must meet at least quarterly</a:t>
            </a:r>
          </a:p>
          <a:p>
            <a:pPr marL="400050" lvl="0" indent="-342900" algn="l" defTabSz="457200" fontAlgn="auto">
              <a:spcBef>
                <a:spcPts val="0"/>
              </a:spcBef>
              <a:spcAft>
                <a:spcPts val="1200"/>
              </a:spcAft>
              <a:buFont typeface="Arial"/>
              <a:buChar char="•"/>
              <a:defRPr/>
            </a:pPr>
            <a:r>
              <a:rPr lang="en-US" altLang="en-US" sz="2800" dirty="0">
                <a:solidFill>
                  <a:srgbClr val="262722"/>
                </a:solidFill>
                <a:latin typeface="Arial"/>
                <a:ea typeface="ＭＳ Ｐゴシック" pitchFamily="34" charset="-128"/>
                <a:cs typeface="Arial"/>
              </a:rPr>
              <a:t>Must keep detailed minutes that reflect fulfillment of required responsibilities</a:t>
            </a:r>
          </a:p>
          <a:p>
            <a:pPr marL="400050" lvl="0" indent="-342900" algn="l" defTabSz="457200" fontAlgn="auto">
              <a:spcBef>
                <a:spcPts val="0"/>
              </a:spcBef>
              <a:spcAft>
                <a:spcPts val="1200"/>
              </a:spcAft>
              <a:buFont typeface="Arial"/>
              <a:buChar char="•"/>
              <a:defRPr/>
            </a:pPr>
            <a:r>
              <a:rPr lang="en-US" altLang="en-US" sz="2800" dirty="0">
                <a:solidFill>
                  <a:srgbClr val="262722"/>
                </a:solidFill>
                <a:latin typeface="Arial"/>
                <a:ea typeface="ＭＳ Ｐゴシック" pitchFamily="34" charset="-128"/>
                <a:cs typeface="Arial"/>
              </a:rPr>
              <a:t>Can have subcommittees</a:t>
            </a:r>
          </a:p>
          <a:p>
            <a:pPr marL="857250" lvl="1" indent="-342900" algn="l" defTabSz="457200" fontAlgn="auto">
              <a:spcBef>
                <a:spcPts val="0"/>
              </a:spcBef>
              <a:spcAft>
                <a:spcPts val="1200"/>
              </a:spcAft>
              <a:buFont typeface="Arial"/>
              <a:buChar char="•"/>
              <a:defRPr/>
            </a:pPr>
            <a:r>
              <a:rPr lang="en-US" altLang="en-US" dirty="0">
                <a:solidFill>
                  <a:srgbClr val="262722"/>
                </a:solidFill>
                <a:latin typeface="Arial"/>
                <a:ea typeface="ＭＳ Ｐゴシック" pitchFamily="34" charset="-128"/>
                <a:cs typeface="Arial"/>
              </a:rPr>
              <a:t>Resident representatives</a:t>
            </a:r>
          </a:p>
          <a:p>
            <a:pPr marL="857250" lvl="1" indent="-342900" algn="l" defTabSz="457200" fontAlgn="auto">
              <a:spcBef>
                <a:spcPts val="0"/>
              </a:spcBef>
              <a:spcAft>
                <a:spcPts val="1200"/>
              </a:spcAft>
              <a:buFont typeface="Arial"/>
              <a:buChar char="•"/>
              <a:defRPr/>
            </a:pPr>
            <a:r>
              <a:rPr lang="en-US" altLang="en-US" dirty="0">
                <a:solidFill>
                  <a:srgbClr val="262722"/>
                </a:solidFill>
                <a:latin typeface="Arial"/>
                <a:ea typeface="ＭＳ Ｐゴシック" pitchFamily="34" charset="-128"/>
                <a:cs typeface="Arial"/>
              </a:rPr>
              <a:t>GMEC review and approval</a:t>
            </a:r>
          </a:p>
          <a:p>
            <a:endParaRPr lang="en-US" dirty="0"/>
          </a:p>
        </p:txBody>
      </p:sp>
      <p:sp>
        <p:nvSpPr>
          <p:cNvPr id="4" name="Slide Number Placeholder 3"/>
          <p:cNvSpPr>
            <a:spLocks noGrp="1"/>
          </p:cNvSpPr>
          <p:nvPr>
            <p:ph type="sldNum" sz="quarter" idx="5"/>
          </p:nvPr>
        </p:nvSpPr>
        <p:spPr/>
        <p:txBody>
          <a:bodyPr/>
          <a:lstStyle/>
          <a:p>
            <a:fld id="{F11EC1F3-8C01-43D5-8E54-2F9253E0E41E}" type="slidenum">
              <a:rPr lang="en-US" smtClean="0"/>
              <a:pPr/>
              <a:t>18</a:t>
            </a:fld>
            <a:endParaRPr lang="en-US" dirty="0"/>
          </a:p>
        </p:txBody>
      </p:sp>
    </p:spTree>
    <p:extLst>
      <p:ext uri="{BB962C8B-B14F-4D97-AF65-F5344CB8AC3E}">
        <p14:creationId xmlns:p14="http://schemas.microsoft.com/office/powerpoint/2010/main" val="1636983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but there are other ways to structure/</a:t>
            </a:r>
          </a:p>
        </p:txBody>
      </p:sp>
      <p:sp>
        <p:nvSpPr>
          <p:cNvPr id="4" name="Slide Number Placeholder 3"/>
          <p:cNvSpPr>
            <a:spLocks noGrp="1"/>
          </p:cNvSpPr>
          <p:nvPr>
            <p:ph type="sldNum" sz="quarter" idx="5"/>
          </p:nvPr>
        </p:nvSpPr>
        <p:spPr/>
        <p:txBody>
          <a:bodyPr/>
          <a:lstStyle/>
          <a:p>
            <a:fld id="{F11EC1F3-8C01-43D5-8E54-2F9253E0E41E}" type="slidenum">
              <a:rPr lang="en-US" smtClean="0"/>
              <a:pPr/>
              <a:t>19</a:t>
            </a:fld>
            <a:endParaRPr lang="en-US" dirty="0"/>
          </a:p>
        </p:txBody>
      </p:sp>
    </p:spTree>
    <p:extLst>
      <p:ext uri="{BB962C8B-B14F-4D97-AF65-F5344CB8AC3E}">
        <p14:creationId xmlns:p14="http://schemas.microsoft.com/office/powerpoint/2010/main" val="2788364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Statement should specifically mention financial support, education resources, and human resources (despite its length or brevity; length is not necessarily positive). • Statement should be signed within a year of the site visit by a representative of the governing body (e.g., the Chair of the BOD), the administration (e.g., CEO), and the faculty (e.g., could be the DIO or program director, but should not be the same individual as the previous two individuals).</a:t>
            </a:r>
          </a:p>
        </p:txBody>
      </p:sp>
      <p:sp>
        <p:nvSpPr>
          <p:cNvPr id="4" name="Slide Number Placeholder 3"/>
          <p:cNvSpPr>
            <a:spLocks noGrp="1"/>
          </p:cNvSpPr>
          <p:nvPr>
            <p:ph type="sldNum" sz="quarter" idx="5"/>
          </p:nvPr>
        </p:nvSpPr>
        <p:spPr/>
        <p:txBody>
          <a:bodyPr/>
          <a:lstStyle/>
          <a:p>
            <a:fld id="{F11EC1F3-8C01-43D5-8E54-2F9253E0E41E}" type="slidenum">
              <a:rPr lang="en-US" smtClean="0"/>
              <a:pPr/>
              <a:t>22</a:t>
            </a:fld>
            <a:endParaRPr lang="en-US" dirty="0"/>
          </a:p>
        </p:txBody>
      </p:sp>
    </p:spTree>
    <p:extLst>
      <p:ext uri="{BB962C8B-B14F-4D97-AF65-F5344CB8AC3E}">
        <p14:creationId xmlns:p14="http://schemas.microsoft.com/office/powerpoint/2010/main" val="3841454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450975" y="639763"/>
            <a:ext cx="4268788" cy="32019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16989" y="4055019"/>
            <a:ext cx="5735898" cy="3841720"/>
          </a:xfrm>
          <a:prstGeom prst="rect">
            <a:avLst/>
          </a:prstGeom>
        </p:spPr>
        <p:txBody>
          <a:bodyPr lIns="93198" tIns="93198" rIns="93198" bIns="93198" anchor="t" anchorCtr="0">
            <a:noAutofit/>
          </a:bodyPr>
          <a:lstStyle/>
          <a:p>
            <a:endParaRPr dirty="0"/>
          </a:p>
        </p:txBody>
      </p:sp>
    </p:spTree>
    <p:extLst>
      <p:ext uri="{BB962C8B-B14F-4D97-AF65-F5344CB8AC3E}">
        <p14:creationId xmlns:p14="http://schemas.microsoft.com/office/powerpoint/2010/main" val="1468116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pPr/>
              <a:t>31</a:t>
            </a:fld>
            <a:endParaRPr lang="en-US" dirty="0"/>
          </a:p>
        </p:txBody>
      </p:sp>
    </p:spTree>
    <p:extLst>
      <p:ext uri="{BB962C8B-B14F-4D97-AF65-F5344CB8AC3E}">
        <p14:creationId xmlns:p14="http://schemas.microsoft.com/office/powerpoint/2010/main" val="334985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1EC1F3-8C01-43D5-8E54-2F9253E0E41E}" type="slidenum">
              <a:rPr lang="en-US" smtClean="0"/>
              <a:pPr/>
              <a:t>3</a:t>
            </a:fld>
            <a:endParaRPr lang="en-US" dirty="0"/>
          </a:p>
        </p:txBody>
      </p:sp>
    </p:spTree>
    <p:extLst>
      <p:ext uri="{BB962C8B-B14F-4D97-AF65-F5344CB8AC3E}">
        <p14:creationId xmlns:p14="http://schemas.microsoft.com/office/powerpoint/2010/main" val="1059598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essential residency education aligns with the organization’s mission and vision.  While the benefits of residency programs are enticing, implementing programs can be challenging to hospital services and require changes in reporting relationships and responsibilities of physicians and management.  The sponsoring institution should be reviewing the mission and vision to ensure they integrate with training physicians.</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F11EC1F3-8C01-43D5-8E54-2F9253E0E41E}" type="slidenum">
              <a:rPr lang="en-US" smtClean="0"/>
              <a:pPr/>
              <a:t>4</a:t>
            </a:fld>
            <a:endParaRPr lang="en-US" dirty="0"/>
          </a:p>
        </p:txBody>
      </p:sp>
    </p:spTree>
    <p:extLst>
      <p:ext uri="{BB962C8B-B14F-4D97-AF65-F5344CB8AC3E}">
        <p14:creationId xmlns:p14="http://schemas.microsoft.com/office/powerpoint/2010/main" val="140484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Residency programs align well with four strategic pillars:</a:t>
            </a:r>
          </a:p>
          <a:p>
            <a:pPr lvl="0"/>
            <a:r>
              <a:rPr lang="en-US" sz="1200" b="1" kern="1200" dirty="0">
                <a:solidFill>
                  <a:schemeClr val="tx1"/>
                </a:solidFill>
                <a:effectLst/>
                <a:latin typeface="+mn-lt"/>
                <a:ea typeface="+mn-ea"/>
                <a:cs typeface="+mn-cs"/>
              </a:rPr>
              <a:t>Customer-driven Excellence</a:t>
            </a:r>
            <a:r>
              <a:rPr lang="en-US" sz="1200" kern="1200" dirty="0">
                <a:solidFill>
                  <a:schemeClr val="tx1"/>
                </a:solidFill>
                <a:effectLst/>
                <a:latin typeface="+mn-lt"/>
                <a:ea typeface="+mn-ea"/>
                <a:cs typeface="+mn-cs"/>
              </a:rPr>
              <a:t> – GME/Residency Programs help deliver high quality patient care because it facilitates adaptation to changing modalities of care and provides 24/7 specialty care access.  It is also known to help elevate physician practice and expertise.</a:t>
            </a:r>
          </a:p>
          <a:p>
            <a:pPr lvl="0"/>
            <a:r>
              <a:rPr lang="en-US" sz="1200" b="1" kern="1200" dirty="0">
                <a:solidFill>
                  <a:schemeClr val="tx1"/>
                </a:solidFill>
                <a:effectLst/>
                <a:latin typeface="+mn-lt"/>
                <a:ea typeface="+mn-ea"/>
                <a:cs typeface="+mn-cs"/>
              </a:rPr>
              <a:t>Personal and Community Health</a:t>
            </a:r>
            <a:r>
              <a:rPr lang="en-US" sz="1200" kern="1200" dirty="0">
                <a:solidFill>
                  <a:schemeClr val="tx1"/>
                </a:solidFill>
                <a:effectLst/>
                <a:latin typeface="+mn-lt"/>
                <a:ea typeface="+mn-ea"/>
                <a:cs typeface="+mn-cs"/>
              </a:rPr>
              <a:t> – GME/Residency Programs provide additional access and services to the indigent population and stimulate community pride because of the improved image and reputation of a teaching hospital.  </a:t>
            </a:r>
          </a:p>
          <a:p>
            <a:pPr lvl="0"/>
            <a:r>
              <a:rPr lang="en-US" sz="1200" b="1" kern="1200" dirty="0">
                <a:solidFill>
                  <a:schemeClr val="tx1"/>
                </a:solidFill>
                <a:effectLst/>
                <a:latin typeface="+mn-lt"/>
                <a:ea typeface="+mn-ea"/>
                <a:cs typeface="+mn-cs"/>
              </a:rPr>
              <a:t>Learning and Innovation</a:t>
            </a:r>
            <a:r>
              <a:rPr lang="en-US" sz="1200" kern="1200" dirty="0">
                <a:solidFill>
                  <a:schemeClr val="tx1"/>
                </a:solidFill>
                <a:effectLst/>
                <a:latin typeface="+mn-lt"/>
                <a:ea typeface="+mn-ea"/>
                <a:cs typeface="+mn-cs"/>
              </a:rPr>
              <a:t> – GME/Residency Programs help attract and retain quality medical staff and support continuing medical education. </a:t>
            </a:r>
          </a:p>
          <a:p>
            <a:pPr lvl="0"/>
            <a:r>
              <a:rPr lang="en-US" sz="1200" b="1" kern="1200" dirty="0">
                <a:solidFill>
                  <a:schemeClr val="tx1"/>
                </a:solidFill>
                <a:effectLst/>
                <a:latin typeface="+mn-lt"/>
                <a:ea typeface="+mn-ea"/>
                <a:cs typeface="+mn-cs"/>
              </a:rPr>
              <a:t>Financial Vitality</a:t>
            </a:r>
            <a:r>
              <a:rPr lang="en-US" sz="1200" kern="1200" dirty="0">
                <a:solidFill>
                  <a:schemeClr val="tx1"/>
                </a:solidFill>
                <a:effectLst/>
                <a:latin typeface="+mn-lt"/>
                <a:ea typeface="+mn-ea"/>
                <a:cs typeface="+mn-cs"/>
              </a:rPr>
              <a:t> – GME/Residency Programs increase referrals to tertiary care services and provide additional reimbursement from CMS/Medicare, which would improve our long-term operating margin.    </a:t>
            </a:r>
          </a:p>
          <a:p>
            <a:endParaRPr lang="en-US" dirty="0"/>
          </a:p>
        </p:txBody>
      </p:sp>
      <p:sp>
        <p:nvSpPr>
          <p:cNvPr id="4" name="Slide Number Placeholder 3"/>
          <p:cNvSpPr>
            <a:spLocks noGrp="1"/>
          </p:cNvSpPr>
          <p:nvPr>
            <p:ph type="sldNum" sz="quarter" idx="5"/>
          </p:nvPr>
        </p:nvSpPr>
        <p:spPr/>
        <p:txBody>
          <a:bodyPr/>
          <a:lstStyle/>
          <a:p>
            <a:fld id="{F11EC1F3-8C01-43D5-8E54-2F9253E0E41E}" type="slidenum">
              <a:rPr lang="en-US" smtClean="0"/>
              <a:pPr/>
              <a:t>5</a:t>
            </a:fld>
            <a:endParaRPr lang="en-US" dirty="0"/>
          </a:p>
        </p:txBody>
      </p:sp>
    </p:spTree>
    <p:extLst>
      <p:ext uri="{BB962C8B-B14F-4D97-AF65-F5344CB8AC3E}">
        <p14:creationId xmlns:p14="http://schemas.microsoft.com/office/powerpoint/2010/main" val="3473279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decision is how to structure the sponsoring institution.  There are pro’s and con’s to all.  </a:t>
            </a:r>
          </a:p>
        </p:txBody>
      </p:sp>
      <p:sp>
        <p:nvSpPr>
          <p:cNvPr id="4" name="Slide Number Placeholder 3"/>
          <p:cNvSpPr>
            <a:spLocks noGrp="1"/>
          </p:cNvSpPr>
          <p:nvPr>
            <p:ph type="sldNum" sz="quarter" idx="5"/>
          </p:nvPr>
        </p:nvSpPr>
        <p:spPr/>
        <p:txBody>
          <a:bodyPr/>
          <a:lstStyle/>
          <a:p>
            <a:fld id="{F11EC1F3-8C01-43D5-8E54-2F9253E0E41E}" type="slidenum">
              <a:rPr lang="en-US" smtClean="0"/>
              <a:pPr/>
              <a:t>7</a:t>
            </a:fld>
            <a:endParaRPr lang="en-US" dirty="0"/>
          </a:p>
        </p:txBody>
      </p:sp>
    </p:spTree>
    <p:extLst>
      <p:ext uri="{BB962C8B-B14F-4D97-AF65-F5344CB8AC3E}">
        <p14:creationId xmlns:p14="http://schemas.microsoft.com/office/powerpoint/2010/main" val="589870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structure tends to be distant from program oversight.  Tends to work well with mature programs or experienced residency leadership.  </a:t>
            </a:r>
          </a:p>
        </p:txBody>
      </p:sp>
      <p:sp>
        <p:nvSpPr>
          <p:cNvPr id="4" name="Slide Number Placeholder 3"/>
          <p:cNvSpPr>
            <a:spLocks noGrp="1"/>
          </p:cNvSpPr>
          <p:nvPr>
            <p:ph type="sldNum" sz="quarter" idx="5"/>
          </p:nvPr>
        </p:nvSpPr>
        <p:spPr/>
        <p:txBody>
          <a:bodyPr/>
          <a:lstStyle/>
          <a:p>
            <a:fld id="{F11EC1F3-8C01-43D5-8E54-2F9253E0E41E}" type="slidenum">
              <a:rPr lang="en-US" smtClean="0"/>
              <a:pPr/>
              <a:t>8</a:t>
            </a:fld>
            <a:endParaRPr lang="en-US" dirty="0"/>
          </a:p>
        </p:txBody>
      </p:sp>
    </p:spTree>
    <p:extLst>
      <p:ext uri="{BB962C8B-B14F-4D97-AF65-F5344CB8AC3E}">
        <p14:creationId xmlns:p14="http://schemas.microsoft.com/office/powerpoint/2010/main" val="39724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1/3 of the SI are single program sponsors.  Smaller SI’s tend to have strong relationships.  They have to knowledgable in all facets of accreditation – no specialization.</a:t>
            </a:r>
          </a:p>
        </p:txBody>
      </p:sp>
      <p:sp>
        <p:nvSpPr>
          <p:cNvPr id="4" name="Slide Number Placeholder 3"/>
          <p:cNvSpPr>
            <a:spLocks noGrp="1"/>
          </p:cNvSpPr>
          <p:nvPr>
            <p:ph type="sldNum" sz="quarter" idx="5"/>
          </p:nvPr>
        </p:nvSpPr>
        <p:spPr/>
        <p:txBody>
          <a:bodyPr/>
          <a:lstStyle/>
          <a:p>
            <a:fld id="{F11EC1F3-8C01-43D5-8E54-2F9253E0E41E}" type="slidenum">
              <a:rPr lang="en-US" smtClean="0"/>
              <a:pPr/>
              <a:t>9</a:t>
            </a:fld>
            <a:endParaRPr lang="en-US" dirty="0"/>
          </a:p>
        </p:txBody>
      </p:sp>
    </p:spTree>
    <p:extLst>
      <p:ext uri="{BB962C8B-B14F-4D97-AF65-F5344CB8AC3E}">
        <p14:creationId xmlns:p14="http://schemas.microsoft.com/office/powerpoint/2010/main" val="216434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Designated institutional official or DIO are challenged with significant and increasing responsibilities that extend to the educational, fiscal, and administrative health of the institution’s GME enterprise; the institution’s compliance with local, state, and federal laws and regulation; and the support and development of residency program directors and the well-being of the residents. </a:t>
            </a:r>
          </a:p>
        </p:txBody>
      </p:sp>
      <p:sp>
        <p:nvSpPr>
          <p:cNvPr id="4" name="Slide Number Placeholder 3"/>
          <p:cNvSpPr>
            <a:spLocks noGrp="1"/>
          </p:cNvSpPr>
          <p:nvPr>
            <p:ph type="sldNum" sz="quarter" idx="5"/>
          </p:nvPr>
        </p:nvSpPr>
        <p:spPr/>
        <p:txBody>
          <a:bodyPr/>
          <a:lstStyle/>
          <a:p>
            <a:fld id="{F11EC1F3-8C01-43D5-8E54-2F9253E0E41E}" type="slidenum">
              <a:rPr lang="en-US" smtClean="0"/>
              <a:pPr/>
              <a:t>11</a:t>
            </a:fld>
            <a:endParaRPr lang="en-US" dirty="0"/>
          </a:p>
        </p:txBody>
      </p:sp>
    </p:spTree>
    <p:extLst>
      <p:ext uri="{BB962C8B-B14F-4D97-AF65-F5344CB8AC3E}">
        <p14:creationId xmlns:p14="http://schemas.microsoft.com/office/powerpoint/2010/main" val="3895837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several years, the role of the institutional GME leader has grown to include a pivotal role in: </a:t>
            </a:r>
          </a:p>
          <a:p>
            <a:r>
              <a:rPr lang="en-US" dirty="0"/>
              <a:t>•  Educating various governing bodies about the value of GME and advocacy, both within and outside the institution </a:t>
            </a:r>
          </a:p>
          <a:p>
            <a:r>
              <a:rPr lang="en-US" dirty="0"/>
              <a:t>•  Defining and ensuring a healthy clinical learning environment </a:t>
            </a:r>
          </a:p>
          <a:p>
            <a:r>
              <a:rPr lang="en-US" dirty="0"/>
              <a:t>•  Aligning GME resources and resident engagement with institutional mission, workforce, and societal needs </a:t>
            </a:r>
          </a:p>
          <a:p>
            <a:r>
              <a:rPr lang="en-US" dirty="0"/>
              <a:t>•  Creating and monitoring a continuous educational improvement model </a:t>
            </a:r>
          </a:p>
          <a:p>
            <a:endParaRPr lang="en-US" dirty="0"/>
          </a:p>
          <a:p>
            <a:r>
              <a:rPr lang="en-US" dirty="0"/>
              <a:t>ACGME does not have written requirements for this individual.  However to be effective in the role the individual needs to have strong leadership capabilities and knowledge of graduate medical education.   The Association of American Medical Colleges (AAMC) Group on Resident Affairs (GRA) has a document on Institutional Leadership Competencies. </a:t>
            </a:r>
          </a:p>
          <a:p>
            <a:endParaRPr lang="en-US" dirty="0"/>
          </a:p>
        </p:txBody>
      </p:sp>
      <p:sp>
        <p:nvSpPr>
          <p:cNvPr id="4" name="Slide Number Placeholder 3"/>
          <p:cNvSpPr>
            <a:spLocks noGrp="1"/>
          </p:cNvSpPr>
          <p:nvPr>
            <p:ph type="sldNum" sz="quarter" idx="5"/>
          </p:nvPr>
        </p:nvSpPr>
        <p:spPr/>
        <p:txBody>
          <a:bodyPr/>
          <a:lstStyle/>
          <a:p>
            <a:fld id="{F11EC1F3-8C01-43D5-8E54-2F9253E0E41E}" type="slidenum">
              <a:rPr lang="en-US" smtClean="0"/>
              <a:pPr/>
              <a:t>12</a:t>
            </a:fld>
            <a:endParaRPr lang="en-US" dirty="0"/>
          </a:p>
        </p:txBody>
      </p:sp>
    </p:spTree>
    <p:extLst>
      <p:ext uri="{BB962C8B-B14F-4D97-AF65-F5344CB8AC3E}">
        <p14:creationId xmlns:p14="http://schemas.microsoft.com/office/powerpoint/2010/main" val="8649038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739107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1156828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87466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1"/>
          </p:nvPr>
        </p:nvSpPr>
        <p:spPr/>
        <p:txBody>
          <a:bodyPr/>
          <a:lstStyle>
            <a:lvl1pPr>
              <a:defRPr sz="1000"/>
            </a:lvl1p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22561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728675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07525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endParaRPr lang="en-US" dirty="0"/>
          </a:p>
        </p:txBody>
      </p:sp>
      <p:sp>
        <p:nvSpPr>
          <p:cNvPr id="7" name="Slide Number Placeholder 6"/>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14310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304597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
        <p:nvSpPr>
          <p:cNvPr id="3" name="Slide Number Placeholder 2"/>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616720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48213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p>
            <a:endParaRPr lang="en-US" dirty="0"/>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dirty="0"/>
          </a:p>
        </p:txBody>
      </p:sp>
    </p:spTree>
    <p:extLst>
      <p:ext uri="{BB962C8B-B14F-4D97-AF65-F5344CB8AC3E}">
        <p14:creationId xmlns:p14="http://schemas.microsoft.com/office/powerpoint/2010/main" val="23014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fld id="{2E5228CB-D863-44CF-AEB8-81F0130658F1}" type="slidenum">
              <a:rPr lang="en-US" smtClean="0"/>
              <a:pPr/>
              <a:t>‹#›</a:t>
            </a:fld>
            <a:endParaRPr 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endParaRPr lang="en-US" dirty="0"/>
          </a:p>
        </p:txBody>
      </p:sp>
    </p:spTree>
    <p:extLst>
      <p:ext uri="{BB962C8B-B14F-4D97-AF65-F5344CB8AC3E}">
        <p14:creationId xmlns:p14="http://schemas.microsoft.com/office/powerpoint/2010/main" val="4039765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acgme.org/Designated-Institutional-Officials/Institutional-Review-Committee/Institutional-Application-and-Require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15.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8EFC-D043-42CB-BE26-525399AD5A7D}"/>
              </a:ext>
            </a:extLst>
          </p:cNvPr>
          <p:cNvSpPr>
            <a:spLocks noGrp="1"/>
          </p:cNvSpPr>
          <p:nvPr>
            <p:ph type="ctrTitle"/>
          </p:nvPr>
        </p:nvSpPr>
        <p:spPr>
          <a:xfrm>
            <a:off x="3728566" y="1574800"/>
            <a:ext cx="5263034" cy="2387600"/>
          </a:xfrm>
        </p:spPr>
        <p:txBody>
          <a:bodyPr/>
          <a:lstStyle/>
          <a:p>
            <a:r>
              <a:rPr lang="en-US" dirty="0"/>
              <a:t>New Sponsoring Institutions </a:t>
            </a:r>
          </a:p>
        </p:txBody>
      </p:sp>
      <p:sp>
        <p:nvSpPr>
          <p:cNvPr id="3" name="Subtitle 2">
            <a:extLst>
              <a:ext uri="{FF2B5EF4-FFF2-40B4-BE49-F238E27FC236}">
                <a16:creationId xmlns:a16="http://schemas.microsoft.com/office/drawing/2014/main" id="{9319D770-9140-41D1-A32B-B11C1A833CFD}"/>
              </a:ext>
            </a:extLst>
          </p:cNvPr>
          <p:cNvSpPr>
            <a:spLocks noGrp="1"/>
          </p:cNvSpPr>
          <p:nvPr>
            <p:ph type="subTitle" idx="1"/>
          </p:nvPr>
        </p:nvSpPr>
        <p:spPr/>
        <p:txBody>
          <a:bodyPr>
            <a:normAutofit/>
          </a:bodyPr>
          <a:lstStyle/>
          <a:p>
            <a:r>
              <a:rPr lang="en-US" sz="2400" dirty="0"/>
              <a:t>Pam Royston, PhD</a:t>
            </a:r>
          </a:p>
          <a:p>
            <a:r>
              <a:rPr lang="en-US" sz="2400" dirty="0"/>
              <a:t>Consultant</a:t>
            </a:r>
          </a:p>
        </p:txBody>
      </p:sp>
    </p:spTree>
    <p:extLst>
      <p:ext uri="{BB962C8B-B14F-4D97-AF65-F5344CB8AC3E}">
        <p14:creationId xmlns:p14="http://schemas.microsoft.com/office/powerpoint/2010/main" val="3754323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2F61-9D6A-47AE-8B62-7912BC9CB03B}"/>
              </a:ext>
            </a:extLst>
          </p:cNvPr>
          <p:cNvSpPr>
            <a:spLocks noGrp="1"/>
          </p:cNvSpPr>
          <p:nvPr>
            <p:ph type="title"/>
          </p:nvPr>
        </p:nvSpPr>
        <p:spPr/>
        <p:txBody>
          <a:bodyPr/>
          <a:lstStyle/>
          <a:p>
            <a:pPr algn="ctr"/>
            <a:r>
              <a:rPr lang="en-US" dirty="0"/>
              <a:t>Steps Prior to Application	</a:t>
            </a:r>
          </a:p>
        </p:txBody>
      </p:sp>
      <p:sp>
        <p:nvSpPr>
          <p:cNvPr id="3" name="Content Placeholder 2">
            <a:extLst>
              <a:ext uri="{FF2B5EF4-FFF2-40B4-BE49-F238E27FC236}">
                <a16:creationId xmlns:a16="http://schemas.microsoft.com/office/drawing/2014/main" id="{64E5E2FD-A13A-4DFA-A6DF-4B2EB2CA74C3}"/>
              </a:ext>
            </a:extLst>
          </p:cNvPr>
          <p:cNvSpPr>
            <a:spLocks noGrp="1"/>
          </p:cNvSpPr>
          <p:nvPr>
            <p:ph idx="1"/>
          </p:nvPr>
        </p:nvSpPr>
        <p:spPr>
          <a:xfrm>
            <a:off x="685800" y="1828800"/>
            <a:ext cx="7981950" cy="4438905"/>
          </a:xfrm>
        </p:spPr>
        <p:txBody>
          <a:bodyPr/>
          <a:lstStyle/>
          <a:p>
            <a:pPr marL="514350" indent="-514350">
              <a:buFont typeface="+mj-lt"/>
              <a:buAutoNum type="arabicPeriod"/>
            </a:pPr>
            <a:r>
              <a:rPr lang="en-US" b="1" dirty="0"/>
              <a:t>Designated Institutional Official</a:t>
            </a:r>
          </a:p>
          <a:p>
            <a:pPr marL="514350" indent="-514350">
              <a:buFont typeface="+mj-lt"/>
              <a:buAutoNum type="arabicPeriod"/>
            </a:pPr>
            <a:r>
              <a:rPr lang="en-US" b="1" dirty="0"/>
              <a:t>Graduate Medical Education Committee (GMEC)</a:t>
            </a:r>
          </a:p>
          <a:p>
            <a:pPr marL="514350" indent="-514350">
              <a:buFont typeface="+mj-lt"/>
              <a:buAutoNum type="arabicPeriod"/>
            </a:pPr>
            <a:r>
              <a:rPr lang="en-US" b="1" dirty="0"/>
              <a:t>Organizational Structure</a:t>
            </a:r>
          </a:p>
          <a:p>
            <a:pPr marL="514350" indent="-514350">
              <a:buFont typeface="+mj-lt"/>
              <a:buAutoNum type="arabicPeriod"/>
            </a:pPr>
            <a:r>
              <a:rPr lang="en-US" b="1" dirty="0"/>
              <a:t>Graduate Medical Education Policies</a:t>
            </a:r>
          </a:p>
          <a:p>
            <a:pPr marL="514350" indent="-514350">
              <a:buFont typeface="+mj-lt"/>
              <a:buAutoNum type="arabicPeriod"/>
            </a:pPr>
            <a:r>
              <a:rPr lang="en-US" b="1" dirty="0"/>
              <a:t>Statement of Commitment to GMEC</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
        <p:nvSpPr>
          <p:cNvPr id="4" name="Footer Placeholder 3">
            <a:extLst>
              <a:ext uri="{FF2B5EF4-FFF2-40B4-BE49-F238E27FC236}">
                <a16:creationId xmlns:a16="http://schemas.microsoft.com/office/drawing/2014/main" id="{60B1A0E6-A993-AB4B-9467-5F62642D194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83EDCF55-ECC6-924A-AC2E-8477FAA34F16}"/>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10</a:t>
            </a:fld>
            <a:endParaRPr lang="en-US" altLang="en-US" dirty="0"/>
          </a:p>
        </p:txBody>
      </p:sp>
    </p:spTree>
    <p:extLst>
      <p:ext uri="{BB962C8B-B14F-4D97-AF65-F5344CB8AC3E}">
        <p14:creationId xmlns:p14="http://schemas.microsoft.com/office/powerpoint/2010/main" val="3600089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C3B5E-F61A-42F2-B8B4-078CAB1A2101}"/>
              </a:ext>
            </a:extLst>
          </p:cNvPr>
          <p:cNvSpPr>
            <a:spLocks noGrp="1"/>
          </p:cNvSpPr>
          <p:nvPr>
            <p:ph type="title"/>
          </p:nvPr>
        </p:nvSpPr>
        <p:spPr>
          <a:xfrm>
            <a:off x="1989344" y="246466"/>
            <a:ext cx="6773656" cy="1325563"/>
          </a:xfrm>
        </p:spPr>
        <p:txBody>
          <a:bodyPr/>
          <a:lstStyle/>
          <a:p>
            <a:pPr algn="ctr"/>
            <a:r>
              <a:rPr lang="en-US" dirty="0"/>
              <a:t>Designated Institutional Official (DIO) </a:t>
            </a:r>
          </a:p>
        </p:txBody>
      </p:sp>
      <p:sp>
        <p:nvSpPr>
          <p:cNvPr id="3" name="Content Placeholder 2">
            <a:extLst>
              <a:ext uri="{FF2B5EF4-FFF2-40B4-BE49-F238E27FC236}">
                <a16:creationId xmlns:a16="http://schemas.microsoft.com/office/drawing/2014/main" id="{EAA92775-A7D6-415B-9A9C-97A0373378E6}"/>
              </a:ext>
            </a:extLst>
          </p:cNvPr>
          <p:cNvSpPr>
            <a:spLocks noGrp="1"/>
          </p:cNvSpPr>
          <p:nvPr>
            <p:ph idx="1"/>
          </p:nvPr>
        </p:nvSpPr>
        <p:spPr/>
        <p:txBody>
          <a:bodyPr/>
          <a:lstStyle/>
          <a:p>
            <a:endParaRPr lang="en-US" dirty="0"/>
          </a:p>
          <a:p>
            <a:pPr marL="0" indent="0">
              <a:buNone/>
            </a:pPr>
            <a:r>
              <a:rPr lang="en-US" sz="2400" dirty="0"/>
              <a:t>I.A.5.a)   Designated Institutional Official (DIO): The individual who, in collaboration with a Graduate Medical Education Committee (GMEC), must have authority and responsibility for the oversight and administration of each of the Sponsoring Institution’s ACGME accredited programs, as well as for ensuring compliance with the ACGME Institutional, Common, and specialty-/subspecialty specific Program Requirements</a:t>
            </a:r>
          </a:p>
        </p:txBody>
      </p:sp>
      <p:sp>
        <p:nvSpPr>
          <p:cNvPr id="4" name="Footer Placeholder 3">
            <a:extLst>
              <a:ext uri="{FF2B5EF4-FFF2-40B4-BE49-F238E27FC236}">
                <a16:creationId xmlns:a16="http://schemas.microsoft.com/office/drawing/2014/main" id="{F74903CD-18FF-D24A-AFE7-5199B8FAEE6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0C7A12FB-F1F7-0942-BBA4-47FB8AE5A233}"/>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11</a:t>
            </a:fld>
            <a:endParaRPr lang="en-US" altLang="en-US" dirty="0"/>
          </a:p>
        </p:txBody>
      </p:sp>
    </p:spTree>
    <p:extLst>
      <p:ext uri="{BB962C8B-B14F-4D97-AF65-F5344CB8AC3E}">
        <p14:creationId xmlns:p14="http://schemas.microsoft.com/office/powerpoint/2010/main" val="946423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pPr algn="ctr"/>
            <a:r>
              <a:rPr lang="en-US" dirty="0"/>
              <a:t>Responsibilities of the DIO</a:t>
            </a:r>
          </a:p>
        </p:txBody>
      </p:sp>
      <p:sp>
        <p:nvSpPr>
          <p:cNvPr id="6" name="Rectangle 5"/>
          <p:cNvSpPr/>
          <p:nvPr/>
        </p:nvSpPr>
        <p:spPr>
          <a:xfrm>
            <a:off x="812799" y="1727199"/>
            <a:ext cx="7554351" cy="4124206"/>
          </a:xfrm>
          <a:prstGeom prst="rect">
            <a:avLst/>
          </a:prstGeom>
        </p:spPr>
        <p:txBody>
          <a:bodyPr wrap="square">
            <a:spAutoFit/>
          </a:bodyPr>
          <a:lstStyle/>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ACGME compliance</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Resident education (e.g., orientation)</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Program director mentorship</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GME finance and budget</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GME Office administration</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Legal and Human Resources issues</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Patient safety and quality improvement</a:t>
            </a:r>
          </a:p>
          <a:p>
            <a:pPr marL="514350" indent="-400050" algn="l">
              <a:spcAft>
                <a:spcPts val="1200"/>
              </a:spcAft>
              <a:buFont typeface="Arial"/>
              <a:buChar char="•"/>
            </a:pPr>
            <a:r>
              <a:rPr lang="en-US" altLang="en-US" sz="2400" dirty="0">
                <a:solidFill>
                  <a:srgbClr val="262722"/>
                </a:solidFill>
                <a:latin typeface="Arial"/>
                <a:ea typeface="ＭＳ Ｐゴシック" panose="020B0600070205080204" pitchFamily="34" charset="-128"/>
                <a:cs typeface="Arial"/>
              </a:rPr>
              <a:t>Well-being</a:t>
            </a:r>
          </a:p>
        </p:txBody>
      </p:sp>
      <p:sp>
        <p:nvSpPr>
          <p:cNvPr id="4" name="Footer Placeholder 3">
            <a:extLst>
              <a:ext uri="{FF2B5EF4-FFF2-40B4-BE49-F238E27FC236}">
                <a16:creationId xmlns:a16="http://schemas.microsoft.com/office/drawing/2014/main" id="{D5B90305-0D1D-6A4A-8B0E-F96930CDE52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7CDA3787-6996-CA49-9FB4-C399E4DAC0D6}"/>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12</a:t>
            </a:fld>
            <a:endParaRPr lang="en-US" altLang="en-US" dirty="0"/>
          </a:p>
        </p:txBody>
      </p:sp>
    </p:spTree>
    <p:extLst>
      <p:ext uri="{BB962C8B-B14F-4D97-AF65-F5344CB8AC3E}">
        <p14:creationId xmlns:p14="http://schemas.microsoft.com/office/powerpoint/2010/main" val="2341736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249780-CA3A-4463-8248-9427BD12B609}"/>
              </a:ext>
            </a:extLst>
          </p:cNvPr>
          <p:cNvSpPr>
            <a:spLocks noGrp="1"/>
          </p:cNvSpPr>
          <p:nvPr>
            <p:ph idx="1"/>
          </p:nvPr>
        </p:nvSpPr>
        <p:spPr/>
        <p:txBody>
          <a:bodyPr/>
          <a:lstStyle/>
          <a:p>
            <a:r>
              <a:rPr lang="en-US" dirty="0"/>
              <a:t>Typically a physician</a:t>
            </a:r>
          </a:p>
          <a:p>
            <a:r>
              <a:rPr lang="en-US" dirty="0"/>
              <a:t>Typically have prior experience in residency education</a:t>
            </a:r>
          </a:p>
          <a:p>
            <a:r>
              <a:rPr lang="en-US" dirty="0"/>
              <a:t>Good with interpretation of data</a:t>
            </a:r>
          </a:p>
          <a:p>
            <a:r>
              <a:rPr lang="en-US" dirty="0"/>
              <a:t>Sometimes limited comprehension on educational support and over simplifying processes</a:t>
            </a:r>
          </a:p>
          <a:p>
            <a:r>
              <a:rPr lang="en-US" dirty="0"/>
              <a:t>Relies on directors or managers at the site of education</a:t>
            </a:r>
          </a:p>
          <a:p>
            <a:endParaRPr lang="en-US" dirty="0"/>
          </a:p>
        </p:txBody>
      </p:sp>
      <p:sp>
        <p:nvSpPr>
          <p:cNvPr id="3" name="Title 2">
            <a:extLst>
              <a:ext uri="{FF2B5EF4-FFF2-40B4-BE49-F238E27FC236}">
                <a16:creationId xmlns:a16="http://schemas.microsoft.com/office/drawing/2014/main" id="{8C20CFDA-66A6-4B00-8411-5F118A986772}"/>
              </a:ext>
            </a:extLst>
          </p:cNvPr>
          <p:cNvSpPr>
            <a:spLocks noGrp="1"/>
          </p:cNvSpPr>
          <p:nvPr>
            <p:ph type="title"/>
          </p:nvPr>
        </p:nvSpPr>
        <p:spPr/>
        <p:txBody>
          <a:bodyPr/>
          <a:lstStyle/>
          <a:p>
            <a:r>
              <a:rPr lang="en-US" dirty="0"/>
              <a:t>DIO – Consortium, System, or Medical School</a:t>
            </a:r>
          </a:p>
        </p:txBody>
      </p:sp>
      <p:sp>
        <p:nvSpPr>
          <p:cNvPr id="4" name="Footer Placeholder 3">
            <a:extLst>
              <a:ext uri="{FF2B5EF4-FFF2-40B4-BE49-F238E27FC236}">
                <a16:creationId xmlns:a16="http://schemas.microsoft.com/office/drawing/2014/main" id="{CE171BD7-94D9-6149-B31F-B9AAE209288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33C1F801-AC8B-D14A-BB99-02D2E398D141}"/>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13</a:t>
            </a:fld>
            <a:endParaRPr lang="en-US" altLang="en-US" dirty="0"/>
          </a:p>
        </p:txBody>
      </p:sp>
    </p:spTree>
    <p:extLst>
      <p:ext uri="{BB962C8B-B14F-4D97-AF65-F5344CB8AC3E}">
        <p14:creationId xmlns:p14="http://schemas.microsoft.com/office/powerpoint/2010/main" val="1144639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C0A69FF-C560-4D8A-9BB6-F800AB4255C3}"/>
              </a:ext>
            </a:extLst>
          </p:cNvPr>
          <p:cNvSpPr>
            <a:spLocks noGrp="1"/>
          </p:cNvSpPr>
          <p:nvPr>
            <p:ph idx="1"/>
          </p:nvPr>
        </p:nvSpPr>
        <p:spPr>
          <a:xfrm>
            <a:off x="628650" y="1828800"/>
            <a:ext cx="7886700" cy="4438905"/>
          </a:xfrm>
        </p:spPr>
        <p:txBody>
          <a:bodyPr/>
          <a:lstStyle/>
          <a:p>
            <a:r>
              <a:rPr lang="en-US" dirty="0"/>
              <a:t>More non-physicians</a:t>
            </a:r>
          </a:p>
          <a:p>
            <a:r>
              <a:rPr lang="en-US" dirty="0"/>
              <a:t>Education – at least Master’s degree</a:t>
            </a:r>
          </a:p>
          <a:p>
            <a:r>
              <a:rPr lang="en-US" dirty="0"/>
              <a:t>Single program sponsors</a:t>
            </a:r>
          </a:p>
          <a:p>
            <a:r>
              <a:rPr lang="en-US" dirty="0"/>
              <a:t>Function of size and has more intimate knowledge of programs / issues</a:t>
            </a:r>
          </a:p>
        </p:txBody>
      </p:sp>
      <p:sp>
        <p:nvSpPr>
          <p:cNvPr id="3" name="Title 2">
            <a:extLst>
              <a:ext uri="{FF2B5EF4-FFF2-40B4-BE49-F238E27FC236}">
                <a16:creationId xmlns:a16="http://schemas.microsoft.com/office/drawing/2014/main" id="{D4D1EA88-AB5C-45D1-AD30-97273DB0CE0F}"/>
              </a:ext>
            </a:extLst>
          </p:cNvPr>
          <p:cNvSpPr>
            <a:spLocks noGrp="1"/>
          </p:cNvSpPr>
          <p:nvPr>
            <p:ph type="title"/>
          </p:nvPr>
        </p:nvSpPr>
        <p:spPr/>
        <p:txBody>
          <a:bodyPr/>
          <a:lstStyle/>
          <a:p>
            <a:r>
              <a:rPr lang="en-US" dirty="0"/>
              <a:t>DIO – Hospital or Local Sponsorship</a:t>
            </a:r>
          </a:p>
        </p:txBody>
      </p:sp>
      <p:sp>
        <p:nvSpPr>
          <p:cNvPr id="4" name="Footer Placeholder 3">
            <a:extLst>
              <a:ext uri="{FF2B5EF4-FFF2-40B4-BE49-F238E27FC236}">
                <a16:creationId xmlns:a16="http://schemas.microsoft.com/office/drawing/2014/main" id="{885C93B2-7964-594E-8FAC-EDAE758A425C}"/>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9B34E5BC-210B-014B-8C00-40B1B55281E1}"/>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14</a:t>
            </a:fld>
            <a:endParaRPr lang="en-US" altLang="en-US" dirty="0"/>
          </a:p>
        </p:txBody>
      </p:sp>
    </p:spTree>
    <p:extLst>
      <p:ext uri="{BB962C8B-B14F-4D97-AF65-F5344CB8AC3E}">
        <p14:creationId xmlns:p14="http://schemas.microsoft.com/office/powerpoint/2010/main" val="377360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C273FB-E109-4166-94BA-F6083E6E4F0C}"/>
              </a:ext>
            </a:extLst>
          </p:cNvPr>
          <p:cNvSpPr>
            <a:spLocks noGrp="1"/>
          </p:cNvSpPr>
          <p:nvPr>
            <p:ph idx="1"/>
          </p:nvPr>
        </p:nvSpPr>
        <p:spPr>
          <a:xfrm>
            <a:off x="646012" y="1905000"/>
            <a:ext cx="7886700" cy="4438905"/>
          </a:xfrm>
        </p:spPr>
        <p:txBody>
          <a:bodyPr/>
          <a:lstStyle/>
          <a:p>
            <a:r>
              <a:rPr lang="en-US" dirty="0"/>
              <a:t>The Graduate Medical Education Committee (GMEC) is charged with the responsibility to ensure that the Sponsoring Institution and each of its residency programs are in substantial compliance with the Accreditation Council for General Medical Education (ACGME).  </a:t>
            </a:r>
          </a:p>
          <a:p>
            <a:r>
              <a:rPr lang="en-US" dirty="0"/>
              <a:t>The GMEC should communicate the needs of the educational programs to the Board of Directors.  </a:t>
            </a:r>
          </a:p>
          <a:p>
            <a:pPr marL="0" indent="0">
              <a:buNone/>
            </a:pPr>
            <a:endParaRPr lang="en-US" dirty="0"/>
          </a:p>
        </p:txBody>
      </p:sp>
      <p:sp>
        <p:nvSpPr>
          <p:cNvPr id="3" name="Title 2">
            <a:extLst>
              <a:ext uri="{FF2B5EF4-FFF2-40B4-BE49-F238E27FC236}">
                <a16:creationId xmlns:a16="http://schemas.microsoft.com/office/drawing/2014/main" id="{1AEF2A5B-78D7-4EC3-B096-E0E5214719AE}"/>
              </a:ext>
            </a:extLst>
          </p:cNvPr>
          <p:cNvSpPr>
            <a:spLocks noGrp="1"/>
          </p:cNvSpPr>
          <p:nvPr>
            <p:ph type="title"/>
          </p:nvPr>
        </p:nvSpPr>
        <p:spPr/>
        <p:txBody>
          <a:bodyPr/>
          <a:lstStyle/>
          <a:p>
            <a:r>
              <a:rPr lang="en-US" dirty="0"/>
              <a:t>Graduate Medical Education Committee (GMEC)</a:t>
            </a:r>
          </a:p>
        </p:txBody>
      </p:sp>
      <p:sp>
        <p:nvSpPr>
          <p:cNvPr id="4" name="Footer Placeholder 3">
            <a:extLst>
              <a:ext uri="{FF2B5EF4-FFF2-40B4-BE49-F238E27FC236}">
                <a16:creationId xmlns:a16="http://schemas.microsoft.com/office/drawing/2014/main" id="{309BC448-1E72-F046-8912-1C77D43675C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AD0FA5CC-4D00-C541-B4C1-33B1969DCB4D}"/>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15</a:t>
            </a:fld>
            <a:endParaRPr lang="en-US" altLang="en-US" dirty="0"/>
          </a:p>
        </p:txBody>
      </p:sp>
    </p:spTree>
    <p:extLst>
      <p:ext uri="{BB962C8B-B14F-4D97-AF65-F5344CB8AC3E}">
        <p14:creationId xmlns:p14="http://schemas.microsoft.com/office/powerpoint/2010/main" val="3158248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I.B.4.a) GMEC Responsibilities: Oversight</a:t>
            </a:r>
            <a:endParaRPr lang="en-US" sz="1800" dirty="0"/>
          </a:p>
        </p:txBody>
      </p:sp>
      <p:sp>
        <p:nvSpPr>
          <p:cNvPr id="6" name="Rectangle 5"/>
          <p:cNvSpPr/>
          <p:nvPr/>
        </p:nvSpPr>
        <p:spPr>
          <a:xfrm>
            <a:off x="304799" y="1524000"/>
            <a:ext cx="8686801" cy="5339923"/>
          </a:xfrm>
          <a:prstGeom prst="rect">
            <a:avLst/>
          </a:prstGeom>
        </p:spPr>
        <p:txBody>
          <a:bodyPr wrap="square">
            <a:spAutoFit/>
          </a:bodyPr>
          <a:lstStyle/>
          <a:p>
            <a:pPr marL="342900" lvl="0" indent="-285750" algn="l" defTabSz="457200" fontAlgn="auto">
              <a:spcBef>
                <a:spcPts val="0"/>
              </a:spcBef>
              <a:spcAft>
                <a:spcPts val="600"/>
              </a:spcAft>
              <a:buFont typeface="Arial"/>
              <a:buChar char="•"/>
            </a:pPr>
            <a:r>
              <a:rPr lang="en-US" altLang="en-US" sz="2400" b="0" dirty="0">
                <a:latin typeface="Arial"/>
                <a:ea typeface="+mn-ea"/>
                <a:cs typeface="Arial"/>
              </a:rPr>
              <a:t>Accreditation status of the Sponsoring Institution and each program</a:t>
            </a:r>
          </a:p>
          <a:p>
            <a:pPr marL="342900" lvl="0" indent="-285750" algn="l" defTabSz="457200" fontAlgn="auto">
              <a:spcBef>
                <a:spcPts val="0"/>
              </a:spcBef>
              <a:spcAft>
                <a:spcPts val="600"/>
              </a:spcAft>
              <a:buFont typeface="Arial"/>
              <a:buChar char="•"/>
            </a:pPr>
            <a:r>
              <a:rPr lang="en-US" altLang="en-US" sz="2400" b="0" dirty="0">
                <a:latin typeface="Arial"/>
                <a:ea typeface="+mn-ea"/>
                <a:cs typeface="Arial"/>
              </a:rPr>
              <a:t>Quality of learning and working environment with the Sponsoring Institution, each program, and its participating sites</a:t>
            </a:r>
          </a:p>
          <a:p>
            <a:pPr marL="342900" lvl="0" indent="-285750" algn="l" defTabSz="457200" fontAlgn="auto">
              <a:spcBef>
                <a:spcPts val="0"/>
              </a:spcBef>
              <a:spcAft>
                <a:spcPts val="600"/>
              </a:spcAft>
              <a:buFont typeface="Arial"/>
              <a:buChar char="•"/>
            </a:pPr>
            <a:r>
              <a:rPr lang="en-US" altLang="en-US" sz="2400" b="0" dirty="0">
                <a:latin typeface="Arial"/>
                <a:ea typeface="+mn-ea"/>
                <a:cs typeface="Arial"/>
              </a:rPr>
              <a:t>Quality of educational experiences in each program that lead to measurable achievement of educational outcomes as identified in the ACGME Common and specialty-/subspecialty-specific Program Requirements</a:t>
            </a:r>
          </a:p>
          <a:p>
            <a:pPr marL="342900" lvl="0" indent="-285750" algn="l" defTabSz="457200" fontAlgn="auto">
              <a:spcBef>
                <a:spcPts val="0"/>
              </a:spcBef>
              <a:spcAft>
                <a:spcPts val="600"/>
              </a:spcAft>
              <a:buFont typeface="Arial"/>
              <a:buChar char="•"/>
            </a:pPr>
            <a:r>
              <a:rPr lang="en-US" altLang="en-US" sz="2400" b="0" dirty="0">
                <a:latin typeface="Arial"/>
                <a:ea typeface="+mn-ea"/>
                <a:cs typeface="Arial"/>
              </a:rPr>
              <a:t>Programs’ annual evaluation and improvement activities</a:t>
            </a:r>
          </a:p>
          <a:p>
            <a:pPr marL="342900" lvl="0" indent="-285750" algn="l" defTabSz="457200" fontAlgn="auto">
              <a:spcBef>
                <a:spcPts val="0"/>
              </a:spcBef>
              <a:spcAft>
                <a:spcPts val="600"/>
              </a:spcAft>
              <a:buFont typeface="Arial"/>
              <a:buChar char="•"/>
            </a:pPr>
            <a:r>
              <a:rPr lang="en-US" altLang="en-US" sz="2400" b="0" dirty="0">
                <a:latin typeface="Arial"/>
                <a:ea typeface="+mn-ea"/>
                <a:cs typeface="Arial"/>
              </a:rPr>
              <a:t>All process related to reductions and closures of the Sponsoring Institution, programs, and participating sites</a:t>
            </a:r>
          </a:p>
          <a:p>
            <a:pPr marL="400050" lvl="0" indent="-342900" algn="l" defTabSz="457200" fontAlgn="auto">
              <a:spcBef>
                <a:spcPts val="0"/>
              </a:spcBef>
              <a:spcAft>
                <a:spcPts val="1200"/>
              </a:spcAft>
              <a:buFont typeface="Arial"/>
              <a:buChar char="•"/>
              <a:defRPr/>
            </a:pPr>
            <a:endParaRPr lang="en-US" altLang="en-US" sz="2800" dirty="0">
              <a:solidFill>
                <a:srgbClr val="262722"/>
              </a:solidFill>
              <a:latin typeface="Arial"/>
              <a:ea typeface="ＭＳ Ｐゴシック" pitchFamily="34" charset="-128"/>
              <a:cs typeface="Arial"/>
            </a:endParaRPr>
          </a:p>
        </p:txBody>
      </p:sp>
      <p:sp>
        <p:nvSpPr>
          <p:cNvPr id="4" name="Footer Placeholder 3">
            <a:extLst>
              <a:ext uri="{FF2B5EF4-FFF2-40B4-BE49-F238E27FC236}">
                <a16:creationId xmlns:a16="http://schemas.microsoft.com/office/drawing/2014/main" id="{15CB4C77-227E-3942-9CE8-5AC7A65C4CEB}"/>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E4F19218-BEF6-7940-99CB-B4A733B844F3}"/>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16</a:t>
            </a:fld>
            <a:endParaRPr lang="en-US" altLang="en-US" dirty="0"/>
          </a:p>
        </p:txBody>
      </p:sp>
    </p:spTree>
    <p:extLst>
      <p:ext uri="{BB962C8B-B14F-4D97-AF65-F5344CB8AC3E}">
        <p14:creationId xmlns:p14="http://schemas.microsoft.com/office/powerpoint/2010/main" val="167809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2800" dirty="0"/>
              <a:t>Graduate Medical Education Committee (GMEC)</a:t>
            </a:r>
            <a:endParaRPr lang="en-US" sz="1800" dirty="0"/>
          </a:p>
        </p:txBody>
      </p:sp>
      <p:sp>
        <p:nvSpPr>
          <p:cNvPr id="6" name="Rectangle 5"/>
          <p:cNvSpPr/>
          <p:nvPr/>
        </p:nvSpPr>
        <p:spPr>
          <a:xfrm>
            <a:off x="794824" y="1874728"/>
            <a:ext cx="7554351" cy="3108543"/>
          </a:xfrm>
          <a:prstGeom prst="rect">
            <a:avLst/>
          </a:prstGeom>
        </p:spPr>
        <p:txBody>
          <a:bodyPr wrap="square">
            <a:spAutoFit/>
          </a:bodyPr>
          <a:lstStyle/>
          <a:p>
            <a:pPr marL="400050" lvl="0" indent="-342900" algn="l" defTabSz="457200" fontAlgn="auto">
              <a:spcBef>
                <a:spcPts val="0"/>
              </a:spcBef>
              <a:spcAft>
                <a:spcPts val="1200"/>
              </a:spcAft>
              <a:buFont typeface="Arial"/>
              <a:buChar char="•"/>
              <a:defRPr/>
            </a:pPr>
            <a:r>
              <a:rPr lang="en-US" altLang="en-US" sz="2600" b="0" dirty="0">
                <a:solidFill>
                  <a:srgbClr val="262722"/>
                </a:solidFill>
                <a:latin typeface="Arial"/>
                <a:ea typeface="ＭＳ Ｐゴシック" pitchFamily="34" charset="-128"/>
                <a:cs typeface="Arial"/>
              </a:rPr>
              <a:t>DIO must be a member, but does not have to be the chair</a:t>
            </a:r>
          </a:p>
          <a:p>
            <a:pPr marL="400050" lvl="0" indent="-342900" algn="l" defTabSz="457200" fontAlgn="auto">
              <a:spcBef>
                <a:spcPts val="0"/>
              </a:spcBef>
              <a:spcAft>
                <a:spcPts val="1200"/>
              </a:spcAft>
              <a:buFont typeface="Arial"/>
              <a:buChar char="•"/>
              <a:defRPr/>
            </a:pPr>
            <a:r>
              <a:rPr lang="en-US" altLang="en-US" sz="2600" b="0" dirty="0">
                <a:solidFill>
                  <a:srgbClr val="262722"/>
                </a:solidFill>
                <a:latin typeface="Arial"/>
                <a:ea typeface="ＭＳ Ｐゴシック" pitchFamily="34" charset="-128"/>
                <a:cs typeface="Arial"/>
              </a:rPr>
              <a:t>Program Director(s)</a:t>
            </a:r>
          </a:p>
          <a:p>
            <a:pPr marL="400050" lvl="0" indent="-342900" algn="l" defTabSz="457200" fontAlgn="auto">
              <a:spcBef>
                <a:spcPts val="0"/>
              </a:spcBef>
              <a:spcAft>
                <a:spcPts val="1200"/>
              </a:spcAft>
              <a:buFont typeface="Arial"/>
              <a:buChar char="•"/>
              <a:defRPr/>
            </a:pPr>
            <a:r>
              <a:rPr lang="en-US" altLang="en-US" sz="2600" b="0" dirty="0">
                <a:solidFill>
                  <a:srgbClr val="262722"/>
                </a:solidFill>
                <a:latin typeface="Arial"/>
                <a:ea typeface="ＭＳ Ｐゴシック" pitchFamily="34" charset="-128"/>
                <a:cs typeface="Arial"/>
              </a:rPr>
              <a:t>At least 2 peer-selected residents</a:t>
            </a:r>
          </a:p>
          <a:p>
            <a:pPr marL="400050" lvl="0" indent="-342900" algn="l" defTabSz="457200" fontAlgn="auto">
              <a:spcBef>
                <a:spcPts val="0"/>
              </a:spcBef>
              <a:spcAft>
                <a:spcPts val="1200"/>
              </a:spcAft>
              <a:buFont typeface="Arial"/>
              <a:buChar char="•"/>
              <a:defRPr/>
            </a:pPr>
            <a:r>
              <a:rPr lang="en-US" altLang="en-US" sz="2600" b="0" dirty="0">
                <a:solidFill>
                  <a:srgbClr val="262722"/>
                </a:solidFill>
                <a:latin typeface="Arial"/>
                <a:ea typeface="ＭＳ Ｐゴシック" pitchFamily="34" charset="-128"/>
                <a:cs typeface="Arial"/>
              </a:rPr>
              <a:t>Quality improvement/patient safety officer</a:t>
            </a:r>
          </a:p>
          <a:p>
            <a:pPr marL="400050" lvl="0" indent="-342900" algn="l" defTabSz="457200" fontAlgn="auto">
              <a:spcBef>
                <a:spcPts val="0"/>
              </a:spcBef>
              <a:spcAft>
                <a:spcPts val="1200"/>
              </a:spcAft>
              <a:buFont typeface="Arial"/>
              <a:buChar char="•"/>
              <a:defRPr/>
            </a:pPr>
            <a:r>
              <a:rPr lang="en-US" altLang="en-US" sz="2600" b="0" dirty="0">
                <a:solidFill>
                  <a:srgbClr val="262722"/>
                </a:solidFill>
                <a:latin typeface="Arial"/>
                <a:ea typeface="ＭＳ Ｐゴシック" pitchFamily="34" charset="-128"/>
                <a:cs typeface="Arial"/>
              </a:rPr>
              <a:t>Other stakeholders in GME</a:t>
            </a:r>
          </a:p>
        </p:txBody>
      </p:sp>
      <p:sp>
        <p:nvSpPr>
          <p:cNvPr id="4" name="Footer Placeholder 3">
            <a:extLst>
              <a:ext uri="{FF2B5EF4-FFF2-40B4-BE49-F238E27FC236}">
                <a16:creationId xmlns:a16="http://schemas.microsoft.com/office/drawing/2014/main" id="{53ABDAAF-810B-6E40-9449-38AD3E58BA4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C4F0F91E-8E25-3548-B3C1-EA8D46313FBD}"/>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17</a:t>
            </a:fld>
            <a:endParaRPr lang="en-US" altLang="en-US" dirty="0"/>
          </a:p>
        </p:txBody>
      </p:sp>
    </p:spTree>
    <p:extLst>
      <p:ext uri="{BB962C8B-B14F-4D97-AF65-F5344CB8AC3E}">
        <p14:creationId xmlns:p14="http://schemas.microsoft.com/office/powerpoint/2010/main" val="2000513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2800" dirty="0"/>
              <a:t>I.B.4.b) GMEC Responsibilities: </a:t>
            </a:r>
            <a:br>
              <a:rPr lang="en-US" sz="2800" dirty="0"/>
            </a:br>
            <a:r>
              <a:rPr lang="en-US" sz="2800" dirty="0"/>
              <a:t>Review and Approval</a:t>
            </a:r>
            <a:endParaRPr lang="en-US" sz="1800" dirty="0"/>
          </a:p>
        </p:txBody>
      </p:sp>
      <p:sp>
        <p:nvSpPr>
          <p:cNvPr id="4" name="Rectangle 3"/>
          <p:cNvSpPr/>
          <p:nvPr/>
        </p:nvSpPr>
        <p:spPr>
          <a:xfrm>
            <a:off x="590843" y="1765655"/>
            <a:ext cx="3733751" cy="4185761"/>
          </a:xfrm>
          <a:prstGeom prst="rect">
            <a:avLst/>
          </a:prstGeom>
        </p:spPr>
        <p:txBody>
          <a:bodyPr wrap="square">
            <a:spAutoFit/>
          </a:bodyPr>
          <a:lstStyle/>
          <a:p>
            <a:pPr marL="228600" indent="-228600" algn="l">
              <a:spcAft>
                <a:spcPts val="1200"/>
              </a:spcAft>
              <a:buFont typeface="Arial"/>
              <a:buChar char="•"/>
            </a:pPr>
            <a:r>
              <a:rPr lang="en-US" altLang="en-US" sz="2400" b="0" dirty="0">
                <a:solidFill>
                  <a:schemeClr val="tx1"/>
                </a:solidFill>
                <a:latin typeface="Arial"/>
                <a:ea typeface="ＭＳ Ｐゴシック" panose="020B0600070205080204" pitchFamily="34" charset="-128"/>
                <a:cs typeface="Arial"/>
              </a:rPr>
              <a:t>GME policies/procedures</a:t>
            </a:r>
          </a:p>
          <a:p>
            <a:pPr marL="228600" indent="-228600" algn="l">
              <a:spcAft>
                <a:spcPts val="1200"/>
              </a:spcAft>
              <a:buFont typeface="Arial"/>
              <a:buChar char="•"/>
            </a:pPr>
            <a:r>
              <a:rPr lang="en-US" altLang="en-US" sz="2400" b="0" dirty="0">
                <a:solidFill>
                  <a:schemeClr val="tx1"/>
                </a:solidFill>
                <a:latin typeface="Arial"/>
                <a:ea typeface="ＭＳ Ｐゴシック" panose="020B0600070205080204" pitchFamily="34" charset="-128"/>
                <a:cs typeface="Arial"/>
              </a:rPr>
              <a:t>Stipends/benefits</a:t>
            </a:r>
          </a:p>
          <a:p>
            <a:pPr marL="228600" indent="-228600" algn="l">
              <a:spcAft>
                <a:spcPts val="1200"/>
              </a:spcAft>
              <a:buFont typeface="Arial"/>
              <a:buChar char="•"/>
            </a:pPr>
            <a:r>
              <a:rPr lang="en-US" altLang="en-US" sz="2400" b="0" dirty="0">
                <a:solidFill>
                  <a:schemeClr val="tx1"/>
                </a:solidFill>
                <a:latin typeface="Arial"/>
                <a:ea typeface="ＭＳ Ｐゴシック" panose="020B0600070205080204" pitchFamily="34" charset="-128"/>
                <a:cs typeface="Arial"/>
              </a:rPr>
              <a:t>New program applications</a:t>
            </a:r>
          </a:p>
          <a:p>
            <a:pPr marL="228600" indent="-228600" algn="l">
              <a:spcAft>
                <a:spcPts val="1200"/>
              </a:spcAft>
              <a:buFont typeface="Arial"/>
              <a:buChar char="•"/>
            </a:pPr>
            <a:r>
              <a:rPr lang="en-US" altLang="en-US" sz="2400" b="0" dirty="0">
                <a:solidFill>
                  <a:schemeClr val="tx1"/>
                </a:solidFill>
                <a:latin typeface="Arial"/>
                <a:ea typeface="ＭＳ Ｐゴシック" panose="020B0600070205080204" pitchFamily="34" charset="-128"/>
                <a:cs typeface="Arial"/>
              </a:rPr>
              <a:t>Changes in complement</a:t>
            </a:r>
          </a:p>
          <a:p>
            <a:pPr marL="228600" indent="-228600" algn="l">
              <a:spcAft>
                <a:spcPts val="1200"/>
              </a:spcAft>
              <a:buFont typeface="Arial"/>
              <a:buChar char="•"/>
            </a:pPr>
            <a:r>
              <a:rPr lang="en-US" altLang="en-US" sz="2400" b="0" dirty="0">
                <a:solidFill>
                  <a:schemeClr val="tx1"/>
                </a:solidFill>
                <a:latin typeface="Arial"/>
                <a:ea typeface="ＭＳ Ｐゴシック" panose="020B0600070205080204" pitchFamily="34" charset="-128"/>
                <a:cs typeface="Arial"/>
              </a:rPr>
              <a:t>Program structure or duration of education</a:t>
            </a:r>
          </a:p>
          <a:p>
            <a:pPr marL="228600" indent="-228600" algn="l">
              <a:spcAft>
                <a:spcPts val="1200"/>
              </a:spcAft>
              <a:buFont typeface="Arial"/>
              <a:buChar char="•"/>
            </a:pPr>
            <a:r>
              <a:rPr lang="en-US" altLang="en-US" sz="2400" b="0" dirty="0">
                <a:solidFill>
                  <a:schemeClr val="tx1"/>
                </a:solidFill>
                <a:latin typeface="Arial"/>
                <a:ea typeface="ＭＳ Ｐゴシック" panose="020B0600070205080204" pitchFamily="34" charset="-128"/>
                <a:cs typeface="Arial"/>
              </a:rPr>
              <a:t>Site additions/deletions</a:t>
            </a:r>
          </a:p>
        </p:txBody>
      </p:sp>
      <p:sp>
        <p:nvSpPr>
          <p:cNvPr id="5" name="TextBox 4"/>
          <p:cNvSpPr txBox="1"/>
          <p:nvPr/>
        </p:nvSpPr>
        <p:spPr>
          <a:xfrm>
            <a:off x="4965275" y="1765655"/>
            <a:ext cx="3340692" cy="4185761"/>
          </a:xfrm>
          <a:prstGeom prst="rect">
            <a:avLst/>
          </a:prstGeom>
          <a:noFill/>
        </p:spPr>
        <p:txBody>
          <a:bodyPr wrap="square" rtlCol="0">
            <a:spAutoFit/>
          </a:bodyPr>
          <a:lstStyle/>
          <a:p>
            <a:pPr marL="228600" indent="-228600">
              <a:spcAft>
                <a:spcPts val="1200"/>
              </a:spcAft>
              <a:buFont typeface="Arial"/>
              <a:buChar char="•"/>
            </a:pPr>
            <a:r>
              <a:rPr lang="en-US" altLang="en-US" sz="2400" b="0" dirty="0">
                <a:latin typeface="Arial"/>
                <a:ea typeface="ＭＳ Ｐゴシック" panose="020B0600070205080204" pitchFamily="34" charset="-128"/>
                <a:cs typeface="Arial"/>
              </a:rPr>
              <a:t>New Program Directors</a:t>
            </a:r>
          </a:p>
          <a:p>
            <a:pPr marL="228600" indent="-228600" algn="l">
              <a:spcAft>
                <a:spcPts val="1200"/>
              </a:spcAft>
              <a:buFont typeface="Arial"/>
              <a:buChar char="•"/>
            </a:pPr>
            <a:r>
              <a:rPr lang="en-US" altLang="en-US" sz="2400" b="0" dirty="0">
                <a:latin typeface="Arial"/>
                <a:ea typeface="ＭＳ Ｐゴシック" panose="020B0600070205080204" pitchFamily="34" charset="-128"/>
                <a:cs typeface="Arial"/>
              </a:rPr>
              <a:t>Progress reports</a:t>
            </a:r>
          </a:p>
          <a:p>
            <a:pPr marL="228600" indent="-228600" algn="l">
              <a:spcAft>
                <a:spcPts val="1200"/>
              </a:spcAft>
              <a:buFont typeface="Arial"/>
              <a:buChar char="•"/>
            </a:pPr>
            <a:r>
              <a:rPr lang="en-US" altLang="en-US" sz="2400" b="0" dirty="0">
                <a:latin typeface="Arial"/>
                <a:ea typeface="ＭＳ Ｐゴシック" panose="020B0600070205080204" pitchFamily="34" charset="-128"/>
                <a:cs typeface="Arial"/>
              </a:rPr>
              <a:t>Duty hour exceptions</a:t>
            </a:r>
          </a:p>
          <a:p>
            <a:pPr marL="228600" indent="-228600" algn="l">
              <a:spcAft>
                <a:spcPts val="1200"/>
              </a:spcAft>
              <a:buFont typeface="Arial"/>
              <a:buChar char="•"/>
            </a:pPr>
            <a:r>
              <a:rPr lang="en-US" altLang="en-US" sz="2400" b="0" dirty="0">
                <a:latin typeface="Arial"/>
                <a:ea typeface="ＭＳ Ｐゴシック" panose="020B0600070205080204" pitchFamily="34" charset="-128"/>
                <a:cs typeface="Arial"/>
              </a:rPr>
              <a:t>Voluntary withdrawal of accreditation</a:t>
            </a:r>
          </a:p>
          <a:p>
            <a:pPr marL="228600" indent="-228600" algn="l">
              <a:spcAft>
                <a:spcPts val="1200"/>
              </a:spcAft>
              <a:buFont typeface="Arial"/>
              <a:buChar char="•"/>
            </a:pPr>
            <a:r>
              <a:rPr lang="en-US" altLang="en-US" sz="2400" b="0" dirty="0">
                <a:latin typeface="Arial"/>
                <a:ea typeface="ＭＳ Ｐゴシック" panose="020B0600070205080204" pitchFamily="34" charset="-128"/>
                <a:cs typeface="Arial"/>
              </a:rPr>
              <a:t>Requests for appeal of adverse action</a:t>
            </a:r>
          </a:p>
          <a:p>
            <a:pPr marL="228600" indent="-228600" algn="l">
              <a:spcAft>
                <a:spcPts val="1200"/>
              </a:spcAft>
              <a:buFont typeface="Arial"/>
              <a:buChar char="•"/>
            </a:pPr>
            <a:r>
              <a:rPr lang="en-US" altLang="en-US" sz="2400" b="0" dirty="0">
                <a:latin typeface="Arial"/>
                <a:ea typeface="ＭＳ Ｐゴシック" panose="020B0600070205080204" pitchFamily="34" charset="-128"/>
                <a:cs typeface="Arial"/>
              </a:rPr>
              <a:t>Appeal presentations</a:t>
            </a:r>
          </a:p>
        </p:txBody>
      </p:sp>
      <p:sp>
        <p:nvSpPr>
          <p:cNvPr id="6" name="Footer Placeholder 3">
            <a:extLst>
              <a:ext uri="{FF2B5EF4-FFF2-40B4-BE49-F238E27FC236}">
                <a16:creationId xmlns:a16="http://schemas.microsoft.com/office/drawing/2014/main" id="{D762F0C8-E099-4B4E-87A8-9E5933F4DAA3}"/>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7" name="Slide Number Placeholder 4">
            <a:extLst>
              <a:ext uri="{FF2B5EF4-FFF2-40B4-BE49-F238E27FC236}">
                <a16:creationId xmlns:a16="http://schemas.microsoft.com/office/drawing/2014/main" id="{AC3B7B0B-C51F-0942-A838-4BA1354D08D1}"/>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18</a:t>
            </a:fld>
            <a:endParaRPr lang="en-US" altLang="en-US" dirty="0"/>
          </a:p>
        </p:txBody>
      </p:sp>
    </p:spTree>
    <p:extLst>
      <p:ext uri="{BB962C8B-B14F-4D97-AF65-F5344CB8AC3E}">
        <p14:creationId xmlns:p14="http://schemas.microsoft.com/office/powerpoint/2010/main" val="16012472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81485-E1C1-4548-8060-FBD06DC9F2AF}"/>
              </a:ext>
            </a:extLst>
          </p:cNvPr>
          <p:cNvSpPr>
            <a:spLocks noGrp="1"/>
          </p:cNvSpPr>
          <p:nvPr>
            <p:ph type="title"/>
          </p:nvPr>
        </p:nvSpPr>
        <p:spPr>
          <a:xfrm>
            <a:off x="1989344" y="188593"/>
            <a:ext cx="6526006" cy="1325563"/>
          </a:xfrm>
        </p:spPr>
        <p:txBody>
          <a:bodyPr/>
          <a:lstStyle/>
          <a:p>
            <a:pPr algn="ctr"/>
            <a:r>
              <a:rPr lang="en-US" dirty="0"/>
              <a:t>Organization Structure</a:t>
            </a:r>
          </a:p>
        </p:txBody>
      </p:sp>
      <p:sp>
        <p:nvSpPr>
          <p:cNvPr id="4" name="Rectangle 3">
            <a:extLst>
              <a:ext uri="{FF2B5EF4-FFF2-40B4-BE49-F238E27FC236}">
                <a16:creationId xmlns:a16="http://schemas.microsoft.com/office/drawing/2014/main" id="{8D0B01EF-E792-490B-A667-63B50FE4EB71}"/>
              </a:ext>
            </a:extLst>
          </p:cNvPr>
          <p:cNvSpPr/>
          <p:nvPr/>
        </p:nvSpPr>
        <p:spPr>
          <a:xfrm>
            <a:off x="3844925" y="2245360"/>
            <a:ext cx="151765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Board of Directors</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962D314-F7BB-4CC5-B0C8-872EC24B580F}"/>
              </a:ext>
            </a:extLst>
          </p:cNvPr>
          <p:cNvSpPr/>
          <p:nvPr/>
        </p:nvSpPr>
        <p:spPr>
          <a:xfrm>
            <a:off x="2022475" y="4025900"/>
            <a:ext cx="151765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Designated Institutional Official</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F36C4DB-2595-4EAE-8D7B-7C4AF9C05234}"/>
              </a:ext>
            </a:extLst>
          </p:cNvPr>
          <p:cNvSpPr/>
          <p:nvPr/>
        </p:nvSpPr>
        <p:spPr>
          <a:xfrm>
            <a:off x="3844925" y="3435350"/>
            <a:ext cx="151765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Chief Medical Officer</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965AC8F2-5F78-4EBD-8393-3DDC80B1B29C}"/>
              </a:ext>
            </a:extLst>
          </p:cNvPr>
          <p:cNvSpPr/>
          <p:nvPr/>
        </p:nvSpPr>
        <p:spPr>
          <a:xfrm>
            <a:off x="3844925" y="2844800"/>
            <a:ext cx="1517650" cy="47625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Chief Executive Officer</a:t>
            </a:r>
            <a:r>
              <a:rPr lang="en-US"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16045F31-18FB-42F6-A74E-F0AB2F06350B}"/>
              </a:ext>
            </a:extLst>
          </p:cNvPr>
          <p:cNvSpPr/>
          <p:nvPr/>
        </p:nvSpPr>
        <p:spPr>
          <a:xfrm>
            <a:off x="5603874" y="4057650"/>
            <a:ext cx="1711325" cy="47625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solidFill>
                  <a:srgbClr val="FFFFFF"/>
                </a:solidFill>
                <a:latin typeface="Calibri" panose="020F0502020204030204" pitchFamily="34" charset="0"/>
                <a:ea typeface="Calibri" panose="020F0502020204030204" pitchFamily="34" charset="0"/>
                <a:cs typeface="Times New Roman" panose="02020603050405020304" pitchFamily="18" charset="0"/>
              </a:rPr>
              <a:t>Administrative </a:t>
            </a: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Director Medical Education</a:t>
            </a:r>
            <a:r>
              <a:rPr lang="en-US"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EB3581F4-E1FD-4ECE-BFDD-0217699CFF13}"/>
              </a:ext>
            </a:extLst>
          </p:cNvPr>
          <p:cNvSpPr/>
          <p:nvPr/>
        </p:nvSpPr>
        <p:spPr>
          <a:xfrm>
            <a:off x="2022475" y="5238750"/>
            <a:ext cx="1517650" cy="47625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Residents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9262694D-6487-4457-98BE-881F599CCA5D}"/>
              </a:ext>
            </a:extLst>
          </p:cNvPr>
          <p:cNvSpPr/>
          <p:nvPr/>
        </p:nvSpPr>
        <p:spPr>
          <a:xfrm>
            <a:off x="5715000" y="4648200"/>
            <a:ext cx="151765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Medical Education Coordinators</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81968031-4E11-47E7-8C87-5D1278F38251}"/>
              </a:ext>
            </a:extLst>
          </p:cNvPr>
          <p:cNvSpPr/>
          <p:nvPr/>
        </p:nvSpPr>
        <p:spPr>
          <a:xfrm>
            <a:off x="2022475" y="4641850"/>
            <a:ext cx="1517650" cy="476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effectLst/>
                <a:ea typeface="Calibri" panose="020F0502020204030204" pitchFamily="34" charset="0"/>
                <a:cs typeface="Times New Roman" panose="02020603050405020304" pitchFamily="18" charset="0"/>
              </a:rPr>
              <a:t>Program Directors</a:t>
            </a: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0F8C969A-88D0-4000-A6FA-77C537944CB8}"/>
              </a:ext>
            </a:extLst>
          </p:cNvPr>
          <p:cNvSpPr/>
          <p:nvPr/>
        </p:nvSpPr>
        <p:spPr>
          <a:xfrm>
            <a:off x="2085975" y="2694917"/>
            <a:ext cx="1517650" cy="476250"/>
          </a:xfrm>
          <a:prstGeom prst="rect">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0"/>
              </a:spcAft>
            </a:pPr>
            <a:r>
              <a:rPr lang="en-US" sz="11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Graduate Medical Education Committee</a:t>
            </a:r>
            <a:r>
              <a:rPr lang="en-US" sz="11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C6F35E8-D7BC-4B31-8DCA-B9E7A9F2D7F8}"/>
              </a:ext>
            </a:extLst>
          </p:cNvPr>
          <p:cNvCxnSpPr/>
          <p:nvPr/>
        </p:nvCxnSpPr>
        <p:spPr>
          <a:xfrm flipV="1">
            <a:off x="2701925" y="3655060"/>
            <a:ext cx="1143000" cy="3683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890C574-56DC-4470-94CB-A2C9718AA648}"/>
              </a:ext>
            </a:extLst>
          </p:cNvPr>
          <p:cNvCxnSpPr/>
          <p:nvPr/>
        </p:nvCxnSpPr>
        <p:spPr>
          <a:xfrm>
            <a:off x="5362575" y="3655060"/>
            <a:ext cx="1098550" cy="400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00D34DA-B1FE-4C40-9C85-3AFC7CA680E2}"/>
              </a:ext>
            </a:extLst>
          </p:cNvPr>
          <p:cNvCxnSpPr>
            <a:cxnSpLocks/>
            <a:endCxn id="5" idx="0"/>
          </p:cNvCxnSpPr>
          <p:nvPr/>
        </p:nvCxnSpPr>
        <p:spPr>
          <a:xfrm>
            <a:off x="2765424" y="3171167"/>
            <a:ext cx="15876" cy="854733"/>
          </a:xfrm>
          <a:prstGeom prst="line">
            <a:avLst/>
          </a:prstGeom>
          <a:noFill/>
          <a:ln w="9525" cap="flat" cmpd="sng" algn="ctr">
            <a:solidFill>
              <a:srgbClr val="4F81BD"/>
            </a:solidFill>
            <a:prstDash val="dash"/>
            <a:round/>
            <a:headEnd type="none" w="med" len="med"/>
            <a:tailEnd type="none" w="med" len="med"/>
          </a:ln>
          <a:effectLst/>
        </p:spPr>
      </p:cxnSp>
      <p:cxnSp>
        <p:nvCxnSpPr>
          <p:cNvPr id="25" name="Straight Connector 24">
            <a:extLst>
              <a:ext uri="{FF2B5EF4-FFF2-40B4-BE49-F238E27FC236}">
                <a16:creationId xmlns:a16="http://schemas.microsoft.com/office/drawing/2014/main" id="{476B0436-764B-4CF1-B8F1-1167D5603199}"/>
              </a:ext>
            </a:extLst>
          </p:cNvPr>
          <p:cNvCxnSpPr>
            <a:cxnSpLocks/>
            <a:stCxn id="12" idx="0"/>
            <a:endCxn id="4" idx="1"/>
          </p:cNvCxnSpPr>
          <p:nvPr/>
        </p:nvCxnSpPr>
        <p:spPr>
          <a:xfrm flipV="1">
            <a:off x="2844800" y="2483485"/>
            <a:ext cx="1000125" cy="211432"/>
          </a:xfrm>
          <a:prstGeom prst="line">
            <a:avLst/>
          </a:prstGeom>
        </p:spPr>
        <p:style>
          <a:lnRef idx="1">
            <a:schemeClr val="accent1"/>
          </a:lnRef>
          <a:fillRef idx="0">
            <a:schemeClr val="accent1"/>
          </a:fillRef>
          <a:effectRef idx="0">
            <a:schemeClr val="accent1"/>
          </a:effectRef>
          <a:fontRef idx="minor">
            <a:schemeClr val="tx1"/>
          </a:fontRef>
        </p:style>
      </p:cxnSp>
      <p:sp>
        <p:nvSpPr>
          <p:cNvPr id="16" name="Footer Placeholder 3">
            <a:extLst>
              <a:ext uri="{FF2B5EF4-FFF2-40B4-BE49-F238E27FC236}">
                <a16:creationId xmlns:a16="http://schemas.microsoft.com/office/drawing/2014/main" id="{BB9EA2D8-AC7A-FB4C-9420-13B38476D983}"/>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8" name="Slide Number Placeholder 4">
            <a:extLst>
              <a:ext uri="{FF2B5EF4-FFF2-40B4-BE49-F238E27FC236}">
                <a16:creationId xmlns:a16="http://schemas.microsoft.com/office/drawing/2014/main" id="{7588A5C9-A51B-0246-9D22-BF6E4448CE5E}"/>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1676311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a:t>Presented by Partners in Medical Education, Inc. 2018</a:t>
            </a:r>
          </a:p>
        </p:txBody>
      </p:sp>
      <p:sp>
        <p:nvSpPr>
          <p:cNvPr id="5" name="Slide Number Placeholder 4"/>
          <p:cNvSpPr>
            <a:spLocks noGrp="1"/>
          </p:cNvSpPr>
          <p:nvPr>
            <p:ph type="sldNum" sz="quarter" idx="11"/>
          </p:nvPr>
        </p:nvSpPr>
        <p:spPr/>
        <p:txBody>
          <a:bodyPr/>
          <a:lstStyle/>
          <a:p>
            <a:pPr>
              <a:defRPr/>
            </a:pPr>
            <a:fld id="{6AD68910-38FE-C240-95D4-C063CA8D3DE6}" type="slidenum">
              <a:rPr lang="en-US" altLang="en-US" smtClean="0"/>
              <a:pPr>
                <a:defRPr/>
              </a:pPr>
              <a:t>2</a:t>
            </a:fld>
            <a:endParaRPr lang="en-US" altLang="en-US" dirty="0"/>
          </a:p>
        </p:txBody>
      </p:sp>
      <p:sp>
        <p:nvSpPr>
          <p:cNvPr id="8" name="Rectangle 3"/>
          <p:cNvSpPr txBox="1">
            <a:spLocks noChangeArrowheads="1"/>
          </p:cNvSpPr>
          <p:nvPr/>
        </p:nvSpPr>
        <p:spPr>
          <a:xfrm>
            <a:off x="1540260" y="466893"/>
            <a:ext cx="7848600" cy="7620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kern="1200">
                <a:solidFill>
                  <a:schemeClr val="bg1"/>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fontAlgn="auto">
              <a:spcAft>
                <a:spcPts val="0"/>
              </a:spcAft>
              <a:buFont typeface="Wingdings" charset="2"/>
              <a:buNone/>
            </a:pPr>
            <a:r>
              <a:rPr lang="en-US" altLang="en-US" sz="3600" b="1" dirty="0">
                <a:solidFill>
                  <a:schemeClr val="tx1"/>
                </a:solidFill>
                <a:latin typeface="Lucida Bright" charset="0"/>
                <a:ea typeface="ＭＳ Ｐゴシック" charset="-128"/>
              </a:rPr>
              <a:t>Introducing Your Presenter…</a:t>
            </a:r>
            <a:endParaRPr lang="en-US" altLang="en-US" sz="3600" b="1" i="1" dirty="0">
              <a:solidFill>
                <a:schemeClr val="tx1"/>
              </a:solidFill>
              <a:latin typeface="Lucida Bright" charset="0"/>
              <a:ea typeface="ＭＳ Ｐゴシック" charset="-128"/>
            </a:endParaRPr>
          </a:p>
        </p:txBody>
      </p:sp>
      <p:sp>
        <p:nvSpPr>
          <p:cNvPr id="13" name="TextBox 12"/>
          <p:cNvSpPr txBox="1"/>
          <p:nvPr/>
        </p:nvSpPr>
        <p:spPr>
          <a:xfrm>
            <a:off x="4319485" y="2144773"/>
            <a:ext cx="4276930" cy="3600986"/>
          </a:xfrm>
          <a:prstGeom prst="rect">
            <a:avLst/>
          </a:prstGeom>
          <a:noFill/>
        </p:spPr>
        <p:txBody>
          <a:bodyPr wrap="square">
            <a:spAutoFit/>
          </a:bodyPr>
          <a:lstStyle/>
          <a:p>
            <a:pPr algn="ctr">
              <a:defRPr/>
            </a:pPr>
            <a:r>
              <a:rPr lang="en-US" sz="1800" dirty="0">
                <a:latin typeface="+mj-lt"/>
              </a:rPr>
              <a:t>Pamela Royston, Ph.D</a:t>
            </a:r>
          </a:p>
          <a:p>
            <a:pPr marL="171450" indent="-171450" algn="ctr">
              <a:buFont typeface="Arial" pitchFamily="34" charset="0"/>
              <a:buChar char="•"/>
              <a:defRPr/>
            </a:pPr>
            <a:endParaRPr lang="en-US" sz="1800" dirty="0">
              <a:latin typeface="+mj-lt"/>
            </a:endParaRPr>
          </a:p>
          <a:p>
            <a:pPr marL="171450" indent="-171450" algn="ctr">
              <a:buFont typeface="Arial" pitchFamily="34" charset="0"/>
              <a:buChar char="•"/>
              <a:defRPr/>
            </a:pPr>
            <a:endParaRPr lang="en-US" sz="1800" dirty="0">
              <a:latin typeface="+mj-lt"/>
            </a:endParaRPr>
          </a:p>
          <a:p>
            <a:pPr marL="171450" indent="-171450">
              <a:buFont typeface="Arial" pitchFamily="34" charset="0"/>
              <a:buChar char="•"/>
              <a:defRPr/>
            </a:pPr>
            <a:r>
              <a:rPr lang="en-US" sz="1800" dirty="0">
                <a:latin typeface="+mn-lt"/>
              </a:rPr>
              <a:t>DIO, GME &amp; Finance Expert</a:t>
            </a:r>
          </a:p>
          <a:p>
            <a:pPr marL="171450" indent="-171450">
              <a:buFont typeface="Arial" pitchFamily="34" charset="0"/>
              <a:buChar char="•"/>
              <a:defRPr/>
            </a:pPr>
            <a:r>
              <a:rPr lang="en-US" sz="1800" dirty="0">
                <a:latin typeface="+mn-lt"/>
              </a:rPr>
              <a:t>Over 25 years experience in medical education, both undergraduate and graduate</a:t>
            </a:r>
          </a:p>
          <a:p>
            <a:pPr marL="171450" indent="-171450">
              <a:buFont typeface="Arial" pitchFamily="34" charset="0"/>
              <a:buChar char="•"/>
              <a:defRPr/>
            </a:pPr>
            <a:r>
              <a:rPr lang="en-US" sz="1800" dirty="0">
                <a:latin typeface="+mn-lt"/>
              </a:rPr>
              <a:t>Institutional, Program, FQHC start-up and maintenance  </a:t>
            </a:r>
          </a:p>
          <a:p>
            <a:pPr marL="171450" indent="-171450">
              <a:buFont typeface="Arial" pitchFamily="34" charset="0"/>
              <a:buChar char="•"/>
              <a:defRPr/>
            </a:pPr>
            <a:r>
              <a:rPr lang="en-US" sz="1800" dirty="0">
                <a:latin typeface="+mn-lt"/>
              </a:rPr>
              <a:t>National Speaker GME Accreditation and Financing </a:t>
            </a:r>
          </a:p>
          <a:p>
            <a:pPr marL="171450" indent="-171450">
              <a:buFont typeface="Arial" pitchFamily="34" charset="0"/>
              <a:buChar char="•"/>
              <a:defRPr/>
            </a:pPr>
            <a:r>
              <a:rPr lang="en-US" sz="1800" dirty="0">
                <a:latin typeface="+mn-lt"/>
              </a:rPr>
              <a:t>Ph.D  -  A.T. Still University </a:t>
            </a:r>
          </a:p>
          <a:p>
            <a:pPr marL="171450" indent="-171450" algn="ctr">
              <a:buFont typeface="Arial" pitchFamily="34" charset="0"/>
              <a:buChar char="•"/>
              <a:defRPr/>
            </a:pPr>
            <a:endParaRPr lang="en-US" sz="1200" dirty="0">
              <a:solidFill>
                <a:srgbClr val="003300"/>
              </a:solidFill>
              <a:latin typeface="+mn-lt"/>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057" y="2144773"/>
            <a:ext cx="2961164" cy="3218596"/>
          </a:xfrm>
          <a:prstGeom prst="rect">
            <a:avLst/>
          </a:prstGeom>
          <a:effectLst/>
        </p:spPr>
      </p:pic>
    </p:spTree>
    <p:extLst>
      <p:ext uri="{BB962C8B-B14F-4D97-AF65-F5344CB8AC3E}">
        <p14:creationId xmlns:p14="http://schemas.microsoft.com/office/powerpoint/2010/main" val="2132579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IV. Institutional GME Policies and Procedures</a:t>
            </a:r>
            <a:endParaRPr lang="en-US" sz="1800" dirty="0"/>
          </a:p>
        </p:txBody>
      </p:sp>
      <p:sp>
        <p:nvSpPr>
          <p:cNvPr id="4" name="Content Placeholder 1"/>
          <p:cNvSpPr txBox="1">
            <a:spLocks/>
          </p:cNvSpPr>
          <p:nvPr/>
        </p:nvSpPr>
        <p:spPr>
          <a:xfrm>
            <a:off x="362563" y="1738860"/>
            <a:ext cx="8488246" cy="4444226"/>
          </a:xfrm>
          <a:prstGeom prst="rect">
            <a:avLst/>
          </a:prstGeom>
        </p:spPr>
        <p:txBody>
          <a:bodyPr vert="horz" lIns="91440" tIns="45720" rIns="91440" bIns="45720" rtlCol="0">
            <a:normAutofit/>
          </a:bodyPr>
          <a:lstStyle>
            <a:lvl1pPr marL="11201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1pPr>
            <a:lvl2pPr marL="29870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2pPr>
            <a:lvl3pPr marL="48539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3pPr>
            <a:lvl4pPr marL="67208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4pPr>
            <a:lvl5pPr marL="85877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5pPr>
            <a:lvl6pPr marL="1386632"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6pPr>
            <a:lvl7pPr marL="1578628"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7pPr>
            <a:lvl8pPr marL="1770626"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8pPr>
            <a:lvl9pPr marL="1962617"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457200" lvl="0" indent="-342900" defTabSz="457200" fontAlgn="auto">
              <a:spcBef>
                <a:spcPts val="0"/>
              </a:spcBef>
              <a:spcAft>
                <a:spcPts val="1200"/>
              </a:spcAft>
              <a:buSzTx/>
              <a:buFont typeface="Arial"/>
              <a:buChar char="•"/>
            </a:pPr>
            <a:r>
              <a:rPr lang="en-US" altLang="en-US" sz="2800" b="0" dirty="0">
                <a:solidFill>
                  <a:schemeClr val="tx1"/>
                </a:solidFill>
                <a:latin typeface="Arial"/>
                <a:ea typeface="ＭＳ Ｐゴシック" panose="020B0600070205080204" pitchFamily="34" charset="-128"/>
                <a:cs typeface="Arial"/>
              </a:rPr>
              <a:t>Resident eligibility</a:t>
            </a:r>
          </a:p>
          <a:p>
            <a:pPr marL="457200" lvl="0" indent="-342900" defTabSz="457200" fontAlgn="auto">
              <a:spcBef>
                <a:spcPts val="0"/>
              </a:spcBef>
              <a:spcAft>
                <a:spcPts val="1200"/>
              </a:spcAft>
              <a:buSzTx/>
              <a:buFont typeface="Arial"/>
              <a:buChar char="•"/>
            </a:pPr>
            <a:r>
              <a:rPr lang="en-US" altLang="en-US" sz="2800" b="0" dirty="0">
                <a:solidFill>
                  <a:schemeClr val="tx1"/>
                </a:solidFill>
                <a:latin typeface="Arial"/>
                <a:ea typeface="ＭＳ Ｐゴシック" panose="020B0600070205080204" pitchFamily="34" charset="-128"/>
                <a:cs typeface="Arial"/>
              </a:rPr>
              <a:t>Terms and conditions of appointment </a:t>
            </a:r>
          </a:p>
          <a:p>
            <a:pPr marL="914400" lvl="2" indent="-342900" defTabSz="457200" fontAlgn="auto">
              <a:spcBef>
                <a:spcPts val="0"/>
              </a:spcBef>
              <a:spcAft>
                <a:spcPts val="1200"/>
              </a:spcAft>
              <a:buSzTx/>
              <a:buFont typeface="Arial"/>
              <a:buChar char="•"/>
            </a:pPr>
            <a:r>
              <a:rPr lang="en-US" altLang="en-US" b="0" dirty="0">
                <a:solidFill>
                  <a:schemeClr val="tx1"/>
                </a:solidFill>
                <a:latin typeface="Arial"/>
                <a:ea typeface="ＭＳ Ｐゴシック" panose="020B0600070205080204" pitchFamily="34" charset="-128"/>
                <a:cs typeface="Arial"/>
              </a:rPr>
              <a:t>Available to applicant by time of interview</a:t>
            </a:r>
          </a:p>
          <a:p>
            <a:pPr marL="914400" lvl="2" indent="-342900" defTabSz="457200" fontAlgn="auto">
              <a:spcBef>
                <a:spcPts val="0"/>
              </a:spcBef>
              <a:spcAft>
                <a:spcPts val="1200"/>
              </a:spcAft>
              <a:buSzTx/>
              <a:buFont typeface="Arial"/>
              <a:buChar char="•"/>
            </a:pPr>
            <a:r>
              <a:rPr lang="en-US" altLang="en-US" b="0" dirty="0">
                <a:solidFill>
                  <a:schemeClr val="tx1"/>
                </a:solidFill>
                <a:latin typeface="Arial"/>
                <a:ea typeface="ＭＳ Ｐゴシック" panose="020B0600070205080204" pitchFamily="34" charset="-128"/>
                <a:cs typeface="Arial"/>
              </a:rPr>
              <a:t>Inclusion in resident agreement/contract</a:t>
            </a:r>
          </a:p>
          <a:p>
            <a:pPr marL="457200" lvl="0" indent="-342900" defTabSz="457200" fontAlgn="auto">
              <a:spcBef>
                <a:spcPts val="0"/>
              </a:spcBef>
              <a:spcAft>
                <a:spcPts val="1200"/>
              </a:spcAft>
              <a:buSzTx/>
              <a:buFont typeface="Arial"/>
              <a:buChar char="•"/>
            </a:pPr>
            <a:r>
              <a:rPr lang="en-US" altLang="en-US" sz="2800" b="0" dirty="0">
                <a:solidFill>
                  <a:schemeClr val="tx1"/>
                </a:solidFill>
                <a:latin typeface="Arial"/>
                <a:ea typeface="ＭＳ Ｐゴシック" panose="020B0600070205080204" pitchFamily="34" charset="-128"/>
                <a:cs typeface="Arial"/>
              </a:rPr>
              <a:t>Promotion/Renewal/Dismissal</a:t>
            </a:r>
          </a:p>
          <a:p>
            <a:pPr marL="457200" lvl="0" indent="-342900" defTabSz="457200" fontAlgn="auto">
              <a:spcBef>
                <a:spcPts val="0"/>
              </a:spcBef>
              <a:spcAft>
                <a:spcPts val="1200"/>
              </a:spcAft>
              <a:buSzTx/>
              <a:buFont typeface="Arial"/>
              <a:buChar char="•"/>
            </a:pPr>
            <a:r>
              <a:rPr lang="en-US" altLang="en-US" sz="2800" b="0" dirty="0">
                <a:solidFill>
                  <a:schemeClr val="tx1"/>
                </a:solidFill>
                <a:latin typeface="Arial"/>
                <a:ea typeface="ＭＳ Ｐゴシック" panose="020B0600070205080204" pitchFamily="34" charset="-128"/>
                <a:cs typeface="Arial"/>
              </a:rPr>
              <a:t>Grievances</a:t>
            </a:r>
          </a:p>
          <a:p>
            <a:pPr marL="457200" lvl="0" indent="-342900" defTabSz="457200" fontAlgn="auto">
              <a:spcBef>
                <a:spcPts val="0"/>
              </a:spcBef>
              <a:spcAft>
                <a:spcPts val="1200"/>
              </a:spcAft>
              <a:buSzTx/>
              <a:buFont typeface="Arial"/>
              <a:buChar char="•"/>
            </a:pPr>
            <a:r>
              <a:rPr lang="en-US" altLang="en-US" sz="2800" b="0" dirty="0">
                <a:solidFill>
                  <a:schemeClr val="tx1"/>
                </a:solidFill>
                <a:latin typeface="Arial"/>
                <a:ea typeface="ＭＳ Ｐゴシック" panose="020B0600070205080204" pitchFamily="34" charset="-128"/>
                <a:cs typeface="Arial"/>
              </a:rPr>
              <a:t>Benefits</a:t>
            </a:r>
            <a:endParaRPr lang="en-US" altLang="en-US" b="0" dirty="0">
              <a:solidFill>
                <a:schemeClr val="tx1"/>
              </a:solidFill>
              <a:latin typeface="Arial"/>
              <a:ea typeface="ＭＳ Ｐゴシック" panose="020B0600070205080204" pitchFamily="34" charset="-128"/>
              <a:cs typeface="Arial"/>
            </a:endParaRPr>
          </a:p>
        </p:txBody>
      </p:sp>
      <p:sp>
        <p:nvSpPr>
          <p:cNvPr id="5" name="Footer Placeholder 3">
            <a:extLst>
              <a:ext uri="{FF2B5EF4-FFF2-40B4-BE49-F238E27FC236}">
                <a16:creationId xmlns:a16="http://schemas.microsoft.com/office/drawing/2014/main" id="{E9BFA814-1125-C346-A131-02FDC2D8184C}"/>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C937511E-B112-CB4C-B472-5E95C5C22C23}"/>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27049961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IV. Institutional GME Policies and Procedures</a:t>
            </a:r>
            <a:endParaRPr lang="en-US" sz="1800" dirty="0"/>
          </a:p>
        </p:txBody>
      </p:sp>
      <p:sp>
        <p:nvSpPr>
          <p:cNvPr id="4" name="Content Placeholder 1"/>
          <p:cNvSpPr txBox="1">
            <a:spLocks/>
          </p:cNvSpPr>
          <p:nvPr/>
        </p:nvSpPr>
        <p:spPr>
          <a:xfrm>
            <a:off x="362563" y="1738860"/>
            <a:ext cx="8488246" cy="4444226"/>
          </a:xfrm>
          <a:prstGeom prst="rect">
            <a:avLst/>
          </a:prstGeom>
        </p:spPr>
        <p:txBody>
          <a:bodyPr vert="horz" lIns="91440" tIns="45720" rIns="91440" bIns="45720" rtlCol="0">
            <a:normAutofit fontScale="92500" lnSpcReduction="20000"/>
          </a:bodyPr>
          <a:lstStyle>
            <a:lvl1pPr marL="11201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1pPr>
            <a:lvl2pPr marL="29870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2pPr>
            <a:lvl3pPr marL="48539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3pPr>
            <a:lvl4pPr marL="67208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4pPr>
            <a:lvl5pPr marL="85877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5pPr>
            <a:lvl6pPr marL="1386632"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6pPr>
            <a:lvl7pPr marL="1578628"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7pPr>
            <a:lvl8pPr marL="1770626"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8pPr>
            <a:lvl9pPr marL="1962617"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342900" lvl="0" indent="-342900" defTabSz="457200" fontAlgn="auto">
              <a:spcBef>
                <a:spcPts val="0"/>
              </a:spcBef>
              <a:spcAft>
                <a:spcPts val="1200"/>
              </a:spcAft>
              <a:buSzTx/>
              <a:buFont typeface="Arial"/>
              <a:buChar char="•"/>
            </a:pPr>
            <a:r>
              <a:rPr lang="en-US" altLang="en-US" sz="2600" dirty="0">
                <a:solidFill>
                  <a:schemeClr val="tx1"/>
                </a:solidFill>
                <a:latin typeface="Arial"/>
                <a:ea typeface="ＭＳ Ｐゴシック" panose="020B0600070205080204" pitchFamily="34" charset="-128"/>
                <a:cs typeface="Arial"/>
              </a:rPr>
              <a:t>Work Hours</a:t>
            </a:r>
          </a:p>
          <a:p>
            <a:pPr marL="342900" lvl="0" indent="-342900" defTabSz="457200" fontAlgn="auto">
              <a:spcBef>
                <a:spcPts val="0"/>
              </a:spcBef>
              <a:spcAft>
                <a:spcPts val="1200"/>
              </a:spcAft>
              <a:buSzTx/>
              <a:buFont typeface="Arial"/>
              <a:buChar char="•"/>
            </a:pPr>
            <a:r>
              <a:rPr lang="en-US" altLang="en-US" sz="2600" dirty="0">
                <a:solidFill>
                  <a:schemeClr val="tx1"/>
                </a:solidFill>
                <a:latin typeface="Arial"/>
                <a:ea typeface="ＭＳ Ｐゴシック" panose="020B0600070205080204" pitchFamily="34" charset="-128"/>
                <a:cs typeface="Arial"/>
              </a:rPr>
              <a:t>Supervision</a:t>
            </a:r>
          </a:p>
          <a:p>
            <a:pPr marL="342900" lvl="0" indent="-342900" defTabSz="457200" fontAlgn="auto">
              <a:spcBef>
                <a:spcPts val="0"/>
              </a:spcBef>
              <a:spcAft>
                <a:spcPts val="1200"/>
              </a:spcAft>
              <a:buSzTx/>
              <a:buFont typeface="Arial"/>
              <a:buChar char="•"/>
            </a:pPr>
            <a:r>
              <a:rPr lang="en-US" altLang="en-US" sz="2600" dirty="0">
                <a:solidFill>
                  <a:schemeClr val="tx1"/>
                </a:solidFill>
                <a:latin typeface="Arial"/>
                <a:ea typeface="ＭＳ Ｐゴシック" panose="020B0600070205080204" pitchFamily="34" charset="-128"/>
                <a:cs typeface="Arial"/>
              </a:rPr>
              <a:t>Various subject-specific policies </a:t>
            </a:r>
          </a:p>
          <a:p>
            <a:pPr marL="1087438" lvl="1" indent="-346075" defTabSz="457200" fontAlgn="auto">
              <a:spcBef>
                <a:spcPts val="0"/>
              </a:spcBef>
              <a:spcAft>
                <a:spcPts val="1200"/>
              </a:spcAft>
              <a:buSzTx/>
              <a:buFont typeface="Arial"/>
              <a:buChar char="•"/>
            </a:pPr>
            <a:r>
              <a:rPr lang="en-US" altLang="en-US" dirty="0">
                <a:solidFill>
                  <a:schemeClr val="tx1"/>
                </a:solidFill>
                <a:latin typeface="Arial"/>
                <a:ea typeface="ＭＳ Ｐゴシック" panose="020B0600070205080204" pitchFamily="34" charset="-128"/>
                <a:cs typeface="Arial"/>
              </a:rPr>
              <a:t>vendors</a:t>
            </a:r>
          </a:p>
          <a:p>
            <a:pPr marL="1087438" lvl="1" indent="-346075" defTabSz="457200" fontAlgn="auto">
              <a:spcBef>
                <a:spcPts val="0"/>
              </a:spcBef>
              <a:spcAft>
                <a:spcPts val="1200"/>
              </a:spcAft>
              <a:buSzTx/>
              <a:buFont typeface="Arial"/>
              <a:buChar char="•"/>
            </a:pPr>
            <a:r>
              <a:rPr lang="en-US" altLang="en-US" dirty="0">
                <a:solidFill>
                  <a:schemeClr val="tx1"/>
                </a:solidFill>
                <a:latin typeface="Arial"/>
                <a:ea typeface="ＭＳ Ｐゴシック" panose="020B0600070205080204" pitchFamily="34" charset="-128"/>
                <a:cs typeface="Arial"/>
              </a:rPr>
              <a:t>non-competition</a:t>
            </a:r>
          </a:p>
          <a:p>
            <a:pPr marL="1087438" lvl="1" indent="-346075" defTabSz="457200" fontAlgn="auto">
              <a:spcBef>
                <a:spcPts val="0"/>
              </a:spcBef>
              <a:spcAft>
                <a:spcPts val="1200"/>
              </a:spcAft>
              <a:buSzTx/>
              <a:buFont typeface="Arial"/>
              <a:buChar char="•"/>
            </a:pPr>
            <a:r>
              <a:rPr lang="en-US" altLang="en-US" dirty="0">
                <a:solidFill>
                  <a:schemeClr val="tx1"/>
                </a:solidFill>
                <a:latin typeface="Arial"/>
                <a:ea typeface="ＭＳ Ｐゴシック" panose="020B0600070205080204" pitchFamily="34" charset="-128"/>
                <a:cs typeface="Arial"/>
              </a:rPr>
              <a:t>disasters</a:t>
            </a:r>
          </a:p>
          <a:p>
            <a:pPr marL="1087438" lvl="1" indent="-346075" defTabSz="457200" fontAlgn="auto">
              <a:spcBef>
                <a:spcPts val="0"/>
              </a:spcBef>
              <a:spcAft>
                <a:spcPts val="1200"/>
              </a:spcAft>
              <a:buSzTx/>
              <a:buFont typeface="Arial"/>
              <a:buChar char="•"/>
            </a:pPr>
            <a:r>
              <a:rPr lang="en-US" altLang="en-US" dirty="0">
                <a:solidFill>
                  <a:schemeClr val="tx1"/>
                </a:solidFill>
                <a:latin typeface="Arial"/>
                <a:ea typeface="ＭＳ Ｐゴシック" panose="020B0600070205080204" pitchFamily="34" charset="-128"/>
                <a:cs typeface="Arial"/>
              </a:rPr>
              <a:t>closure/reduction</a:t>
            </a:r>
          </a:p>
          <a:p>
            <a:pPr marL="613410" indent="-342900" defTabSz="457200" fontAlgn="auto">
              <a:spcBef>
                <a:spcPts val="0"/>
              </a:spcBef>
              <a:spcAft>
                <a:spcPts val="1200"/>
              </a:spcAft>
              <a:buSzTx/>
              <a:buFont typeface="Arial"/>
              <a:buChar char="•"/>
            </a:pPr>
            <a:r>
              <a:rPr lang="en-US" altLang="en-US" sz="2600" dirty="0">
                <a:solidFill>
                  <a:schemeClr val="tx1"/>
                </a:solidFill>
                <a:latin typeface="Arial"/>
                <a:ea typeface="ＭＳ Ｐゴシック" panose="020B0600070205080204" pitchFamily="34" charset="-128"/>
                <a:cs typeface="Arial"/>
              </a:rPr>
              <a:t>Patient Safety</a:t>
            </a:r>
          </a:p>
          <a:p>
            <a:pPr marL="613410" indent="-342900" defTabSz="457200" fontAlgn="auto">
              <a:spcBef>
                <a:spcPts val="0"/>
              </a:spcBef>
              <a:spcAft>
                <a:spcPts val="1200"/>
              </a:spcAft>
              <a:buSzTx/>
              <a:buFont typeface="Arial"/>
              <a:buChar char="•"/>
            </a:pPr>
            <a:r>
              <a:rPr lang="en-US" altLang="en-US" sz="2600" dirty="0">
                <a:solidFill>
                  <a:schemeClr val="tx1"/>
                </a:solidFill>
                <a:latin typeface="Arial"/>
                <a:ea typeface="ＭＳ Ｐゴシック" panose="020B0600070205080204" pitchFamily="34" charset="-128"/>
                <a:cs typeface="Arial"/>
              </a:rPr>
              <a:t>Well being </a:t>
            </a:r>
          </a:p>
          <a:p>
            <a:pPr marL="613410" indent="-342900" defTabSz="457200" fontAlgn="auto">
              <a:spcBef>
                <a:spcPts val="0"/>
              </a:spcBef>
              <a:spcAft>
                <a:spcPts val="1200"/>
              </a:spcAft>
              <a:buSzTx/>
              <a:buFont typeface="Arial"/>
              <a:buChar char="•"/>
            </a:pPr>
            <a:r>
              <a:rPr lang="en-US" altLang="en-US" sz="2600" dirty="0">
                <a:solidFill>
                  <a:schemeClr val="tx1"/>
                </a:solidFill>
                <a:latin typeface="Arial"/>
                <a:ea typeface="ＭＳ Ｐゴシック" panose="020B0600070205080204" pitchFamily="34" charset="-128"/>
                <a:cs typeface="Arial"/>
              </a:rPr>
              <a:t>Professionalism</a:t>
            </a:r>
          </a:p>
        </p:txBody>
      </p:sp>
      <p:sp>
        <p:nvSpPr>
          <p:cNvPr id="5" name="Footer Placeholder 3">
            <a:extLst>
              <a:ext uri="{FF2B5EF4-FFF2-40B4-BE49-F238E27FC236}">
                <a16:creationId xmlns:a16="http://schemas.microsoft.com/office/drawing/2014/main" id="{5F70FA02-C09D-AD43-BB03-34BF4D13CE6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B68F799A-EF3C-A744-B8C5-07FC36101455}"/>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21</a:t>
            </a:fld>
            <a:endParaRPr lang="en-US" altLang="en-US" dirty="0"/>
          </a:p>
        </p:txBody>
      </p:sp>
    </p:spTree>
    <p:extLst>
      <p:ext uri="{BB962C8B-B14F-4D97-AF65-F5344CB8AC3E}">
        <p14:creationId xmlns:p14="http://schemas.microsoft.com/office/powerpoint/2010/main" val="241465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433ABCC-2AD1-40A0-AF78-8708D085A28F}"/>
              </a:ext>
            </a:extLst>
          </p:cNvPr>
          <p:cNvSpPr>
            <a:spLocks noGrp="1"/>
          </p:cNvSpPr>
          <p:nvPr>
            <p:ph idx="1"/>
          </p:nvPr>
        </p:nvSpPr>
        <p:spPr>
          <a:xfrm>
            <a:off x="628650" y="1676400"/>
            <a:ext cx="7886700" cy="4438905"/>
          </a:xfrm>
        </p:spPr>
        <p:txBody>
          <a:bodyPr/>
          <a:lstStyle/>
          <a:p>
            <a:pPr marL="0" indent="0">
              <a:buNone/>
            </a:pPr>
            <a:r>
              <a:rPr lang="en-US" sz="2800" dirty="0"/>
              <a:t>Key language</a:t>
            </a:r>
          </a:p>
          <a:p>
            <a:pPr marL="0" indent="0">
              <a:buNone/>
            </a:pPr>
            <a:endParaRPr lang="en-US" sz="2800" dirty="0"/>
          </a:p>
          <a:p>
            <a:pPr marL="457200" lvl="1" indent="0">
              <a:buNone/>
            </a:pPr>
            <a:r>
              <a:rPr lang="en-US" sz="2600" dirty="0"/>
              <a:t>“</a:t>
            </a:r>
            <a:r>
              <a:rPr lang="en-US" sz="2400" dirty="0"/>
              <a:t>Royston SI affirms its commitment to Graduate Medical Education by providing and maintaining the institutional infrastructure including personnel, equipment, facilities and financial and personnel resources necessary to support an appropriate learning environment.</a:t>
            </a:r>
            <a:r>
              <a:rPr lang="en-US" sz="2600" dirty="0"/>
              <a:t>”</a:t>
            </a:r>
          </a:p>
        </p:txBody>
      </p:sp>
      <p:sp>
        <p:nvSpPr>
          <p:cNvPr id="5" name="Title 4">
            <a:extLst>
              <a:ext uri="{FF2B5EF4-FFF2-40B4-BE49-F238E27FC236}">
                <a16:creationId xmlns:a16="http://schemas.microsoft.com/office/drawing/2014/main" id="{96E68E7F-DE68-4854-86A5-AEE518916EFE}"/>
              </a:ext>
            </a:extLst>
          </p:cNvPr>
          <p:cNvSpPr>
            <a:spLocks noGrp="1"/>
          </p:cNvSpPr>
          <p:nvPr>
            <p:ph type="title"/>
          </p:nvPr>
        </p:nvSpPr>
        <p:spPr>
          <a:xfrm>
            <a:off x="1989344" y="228600"/>
            <a:ext cx="6526006" cy="1325563"/>
          </a:xfrm>
        </p:spPr>
        <p:txBody>
          <a:bodyPr/>
          <a:lstStyle/>
          <a:p>
            <a:r>
              <a:rPr lang="en-US" dirty="0"/>
              <a:t>Statement of Commitment</a:t>
            </a:r>
          </a:p>
        </p:txBody>
      </p:sp>
      <p:sp>
        <p:nvSpPr>
          <p:cNvPr id="4" name="Footer Placeholder 3">
            <a:extLst>
              <a:ext uri="{FF2B5EF4-FFF2-40B4-BE49-F238E27FC236}">
                <a16:creationId xmlns:a16="http://schemas.microsoft.com/office/drawing/2014/main" id="{3D80E908-F348-4541-969F-F7C4502AF635}"/>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7" name="Slide Number Placeholder 4">
            <a:extLst>
              <a:ext uri="{FF2B5EF4-FFF2-40B4-BE49-F238E27FC236}">
                <a16:creationId xmlns:a16="http://schemas.microsoft.com/office/drawing/2014/main" id="{E937BF70-0533-C647-B1AA-4E8511092A4C}"/>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22</a:t>
            </a:fld>
            <a:endParaRPr lang="en-US" altLang="en-US" dirty="0"/>
          </a:p>
        </p:txBody>
      </p:sp>
    </p:spTree>
    <p:extLst>
      <p:ext uri="{BB962C8B-B14F-4D97-AF65-F5344CB8AC3E}">
        <p14:creationId xmlns:p14="http://schemas.microsoft.com/office/powerpoint/2010/main" val="3513539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619A7-8027-4F3F-B2C6-F6D105915483}"/>
              </a:ext>
            </a:extLst>
          </p:cNvPr>
          <p:cNvSpPr>
            <a:spLocks noGrp="1"/>
          </p:cNvSpPr>
          <p:nvPr>
            <p:ph type="title"/>
          </p:nvPr>
        </p:nvSpPr>
        <p:spPr/>
        <p:txBody>
          <a:bodyPr/>
          <a:lstStyle/>
          <a:p>
            <a:pPr algn="ctr"/>
            <a:r>
              <a:rPr lang="en-US" dirty="0"/>
              <a:t>Multiple Steps for Application</a:t>
            </a:r>
          </a:p>
        </p:txBody>
      </p:sp>
      <p:sp>
        <p:nvSpPr>
          <p:cNvPr id="3" name="Content Placeholder 2">
            <a:extLst>
              <a:ext uri="{FF2B5EF4-FFF2-40B4-BE49-F238E27FC236}">
                <a16:creationId xmlns:a16="http://schemas.microsoft.com/office/drawing/2014/main" id="{A4FF3190-D894-4B7F-871B-06CE29BD3BA7}"/>
              </a:ext>
            </a:extLst>
          </p:cNvPr>
          <p:cNvSpPr>
            <a:spLocks noGrp="1"/>
          </p:cNvSpPr>
          <p:nvPr>
            <p:ph idx="1"/>
          </p:nvPr>
        </p:nvSpPr>
        <p:spPr>
          <a:xfrm>
            <a:off x="628650" y="1738058"/>
            <a:ext cx="8286750" cy="4438905"/>
          </a:xfrm>
        </p:spPr>
        <p:txBody>
          <a:bodyPr/>
          <a:lstStyle/>
          <a:p>
            <a:r>
              <a:rPr lang="en-US" dirty="0">
                <a:hlinkClick r:id="rId2"/>
              </a:rPr>
              <a:t>https://acgme.org/Designated-Institutional-Officials/Institutional-Review-Committee/Institutional-Application-and-Requirements</a:t>
            </a:r>
            <a:endParaRPr lang="en-US" dirty="0"/>
          </a:p>
          <a:p>
            <a:r>
              <a:rPr lang="en-US" dirty="0"/>
              <a:t>Complete intent to apply to open an account in the Accreditation Data System (ADS)</a:t>
            </a:r>
          </a:p>
        </p:txBody>
      </p:sp>
      <p:pic>
        <p:nvPicPr>
          <p:cNvPr id="4" name="Picture 3">
            <a:extLst>
              <a:ext uri="{FF2B5EF4-FFF2-40B4-BE49-F238E27FC236}">
                <a16:creationId xmlns:a16="http://schemas.microsoft.com/office/drawing/2014/main" id="{8367AE24-401A-4341-B561-AB18A8121567}"/>
              </a:ext>
            </a:extLst>
          </p:cNvPr>
          <p:cNvPicPr>
            <a:picLocks noChangeAspect="1"/>
          </p:cNvPicPr>
          <p:nvPr/>
        </p:nvPicPr>
        <p:blipFill rotWithShape="1">
          <a:blip r:embed="rId3"/>
          <a:srcRect b="57724"/>
          <a:stretch/>
        </p:blipFill>
        <p:spPr>
          <a:xfrm>
            <a:off x="1524000" y="3733800"/>
            <a:ext cx="6188899" cy="2463158"/>
          </a:xfrm>
          <a:prstGeom prst="rect">
            <a:avLst/>
          </a:prstGeom>
        </p:spPr>
      </p:pic>
      <p:sp>
        <p:nvSpPr>
          <p:cNvPr id="5" name="Footer Placeholder 3">
            <a:extLst>
              <a:ext uri="{FF2B5EF4-FFF2-40B4-BE49-F238E27FC236}">
                <a16:creationId xmlns:a16="http://schemas.microsoft.com/office/drawing/2014/main" id="{2EEFDCA5-F1B3-644C-A90D-34435FF51EEB}"/>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43315574-9E5D-3449-8ADF-2B5EC658E2A1}"/>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23</a:t>
            </a:fld>
            <a:endParaRPr lang="en-US" altLang="en-US" dirty="0"/>
          </a:p>
        </p:txBody>
      </p:sp>
    </p:spTree>
    <p:extLst>
      <p:ext uri="{BB962C8B-B14F-4D97-AF65-F5344CB8AC3E}">
        <p14:creationId xmlns:p14="http://schemas.microsoft.com/office/powerpoint/2010/main" val="3646487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EE2D3E4-EA0E-48E3-BBAC-2C8E1B95EC65}"/>
              </a:ext>
            </a:extLst>
          </p:cNvPr>
          <p:cNvPicPr>
            <a:picLocks noGrp="1" noChangeAspect="1"/>
          </p:cNvPicPr>
          <p:nvPr>
            <p:ph idx="1"/>
          </p:nvPr>
        </p:nvPicPr>
        <p:blipFill>
          <a:blip r:embed="rId2"/>
          <a:stretch>
            <a:fillRect/>
          </a:stretch>
        </p:blipFill>
        <p:spPr>
          <a:xfrm>
            <a:off x="1904769" y="1957976"/>
            <a:ext cx="5334462" cy="3999323"/>
          </a:xfrm>
          <a:prstGeom prst="rect">
            <a:avLst/>
          </a:prstGeom>
        </p:spPr>
      </p:pic>
      <p:sp>
        <p:nvSpPr>
          <p:cNvPr id="3" name="Title 2">
            <a:extLst>
              <a:ext uri="{FF2B5EF4-FFF2-40B4-BE49-F238E27FC236}">
                <a16:creationId xmlns:a16="http://schemas.microsoft.com/office/drawing/2014/main" id="{C09018D5-6817-4213-B747-E485D28E167A}"/>
              </a:ext>
            </a:extLst>
          </p:cNvPr>
          <p:cNvSpPr>
            <a:spLocks noGrp="1"/>
          </p:cNvSpPr>
          <p:nvPr>
            <p:ph type="title"/>
          </p:nvPr>
        </p:nvSpPr>
        <p:spPr/>
        <p:txBody>
          <a:bodyPr/>
          <a:lstStyle/>
          <a:p>
            <a:r>
              <a:rPr lang="en-US" dirty="0"/>
              <a:t>Accreditation Data System</a:t>
            </a:r>
          </a:p>
        </p:txBody>
      </p:sp>
      <p:sp>
        <p:nvSpPr>
          <p:cNvPr id="5" name="Footer Placeholder 3">
            <a:extLst>
              <a:ext uri="{FF2B5EF4-FFF2-40B4-BE49-F238E27FC236}">
                <a16:creationId xmlns:a16="http://schemas.microsoft.com/office/drawing/2014/main" id="{89D17C83-D724-F444-A214-E04C2415BCF0}"/>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9A26E0D7-7741-7347-BB4F-BF8ACEA03747}"/>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27653803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785FD5-F813-4617-A7F8-D665BF01EAC2}"/>
              </a:ext>
            </a:extLst>
          </p:cNvPr>
          <p:cNvSpPr>
            <a:spLocks noGrp="1"/>
          </p:cNvSpPr>
          <p:nvPr>
            <p:ph idx="1"/>
          </p:nvPr>
        </p:nvSpPr>
        <p:spPr/>
        <p:txBody>
          <a:bodyPr>
            <a:normAutofit/>
          </a:bodyPr>
          <a:lstStyle/>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Initial Institutional Application</a:t>
            </a:r>
          </a:p>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Organizational charts</a:t>
            </a:r>
          </a:p>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Statement of commitment to GME</a:t>
            </a:r>
          </a:p>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GMEC minutes</a:t>
            </a:r>
          </a:p>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GMEC membership</a:t>
            </a:r>
          </a:p>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AIR performance indicators</a:t>
            </a:r>
          </a:p>
          <a:p>
            <a:pPr marL="342900" lvl="0" indent="-342900" defTabSz="457200">
              <a:spcBef>
                <a:spcPts val="0"/>
              </a:spcBef>
              <a:spcAft>
                <a:spcPts val="600"/>
              </a:spcAft>
              <a:buFont typeface="Arial"/>
              <a:buChar char="•"/>
              <a:defRPr/>
            </a:pPr>
            <a:r>
              <a:rPr lang="en-US" altLang="en-US" dirty="0">
                <a:latin typeface="Arial"/>
                <a:ea typeface="ＭＳ Ｐゴシック" pitchFamily="34" charset="-128"/>
                <a:cs typeface="Arial"/>
              </a:rPr>
              <a:t>Special Review protocol</a:t>
            </a:r>
          </a:p>
        </p:txBody>
      </p:sp>
      <p:sp>
        <p:nvSpPr>
          <p:cNvPr id="3" name="Title 2">
            <a:extLst>
              <a:ext uri="{FF2B5EF4-FFF2-40B4-BE49-F238E27FC236}">
                <a16:creationId xmlns:a16="http://schemas.microsoft.com/office/drawing/2014/main" id="{FC7134DF-8C2D-46A1-B61A-BA04D132078D}"/>
              </a:ext>
            </a:extLst>
          </p:cNvPr>
          <p:cNvSpPr>
            <a:spLocks noGrp="1"/>
          </p:cNvSpPr>
          <p:nvPr>
            <p:ph type="title"/>
          </p:nvPr>
        </p:nvSpPr>
        <p:spPr/>
        <p:txBody>
          <a:bodyPr/>
          <a:lstStyle/>
          <a:p>
            <a:pPr algn="ctr"/>
            <a:r>
              <a:rPr lang="en-US" dirty="0"/>
              <a:t>Required Attachments	</a:t>
            </a:r>
          </a:p>
        </p:txBody>
      </p:sp>
      <p:sp>
        <p:nvSpPr>
          <p:cNvPr id="4" name="Footer Placeholder 3">
            <a:extLst>
              <a:ext uri="{FF2B5EF4-FFF2-40B4-BE49-F238E27FC236}">
                <a16:creationId xmlns:a16="http://schemas.microsoft.com/office/drawing/2014/main" id="{113B5E2B-9782-F94B-8CC0-BB0A26C6A39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E1D7424D-5928-7444-B3ED-2C2B23DF8FE8}"/>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1371563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342900" lvl="0" indent="-342900" defTabSz="457200" fontAlgn="auto">
              <a:spcBef>
                <a:spcPts val="0"/>
              </a:spcBef>
              <a:spcAft>
                <a:spcPts val="600"/>
              </a:spcAft>
              <a:buSzTx/>
              <a:buFont typeface="Arial"/>
              <a:buChar char="•"/>
              <a:defRPr/>
            </a:pPr>
            <a:r>
              <a:rPr lang="en-US" altLang="en-US" kern="1200" dirty="0">
                <a:solidFill>
                  <a:srgbClr val="4C4F43"/>
                </a:solidFill>
                <a:latin typeface="Arial"/>
                <a:ea typeface="ＭＳ Ｐゴシック" pitchFamily="34" charset="-128"/>
                <a:cs typeface="Arial"/>
              </a:rPr>
              <a:t>Reviewed by the Institutional Review Committee (IRC) for substantial compliance with ACGME Institutional Requirements</a:t>
            </a:r>
          </a:p>
          <a:p>
            <a:pPr marL="342900" lvl="0" indent="-342900" defTabSz="457200" fontAlgn="auto">
              <a:spcBef>
                <a:spcPts val="0"/>
              </a:spcBef>
              <a:spcAft>
                <a:spcPts val="600"/>
              </a:spcAft>
              <a:buSzTx/>
              <a:buFont typeface="Arial"/>
              <a:buChar char="•"/>
              <a:defRPr/>
            </a:pPr>
            <a:r>
              <a:rPr lang="en-US" altLang="en-US" kern="1200" dirty="0">
                <a:solidFill>
                  <a:srgbClr val="4C4F43"/>
                </a:solidFill>
                <a:latin typeface="Arial"/>
                <a:ea typeface="ＭＳ Ｐゴシック" pitchFamily="34" charset="-128"/>
                <a:cs typeface="Arial"/>
              </a:rPr>
              <a:t>No initial site visit </a:t>
            </a:r>
            <a:r>
              <a:rPr lang="en-US" altLang="en-US" kern="1200" dirty="0">
                <a:solidFill>
                  <a:srgbClr val="FF0000"/>
                </a:solidFill>
                <a:latin typeface="Arial"/>
                <a:ea typeface="ＭＳ Ｐゴシック" pitchFamily="34" charset="-128"/>
                <a:cs typeface="Arial"/>
              </a:rPr>
              <a:t>(unlike core program applications)</a:t>
            </a:r>
          </a:p>
          <a:p>
            <a:pPr marL="342900" lvl="0" indent="-342900" defTabSz="457200" fontAlgn="auto">
              <a:spcBef>
                <a:spcPts val="0"/>
              </a:spcBef>
              <a:spcAft>
                <a:spcPts val="600"/>
              </a:spcAft>
              <a:buSzTx/>
              <a:buFont typeface="Arial"/>
              <a:buChar char="•"/>
              <a:defRPr/>
            </a:pPr>
            <a:r>
              <a:rPr lang="en-US" altLang="en-US" kern="1200" dirty="0">
                <a:solidFill>
                  <a:srgbClr val="4C4F43"/>
                </a:solidFill>
                <a:latin typeface="Arial"/>
                <a:ea typeface="ＭＳ Ｐゴシック" pitchFamily="34" charset="-128"/>
                <a:cs typeface="Arial"/>
              </a:rPr>
              <a:t>Considered on a first-come, first-serve basis at one of three annual meetings</a:t>
            </a:r>
          </a:p>
          <a:p>
            <a:pPr marL="342900" lvl="0" indent="-342900" defTabSz="457200" fontAlgn="auto">
              <a:spcBef>
                <a:spcPts val="0"/>
              </a:spcBef>
              <a:spcAft>
                <a:spcPts val="600"/>
              </a:spcAft>
              <a:buSzTx/>
              <a:buFont typeface="Arial"/>
              <a:buChar char="•"/>
              <a:defRPr/>
            </a:pPr>
            <a:r>
              <a:rPr lang="en-US" altLang="en-US" kern="1200" dirty="0">
                <a:solidFill>
                  <a:srgbClr val="4C4F43"/>
                </a:solidFill>
                <a:latin typeface="Arial"/>
                <a:ea typeface="ＭＳ Ｐゴシック" pitchFamily="34" charset="-128"/>
                <a:cs typeface="Arial"/>
              </a:rPr>
              <a:t>Sponsoring Institution remains in “Application” status until IRC review</a:t>
            </a:r>
          </a:p>
          <a:p>
            <a:pPr marL="342900" lvl="0" indent="-342900" defTabSz="457200" fontAlgn="auto">
              <a:spcBef>
                <a:spcPts val="0"/>
              </a:spcBef>
              <a:spcAft>
                <a:spcPts val="600"/>
              </a:spcAft>
              <a:buSzTx/>
              <a:buFont typeface="Arial"/>
              <a:buChar char="•"/>
              <a:defRPr/>
            </a:pPr>
            <a:r>
              <a:rPr lang="en-US" altLang="en-US" kern="1200" dirty="0">
                <a:solidFill>
                  <a:srgbClr val="4C4F43"/>
                </a:solidFill>
                <a:latin typeface="Arial"/>
                <a:ea typeface="ＭＳ Ｐゴシック" pitchFamily="34" charset="-128"/>
                <a:cs typeface="Arial"/>
              </a:rPr>
              <a:t>Possible decisions:</a:t>
            </a:r>
          </a:p>
          <a:p>
            <a:pPr marL="800100" lvl="1" indent="-342900" defTabSz="457200" fontAlgn="auto">
              <a:spcBef>
                <a:spcPts val="0"/>
              </a:spcBef>
              <a:spcAft>
                <a:spcPts val="600"/>
              </a:spcAft>
              <a:buSzTx/>
              <a:buFont typeface="Arial"/>
              <a:buChar char="•"/>
              <a:defRPr/>
            </a:pPr>
            <a:r>
              <a:rPr lang="en-US" altLang="en-US" sz="2200" kern="1200" dirty="0">
                <a:solidFill>
                  <a:srgbClr val="4C4F43"/>
                </a:solidFill>
                <a:latin typeface="Arial"/>
                <a:ea typeface="ＭＳ Ｐゴシック" pitchFamily="34" charset="-128"/>
                <a:cs typeface="Arial"/>
              </a:rPr>
              <a:t>Initial Accreditation </a:t>
            </a:r>
          </a:p>
          <a:p>
            <a:pPr marL="800100" lvl="1" indent="-342900" defTabSz="457200" fontAlgn="auto">
              <a:spcBef>
                <a:spcPts val="0"/>
              </a:spcBef>
              <a:spcAft>
                <a:spcPts val="600"/>
              </a:spcAft>
              <a:buSzTx/>
              <a:buFont typeface="Arial"/>
              <a:buChar char="•"/>
              <a:defRPr/>
            </a:pPr>
            <a:r>
              <a:rPr lang="en-US" altLang="en-US" sz="2200" kern="1200" dirty="0">
                <a:solidFill>
                  <a:srgbClr val="4C4F43"/>
                </a:solidFill>
                <a:latin typeface="Arial"/>
                <a:ea typeface="ＭＳ Ｐゴシック" pitchFamily="34" charset="-128"/>
                <a:cs typeface="Arial"/>
              </a:rPr>
              <a:t>Accreditation Withheld</a:t>
            </a:r>
          </a:p>
          <a:p>
            <a:pPr marL="342900" lvl="0" indent="-342900" defTabSz="457200" fontAlgn="auto">
              <a:spcBef>
                <a:spcPts val="0"/>
              </a:spcBef>
              <a:spcAft>
                <a:spcPts val="600"/>
              </a:spcAft>
              <a:buSzTx/>
              <a:buFont typeface="Arial"/>
              <a:buChar char="•"/>
              <a:defRPr/>
            </a:pPr>
            <a:r>
              <a:rPr lang="en-US" altLang="en-US" kern="1200" dirty="0">
                <a:solidFill>
                  <a:srgbClr val="4C4F43"/>
                </a:solidFill>
                <a:latin typeface="Arial"/>
                <a:ea typeface="ＭＳ Ｐゴシック" pitchFamily="34" charset="-128"/>
                <a:cs typeface="Arial"/>
              </a:rPr>
              <a:t>IRC letter of notification and citations within 60 days</a:t>
            </a:r>
          </a:p>
        </p:txBody>
      </p:sp>
      <p:sp>
        <p:nvSpPr>
          <p:cNvPr id="3" name="Title 2"/>
          <p:cNvSpPr>
            <a:spLocks noGrp="1"/>
          </p:cNvSpPr>
          <p:nvPr>
            <p:ph type="ctrTitle"/>
          </p:nvPr>
        </p:nvSpPr>
        <p:spPr/>
        <p:txBody>
          <a:bodyPr/>
          <a:lstStyle/>
          <a:p>
            <a:pPr algn="ctr"/>
            <a:r>
              <a:rPr lang="en-US" sz="2800" dirty="0"/>
              <a:t>Institutional Applications</a:t>
            </a:r>
          </a:p>
        </p:txBody>
      </p:sp>
      <p:sp>
        <p:nvSpPr>
          <p:cNvPr id="4" name="Footer Placeholder 3">
            <a:extLst>
              <a:ext uri="{FF2B5EF4-FFF2-40B4-BE49-F238E27FC236}">
                <a16:creationId xmlns:a16="http://schemas.microsoft.com/office/drawing/2014/main" id="{C70FE19C-F023-8946-90F4-F60EE6BD7F38}"/>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5" name="Slide Number Placeholder 4">
            <a:extLst>
              <a:ext uri="{FF2B5EF4-FFF2-40B4-BE49-F238E27FC236}">
                <a16:creationId xmlns:a16="http://schemas.microsoft.com/office/drawing/2014/main" id="{83076F7C-F42F-0446-A159-6998A8E89A82}"/>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109652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2800" dirty="0"/>
              <a:t>Common Concerns </a:t>
            </a:r>
            <a:br>
              <a:rPr lang="en-US" sz="2800" dirty="0"/>
            </a:br>
            <a:r>
              <a:rPr lang="en-US" sz="2800" dirty="0"/>
              <a:t>in Institutional Applications</a:t>
            </a:r>
            <a:endParaRPr lang="en-US" sz="1800" dirty="0"/>
          </a:p>
        </p:txBody>
      </p:sp>
      <p:sp>
        <p:nvSpPr>
          <p:cNvPr id="4" name="Content Placeholder 1"/>
          <p:cNvSpPr txBox="1">
            <a:spLocks/>
          </p:cNvSpPr>
          <p:nvPr/>
        </p:nvSpPr>
        <p:spPr>
          <a:xfrm>
            <a:off x="362563" y="1738860"/>
            <a:ext cx="8488246" cy="4444226"/>
          </a:xfrm>
          <a:prstGeom prst="rect">
            <a:avLst/>
          </a:prstGeom>
        </p:spPr>
        <p:txBody>
          <a:bodyPr vert="horz" lIns="91440" tIns="45720" rIns="91440" bIns="45720" rtlCol="0">
            <a:normAutofit/>
          </a:bodyPr>
          <a:lstStyle>
            <a:lvl1pPr marL="11201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1pPr>
            <a:lvl2pPr marL="29870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2pPr>
            <a:lvl3pPr marL="48539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3pPr>
            <a:lvl4pPr marL="67208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4pPr>
            <a:lvl5pPr marL="85877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5pPr>
            <a:lvl6pPr marL="1386632"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6pPr>
            <a:lvl7pPr marL="1578628"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7pPr>
            <a:lvl8pPr marL="1770626"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8pPr>
            <a:lvl9pPr marL="1962617"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342900" lvl="0" indent="-342900" defTabSz="457200" fontAlgn="auto">
              <a:spcBef>
                <a:spcPts val="0"/>
              </a:spcBef>
              <a:spcAft>
                <a:spcPts val="1200"/>
              </a:spcAft>
              <a:buSzTx/>
              <a:buFont typeface="Arial"/>
              <a:buChar char="•"/>
              <a:defRPr/>
            </a:pPr>
            <a:r>
              <a:rPr lang="en-US" altLang="en-US" sz="2600" b="0" dirty="0">
                <a:solidFill>
                  <a:schemeClr val="tx1"/>
                </a:solidFill>
                <a:latin typeface="Arial"/>
                <a:ea typeface="ＭＳ Ｐゴシック" pitchFamily="34" charset="-128"/>
                <a:cs typeface="Arial"/>
              </a:rPr>
              <a:t>Connections between application questions and Institutional Requirements </a:t>
            </a:r>
            <a:r>
              <a:rPr lang="en-US" altLang="en-US" sz="2600" b="0" i="1" dirty="0">
                <a:solidFill>
                  <a:schemeClr val="tx1"/>
                </a:solidFill>
                <a:latin typeface="Arial"/>
                <a:ea typeface="ＭＳ Ｐゴシック" pitchFamily="34" charset="-128"/>
                <a:cs typeface="Arial"/>
              </a:rPr>
              <a:t>(Check the margins!)</a:t>
            </a:r>
          </a:p>
          <a:p>
            <a:pPr marL="342900" lvl="0" indent="-342900" defTabSz="457200" fontAlgn="auto">
              <a:spcBef>
                <a:spcPts val="0"/>
              </a:spcBef>
              <a:spcAft>
                <a:spcPts val="1200"/>
              </a:spcAft>
              <a:buSzTx/>
              <a:buFont typeface="Arial"/>
              <a:buChar char="•"/>
              <a:defRPr/>
            </a:pPr>
            <a:r>
              <a:rPr lang="en-US" altLang="en-US" sz="2600" b="0" dirty="0">
                <a:solidFill>
                  <a:schemeClr val="tx1"/>
                </a:solidFill>
                <a:latin typeface="Arial"/>
                <a:ea typeface="ＭＳ Ｐゴシック" pitchFamily="34" charset="-128"/>
                <a:cs typeface="Arial"/>
              </a:rPr>
              <a:t>Defining the proposed SI: participating sites, number of programs, resident complements</a:t>
            </a:r>
          </a:p>
          <a:p>
            <a:pPr marL="342900" lvl="0" indent="-342900" defTabSz="457200" fontAlgn="auto">
              <a:spcBef>
                <a:spcPts val="0"/>
              </a:spcBef>
              <a:spcAft>
                <a:spcPts val="1200"/>
              </a:spcAft>
              <a:buSzTx/>
              <a:buFont typeface="Arial"/>
              <a:buChar char="•"/>
              <a:defRPr/>
            </a:pPr>
            <a:r>
              <a:rPr lang="en-US" altLang="en-US" sz="2600" b="0" dirty="0">
                <a:solidFill>
                  <a:schemeClr val="tx1"/>
                </a:solidFill>
                <a:latin typeface="Arial"/>
                <a:ea typeface="ＭＳ Ｐゴシック" pitchFamily="34" charset="-128"/>
                <a:cs typeface="Arial"/>
              </a:rPr>
              <a:t>Governing body, senior leadership and reporting relationships within the SI</a:t>
            </a:r>
          </a:p>
          <a:p>
            <a:pPr marL="342900" lvl="0" indent="-342900" defTabSz="457200" fontAlgn="auto">
              <a:spcBef>
                <a:spcPts val="0"/>
              </a:spcBef>
              <a:spcAft>
                <a:spcPts val="1200"/>
              </a:spcAft>
              <a:buSzTx/>
              <a:buFont typeface="Arial"/>
              <a:buChar char="•"/>
              <a:defRPr/>
            </a:pPr>
            <a:r>
              <a:rPr lang="en-US" altLang="en-US" sz="2600" b="0" dirty="0">
                <a:solidFill>
                  <a:schemeClr val="tx1"/>
                </a:solidFill>
                <a:latin typeface="Arial"/>
                <a:ea typeface="ＭＳ Ｐゴシック" pitchFamily="34" charset="-128"/>
                <a:cs typeface="Arial"/>
              </a:rPr>
              <a:t>Statement of commitment language/signatures</a:t>
            </a:r>
          </a:p>
        </p:txBody>
      </p:sp>
      <p:sp>
        <p:nvSpPr>
          <p:cNvPr id="5" name="Footer Placeholder 3">
            <a:extLst>
              <a:ext uri="{FF2B5EF4-FFF2-40B4-BE49-F238E27FC236}">
                <a16:creationId xmlns:a16="http://schemas.microsoft.com/office/drawing/2014/main" id="{1A104B4F-3414-F14F-8F43-C68F49E227D5}"/>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842F8E76-512D-204A-B130-87D182B5FBE0}"/>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3243249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2800" dirty="0"/>
              <a:t>Common Concerns </a:t>
            </a:r>
            <a:br>
              <a:rPr lang="en-US" sz="2800" dirty="0"/>
            </a:br>
            <a:r>
              <a:rPr lang="en-US" sz="2800" dirty="0"/>
              <a:t>in Institutional Applications</a:t>
            </a:r>
            <a:endParaRPr lang="en-US" sz="1800" dirty="0"/>
          </a:p>
        </p:txBody>
      </p:sp>
      <p:sp>
        <p:nvSpPr>
          <p:cNvPr id="4" name="Content Placeholder 1"/>
          <p:cNvSpPr txBox="1">
            <a:spLocks/>
          </p:cNvSpPr>
          <p:nvPr/>
        </p:nvSpPr>
        <p:spPr>
          <a:xfrm>
            <a:off x="362563" y="1738860"/>
            <a:ext cx="8488246" cy="4444226"/>
          </a:xfrm>
          <a:prstGeom prst="rect">
            <a:avLst/>
          </a:prstGeom>
        </p:spPr>
        <p:txBody>
          <a:bodyPr vert="horz" lIns="91440" tIns="45720" rIns="91440" bIns="45720" rtlCol="0">
            <a:normAutofit/>
          </a:bodyPr>
          <a:lstStyle>
            <a:lvl1pPr marL="11201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1pPr>
            <a:lvl2pPr marL="29870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2pPr>
            <a:lvl3pPr marL="48539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3pPr>
            <a:lvl4pPr marL="67208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4pPr>
            <a:lvl5pPr marL="85877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5pPr>
            <a:lvl6pPr marL="1386632"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6pPr>
            <a:lvl7pPr marL="1578628"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7pPr>
            <a:lvl8pPr marL="1770626"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8pPr>
            <a:lvl9pPr marL="1962617"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342900" lvl="0" indent="-342900" defTabSz="457200" fontAlgn="auto">
              <a:spcBef>
                <a:spcPts val="0"/>
              </a:spcBef>
              <a:spcAft>
                <a:spcPts val="1200"/>
              </a:spcAft>
              <a:buSzTx/>
              <a:buFont typeface="Arial"/>
              <a:buChar char="•"/>
              <a:defRPr/>
            </a:pPr>
            <a:r>
              <a:rPr lang="en-US" altLang="en-US" sz="2800" b="0" dirty="0">
                <a:solidFill>
                  <a:schemeClr val="tx1"/>
                </a:solidFill>
                <a:latin typeface="Arial"/>
                <a:ea typeface="ＭＳ Ｐゴシック" pitchFamily="34" charset="-128"/>
                <a:cs typeface="Arial"/>
              </a:rPr>
              <a:t>GMEC minutes </a:t>
            </a:r>
          </a:p>
          <a:p>
            <a:pPr marL="685800" lvl="1" indent="-342900" defTabSz="457200" fontAlgn="auto">
              <a:spcBef>
                <a:spcPts val="0"/>
              </a:spcBef>
              <a:spcAft>
                <a:spcPts val="1200"/>
              </a:spcAft>
              <a:buSzTx/>
              <a:buFont typeface="Arial"/>
              <a:buChar char="•"/>
              <a:defRPr/>
            </a:pPr>
            <a:r>
              <a:rPr lang="en-US" altLang="en-US" sz="2200" b="0" dirty="0">
                <a:solidFill>
                  <a:schemeClr val="tx1"/>
                </a:solidFill>
                <a:latin typeface="Arial"/>
                <a:ea typeface="ＭＳ Ｐゴシック" pitchFamily="34" charset="-128"/>
                <a:cs typeface="Arial"/>
              </a:rPr>
              <a:t>Attendance records </a:t>
            </a:r>
          </a:p>
          <a:p>
            <a:pPr marL="685800" lvl="1" indent="-342900" defTabSz="457200" fontAlgn="auto">
              <a:spcBef>
                <a:spcPts val="0"/>
              </a:spcBef>
              <a:spcAft>
                <a:spcPts val="1200"/>
              </a:spcAft>
              <a:buSzTx/>
              <a:buFont typeface="Arial"/>
              <a:buChar char="•"/>
              <a:defRPr/>
            </a:pPr>
            <a:r>
              <a:rPr lang="en-US" altLang="en-US" sz="2200" b="0" dirty="0">
                <a:solidFill>
                  <a:schemeClr val="tx1"/>
                </a:solidFill>
                <a:latin typeface="Arial"/>
                <a:ea typeface="ＭＳ Ｐゴシック" pitchFamily="34" charset="-128"/>
                <a:cs typeface="Arial"/>
              </a:rPr>
              <a:t>Time range</a:t>
            </a:r>
          </a:p>
          <a:p>
            <a:pPr marL="685800" lvl="1" indent="-342900" defTabSz="457200" fontAlgn="auto">
              <a:spcBef>
                <a:spcPts val="0"/>
              </a:spcBef>
              <a:spcAft>
                <a:spcPts val="1200"/>
              </a:spcAft>
              <a:buSzTx/>
              <a:buFont typeface="Arial"/>
              <a:buChar char="•"/>
              <a:defRPr/>
            </a:pPr>
            <a:r>
              <a:rPr lang="en-US" altLang="en-US" sz="2200" b="0" dirty="0">
                <a:solidFill>
                  <a:schemeClr val="tx1"/>
                </a:solidFill>
                <a:latin typeface="Arial"/>
                <a:ea typeface="ＭＳ Ｐゴシック" pitchFamily="34" charset="-128"/>
                <a:cs typeface="Arial"/>
              </a:rPr>
              <a:t>Reflect fulfillment of required responsibilities (not only IR Section I)</a:t>
            </a:r>
          </a:p>
          <a:p>
            <a:pPr marL="342900" lvl="0" indent="-342900" defTabSz="457200" fontAlgn="auto">
              <a:spcBef>
                <a:spcPts val="0"/>
              </a:spcBef>
              <a:spcAft>
                <a:spcPts val="1200"/>
              </a:spcAft>
              <a:buSzTx/>
              <a:buFont typeface="Arial"/>
              <a:buChar char="•"/>
              <a:defRPr/>
            </a:pPr>
            <a:r>
              <a:rPr lang="en-US" altLang="en-US" sz="2800" b="0" dirty="0">
                <a:solidFill>
                  <a:schemeClr val="tx1"/>
                </a:solidFill>
                <a:latin typeface="Arial"/>
                <a:ea typeface="ＭＳ Ｐゴシック" pitchFamily="34" charset="-128"/>
                <a:cs typeface="Arial"/>
              </a:rPr>
              <a:t>Resident peer selection process (GMEC and subcommittees)</a:t>
            </a:r>
          </a:p>
          <a:p>
            <a:pPr marL="342900" lvl="0" indent="-342900" defTabSz="457200" fontAlgn="auto">
              <a:spcBef>
                <a:spcPts val="0"/>
              </a:spcBef>
              <a:spcAft>
                <a:spcPts val="1200"/>
              </a:spcAft>
              <a:buSzTx/>
              <a:buFont typeface="Arial"/>
              <a:buChar char="•"/>
              <a:defRPr/>
            </a:pPr>
            <a:r>
              <a:rPr lang="en-US" altLang="en-US" sz="2800" b="0" dirty="0">
                <a:solidFill>
                  <a:schemeClr val="tx1"/>
                </a:solidFill>
                <a:latin typeface="Arial"/>
                <a:ea typeface="ＭＳ Ｐゴシック" pitchFamily="34" charset="-128"/>
                <a:cs typeface="Arial"/>
              </a:rPr>
              <a:t>GME program administration elements</a:t>
            </a:r>
            <a:endParaRPr lang="en-US" altLang="en-US" b="0" dirty="0">
              <a:solidFill>
                <a:schemeClr val="tx1"/>
              </a:solidFill>
              <a:latin typeface="Arial"/>
              <a:ea typeface="ＭＳ Ｐゴシック" pitchFamily="34" charset="-128"/>
              <a:cs typeface="Arial"/>
            </a:endParaRPr>
          </a:p>
        </p:txBody>
      </p:sp>
      <p:sp>
        <p:nvSpPr>
          <p:cNvPr id="5" name="Footer Placeholder 3">
            <a:extLst>
              <a:ext uri="{FF2B5EF4-FFF2-40B4-BE49-F238E27FC236}">
                <a16:creationId xmlns:a16="http://schemas.microsoft.com/office/drawing/2014/main" id="{BF0C5193-160A-C949-93AE-13AF0680B6D4}"/>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2003E940-450F-9C47-B392-B034FE5593B2}"/>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28</a:t>
            </a:fld>
            <a:endParaRPr lang="en-US" altLang="en-US" dirty="0"/>
          </a:p>
        </p:txBody>
      </p:sp>
    </p:spTree>
    <p:extLst>
      <p:ext uri="{BB962C8B-B14F-4D97-AF65-F5344CB8AC3E}">
        <p14:creationId xmlns:p14="http://schemas.microsoft.com/office/powerpoint/2010/main" val="2714465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US" sz="2800" dirty="0"/>
              <a:t>Common Concerns </a:t>
            </a:r>
            <a:br>
              <a:rPr lang="en-US" sz="2800" dirty="0"/>
            </a:br>
            <a:r>
              <a:rPr lang="en-US" sz="2800" dirty="0"/>
              <a:t>in Institutional Applications</a:t>
            </a:r>
            <a:endParaRPr lang="en-US" sz="1800" dirty="0"/>
          </a:p>
        </p:txBody>
      </p:sp>
      <p:sp>
        <p:nvSpPr>
          <p:cNvPr id="4" name="Content Placeholder 1"/>
          <p:cNvSpPr txBox="1">
            <a:spLocks/>
          </p:cNvSpPr>
          <p:nvPr/>
        </p:nvSpPr>
        <p:spPr>
          <a:xfrm>
            <a:off x="362563" y="1738860"/>
            <a:ext cx="8488246" cy="4444226"/>
          </a:xfrm>
          <a:prstGeom prst="rect">
            <a:avLst/>
          </a:prstGeom>
        </p:spPr>
        <p:txBody>
          <a:bodyPr vert="horz" lIns="91440" tIns="45720" rIns="91440" bIns="45720" rtlCol="0">
            <a:normAutofit/>
          </a:bodyPr>
          <a:lstStyle>
            <a:lvl1pPr marL="11201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1pPr>
            <a:lvl2pPr marL="29870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2pPr>
            <a:lvl3pPr marL="48539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3pPr>
            <a:lvl4pPr marL="67208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4pPr>
            <a:lvl5pPr marL="858774" indent="0" algn="l" rtl="0" eaLnBrk="1" fontAlgn="base" hangingPunct="1">
              <a:lnSpc>
                <a:spcPct val="100000"/>
              </a:lnSpc>
              <a:spcBef>
                <a:spcPts val="1200"/>
              </a:spcBef>
              <a:spcAft>
                <a:spcPct val="0"/>
              </a:spcAft>
              <a:buSzPct val="171000"/>
              <a:buFont typeface="Gill Sans" charset="0"/>
              <a:buNone/>
              <a:defRPr sz="2400">
                <a:solidFill>
                  <a:srgbClr val="000000"/>
                </a:solidFill>
                <a:latin typeface="Georgia"/>
                <a:ea typeface="+mn-ea"/>
                <a:cs typeface="Georgia"/>
                <a:sym typeface="Gill Sans" charset="0"/>
              </a:defRPr>
            </a:lvl5pPr>
            <a:lvl6pPr marL="1386632"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6pPr>
            <a:lvl7pPr marL="1578628"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7pPr>
            <a:lvl8pPr marL="1770626"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8pPr>
            <a:lvl9pPr marL="1962617" indent="-335992" algn="l" rtl="0" eaLnBrk="1" fontAlgn="base" hangingPunct="1">
              <a:spcBef>
                <a:spcPts val="3066"/>
              </a:spcBef>
              <a:spcAft>
                <a:spcPct val="0"/>
              </a:spcAft>
              <a:buSzPct val="171000"/>
              <a:buFont typeface="Gill Sans" charset="0"/>
              <a:buChar char="•"/>
              <a:defRPr sz="2400">
                <a:solidFill>
                  <a:schemeClr val="tx1"/>
                </a:solidFill>
                <a:latin typeface="+mn-lt"/>
                <a:ea typeface="+mn-ea"/>
                <a:cs typeface="+mn-cs"/>
                <a:sym typeface="Gill Sans" charset="0"/>
              </a:defRPr>
            </a:lvl9pPr>
          </a:lstStyle>
          <a:p>
            <a:pPr marL="342900" lvl="0" indent="-342900" defTabSz="457200" fontAlgn="auto">
              <a:spcBef>
                <a:spcPts val="0"/>
              </a:spcBef>
              <a:spcAft>
                <a:spcPts val="1200"/>
              </a:spcAft>
              <a:buSzTx/>
              <a:buFont typeface="Arial"/>
              <a:buChar char="•"/>
              <a:defRPr/>
            </a:pPr>
            <a:r>
              <a:rPr lang="en-US" altLang="en-US" sz="2800" b="0" dirty="0">
                <a:solidFill>
                  <a:srgbClr val="262722"/>
                </a:solidFill>
                <a:latin typeface="Arial"/>
                <a:ea typeface="ＭＳ Ｐゴシック" pitchFamily="34" charset="-128"/>
                <a:cs typeface="Arial"/>
              </a:rPr>
              <a:t>Resident forum (all required elements in one body)</a:t>
            </a:r>
          </a:p>
          <a:p>
            <a:pPr marL="342900" lvl="0" indent="-342900" defTabSz="457200" fontAlgn="auto">
              <a:spcBef>
                <a:spcPts val="0"/>
              </a:spcBef>
              <a:spcAft>
                <a:spcPts val="1200"/>
              </a:spcAft>
              <a:buSzTx/>
              <a:buFont typeface="Arial"/>
              <a:buChar char="•"/>
              <a:defRPr/>
            </a:pPr>
            <a:r>
              <a:rPr lang="en-US" altLang="en-US" sz="2800" b="0" dirty="0">
                <a:solidFill>
                  <a:srgbClr val="262722"/>
                </a:solidFill>
                <a:latin typeface="Arial"/>
                <a:ea typeface="ＭＳ Ｐゴシック" pitchFamily="34" charset="-128"/>
                <a:cs typeface="Arial"/>
              </a:rPr>
              <a:t>SI oversight extends to all requirements and participating sites</a:t>
            </a:r>
          </a:p>
        </p:txBody>
      </p:sp>
      <p:sp>
        <p:nvSpPr>
          <p:cNvPr id="5" name="Footer Placeholder 3">
            <a:extLst>
              <a:ext uri="{FF2B5EF4-FFF2-40B4-BE49-F238E27FC236}">
                <a16:creationId xmlns:a16="http://schemas.microsoft.com/office/drawing/2014/main" id="{1992EF48-B034-0744-B5E8-5A4941A8DC9F}"/>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55B25577-ADD6-BA4D-A25F-ACB493FCE7E7}"/>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221714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877" y="1676400"/>
            <a:ext cx="6807309" cy="369332"/>
          </a:xfrm>
          <a:prstGeom prst="rect">
            <a:avLst/>
          </a:prstGeom>
        </p:spPr>
        <p:txBody>
          <a:bodyPr wrap="square">
            <a:spAutoFit/>
          </a:bodyPr>
          <a:lstStyle/>
          <a:p>
            <a:r>
              <a:rPr lang="en-US" dirty="0"/>
              <a:t> </a:t>
            </a:r>
          </a:p>
        </p:txBody>
      </p:sp>
      <p:sp>
        <p:nvSpPr>
          <p:cNvPr id="9" name="Rectangle 8"/>
          <p:cNvSpPr/>
          <p:nvPr/>
        </p:nvSpPr>
        <p:spPr>
          <a:xfrm>
            <a:off x="762000" y="1720770"/>
            <a:ext cx="8064759" cy="4298613"/>
          </a:xfrm>
          <a:prstGeom prst="rect">
            <a:avLst/>
          </a:prstGeom>
        </p:spPr>
        <p:txBody>
          <a:bodyPr wrap="square">
            <a:spAutoFit/>
          </a:bodyPr>
          <a:lstStyle/>
          <a:p>
            <a:pPr marL="342900" lvl="0" indent="-342900" defTabSz="457200" fontAlgn="auto">
              <a:spcBef>
                <a:spcPts val="200"/>
              </a:spcBef>
              <a:spcAft>
                <a:spcPts val="600"/>
              </a:spcAft>
              <a:buSzTx/>
              <a:buFont typeface="Arial"/>
              <a:buChar char="•"/>
            </a:pPr>
            <a:r>
              <a:rPr lang="en-US" sz="2400" dirty="0">
                <a:solidFill>
                  <a:srgbClr val="262722"/>
                </a:solidFill>
                <a:latin typeface="Arial"/>
                <a:cs typeface="Arial"/>
              </a:rPr>
              <a:t>Recognize how to integrate institutional sponsorship with institutional strategies</a:t>
            </a:r>
          </a:p>
          <a:p>
            <a:pPr marL="342900" lvl="0" indent="-342900" defTabSz="457200" fontAlgn="auto">
              <a:spcBef>
                <a:spcPts val="200"/>
              </a:spcBef>
              <a:spcAft>
                <a:spcPts val="600"/>
              </a:spcAft>
              <a:buSzTx/>
              <a:buFont typeface="Arial"/>
              <a:buChar char="•"/>
            </a:pPr>
            <a:r>
              <a:rPr lang="en-US" sz="2400" dirty="0">
                <a:solidFill>
                  <a:srgbClr val="262722"/>
                </a:solidFill>
                <a:latin typeface="Arial"/>
                <a:cs typeface="Arial"/>
              </a:rPr>
              <a:t>Explain ACGME Institutional Accreditation</a:t>
            </a:r>
          </a:p>
          <a:p>
            <a:pPr marL="342900" lvl="0" indent="-342900" defTabSz="457200" fontAlgn="auto">
              <a:spcBef>
                <a:spcPts val="200"/>
              </a:spcBef>
              <a:spcAft>
                <a:spcPts val="600"/>
              </a:spcAft>
              <a:buSzTx/>
              <a:buFont typeface="Arial"/>
              <a:buChar char="•"/>
            </a:pPr>
            <a:r>
              <a:rPr lang="en-US" sz="2400" dirty="0">
                <a:solidFill>
                  <a:srgbClr val="262722"/>
                </a:solidFill>
                <a:latin typeface="Arial"/>
                <a:cs typeface="Arial"/>
              </a:rPr>
              <a:t>Describe required structural elements and qualities of Sponsoring Institutions (SIs) </a:t>
            </a:r>
          </a:p>
          <a:p>
            <a:pPr marL="342900" lvl="0" indent="-342900" defTabSz="457200" fontAlgn="auto">
              <a:spcBef>
                <a:spcPts val="200"/>
              </a:spcBef>
              <a:spcAft>
                <a:spcPts val="600"/>
              </a:spcAft>
              <a:buSzTx/>
              <a:buFont typeface="Arial"/>
              <a:buChar char="•"/>
            </a:pPr>
            <a:r>
              <a:rPr lang="en-US" sz="2400" dirty="0">
                <a:solidFill>
                  <a:srgbClr val="262722"/>
                </a:solidFill>
                <a:latin typeface="Arial"/>
                <a:cs typeface="Arial"/>
              </a:rPr>
              <a:t>Recognize the roles, responsibilities and activities associated with institutional sponsorship</a:t>
            </a:r>
          </a:p>
          <a:p>
            <a:pPr marL="342900" lvl="0" indent="-342900" defTabSz="457200" fontAlgn="auto">
              <a:spcBef>
                <a:spcPts val="200"/>
              </a:spcBef>
              <a:spcAft>
                <a:spcPts val="600"/>
              </a:spcAft>
              <a:buSzTx/>
              <a:buFont typeface="Arial"/>
              <a:buChar char="•"/>
            </a:pPr>
            <a:r>
              <a:rPr lang="en-US" sz="2400" dirty="0">
                <a:solidFill>
                  <a:srgbClr val="262722"/>
                </a:solidFill>
                <a:latin typeface="Arial"/>
                <a:cs typeface="Arial"/>
              </a:rPr>
              <a:t>Describe common challenges in institutional applications</a:t>
            </a:r>
          </a:p>
          <a:p>
            <a:pPr marL="342900" lvl="0" indent="-342900" defTabSz="457200" fontAlgn="auto">
              <a:spcBef>
                <a:spcPts val="200"/>
              </a:spcBef>
              <a:spcAft>
                <a:spcPts val="600"/>
              </a:spcAft>
              <a:buSzTx/>
              <a:buFont typeface="Arial"/>
              <a:buChar char="•"/>
            </a:pPr>
            <a:r>
              <a:rPr lang="en-US" sz="2400" dirty="0">
                <a:solidFill>
                  <a:srgbClr val="262722"/>
                </a:solidFill>
                <a:latin typeface="Arial"/>
                <a:cs typeface="Arial"/>
              </a:rPr>
              <a:t>State the steps to complete prior to the application</a:t>
            </a:r>
          </a:p>
        </p:txBody>
      </p:sp>
      <p:sp>
        <p:nvSpPr>
          <p:cNvPr id="4" name="Title 3">
            <a:extLst>
              <a:ext uri="{FF2B5EF4-FFF2-40B4-BE49-F238E27FC236}">
                <a16:creationId xmlns:a16="http://schemas.microsoft.com/office/drawing/2014/main" id="{8B1396B2-2A82-45DB-8CAE-109FC0AE154F}"/>
              </a:ext>
            </a:extLst>
          </p:cNvPr>
          <p:cNvSpPr>
            <a:spLocks noGrp="1"/>
          </p:cNvSpPr>
          <p:nvPr>
            <p:ph type="title"/>
          </p:nvPr>
        </p:nvSpPr>
        <p:spPr>
          <a:xfrm>
            <a:off x="1989344" y="89388"/>
            <a:ext cx="6526006" cy="1325563"/>
          </a:xfrm>
        </p:spPr>
        <p:txBody>
          <a:bodyPr>
            <a:normAutofit/>
          </a:bodyPr>
          <a:lstStyle/>
          <a:p>
            <a:pPr algn="ctr"/>
            <a:r>
              <a:rPr lang="en-US" sz="3600" dirty="0"/>
              <a:t>Learning Objectives</a:t>
            </a:r>
          </a:p>
        </p:txBody>
      </p:sp>
      <p:sp>
        <p:nvSpPr>
          <p:cNvPr id="5" name="Footer Placeholder 3">
            <a:extLst>
              <a:ext uri="{FF2B5EF4-FFF2-40B4-BE49-F238E27FC236}">
                <a16:creationId xmlns:a16="http://schemas.microsoft.com/office/drawing/2014/main" id="{3D4A70C4-7503-FE4F-BF4F-CBDA7E05444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C96DA13B-F5DB-7A46-96B3-58274A8B2D45}"/>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3</a:t>
            </a:fld>
            <a:endParaRPr lang="en-US" altLang="en-US" dirty="0"/>
          </a:p>
        </p:txBody>
      </p:sp>
    </p:spTree>
    <p:extLst>
      <p:ext uri="{BB962C8B-B14F-4D97-AF65-F5344CB8AC3E}">
        <p14:creationId xmlns:p14="http://schemas.microsoft.com/office/powerpoint/2010/main" val="1703688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583273" y="350138"/>
            <a:ext cx="3216714" cy="519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On-Demand Webinars</a:t>
            </a:r>
            <a:br>
              <a:rPr lang="en-US" sz="1800" dirty="0">
                <a:solidFill>
                  <a:srgbClr val="00A600"/>
                </a:solidFill>
                <a:latin typeface="Arial" charset="0"/>
                <a:cs typeface="Arial" charset="0"/>
              </a:rPr>
            </a:br>
            <a:endParaRPr lang="en-US" sz="1500" dirty="0">
              <a:solidFill>
                <a:srgbClr val="0070C0"/>
              </a:solidFill>
              <a:latin typeface="Arial" charset="0"/>
              <a:cs typeface="Arial" charset="0"/>
            </a:endParaRPr>
          </a:p>
          <a:p>
            <a:pPr algn="ctr"/>
            <a:r>
              <a:rPr lang="en-US" sz="1600" dirty="0">
                <a:solidFill>
                  <a:srgbClr val="0070C0"/>
                </a:solidFill>
                <a:latin typeface="+mn-lt"/>
              </a:rPr>
              <a:t>Coordinator Development – How to Build a Team</a:t>
            </a:r>
            <a:br>
              <a:rPr lang="en-US" sz="1600" dirty="0">
                <a:solidFill>
                  <a:srgbClr val="0070C0"/>
                </a:solidFill>
                <a:latin typeface="+mn-lt"/>
              </a:rPr>
            </a:br>
            <a:br>
              <a:rPr lang="en-US" sz="1600" dirty="0">
                <a:solidFill>
                  <a:srgbClr val="0070C0"/>
                </a:solidFill>
                <a:latin typeface="+mn-lt"/>
                <a:cs typeface="Arial" charset="0"/>
              </a:rPr>
            </a:br>
            <a:r>
              <a:rPr lang="en-US" sz="1600" dirty="0">
                <a:solidFill>
                  <a:srgbClr val="0070C0"/>
                </a:solidFill>
                <a:latin typeface="+mn-lt"/>
                <a:cs typeface="Arial" charset="0"/>
              </a:rPr>
              <a:t> </a:t>
            </a:r>
            <a:r>
              <a:rPr lang="en-US" sz="1600" dirty="0">
                <a:solidFill>
                  <a:srgbClr val="0070C0"/>
                </a:solidFill>
                <a:latin typeface="+mn-lt"/>
              </a:rPr>
              <a:t>Responsiveness to Diverse Patient Populations</a:t>
            </a:r>
          </a:p>
          <a:p>
            <a:pPr algn="ctr" eaLnBrk="1" hangingPunct="1">
              <a:lnSpc>
                <a:spcPct val="80000"/>
              </a:lnSpc>
              <a:spcBef>
                <a:spcPct val="20000"/>
              </a:spcBef>
              <a:buClr>
                <a:schemeClr val="bg2"/>
              </a:buClr>
              <a:buSzPct val="75000"/>
              <a:buFont typeface="Wingdings" charset="0"/>
              <a:buNone/>
            </a:pPr>
            <a:endParaRPr lang="en-US" sz="1600" dirty="0">
              <a:solidFill>
                <a:srgbClr val="0070C0"/>
              </a:solidFill>
              <a:latin typeface="+mn-lt"/>
              <a:cs typeface="Arial" charset="0"/>
            </a:endParaRPr>
          </a:p>
          <a:p>
            <a:pPr algn="ctr"/>
            <a:r>
              <a:rPr lang="en-US" sz="1600" dirty="0">
                <a:solidFill>
                  <a:srgbClr val="0070C0"/>
                </a:solidFill>
                <a:latin typeface="+mn-lt"/>
              </a:rPr>
              <a:t>Demystifying the Resident and</a:t>
            </a:r>
          </a:p>
          <a:p>
            <a:pPr algn="ctr"/>
            <a:r>
              <a:rPr lang="en-US" sz="1600" dirty="0">
                <a:solidFill>
                  <a:srgbClr val="0070C0"/>
                </a:solidFill>
                <a:latin typeface="+mn-lt"/>
              </a:rPr>
              <a:t>Faculty ACGME Survey</a:t>
            </a:r>
            <a:br>
              <a:rPr lang="en-US" sz="1600" dirty="0">
                <a:solidFill>
                  <a:srgbClr val="0070C0"/>
                </a:solidFill>
                <a:latin typeface="+mn-lt"/>
              </a:rPr>
            </a:br>
            <a:endParaRPr lang="en-US" altLang="ja-JP" sz="1600" dirty="0">
              <a:solidFill>
                <a:srgbClr val="0070C0"/>
              </a:solidFill>
              <a:latin typeface="+mn-lt"/>
              <a:cs typeface="Arial" charset="0"/>
            </a:endParaRPr>
          </a:p>
          <a:p>
            <a:pPr marL="0" indent="0" algn="ctr">
              <a:lnSpc>
                <a:spcPct val="80000"/>
              </a:lnSpc>
              <a:spcBef>
                <a:spcPct val="20000"/>
              </a:spcBef>
              <a:buClr>
                <a:schemeClr val="tx1"/>
              </a:buClr>
              <a:buSzPct val="150000"/>
            </a:pPr>
            <a:r>
              <a:rPr lang="en-US" sz="1600" dirty="0">
                <a:solidFill>
                  <a:srgbClr val="0070C0"/>
                </a:solidFill>
                <a:latin typeface="+mn-lt"/>
              </a:rPr>
              <a:t>Oversight of the Clinical Learning and Working Environment</a:t>
            </a:r>
          </a:p>
          <a:p>
            <a:pPr marL="0" indent="0" algn="ctr" eaLnBrk="1" hangingPunct="1">
              <a:lnSpc>
                <a:spcPct val="80000"/>
              </a:lnSpc>
              <a:spcBef>
                <a:spcPct val="20000"/>
              </a:spcBef>
              <a:buClr>
                <a:schemeClr val="tx1"/>
              </a:buClr>
              <a:buSzPct val="150000"/>
            </a:pPr>
            <a:endParaRPr lang="en-US" altLang="ja-JP" sz="1600" dirty="0">
              <a:solidFill>
                <a:srgbClr val="0070C0"/>
              </a:solidFill>
              <a:latin typeface="+mn-lt"/>
              <a:cs typeface="Arial" charset="0"/>
            </a:endParaRPr>
          </a:p>
          <a:p>
            <a:pPr algn="ctr"/>
            <a:r>
              <a:rPr lang="en-US" sz="1600" dirty="0">
                <a:solidFill>
                  <a:srgbClr val="0070C0"/>
                </a:solidFill>
                <a:latin typeface="+mn-lt"/>
              </a:rPr>
              <a:t>Policies, PLA’s and Policing</a:t>
            </a:r>
            <a:br>
              <a:rPr lang="en-US" sz="1600" dirty="0">
                <a:solidFill>
                  <a:srgbClr val="0070C0"/>
                </a:solidFill>
                <a:latin typeface="+mn-lt"/>
              </a:rPr>
            </a:br>
            <a:endParaRPr lang="en-US" altLang="ja-JP" sz="1600" dirty="0">
              <a:solidFill>
                <a:srgbClr val="0070C0"/>
              </a:solidFill>
              <a:latin typeface="+mn-lt"/>
              <a:cs typeface="Arial" charset="0"/>
            </a:endParaRPr>
          </a:p>
          <a:p>
            <a:pPr algn="ctr"/>
            <a:r>
              <a:rPr lang="en-US" sz="1600" dirty="0">
                <a:solidFill>
                  <a:srgbClr val="0070C0"/>
                </a:solidFill>
                <a:latin typeface="+mn-lt"/>
              </a:rPr>
              <a:t>Making “Cents” Out of GME Financing</a:t>
            </a: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9" name="Rectangle 8"/>
          <p:cNvSpPr>
            <a:spLocks noChangeArrowheads="1"/>
          </p:cNvSpPr>
          <p:nvPr/>
        </p:nvSpPr>
        <p:spPr bwMode="auto">
          <a:xfrm>
            <a:off x="5664200" y="5168900"/>
            <a:ext cx="2109580" cy="12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Contact us today to learn  </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how our Educational</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Passports can save you</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time &amp; money! </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724-864-7320</a:t>
            </a:r>
          </a:p>
          <a:p>
            <a:pPr marL="342900" indent="-342900" algn="ctr" eaLnBrk="1" hangingPunct="1">
              <a:lnSpc>
                <a:spcPct val="80000"/>
              </a:lnSpc>
              <a:spcBef>
                <a:spcPct val="20000"/>
              </a:spcBef>
              <a:buClr>
                <a:schemeClr val="bg2"/>
              </a:buClr>
              <a:buSzPct val="75000"/>
              <a:buFont typeface="Wingdings" charset="0"/>
              <a:buNone/>
            </a:pPr>
            <a:r>
              <a:rPr lang="en-US" sz="1100" i="1" dirty="0">
                <a:latin typeface="+mn-lt"/>
              </a:rPr>
              <a:t>www.PartnersInMedEd.com</a:t>
            </a:r>
          </a:p>
          <a:p>
            <a:pPr marL="342900" indent="-342900" algn="ctr" eaLnBrk="1" hangingPunct="1">
              <a:lnSpc>
                <a:spcPct val="80000"/>
              </a:lnSpc>
              <a:spcBef>
                <a:spcPct val="20000"/>
              </a:spcBef>
              <a:buClr>
                <a:schemeClr val="bg2"/>
              </a:buClr>
              <a:buSzPct val="75000"/>
              <a:buFont typeface="Wingdings" charset="0"/>
              <a:buNone/>
            </a:pPr>
            <a:endParaRPr lang="en-US" sz="1200" i="1" dirty="0"/>
          </a:p>
        </p:txBody>
      </p:sp>
      <p:pic>
        <p:nvPicPr>
          <p:cNvPr id="10" name="Picture 9" descr="Media-Play-02-256.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058197" y="39885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alendar-Date-25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52964" y="398857"/>
            <a:ext cx="685800" cy="685800"/>
          </a:xfrm>
          <a:prstGeom prst="rect">
            <a:avLst/>
          </a:prstGeom>
        </p:spPr>
      </p:pic>
      <p:pic>
        <p:nvPicPr>
          <p:cNvPr id="12" name="Picture 11" descr="InstCustomIconLarge.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7885587" y="5436019"/>
            <a:ext cx="457200" cy="457200"/>
          </a:xfrm>
          <a:prstGeom prst="rect">
            <a:avLst/>
          </a:prstGeom>
        </p:spPr>
      </p:pic>
      <p:pic>
        <p:nvPicPr>
          <p:cNvPr id="13" name="Picture 12" descr="InstIconLarge.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8423769" y="5668275"/>
            <a:ext cx="457200" cy="457200"/>
          </a:xfrm>
          <a:prstGeom prst="rect">
            <a:avLst/>
          </a:prstGeom>
        </p:spPr>
      </p:pic>
      <p:pic>
        <p:nvPicPr>
          <p:cNvPr id="14" name="Picture 13" descr="InstPlusIconLarge.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flipH="1">
            <a:off x="8342787" y="5126595"/>
            <a:ext cx="457200" cy="457200"/>
          </a:xfrm>
          <a:prstGeom prst="rect">
            <a:avLst/>
          </a:prstGeom>
        </p:spPr>
      </p:pic>
      <p:sp>
        <p:nvSpPr>
          <p:cNvPr id="15" name="Rectangle 3"/>
          <p:cNvSpPr txBox="1">
            <a:spLocks noChangeArrowheads="1"/>
          </p:cNvSpPr>
          <p:nvPr/>
        </p:nvSpPr>
        <p:spPr bwMode="auto">
          <a:xfrm>
            <a:off x="1274752" y="366366"/>
            <a:ext cx="4346026" cy="496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r>
              <a:rPr lang="en-US" sz="1800" i="1" dirty="0">
                <a:latin typeface="Arial" charset="0"/>
                <a:cs typeface="Arial" charset="0"/>
              </a:rPr>
              <a:t> </a:t>
            </a:r>
          </a:p>
          <a:p>
            <a:pPr algn="ctr" eaLnBrk="1" hangingPunct="1">
              <a:lnSpc>
                <a:spcPct val="80000"/>
              </a:lnSpc>
              <a:spcBef>
                <a:spcPct val="20000"/>
              </a:spcBef>
              <a:buClr>
                <a:schemeClr val="bg2"/>
              </a:buClr>
              <a:buSzPct val="75000"/>
            </a:pPr>
            <a:r>
              <a:rPr lang="en-US" sz="1800" dirty="0">
                <a:solidFill>
                  <a:srgbClr val="00A600"/>
                </a:solidFill>
                <a:latin typeface="Arial" charset="0"/>
                <a:cs typeface="Arial" charset="0"/>
              </a:rPr>
              <a:t>  Upcoming Live Webinars</a:t>
            </a:r>
            <a:r>
              <a:rPr lang="en-US" altLang="en-US" sz="1600" dirty="0">
                <a:solidFill>
                  <a:prstClr val="black"/>
                </a:solidFill>
                <a:latin typeface="+mn-lt"/>
                <a:ea typeface=""/>
                <a:cs typeface=""/>
              </a:rPr>
              <a:t>       </a:t>
            </a:r>
            <a:endParaRPr lang="en-US" altLang="en-US" sz="1600" b="0" dirty="0">
              <a:solidFill>
                <a:prstClr val="black"/>
              </a:solidFill>
              <a:latin typeface="+mn-lt"/>
              <a:ea typeface=""/>
              <a:cs typeface=""/>
            </a:endParaRPr>
          </a:p>
          <a:p>
            <a:pPr algn="ctr"/>
            <a:r>
              <a:rPr lang="en-US" altLang="en-US" sz="1600" dirty="0">
                <a:solidFill>
                  <a:prstClr val="black"/>
                </a:solidFill>
                <a:latin typeface="+mn-lt"/>
                <a:ea typeface=""/>
                <a:cs typeface=""/>
              </a:rPr>
              <a:t>      </a:t>
            </a:r>
            <a:br>
              <a:rPr lang="en-US" altLang="en-US" sz="1600" b="0" dirty="0">
                <a:solidFill>
                  <a:prstClr val="black"/>
                </a:solidFill>
                <a:latin typeface="Arial" panose="020B0604020202020204" pitchFamily="34" charset="0"/>
                <a:ea typeface=""/>
                <a:cs typeface="Arial" panose="020B0604020202020204" pitchFamily="34" charset="0"/>
              </a:rPr>
            </a:b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Meet the Experts – Fall Freebie</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November 27, 2018</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br>
              <a:rPr lang="en-US" altLang="en-US" sz="1600" b="0" dirty="0">
                <a:solidFill>
                  <a:prstClr val="black"/>
                </a:solidFill>
                <a:latin typeface="Arial" panose="020B0604020202020204" pitchFamily="34" charset="0"/>
                <a:ea typeface=""/>
                <a:cs typeface="Arial" panose="020B0604020202020204" pitchFamily="34" charset="0"/>
              </a:rPr>
            </a:b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Milestones – Beyond the CCC</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Tuesday, December 4, 2018</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r>
              <a:rPr lang="en-US" altLang="en-US" sz="1600" dirty="0">
                <a:solidFill>
                  <a:prstClr val="black"/>
                </a:solidFill>
                <a:latin typeface="Arial" panose="020B0604020202020204" pitchFamily="34" charset="0"/>
                <a:ea typeface=""/>
                <a:cs typeface="Arial" panose="020B0604020202020204" pitchFamily="34" charset="0"/>
              </a:rPr>
              <a:t>Mentoring the GME Coordinator: </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dirty="0">
                <a:solidFill>
                  <a:prstClr val="black"/>
                </a:solidFill>
                <a:latin typeface="Arial" panose="020B0604020202020204" pitchFamily="34" charset="0"/>
                <a:ea typeface=""/>
                <a:cs typeface="Arial" panose="020B0604020202020204" pitchFamily="34" charset="0"/>
              </a:rPr>
              <a:t>The First 3 Years</a:t>
            </a:r>
            <a:br>
              <a:rPr lang="en-US" altLang="en-US" sz="160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Thursday, December 13, 2018</a:t>
            </a:r>
            <a:br>
              <a:rPr lang="en-US" altLang="en-US" sz="1600" b="0" dirty="0">
                <a:solidFill>
                  <a:prstClr val="black"/>
                </a:solidFill>
                <a:latin typeface="Arial" panose="020B0604020202020204" pitchFamily="34" charset="0"/>
                <a:ea typeface=""/>
                <a:cs typeface="Arial" panose="020B0604020202020204" pitchFamily="34" charset="0"/>
              </a:rPr>
            </a:br>
            <a:r>
              <a:rPr lang="en-US" altLang="en-US" sz="1600" b="0" dirty="0">
                <a:solidFill>
                  <a:prstClr val="black"/>
                </a:solidFill>
                <a:latin typeface="Arial" panose="020B0604020202020204" pitchFamily="34" charset="0"/>
                <a:ea typeface=""/>
                <a:cs typeface="Arial" panose="020B0604020202020204" pitchFamily="34" charset="0"/>
              </a:rPr>
              <a:t>  12:00pm – 1:00pm EST</a:t>
            </a: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endParaRPr lang="en-US" altLang="en-US" sz="1600" b="0" dirty="0">
              <a:solidFill>
                <a:prstClr val="black"/>
              </a:solidFill>
              <a:latin typeface="Arial" panose="020B0604020202020204" pitchFamily="34" charset="0"/>
              <a:ea typeface=""/>
              <a:cs typeface="Arial" panose="020B0604020202020204" pitchFamily="34" charset="0"/>
            </a:endParaRPr>
          </a:p>
          <a:p>
            <a:pPr algn="ctr">
              <a:lnSpc>
                <a:spcPct val="80000"/>
              </a:lnSpc>
              <a:buFont typeface="Wingdings" charset="2"/>
              <a:buNone/>
            </a:pPr>
            <a:endParaRPr lang="en-US" altLang="en-US" sz="1500" dirty="0">
              <a:latin typeface="Arial" charset="0"/>
            </a:endParaRPr>
          </a:p>
          <a:p>
            <a:pPr algn="ctr">
              <a:lnSpc>
                <a:spcPct val="80000"/>
              </a:lnSpc>
              <a:buFont typeface="Wingdings" charset="2"/>
              <a:buNone/>
            </a:pPr>
            <a:endParaRPr lang="en-US" altLang="en-US" sz="1500" dirty="0">
              <a:latin typeface="Arial"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fld id="{6AD68910-38FE-C240-95D4-C063CA8D3DE6}" type="slidenum">
              <a:rPr lang="en-US" altLang="en-US" smtClean="0"/>
              <a:pPr>
                <a:defRPr/>
              </a:pPr>
              <a:t>30</a:t>
            </a:fld>
            <a:endParaRPr lang="en-US" altLang="en-US" dirty="0"/>
          </a:p>
        </p:txBody>
      </p:sp>
      <p:sp>
        <p:nvSpPr>
          <p:cNvPr id="18" name="Shape 83">
            <a:extLst>
              <a:ext uri="{FF2B5EF4-FFF2-40B4-BE49-F238E27FC236}">
                <a16:creationId xmlns:a16="http://schemas.microsoft.com/office/drawing/2014/main" id="{E5442274-DEC5-584B-B099-A5AA8B99D3E5}"/>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dirty="0">
                <a:solidFill>
                  <a:schemeClr val="dk1"/>
                </a:solidFill>
                <a:latin typeface="Arial"/>
                <a:ea typeface="Arial"/>
                <a:cs typeface="Arial"/>
                <a:sym typeface="Arial"/>
              </a:rPr>
              <a:t>Presented by Partners in Medical Education, Inc. 2018</a:t>
            </a:r>
            <a:endParaRPr sz="800" b="0" i="0" u="none" strike="noStrike" cap="none" dirty="0">
              <a:solidFill>
                <a:schemeClr val="dk1"/>
              </a:solidFill>
              <a:latin typeface="Arial"/>
              <a:ea typeface="Arial"/>
              <a:cs typeface="Arial"/>
              <a:sym typeface="Arial"/>
            </a:endParaRPr>
          </a:p>
        </p:txBody>
      </p:sp>
      <p:pic>
        <p:nvPicPr>
          <p:cNvPr id="4" name="Picture 3">
            <a:extLst>
              <a:ext uri="{FF2B5EF4-FFF2-40B4-BE49-F238E27FC236}">
                <a16:creationId xmlns:a16="http://schemas.microsoft.com/office/drawing/2014/main" id="{FEE0F3A7-1E64-A444-B46C-0DD6ACFB8C77}"/>
              </a:ext>
            </a:extLst>
          </p:cNvPr>
          <p:cNvPicPr>
            <a:picLocks noChangeAspect="1"/>
          </p:cNvPicPr>
          <p:nvPr/>
        </p:nvPicPr>
        <p:blipFill>
          <a:blip r:embed="rId9"/>
          <a:stretch>
            <a:fillRect/>
          </a:stretch>
        </p:blipFill>
        <p:spPr>
          <a:xfrm>
            <a:off x="539995" y="5145612"/>
            <a:ext cx="931587" cy="931587"/>
          </a:xfrm>
          <a:prstGeom prst="rect">
            <a:avLst/>
          </a:prstGeom>
        </p:spPr>
      </p:pic>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1274875" y="5141008"/>
            <a:ext cx="4322727"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buFont typeface="Wingdings" charset="0"/>
              <a:buNone/>
            </a:pPr>
            <a:endParaRPr lang="en-US" sz="1800" i="1" dirty="0">
              <a:latin typeface="Arial" charset="0"/>
              <a:cs typeface="Arial" charset="0"/>
            </a:endParaRPr>
          </a:p>
          <a:p>
            <a:pPr algn="ctr" eaLnBrk="1" hangingPunct="1">
              <a:lnSpc>
                <a:spcPct val="80000"/>
              </a:lnSpc>
              <a:spcBef>
                <a:spcPct val="20000"/>
              </a:spcBef>
              <a:buClr>
                <a:schemeClr val="bg2"/>
              </a:buClr>
              <a:buSzPct val="75000"/>
            </a:pPr>
            <a:r>
              <a:rPr lang="en-US" sz="1800" i="1" dirty="0">
                <a:latin typeface="Arial" charset="0"/>
                <a:cs typeface="Arial" charset="0"/>
              </a:rPr>
              <a:t>   </a:t>
            </a:r>
            <a:r>
              <a:rPr lang="en-US" sz="1800" dirty="0">
                <a:solidFill>
                  <a:srgbClr val="00A600"/>
                </a:solidFill>
                <a:latin typeface="Arial" charset="0"/>
                <a:cs typeface="Arial" charset="0"/>
              </a:rPr>
              <a:t>NEW Faculty Development Series</a:t>
            </a:r>
            <a:br>
              <a:rPr lang="en-US" sz="1800" dirty="0">
                <a:solidFill>
                  <a:srgbClr val="00A600"/>
                </a:solidFill>
                <a:latin typeface="Arial" charset="0"/>
                <a:cs typeface="Arial" charset="0"/>
              </a:rPr>
            </a:b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1616226" y="5788471"/>
            <a:ext cx="385282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eaLnBrk="1" hangingPunct="1">
              <a:lnSpc>
                <a:spcPct val="80000"/>
              </a:lnSpc>
              <a:spcBef>
                <a:spcPct val="20000"/>
              </a:spcBef>
              <a:buClr>
                <a:schemeClr val="bg2"/>
              </a:buClr>
              <a:buSzPct val="75000"/>
            </a:pPr>
            <a:r>
              <a:rPr lang="en-US" sz="1600" dirty="0">
                <a:solidFill>
                  <a:srgbClr val="0070C0"/>
                </a:solidFill>
                <a:latin typeface="+mn-lt"/>
              </a:rPr>
              <a:t>15 Minutes to Effective Feedback</a:t>
            </a:r>
          </a:p>
          <a:p>
            <a:pPr marL="0" indent="0" algn="ctr">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tx1"/>
              </a:buClr>
              <a:buSzPct val="150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altLang="ja-JP" sz="1500" dirty="0">
              <a:solidFill>
                <a:srgbClr val="0070C0"/>
              </a:solidFill>
              <a:latin typeface="Arial" charset="0"/>
              <a:cs typeface="Arial" charset="0"/>
            </a:endParaRPr>
          </a:p>
          <a:p>
            <a:pPr marL="0" indent="0" algn="ctr" eaLnBrk="1" hangingPunct="1">
              <a:lnSpc>
                <a:spcPct val="80000"/>
              </a:lnSpc>
              <a:spcBef>
                <a:spcPct val="20000"/>
              </a:spcBef>
              <a:buClr>
                <a:schemeClr val="bg2"/>
              </a:buClr>
              <a:buSzPct val="75000"/>
            </a:pPr>
            <a:endParaRPr lang="en-US" sz="1500" dirty="0">
              <a:solidFill>
                <a:srgbClr val="0070C0"/>
              </a:solidFill>
              <a:latin typeface="Arial" charset="0"/>
              <a:cs typeface="Arial" charset="0"/>
            </a:endParaRPr>
          </a:p>
          <a:p>
            <a:pPr algn="ctr" eaLnBrk="1" hangingPunct="1">
              <a:lnSpc>
                <a:spcPct val="80000"/>
              </a:lnSpc>
              <a:spcBef>
                <a:spcPct val="20000"/>
              </a:spcBef>
              <a:buClr>
                <a:schemeClr val="bg2"/>
              </a:buClr>
              <a:buSzPct val="75000"/>
              <a:buFont typeface="Arial" charset="0"/>
              <a:buChar char="•"/>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altLang="ja-JP"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i="1" dirty="0">
              <a:latin typeface="Arial" charset="0"/>
              <a:cs typeface="Arial" charset="0"/>
            </a:endParaRPr>
          </a:p>
          <a:p>
            <a:pPr algn="ctr" eaLnBrk="1" hangingPunct="1">
              <a:lnSpc>
                <a:spcPct val="80000"/>
              </a:lnSpc>
              <a:spcBef>
                <a:spcPct val="20000"/>
              </a:spcBef>
              <a:buClr>
                <a:schemeClr val="bg2"/>
              </a:buClr>
              <a:buSzPct val="75000"/>
              <a:buFont typeface="Wingdings" charset="0"/>
              <a:buNone/>
            </a:pPr>
            <a:endParaRPr lang="en-US" sz="1500" dirty="0">
              <a:latin typeface="Arial" charset="0"/>
              <a:cs typeface="Arial" charset="0"/>
            </a:endParaRPr>
          </a:p>
        </p:txBody>
      </p:sp>
    </p:spTree>
    <p:custDataLst>
      <p:tags r:id="rId1"/>
    </p:custDataLst>
    <p:extLst>
      <p:ext uri="{BB962C8B-B14F-4D97-AF65-F5344CB8AC3E}">
        <p14:creationId xmlns:p14="http://schemas.microsoft.com/office/powerpoint/2010/main" val="3384271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lnSpcReduction="10000"/>
          </a:bodyPr>
          <a:lstStyle/>
          <a:p>
            <a:pPr algn="ctr">
              <a:lnSpc>
                <a:spcPct val="80000"/>
              </a:lnSpc>
              <a:buNone/>
              <a:defRPr/>
            </a:pPr>
            <a:r>
              <a:rPr lang="en-US" sz="2000" b="1" dirty="0"/>
              <a:t>    </a:t>
            </a:r>
            <a:r>
              <a:rPr lang="en-US" sz="2000" dirty="0"/>
              <a:t>Partners in Medical Education, Inc. provides comprehensive consulting services to the GME community.  </a:t>
            </a:r>
          </a:p>
          <a:p>
            <a:pPr algn="ctr">
              <a:lnSpc>
                <a:spcPct val="80000"/>
              </a:lnSpc>
              <a:buNone/>
              <a:defRPr/>
            </a:pPr>
            <a:br>
              <a:rPr lang="en-US" sz="2000" dirty="0"/>
            </a:br>
            <a:br>
              <a:rPr lang="en-US" sz="2000" dirty="0"/>
            </a:br>
            <a:r>
              <a:rPr lang="en-US" sz="2400" b="1" dirty="0"/>
              <a:t>Partners in Medical Education</a:t>
            </a:r>
          </a:p>
          <a:p>
            <a:pPr algn="ctr">
              <a:lnSpc>
                <a:spcPct val="80000"/>
              </a:lnSpc>
              <a:buNone/>
              <a:defRPr/>
            </a:pPr>
            <a:r>
              <a:rPr lang="en-US" sz="2000" dirty="0"/>
              <a:t>724-864-7320  |  </a:t>
            </a:r>
            <a:r>
              <a:rPr lang="en-US" sz="2000" dirty="0">
                <a:solidFill>
                  <a:srgbClr val="FF0000"/>
                </a:solidFill>
                <a:hlinkClick r:id="rId3"/>
              </a:rPr>
              <a:t>info@PartnersInMedEd.com</a:t>
            </a:r>
            <a:endParaRPr lang="en-US" sz="2000" dirty="0">
              <a:solidFill>
                <a:srgbClr val="FF0000"/>
              </a:solidFill>
            </a:endParaRPr>
          </a:p>
          <a:p>
            <a:pPr algn="ctr" eaLnBrk="1" hangingPunct="1">
              <a:lnSpc>
                <a:spcPct val="80000"/>
              </a:lnSpc>
              <a:buFont typeface="Wingdings" pitchFamily="2" charset="2"/>
              <a:buNone/>
              <a:defRPr/>
            </a:pPr>
            <a:endParaRPr lang="en-US" sz="2000" b="1" dirty="0"/>
          </a:p>
          <a:p>
            <a:pPr algn="ctr">
              <a:lnSpc>
                <a:spcPct val="80000"/>
              </a:lnSpc>
              <a:buNone/>
              <a:defRPr/>
            </a:pPr>
            <a:r>
              <a:rPr lang="en-US" sz="1800" dirty="0"/>
              <a:t> </a:t>
            </a:r>
            <a:r>
              <a:rPr lang="en-US" sz="2400" b="1" dirty="0"/>
              <a:t>Pam Royston, PhD, Consultant</a:t>
            </a:r>
          </a:p>
          <a:p>
            <a:pPr algn="ctr">
              <a:lnSpc>
                <a:spcPct val="80000"/>
              </a:lnSpc>
              <a:buNone/>
              <a:defRPr/>
            </a:pPr>
            <a:r>
              <a:rPr lang="en-US" sz="2400" dirty="0"/>
              <a:t>  </a:t>
            </a:r>
            <a:r>
              <a:rPr lang="en-US" sz="2000" dirty="0">
                <a:solidFill>
                  <a:srgbClr val="FF0000"/>
                </a:solidFill>
                <a:hlinkClick r:id="rId3"/>
              </a:rPr>
              <a:t>Pam@PartnersInMedEd.com</a:t>
            </a:r>
            <a:endParaRPr lang="en-US" sz="2000" dirty="0">
              <a:solidFill>
                <a:srgbClr val="FF0000"/>
              </a:solidFill>
            </a:endParaRPr>
          </a:p>
          <a:p>
            <a:pPr algn="ctr">
              <a:lnSpc>
                <a:spcPct val="80000"/>
              </a:lnSpc>
              <a:buNone/>
              <a:defRPr/>
            </a:pPr>
            <a:endParaRPr lang="en-US" sz="2400" b="1" dirty="0"/>
          </a:p>
          <a:p>
            <a:pPr algn="ctr" eaLnBrk="1" hangingPunct="1">
              <a:lnSpc>
                <a:spcPct val="80000"/>
              </a:lnSpc>
              <a:buFont typeface="Wingdings" pitchFamily="2" charset="2"/>
              <a:buNone/>
              <a:defRPr/>
            </a:pPr>
            <a:r>
              <a:rPr lang="en-US" sz="1800" b="1" dirty="0"/>
              <a:t>www.PartnersInMedEd.com</a:t>
            </a:r>
          </a:p>
          <a:p>
            <a:pPr eaLnBrk="1" hangingPunct="1">
              <a:lnSpc>
                <a:spcPct val="80000"/>
              </a:lnSpc>
              <a:buFont typeface="Wingdings" pitchFamily="2" charset="2"/>
              <a:buNone/>
              <a:defRPr/>
            </a:pPr>
            <a:endParaRPr lang="en-US" b="1" dirty="0"/>
          </a:p>
        </p:txBody>
      </p:sp>
      <p:pic>
        <p:nvPicPr>
          <p:cNvPr id="7"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0" name="Slide Number Placeholder 4"/>
          <p:cNvSpPr>
            <a:spLocks noGrp="1"/>
          </p:cNvSpPr>
          <p:nvPr>
            <p:ph type="sldNum" sz="quarter" idx="11"/>
          </p:nvPr>
        </p:nvSpPr>
        <p:spPr>
          <a:xfrm>
            <a:off x="6457950" y="6433131"/>
            <a:ext cx="2057400" cy="365125"/>
          </a:xfrm>
        </p:spPr>
        <p:txBody>
          <a:bodyPr/>
          <a:lstStyle/>
          <a:p>
            <a:pPr>
              <a:defRPr/>
            </a:pPr>
            <a:r>
              <a:rPr lang="en-US" altLang="en-US" dirty="0"/>
              <a:t>31</a:t>
            </a:r>
          </a:p>
        </p:txBody>
      </p:sp>
    </p:spTree>
    <p:extLst>
      <p:ext uri="{BB962C8B-B14F-4D97-AF65-F5344CB8AC3E}">
        <p14:creationId xmlns:p14="http://schemas.microsoft.com/office/powerpoint/2010/main" val="321368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E3661-8041-43C2-9ADA-156E6470A295}"/>
              </a:ext>
            </a:extLst>
          </p:cNvPr>
          <p:cNvSpPr>
            <a:spLocks noGrp="1"/>
          </p:cNvSpPr>
          <p:nvPr>
            <p:ph type="title"/>
          </p:nvPr>
        </p:nvSpPr>
        <p:spPr/>
        <p:txBody>
          <a:bodyPr/>
          <a:lstStyle/>
          <a:p>
            <a:pPr algn="ctr"/>
            <a:r>
              <a:rPr lang="en-US" dirty="0"/>
              <a:t>Strategic Alignment </a:t>
            </a:r>
          </a:p>
        </p:txBody>
      </p:sp>
      <p:pic>
        <p:nvPicPr>
          <p:cNvPr id="4" name="Picture 3">
            <a:extLst>
              <a:ext uri="{FF2B5EF4-FFF2-40B4-BE49-F238E27FC236}">
                <a16:creationId xmlns:a16="http://schemas.microsoft.com/office/drawing/2014/main" id="{8272C013-F17E-4480-ABE2-C150A6CA43B4}"/>
              </a:ext>
            </a:extLst>
          </p:cNvPr>
          <p:cNvPicPr>
            <a:picLocks noChangeAspect="1"/>
          </p:cNvPicPr>
          <p:nvPr/>
        </p:nvPicPr>
        <p:blipFill>
          <a:blip r:embed="rId3"/>
          <a:stretch>
            <a:fillRect/>
          </a:stretch>
        </p:blipFill>
        <p:spPr>
          <a:xfrm>
            <a:off x="1828800" y="1371600"/>
            <a:ext cx="5870627" cy="4993507"/>
          </a:xfrm>
          <a:prstGeom prst="rect">
            <a:avLst/>
          </a:prstGeom>
        </p:spPr>
      </p:pic>
      <p:sp>
        <p:nvSpPr>
          <p:cNvPr id="5" name="Footer Placeholder 3">
            <a:extLst>
              <a:ext uri="{FF2B5EF4-FFF2-40B4-BE49-F238E27FC236}">
                <a16:creationId xmlns:a16="http://schemas.microsoft.com/office/drawing/2014/main" id="{46A115A8-B373-4641-BF6B-F286180F0F5D}"/>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571EBCE3-7370-EA45-867D-64D60A0A7F11}"/>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4</a:t>
            </a:fld>
            <a:endParaRPr lang="en-US" altLang="en-US" dirty="0"/>
          </a:p>
        </p:txBody>
      </p:sp>
    </p:spTree>
    <p:extLst>
      <p:ext uri="{BB962C8B-B14F-4D97-AF65-F5344CB8AC3E}">
        <p14:creationId xmlns:p14="http://schemas.microsoft.com/office/powerpoint/2010/main" val="140638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D53FB4-5006-4AA4-A8FE-25832592A0D1}"/>
              </a:ext>
            </a:extLst>
          </p:cNvPr>
          <p:cNvSpPr>
            <a:spLocks noGrp="1"/>
          </p:cNvSpPr>
          <p:nvPr>
            <p:ph type="title"/>
          </p:nvPr>
        </p:nvSpPr>
        <p:spPr/>
        <p:txBody>
          <a:bodyPr/>
          <a:lstStyle/>
          <a:p>
            <a:pPr algn="ctr"/>
            <a:r>
              <a:rPr lang="en-US" dirty="0"/>
              <a:t>Strategic Pillars</a:t>
            </a:r>
          </a:p>
        </p:txBody>
      </p:sp>
      <p:sp>
        <p:nvSpPr>
          <p:cNvPr id="7" name="Cylinder 6">
            <a:extLst>
              <a:ext uri="{FF2B5EF4-FFF2-40B4-BE49-F238E27FC236}">
                <a16:creationId xmlns:a16="http://schemas.microsoft.com/office/drawing/2014/main" id="{D777601E-954F-4416-B25F-EA46F0AF32EA}"/>
              </a:ext>
            </a:extLst>
          </p:cNvPr>
          <p:cNvSpPr/>
          <p:nvPr/>
        </p:nvSpPr>
        <p:spPr>
          <a:xfrm>
            <a:off x="1752600" y="2890776"/>
            <a:ext cx="533400" cy="2362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Customer-driven Excellence </a:t>
            </a:r>
          </a:p>
        </p:txBody>
      </p:sp>
      <p:sp>
        <p:nvSpPr>
          <p:cNvPr id="8" name="Cylinder 7">
            <a:extLst>
              <a:ext uri="{FF2B5EF4-FFF2-40B4-BE49-F238E27FC236}">
                <a16:creationId xmlns:a16="http://schemas.microsoft.com/office/drawing/2014/main" id="{5443DD86-0F1D-469A-A711-B573F683B0CF}"/>
              </a:ext>
            </a:extLst>
          </p:cNvPr>
          <p:cNvSpPr/>
          <p:nvPr/>
        </p:nvSpPr>
        <p:spPr>
          <a:xfrm>
            <a:off x="5029200" y="2890776"/>
            <a:ext cx="533400" cy="236220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Learning and Innovation Learning and Innovation </a:t>
            </a:r>
          </a:p>
        </p:txBody>
      </p:sp>
      <p:sp>
        <p:nvSpPr>
          <p:cNvPr id="9" name="Cylinder 8">
            <a:extLst>
              <a:ext uri="{FF2B5EF4-FFF2-40B4-BE49-F238E27FC236}">
                <a16:creationId xmlns:a16="http://schemas.microsoft.com/office/drawing/2014/main" id="{3264A461-8AB2-442E-8C0C-E5C5E9DFE218}"/>
              </a:ext>
            </a:extLst>
          </p:cNvPr>
          <p:cNvSpPr/>
          <p:nvPr/>
        </p:nvSpPr>
        <p:spPr>
          <a:xfrm>
            <a:off x="3200400" y="2909103"/>
            <a:ext cx="533400" cy="239403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dirty="0"/>
              <a:t>Personal and Community </a:t>
            </a:r>
            <a:r>
              <a:rPr lang="en-US" dirty="0"/>
              <a:t>Health </a:t>
            </a:r>
          </a:p>
        </p:txBody>
      </p:sp>
      <p:sp>
        <p:nvSpPr>
          <p:cNvPr id="10" name="Cylinder 9">
            <a:extLst>
              <a:ext uri="{FF2B5EF4-FFF2-40B4-BE49-F238E27FC236}">
                <a16:creationId xmlns:a16="http://schemas.microsoft.com/office/drawing/2014/main" id="{720AAECF-22A9-4353-B0ED-7B8AAB803D13}"/>
              </a:ext>
            </a:extLst>
          </p:cNvPr>
          <p:cNvSpPr/>
          <p:nvPr/>
        </p:nvSpPr>
        <p:spPr>
          <a:xfrm>
            <a:off x="6354065" y="2895600"/>
            <a:ext cx="533400" cy="2357376"/>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800" dirty="0"/>
              <a:t>Financial Vitality </a:t>
            </a:r>
          </a:p>
        </p:txBody>
      </p:sp>
      <p:sp>
        <p:nvSpPr>
          <p:cNvPr id="11" name="Isosceles Triangle 10">
            <a:extLst>
              <a:ext uri="{FF2B5EF4-FFF2-40B4-BE49-F238E27FC236}">
                <a16:creationId xmlns:a16="http://schemas.microsoft.com/office/drawing/2014/main" id="{1EA1B8B4-9FE0-4F7E-82C3-A41284E324B8}"/>
              </a:ext>
            </a:extLst>
          </p:cNvPr>
          <p:cNvSpPr/>
          <p:nvPr/>
        </p:nvSpPr>
        <p:spPr>
          <a:xfrm>
            <a:off x="1676400" y="2057400"/>
            <a:ext cx="5257800" cy="838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D7CEF8-2A24-4746-A016-F6BE54984DD6}"/>
              </a:ext>
            </a:extLst>
          </p:cNvPr>
          <p:cNvSpPr/>
          <p:nvPr/>
        </p:nvSpPr>
        <p:spPr>
          <a:xfrm>
            <a:off x="1809475" y="5252976"/>
            <a:ext cx="5077990" cy="16602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ooter Placeholder 3">
            <a:extLst>
              <a:ext uri="{FF2B5EF4-FFF2-40B4-BE49-F238E27FC236}">
                <a16:creationId xmlns:a16="http://schemas.microsoft.com/office/drawing/2014/main" id="{38B983C3-E7D4-B24C-B866-498A84C2FE61}"/>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4" name="Slide Number Placeholder 4">
            <a:extLst>
              <a:ext uri="{FF2B5EF4-FFF2-40B4-BE49-F238E27FC236}">
                <a16:creationId xmlns:a16="http://schemas.microsoft.com/office/drawing/2014/main" id="{597C49B7-65FC-6548-B4D0-A9558D6215B7}"/>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5</a:t>
            </a:fld>
            <a:endParaRPr lang="en-US" altLang="en-US" dirty="0"/>
          </a:p>
        </p:txBody>
      </p:sp>
    </p:spTree>
    <p:extLst>
      <p:ext uri="{BB962C8B-B14F-4D97-AF65-F5344CB8AC3E}">
        <p14:creationId xmlns:p14="http://schemas.microsoft.com/office/powerpoint/2010/main" val="2166293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877" y="1676400"/>
            <a:ext cx="6807309" cy="369332"/>
          </a:xfrm>
          <a:prstGeom prst="rect">
            <a:avLst/>
          </a:prstGeom>
        </p:spPr>
        <p:txBody>
          <a:bodyPr wrap="square">
            <a:spAutoFit/>
          </a:bodyPr>
          <a:lstStyle/>
          <a:p>
            <a:r>
              <a:rPr lang="en-US" dirty="0"/>
              <a:t> </a:t>
            </a:r>
          </a:p>
        </p:txBody>
      </p:sp>
      <p:sp>
        <p:nvSpPr>
          <p:cNvPr id="12" name="TextBox 11"/>
          <p:cNvSpPr txBox="1"/>
          <p:nvPr/>
        </p:nvSpPr>
        <p:spPr>
          <a:xfrm>
            <a:off x="1676400" y="533400"/>
            <a:ext cx="7315200" cy="646331"/>
          </a:xfrm>
          <a:prstGeom prst="rect">
            <a:avLst/>
          </a:prstGeom>
          <a:noFill/>
        </p:spPr>
        <p:txBody>
          <a:bodyPr wrap="square" rtlCol="0">
            <a:spAutoFit/>
          </a:bodyPr>
          <a:lstStyle/>
          <a:p>
            <a:pPr algn="ctr"/>
            <a:r>
              <a:rPr lang="en-US" sz="3600" dirty="0">
                <a:latin typeface="+mn-lt"/>
              </a:rPr>
              <a:t>Institutional Accreditation</a:t>
            </a:r>
          </a:p>
        </p:txBody>
      </p:sp>
      <p:sp>
        <p:nvSpPr>
          <p:cNvPr id="4" name="TextBox 3"/>
          <p:cNvSpPr txBox="1"/>
          <p:nvPr/>
        </p:nvSpPr>
        <p:spPr>
          <a:xfrm>
            <a:off x="586272" y="1676400"/>
            <a:ext cx="8252927" cy="4899803"/>
          </a:xfrm>
          <a:prstGeom prst="rect">
            <a:avLst/>
          </a:prstGeom>
          <a:noFill/>
        </p:spPr>
        <p:txBody>
          <a:bodyPr wrap="square" rtlCol="0">
            <a:spAutoFit/>
          </a:bodyPr>
          <a:lstStyle/>
          <a:p>
            <a:pPr marL="457200" indent="-457200">
              <a:lnSpc>
                <a:spcPct val="110000"/>
              </a:lnSpc>
              <a:spcBef>
                <a:spcPts val="0"/>
              </a:spcBef>
              <a:spcAft>
                <a:spcPts val="600"/>
              </a:spcAft>
              <a:buSzPct val="100000"/>
              <a:buFont typeface="Arial" panose="020B0604020202020204" pitchFamily="34" charset="0"/>
              <a:buChar char="•"/>
            </a:pPr>
            <a:r>
              <a:rPr lang="en-US" sz="2600" dirty="0">
                <a:latin typeface="Arial" panose="020B0604020202020204" pitchFamily="34" charset="0"/>
                <a:cs typeface="Arial" panose="020B0604020202020204" pitchFamily="34" charset="0"/>
              </a:rPr>
              <a:t>Sponsoring Institutions must apply for and receive institutional accreditation before applying for program accreditation</a:t>
            </a:r>
          </a:p>
          <a:p>
            <a:pPr marL="457200" indent="-457200">
              <a:lnSpc>
                <a:spcPct val="110000"/>
              </a:lnSpc>
              <a:spcBef>
                <a:spcPts val="0"/>
              </a:spcBef>
              <a:spcAft>
                <a:spcPts val="600"/>
              </a:spcAft>
              <a:buSzPct val="100000"/>
              <a:buFont typeface="Arial" panose="020B0604020202020204" pitchFamily="34" charset="0"/>
              <a:buChar char="•"/>
            </a:pPr>
            <a:r>
              <a:rPr lang="en-US" sz="2600" dirty="0">
                <a:latin typeface="Arial"/>
                <a:cs typeface="Arial"/>
              </a:rPr>
              <a:t>Application is the same for all Sponsoring Institutions  </a:t>
            </a:r>
          </a:p>
          <a:p>
            <a:pPr marL="457200" indent="-457200">
              <a:lnSpc>
                <a:spcPct val="110000"/>
              </a:lnSpc>
              <a:spcBef>
                <a:spcPts val="0"/>
              </a:spcBef>
              <a:spcAft>
                <a:spcPts val="600"/>
              </a:spcAft>
              <a:buSzPct val="100000"/>
              <a:buFont typeface="Arial" panose="020B0604020202020204" pitchFamily="34" charset="0"/>
              <a:buChar char="•"/>
            </a:pPr>
            <a:r>
              <a:rPr lang="en-US" sz="2600" dirty="0">
                <a:latin typeface="Arial"/>
                <a:cs typeface="Arial"/>
              </a:rPr>
              <a:t>Institutional Review Committee (IRC) uses peer review process to determine Sponsoring Institutions’ substantial compliance with ACGME Institutional Requirements</a:t>
            </a:r>
          </a:p>
          <a:p>
            <a:endParaRPr lang="en-US" dirty="0"/>
          </a:p>
          <a:p>
            <a:endParaRPr lang="en-US" dirty="0"/>
          </a:p>
        </p:txBody>
      </p:sp>
      <p:sp>
        <p:nvSpPr>
          <p:cNvPr id="5" name="Footer Placeholder 3">
            <a:extLst>
              <a:ext uri="{FF2B5EF4-FFF2-40B4-BE49-F238E27FC236}">
                <a16:creationId xmlns:a16="http://schemas.microsoft.com/office/drawing/2014/main" id="{580FE2D2-42EF-B740-86AF-1E2526B53C27}"/>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84558CAC-F81F-DA4B-9F0B-5DBA9613085D}"/>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6</a:t>
            </a:fld>
            <a:endParaRPr lang="en-US" altLang="en-US" dirty="0"/>
          </a:p>
        </p:txBody>
      </p:sp>
    </p:spTree>
    <p:extLst>
      <p:ext uri="{BB962C8B-B14F-4D97-AF65-F5344CB8AC3E}">
        <p14:creationId xmlns:p14="http://schemas.microsoft.com/office/powerpoint/2010/main" val="2029547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245" y="1676400"/>
            <a:ext cx="6807309" cy="369332"/>
          </a:xfrm>
          <a:prstGeom prst="rect">
            <a:avLst/>
          </a:prstGeom>
        </p:spPr>
        <p:txBody>
          <a:bodyPr wrap="square">
            <a:spAutoFit/>
          </a:bodyPr>
          <a:lstStyle/>
          <a:p>
            <a:r>
              <a:rPr lang="en-US" dirty="0"/>
              <a:t> </a:t>
            </a:r>
          </a:p>
        </p:txBody>
      </p:sp>
      <p:sp>
        <p:nvSpPr>
          <p:cNvPr id="12" name="TextBox 11"/>
          <p:cNvSpPr txBox="1"/>
          <p:nvPr/>
        </p:nvSpPr>
        <p:spPr>
          <a:xfrm>
            <a:off x="1981199" y="228600"/>
            <a:ext cx="7010400" cy="1200329"/>
          </a:xfrm>
          <a:prstGeom prst="rect">
            <a:avLst/>
          </a:prstGeom>
          <a:noFill/>
        </p:spPr>
        <p:txBody>
          <a:bodyPr wrap="square" rtlCol="0">
            <a:spAutoFit/>
          </a:bodyPr>
          <a:lstStyle/>
          <a:p>
            <a:pPr algn="ctr"/>
            <a:r>
              <a:rPr lang="en-US" sz="3600" dirty="0">
                <a:latin typeface="+mj-lt"/>
              </a:rPr>
              <a:t>ACGME Accredited Sponsoring Institution</a:t>
            </a:r>
          </a:p>
        </p:txBody>
      </p:sp>
      <p:sp>
        <p:nvSpPr>
          <p:cNvPr id="4" name="TextBox 3"/>
          <p:cNvSpPr txBox="1"/>
          <p:nvPr/>
        </p:nvSpPr>
        <p:spPr>
          <a:xfrm>
            <a:off x="533401" y="1676400"/>
            <a:ext cx="8229599" cy="5139869"/>
          </a:xfrm>
          <a:prstGeom prst="rect">
            <a:avLst/>
          </a:prstGeom>
          <a:noFill/>
        </p:spPr>
        <p:txBody>
          <a:bodyPr wrap="square" rtlCol="0">
            <a:spAutoFit/>
          </a:bodyPr>
          <a:lstStyle/>
          <a:p>
            <a:pPr lvl="0" defTabSz="457200" fontAlgn="auto">
              <a:spcBef>
                <a:spcPts val="0"/>
              </a:spcBef>
              <a:spcAft>
                <a:spcPts val="0"/>
              </a:spcAft>
            </a:pPr>
            <a:r>
              <a:rPr lang="en-US" sz="2400" u="sng" dirty="0">
                <a:latin typeface="Arial" panose="020B0604020202020204" pitchFamily="34" charset="0"/>
                <a:cs typeface="Arial" panose="020B0604020202020204" pitchFamily="34" charset="0"/>
              </a:rPr>
              <a:t>Definition:</a:t>
            </a:r>
            <a:r>
              <a:rPr lang="en-US" sz="2400" dirty="0">
                <a:latin typeface="Arial" panose="020B0604020202020204" pitchFamily="34" charset="0"/>
                <a:cs typeface="Arial" panose="020B0604020202020204" pitchFamily="34" charset="0"/>
              </a:rPr>
              <a:t> The organization (or entity) that assumes the ultimate financial and academic responsibility for a program of graduate medical education. The sponsoring institution has the primary purpose of providing educational programs and/or health care services.</a:t>
            </a:r>
          </a:p>
          <a:p>
            <a:pPr marL="285750" lvl="0" indent="-285750" defTabSz="457200" fontAlgn="auto">
              <a:spcBef>
                <a:spcPts val="0"/>
              </a:spcBef>
              <a:spcAft>
                <a:spcPts val="0"/>
              </a:spcAft>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lvl="0" defTabSz="457200" fontAlgn="auto">
              <a:spcBef>
                <a:spcPts val="0"/>
              </a:spcBef>
              <a:spcAft>
                <a:spcPts val="0"/>
              </a:spcAft>
            </a:pPr>
            <a:r>
              <a:rPr lang="en-US" sz="2400" u="sng" dirty="0">
                <a:latin typeface="Arial" panose="020B0604020202020204" pitchFamily="34" charset="0"/>
                <a:cs typeface="Arial" panose="020B0604020202020204" pitchFamily="34" charset="0"/>
              </a:rPr>
              <a:t>Examples:</a:t>
            </a:r>
            <a:r>
              <a:rPr lang="en-US" sz="2400" dirty="0">
                <a:latin typeface="Arial" panose="020B0604020202020204" pitchFamily="34" charset="0"/>
                <a:cs typeface="Arial" panose="020B0604020202020204" pitchFamily="34" charset="0"/>
              </a:rPr>
              <a:t> </a:t>
            </a:r>
            <a:r>
              <a:rPr lang="en-US" sz="2400" i="1" dirty="0">
                <a:latin typeface="Arial" panose="020B0604020202020204" pitchFamily="34" charset="0"/>
                <a:cs typeface="Arial" panose="020B0604020202020204" pitchFamily="34" charset="0"/>
              </a:rPr>
              <a:t>a university; a medical school; a hospital; a school of public health; a health department; a public health agency; an organized health care delivery system; a medical examiner’s office; a consortium; an educational organization</a:t>
            </a:r>
            <a:r>
              <a:rPr lang="en-US" sz="2400" b="0" i="1" dirty="0">
                <a:latin typeface="Arial" panose="020B0604020202020204" pitchFamily="34" charset="0"/>
                <a:cs typeface="Arial" panose="020B0604020202020204" pitchFamily="34" charset="0"/>
              </a:rPr>
              <a:t>.</a:t>
            </a:r>
          </a:p>
          <a:p>
            <a:endParaRPr lang="en-US" dirty="0"/>
          </a:p>
          <a:p>
            <a:endParaRPr lang="en-US" dirty="0"/>
          </a:p>
        </p:txBody>
      </p:sp>
      <p:sp>
        <p:nvSpPr>
          <p:cNvPr id="5" name="Footer Placeholder 3">
            <a:extLst>
              <a:ext uri="{FF2B5EF4-FFF2-40B4-BE49-F238E27FC236}">
                <a16:creationId xmlns:a16="http://schemas.microsoft.com/office/drawing/2014/main" id="{D8625299-5355-9D4A-93C7-CDDC5E397779}"/>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6" name="Slide Number Placeholder 4">
            <a:extLst>
              <a:ext uri="{FF2B5EF4-FFF2-40B4-BE49-F238E27FC236}">
                <a16:creationId xmlns:a16="http://schemas.microsoft.com/office/drawing/2014/main" id="{3F51F0BE-5439-BB43-A4E9-F5B37FEA661A}"/>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7</a:t>
            </a:fld>
            <a:endParaRPr lang="en-US" altLang="en-US" dirty="0"/>
          </a:p>
        </p:txBody>
      </p:sp>
    </p:spTree>
    <p:extLst>
      <p:ext uri="{BB962C8B-B14F-4D97-AF65-F5344CB8AC3E}">
        <p14:creationId xmlns:p14="http://schemas.microsoft.com/office/powerpoint/2010/main" val="3693357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C528293A-CC7F-4F6C-9738-0BE1F26B25CE}"/>
              </a:ext>
            </a:extLst>
          </p:cNvPr>
          <p:cNvSpPr>
            <a:spLocks noGrp="1"/>
          </p:cNvSpPr>
          <p:nvPr>
            <p:ph type="body" idx="1"/>
          </p:nvPr>
        </p:nvSpPr>
        <p:spPr>
          <a:xfrm>
            <a:off x="629842" y="1524000"/>
            <a:ext cx="3868340" cy="823912"/>
          </a:xfrm>
        </p:spPr>
        <p:txBody>
          <a:bodyPr/>
          <a:lstStyle/>
          <a:p>
            <a:pPr algn="ctr"/>
            <a:r>
              <a:rPr lang="en-US" sz="2800" dirty="0"/>
              <a:t>Pro’s	</a:t>
            </a:r>
            <a:r>
              <a:rPr lang="en-US" dirty="0"/>
              <a:t>	</a:t>
            </a:r>
          </a:p>
        </p:txBody>
      </p:sp>
      <p:sp>
        <p:nvSpPr>
          <p:cNvPr id="7" name="Content Placeholder 6">
            <a:extLst>
              <a:ext uri="{FF2B5EF4-FFF2-40B4-BE49-F238E27FC236}">
                <a16:creationId xmlns:a16="http://schemas.microsoft.com/office/drawing/2014/main" id="{9A56730F-7293-42D5-9828-D1893D5492EA}"/>
              </a:ext>
            </a:extLst>
          </p:cNvPr>
          <p:cNvSpPr>
            <a:spLocks noGrp="1"/>
          </p:cNvSpPr>
          <p:nvPr>
            <p:ph sz="half" idx="2"/>
          </p:nvPr>
        </p:nvSpPr>
        <p:spPr>
          <a:xfrm>
            <a:off x="629842" y="2438400"/>
            <a:ext cx="3868340" cy="3684588"/>
          </a:xfrm>
        </p:spPr>
        <p:txBody>
          <a:bodyPr/>
          <a:lstStyle/>
          <a:p>
            <a:r>
              <a:rPr lang="en-US" dirty="0"/>
              <a:t>Tend to have more resources</a:t>
            </a:r>
          </a:p>
          <a:p>
            <a:r>
              <a:rPr lang="en-US" dirty="0"/>
              <a:t>Data analysis</a:t>
            </a:r>
          </a:p>
          <a:p>
            <a:r>
              <a:rPr lang="en-US" dirty="0"/>
              <a:t>Economies of scale</a:t>
            </a:r>
          </a:p>
          <a:p>
            <a:pPr marL="0" indent="0">
              <a:buNone/>
            </a:pPr>
            <a:endParaRPr lang="en-US" dirty="0"/>
          </a:p>
          <a:p>
            <a:pPr marL="0" indent="0">
              <a:buNone/>
            </a:pPr>
            <a:endParaRPr lang="en-US" dirty="0"/>
          </a:p>
        </p:txBody>
      </p:sp>
      <p:sp>
        <p:nvSpPr>
          <p:cNvPr id="8" name="Text Placeholder 7">
            <a:extLst>
              <a:ext uri="{FF2B5EF4-FFF2-40B4-BE49-F238E27FC236}">
                <a16:creationId xmlns:a16="http://schemas.microsoft.com/office/drawing/2014/main" id="{6380F8F1-C85B-4E03-9F5D-141576A4638E}"/>
              </a:ext>
            </a:extLst>
          </p:cNvPr>
          <p:cNvSpPr>
            <a:spLocks noGrp="1"/>
          </p:cNvSpPr>
          <p:nvPr>
            <p:ph type="body" sz="quarter" idx="3"/>
          </p:nvPr>
        </p:nvSpPr>
        <p:spPr>
          <a:xfrm>
            <a:off x="4629150" y="1524000"/>
            <a:ext cx="3887391" cy="823912"/>
          </a:xfrm>
        </p:spPr>
        <p:txBody>
          <a:bodyPr>
            <a:normAutofit/>
          </a:bodyPr>
          <a:lstStyle/>
          <a:p>
            <a:pPr algn="ctr"/>
            <a:r>
              <a:rPr lang="en-US" sz="2800" dirty="0"/>
              <a:t>Con’s</a:t>
            </a:r>
          </a:p>
        </p:txBody>
      </p:sp>
      <p:sp>
        <p:nvSpPr>
          <p:cNvPr id="9" name="Content Placeholder 8">
            <a:extLst>
              <a:ext uri="{FF2B5EF4-FFF2-40B4-BE49-F238E27FC236}">
                <a16:creationId xmlns:a16="http://schemas.microsoft.com/office/drawing/2014/main" id="{F7522457-10A8-444B-B895-01A167B6D3F8}"/>
              </a:ext>
            </a:extLst>
          </p:cNvPr>
          <p:cNvSpPr>
            <a:spLocks noGrp="1"/>
          </p:cNvSpPr>
          <p:nvPr>
            <p:ph sz="quarter" idx="4"/>
          </p:nvPr>
        </p:nvSpPr>
        <p:spPr>
          <a:xfrm>
            <a:off x="4629150" y="2362200"/>
            <a:ext cx="3887391" cy="3684588"/>
          </a:xfrm>
        </p:spPr>
        <p:txBody>
          <a:bodyPr/>
          <a:lstStyle/>
          <a:p>
            <a:r>
              <a:rPr lang="en-US" dirty="0"/>
              <a:t>Focus on data</a:t>
            </a:r>
          </a:p>
          <a:p>
            <a:r>
              <a:rPr lang="en-US" dirty="0"/>
              <a:t>Difficult for quick intervention</a:t>
            </a:r>
          </a:p>
          <a:p>
            <a:r>
              <a:rPr lang="en-US" dirty="0"/>
              <a:t>No cost savings – still need leadership at local level</a:t>
            </a:r>
          </a:p>
          <a:p>
            <a:r>
              <a:rPr lang="en-US" dirty="0"/>
              <a:t>Difficult to individualize – focus is on conformity and culture</a:t>
            </a:r>
          </a:p>
          <a:p>
            <a:endParaRPr lang="en-US" dirty="0"/>
          </a:p>
        </p:txBody>
      </p:sp>
      <p:sp>
        <p:nvSpPr>
          <p:cNvPr id="2" name="Title 1">
            <a:extLst>
              <a:ext uri="{FF2B5EF4-FFF2-40B4-BE49-F238E27FC236}">
                <a16:creationId xmlns:a16="http://schemas.microsoft.com/office/drawing/2014/main" id="{FCAA7062-0ACD-40ED-942D-D8B83BF9880C}"/>
              </a:ext>
            </a:extLst>
          </p:cNvPr>
          <p:cNvSpPr>
            <a:spLocks noGrp="1"/>
          </p:cNvSpPr>
          <p:nvPr>
            <p:ph type="title"/>
          </p:nvPr>
        </p:nvSpPr>
        <p:spPr/>
        <p:txBody>
          <a:bodyPr>
            <a:normAutofit/>
          </a:bodyPr>
          <a:lstStyle/>
          <a:p>
            <a:pPr algn="ctr"/>
            <a:r>
              <a:rPr lang="en-US" dirty="0"/>
              <a:t>SI- Consortium, Systems, Medical Schools</a:t>
            </a:r>
          </a:p>
        </p:txBody>
      </p:sp>
      <p:sp>
        <p:nvSpPr>
          <p:cNvPr id="10" name="Footer Placeholder 3">
            <a:extLst>
              <a:ext uri="{FF2B5EF4-FFF2-40B4-BE49-F238E27FC236}">
                <a16:creationId xmlns:a16="http://schemas.microsoft.com/office/drawing/2014/main" id="{AA0DA7B1-2B2B-734C-91F6-B7804B803C76}"/>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1" name="Slide Number Placeholder 4">
            <a:extLst>
              <a:ext uri="{FF2B5EF4-FFF2-40B4-BE49-F238E27FC236}">
                <a16:creationId xmlns:a16="http://schemas.microsoft.com/office/drawing/2014/main" id="{051F2F06-3754-ED40-83EA-38CE79A00C4F}"/>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2949298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B904AD-C600-4104-B1B4-9EA8F067B791}"/>
              </a:ext>
            </a:extLst>
          </p:cNvPr>
          <p:cNvSpPr>
            <a:spLocks noGrp="1"/>
          </p:cNvSpPr>
          <p:nvPr>
            <p:ph type="body" idx="1"/>
          </p:nvPr>
        </p:nvSpPr>
        <p:spPr/>
        <p:txBody>
          <a:bodyPr/>
          <a:lstStyle/>
          <a:p>
            <a:pPr algn="ctr"/>
            <a:r>
              <a:rPr lang="en-US" dirty="0"/>
              <a:t>Pro’s	</a:t>
            </a:r>
          </a:p>
        </p:txBody>
      </p:sp>
      <p:sp>
        <p:nvSpPr>
          <p:cNvPr id="10" name="Content Placeholder 9">
            <a:extLst>
              <a:ext uri="{FF2B5EF4-FFF2-40B4-BE49-F238E27FC236}">
                <a16:creationId xmlns:a16="http://schemas.microsoft.com/office/drawing/2014/main" id="{9BA67BF9-6656-4DD1-B640-056D1FB72F31}"/>
              </a:ext>
            </a:extLst>
          </p:cNvPr>
          <p:cNvSpPr>
            <a:spLocks noGrp="1"/>
          </p:cNvSpPr>
          <p:nvPr>
            <p:ph sz="half" idx="2"/>
          </p:nvPr>
        </p:nvSpPr>
        <p:spPr/>
        <p:txBody>
          <a:bodyPr/>
          <a:lstStyle/>
          <a:p>
            <a:r>
              <a:rPr lang="en-US" dirty="0"/>
              <a:t>Local control</a:t>
            </a:r>
          </a:p>
          <a:p>
            <a:pPr lvl="1"/>
            <a:r>
              <a:rPr lang="en-US" dirty="0"/>
              <a:t>Policies</a:t>
            </a:r>
          </a:p>
          <a:p>
            <a:pPr lvl="1"/>
            <a:r>
              <a:rPr lang="en-US" dirty="0"/>
              <a:t>Oversight</a:t>
            </a:r>
          </a:p>
          <a:p>
            <a:r>
              <a:rPr lang="en-US" dirty="0"/>
              <a:t>Quick Intervention</a:t>
            </a:r>
          </a:p>
          <a:p>
            <a:r>
              <a:rPr lang="en-US" dirty="0"/>
              <a:t>Broad knowledge base</a:t>
            </a:r>
          </a:p>
          <a:p>
            <a:pPr marL="0" indent="0">
              <a:buNone/>
            </a:pPr>
            <a:endParaRPr lang="en-US" dirty="0"/>
          </a:p>
        </p:txBody>
      </p:sp>
      <p:sp>
        <p:nvSpPr>
          <p:cNvPr id="11" name="Text Placeholder 10">
            <a:extLst>
              <a:ext uri="{FF2B5EF4-FFF2-40B4-BE49-F238E27FC236}">
                <a16:creationId xmlns:a16="http://schemas.microsoft.com/office/drawing/2014/main" id="{78B9476D-4E18-46D1-B7A8-E0F4790F9446}"/>
              </a:ext>
            </a:extLst>
          </p:cNvPr>
          <p:cNvSpPr>
            <a:spLocks noGrp="1"/>
          </p:cNvSpPr>
          <p:nvPr>
            <p:ph type="body" sz="quarter" idx="3"/>
          </p:nvPr>
        </p:nvSpPr>
        <p:spPr/>
        <p:txBody>
          <a:bodyPr/>
          <a:lstStyle/>
          <a:p>
            <a:pPr algn="ctr"/>
            <a:r>
              <a:rPr lang="en-US" dirty="0"/>
              <a:t>Con’s</a:t>
            </a:r>
          </a:p>
        </p:txBody>
      </p:sp>
      <p:sp>
        <p:nvSpPr>
          <p:cNvPr id="12" name="Content Placeholder 11">
            <a:extLst>
              <a:ext uri="{FF2B5EF4-FFF2-40B4-BE49-F238E27FC236}">
                <a16:creationId xmlns:a16="http://schemas.microsoft.com/office/drawing/2014/main" id="{03E0A362-01B4-4F7D-B2E8-D10C790601C2}"/>
              </a:ext>
            </a:extLst>
          </p:cNvPr>
          <p:cNvSpPr>
            <a:spLocks noGrp="1"/>
          </p:cNvSpPr>
          <p:nvPr>
            <p:ph sz="quarter" idx="4"/>
          </p:nvPr>
        </p:nvSpPr>
        <p:spPr/>
        <p:txBody>
          <a:bodyPr/>
          <a:lstStyle/>
          <a:p>
            <a:r>
              <a:rPr lang="en-US" dirty="0"/>
              <a:t>Less resources</a:t>
            </a:r>
          </a:p>
          <a:p>
            <a:r>
              <a:rPr lang="en-US" dirty="0"/>
              <a:t>Limited specialization – accreditation specialist, data analysis</a:t>
            </a:r>
          </a:p>
          <a:p>
            <a:r>
              <a:rPr lang="en-US" dirty="0"/>
              <a:t>Data may not be as robust</a:t>
            </a:r>
          </a:p>
        </p:txBody>
      </p:sp>
      <p:sp>
        <p:nvSpPr>
          <p:cNvPr id="7" name="Title 6">
            <a:extLst>
              <a:ext uri="{FF2B5EF4-FFF2-40B4-BE49-F238E27FC236}">
                <a16:creationId xmlns:a16="http://schemas.microsoft.com/office/drawing/2014/main" id="{03F8BEC5-0252-441F-9F47-0F0AF30729D1}"/>
              </a:ext>
            </a:extLst>
          </p:cNvPr>
          <p:cNvSpPr>
            <a:spLocks noGrp="1"/>
          </p:cNvSpPr>
          <p:nvPr>
            <p:ph type="title"/>
          </p:nvPr>
        </p:nvSpPr>
        <p:spPr/>
        <p:txBody>
          <a:bodyPr/>
          <a:lstStyle/>
          <a:p>
            <a:pPr algn="ctr"/>
            <a:r>
              <a:rPr lang="en-US" dirty="0"/>
              <a:t>Hospital or Local Sponsorship</a:t>
            </a:r>
          </a:p>
        </p:txBody>
      </p:sp>
      <p:sp>
        <p:nvSpPr>
          <p:cNvPr id="8" name="Footer Placeholder 3">
            <a:extLst>
              <a:ext uri="{FF2B5EF4-FFF2-40B4-BE49-F238E27FC236}">
                <a16:creationId xmlns:a16="http://schemas.microsoft.com/office/drawing/2014/main" id="{326EEA21-1E98-8940-B05F-19EDDB82A48B}"/>
              </a:ext>
            </a:extLst>
          </p:cNvPr>
          <p:cNvSpPr>
            <a:spLocks noGrp="1"/>
          </p:cNvSpPr>
          <p:nvPr>
            <p:ph type="ftr" sz="quarter" idx="10"/>
          </p:nvPr>
        </p:nvSpPr>
        <p:spPr>
          <a:xfrm>
            <a:off x="3028950" y="6433130"/>
            <a:ext cx="3086100" cy="365125"/>
          </a:xfrm>
        </p:spPr>
        <p:txBody>
          <a:bodyPr/>
          <a:lstStyle/>
          <a:p>
            <a:pPr>
              <a:defRPr/>
            </a:pPr>
            <a:r>
              <a:rPr lang="en-US" dirty="0"/>
              <a:t>Presented by Partners in Medical Education, Inc. 2018</a:t>
            </a:r>
          </a:p>
        </p:txBody>
      </p:sp>
      <p:sp>
        <p:nvSpPr>
          <p:cNvPr id="13" name="Slide Number Placeholder 4">
            <a:extLst>
              <a:ext uri="{FF2B5EF4-FFF2-40B4-BE49-F238E27FC236}">
                <a16:creationId xmlns:a16="http://schemas.microsoft.com/office/drawing/2014/main" id="{ED3595B7-6A3E-DD45-8260-19CF7BFA9C8B}"/>
              </a:ext>
            </a:extLst>
          </p:cNvPr>
          <p:cNvSpPr>
            <a:spLocks noGrp="1"/>
          </p:cNvSpPr>
          <p:nvPr>
            <p:ph type="sldNum" sz="quarter" idx="11"/>
          </p:nvPr>
        </p:nvSpPr>
        <p:spPr>
          <a:xfrm>
            <a:off x="6457950" y="6433131"/>
            <a:ext cx="2057400" cy="365125"/>
          </a:xfrm>
        </p:spPr>
        <p:txBody>
          <a:bodyPr/>
          <a:lstStyle/>
          <a:p>
            <a:pPr>
              <a:defRPr/>
            </a:pPr>
            <a:fld id="{6AD68910-38FE-C240-95D4-C063CA8D3DE6}" type="slidenum">
              <a:rPr lang="en-US" altLang="en-US" smtClean="0"/>
              <a:pPr>
                <a:defRPr/>
              </a:pPr>
              <a:t>9</a:t>
            </a:fld>
            <a:endParaRPr lang="en-US" altLang="en-US" dirty="0"/>
          </a:p>
        </p:txBody>
      </p:sp>
    </p:spTree>
    <p:extLst>
      <p:ext uri="{BB962C8B-B14F-4D97-AF65-F5344CB8AC3E}">
        <p14:creationId xmlns:p14="http://schemas.microsoft.com/office/powerpoint/2010/main" val="35530503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2018 Master Slide 2018</Template>
  <TotalTime>1837</TotalTime>
  <Words>2237</Words>
  <Application>Microsoft Macintosh PowerPoint</Application>
  <PresentationFormat>On-screen Show (4:3)</PresentationFormat>
  <Paragraphs>363</Paragraphs>
  <Slides>31</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ＭＳ Ｐゴシック</vt:lpstr>
      <vt:lpstr>Arial</vt:lpstr>
      <vt:lpstr>Calibri</vt:lpstr>
      <vt:lpstr>Comic Sans MS</vt:lpstr>
      <vt:lpstr>Gill Sans</vt:lpstr>
      <vt:lpstr>Lucida Bright</vt:lpstr>
      <vt:lpstr>Times New Roman</vt:lpstr>
      <vt:lpstr>Wingdings</vt:lpstr>
      <vt:lpstr>PME-2016</vt:lpstr>
      <vt:lpstr>New Sponsoring Institutions </vt:lpstr>
      <vt:lpstr>PowerPoint Presentation</vt:lpstr>
      <vt:lpstr>Learning Objectives</vt:lpstr>
      <vt:lpstr>Strategic Alignment </vt:lpstr>
      <vt:lpstr>Strategic Pillars</vt:lpstr>
      <vt:lpstr>PowerPoint Presentation</vt:lpstr>
      <vt:lpstr>PowerPoint Presentation</vt:lpstr>
      <vt:lpstr>SI- Consortium, Systems, Medical Schools</vt:lpstr>
      <vt:lpstr>Hospital or Local Sponsorship</vt:lpstr>
      <vt:lpstr>Steps Prior to Application </vt:lpstr>
      <vt:lpstr>Designated Institutional Official (DIO) </vt:lpstr>
      <vt:lpstr>Responsibilities of the DIO</vt:lpstr>
      <vt:lpstr>DIO – Consortium, System, or Medical School</vt:lpstr>
      <vt:lpstr>DIO – Hospital or Local Sponsorship</vt:lpstr>
      <vt:lpstr>Graduate Medical Education Committee (GMEC)</vt:lpstr>
      <vt:lpstr>I.B.4.a) GMEC Responsibilities: Oversight</vt:lpstr>
      <vt:lpstr>Graduate Medical Education Committee (GMEC)</vt:lpstr>
      <vt:lpstr>I.B.4.b) GMEC Responsibilities:  Review and Approval</vt:lpstr>
      <vt:lpstr>Organization Structure</vt:lpstr>
      <vt:lpstr>IV. Institutional GME Policies and Procedures</vt:lpstr>
      <vt:lpstr>IV. Institutional GME Policies and Procedures</vt:lpstr>
      <vt:lpstr>Statement of Commitment</vt:lpstr>
      <vt:lpstr>Multiple Steps for Application</vt:lpstr>
      <vt:lpstr>Accreditation Data System</vt:lpstr>
      <vt:lpstr>Required Attachments </vt:lpstr>
      <vt:lpstr>Institutional Applications</vt:lpstr>
      <vt:lpstr>Common Concerns  in Institutional Applications</vt:lpstr>
      <vt:lpstr>Common Concerns  in Institutional Applications</vt:lpstr>
      <vt:lpstr>Common Concerns  in Institutional Applications</vt:lpstr>
      <vt:lpstr>PowerPoint Presentation</vt:lpstr>
      <vt:lpstr>PowerPoint Presentation</vt:lpstr>
    </vt:vector>
  </TitlesOfParts>
  <Company>Allegiance Health</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roystonp</dc:creator>
  <cp:lastModifiedBy>Microsoft Office User</cp:lastModifiedBy>
  <cp:revision>97</cp:revision>
  <dcterms:created xsi:type="dcterms:W3CDTF">2014-12-11T14:17:30Z</dcterms:created>
  <dcterms:modified xsi:type="dcterms:W3CDTF">2018-10-29T15:18:44Z</dcterms:modified>
</cp:coreProperties>
</file>