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70" r:id="rId12"/>
    <p:sldId id="263" r:id="rId13"/>
    <p:sldId id="269" r:id="rId14"/>
    <p:sldId id="271" r:id="rId15"/>
    <p:sldId id="277" r:id="rId16"/>
    <p:sldId id="264" r:id="rId17"/>
    <p:sldId id="275" r:id="rId18"/>
    <p:sldId id="276" r:id="rId19"/>
    <p:sldId id="265" r:id="rId20"/>
    <p:sldId id="272" r:id="rId21"/>
    <p:sldId id="273" r:id="rId22"/>
    <p:sldId id="274" r:id="rId23"/>
    <p:sldId id="278" r:id="rId24"/>
    <p:sldId id="279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4"/>
    <p:restoredTop sz="94648"/>
  </p:normalViewPr>
  <p:slideViewPr>
    <p:cSldViewPr>
      <p:cViewPr varScale="1">
        <p:scale>
          <a:sx n="107" d="100"/>
          <a:sy n="107" d="100"/>
        </p:scale>
        <p:origin x="1432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9B02-2C6D-4196-A573-9366A7846355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DB2D21-3366-499A-92A7-9880CBCA98D2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US" dirty="0"/>
        </a:p>
      </dgm:t>
    </dgm:pt>
    <dgm:pt modelId="{ED05FFC2-9141-435B-AB3A-6F5F0D3DD821}" type="parTrans" cxnId="{A98F6362-BB8C-47A9-9270-3F5B4B75A513}">
      <dgm:prSet/>
      <dgm:spPr/>
      <dgm:t>
        <a:bodyPr/>
        <a:lstStyle/>
        <a:p>
          <a:endParaRPr lang="en-US"/>
        </a:p>
      </dgm:t>
    </dgm:pt>
    <dgm:pt modelId="{BEE82A58-B774-48DB-9DBC-4C2A596273FC}" type="sibTrans" cxnId="{A98F6362-BB8C-47A9-9270-3F5B4B75A513}">
      <dgm:prSet/>
      <dgm:spPr/>
      <dgm:t>
        <a:bodyPr/>
        <a:lstStyle/>
        <a:p>
          <a:endParaRPr lang="en-US"/>
        </a:p>
      </dgm:t>
    </dgm:pt>
    <dgm:pt modelId="{1B31319B-F9E0-48E0-BF45-560F54C1F5AD}">
      <dgm:prSet phldrT="[Text]"/>
      <dgm:spPr/>
      <dgm:t>
        <a:bodyPr/>
        <a:lstStyle/>
        <a:p>
          <a:r>
            <a:rPr lang="en-US" dirty="0" smtClean="0"/>
            <a:t>CMS</a:t>
          </a:r>
          <a:endParaRPr lang="en-US" dirty="0"/>
        </a:p>
      </dgm:t>
    </dgm:pt>
    <dgm:pt modelId="{3F18D3E5-0158-4615-9038-645180784E32}" type="parTrans" cxnId="{1A7D1937-6521-413A-8A94-922927E18AC7}">
      <dgm:prSet/>
      <dgm:spPr/>
      <dgm:t>
        <a:bodyPr/>
        <a:lstStyle/>
        <a:p>
          <a:endParaRPr lang="en-US"/>
        </a:p>
      </dgm:t>
    </dgm:pt>
    <dgm:pt modelId="{F395E277-CCA6-488E-909D-E9963EE5E27B}" type="sibTrans" cxnId="{1A7D1937-6521-413A-8A94-922927E18AC7}">
      <dgm:prSet/>
      <dgm:spPr/>
      <dgm:t>
        <a:bodyPr/>
        <a:lstStyle/>
        <a:p>
          <a:endParaRPr lang="en-US"/>
        </a:p>
      </dgm:t>
    </dgm:pt>
    <dgm:pt modelId="{B104A01A-1D20-4A26-8C72-47FCB08E8A40}">
      <dgm:prSet phldrT="[Text]"/>
      <dgm:spPr/>
      <dgm:t>
        <a:bodyPr/>
        <a:lstStyle/>
        <a:p>
          <a:r>
            <a:rPr lang="en-US" dirty="0" smtClean="0"/>
            <a:t>Institutional</a:t>
          </a:r>
          <a:endParaRPr lang="en-US" dirty="0"/>
        </a:p>
      </dgm:t>
    </dgm:pt>
    <dgm:pt modelId="{0BF39F99-35E4-409E-93B0-9572CB592AD2}" type="parTrans" cxnId="{0CC2D89F-A569-4012-A714-9B49A04EADCA}">
      <dgm:prSet/>
      <dgm:spPr/>
      <dgm:t>
        <a:bodyPr/>
        <a:lstStyle/>
        <a:p>
          <a:endParaRPr lang="en-US"/>
        </a:p>
      </dgm:t>
    </dgm:pt>
    <dgm:pt modelId="{2485F589-42EE-4A8C-AB0F-C8BA71F48AFD}" type="sibTrans" cxnId="{0CC2D89F-A569-4012-A714-9B49A04EADCA}">
      <dgm:prSet/>
      <dgm:spPr/>
      <dgm:t>
        <a:bodyPr/>
        <a:lstStyle/>
        <a:p>
          <a:endParaRPr lang="en-US"/>
        </a:p>
      </dgm:t>
    </dgm:pt>
    <dgm:pt modelId="{5543A877-55DC-4227-8A9D-DEBE86D4C351}">
      <dgm:prSet phldrT="[Text]"/>
      <dgm:spPr/>
      <dgm:t>
        <a:bodyPr/>
        <a:lstStyle/>
        <a:p>
          <a:r>
            <a:rPr lang="en-US" dirty="0" smtClean="0"/>
            <a:t>Institution</a:t>
          </a:r>
          <a:endParaRPr lang="en-US" dirty="0"/>
        </a:p>
      </dgm:t>
    </dgm:pt>
    <dgm:pt modelId="{44A87EA3-CDF6-4EA4-8013-A73E55062060}" type="parTrans" cxnId="{0EF86B9C-0C55-4B4C-B06E-B7F0610E012C}">
      <dgm:prSet/>
      <dgm:spPr/>
      <dgm:t>
        <a:bodyPr/>
        <a:lstStyle/>
        <a:p>
          <a:endParaRPr lang="en-US"/>
        </a:p>
      </dgm:t>
    </dgm:pt>
    <dgm:pt modelId="{7E5409E2-D55B-4A44-AFC0-E9ED2BA50D62}" type="sibTrans" cxnId="{0EF86B9C-0C55-4B4C-B06E-B7F0610E012C}">
      <dgm:prSet/>
      <dgm:spPr/>
      <dgm:t>
        <a:bodyPr/>
        <a:lstStyle/>
        <a:p>
          <a:endParaRPr lang="en-US"/>
        </a:p>
      </dgm:t>
    </dgm:pt>
    <dgm:pt modelId="{0098B6E0-EAE9-4D18-BD68-F648CA5928E6}">
      <dgm:prSet phldrT="[Text]"/>
      <dgm:spPr/>
      <dgm:t>
        <a:bodyPr/>
        <a:lstStyle/>
        <a:p>
          <a:r>
            <a:rPr lang="en-US" dirty="0" smtClean="0"/>
            <a:t>Accreditation</a:t>
          </a:r>
          <a:endParaRPr lang="en-US" dirty="0"/>
        </a:p>
      </dgm:t>
    </dgm:pt>
    <dgm:pt modelId="{DC4C9635-7E83-4E59-B87A-5F87AA867E4E}" type="parTrans" cxnId="{4FAF8282-E4AF-480A-8473-DE026F4F3E8B}">
      <dgm:prSet/>
      <dgm:spPr/>
      <dgm:t>
        <a:bodyPr/>
        <a:lstStyle/>
        <a:p>
          <a:endParaRPr lang="en-US"/>
        </a:p>
      </dgm:t>
    </dgm:pt>
    <dgm:pt modelId="{3866179F-238E-4951-B0BF-840838B95991}" type="sibTrans" cxnId="{4FAF8282-E4AF-480A-8473-DE026F4F3E8B}">
      <dgm:prSet/>
      <dgm:spPr/>
      <dgm:t>
        <a:bodyPr/>
        <a:lstStyle/>
        <a:p>
          <a:endParaRPr lang="en-US"/>
        </a:p>
      </dgm:t>
    </dgm:pt>
    <dgm:pt modelId="{2680D6E0-6256-4A89-A33C-EA0089D85234}">
      <dgm:prSet phldrT="[Text]"/>
      <dgm:spPr/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6163A98A-252D-403B-9543-C2DB5E5879B1}" type="parTrans" cxnId="{2E819B0E-AF88-4FAE-89DF-4E2A1718C20D}">
      <dgm:prSet/>
      <dgm:spPr/>
      <dgm:t>
        <a:bodyPr/>
        <a:lstStyle/>
        <a:p>
          <a:endParaRPr lang="en-US"/>
        </a:p>
      </dgm:t>
    </dgm:pt>
    <dgm:pt modelId="{0F6E64E6-4C56-44F8-87AA-9E7E5293775B}" type="sibTrans" cxnId="{2E819B0E-AF88-4FAE-89DF-4E2A1718C20D}">
      <dgm:prSet/>
      <dgm:spPr/>
      <dgm:t>
        <a:bodyPr/>
        <a:lstStyle/>
        <a:p>
          <a:endParaRPr lang="en-US"/>
        </a:p>
      </dgm:t>
    </dgm:pt>
    <dgm:pt modelId="{10898E9E-7DE0-4A0A-8039-2AA40BDDFEB9}">
      <dgm:prSet phldrT="[Text]"/>
      <dgm:spPr/>
      <dgm:t>
        <a:bodyPr/>
        <a:lstStyle/>
        <a:p>
          <a:r>
            <a:rPr lang="en-US" dirty="0" smtClean="0"/>
            <a:t>Program</a:t>
          </a:r>
          <a:endParaRPr lang="en-US" dirty="0"/>
        </a:p>
      </dgm:t>
    </dgm:pt>
    <dgm:pt modelId="{3CDC98A0-B246-4C08-A093-0963EA8B7839}" type="parTrans" cxnId="{7284E5A0-7C0F-4E83-9CB0-FB31FEF2663F}">
      <dgm:prSet/>
      <dgm:spPr/>
      <dgm:t>
        <a:bodyPr/>
        <a:lstStyle/>
        <a:p>
          <a:endParaRPr lang="en-US"/>
        </a:p>
      </dgm:t>
    </dgm:pt>
    <dgm:pt modelId="{D6C68AA6-7D23-43C8-9C80-9228150FE576}" type="sibTrans" cxnId="{7284E5A0-7C0F-4E83-9CB0-FB31FEF2663F}">
      <dgm:prSet/>
      <dgm:spPr/>
      <dgm:t>
        <a:bodyPr/>
        <a:lstStyle/>
        <a:p>
          <a:endParaRPr lang="en-US"/>
        </a:p>
      </dgm:t>
    </dgm:pt>
    <dgm:pt modelId="{0096FF36-F613-42CE-80E7-D5B3AA45E9C0}">
      <dgm:prSet phldrT="[Text]"/>
      <dgm:spPr/>
      <dgm:t>
        <a:bodyPr/>
        <a:lstStyle/>
        <a:p>
          <a:r>
            <a:rPr lang="en-US" dirty="0" smtClean="0"/>
            <a:t>Accreditation</a:t>
          </a:r>
          <a:endParaRPr lang="en-US" dirty="0"/>
        </a:p>
      </dgm:t>
    </dgm:pt>
    <dgm:pt modelId="{A1B9514F-CC20-47D7-BB85-B979FE6F8920}" type="parTrans" cxnId="{6B270C00-6A2D-4550-A32A-A46773AE4E95}">
      <dgm:prSet/>
      <dgm:spPr/>
      <dgm:t>
        <a:bodyPr/>
        <a:lstStyle/>
        <a:p>
          <a:endParaRPr lang="en-US"/>
        </a:p>
      </dgm:t>
    </dgm:pt>
    <dgm:pt modelId="{02DAEA03-049D-4C13-93EB-D5DC17CC80F8}" type="sibTrans" cxnId="{6B270C00-6A2D-4550-A32A-A46773AE4E95}">
      <dgm:prSet/>
      <dgm:spPr/>
      <dgm:t>
        <a:bodyPr/>
        <a:lstStyle/>
        <a:p>
          <a:endParaRPr lang="en-US"/>
        </a:p>
      </dgm:t>
    </dgm:pt>
    <dgm:pt modelId="{689C4259-EE8A-4DD9-9C09-31145A9099FC}">
      <dgm:prSet phldrT="[Text]"/>
      <dgm:spPr/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5FEDE0BE-0AC7-4F73-BF06-CDF0F64FFDDE}" type="parTrans" cxnId="{B28C34A5-45A8-4C45-953F-12711826EEE5}">
      <dgm:prSet/>
      <dgm:spPr/>
      <dgm:t>
        <a:bodyPr/>
        <a:lstStyle/>
        <a:p>
          <a:endParaRPr lang="en-US"/>
        </a:p>
      </dgm:t>
    </dgm:pt>
    <dgm:pt modelId="{D33939DE-D8D4-4D34-B89F-A81D1426DEFC}" type="sibTrans" cxnId="{B28C34A5-45A8-4C45-953F-12711826EEE5}">
      <dgm:prSet/>
      <dgm:spPr/>
      <dgm:t>
        <a:bodyPr/>
        <a:lstStyle/>
        <a:p>
          <a:endParaRPr lang="en-US"/>
        </a:p>
      </dgm:t>
    </dgm:pt>
    <dgm:pt modelId="{2DF2D9EB-E087-4E79-84B4-264534292891}">
      <dgm:prSet phldrT="[Text]"/>
      <dgm:spPr/>
      <dgm:t>
        <a:bodyPr/>
        <a:lstStyle/>
        <a:p>
          <a:r>
            <a:rPr lang="en-US" dirty="0" smtClean="0"/>
            <a:t>Program	</a:t>
          </a:r>
          <a:endParaRPr lang="en-US" dirty="0"/>
        </a:p>
      </dgm:t>
    </dgm:pt>
    <dgm:pt modelId="{D9B50AD1-F8DA-4ADA-9A73-049597C6B756}" type="parTrans" cxnId="{26E79454-F03E-4457-A605-5456B657B358}">
      <dgm:prSet/>
      <dgm:spPr/>
      <dgm:t>
        <a:bodyPr/>
        <a:lstStyle/>
        <a:p>
          <a:endParaRPr lang="en-US"/>
        </a:p>
      </dgm:t>
    </dgm:pt>
    <dgm:pt modelId="{8DF7D76E-2145-4E95-AF7F-6BAE4F8ADFBC}" type="sibTrans" cxnId="{26E79454-F03E-4457-A605-5456B657B358}">
      <dgm:prSet/>
      <dgm:spPr/>
      <dgm:t>
        <a:bodyPr/>
        <a:lstStyle/>
        <a:p>
          <a:endParaRPr lang="en-US"/>
        </a:p>
      </dgm:t>
    </dgm:pt>
    <dgm:pt modelId="{D50B912C-CBBC-4E4B-86B8-6FD7524F3A1E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82CC90EF-B709-4E7E-9BA1-390D7958D54D}" type="parTrans" cxnId="{7A10C059-F472-40A3-BC08-3AD49332061E}">
      <dgm:prSet/>
      <dgm:spPr/>
      <dgm:t>
        <a:bodyPr/>
        <a:lstStyle/>
        <a:p>
          <a:endParaRPr lang="en-US"/>
        </a:p>
      </dgm:t>
    </dgm:pt>
    <dgm:pt modelId="{64A2ED91-8EB5-4A5D-81DE-C681F11C22A1}" type="sibTrans" cxnId="{7A10C059-F472-40A3-BC08-3AD49332061E}">
      <dgm:prSet/>
      <dgm:spPr/>
      <dgm:t>
        <a:bodyPr/>
        <a:lstStyle/>
        <a:p>
          <a:endParaRPr lang="en-US"/>
        </a:p>
      </dgm:t>
    </dgm:pt>
    <dgm:pt modelId="{99E156E4-F337-4CD9-9FAC-2A6AA79D5CF1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D776F0C1-C245-4A59-93EE-F532E3211A9F}" type="parTrans" cxnId="{2B45FE61-6763-4469-9003-ED86BB8A45BE}">
      <dgm:prSet/>
      <dgm:spPr/>
      <dgm:t>
        <a:bodyPr/>
        <a:lstStyle/>
        <a:p>
          <a:endParaRPr lang="en-US"/>
        </a:p>
      </dgm:t>
    </dgm:pt>
    <dgm:pt modelId="{25D2B40E-DF2B-42DE-9AAE-BBE67CB929D0}" type="sibTrans" cxnId="{2B45FE61-6763-4469-9003-ED86BB8A45BE}">
      <dgm:prSet/>
      <dgm:spPr/>
      <dgm:t>
        <a:bodyPr/>
        <a:lstStyle/>
        <a:p>
          <a:endParaRPr lang="en-US"/>
        </a:p>
      </dgm:t>
    </dgm:pt>
    <dgm:pt modelId="{BE691153-DF77-4C68-98C5-A02181645C3E}" type="pres">
      <dgm:prSet presAssocID="{E4EA9B02-2C6D-4196-A573-9366A78463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DA72D2-FDA1-4F21-8929-3514A00E6AE6}" type="pres">
      <dgm:prSet presAssocID="{6CDB2D21-3366-499A-92A7-9880CBCA98D2}" presName="composite" presStyleCnt="0"/>
      <dgm:spPr/>
    </dgm:pt>
    <dgm:pt modelId="{8007BA2D-FCA8-4AE5-85CE-F0AA228F2627}" type="pres">
      <dgm:prSet presAssocID="{6CDB2D21-3366-499A-92A7-9880CBCA98D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93EA0-E3B8-41FE-9EF2-AAE647E45411}" type="pres">
      <dgm:prSet presAssocID="{6CDB2D21-3366-499A-92A7-9880CBCA98D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9DB3D-87F0-4C51-90D2-09B12BDDD28F}" type="pres">
      <dgm:prSet presAssocID="{BEE82A58-B774-48DB-9DBC-4C2A596273FC}" presName="space" presStyleCnt="0"/>
      <dgm:spPr/>
    </dgm:pt>
    <dgm:pt modelId="{CFC994CB-B10D-4FF4-BC7F-6858946594A8}" type="pres">
      <dgm:prSet presAssocID="{5543A877-55DC-4227-8A9D-DEBE86D4C351}" presName="composite" presStyleCnt="0"/>
      <dgm:spPr/>
    </dgm:pt>
    <dgm:pt modelId="{4B95A96D-B274-4353-AF74-46604F04E9B6}" type="pres">
      <dgm:prSet presAssocID="{5543A877-55DC-4227-8A9D-DEBE86D4C35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3070E-4521-4C4D-8340-DC347C867C63}" type="pres">
      <dgm:prSet presAssocID="{5543A877-55DC-4227-8A9D-DEBE86D4C35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D08B8-67AF-466A-84C7-D758CA78E14F}" type="pres">
      <dgm:prSet presAssocID="{7E5409E2-D55B-4A44-AFC0-E9ED2BA50D62}" presName="space" presStyleCnt="0"/>
      <dgm:spPr/>
    </dgm:pt>
    <dgm:pt modelId="{06C17A83-3AEA-49B6-A36B-EE13010C96FF}" type="pres">
      <dgm:prSet presAssocID="{10898E9E-7DE0-4A0A-8039-2AA40BDDFEB9}" presName="composite" presStyleCnt="0"/>
      <dgm:spPr/>
    </dgm:pt>
    <dgm:pt modelId="{E28E384F-D957-4F64-944A-D3F2273CA703}" type="pres">
      <dgm:prSet presAssocID="{10898E9E-7DE0-4A0A-8039-2AA40BDDFEB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C9A17-5F28-427C-BC46-D6CD01D45452}" type="pres">
      <dgm:prSet presAssocID="{10898E9E-7DE0-4A0A-8039-2AA40BDDFEB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F86B9C-0C55-4B4C-B06E-B7F0610E012C}" srcId="{E4EA9B02-2C6D-4196-A573-9366A7846355}" destId="{5543A877-55DC-4227-8A9D-DEBE86D4C351}" srcOrd="1" destOrd="0" parTransId="{44A87EA3-CDF6-4EA4-8013-A73E55062060}" sibTransId="{7E5409E2-D55B-4A44-AFC0-E9ED2BA50D62}"/>
    <dgm:cxn modelId="{7284E5A0-7C0F-4E83-9CB0-FB31FEF2663F}" srcId="{E4EA9B02-2C6D-4196-A573-9366A7846355}" destId="{10898E9E-7DE0-4A0A-8039-2AA40BDDFEB9}" srcOrd="2" destOrd="0" parTransId="{3CDC98A0-B246-4C08-A093-0963EA8B7839}" sibTransId="{D6C68AA6-7D23-43C8-9C80-9228150FE576}"/>
    <dgm:cxn modelId="{98C6B742-62E4-45A0-B1F4-9C0B33565C72}" type="presOf" srcId="{0096FF36-F613-42CE-80E7-D5B3AA45E9C0}" destId="{75DC9A17-5F28-427C-BC46-D6CD01D45452}" srcOrd="0" destOrd="0" presId="urn:microsoft.com/office/officeart/2005/8/layout/hList1"/>
    <dgm:cxn modelId="{6B270C00-6A2D-4550-A32A-A46773AE4E95}" srcId="{10898E9E-7DE0-4A0A-8039-2AA40BDDFEB9}" destId="{0096FF36-F613-42CE-80E7-D5B3AA45E9C0}" srcOrd="0" destOrd="0" parTransId="{A1B9514F-CC20-47D7-BB85-B979FE6F8920}" sibTransId="{02DAEA03-049D-4C13-93EB-D5DC17CC80F8}"/>
    <dgm:cxn modelId="{18F6CCE4-2927-4FE7-83CB-FC46D281738E}" type="presOf" srcId="{1B31319B-F9E0-48E0-BF45-560F54C1F5AD}" destId="{C0793EA0-E3B8-41FE-9EF2-AAE647E45411}" srcOrd="0" destOrd="0" presId="urn:microsoft.com/office/officeart/2005/8/layout/hList1"/>
    <dgm:cxn modelId="{BEBAAD92-BD31-45BE-850D-8A23CDB9CEA0}" type="presOf" srcId="{10898E9E-7DE0-4A0A-8039-2AA40BDDFEB9}" destId="{E28E384F-D957-4F64-944A-D3F2273CA703}" srcOrd="0" destOrd="0" presId="urn:microsoft.com/office/officeart/2005/8/layout/hList1"/>
    <dgm:cxn modelId="{B28C34A5-45A8-4C45-953F-12711826EEE5}" srcId="{10898E9E-7DE0-4A0A-8039-2AA40BDDFEB9}" destId="{689C4259-EE8A-4DD9-9C09-31145A9099FC}" srcOrd="1" destOrd="0" parTransId="{5FEDE0BE-0AC7-4F73-BF06-CDF0F64FFDDE}" sibTransId="{D33939DE-D8D4-4D34-B89F-A81D1426DEFC}"/>
    <dgm:cxn modelId="{CAAC1451-C2C1-4FBA-8F73-031E0E769980}" type="presOf" srcId="{D50B912C-CBBC-4E4B-86B8-6FD7524F3A1E}" destId="{75DC9A17-5F28-427C-BC46-D6CD01D45452}" srcOrd="0" destOrd="2" presId="urn:microsoft.com/office/officeart/2005/8/layout/hList1"/>
    <dgm:cxn modelId="{46CBE0D7-F7E2-4ADE-ACC5-9A6FABAEC7A5}" type="presOf" srcId="{2DF2D9EB-E087-4E79-84B4-264534292891}" destId="{C0793EA0-E3B8-41FE-9EF2-AAE647E45411}" srcOrd="0" destOrd="2" presId="urn:microsoft.com/office/officeart/2005/8/layout/hList1"/>
    <dgm:cxn modelId="{0CC2D89F-A569-4012-A714-9B49A04EADCA}" srcId="{6CDB2D21-3366-499A-92A7-9880CBCA98D2}" destId="{B104A01A-1D20-4A26-8C72-47FCB08E8A40}" srcOrd="1" destOrd="0" parTransId="{0BF39F99-35E4-409E-93B0-9572CB592AD2}" sibTransId="{2485F589-42EE-4A8C-AB0F-C8BA71F48AFD}"/>
    <dgm:cxn modelId="{26E79454-F03E-4457-A605-5456B657B358}" srcId="{6CDB2D21-3366-499A-92A7-9880CBCA98D2}" destId="{2DF2D9EB-E087-4E79-84B4-264534292891}" srcOrd="2" destOrd="0" parTransId="{D9B50AD1-F8DA-4ADA-9A73-049597C6B756}" sibTransId="{8DF7D76E-2145-4E95-AF7F-6BAE4F8ADFBC}"/>
    <dgm:cxn modelId="{A98F6362-BB8C-47A9-9270-3F5B4B75A513}" srcId="{E4EA9B02-2C6D-4196-A573-9366A7846355}" destId="{6CDB2D21-3366-499A-92A7-9880CBCA98D2}" srcOrd="0" destOrd="0" parTransId="{ED05FFC2-9141-435B-AB3A-6F5F0D3DD821}" sibTransId="{BEE82A58-B774-48DB-9DBC-4C2A596273FC}"/>
    <dgm:cxn modelId="{6516F51D-C667-40F5-A963-AD5D19B64007}" type="presOf" srcId="{B104A01A-1D20-4A26-8C72-47FCB08E8A40}" destId="{C0793EA0-E3B8-41FE-9EF2-AAE647E45411}" srcOrd="0" destOrd="1" presId="urn:microsoft.com/office/officeart/2005/8/layout/hList1"/>
    <dgm:cxn modelId="{4FAF8282-E4AF-480A-8473-DE026F4F3E8B}" srcId="{5543A877-55DC-4227-8A9D-DEBE86D4C351}" destId="{0098B6E0-EAE9-4D18-BD68-F648CA5928E6}" srcOrd="0" destOrd="0" parTransId="{DC4C9635-7E83-4E59-B87A-5F87AA867E4E}" sibTransId="{3866179F-238E-4951-B0BF-840838B95991}"/>
    <dgm:cxn modelId="{2E819B0E-AF88-4FAE-89DF-4E2A1718C20D}" srcId="{5543A877-55DC-4227-8A9D-DEBE86D4C351}" destId="{2680D6E0-6256-4A89-A33C-EA0089D85234}" srcOrd="1" destOrd="0" parTransId="{6163A98A-252D-403B-9543-C2DB5E5879B1}" sibTransId="{0F6E64E6-4C56-44F8-87AA-9E7E5293775B}"/>
    <dgm:cxn modelId="{7A71780F-AA74-4FCA-B9E0-248AD4DEBFCD}" type="presOf" srcId="{6CDB2D21-3366-499A-92A7-9880CBCA98D2}" destId="{8007BA2D-FCA8-4AE5-85CE-F0AA228F2627}" srcOrd="0" destOrd="0" presId="urn:microsoft.com/office/officeart/2005/8/layout/hList1"/>
    <dgm:cxn modelId="{7ECAB7CC-B537-4FCD-8797-D060A1F712F3}" type="presOf" srcId="{5543A877-55DC-4227-8A9D-DEBE86D4C351}" destId="{4B95A96D-B274-4353-AF74-46604F04E9B6}" srcOrd="0" destOrd="0" presId="urn:microsoft.com/office/officeart/2005/8/layout/hList1"/>
    <dgm:cxn modelId="{8B86DF6E-29F4-441A-B8DB-B20D4F73D2AA}" type="presOf" srcId="{0098B6E0-EAE9-4D18-BD68-F648CA5928E6}" destId="{E203070E-4521-4C4D-8340-DC347C867C63}" srcOrd="0" destOrd="0" presId="urn:microsoft.com/office/officeart/2005/8/layout/hList1"/>
    <dgm:cxn modelId="{128AB0EC-5805-4B43-B9C5-246FA2EA2A09}" type="presOf" srcId="{2680D6E0-6256-4A89-A33C-EA0089D85234}" destId="{E203070E-4521-4C4D-8340-DC347C867C63}" srcOrd="0" destOrd="1" presId="urn:microsoft.com/office/officeart/2005/8/layout/hList1"/>
    <dgm:cxn modelId="{D26552E5-0F7D-4771-B528-0555A4852E73}" type="presOf" srcId="{689C4259-EE8A-4DD9-9C09-31145A9099FC}" destId="{75DC9A17-5F28-427C-BC46-D6CD01D45452}" srcOrd="0" destOrd="1" presId="urn:microsoft.com/office/officeart/2005/8/layout/hList1"/>
    <dgm:cxn modelId="{2B45FE61-6763-4469-9003-ED86BB8A45BE}" srcId="{5543A877-55DC-4227-8A9D-DEBE86D4C351}" destId="{99E156E4-F337-4CD9-9FAC-2A6AA79D5CF1}" srcOrd="2" destOrd="0" parTransId="{D776F0C1-C245-4A59-93EE-F532E3211A9F}" sibTransId="{25D2B40E-DF2B-42DE-9AAE-BBE67CB929D0}"/>
    <dgm:cxn modelId="{A0193BAF-2CD0-42A1-A55D-A4886DDBAC40}" type="presOf" srcId="{E4EA9B02-2C6D-4196-A573-9366A7846355}" destId="{BE691153-DF77-4C68-98C5-A02181645C3E}" srcOrd="0" destOrd="0" presId="urn:microsoft.com/office/officeart/2005/8/layout/hList1"/>
    <dgm:cxn modelId="{1A7D1937-6521-413A-8A94-922927E18AC7}" srcId="{6CDB2D21-3366-499A-92A7-9880CBCA98D2}" destId="{1B31319B-F9E0-48E0-BF45-560F54C1F5AD}" srcOrd="0" destOrd="0" parTransId="{3F18D3E5-0158-4615-9038-645180784E32}" sibTransId="{F395E277-CCA6-488E-909D-E9963EE5E27B}"/>
    <dgm:cxn modelId="{79E84788-31BC-4728-B53D-954BF66006B2}" type="presOf" srcId="{99E156E4-F337-4CD9-9FAC-2A6AA79D5CF1}" destId="{E203070E-4521-4C4D-8340-DC347C867C63}" srcOrd="0" destOrd="2" presId="urn:microsoft.com/office/officeart/2005/8/layout/hList1"/>
    <dgm:cxn modelId="{7A10C059-F472-40A3-BC08-3AD49332061E}" srcId="{10898E9E-7DE0-4A0A-8039-2AA40BDDFEB9}" destId="{D50B912C-CBBC-4E4B-86B8-6FD7524F3A1E}" srcOrd="2" destOrd="0" parTransId="{82CC90EF-B709-4E7E-9BA1-390D7958D54D}" sibTransId="{64A2ED91-8EB5-4A5D-81DE-C681F11C22A1}"/>
    <dgm:cxn modelId="{A9D06A0A-A0B3-4FDE-B5F6-2435DB339644}" type="presParOf" srcId="{BE691153-DF77-4C68-98C5-A02181645C3E}" destId="{EBDA72D2-FDA1-4F21-8929-3514A00E6AE6}" srcOrd="0" destOrd="0" presId="urn:microsoft.com/office/officeart/2005/8/layout/hList1"/>
    <dgm:cxn modelId="{48C99B83-60EF-416A-9C0F-676F00D6B2B1}" type="presParOf" srcId="{EBDA72D2-FDA1-4F21-8929-3514A00E6AE6}" destId="{8007BA2D-FCA8-4AE5-85CE-F0AA228F2627}" srcOrd="0" destOrd="0" presId="urn:microsoft.com/office/officeart/2005/8/layout/hList1"/>
    <dgm:cxn modelId="{F1B29DB2-ADE1-47C6-B3EE-9DB90F51FD94}" type="presParOf" srcId="{EBDA72D2-FDA1-4F21-8929-3514A00E6AE6}" destId="{C0793EA0-E3B8-41FE-9EF2-AAE647E45411}" srcOrd="1" destOrd="0" presId="urn:microsoft.com/office/officeart/2005/8/layout/hList1"/>
    <dgm:cxn modelId="{D2AEE9B2-7DB9-4690-9AAB-AC0289243E69}" type="presParOf" srcId="{BE691153-DF77-4C68-98C5-A02181645C3E}" destId="{84F9DB3D-87F0-4C51-90D2-09B12BDDD28F}" srcOrd="1" destOrd="0" presId="urn:microsoft.com/office/officeart/2005/8/layout/hList1"/>
    <dgm:cxn modelId="{1391F2B7-FFFC-4DE3-A26C-BF039605C2BE}" type="presParOf" srcId="{BE691153-DF77-4C68-98C5-A02181645C3E}" destId="{CFC994CB-B10D-4FF4-BC7F-6858946594A8}" srcOrd="2" destOrd="0" presId="urn:microsoft.com/office/officeart/2005/8/layout/hList1"/>
    <dgm:cxn modelId="{81C50575-6109-4B80-AE14-74D8D1584509}" type="presParOf" srcId="{CFC994CB-B10D-4FF4-BC7F-6858946594A8}" destId="{4B95A96D-B274-4353-AF74-46604F04E9B6}" srcOrd="0" destOrd="0" presId="urn:microsoft.com/office/officeart/2005/8/layout/hList1"/>
    <dgm:cxn modelId="{C8C16DCB-4AAC-4BE0-8B99-5BC08AD1EB7E}" type="presParOf" srcId="{CFC994CB-B10D-4FF4-BC7F-6858946594A8}" destId="{E203070E-4521-4C4D-8340-DC347C867C63}" srcOrd="1" destOrd="0" presId="urn:microsoft.com/office/officeart/2005/8/layout/hList1"/>
    <dgm:cxn modelId="{74459AA1-D496-4768-8916-9976423A152B}" type="presParOf" srcId="{BE691153-DF77-4C68-98C5-A02181645C3E}" destId="{90BD08B8-67AF-466A-84C7-D758CA78E14F}" srcOrd="3" destOrd="0" presId="urn:microsoft.com/office/officeart/2005/8/layout/hList1"/>
    <dgm:cxn modelId="{ECD1ABD7-C054-4FC2-898B-93D12D4F60EB}" type="presParOf" srcId="{BE691153-DF77-4C68-98C5-A02181645C3E}" destId="{06C17A83-3AEA-49B6-A36B-EE13010C96FF}" srcOrd="4" destOrd="0" presId="urn:microsoft.com/office/officeart/2005/8/layout/hList1"/>
    <dgm:cxn modelId="{151BE04B-DAC9-444D-B98D-A51177F15965}" type="presParOf" srcId="{06C17A83-3AEA-49B6-A36B-EE13010C96FF}" destId="{E28E384F-D957-4F64-944A-D3F2273CA703}" srcOrd="0" destOrd="0" presId="urn:microsoft.com/office/officeart/2005/8/layout/hList1"/>
    <dgm:cxn modelId="{11AE5522-3B31-404B-A13C-1A429C805D74}" type="presParOf" srcId="{06C17A83-3AEA-49B6-A36B-EE13010C96FF}" destId="{75DC9A17-5F28-427C-BC46-D6CD01D454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FBD95-2C35-4FB7-9322-DE5EDCBDB68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8A1964-EC66-4021-A685-D1516B187BFE}">
      <dgm:prSet phldrT="[Text]"/>
      <dgm:spPr/>
      <dgm:t>
        <a:bodyPr/>
        <a:lstStyle/>
        <a:p>
          <a:r>
            <a:rPr lang="en-US" dirty="0" smtClean="0"/>
            <a:t>Sponsoring Institution</a:t>
          </a:r>
          <a:endParaRPr lang="en-US" dirty="0"/>
        </a:p>
      </dgm:t>
    </dgm:pt>
    <dgm:pt modelId="{20D602FC-863E-40BA-AD76-4F2006720EFC}" type="parTrans" cxnId="{A4356A0A-CA4F-4199-AB60-B85E86093EEE}">
      <dgm:prSet/>
      <dgm:spPr/>
      <dgm:t>
        <a:bodyPr/>
        <a:lstStyle/>
        <a:p>
          <a:endParaRPr lang="en-US"/>
        </a:p>
      </dgm:t>
    </dgm:pt>
    <dgm:pt modelId="{E93FE5A9-6C39-4EF2-877C-A3A1534DAE12}" type="sibTrans" cxnId="{A4356A0A-CA4F-4199-AB60-B85E86093EEE}">
      <dgm:prSet/>
      <dgm:spPr/>
      <dgm:t>
        <a:bodyPr/>
        <a:lstStyle/>
        <a:p>
          <a:endParaRPr lang="en-US"/>
        </a:p>
      </dgm:t>
    </dgm:pt>
    <dgm:pt modelId="{C2FD7AC2-CB84-4F92-8834-AD2A609F4D6E}">
      <dgm:prSet phldrT="[Text]"/>
      <dgm:spPr/>
      <dgm:t>
        <a:bodyPr/>
        <a:lstStyle/>
        <a:p>
          <a:r>
            <a:rPr lang="en-US" dirty="0" smtClean="0"/>
            <a:t>Educational Oversight</a:t>
          </a:r>
          <a:endParaRPr lang="en-US" dirty="0"/>
        </a:p>
      </dgm:t>
    </dgm:pt>
    <dgm:pt modelId="{43D381F7-183E-41D8-965B-B6CE32EF2836}" type="parTrans" cxnId="{E13B7501-E443-4311-8A7A-A5FBE933AF90}">
      <dgm:prSet/>
      <dgm:spPr/>
      <dgm:t>
        <a:bodyPr/>
        <a:lstStyle/>
        <a:p>
          <a:endParaRPr lang="en-US"/>
        </a:p>
      </dgm:t>
    </dgm:pt>
    <dgm:pt modelId="{B1224F56-C4A1-4D42-B67C-A651A70CD8D0}" type="sibTrans" cxnId="{E13B7501-E443-4311-8A7A-A5FBE933AF90}">
      <dgm:prSet/>
      <dgm:spPr/>
      <dgm:t>
        <a:bodyPr/>
        <a:lstStyle/>
        <a:p>
          <a:endParaRPr lang="en-US"/>
        </a:p>
      </dgm:t>
    </dgm:pt>
    <dgm:pt modelId="{B3B421B5-7E3E-49C1-9ADC-095DD5F2E433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734C3D93-DAEC-46DB-BAEE-A791A872F07B}" type="parTrans" cxnId="{8164CBA5-BDC0-49D3-9386-AE55471EDDF8}">
      <dgm:prSet/>
      <dgm:spPr/>
      <dgm:t>
        <a:bodyPr/>
        <a:lstStyle/>
        <a:p>
          <a:endParaRPr lang="en-US"/>
        </a:p>
      </dgm:t>
    </dgm:pt>
    <dgm:pt modelId="{F52D61DB-56AE-49D3-B0C4-A5D0DDE8A4C6}" type="sibTrans" cxnId="{8164CBA5-BDC0-49D3-9386-AE55471EDDF8}">
      <dgm:prSet/>
      <dgm:spPr/>
      <dgm:t>
        <a:bodyPr/>
        <a:lstStyle/>
        <a:p>
          <a:endParaRPr lang="en-US"/>
        </a:p>
      </dgm:t>
    </dgm:pt>
    <dgm:pt modelId="{AACF901B-1A6C-4E8E-8168-281FE5CE2D0A}">
      <dgm:prSet phldrT="[Text]"/>
      <dgm:spPr/>
      <dgm:t>
        <a:bodyPr/>
        <a:lstStyle/>
        <a:p>
          <a:r>
            <a:rPr lang="en-US" dirty="0" smtClean="0"/>
            <a:t>Learning &amp; Working Environment</a:t>
          </a:r>
          <a:endParaRPr lang="en-US" dirty="0"/>
        </a:p>
      </dgm:t>
    </dgm:pt>
    <dgm:pt modelId="{353FFBFA-1DF4-49A0-8B74-5DED1B5CA07E}" type="parTrans" cxnId="{97E4A4AD-ED8C-4DD6-907E-9D4F8D1AC1CE}">
      <dgm:prSet/>
      <dgm:spPr/>
      <dgm:t>
        <a:bodyPr/>
        <a:lstStyle/>
        <a:p>
          <a:endParaRPr lang="en-US"/>
        </a:p>
      </dgm:t>
    </dgm:pt>
    <dgm:pt modelId="{AFEBCEF8-EAD8-4D8A-8211-A65C6FBC0752}" type="sibTrans" cxnId="{97E4A4AD-ED8C-4DD6-907E-9D4F8D1AC1CE}">
      <dgm:prSet/>
      <dgm:spPr/>
      <dgm:t>
        <a:bodyPr/>
        <a:lstStyle/>
        <a:p>
          <a:endParaRPr lang="en-US"/>
        </a:p>
      </dgm:t>
    </dgm:pt>
    <dgm:pt modelId="{B639CFD1-A79A-4748-B198-14E3E6534E38}">
      <dgm:prSet phldrT="[Text]"/>
      <dgm:spPr/>
      <dgm:t>
        <a:bodyPr/>
        <a:lstStyle/>
        <a:p>
          <a:r>
            <a:rPr lang="en-US" dirty="0" smtClean="0"/>
            <a:t>Policies</a:t>
          </a:r>
          <a:endParaRPr lang="en-US" dirty="0"/>
        </a:p>
      </dgm:t>
    </dgm:pt>
    <dgm:pt modelId="{1ED78F45-A60C-4CD8-8040-CF5819BB1178}" type="parTrans" cxnId="{E385C020-9043-4A88-A2AA-D50831CFCFC6}">
      <dgm:prSet/>
      <dgm:spPr/>
      <dgm:t>
        <a:bodyPr/>
        <a:lstStyle/>
        <a:p>
          <a:endParaRPr lang="en-US"/>
        </a:p>
      </dgm:t>
    </dgm:pt>
    <dgm:pt modelId="{916D0861-B294-403D-A950-BE87C696A75F}" type="sibTrans" cxnId="{E385C020-9043-4A88-A2AA-D50831CFCFC6}">
      <dgm:prSet/>
      <dgm:spPr/>
      <dgm:t>
        <a:bodyPr/>
        <a:lstStyle/>
        <a:p>
          <a:endParaRPr lang="en-US"/>
        </a:p>
      </dgm:t>
    </dgm:pt>
    <dgm:pt modelId="{C829132D-0FD2-4F73-9500-8E4F6DB28A1C}" type="pres">
      <dgm:prSet presAssocID="{F08FBD95-2C35-4FB7-9322-DE5EDCBDB68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40B9CA-A6E9-425E-B49A-581F1C1A3278}" type="pres">
      <dgm:prSet presAssocID="{F08FBD95-2C35-4FB7-9322-DE5EDCBDB684}" presName="radial" presStyleCnt="0">
        <dgm:presLayoutVars>
          <dgm:animLvl val="ctr"/>
        </dgm:presLayoutVars>
      </dgm:prSet>
      <dgm:spPr/>
    </dgm:pt>
    <dgm:pt modelId="{9BF6DA76-54F3-4E97-80FD-CF35F974E2EE}" type="pres">
      <dgm:prSet presAssocID="{378A1964-EC66-4021-A685-D1516B187BFE}" presName="centerShape" presStyleLbl="vennNode1" presStyleIdx="0" presStyleCnt="5" custLinFactNeighborX="-2365" custLinFactNeighborY="-247"/>
      <dgm:spPr/>
      <dgm:t>
        <a:bodyPr/>
        <a:lstStyle/>
        <a:p>
          <a:endParaRPr lang="en-US"/>
        </a:p>
      </dgm:t>
    </dgm:pt>
    <dgm:pt modelId="{2FD6C69A-62B6-41C3-809B-6DF2777D6B1F}" type="pres">
      <dgm:prSet presAssocID="{C2FD7AC2-CB84-4F92-8834-AD2A609F4D6E}" presName="node" presStyleLbl="vennNode1" presStyleIdx="1" presStyleCnt="5" custScaleX="162060" custScaleY="147450" custRadScaleRad="94518" custRadScaleInc="-2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C4EC0-AA36-4E4E-BED4-6D9A21B75229}" type="pres">
      <dgm:prSet presAssocID="{B3B421B5-7E3E-49C1-9ADC-095DD5F2E433}" presName="node" presStyleLbl="vennNode1" presStyleIdx="2" presStyleCnt="5" custScaleX="141901" custScaleY="142079" custRadScaleRad="103698" custRadScaleInc="-4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60909-C9A0-4375-B798-6BD5BBEBCEC6}" type="pres">
      <dgm:prSet presAssocID="{AACF901B-1A6C-4E8E-8168-281FE5CE2D0A}" presName="node" presStyleLbl="vennNode1" presStyleIdx="3" presStyleCnt="5" custScaleX="152629" custScaleY="154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83ACC-EDFF-439A-983D-EA1F3A4255F5}" type="pres">
      <dgm:prSet presAssocID="{B639CFD1-A79A-4748-B198-14E3E6534E38}" presName="node" presStyleLbl="vennNode1" presStyleIdx="4" presStyleCnt="5" custScaleX="157612" custScaleY="155208" custRadScaleRad="120522" custRadScaleInc="1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85C020-9043-4A88-A2AA-D50831CFCFC6}" srcId="{378A1964-EC66-4021-A685-D1516B187BFE}" destId="{B639CFD1-A79A-4748-B198-14E3E6534E38}" srcOrd="3" destOrd="0" parTransId="{1ED78F45-A60C-4CD8-8040-CF5819BB1178}" sibTransId="{916D0861-B294-403D-A950-BE87C696A75F}"/>
    <dgm:cxn modelId="{01221602-5938-495B-BA9F-11B962D0F10F}" type="presOf" srcId="{B3B421B5-7E3E-49C1-9ADC-095DD5F2E433}" destId="{013C4EC0-AA36-4E4E-BED4-6D9A21B75229}" srcOrd="0" destOrd="0" presId="urn:microsoft.com/office/officeart/2005/8/layout/radial3"/>
    <dgm:cxn modelId="{97E4A4AD-ED8C-4DD6-907E-9D4F8D1AC1CE}" srcId="{378A1964-EC66-4021-A685-D1516B187BFE}" destId="{AACF901B-1A6C-4E8E-8168-281FE5CE2D0A}" srcOrd="2" destOrd="0" parTransId="{353FFBFA-1DF4-49A0-8B74-5DED1B5CA07E}" sibTransId="{AFEBCEF8-EAD8-4D8A-8211-A65C6FBC0752}"/>
    <dgm:cxn modelId="{86C9F72A-0AE5-4327-B68D-91890EC09856}" type="presOf" srcId="{C2FD7AC2-CB84-4F92-8834-AD2A609F4D6E}" destId="{2FD6C69A-62B6-41C3-809B-6DF2777D6B1F}" srcOrd="0" destOrd="0" presId="urn:microsoft.com/office/officeart/2005/8/layout/radial3"/>
    <dgm:cxn modelId="{B713B69B-2EA3-418C-AD07-8D4DA8D15B2F}" type="presOf" srcId="{378A1964-EC66-4021-A685-D1516B187BFE}" destId="{9BF6DA76-54F3-4E97-80FD-CF35F974E2EE}" srcOrd="0" destOrd="0" presId="urn:microsoft.com/office/officeart/2005/8/layout/radial3"/>
    <dgm:cxn modelId="{20E51AC0-B6AD-4A45-AD39-55587A2659C9}" type="presOf" srcId="{F08FBD95-2C35-4FB7-9322-DE5EDCBDB684}" destId="{C829132D-0FD2-4F73-9500-8E4F6DB28A1C}" srcOrd="0" destOrd="0" presId="urn:microsoft.com/office/officeart/2005/8/layout/radial3"/>
    <dgm:cxn modelId="{F0A96E65-03A1-4BE6-9DCC-7A1BECACD019}" type="presOf" srcId="{AACF901B-1A6C-4E8E-8168-281FE5CE2D0A}" destId="{7AB60909-C9A0-4375-B798-6BD5BBEBCEC6}" srcOrd="0" destOrd="0" presId="urn:microsoft.com/office/officeart/2005/8/layout/radial3"/>
    <dgm:cxn modelId="{A4356A0A-CA4F-4199-AB60-B85E86093EEE}" srcId="{F08FBD95-2C35-4FB7-9322-DE5EDCBDB684}" destId="{378A1964-EC66-4021-A685-D1516B187BFE}" srcOrd="0" destOrd="0" parTransId="{20D602FC-863E-40BA-AD76-4F2006720EFC}" sibTransId="{E93FE5A9-6C39-4EF2-877C-A3A1534DAE12}"/>
    <dgm:cxn modelId="{8164CBA5-BDC0-49D3-9386-AE55471EDDF8}" srcId="{378A1964-EC66-4021-A685-D1516B187BFE}" destId="{B3B421B5-7E3E-49C1-9ADC-095DD5F2E433}" srcOrd="1" destOrd="0" parTransId="{734C3D93-DAEC-46DB-BAEE-A791A872F07B}" sibTransId="{F52D61DB-56AE-49D3-B0C4-A5D0DDE8A4C6}"/>
    <dgm:cxn modelId="{E13B7501-E443-4311-8A7A-A5FBE933AF90}" srcId="{378A1964-EC66-4021-A685-D1516B187BFE}" destId="{C2FD7AC2-CB84-4F92-8834-AD2A609F4D6E}" srcOrd="0" destOrd="0" parTransId="{43D381F7-183E-41D8-965B-B6CE32EF2836}" sibTransId="{B1224F56-C4A1-4D42-B67C-A651A70CD8D0}"/>
    <dgm:cxn modelId="{E5A7508C-DEB0-4704-A18A-DE10F388D6AA}" type="presOf" srcId="{B639CFD1-A79A-4748-B198-14E3E6534E38}" destId="{CAA83ACC-EDFF-439A-983D-EA1F3A4255F5}" srcOrd="0" destOrd="0" presId="urn:microsoft.com/office/officeart/2005/8/layout/radial3"/>
    <dgm:cxn modelId="{DC387BB4-5517-43B8-AACB-CE0B9D074989}" type="presParOf" srcId="{C829132D-0FD2-4F73-9500-8E4F6DB28A1C}" destId="{A040B9CA-A6E9-425E-B49A-581F1C1A3278}" srcOrd="0" destOrd="0" presId="urn:microsoft.com/office/officeart/2005/8/layout/radial3"/>
    <dgm:cxn modelId="{DCB03EDE-4190-4805-88F7-8557F25896F5}" type="presParOf" srcId="{A040B9CA-A6E9-425E-B49A-581F1C1A3278}" destId="{9BF6DA76-54F3-4E97-80FD-CF35F974E2EE}" srcOrd="0" destOrd="0" presId="urn:microsoft.com/office/officeart/2005/8/layout/radial3"/>
    <dgm:cxn modelId="{410CA341-1451-429D-A9A3-BC884CAD5D3D}" type="presParOf" srcId="{A040B9CA-A6E9-425E-B49A-581F1C1A3278}" destId="{2FD6C69A-62B6-41C3-809B-6DF2777D6B1F}" srcOrd="1" destOrd="0" presId="urn:microsoft.com/office/officeart/2005/8/layout/radial3"/>
    <dgm:cxn modelId="{565FFC0E-25AB-439F-8E19-00C52626216A}" type="presParOf" srcId="{A040B9CA-A6E9-425E-B49A-581F1C1A3278}" destId="{013C4EC0-AA36-4E4E-BED4-6D9A21B75229}" srcOrd="2" destOrd="0" presId="urn:microsoft.com/office/officeart/2005/8/layout/radial3"/>
    <dgm:cxn modelId="{0BB8651E-35FD-4B13-A781-2837FF28223B}" type="presParOf" srcId="{A040B9CA-A6E9-425E-B49A-581F1C1A3278}" destId="{7AB60909-C9A0-4375-B798-6BD5BBEBCEC6}" srcOrd="3" destOrd="0" presId="urn:microsoft.com/office/officeart/2005/8/layout/radial3"/>
    <dgm:cxn modelId="{7D55910C-FA26-425F-BA0C-6F0EAC4169CD}" type="presParOf" srcId="{A040B9CA-A6E9-425E-B49A-581F1C1A3278}" destId="{CAA83ACC-EDFF-439A-983D-EA1F3A4255F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7BA2D-FCA8-4AE5-85CE-F0AA228F2627}">
      <dsp:nvSpPr>
        <dsp:cNvPr id="0" name=""/>
        <dsp:cNvSpPr/>
      </dsp:nvSpPr>
      <dsp:spPr>
        <a:xfrm>
          <a:off x="2464" y="967200"/>
          <a:ext cx="2402978" cy="720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Finance</a:t>
          </a:r>
          <a:endParaRPr lang="en-US" sz="2500" kern="1200" dirty="0"/>
        </a:p>
      </dsp:txBody>
      <dsp:txXfrm>
        <a:off x="2464" y="967200"/>
        <a:ext cx="2402978" cy="720000"/>
      </dsp:txXfrm>
    </dsp:sp>
    <dsp:sp modelId="{C0793EA0-E3B8-41FE-9EF2-AAE647E45411}">
      <dsp:nvSpPr>
        <dsp:cNvPr id="0" name=""/>
        <dsp:cNvSpPr/>
      </dsp:nvSpPr>
      <dsp:spPr>
        <a:xfrm>
          <a:off x="2464" y="1687200"/>
          <a:ext cx="2402978" cy="178425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CMS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Institutional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Program	</a:t>
          </a:r>
          <a:endParaRPr lang="en-US" sz="2500" kern="1200" dirty="0"/>
        </a:p>
      </dsp:txBody>
      <dsp:txXfrm>
        <a:off x="2464" y="1687200"/>
        <a:ext cx="2402978" cy="1784250"/>
      </dsp:txXfrm>
    </dsp:sp>
    <dsp:sp modelId="{4B95A96D-B274-4353-AF74-46604F04E9B6}">
      <dsp:nvSpPr>
        <dsp:cNvPr id="0" name=""/>
        <dsp:cNvSpPr/>
      </dsp:nvSpPr>
      <dsp:spPr>
        <a:xfrm>
          <a:off x="2741860" y="967200"/>
          <a:ext cx="2402978" cy="720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Institution</a:t>
          </a:r>
          <a:endParaRPr lang="en-US" sz="2500" kern="1200" dirty="0"/>
        </a:p>
      </dsp:txBody>
      <dsp:txXfrm>
        <a:off x="2741860" y="967200"/>
        <a:ext cx="2402978" cy="720000"/>
      </dsp:txXfrm>
    </dsp:sp>
    <dsp:sp modelId="{E203070E-4521-4C4D-8340-DC347C867C63}">
      <dsp:nvSpPr>
        <dsp:cNvPr id="0" name=""/>
        <dsp:cNvSpPr/>
      </dsp:nvSpPr>
      <dsp:spPr>
        <a:xfrm>
          <a:off x="2741860" y="1687200"/>
          <a:ext cx="2402978" cy="178425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Accreditation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Budget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Resources</a:t>
          </a:r>
          <a:endParaRPr lang="en-US" sz="2500" kern="1200" dirty="0"/>
        </a:p>
      </dsp:txBody>
      <dsp:txXfrm>
        <a:off x="2741860" y="1687200"/>
        <a:ext cx="2402978" cy="1784250"/>
      </dsp:txXfrm>
    </dsp:sp>
    <dsp:sp modelId="{E28E384F-D957-4F64-944A-D3F2273CA703}">
      <dsp:nvSpPr>
        <dsp:cNvPr id="0" name=""/>
        <dsp:cNvSpPr/>
      </dsp:nvSpPr>
      <dsp:spPr>
        <a:xfrm>
          <a:off x="5481256" y="967200"/>
          <a:ext cx="2402978" cy="720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Program</a:t>
          </a:r>
          <a:endParaRPr lang="en-US" sz="2500" kern="1200" dirty="0"/>
        </a:p>
      </dsp:txBody>
      <dsp:txXfrm>
        <a:off x="5481256" y="967200"/>
        <a:ext cx="2402978" cy="720000"/>
      </dsp:txXfrm>
    </dsp:sp>
    <dsp:sp modelId="{75DC9A17-5F28-427C-BC46-D6CD01D45452}">
      <dsp:nvSpPr>
        <dsp:cNvPr id="0" name=""/>
        <dsp:cNvSpPr/>
      </dsp:nvSpPr>
      <dsp:spPr>
        <a:xfrm>
          <a:off x="5481256" y="1687200"/>
          <a:ext cx="2402978" cy="178425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Accreditation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Budget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Resources</a:t>
          </a:r>
          <a:endParaRPr lang="en-US" sz="2500" kern="1200" dirty="0"/>
        </a:p>
      </dsp:txBody>
      <dsp:txXfrm>
        <a:off x="5481256" y="1687200"/>
        <a:ext cx="2402978" cy="1784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6DA76-54F3-4E97-80FD-CF35F974E2EE}">
      <dsp:nvSpPr>
        <dsp:cNvPr id="0" name=""/>
        <dsp:cNvSpPr/>
      </dsp:nvSpPr>
      <dsp:spPr>
        <a:xfrm>
          <a:off x="2324092" y="1031730"/>
          <a:ext cx="2646031" cy="26460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Sponsoring Institution</a:t>
          </a:r>
          <a:endParaRPr lang="en-US" sz="2800" kern="1200" dirty="0"/>
        </a:p>
      </dsp:txBody>
      <dsp:txXfrm>
        <a:off x="2711594" y="1419232"/>
        <a:ext cx="1871027" cy="1871027"/>
      </dsp:txXfrm>
    </dsp:sp>
    <dsp:sp modelId="{2FD6C69A-62B6-41C3-809B-6DF2777D6B1F}">
      <dsp:nvSpPr>
        <dsp:cNvPr id="0" name=""/>
        <dsp:cNvSpPr/>
      </dsp:nvSpPr>
      <dsp:spPr>
        <a:xfrm>
          <a:off x="2590791" y="-239515"/>
          <a:ext cx="2144079" cy="19507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Educational Oversight</a:t>
          </a:r>
          <a:endParaRPr lang="en-US" sz="1900" kern="1200" dirty="0"/>
        </a:p>
      </dsp:txBody>
      <dsp:txXfrm>
        <a:off x="2904784" y="46171"/>
        <a:ext cx="1516093" cy="1379414"/>
      </dsp:txXfrm>
    </dsp:sp>
    <dsp:sp modelId="{013C4EC0-AA36-4E4E-BED4-6D9A21B75229}">
      <dsp:nvSpPr>
        <dsp:cNvPr id="0" name=""/>
        <dsp:cNvSpPr/>
      </dsp:nvSpPr>
      <dsp:spPr>
        <a:xfrm>
          <a:off x="4572236" y="1295400"/>
          <a:ext cx="1877372" cy="18797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Resources</a:t>
          </a:r>
          <a:endParaRPr lang="en-US" sz="1900" kern="1200" dirty="0"/>
        </a:p>
      </dsp:txBody>
      <dsp:txXfrm>
        <a:off x="4847171" y="1570680"/>
        <a:ext cx="1327502" cy="1329167"/>
      </dsp:txXfrm>
    </dsp:sp>
    <dsp:sp modelId="{7AB60909-C9A0-4375-B798-6BD5BBEBCEC6}">
      <dsp:nvSpPr>
        <dsp:cNvPr id="0" name=""/>
        <dsp:cNvSpPr/>
      </dsp:nvSpPr>
      <dsp:spPr>
        <a:xfrm>
          <a:off x="2718961" y="3067248"/>
          <a:ext cx="2019305" cy="2038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Learning &amp; Working Environment</a:t>
          </a:r>
          <a:endParaRPr lang="en-US" sz="1900" kern="1200" dirty="0"/>
        </a:p>
      </dsp:txBody>
      <dsp:txXfrm>
        <a:off x="3014681" y="3365760"/>
        <a:ext cx="1427865" cy="1441346"/>
      </dsp:txXfrm>
    </dsp:sp>
    <dsp:sp modelId="{CAA83ACC-EDFF-439A-983D-EA1F3A4255F5}">
      <dsp:nvSpPr>
        <dsp:cNvPr id="0" name=""/>
        <dsp:cNvSpPr/>
      </dsp:nvSpPr>
      <dsp:spPr>
        <a:xfrm>
          <a:off x="609601" y="1295411"/>
          <a:ext cx="2085231" cy="20534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Policies</a:t>
          </a:r>
          <a:endParaRPr lang="en-US" sz="1900" kern="1200" dirty="0"/>
        </a:p>
      </dsp:txBody>
      <dsp:txXfrm>
        <a:off x="914976" y="1596128"/>
        <a:ext cx="1474481" cy="1451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71C9D-A480-F244-A0A7-C21EDA2910E5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F504F-0768-0743-A019-70AF1DAB6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1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F504F-0768-0743-A019-70AF1DAB66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373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63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inmeded.com/" TargetMode="External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rtnersinMedEd.com" TargetMode="External"/><Relationship Id="rId4" Type="http://schemas.openxmlformats.org/officeDocument/2006/relationships/hyperlink" Target="http://www.partnersinmeded.com/" TargetMode="External"/><Relationship Id="rId5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Institutional Accreditation</a:t>
            </a:r>
            <a:r>
              <a:rPr lang="en-US" smtClean="0"/>
              <a:t>: 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Let’s </a:t>
            </a:r>
            <a:r>
              <a:rPr lang="en-US" dirty="0" smtClean="0"/>
              <a:t>Get Started!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Christine Redovan, MBA</a:t>
            </a:r>
          </a:p>
          <a:p>
            <a:r>
              <a:rPr lang="en-US" dirty="0" smtClean="0"/>
              <a:t>GME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I.B.5. Annual Institutional Review (AIR)</a:t>
            </a:r>
          </a:p>
          <a:p>
            <a:pPr lvl="1"/>
            <a:r>
              <a:rPr lang="en-US" dirty="0" smtClean="0"/>
              <a:t>Performance indicators</a:t>
            </a:r>
          </a:p>
          <a:p>
            <a:pPr lvl="1"/>
            <a:r>
              <a:rPr lang="en-US" dirty="0" smtClean="0"/>
              <a:t>Institutional self-study results</a:t>
            </a:r>
          </a:p>
          <a:p>
            <a:pPr lvl="1"/>
            <a:r>
              <a:rPr lang="en-US" dirty="0" smtClean="0"/>
              <a:t>ACGME Survey results</a:t>
            </a:r>
          </a:p>
          <a:p>
            <a:pPr lvl="1"/>
            <a:r>
              <a:rPr lang="en-US" dirty="0" smtClean="0"/>
              <a:t>Accreditation status of programs and self-study results</a:t>
            </a:r>
          </a:p>
          <a:p>
            <a:pPr lvl="1"/>
            <a:r>
              <a:rPr lang="en-US" dirty="0" smtClean="0"/>
              <a:t>Action plan</a:t>
            </a:r>
          </a:p>
          <a:p>
            <a:pPr lvl="1"/>
            <a:r>
              <a:rPr lang="en-US" dirty="0" smtClean="0"/>
              <a:t>Written executive summary to governing body</a:t>
            </a:r>
          </a:p>
          <a:p>
            <a:r>
              <a:rPr lang="en-US" dirty="0" smtClean="0"/>
              <a:t>I.B.6. Special Review</a:t>
            </a:r>
          </a:p>
          <a:p>
            <a:pPr lvl="1"/>
            <a:r>
              <a:rPr lang="en-US" dirty="0" smtClean="0"/>
              <a:t>Criteria for underperforming programs</a:t>
            </a:r>
          </a:p>
          <a:p>
            <a:pPr lvl="1"/>
            <a:r>
              <a:rPr lang="en-US" dirty="0" smtClean="0"/>
              <a:t>Report with action plan and monitoring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Oversight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54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should you start GMEC?</a:t>
            </a:r>
          </a:p>
          <a:p>
            <a:r>
              <a:rPr lang="en-US" dirty="0" smtClean="0"/>
              <a:t>Who should chair GMEC?</a:t>
            </a:r>
          </a:p>
          <a:p>
            <a:r>
              <a:rPr lang="en-US" dirty="0" smtClean="0"/>
              <a:t>How often should you meet?</a:t>
            </a:r>
          </a:p>
          <a:p>
            <a:r>
              <a:rPr lang="en-US" dirty="0" smtClean="0"/>
              <a:t>Issues seen:</a:t>
            </a:r>
          </a:p>
          <a:p>
            <a:pPr lvl="1"/>
            <a:r>
              <a:rPr lang="en-US" dirty="0" smtClean="0"/>
              <a:t>No documentation of responsibilities</a:t>
            </a:r>
          </a:p>
          <a:p>
            <a:pPr lvl="1"/>
            <a:r>
              <a:rPr lang="en-US" dirty="0" smtClean="0"/>
              <a:t>Members not identified</a:t>
            </a:r>
          </a:p>
          <a:p>
            <a:pPr lvl="1"/>
            <a:r>
              <a:rPr lang="en-US" dirty="0" smtClean="0"/>
              <a:t>No discussion of AIR or Special Review criteria</a:t>
            </a:r>
          </a:p>
          <a:p>
            <a:pPr lvl="1"/>
            <a:r>
              <a:rPr lang="en-US" dirty="0" smtClean="0"/>
              <a:t>No GME structure</a:t>
            </a:r>
          </a:p>
          <a:p>
            <a:pPr lvl="1"/>
            <a:r>
              <a:rPr lang="en-US" dirty="0" smtClean="0"/>
              <a:t>Incomplete minutes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Oversight - Tips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28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II.A Institutional GME Infrastructure and Operations</a:t>
            </a:r>
          </a:p>
          <a:p>
            <a:pPr lvl="1"/>
            <a:r>
              <a:rPr lang="en-US" dirty="0" smtClean="0"/>
              <a:t>DIO and GME Office time &amp; financial support</a:t>
            </a:r>
          </a:p>
          <a:p>
            <a:endParaRPr lang="en-US" dirty="0"/>
          </a:p>
          <a:p>
            <a:r>
              <a:rPr lang="en-US" dirty="0" smtClean="0"/>
              <a:t>II.B. Program Administration</a:t>
            </a:r>
          </a:p>
          <a:p>
            <a:pPr lvl="1"/>
            <a:r>
              <a:rPr lang="en-US" dirty="0" smtClean="0"/>
              <a:t>PD, core faculty and coordinator time &amp; financial support</a:t>
            </a:r>
          </a:p>
          <a:p>
            <a:endParaRPr lang="en-US" dirty="0"/>
          </a:p>
          <a:p>
            <a:r>
              <a:rPr lang="en-US" dirty="0" smtClean="0"/>
              <a:t>II.C. Resident/Fellow Forum</a:t>
            </a:r>
          </a:p>
          <a:p>
            <a:pPr lvl="1"/>
            <a:r>
              <a:rPr lang="en-US" dirty="0" smtClean="0"/>
              <a:t>No administration present</a:t>
            </a:r>
          </a:p>
          <a:p>
            <a:endParaRPr lang="en-US" dirty="0"/>
          </a:p>
          <a:p>
            <a:r>
              <a:rPr lang="en-US" dirty="0" smtClean="0"/>
              <a:t>II.D. Resident Salary and Benefits</a:t>
            </a:r>
          </a:p>
          <a:p>
            <a:pPr lvl="1"/>
            <a:r>
              <a:rPr lang="en-US" dirty="0" smtClean="0"/>
              <a:t>Review and approve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6" name="irc_mi" descr="http://www.skepticalob.com/wp-content/uploads/2013/01/iStock_000012489491XSmal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1828800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36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38058"/>
            <a:ext cx="8210550" cy="4438905"/>
          </a:xfrm>
        </p:spPr>
        <p:txBody>
          <a:bodyPr/>
          <a:lstStyle/>
          <a:p>
            <a:r>
              <a:rPr lang="en-US" dirty="0" smtClean="0"/>
              <a:t>II.E. Educational Tools</a:t>
            </a:r>
          </a:p>
          <a:p>
            <a:pPr lvl="1"/>
            <a:r>
              <a:rPr lang="en-US" dirty="0" smtClean="0"/>
              <a:t>Communication and technology</a:t>
            </a:r>
          </a:p>
          <a:p>
            <a:pPr lvl="1"/>
            <a:r>
              <a:rPr lang="en-US" dirty="0" smtClean="0"/>
              <a:t>Library</a:t>
            </a:r>
          </a:p>
          <a:p>
            <a:endParaRPr lang="en-US" dirty="0"/>
          </a:p>
          <a:p>
            <a:r>
              <a:rPr lang="en-US" dirty="0" smtClean="0"/>
              <a:t>II.F. Support Services and Systems</a:t>
            </a:r>
          </a:p>
          <a:p>
            <a:pPr lvl="1"/>
            <a:r>
              <a:rPr lang="en-US" dirty="0" smtClean="0"/>
              <a:t>IV, phlebotomy, labs, pathology, radiology, patient transport</a:t>
            </a:r>
          </a:p>
          <a:p>
            <a:pPr lvl="1"/>
            <a:r>
              <a:rPr lang="en-US" dirty="0" smtClean="0"/>
              <a:t>Medical records</a:t>
            </a:r>
          </a:p>
          <a:p>
            <a:pPr lvl="1"/>
            <a:r>
              <a:rPr lang="en-US" dirty="0" smtClean="0"/>
              <a:t>Food access</a:t>
            </a:r>
          </a:p>
          <a:p>
            <a:pPr lvl="1"/>
            <a:r>
              <a:rPr lang="en-US" dirty="0" smtClean="0"/>
              <a:t>Sleep/rest facilities</a:t>
            </a:r>
          </a:p>
          <a:p>
            <a:pPr lvl="1"/>
            <a:r>
              <a:rPr lang="en-US" dirty="0" smtClean="0"/>
              <a:t>Site security and safety measures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6" name="irc_mi" descr="http://us.cdn1.123rf.com/168nwm/johan2011/johan20111201/johan2011120100102/12120295-3d-petit-personnage-humain-le-docteur-theme-rouge-les-gens-de-la-seri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10301" y="1572029"/>
            <a:ext cx="18288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0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517" y="1905000"/>
            <a:ext cx="8915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Think about how the institution is involved and ensures resources are provided</a:t>
            </a:r>
          </a:p>
          <a:p>
            <a:endParaRPr lang="en-US" sz="2500" dirty="0" smtClean="0"/>
          </a:p>
          <a:p>
            <a:r>
              <a:rPr lang="en-US" sz="2500" dirty="0" smtClean="0"/>
              <a:t>Faculty development support imperative for DIO, PD, core faculty and coordinators</a:t>
            </a:r>
          </a:p>
          <a:p>
            <a:endParaRPr lang="en-US" sz="2500" dirty="0" smtClean="0"/>
          </a:p>
          <a:p>
            <a:r>
              <a:rPr lang="en-US" sz="2500" dirty="0" smtClean="0"/>
              <a:t>Protected time – many programs have specific requirements</a:t>
            </a:r>
          </a:p>
          <a:p>
            <a:endParaRPr lang="en-US" sz="2500" dirty="0" smtClean="0"/>
          </a:p>
          <a:p>
            <a:r>
              <a:rPr lang="en-US" sz="2500" dirty="0" smtClean="0"/>
              <a:t>Includes space, technology and supplies</a:t>
            </a:r>
          </a:p>
          <a:p>
            <a:endParaRPr lang="en-US" sz="2500" dirty="0" smtClean="0"/>
          </a:p>
          <a:p>
            <a:r>
              <a:rPr lang="en-US" sz="2500" dirty="0" smtClean="0"/>
              <a:t>Includes clinical resources relative to program requirements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- Tips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4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Issues seen:</a:t>
            </a:r>
          </a:p>
          <a:p>
            <a:pPr lvl="1"/>
            <a:r>
              <a:rPr lang="en-US" sz="2800" dirty="0" smtClean="0"/>
              <a:t>Unclear how time is provided</a:t>
            </a:r>
          </a:p>
          <a:p>
            <a:pPr lvl="1"/>
            <a:r>
              <a:rPr lang="en-US" sz="2800" dirty="0" smtClean="0"/>
              <a:t>Lack of DIO involvement in securing program resources</a:t>
            </a:r>
          </a:p>
          <a:p>
            <a:pPr lvl="1"/>
            <a:r>
              <a:rPr lang="en-US" sz="2800" dirty="0" smtClean="0"/>
              <a:t>No mention of faculty development</a:t>
            </a:r>
          </a:p>
          <a:p>
            <a:pPr lvl="1"/>
            <a:r>
              <a:rPr lang="en-US" sz="2800" dirty="0" smtClean="0"/>
              <a:t>No formal resident forum</a:t>
            </a:r>
          </a:p>
          <a:p>
            <a:pPr lvl="1"/>
            <a:r>
              <a:rPr lang="en-US" sz="2800" dirty="0" smtClean="0"/>
              <a:t>No review of resident salary and benefits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- Tips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9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38058"/>
            <a:ext cx="8839200" cy="4438905"/>
          </a:xfrm>
        </p:spPr>
        <p:txBody>
          <a:bodyPr>
            <a:normAutofit/>
          </a:bodyPr>
          <a:lstStyle/>
          <a:p>
            <a:r>
              <a:rPr lang="en-US" dirty="0" smtClean="0"/>
              <a:t>Focused on the six CLER domains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III.B.1. Patient Safety – error reporting, risk-reduction processes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III.B.2. Quality Improvement – activities and access to data to improve patient outcomes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III.B.3. Transitions of Care – education and standardization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Working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87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3865" y="2024903"/>
            <a:ext cx="8134350" cy="44389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III.B.4. </a:t>
            </a:r>
            <a:r>
              <a:rPr lang="en-US" dirty="0" smtClean="0"/>
              <a:t>Supervision – consistent and reporting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III.B.5. Duty </a:t>
            </a:r>
            <a:r>
              <a:rPr lang="en-US" dirty="0" smtClean="0"/>
              <a:t>Hours, Fatigue Management &amp; Mitigation – education and processes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III.B.6. </a:t>
            </a:r>
            <a:r>
              <a:rPr lang="en-US" dirty="0" smtClean="0"/>
              <a:t>Professionalism – fulfillment of educational and professional responsibilities, scholarly activity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Working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9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about and issues seen:</a:t>
            </a:r>
          </a:p>
          <a:p>
            <a:r>
              <a:rPr lang="en-US" dirty="0" smtClean="0"/>
              <a:t>Opportunities the institution will provide to residents regarding risk-reduction</a:t>
            </a:r>
          </a:p>
          <a:p>
            <a:r>
              <a:rPr lang="en-US" dirty="0" smtClean="0"/>
              <a:t>How will the institution provide data to residents</a:t>
            </a:r>
          </a:p>
          <a:p>
            <a:r>
              <a:rPr lang="en-US" dirty="0" smtClean="0"/>
              <a:t>What method will the institution use for transitions of care; how will it be standardized</a:t>
            </a:r>
          </a:p>
          <a:p>
            <a:r>
              <a:rPr lang="en-US" dirty="0" smtClean="0"/>
              <a:t>How will GMEC monitor supervision</a:t>
            </a:r>
          </a:p>
          <a:p>
            <a:r>
              <a:rPr lang="en-US" dirty="0" smtClean="0"/>
              <a:t>How will GMEC monitor and educate on fatigue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Working Environment - Tips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84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IV. A. Resident/Fellow Recruitment</a:t>
            </a:r>
          </a:p>
          <a:p>
            <a:r>
              <a:rPr lang="en-US" dirty="0" smtClean="0"/>
              <a:t>IV.B. Agreement of Appointment/Contract</a:t>
            </a:r>
          </a:p>
          <a:p>
            <a:r>
              <a:rPr lang="en-US" dirty="0" smtClean="0"/>
              <a:t>IV.C. Promotion, Renewal and Dismissal</a:t>
            </a:r>
          </a:p>
          <a:p>
            <a:r>
              <a:rPr lang="en-US" dirty="0" smtClean="0"/>
              <a:t>IV.D. Grievances</a:t>
            </a:r>
          </a:p>
          <a:p>
            <a:r>
              <a:rPr lang="en-US" dirty="0" smtClean="0"/>
              <a:t>IV.E. Professional Liability Insurance</a:t>
            </a:r>
          </a:p>
          <a:p>
            <a:r>
              <a:rPr lang="en-US" dirty="0" smtClean="0"/>
              <a:t>IV.F. Health and Disability Insurance</a:t>
            </a:r>
          </a:p>
          <a:p>
            <a:r>
              <a:rPr lang="en-US" dirty="0" smtClean="0"/>
              <a:t>IV.G. Vacation and Leaves of Absence</a:t>
            </a:r>
          </a:p>
          <a:p>
            <a:r>
              <a:rPr lang="en-US" dirty="0" smtClean="0"/>
              <a:t>IV.H. Resident Services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pic>
        <p:nvPicPr>
          <p:cNvPr id="6" name="irc_mi" descr="http://www.americansentinel.edu/blog/wp-content/uploads/2012/12/Checklis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57510"/>
            <a:ext cx="142875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1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Understand ACGME requirements for Sponsoring </a:t>
            </a:r>
            <a:r>
              <a:rPr lang="en-US" sz="3200" dirty="0" smtClean="0"/>
              <a:t>Institutions</a:t>
            </a:r>
          </a:p>
          <a:p>
            <a:r>
              <a:rPr lang="en-US" sz="3200" dirty="0" smtClean="0"/>
              <a:t>Develop </a:t>
            </a:r>
            <a:r>
              <a:rPr lang="en-US" sz="3200" dirty="0"/>
              <a:t>a comprehensive, complete application for </a:t>
            </a:r>
            <a:r>
              <a:rPr lang="en-US" sz="3200" dirty="0" smtClean="0"/>
              <a:t>initial </a:t>
            </a:r>
            <a:r>
              <a:rPr lang="en-US" sz="3200" dirty="0"/>
              <a:t>accreditation</a:t>
            </a:r>
          </a:p>
          <a:p>
            <a:r>
              <a:rPr lang="en-US" sz="3200" dirty="0"/>
              <a:t>Prepare a to-do list for new </a:t>
            </a:r>
          </a:p>
          <a:p>
            <a:pPr marL="0" indent="0">
              <a:buNone/>
            </a:pPr>
            <a:r>
              <a:rPr lang="en-US" sz="3200" dirty="0" smtClean="0"/>
              <a:t>  institutional </a:t>
            </a:r>
            <a:r>
              <a:rPr lang="en-US" sz="3200" dirty="0"/>
              <a:t>applications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24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9640" y="1981200"/>
            <a:ext cx="7886700" cy="3214942"/>
          </a:xfrm>
        </p:spPr>
        <p:txBody>
          <a:bodyPr/>
          <a:lstStyle/>
          <a:p>
            <a:r>
              <a:rPr lang="en-US" dirty="0" smtClean="0"/>
              <a:t>IV.I. Supervision</a:t>
            </a:r>
          </a:p>
          <a:p>
            <a:r>
              <a:rPr lang="en-US" dirty="0" smtClean="0"/>
              <a:t>IV.J. Duty Hours</a:t>
            </a:r>
          </a:p>
          <a:p>
            <a:r>
              <a:rPr lang="en-US" dirty="0" smtClean="0"/>
              <a:t>IV.K. Vendors</a:t>
            </a:r>
          </a:p>
          <a:p>
            <a:r>
              <a:rPr lang="en-US" dirty="0" smtClean="0"/>
              <a:t>IV.L. Non-competition</a:t>
            </a:r>
          </a:p>
          <a:p>
            <a:r>
              <a:rPr lang="en-US" dirty="0" smtClean="0"/>
              <a:t>IV.M. Disasters</a:t>
            </a:r>
          </a:p>
          <a:p>
            <a:r>
              <a:rPr lang="en-US" dirty="0" smtClean="0"/>
              <a:t>IV.N. Closures and Reductions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6" name="Picture 5" descr="http://www.sabprint.co.uk/wp-content/uploads/2011/12/Small-Man-NC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1981200"/>
            <a:ext cx="1905000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994225"/>
            <a:ext cx="7886700" cy="4438905"/>
          </a:xfrm>
        </p:spPr>
        <p:txBody>
          <a:bodyPr/>
          <a:lstStyle/>
          <a:p>
            <a:r>
              <a:rPr lang="en-US" dirty="0" smtClean="0"/>
              <a:t>Must be reviewed and approved by GMEC</a:t>
            </a:r>
          </a:p>
          <a:p>
            <a:r>
              <a:rPr lang="en-US" dirty="0" smtClean="0"/>
              <a:t>Set up a review schedule</a:t>
            </a:r>
          </a:p>
          <a:p>
            <a:r>
              <a:rPr lang="en-US" dirty="0" smtClean="0"/>
              <a:t>Use the language of the requirement</a:t>
            </a:r>
          </a:p>
          <a:p>
            <a:r>
              <a:rPr lang="en-US" dirty="0" smtClean="0"/>
              <a:t>Gather samples from others to use as a base</a:t>
            </a:r>
          </a:p>
          <a:p>
            <a:r>
              <a:rPr lang="en-US" dirty="0" smtClean="0"/>
              <a:t>Reminder – you must follow these and will be held to these once completed</a:t>
            </a:r>
          </a:p>
          <a:p>
            <a:r>
              <a:rPr lang="en-US" dirty="0" smtClean="0"/>
              <a:t>Issues seen:</a:t>
            </a:r>
          </a:p>
          <a:p>
            <a:pPr lvl="1"/>
            <a:r>
              <a:rPr lang="en-US" dirty="0" smtClean="0"/>
              <a:t>Incomplete policies; do not contain required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- Tips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35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7660" y="2143140"/>
            <a:ext cx="7886700" cy="4438905"/>
          </a:xfrm>
        </p:spPr>
        <p:txBody>
          <a:bodyPr/>
          <a:lstStyle/>
          <a:p>
            <a:r>
              <a:rPr lang="en-US" dirty="0" smtClean="0"/>
              <a:t>Use the institutional requirement chart to determine your current status</a:t>
            </a:r>
          </a:p>
          <a:p>
            <a:r>
              <a:rPr lang="en-US" dirty="0" smtClean="0"/>
              <a:t>Start early; it will take a lot longer than you think</a:t>
            </a:r>
          </a:p>
          <a:p>
            <a:r>
              <a:rPr lang="en-US" dirty="0" smtClean="0"/>
              <a:t>Educate, educate, educate everyone along the way</a:t>
            </a:r>
          </a:p>
          <a:p>
            <a:r>
              <a:rPr lang="en-US" dirty="0" smtClean="0"/>
              <a:t>The application is a team sport – not a solo activity</a:t>
            </a:r>
          </a:p>
          <a:p>
            <a:r>
              <a:rPr lang="en-US" dirty="0" smtClean="0"/>
              <a:t>Talk with your colleagues, the ACGME, AHME and Partners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06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4294967295"/>
          </p:nvPr>
        </p:nvSpPr>
        <p:spPr>
          <a:xfrm>
            <a:off x="6477000" y="6416700"/>
            <a:ext cx="20574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algn="r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23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13623" y="560388"/>
            <a:ext cx="4319588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Webinars</a:t>
            </a: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200" b="0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/>
            <a:r>
              <a:rPr lang="en-US" sz="1400" dirty="0" smtClean="0">
                <a:latin typeface="+mn-lt"/>
              </a:rPr>
              <a:t>Dealing Effectively with the </a:t>
            </a:r>
          </a:p>
          <a:p>
            <a:pPr algn="ctr"/>
            <a:r>
              <a:rPr lang="en-US" sz="1400" dirty="0" smtClean="0">
                <a:latin typeface="+mn-lt"/>
              </a:rPr>
              <a:t>Struggling Medical Learner</a:t>
            </a:r>
            <a:endParaRPr lang="en-US" altLang="en-US" sz="1400" dirty="0">
              <a:latin typeface="+mn-lt"/>
            </a:endParaRPr>
          </a:p>
          <a:p>
            <a:pPr algn="ctr"/>
            <a:r>
              <a:rPr lang="en-US" altLang="en-US" sz="1400" b="0" dirty="0" smtClean="0">
                <a:latin typeface="+mn-lt"/>
              </a:rPr>
              <a:t>Tuesday, </a:t>
            </a:r>
            <a:r>
              <a:rPr lang="en-US" altLang="en-US" sz="1400" b="0" dirty="0">
                <a:latin typeface="+mn-lt"/>
              </a:rPr>
              <a:t>May </a:t>
            </a:r>
            <a:r>
              <a:rPr lang="en-US" altLang="en-US" sz="1400" b="0" dirty="0" smtClean="0">
                <a:latin typeface="+mn-lt"/>
              </a:rPr>
              <a:t>31, </a:t>
            </a:r>
            <a:r>
              <a:rPr lang="en-US" altLang="en-US" sz="1400" b="0" dirty="0">
                <a:latin typeface="+mn-lt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+mn-lt"/>
              </a:rPr>
              <a:t>12:00pm – 1:00pm EST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/>
            <a:r>
              <a:rPr lang="en-US" sz="1400" dirty="0" smtClean="0">
                <a:latin typeface="+mn-lt"/>
              </a:rPr>
              <a:t>Special Review: </a:t>
            </a:r>
          </a:p>
          <a:p>
            <a:pPr algn="ctr"/>
            <a:r>
              <a:rPr lang="en-US" sz="1400" dirty="0" smtClean="0">
                <a:latin typeface="+mn-lt"/>
              </a:rPr>
              <a:t>Required and Useful</a:t>
            </a:r>
            <a:endParaRPr lang="en-US" altLang="en-US" sz="1400" dirty="0">
              <a:latin typeface="+mn-lt"/>
            </a:endParaRPr>
          </a:p>
          <a:p>
            <a:pPr algn="ctr"/>
            <a:r>
              <a:rPr lang="en-US" altLang="en-US" sz="1400" b="0" dirty="0" smtClean="0">
                <a:latin typeface="+mn-lt"/>
              </a:rPr>
              <a:t>Thursday, June 16, </a:t>
            </a:r>
            <a:r>
              <a:rPr lang="en-US" altLang="en-US" sz="1400" b="0" dirty="0">
                <a:latin typeface="+mn-lt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+mn-lt"/>
              </a:rPr>
              <a:t>12:00pm – 1:00pm </a:t>
            </a:r>
            <a:r>
              <a:rPr lang="en-US" altLang="en-US" sz="1400" b="0" dirty="0" smtClean="0">
                <a:latin typeface="+mn-lt"/>
              </a:rPr>
              <a:t>EST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+mn-lt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 smtClean="0">
              <a:latin typeface="+mn-lt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+mn-lt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 smtClean="0">
                <a:latin typeface="Arial" charset="0"/>
                <a:hlinkClick r:id="rId3"/>
              </a:rPr>
              <a:t>www.PartnersInMedEd.com</a:t>
            </a: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 smtClean="0">
                <a:latin typeface="Arial" charset="0"/>
              </a:rPr>
              <a:t>Partners</a:t>
            </a:r>
            <a:r>
              <a:rPr lang="en-US" altLang="en-US" sz="1800" baseline="30000" dirty="0" smtClean="0">
                <a:latin typeface="Arial" charset="0"/>
              </a:rPr>
              <a:t>®</a:t>
            </a:r>
            <a:r>
              <a:rPr lang="en-US" altLang="en-US" sz="1800" dirty="0" smtClean="0">
                <a:latin typeface="Arial" charset="0"/>
              </a:rPr>
              <a:t> Snippets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87995" y="560388"/>
            <a:ext cx="4038600" cy="420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GMEC Check-Up: Is your GMEC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meeting its responsibilities?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Self-Study Visits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Introduction to GME for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New Program Coordinators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Milestones &amp; CCCs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GME Financing – The Basics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Single Accreditation System</a:t>
            </a: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The IOM Report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53866" y="5137954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how our Educational Passports can save you time </a:t>
            </a:r>
            <a:r>
              <a:rPr lang="en-US" sz="1400" i="1" dirty="0" smtClean="0"/>
              <a:t>&amp; money</a:t>
            </a:r>
            <a:r>
              <a:rPr lang="en-US" sz="1400" i="1" dirty="0"/>
              <a:t>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872" y="53937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60388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2615" y="53606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36015" y="5513019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3615" y="4979619"/>
            <a:ext cx="457200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67" y="541972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144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algn="r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24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347079"/>
            <a:ext cx="8001000" cy="3446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9600" b="0" dirty="0" smtClean="0"/>
              <a:t>    </a:t>
            </a:r>
            <a:r>
              <a:rPr lang="en-US" sz="9600" b="1" dirty="0" smtClean="0"/>
              <a:t>Partners in Medical Education, Inc. provides comprehensive consulting services to the GME community.  For more information, contact us at: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9600" b="0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1200" b="1" dirty="0" smtClean="0"/>
              <a:t>724-864-7320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8000" b="1" dirty="0" smtClean="0">
                <a:hlinkClick r:id="rId3"/>
              </a:rPr>
              <a:t>Info@PartnersinMedEd.com</a:t>
            </a:r>
            <a:endParaRPr lang="en-US" sz="8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8000" b="1" dirty="0" smtClean="0">
                <a:hlinkClick r:id="rId4"/>
              </a:rPr>
              <a:t>www.PartnersInMedEd.com</a:t>
            </a:r>
            <a:endParaRPr lang="en-US" sz="8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0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800" b="0" dirty="0" smtClean="0"/>
          </a:p>
        </p:txBody>
      </p:sp>
      <p:pic>
        <p:nvPicPr>
          <p:cNvPr id="8" name="Picture 6" descr="C:\Users\Pamala\AppData\Local\Microsoft\Windows\Temporary Internet Files\Content.Outlook\ML79IV1G\PME_logo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31242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939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19014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Main Parts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" name="Oval 1"/>
          <p:cNvSpPr/>
          <p:nvPr/>
        </p:nvSpPr>
        <p:spPr>
          <a:xfrm>
            <a:off x="2991419" y="1981200"/>
            <a:ext cx="2971800" cy="3657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6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organization (or entity) that assumes the ultimate financial and </a:t>
            </a:r>
            <a:r>
              <a:rPr lang="en-US" dirty="0" smtClean="0"/>
              <a:t>academic </a:t>
            </a:r>
            <a:r>
              <a:rPr lang="en-US" dirty="0"/>
              <a:t>responsibility for a program of GME. The sponsoring </a:t>
            </a:r>
            <a:r>
              <a:rPr lang="en-US" dirty="0" smtClean="0"/>
              <a:t>institution </a:t>
            </a:r>
            <a:r>
              <a:rPr lang="en-US" dirty="0"/>
              <a:t>has the primary </a:t>
            </a:r>
            <a:r>
              <a:rPr lang="en-US" dirty="0" smtClean="0"/>
              <a:t>purpose </a:t>
            </a:r>
            <a:r>
              <a:rPr lang="en-US" dirty="0"/>
              <a:t>of providing educational programs and/or health care services (e.g., a university, </a:t>
            </a:r>
            <a:r>
              <a:rPr lang="en-US" dirty="0" smtClean="0"/>
              <a:t>a medical </a:t>
            </a:r>
            <a:r>
              <a:rPr lang="en-US" dirty="0"/>
              <a:t>school, a hospital, a school of public health, a health department, a public health </a:t>
            </a:r>
            <a:r>
              <a:rPr lang="en-US" dirty="0" smtClean="0"/>
              <a:t>agency</a:t>
            </a:r>
            <a:r>
              <a:rPr lang="en-US" dirty="0"/>
              <a:t>, an organized health care delivery </a:t>
            </a:r>
            <a:r>
              <a:rPr lang="en-US" dirty="0" smtClean="0"/>
              <a:t>system</a:t>
            </a:r>
            <a:r>
              <a:rPr lang="en-US" dirty="0"/>
              <a:t>, a medical examiner’s office, a consortium, an </a:t>
            </a:r>
            <a:r>
              <a:rPr lang="en-US" dirty="0" smtClean="0"/>
              <a:t>educational foundation).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000" dirty="0" smtClean="0"/>
              <a:t>ACGME Glossary of Terms, July 1, 2013. </a:t>
            </a:r>
            <a:r>
              <a:rPr lang="en-US" sz="1000" dirty="0"/>
              <a:t>Available at http://www.acgme.org/Portals/0/PDFs/ab_ACGMEglossary.pdf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Sponsoring Institution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2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sources (visit acgme.org)</a:t>
            </a:r>
          </a:p>
          <a:p>
            <a:r>
              <a:rPr lang="en-US" dirty="0" smtClean="0"/>
              <a:t>Intent</a:t>
            </a:r>
          </a:p>
          <a:p>
            <a:r>
              <a:rPr lang="en-US" dirty="0" smtClean="0"/>
              <a:t>Application</a:t>
            </a:r>
          </a:p>
          <a:p>
            <a:pPr lvl="2"/>
            <a:r>
              <a:rPr lang="en-US" dirty="0" smtClean="0"/>
              <a:t>Electronic “common” part</a:t>
            </a:r>
          </a:p>
          <a:p>
            <a:pPr lvl="2"/>
            <a:r>
              <a:rPr lang="en-US" dirty="0" smtClean="0"/>
              <a:t>Word “specialty” Part</a:t>
            </a:r>
          </a:p>
          <a:p>
            <a:pPr lvl="2"/>
            <a:r>
              <a:rPr lang="en-US" dirty="0" smtClean="0"/>
              <a:t>Attachments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Review Committee meeting dates</a:t>
            </a:r>
          </a:p>
          <a:p>
            <a:pPr lvl="1"/>
            <a:r>
              <a:rPr lang="en-US" dirty="0" smtClean="0"/>
              <a:t>Current backlog</a:t>
            </a:r>
          </a:p>
          <a:p>
            <a:r>
              <a:rPr lang="en-US" dirty="0" smtClean="0"/>
              <a:t>No site visit for new institutions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Overview of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6" name="irc_mi" descr="http://www.zpicaudit.com/wp-content/uploads/2010/03/Stethoscope-and-Checklis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2743200"/>
            <a:ext cx="2190750" cy="1670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37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904019"/>
          </a:xfrm>
        </p:spPr>
        <p:txBody>
          <a:bodyPr/>
          <a:lstStyle/>
          <a:p>
            <a:r>
              <a:rPr lang="en-US" dirty="0" smtClean="0"/>
              <a:t>Four Main Areas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73755549"/>
              </p:ext>
            </p:extLst>
          </p:nvPr>
        </p:nvGraphicFramePr>
        <p:xfrm>
          <a:off x="685800" y="1295400"/>
          <a:ext cx="7353300" cy="4770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7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I.A.* Sponsoring Institution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I.A.5.a) DIO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I.A.5.b) Governing Body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I.A.6 Statement of Commitment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000" dirty="0" smtClean="0"/>
              <a:t>*Reference numbers match institutional requirements effective July 1, 2015.  </a:t>
            </a:r>
            <a:r>
              <a:rPr lang="en-US" sz="1000" dirty="0"/>
              <a:t>Available at http://www.acgme.org/Designated-Institutional-Officials/Institutional-Review-Committee/Institutional-Application-and-Requirements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Oversight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6" name="irc_mi" descr="http://privatehealth.com.au/wp-content/uploads/iStock_000009315449La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09800"/>
            <a:ext cx="23622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06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I.B. GMEC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I.B.1. Membership</a:t>
            </a:r>
          </a:p>
          <a:p>
            <a:pPr lvl="1"/>
            <a:r>
              <a:rPr lang="en-US" dirty="0" smtClean="0"/>
              <a:t>Peer-selected residents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I.B.2. Subcommittees</a:t>
            </a:r>
          </a:p>
          <a:p>
            <a:pPr lvl="1"/>
            <a:r>
              <a:rPr lang="en-US" dirty="0" smtClean="0"/>
              <a:t>Not required; if have must include peer-selected resident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I.B.3. Meetings and Attendance</a:t>
            </a:r>
          </a:p>
          <a:p>
            <a:pPr lvl="1"/>
            <a:r>
              <a:rPr lang="en-US" dirty="0" smtClean="0"/>
              <a:t>Must meet at least once a quarter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Oversight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irc_mi" descr="https://www.di-verlag.de/media/content/GFE/Contact_Fotolia_24552579_X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3200400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9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I.B.3.b) GMEC minutes</a:t>
            </a:r>
          </a:p>
          <a:p>
            <a:pPr lvl="1"/>
            <a:r>
              <a:rPr lang="en-US" dirty="0" smtClean="0"/>
              <a:t>Complete and concise</a:t>
            </a:r>
          </a:p>
          <a:p>
            <a:pPr lvl="1"/>
            <a:r>
              <a:rPr lang="en-US" dirty="0" smtClean="0"/>
              <a:t>Only documentation GMEC did what it said it did</a:t>
            </a:r>
          </a:p>
          <a:p>
            <a:pPr lvl="1"/>
            <a:r>
              <a:rPr lang="en-US" dirty="0" smtClean="0"/>
              <a:t>Use template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I.B.4 GMEC Responsibilities</a:t>
            </a:r>
          </a:p>
          <a:p>
            <a:pPr lvl="1"/>
            <a:r>
              <a:rPr lang="en-US" dirty="0" smtClean="0"/>
              <a:t>Use chart of responsibilities to track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Oversight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" name="irc_mi" descr="http://www.reportingonhealth.org/files/u47/Medical_Transcripti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810000"/>
            <a:ext cx="20574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05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PME-2016</Template>
  <TotalTime>216</TotalTime>
  <Words>1219</Words>
  <Application>Microsoft Macintosh PowerPoint</Application>
  <PresentationFormat>On-screen Show (4:3)</PresentationFormat>
  <Paragraphs>294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Comic Sans MS</vt:lpstr>
      <vt:lpstr>ＭＳ Ｐゴシック</vt:lpstr>
      <vt:lpstr>Wingdings</vt:lpstr>
      <vt:lpstr>Arial</vt:lpstr>
      <vt:lpstr>PME-2016</vt:lpstr>
      <vt:lpstr>New Institutional Accreditation:   Let’s Get Started!</vt:lpstr>
      <vt:lpstr>Goals &amp; Objectives</vt:lpstr>
      <vt:lpstr>Three Main Parts</vt:lpstr>
      <vt:lpstr>Sponsoring Institution</vt:lpstr>
      <vt:lpstr>General Overview of Process</vt:lpstr>
      <vt:lpstr>Four Main Areas </vt:lpstr>
      <vt:lpstr>Educational Oversight</vt:lpstr>
      <vt:lpstr>Educational Oversight</vt:lpstr>
      <vt:lpstr>Educational Oversight</vt:lpstr>
      <vt:lpstr>Educational Oversight</vt:lpstr>
      <vt:lpstr>Educational Oversight - Tips</vt:lpstr>
      <vt:lpstr>Resources</vt:lpstr>
      <vt:lpstr>Resources</vt:lpstr>
      <vt:lpstr>Resources - Tips</vt:lpstr>
      <vt:lpstr>Resources - Tips</vt:lpstr>
      <vt:lpstr>Learning &amp; Working Environment</vt:lpstr>
      <vt:lpstr>Learning &amp; Working Environment</vt:lpstr>
      <vt:lpstr>Learning &amp; Working Environment - Tips</vt:lpstr>
      <vt:lpstr>Policies</vt:lpstr>
      <vt:lpstr>Policies</vt:lpstr>
      <vt:lpstr>Policies - Tips</vt:lpstr>
      <vt:lpstr>Final Thoughts…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Partners</dc:creator>
  <cp:lastModifiedBy>Microsoft Office User</cp:lastModifiedBy>
  <cp:revision>36</cp:revision>
  <dcterms:created xsi:type="dcterms:W3CDTF">2016-04-04T14:18:27Z</dcterms:created>
  <dcterms:modified xsi:type="dcterms:W3CDTF">2016-05-11T15:03:37Z</dcterms:modified>
</cp:coreProperties>
</file>