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Lst>
  <p:notesMasterIdLst>
    <p:notesMasterId r:id="rId30"/>
  </p:notesMasterIdLst>
  <p:sldIdLst>
    <p:sldId id="256" r:id="rId2"/>
    <p:sldId id="291" r:id="rId3"/>
    <p:sldId id="257" r:id="rId4"/>
    <p:sldId id="258" r:id="rId5"/>
    <p:sldId id="259" r:id="rId6"/>
    <p:sldId id="260" r:id="rId7"/>
    <p:sldId id="261" r:id="rId8"/>
    <p:sldId id="262" r:id="rId9"/>
    <p:sldId id="266" r:id="rId10"/>
    <p:sldId id="287" r:id="rId11"/>
    <p:sldId id="267" r:id="rId12"/>
    <p:sldId id="288" r:id="rId13"/>
    <p:sldId id="268" r:id="rId14"/>
    <p:sldId id="270" r:id="rId15"/>
    <p:sldId id="279" r:id="rId16"/>
    <p:sldId id="280" r:id="rId17"/>
    <p:sldId id="282" r:id="rId18"/>
    <p:sldId id="289" r:id="rId19"/>
    <p:sldId id="281" r:id="rId20"/>
    <p:sldId id="283" r:id="rId21"/>
    <p:sldId id="263" r:id="rId22"/>
    <p:sldId id="269" r:id="rId23"/>
    <p:sldId id="285" r:id="rId24"/>
    <p:sldId id="286" r:id="rId25"/>
    <p:sldId id="274" r:id="rId26"/>
    <p:sldId id="290" r:id="rId27"/>
    <p:sldId id="292" r:id="rId28"/>
    <p:sldId id="293" r:id="rId29"/>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9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08"/>
    <p:restoredTop sz="94703"/>
  </p:normalViewPr>
  <p:slideViewPr>
    <p:cSldViewPr>
      <p:cViewPr>
        <p:scale>
          <a:sx n="97" d="100"/>
          <a:sy n="97" d="100"/>
        </p:scale>
        <p:origin x="1776" y="76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A9B02-2C6D-4196-A573-9366A7846355}"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6CDB2D21-3366-499A-92A7-9880CBCA98D2}">
      <dgm:prSet phldrT="[Text]"/>
      <dgm:spPr/>
      <dgm:t>
        <a:bodyPr/>
        <a:lstStyle/>
        <a:p>
          <a:r>
            <a:rPr lang="en-US" dirty="0" smtClean="0"/>
            <a:t>Finance</a:t>
          </a:r>
          <a:endParaRPr lang="en-US" dirty="0"/>
        </a:p>
      </dgm:t>
    </dgm:pt>
    <dgm:pt modelId="{ED05FFC2-9141-435B-AB3A-6F5F0D3DD821}" type="parTrans" cxnId="{A98F6362-BB8C-47A9-9270-3F5B4B75A513}">
      <dgm:prSet/>
      <dgm:spPr/>
      <dgm:t>
        <a:bodyPr/>
        <a:lstStyle/>
        <a:p>
          <a:endParaRPr lang="en-US"/>
        </a:p>
      </dgm:t>
    </dgm:pt>
    <dgm:pt modelId="{BEE82A58-B774-48DB-9DBC-4C2A596273FC}" type="sibTrans" cxnId="{A98F6362-BB8C-47A9-9270-3F5B4B75A513}">
      <dgm:prSet/>
      <dgm:spPr/>
      <dgm:t>
        <a:bodyPr/>
        <a:lstStyle/>
        <a:p>
          <a:endParaRPr lang="en-US"/>
        </a:p>
      </dgm:t>
    </dgm:pt>
    <dgm:pt modelId="{1B31319B-F9E0-48E0-BF45-560F54C1F5AD}">
      <dgm:prSet phldrT="[Text]"/>
      <dgm:spPr/>
      <dgm:t>
        <a:bodyPr/>
        <a:lstStyle/>
        <a:p>
          <a:r>
            <a:rPr lang="en-US" dirty="0" smtClean="0"/>
            <a:t>CMS</a:t>
          </a:r>
          <a:endParaRPr lang="en-US" dirty="0"/>
        </a:p>
      </dgm:t>
    </dgm:pt>
    <dgm:pt modelId="{3F18D3E5-0158-4615-9038-645180784E32}" type="parTrans" cxnId="{1A7D1937-6521-413A-8A94-922927E18AC7}">
      <dgm:prSet/>
      <dgm:spPr/>
      <dgm:t>
        <a:bodyPr/>
        <a:lstStyle/>
        <a:p>
          <a:endParaRPr lang="en-US"/>
        </a:p>
      </dgm:t>
    </dgm:pt>
    <dgm:pt modelId="{F395E277-CCA6-488E-909D-E9963EE5E27B}" type="sibTrans" cxnId="{1A7D1937-6521-413A-8A94-922927E18AC7}">
      <dgm:prSet/>
      <dgm:spPr/>
      <dgm:t>
        <a:bodyPr/>
        <a:lstStyle/>
        <a:p>
          <a:endParaRPr lang="en-US"/>
        </a:p>
      </dgm:t>
    </dgm:pt>
    <dgm:pt modelId="{B104A01A-1D20-4A26-8C72-47FCB08E8A40}">
      <dgm:prSet phldrT="[Text]"/>
      <dgm:spPr/>
      <dgm:t>
        <a:bodyPr/>
        <a:lstStyle/>
        <a:p>
          <a:r>
            <a:rPr lang="en-US" dirty="0" smtClean="0"/>
            <a:t>Institutional</a:t>
          </a:r>
          <a:endParaRPr lang="en-US" dirty="0"/>
        </a:p>
      </dgm:t>
    </dgm:pt>
    <dgm:pt modelId="{0BF39F99-35E4-409E-93B0-9572CB592AD2}" type="parTrans" cxnId="{0CC2D89F-A569-4012-A714-9B49A04EADCA}">
      <dgm:prSet/>
      <dgm:spPr/>
      <dgm:t>
        <a:bodyPr/>
        <a:lstStyle/>
        <a:p>
          <a:endParaRPr lang="en-US"/>
        </a:p>
      </dgm:t>
    </dgm:pt>
    <dgm:pt modelId="{2485F589-42EE-4A8C-AB0F-C8BA71F48AFD}" type="sibTrans" cxnId="{0CC2D89F-A569-4012-A714-9B49A04EADCA}">
      <dgm:prSet/>
      <dgm:spPr/>
      <dgm:t>
        <a:bodyPr/>
        <a:lstStyle/>
        <a:p>
          <a:endParaRPr lang="en-US"/>
        </a:p>
      </dgm:t>
    </dgm:pt>
    <dgm:pt modelId="{5543A877-55DC-4227-8A9D-DEBE86D4C351}">
      <dgm:prSet phldrT="[Text]"/>
      <dgm:spPr/>
      <dgm:t>
        <a:bodyPr/>
        <a:lstStyle/>
        <a:p>
          <a:r>
            <a:rPr lang="en-US" dirty="0" smtClean="0"/>
            <a:t>Institution</a:t>
          </a:r>
          <a:endParaRPr lang="en-US" dirty="0"/>
        </a:p>
      </dgm:t>
    </dgm:pt>
    <dgm:pt modelId="{44A87EA3-CDF6-4EA4-8013-A73E55062060}" type="parTrans" cxnId="{0EF86B9C-0C55-4B4C-B06E-B7F0610E012C}">
      <dgm:prSet/>
      <dgm:spPr/>
      <dgm:t>
        <a:bodyPr/>
        <a:lstStyle/>
        <a:p>
          <a:endParaRPr lang="en-US"/>
        </a:p>
      </dgm:t>
    </dgm:pt>
    <dgm:pt modelId="{7E5409E2-D55B-4A44-AFC0-E9ED2BA50D62}" type="sibTrans" cxnId="{0EF86B9C-0C55-4B4C-B06E-B7F0610E012C}">
      <dgm:prSet/>
      <dgm:spPr/>
      <dgm:t>
        <a:bodyPr/>
        <a:lstStyle/>
        <a:p>
          <a:endParaRPr lang="en-US"/>
        </a:p>
      </dgm:t>
    </dgm:pt>
    <dgm:pt modelId="{0098B6E0-EAE9-4D18-BD68-F648CA5928E6}">
      <dgm:prSet phldrT="[Text]"/>
      <dgm:spPr/>
      <dgm:t>
        <a:bodyPr/>
        <a:lstStyle/>
        <a:p>
          <a:r>
            <a:rPr lang="en-US" dirty="0" smtClean="0"/>
            <a:t>Accreditation</a:t>
          </a:r>
          <a:endParaRPr lang="en-US" dirty="0"/>
        </a:p>
      </dgm:t>
    </dgm:pt>
    <dgm:pt modelId="{DC4C9635-7E83-4E59-B87A-5F87AA867E4E}" type="parTrans" cxnId="{4FAF8282-E4AF-480A-8473-DE026F4F3E8B}">
      <dgm:prSet/>
      <dgm:spPr/>
      <dgm:t>
        <a:bodyPr/>
        <a:lstStyle/>
        <a:p>
          <a:endParaRPr lang="en-US"/>
        </a:p>
      </dgm:t>
    </dgm:pt>
    <dgm:pt modelId="{3866179F-238E-4951-B0BF-840838B95991}" type="sibTrans" cxnId="{4FAF8282-E4AF-480A-8473-DE026F4F3E8B}">
      <dgm:prSet/>
      <dgm:spPr/>
      <dgm:t>
        <a:bodyPr/>
        <a:lstStyle/>
        <a:p>
          <a:endParaRPr lang="en-US"/>
        </a:p>
      </dgm:t>
    </dgm:pt>
    <dgm:pt modelId="{2680D6E0-6256-4A89-A33C-EA0089D85234}">
      <dgm:prSet phldrT="[Text]"/>
      <dgm:spPr/>
      <dgm:t>
        <a:bodyPr/>
        <a:lstStyle/>
        <a:p>
          <a:r>
            <a:rPr lang="en-US" dirty="0" smtClean="0"/>
            <a:t>Budget</a:t>
          </a:r>
          <a:endParaRPr lang="en-US" dirty="0"/>
        </a:p>
      </dgm:t>
    </dgm:pt>
    <dgm:pt modelId="{6163A98A-252D-403B-9543-C2DB5E5879B1}" type="parTrans" cxnId="{2E819B0E-AF88-4FAE-89DF-4E2A1718C20D}">
      <dgm:prSet/>
      <dgm:spPr/>
      <dgm:t>
        <a:bodyPr/>
        <a:lstStyle/>
        <a:p>
          <a:endParaRPr lang="en-US"/>
        </a:p>
      </dgm:t>
    </dgm:pt>
    <dgm:pt modelId="{0F6E64E6-4C56-44F8-87AA-9E7E5293775B}" type="sibTrans" cxnId="{2E819B0E-AF88-4FAE-89DF-4E2A1718C20D}">
      <dgm:prSet/>
      <dgm:spPr/>
      <dgm:t>
        <a:bodyPr/>
        <a:lstStyle/>
        <a:p>
          <a:endParaRPr lang="en-US"/>
        </a:p>
      </dgm:t>
    </dgm:pt>
    <dgm:pt modelId="{10898E9E-7DE0-4A0A-8039-2AA40BDDFEB9}">
      <dgm:prSet phldrT="[Text]"/>
      <dgm:spPr/>
      <dgm:t>
        <a:bodyPr/>
        <a:lstStyle/>
        <a:p>
          <a:r>
            <a:rPr lang="en-US" dirty="0" smtClean="0"/>
            <a:t>Program</a:t>
          </a:r>
          <a:endParaRPr lang="en-US" dirty="0"/>
        </a:p>
      </dgm:t>
    </dgm:pt>
    <dgm:pt modelId="{3CDC98A0-B246-4C08-A093-0963EA8B7839}" type="parTrans" cxnId="{7284E5A0-7C0F-4E83-9CB0-FB31FEF2663F}">
      <dgm:prSet/>
      <dgm:spPr/>
      <dgm:t>
        <a:bodyPr/>
        <a:lstStyle/>
        <a:p>
          <a:endParaRPr lang="en-US"/>
        </a:p>
      </dgm:t>
    </dgm:pt>
    <dgm:pt modelId="{D6C68AA6-7D23-43C8-9C80-9228150FE576}" type="sibTrans" cxnId="{7284E5A0-7C0F-4E83-9CB0-FB31FEF2663F}">
      <dgm:prSet/>
      <dgm:spPr/>
      <dgm:t>
        <a:bodyPr/>
        <a:lstStyle/>
        <a:p>
          <a:endParaRPr lang="en-US"/>
        </a:p>
      </dgm:t>
    </dgm:pt>
    <dgm:pt modelId="{0096FF36-F613-42CE-80E7-D5B3AA45E9C0}">
      <dgm:prSet phldrT="[Text]"/>
      <dgm:spPr/>
      <dgm:t>
        <a:bodyPr/>
        <a:lstStyle/>
        <a:p>
          <a:r>
            <a:rPr lang="en-US" dirty="0" smtClean="0"/>
            <a:t>Accreditation</a:t>
          </a:r>
          <a:endParaRPr lang="en-US" dirty="0"/>
        </a:p>
      </dgm:t>
    </dgm:pt>
    <dgm:pt modelId="{A1B9514F-CC20-47D7-BB85-B979FE6F8920}" type="parTrans" cxnId="{6B270C00-6A2D-4550-A32A-A46773AE4E95}">
      <dgm:prSet/>
      <dgm:spPr/>
      <dgm:t>
        <a:bodyPr/>
        <a:lstStyle/>
        <a:p>
          <a:endParaRPr lang="en-US"/>
        </a:p>
      </dgm:t>
    </dgm:pt>
    <dgm:pt modelId="{02DAEA03-049D-4C13-93EB-D5DC17CC80F8}" type="sibTrans" cxnId="{6B270C00-6A2D-4550-A32A-A46773AE4E95}">
      <dgm:prSet/>
      <dgm:spPr/>
      <dgm:t>
        <a:bodyPr/>
        <a:lstStyle/>
        <a:p>
          <a:endParaRPr lang="en-US"/>
        </a:p>
      </dgm:t>
    </dgm:pt>
    <dgm:pt modelId="{689C4259-EE8A-4DD9-9C09-31145A9099FC}">
      <dgm:prSet phldrT="[Text]"/>
      <dgm:spPr/>
      <dgm:t>
        <a:bodyPr/>
        <a:lstStyle/>
        <a:p>
          <a:r>
            <a:rPr lang="en-US" dirty="0" smtClean="0"/>
            <a:t>Budget</a:t>
          </a:r>
          <a:endParaRPr lang="en-US" dirty="0"/>
        </a:p>
      </dgm:t>
    </dgm:pt>
    <dgm:pt modelId="{5FEDE0BE-0AC7-4F73-BF06-CDF0F64FFDDE}" type="parTrans" cxnId="{B28C34A5-45A8-4C45-953F-12711826EEE5}">
      <dgm:prSet/>
      <dgm:spPr/>
      <dgm:t>
        <a:bodyPr/>
        <a:lstStyle/>
        <a:p>
          <a:endParaRPr lang="en-US"/>
        </a:p>
      </dgm:t>
    </dgm:pt>
    <dgm:pt modelId="{D33939DE-D8D4-4D34-B89F-A81D1426DEFC}" type="sibTrans" cxnId="{B28C34A5-45A8-4C45-953F-12711826EEE5}">
      <dgm:prSet/>
      <dgm:spPr/>
      <dgm:t>
        <a:bodyPr/>
        <a:lstStyle/>
        <a:p>
          <a:endParaRPr lang="en-US"/>
        </a:p>
      </dgm:t>
    </dgm:pt>
    <dgm:pt modelId="{2DF2D9EB-E087-4E79-84B4-264534292891}">
      <dgm:prSet phldrT="[Text]"/>
      <dgm:spPr/>
      <dgm:t>
        <a:bodyPr/>
        <a:lstStyle/>
        <a:p>
          <a:r>
            <a:rPr lang="en-US" dirty="0" smtClean="0"/>
            <a:t>Program	</a:t>
          </a:r>
          <a:endParaRPr lang="en-US" dirty="0"/>
        </a:p>
      </dgm:t>
    </dgm:pt>
    <dgm:pt modelId="{D9B50AD1-F8DA-4ADA-9A73-049597C6B756}" type="parTrans" cxnId="{26E79454-F03E-4457-A605-5456B657B358}">
      <dgm:prSet/>
      <dgm:spPr/>
      <dgm:t>
        <a:bodyPr/>
        <a:lstStyle/>
        <a:p>
          <a:endParaRPr lang="en-US"/>
        </a:p>
      </dgm:t>
    </dgm:pt>
    <dgm:pt modelId="{8DF7D76E-2145-4E95-AF7F-6BAE4F8ADFBC}" type="sibTrans" cxnId="{26E79454-F03E-4457-A605-5456B657B358}">
      <dgm:prSet/>
      <dgm:spPr/>
      <dgm:t>
        <a:bodyPr/>
        <a:lstStyle/>
        <a:p>
          <a:endParaRPr lang="en-US"/>
        </a:p>
      </dgm:t>
    </dgm:pt>
    <dgm:pt modelId="{D50B912C-CBBC-4E4B-86B8-6FD7524F3A1E}">
      <dgm:prSet phldrT="[Text]"/>
      <dgm:spPr/>
      <dgm:t>
        <a:bodyPr/>
        <a:lstStyle/>
        <a:p>
          <a:r>
            <a:rPr lang="en-US" dirty="0" smtClean="0"/>
            <a:t>Resources</a:t>
          </a:r>
          <a:endParaRPr lang="en-US" dirty="0"/>
        </a:p>
      </dgm:t>
    </dgm:pt>
    <dgm:pt modelId="{82CC90EF-B709-4E7E-9BA1-390D7958D54D}" type="parTrans" cxnId="{7A10C059-F472-40A3-BC08-3AD49332061E}">
      <dgm:prSet/>
      <dgm:spPr/>
      <dgm:t>
        <a:bodyPr/>
        <a:lstStyle/>
        <a:p>
          <a:endParaRPr lang="en-US"/>
        </a:p>
      </dgm:t>
    </dgm:pt>
    <dgm:pt modelId="{64A2ED91-8EB5-4A5D-81DE-C681F11C22A1}" type="sibTrans" cxnId="{7A10C059-F472-40A3-BC08-3AD49332061E}">
      <dgm:prSet/>
      <dgm:spPr/>
      <dgm:t>
        <a:bodyPr/>
        <a:lstStyle/>
        <a:p>
          <a:endParaRPr lang="en-US"/>
        </a:p>
      </dgm:t>
    </dgm:pt>
    <dgm:pt modelId="{99E156E4-F337-4CD9-9FAC-2A6AA79D5CF1}">
      <dgm:prSet phldrT="[Text]"/>
      <dgm:spPr/>
      <dgm:t>
        <a:bodyPr/>
        <a:lstStyle/>
        <a:p>
          <a:r>
            <a:rPr lang="en-US" dirty="0" smtClean="0"/>
            <a:t>Resources</a:t>
          </a:r>
          <a:endParaRPr lang="en-US" dirty="0"/>
        </a:p>
      </dgm:t>
    </dgm:pt>
    <dgm:pt modelId="{D776F0C1-C245-4A59-93EE-F532E3211A9F}" type="parTrans" cxnId="{2B45FE61-6763-4469-9003-ED86BB8A45BE}">
      <dgm:prSet/>
      <dgm:spPr/>
      <dgm:t>
        <a:bodyPr/>
        <a:lstStyle/>
        <a:p>
          <a:endParaRPr lang="en-US"/>
        </a:p>
      </dgm:t>
    </dgm:pt>
    <dgm:pt modelId="{25D2B40E-DF2B-42DE-9AAE-BBE67CB929D0}" type="sibTrans" cxnId="{2B45FE61-6763-4469-9003-ED86BB8A45BE}">
      <dgm:prSet/>
      <dgm:spPr/>
      <dgm:t>
        <a:bodyPr/>
        <a:lstStyle/>
        <a:p>
          <a:endParaRPr lang="en-US"/>
        </a:p>
      </dgm:t>
    </dgm:pt>
    <dgm:pt modelId="{BE691153-DF77-4C68-98C5-A02181645C3E}" type="pres">
      <dgm:prSet presAssocID="{E4EA9B02-2C6D-4196-A573-9366A7846355}" presName="Name0" presStyleCnt="0">
        <dgm:presLayoutVars>
          <dgm:dir/>
          <dgm:animLvl val="lvl"/>
          <dgm:resizeHandles val="exact"/>
        </dgm:presLayoutVars>
      </dgm:prSet>
      <dgm:spPr/>
      <dgm:t>
        <a:bodyPr/>
        <a:lstStyle/>
        <a:p>
          <a:endParaRPr lang="en-US"/>
        </a:p>
      </dgm:t>
    </dgm:pt>
    <dgm:pt modelId="{EBDA72D2-FDA1-4F21-8929-3514A00E6AE6}" type="pres">
      <dgm:prSet presAssocID="{6CDB2D21-3366-499A-92A7-9880CBCA98D2}" presName="composite" presStyleCnt="0"/>
      <dgm:spPr/>
    </dgm:pt>
    <dgm:pt modelId="{8007BA2D-FCA8-4AE5-85CE-F0AA228F2627}" type="pres">
      <dgm:prSet presAssocID="{6CDB2D21-3366-499A-92A7-9880CBCA98D2}" presName="parTx" presStyleLbl="alignNode1" presStyleIdx="0" presStyleCnt="3">
        <dgm:presLayoutVars>
          <dgm:chMax val="0"/>
          <dgm:chPref val="0"/>
          <dgm:bulletEnabled val="1"/>
        </dgm:presLayoutVars>
      </dgm:prSet>
      <dgm:spPr/>
      <dgm:t>
        <a:bodyPr/>
        <a:lstStyle/>
        <a:p>
          <a:endParaRPr lang="en-US"/>
        </a:p>
      </dgm:t>
    </dgm:pt>
    <dgm:pt modelId="{C0793EA0-E3B8-41FE-9EF2-AAE647E45411}" type="pres">
      <dgm:prSet presAssocID="{6CDB2D21-3366-499A-92A7-9880CBCA98D2}" presName="desTx" presStyleLbl="alignAccFollowNode1" presStyleIdx="0" presStyleCnt="3">
        <dgm:presLayoutVars>
          <dgm:bulletEnabled val="1"/>
        </dgm:presLayoutVars>
      </dgm:prSet>
      <dgm:spPr/>
      <dgm:t>
        <a:bodyPr/>
        <a:lstStyle/>
        <a:p>
          <a:endParaRPr lang="en-US"/>
        </a:p>
      </dgm:t>
    </dgm:pt>
    <dgm:pt modelId="{84F9DB3D-87F0-4C51-90D2-09B12BDDD28F}" type="pres">
      <dgm:prSet presAssocID="{BEE82A58-B774-48DB-9DBC-4C2A596273FC}" presName="space" presStyleCnt="0"/>
      <dgm:spPr/>
    </dgm:pt>
    <dgm:pt modelId="{CFC994CB-B10D-4FF4-BC7F-6858946594A8}" type="pres">
      <dgm:prSet presAssocID="{5543A877-55DC-4227-8A9D-DEBE86D4C351}" presName="composite" presStyleCnt="0"/>
      <dgm:spPr/>
    </dgm:pt>
    <dgm:pt modelId="{4B95A96D-B274-4353-AF74-46604F04E9B6}" type="pres">
      <dgm:prSet presAssocID="{5543A877-55DC-4227-8A9D-DEBE86D4C351}" presName="parTx" presStyleLbl="alignNode1" presStyleIdx="1" presStyleCnt="3">
        <dgm:presLayoutVars>
          <dgm:chMax val="0"/>
          <dgm:chPref val="0"/>
          <dgm:bulletEnabled val="1"/>
        </dgm:presLayoutVars>
      </dgm:prSet>
      <dgm:spPr/>
      <dgm:t>
        <a:bodyPr/>
        <a:lstStyle/>
        <a:p>
          <a:endParaRPr lang="en-US"/>
        </a:p>
      </dgm:t>
    </dgm:pt>
    <dgm:pt modelId="{E203070E-4521-4C4D-8340-DC347C867C63}" type="pres">
      <dgm:prSet presAssocID="{5543A877-55DC-4227-8A9D-DEBE86D4C351}" presName="desTx" presStyleLbl="alignAccFollowNode1" presStyleIdx="1" presStyleCnt="3">
        <dgm:presLayoutVars>
          <dgm:bulletEnabled val="1"/>
        </dgm:presLayoutVars>
      </dgm:prSet>
      <dgm:spPr/>
      <dgm:t>
        <a:bodyPr/>
        <a:lstStyle/>
        <a:p>
          <a:endParaRPr lang="en-US"/>
        </a:p>
      </dgm:t>
    </dgm:pt>
    <dgm:pt modelId="{90BD08B8-67AF-466A-84C7-D758CA78E14F}" type="pres">
      <dgm:prSet presAssocID="{7E5409E2-D55B-4A44-AFC0-E9ED2BA50D62}" presName="space" presStyleCnt="0"/>
      <dgm:spPr/>
    </dgm:pt>
    <dgm:pt modelId="{06C17A83-3AEA-49B6-A36B-EE13010C96FF}" type="pres">
      <dgm:prSet presAssocID="{10898E9E-7DE0-4A0A-8039-2AA40BDDFEB9}" presName="composite" presStyleCnt="0"/>
      <dgm:spPr/>
    </dgm:pt>
    <dgm:pt modelId="{E28E384F-D957-4F64-944A-D3F2273CA703}" type="pres">
      <dgm:prSet presAssocID="{10898E9E-7DE0-4A0A-8039-2AA40BDDFEB9}" presName="parTx" presStyleLbl="alignNode1" presStyleIdx="2" presStyleCnt="3">
        <dgm:presLayoutVars>
          <dgm:chMax val="0"/>
          <dgm:chPref val="0"/>
          <dgm:bulletEnabled val="1"/>
        </dgm:presLayoutVars>
      </dgm:prSet>
      <dgm:spPr/>
      <dgm:t>
        <a:bodyPr/>
        <a:lstStyle/>
        <a:p>
          <a:endParaRPr lang="en-US"/>
        </a:p>
      </dgm:t>
    </dgm:pt>
    <dgm:pt modelId="{75DC9A17-5F28-427C-BC46-D6CD01D45452}" type="pres">
      <dgm:prSet presAssocID="{10898E9E-7DE0-4A0A-8039-2AA40BDDFEB9}" presName="desTx" presStyleLbl="alignAccFollowNode1" presStyleIdx="2" presStyleCnt="3">
        <dgm:presLayoutVars>
          <dgm:bulletEnabled val="1"/>
        </dgm:presLayoutVars>
      </dgm:prSet>
      <dgm:spPr/>
      <dgm:t>
        <a:bodyPr/>
        <a:lstStyle/>
        <a:p>
          <a:endParaRPr lang="en-US"/>
        </a:p>
      </dgm:t>
    </dgm:pt>
  </dgm:ptLst>
  <dgm:cxnLst>
    <dgm:cxn modelId="{0EF86B9C-0C55-4B4C-B06E-B7F0610E012C}" srcId="{E4EA9B02-2C6D-4196-A573-9366A7846355}" destId="{5543A877-55DC-4227-8A9D-DEBE86D4C351}" srcOrd="1" destOrd="0" parTransId="{44A87EA3-CDF6-4EA4-8013-A73E55062060}" sibTransId="{7E5409E2-D55B-4A44-AFC0-E9ED2BA50D62}"/>
    <dgm:cxn modelId="{7284E5A0-7C0F-4E83-9CB0-FB31FEF2663F}" srcId="{E4EA9B02-2C6D-4196-A573-9366A7846355}" destId="{10898E9E-7DE0-4A0A-8039-2AA40BDDFEB9}" srcOrd="2" destOrd="0" parTransId="{3CDC98A0-B246-4C08-A093-0963EA8B7839}" sibTransId="{D6C68AA6-7D23-43C8-9C80-9228150FE576}"/>
    <dgm:cxn modelId="{98C6B742-62E4-45A0-B1F4-9C0B33565C72}" type="presOf" srcId="{0096FF36-F613-42CE-80E7-D5B3AA45E9C0}" destId="{75DC9A17-5F28-427C-BC46-D6CD01D45452}" srcOrd="0" destOrd="0" presId="urn:microsoft.com/office/officeart/2005/8/layout/hList1"/>
    <dgm:cxn modelId="{6B270C00-6A2D-4550-A32A-A46773AE4E95}" srcId="{10898E9E-7DE0-4A0A-8039-2AA40BDDFEB9}" destId="{0096FF36-F613-42CE-80E7-D5B3AA45E9C0}" srcOrd="0" destOrd="0" parTransId="{A1B9514F-CC20-47D7-BB85-B979FE6F8920}" sibTransId="{02DAEA03-049D-4C13-93EB-D5DC17CC80F8}"/>
    <dgm:cxn modelId="{18F6CCE4-2927-4FE7-83CB-FC46D281738E}" type="presOf" srcId="{1B31319B-F9E0-48E0-BF45-560F54C1F5AD}" destId="{C0793EA0-E3B8-41FE-9EF2-AAE647E45411}" srcOrd="0" destOrd="0" presId="urn:microsoft.com/office/officeart/2005/8/layout/hList1"/>
    <dgm:cxn modelId="{BEBAAD92-BD31-45BE-850D-8A23CDB9CEA0}" type="presOf" srcId="{10898E9E-7DE0-4A0A-8039-2AA40BDDFEB9}" destId="{E28E384F-D957-4F64-944A-D3F2273CA703}" srcOrd="0" destOrd="0" presId="urn:microsoft.com/office/officeart/2005/8/layout/hList1"/>
    <dgm:cxn modelId="{B28C34A5-45A8-4C45-953F-12711826EEE5}" srcId="{10898E9E-7DE0-4A0A-8039-2AA40BDDFEB9}" destId="{689C4259-EE8A-4DD9-9C09-31145A9099FC}" srcOrd="1" destOrd="0" parTransId="{5FEDE0BE-0AC7-4F73-BF06-CDF0F64FFDDE}" sibTransId="{D33939DE-D8D4-4D34-B89F-A81D1426DEFC}"/>
    <dgm:cxn modelId="{CAAC1451-C2C1-4FBA-8F73-031E0E769980}" type="presOf" srcId="{D50B912C-CBBC-4E4B-86B8-6FD7524F3A1E}" destId="{75DC9A17-5F28-427C-BC46-D6CD01D45452}" srcOrd="0" destOrd="2" presId="urn:microsoft.com/office/officeart/2005/8/layout/hList1"/>
    <dgm:cxn modelId="{46CBE0D7-F7E2-4ADE-ACC5-9A6FABAEC7A5}" type="presOf" srcId="{2DF2D9EB-E087-4E79-84B4-264534292891}" destId="{C0793EA0-E3B8-41FE-9EF2-AAE647E45411}" srcOrd="0" destOrd="2" presId="urn:microsoft.com/office/officeart/2005/8/layout/hList1"/>
    <dgm:cxn modelId="{0CC2D89F-A569-4012-A714-9B49A04EADCA}" srcId="{6CDB2D21-3366-499A-92A7-9880CBCA98D2}" destId="{B104A01A-1D20-4A26-8C72-47FCB08E8A40}" srcOrd="1" destOrd="0" parTransId="{0BF39F99-35E4-409E-93B0-9572CB592AD2}" sibTransId="{2485F589-42EE-4A8C-AB0F-C8BA71F48AFD}"/>
    <dgm:cxn modelId="{26E79454-F03E-4457-A605-5456B657B358}" srcId="{6CDB2D21-3366-499A-92A7-9880CBCA98D2}" destId="{2DF2D9EB-E087-4E79-84B4-264534292891}" srcOrd="2" destOrd="0" parTransId="{D9B50AD1-F8DA-4ADA-9A73-049597C6B756}" sibTransId="{8DF7D76E-2145-4E95-AF7F-6BAE4F8ADFBC}"/>
    <dgm:cxn modelId="{A98F6362-BB8C-47A9-9270-3F5B4B75A513}" srcId="{E4EA9B02-2C6D-4196-A573-9366A7846355}" destId="{6CDB2D21-3366-499A-92A7-9880CBCA98D2}" srcOrd="0" destOrd="0" parTransId="{ED05FFC2-9141-435B-AB3A-6F5F0D3DD821}" sibTransId="{BEE82A58-B774-48DB-9DBC-4C2A596273FC}"/>
    <dgm:cxn modelId="{6516F51D-C667-40F5-A963-AD5D19B64007}" type="presOf" srcId="{B104A01A-1D20-4A26-8C72-47FCB08E8A40}" destId="{C0793EA0-E3B8-41FE-9EF2-AAE647E45411}" srcOrd="0" destOrd="1" presId="urn:microsoft.com/office/officeart/2005/8/layout/hList1"/>
    <dgm:cxn modelId="{4FAF8282-E4AF-480A-8473-DE026F4F3E8B}" srcId="{5543A877-55DC-4227-8A9D-DEBE86D4C351}" destId="{0098B6E0-EAE9-4D18-BD68-F648CA5928E6}" srcOrd="0" destOrd="0" parTransId="{DC4C9635-7E83-4E59-B87A-5F87AA867E4E}" sibTransId="{3866179F-238E-4951-B0BF-840838B95991}"/>
    <dgm:cxn modelId="{2E819B0E-AF88-4FAE-89DF-4E2A1718C20D}" srcId="{5543A877-55DC-4227-8A9D-DEBE86D4C351}" destId="{2680D6E0-6256-4A89-A33C-EA0089D85234}" srcOrd="1" destOrd="0" parTransId="{6163A98A-252D-403B-9543-C2DB5E5879B1}" sibTransId="{0F6E64E6-4C56-44F8-87AA-9E7E5293775B}"/>
    <dgm:cxn modelId="{7A71780F-AA74-4FCA-B9E0-248AD4DEBFCD}" type="presOf" srcId="{6CDB2D21-3366-499A-92A7-9880CBCA98D2}" destId="{8007BA2D-FCA8-4AE5-85CE-F0AA228F2627}" srcOrd="0" destOrd="0" presId="urn:microsoft.com/office/officeart/2005/8/layout/hList1"/>
    <dgm:cxn modelId="{7ECAB7CC-B537-4FCD-8797-D060A1F712F3}" type="presOf" srcId="{5543A877-55DC-4227-8A9D-DEBE86D4C351}" destId="{4B95A96D-B274-4353-AF74-46604F04E9B6}" srcOrd="0" destOrd="0" presId="urn:microsoft.com/office/officeart/2005/8/layout/hList1"/>
    <dgm:cxn modelId="{8B86DF6E-29F4-441A-B8DB-B20D4F73D2AA}" type="presOf" srcId="{0098B6E0-EAE9-4D18-BD68-F648CA5928E6}" destId="{E203070E-4521-4C4D-8340-DC347C867C63}" srcOrd="0" destOrd="0" presId="urn:microsoft.com/office/officeart/2005/8/layout/hList1"/>
    <dgm:cxn modelId="{128AB0EC-5805-4B43-B9C5-246FA2EA2A09}" type="presOf" srcId="{2680D6E0-6256-4A89-A33C-EA0089D85234}" destId="{E203070E-4521-4C4D-8340-DC347C867C63}" srcOrd="0" destOrd="1" presId="urn:microsoft.com/office/officeart/2005/8/layout/hList1"/>
    <dgm:cxn modelId="{D26552E5-0F7D-4771-B528-0555A4852E73}" type="presOf" srcId="{689C4259-EE8A-4DD9-9C09-31145A9099FC}" destId="{75DC9A17-5F28-427C-BC46-D6CD01D45452}" srcOrd="0" destOrd="1" presId="urn:microsoft.com/office/officeart/2005/8/layout/hList1"/>
    <dgm:cxn modelId="{2B45FE61-6763-4469-9003-ED86BB8A45BE}" srcId="{5543A877-55DC-4227-8A9D-DEBE86D4C351}" destId="{99E156E4-F337-4CD9-9FAC-2A6AA79D5CF1}" srcOrd="2" destOrd="0" parTransId="{D776F0C1-C245-4A59-93EE-F532E3211A9F}" sibTransId="{25D2B40E-DF2B-42DE-9AAE-BBE67CB929D0}"/>
    <dgm:cxn modelId="{A0193BAF-2CD0-42A1-A55D-A4886DDBAC40}" type="presOf" srcId="{E4EA9B02-2C6D-4196-A573-9366A7846355}" destId="{BE691153-DF77-4C68-98C5-A02181645C3E}" srcOrd="0" destOrd="0" presId="urn:microsoft.com/office/officeart/2005/8/layout/hList1"/>
    <dgm:cxn modelId="{1A7D1937-6521-413A-8A94-922927E18AC7}" srcId="{6CDB2D21-3366-499A-92A7-9880CBCA98D2}" destId="{1B31319B-F9E0-48E0-BF45-560F54C1F5AD}" srcOrd="0" destOrd="0" parTransId="{3F18D3E5-0158-4615-9038-645180784E32}" sibTransId="{F395E277-CCA6-488E-909D-E9963EE5E27B}"/>
    <dgm:cxn modelId="{79E84788-31BC-4728-B53D-954BF66006B2}" type="presOf" srcId="{99E156E4-F337-4CD9-9FAC-2A6AA79D5CF1}" destId="{E203070E-4521-4C4D-8340-DC347C867C63}" srcOrd="0" destOrd="2" presId="urn:microsoft.com/office/officeart/2005/8/layout/hList1"/>
    <dgm:cxn modelId="{7A10C059-F472-40A3-BC08-3AD49332061E}" srcId="{10898E9E-7DE0-4A0A-8039-2AA40BDDFEB9}" destId="{D50B912C-CBBC-4E4B-86B8-6FD7524F3A1E}" srcOrd="2" destOrd="0" parTransId="{82CC90EF-B709-4E7E-9BA1-390D7958D54D}" sibTransId="{64A2ED91-8EB5-4A5D-81DE-C681F11C22A1}"/>
    <dgm:cxn modelId="{A9D06A0A-A0B3-4FDE-B5F6-2435DB339644}" type="presParOf" srcId="{BE691153-DF77-4C68-98C5-A02181645C3E}" destId="{EBDA72D2-FDA1-4F21-8929-3514A00E6AE6}" srcOrd="0" destOrd="0" presId="urn:microsoft.com/office/officeart/2005/8/layout/hList1"/>
    <dgm:cxn modelId="{48C99B83-60EF-416A-9C0F-676F00D6B2B1}" type="presParOf" srcId="{EBDA72D2-FDA1-4F21-8929-3514A00E6AE6}" destId="{8007BA2D-FCA8-4AE5-85CE-F0AA228F2627}" srcOrd="0" destOrd="0" presId="urn:microsoft.com/office/officeart/2005/8/layout/hList1"/>
    <dgm:cxn modelId="{F1B29DB2-ADE1-47C6-B3EE-9DB90F51FD94}" type="presParOf" srcId="{EBDA72D2-FDA1-4F21-8929-3514A00E6AE6}" destId="{C0793EA0-E3B8-41FE-9EF2-AAE647E45411}" srcOrd="1" destOrd="0" presId="urn:microsoft.com/office/officeart/2005/8/layout/hList1"/>
    <dgm:cxn modelId="{D2AEE9B2-7DB9-4690-9AAB-AC0289243E69}" type="presParOf" srcId="{BE691153-DF77-4C68-98C5-A02181645C3E}" destId="{84F9DB3D-87F0-4C51-90D2-09B12BDDD28F}" srcOrd="1" destOrd="0" presId="urn:microsoft.com/office/officeart/2005/8/layout/hList1"/>
    <dgm:cxn modelId="{1391F2B7-FFFC-4DE3-A26C-BF039605C2BE}" type="presParOf" srcId="{BE691153-DF77-4C68-98C5-A02181645C3E}" destId="{CFC994CB-B10D-4FF4-BC7F-6858946594A8}" srcOrd="2" destOrd="0" presId="urn:microsoft.com/office/officeart/2005/8/layout/hList1"/>
    <dgm:cxn modelId="{81C50575-6109-4B80-AE14-74D8D1584509}" type="presParOf" srcId="{CFC994CB-B10D-4FF4-BC7F-6858946594A8}" destId="{4B95A96D-B274-4353-AF74-46604F04E9B6}" srcOrd="0" destOrd="0" presId="urn:microsoft.com/office/officeart/2005/8/layout/hList1"/>
    <dgm:cxn modelId="{C8C16DCB-4AAC-4BE0-8B99-5BC08AD1EB7E}" type="presParOf" srcId="{CFC994CB-B10D-4FF4-BC7F-6858946594A8}" destId="{E203070E-4521-4C4D-8340-DC347C867C63}" srcOrd="1" destOrd="0" presId="urn:microsoft.com/office/officeart/2005/8/layout/hList1"/>
    <dgm:cxn modelId="{74459AA1-D496-4768-8916-9976423A152B}" type="presParOf" srcId="{BE691153-DF77-4C68-98C5-A02181645C3E}" destId="{90BD08B8-67AF-466A-84C7-D758CA78E14F}" srcOrd="3" destOrd="0" presId="urn:microsoft.com/office/officeart/2005/8/layout/hList1"/>
    <dgm:cxn modelId="{ECD1ABD7-C054-4FC2-898B-93D12D4F60EB}" type="presParOf" srcId="{BE691153-DF77-4C68-98C5-A02181645C3E}" destId="{06C17A83-3AEA-49B6-A36B-EE13010C96FF}" srcOrd="4" destOrd="0" presId="urn:microsoft.com/office/officeart/2005/8/layout/hList1"/>
    <dgm:cxn modelId="{151BE04B-DAC9-444D-B98D-A51177F15965}" type="presParOf" srcId="{06C17A83-3AEA-49B6-A36B-EE13010C96FF}" destId="{E28E384F-D957-4F64-944A-D3F2273CA703}" srcOrd="0" destOrd="0" presId="urn:microsoft.com/office/officeart/2005/8/layout/hList1"/>
    <dgm:cxn modelId="{11AE5522-3B31-404B-A13C-1A429C805D74}" type="presParOf" srcId="{06C17A83-3AEA-49B6-A36B-EE13010C96FF}" destId="{75DC9A17-5F28-427C-BC46-D6CD01D4545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8FBD95-2C35-4FB7-9322-DE5EDCBDB68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378A1964-EC66-4021-A685-D1516B187BFE}">
      <dgm:prSet phldrT="[Text]">
        <dgm:style>
          <a:lnRef idx="1">
            <a:schemeClr val="accent6"/>
          </a:lnRef>
          <a:fillRef idx="3">
            <a:schemeClr val="accent6"/>
          </a:fillRef>
          <a:effectRef idx="2">
            <a:schemeClr val="accent6"/>
          </a:effectRef>
          <a:fontRef idx="minor">
            <a:schemeClr val="lt1"/>
          </a:fontRef>
        </dgm:style>
      </dgm:prSet>
      <dgm:spPr>
        <a:ln>
          <a:solidFill>
            <a:schemeClr val="tx1"/>
          </a:solidFill>
        </a:ln>
      </dgm:spPr>
      <dgm:t>
        <a:bodyPr/>
        <a:lstStyle/>
        <a:p>
          <a:r>
            <a:rPr lang="en-US" dirty="0" smtClean="0"/>
            <a:t>Residency Program</a:t>
          </a:r>
          <a:endParaRPr lang="en-US" dirty="0"/>
        </a:p>
      </dgm:t>
    </dgm:pt>
    <dgm:pt modelId="{20D602FC-863E-40BA-AD76-4F2006720EFC}" type="parTrans" cxnId="{A4356A0A-CA4F-4199-AB60-B85E86093EEE}">
      <dgm:prSet/>
      <dgm:spPr/>
      <dgm:t>
        <a:bodyPr/>
        <a:lstStyle/>
        <a:p>
          <a:endParaRPr lang="en-US"/>
        </a:p>
      </dgm:t>
    </dgm:pt>
    <dgm:pt modelId="{E93FE5A9-6C39-4EF2-877C-A3A1534DAE12}" type="sibTrans" cxnId="{A4356A0A-CA4F-4199-AB60-B85E86093EEE}">
      <dgm:prSet/>
      <dgm:spPr/>
      <dgm:t>
        <a:bodyPr/>
        <a:lstStyle/>
        <a:p>
          <a:endParaRPr lang="en-US"/>
        </a:p>
      </dgm:t>
    </dgm:pt>
    <dgm:pt modelId="{C2FD7AC2-CB84-4F92-8834-AD2A609F4D6E}">
      <dgm:prSet phldrT="[Text]">
        <dgm:style>
          <a:lnRef idx="1">
            <a:schemeClr val="accent6"/>
          </a:lnRef>
          <a:fillRef idx="3">
            <a:schemeClr val="accent6"/>
          </a:fillRef>
          <a:effectRef idx="2">
            <a:schemeClr val="accent6"/>
          </a:effectRef>
          <a:fontRef idx="minor">
            <a:schemeClr val="lt1"/>
          </a:fontRef>
        </dgm:style>
      </dgm:prSet>
      <dgm:spPr>
        <a:ln>
          <a:solidFill>
            <a:schemeClr val="tx1"/>
          </a:solidFill>
        </a:ln>
      </dgm:spPr>
      <dgm:t>
        <a:bodyPr/>
        <a:lstStyle/>
        <a:p>
          <a:r>
            <a:rPr lang="en-US" dirty="0" smtClean="0"/>
            <a:t>Institutional</a:t>
          </a:r>
        </a:p>
        <a:p>
          <a:r>
            <a:rPr lang="en-US" dirty="0" smtClean="0"/>
            <a:t>Requirements </a:t>
          </a:r>
          <a:endParaRPr lang="en-US" dirty="0"/>
        </a:p>
      </dgm:t>
    </dgm:pt>
    <dgm:pt modelId="{43D381F7-183E-41D8-965B-B6CE32EF2836}" type="parTrans" cxnId="{E13B7501-E443-4311-8A7A-A5FBE933AF90}">
      <dgm:prSet/>
      <dgm:spPr/>
      <dgm:t>
        <a:bodyPr/>
        <a:lstStyle/>
        <a:p>
          <a:endParaRPr lang="en-US"/>
        </a:p>
      </dgm:t>
    </dgm:pt>
    <dgm:pt modelId="{B1224F56-C4A1-4D42-B67C-A651A70CD8D0}" type="sibTrans" cxnId="{E13B7501-E443-4311-8A7A-A5FBE933AF90}">
      <dgm:prSet/>
      <dgm:spPr/>
      <dgm:t>
        <a:bodyPr/>
        <a:lstStyle/>
        <a:p>
          <a:endParaRPr lang="en-US"/>
        </a:p>
      </dgm:t>
    </dgm:pt>
    <dgm:pt modelId="{B3B421B5-7E3E-49C1-9ADC-095DD5F2E433}">
      <dgm:prSet phldrT="[Text]">
        <dgm:style>
          <a:lnRef idx="1">
            <a:schemeClr val="accent6"/>
          </a:lnRef>
          <a:fillRef idx="3">
            <a:schemeClr val="accent6"/>
          </a:fillRef>
          <a:effectRef idx="2">
            <a:schemeClr val="accent6"/>
          </a:effectRef>
          <a:fontRef idx="minor">
            <a:schemeClr val="lt1"/>
          </a:fontRef>
        </dgm:style>
      </dgm:prSet>
      <dgm:spPr>
        <a:ln>
          <a:solidFill>
            <a:schemeClr val="tx1"/>
          </a:solidFill>
        </a:ln>
      </dgm:spPr>
      <dgm:t>
        <a:bodyPr/>
        <a:lstStyle/>
        <a:p>
          <a:r>
            <a:rPr lang="en-US" dirty="0" smtClean="0"/>
            <a:t>Specialty Requirements</a:t>
          </a:r>
          <a:endParaRPr lang="en-US" dirty="0"/>
        </a:p>
      </dgm:t>
    </dgm:pt>
    <dgm:pt modelId="{734C3D93-DAEC-46DB-BAEE-A791A872F07B}" type="parTrans" cxnId="{8164CBA5-BDC0-49D3-9386-AE55471EDDF8}">
      <dgm:prSet/>
      <dgm:spPr/>
      <dgm:t>
        <a:bodyPr/>
        <a:lstStyle/>
        <a:p>
          <a:endParaRPr lang="en-US"/>
        </a:p>
      </dgm:t>
    </dgm:pt>
    <dgm:pt modelId="{F52D61DB-56AE-49D3-B0C4-A5D0DDE8A4C6}" type="sibTrans" cxnId="{8164CBA5-BDC0-49D3-9386-AE55471EDDF8}">
      <dgm:prSet/>
      <dgm:spPr/>
      <dgm:t>
        <a:bodyPr/>
        <a:lstStyle/>
        <a:p>
          <a:endParaRPr lang="en-US"/>
        </a:p>
      </dgm:t>
    </dgm:pt>
    <dgm:pt modelId="{AACF901B-1A6C-4E8E-8168-281FE5CE2D0A}">
      <dgm:prSet phldrT="[Text]">
        <dgm:style>
          <a:lnRef idx="1">
            <a:schemeClr val="accent6"/>
          </a:lnRef>
          <a:fillRef idx="3">
            <a:schemeClr val="accent6"/>
          </a:fillRef>
          <a:effectRef idx="2">
            <a:schemeClr val="accent6"/>
          </a:effectRef>
          <a:fontRef idx="minor">
            <a:schemeClr val="lt1"/>
          </a:fontRef>
        </dgm:style>
      </dgm:prSet>
      <dgm:spPr>
        <a:ln>
          <a:solidFill>
            <a:schemeClr val="tx1"/>
          </a:solidFill>
        </a:ln>
      </dgm:spPr>
      <dgm:t>
        <a:bodyPr/>
        <a:lstStyle/>
        <a:p>
          <a:r>
            <a:rPr lang="en-US" dirty="0" smtClean="0"/>
            <a:t>Outcomes</a:t>
          </a:r>
          <a:endParaRPr lang="en-US" dirty="0"/>
        </a:p>
      </dgm:t>
    </dgm:pt>
    <dgm:pt modelId="{353FFBFA-1DF4-49A0-8B74-5DED1B5CA07E}" type="parTrans" cxnId="{97E4A4AD-ED8C-4DD6-907E-9D4F8D1AC1CE}">
      <dgm:prSet/>
      <dgm:spPr/>
      <dgm:t>
        <a:bodyPr/>
        <a:lstStyle/>
        <a:p>
          <a:endParaRPr lang="en-US"/>
        </a:p>
      </dgm:t>
    </dgm:pt>
    <dgm:pt modelId="{AFEBCEF8-EAD8-4D8A-8211-A65C6FBC0752}" type="sibTrans" cxnId="{97E4A4AD-ED8C-4DD6-907E-9D4F8D1AC1CE}">
      <dgm:prSet/>
      <dgm:spPr/>
      <dgm:t>
        <a:bodyPr/>
        <a:lstStyle/>
        <a:p>
          <a:endParaRPr lang="en-US"/>
        </a:p>
      </dgm:t>
    </dgm:pt>
    <dgm:pt modelId="{B639CFD1-A79A-4748-B198-14E3E6534E38}">
      <dgm:prSet phldrT="[Text]">
        <dgm:style>
          <a:lnRef idx="1">
            <a:schemeClr val="accent6"/>
          </a:lnRef>
          <a:fillRef idx="3">
            <a:schemeClr val="accent6"/>
          </a:fillRef>
          <a:effectRef idx="2">
            <a:schemeClr val="accent6"/>
          </a:effectRef>
          <a:fontRef idx="minor">
            <a:schemeClr val="lt1"/>
          </a:fontRef>
        </dgm:style>
      </dgm:prSet>
      <dgm:spPr>
        <a:ln>
          <a:solidFill>
            <a:schemeClr val="tx1"/>
          </a:solidFill>
        </a:ln>
      </dgm:spPr>
      <dgm:t>
        <a:bodyPr/>
        <a:lstStyle/>
        <a:p>
          <a:r>
            <a:rPr lang="en-US" dirty="0" smtClean="0"/>
            <a:t>Common Program Requirements</a:t>
          </a:r>
          <a:endParaRPr lang="en-US" dirty="0"/>
        </a:p>
      </dgm:t>
    </dgm:pt>
    <dgm:pt modelId="{1ED78F45-A60C-4CD8-8040-CF5819BB1178}" type="parTrans" cxnId="{E385C020-9043-4A88-A2AA-D50831CFCFC6}">
      <dgm:prSet/>
      <dgm:spPr/>
      <dgm:t>
        <a:bodyPr/>
        <a:lstStyle/>
        <a:p>
          <a:endParaRPr lang="en-US"/>
        </a:p>
      </dgm:t>
    </dgm:pt>
    <dgm:pt modelId="{916D0861-B294-403D-A950-BE87C696A75F}" type="sibTrans" cxnId="{E385C020-9043-4A88-A2AA-D50831CFCFC6}">
      <dgm:prSet/>
      <dgm:spPr/>
      <dgm:t>
        <a:bodyPr/>
        <a:lstStyle/>
        <a:p>
          <a:endParaRPr lang="en-US"/>
        </a:p>
      </dgm:t>
    </dgm:pt>
    <dgm:pt modelId="{C829132D-0FD2-4F73-9500-8E4F6DB28A1C}" type="pres">
      <dgm:prSet presAssocID="{F08FBD95-2C35-4FB7-9322-DE5EDCBDB684}" presName="composite" presStyleCnt="0">
        <dgm:presLayoutVars>
          <dgm:chMax val="1"/>
          <dgm:dir/>
          <dgm:resizeHandles val="exact"/>
        </dgm:presLayoutVars>
      </dgm:prSet>
      <dgm:spPr/>
      <dgm:t>
        <a:bodyPr/>
        <a:lstStyle/>
        <a:p>
          <a:endParaRPr lang="en-US"/>
        </a:p>
      </dgm:t>
    </dgm:pt>
    <dgm:pt modelId="{A040B9CA-A6E9-425E-B49A-581F1C1A3278}" type="pres">
      <dgm:prSet presAssocID="{F08FBD95-2C35-4FB7-9322-DE5EDCBDB684}" presName="radial" presStyleCnt="0">
        <dgm:presLayoutVars>
          <dgm:animLvl val="ctr"/>
        </dgm:presLayoutVars>
      </dgm:prSet>
      <dgm:spPr/>
    </dgm:pt>
    <dgm:pt modelId="{9BF6DA76-54F3-4E97-80FD-CF35F974E2EE}" type="pres">
      <dgm:prSet presAssocID="{378A1964-EC66-4021-A685-D1516B187BFE}" presName="centerShape" presStyleLbl="vennNode1" presStyleIdx="0" presStyleCnt="5" custLinFactNeighborX="-2365" custLinFactNeighborY="-247"/>
      <dgm:spPr/>
      <dgm:t>
        <a:bodyPr/>
        <a:lstStyle/>
        <a:p>
          <a:endParaRPr lang="en-US"/>
        </a:p>
      </dgm:t>
    </dgm:pt>
    <dgm:pt modelId="{2FD6C69A-62B6-41C3-809B-6DF2777D6B1F}" type="pres">
      <dgm:prSet presAssocID="{C2FD7AC2-CB84-4F92-8834-AD2A609F4D6E}" presName="node" presStyleLbl="vennNode1" presStyleIdx="1" presStyleCnt="5" custScaleX="162060" custScaleY="147450" custRadScaleRad="98304" custRadScaleInc="-2473">
        <dgm:presLayoutVars>
          <dgm:bulletEnabled val="1"/>
        </dgm:presLayoutVars>
      </dgm:prSet>
      <dgm:spPr/>
      <dgm:t>
        <a:bodyPr/>
        <a:lstStyle/>
        <a:p>
          <a:endParaRPr lang="en-US"/>
        </a:p>
      </dgm:t>
    </dgm:pt>
    <dgm:pt modelId="{013C4EC0-AA36-4E4E-BED4-6D9A21B75229}" type="pres">
      <dgm:prSet presAssocID="{B3B421B5-7E3E-49C1-9ADC-095DD5F2E433}" presName="node" presStyleLbl="vennNode1" presStyleIdx="2" presStyleCnt="5" custScaleX="141901" custScaleY="142079" custRadScaleRad="103698" custRadScaleInc="-4564">
        <dgm:presLayoutVars>
          <dgm:bulletEnabled val="1"/>
        </dgm:presLayoutVars>
      </dgm:prSet>
      <dgm:spPr/>
      <dgm:t>
        <a:bodyPr/>
        <a:lstStyle/>
        <a:p>
          <a:endParaRPr lang="en-US"/>
        </a:p>
      </dgm:t>
    </dgm:pt>
    <dgm:pt modelId="{7AB60909-C9A0-4375-B798-6BD5BBEBCEC6}" type="pres">
      <dgm:prSet presAssocID="{AACF901B-1A6C-4E8E-8168-281FE5CE2D0A}" presName="node" presStyleLbl="vennNode1" presStyleIdx="3" presStyleCnt="5" custScaleX="152629" custScaleY="154070">
        <dgm:presLayoutVars>
          <dgm:bulletEnabled val="1"/>
        </dgm:presLayoutVars>
      </dgm:prSet>
      <dgm:spPr/>
      <dgm:t>
        <a:bodyPr/>
        <a:lstStyle/>
        <a:p>
          <a:endParaRPr lang="en-US"/>
        </a:p>
      </dgm:t>
    </dgm:pt>
    <dgm:pt modelId="{CAA83ACC-EDFF-439A-983D-EA1F3A4255F5}" type="pres">
      <dgm:prSet presAssocID="{B639CFD1-A79A-4748-B198-14E3E6534E38}" presName="node" presStyleLbl="vennNode1" presStyleIdx="4" presStyleCnt="5" custScaleX="157612" custScaleY="155208" custRadScaleRad="120522" custRadScaleInc="1261">
        <dgm:presLayoutVars>
          <dgm:bulletEnabled val="1"/>
        </dgm:presLayoutVars>
      </dgm:prSet>
      <dgm:spPr/>
      <dgm:t>
        <a:bodyPr/>
        <a:lstStyle/>
        <a:p>
          <a:endParaRPr lang="en-US"/>
        </a:p>
      </dgm:t>
    </dgm:pt>
  </dgm:ptLst>
  <dgm:cxnLst>
    <dgm:cxn modelId="{E385C020-9043-4A88-A2AA-D50831CFCFC6}" srcId="{378A1964-EC66-4021-A685-D1516B187BFE}" destId="{B639CFD1-A79A-4748-B198-14E3E6534E38}" srcOrd="3" destOrd="0" parTransId="{1ED78F45-A60C-4CD8-8040-CF5819BB1178}" sibTransId="{916D0861-B294-403D-A950-BE87C696A75F}"/>
    <dgm:cxn modelId="{01221602-5938-495B-BA9F-11B962D0F10F}" type="presOf" srcId="{B3B421B5-7E3E-49C1-9ADC-095DD5F2E433}" destId="{013C4EC0-AA36-4E4E-BED4-6D9A21B75229}" srcOrd="0" destOrd="0" presId="urn:microsoft.com/office/officeart/2005/8/layout/radial3"/>
    <dgm:cxn modelId="{97E4A4AD-ED8C-4DD6-907E-9D4F8D1AC1CE}" srcId="{378A1964-EC66-4021-A685-D1516B187BFE}" destId="{AACF901B-1A6C-4E8E-8168-281FE5CE2D0A}" srcOrd="2" destOrd="0" parTransId="{353FFBFA-1DF4-49A0-8B74-5DED1B5CA07E}" sibTransId="{AFEBCEF8-EAD8-4D8A-8211-A65C6FBC0752}"/>
    <dgm:cxn modelId="{86C9F72A-0AE5-4327-B68D-91890EC09856}" type="presOf" srcId="{C2FD7AC2-CB84-4F92-8834-AD2A609F4D6E}" destId="{2FD6C69A-62B6-41C3-809B-6DF2777D6B1F}" srcOrd="0" destOrd="0" presId="urn:microsoft.com/office/officeart/2005/8/layout/radial3"/>
    <dgm:cxn modelId="{B713B69B-2EA3-418C-AD07-8D4DA8D15B2F}" type="presOf" srcId="{378A1964-EC66-4021-A685-D1516B187BFE}" destId="{9BF6DA76-54F3-4E97-80FD-CF35F974E2EE}" srcOrd="0" destOrd="0" presId="urn:microsoft.com/office/officeart/2005/8/layout/radial3"/>
    <dgm:cxn modelId="{20E51AC0-B6AD-4A45-AD39-55587A2659C9}" type="presOf" srcId="{F08FBD95-2C35-4FB7-9322-DE5EDCBDB684}" destId="{C829132D-0FD2-4F73-9500-8E4F6DB28A1C}" srcOrd="0" destOrd="0" presId="urn:microsoft.com/office/officeart/2005/8/layout/radial3"/>
    <dgm:cxn modelId="{F0A96E65-03A1-4BE6-9DCC-7A1BECACD019}" type="presOf" srcId="{AACF901B-1A6C-4E8E-8168-281FE5CE2D0A}" destId="{7AB60909-C9A0-4375-B798-6BD5BBEBCEC6}" srcOrd="0" destOrd="0" presId="urn:microsoft.com/office/officeart/2005/8/layout/radial3"/>
    <dgm:cxn modelId="{A4356A0A-CA4F-4199-AB60-B85E86093EEE}" srcId="{F08FBD95-2C35-4FB7-9322-DE5EDCBDB684}" destId="{378A1964-EC66-4021-A685-D1516B187BFE}" srcOrd="0" destOrd="0" parTransId="{20D602FC-863E-40BA-AD76-4F2006720EFC}" sibTransId="{E93FE5A9-6C39-4EF2-877C-A3A1534DAE12}"/>
    <dgm:cxn modelId="{8164CBA5-BDC0-49D3-9386-AE55471EDDF8}" srcId="{378A1964-EC66-4021-A685-D1516B187BFE}" destId="{B3B421B5-7E3E-49C1-9ADC-095DD5F2E433}" srcOrd="1" destOrd="0" parTransId="{734C3D93-DAEC-46DB-BAEE-A791A872F07B}" sibTransId="{F52D61DB-56AE-49D3-B0C4-A5D0DDE8A4C6}"/>
    <dgm:cxn modelId="{E13B7501-E443-4311-8A7A-A5FBE933AF90}" srcId="{378A1964-EC66-4021-A685-D1516B187BFE}" destId="{C2FD7AC2-CB84-4F92-8834-AD2A609F4D6E}" srcOrd="0" destOrd="0" parTransId="{43D381F7-183E-41D8-965B-B6CE32EF2836}" sibTransId="{B1224F56-C4A1-4D42-B67C-A651A70CD8D0}"/>
    <dgm:cxn modelId="{E5A7508C-DEB0-4704-A18A-DE10F388D6AA}" type="presOf" srcId="{B639CFD1-A79A-4748-B198-14E3E6534E38}" destId="{CAA83ACC-EDFF-439A-983D-EA1F3A4255F5}" srcOrd="0" destOrd="0" presId="urn:microsoft.com/office/officeart/2005/8/layout/radial3"/>
    <dgm:cxn modelId="{DC387BB4-5517-43B8-AACB-CE0B9D074989}" type="presParOf" srcId="{C829132D-0FD2-4F73-9500-8E4F6DB28A1C}" destId="{A040B9CA-A6E9-425E-B49A-581F1C1A3278}" srcOrd="0" destOrd="0" presId="urn:microsoft.com/office/officeart/2005/8/layout/radial3"/>
    <dgm:cxn modelId="{DCB03EDE-4190-4805-88F7-8557F25896F5}" type="presParOf" srcId="{A040B9CA-A6E9-425E-B49A-581F1C1A3278}" destId="{9BF6DA76-54F3-4E97-80FD-CF35F974E2EE}" srcOrd="0" destOrd="0" presId="urn:microsoft.com/office/officeart/2005/8/layout/radial3"/>
    <dgm:cxn modelId="{410CA341-1451-429D-A9A3-BC884CAD5D3D}" type="presParOf" srcId="{A040B9CA-A6E9-425E-B49A-581F1C1A3278}" destId="{2FD6C69A-62B6-41C3-809B-6DF2777D6B1F}" srcOrd="1" destOrd="0" presId="urn:microsoft.com/office/officeart/2005/8/layout/radial3"/>
    <dgm:cxn modelId="{565FFC0E-25AB-439F-8E19-00C52626216A}" type="presParOf" srcId="{A040B9CA-A6E9-425E-B49A-581F1C1A3278}" destId="{013C4EC0-AA36-4E4E-BED4-6D9A21B75229}" srcOrd="2" destOrd="0" presId="urn:microsoft.com/office/officeart/2005/8/layout/radial3"/>
    <dgm:cxn modelId="{0BB8651E-35FD-4B13-A781-2837FF28223B}" type="presParOf" srcId="{A040B9CA-A6E9-425E-B49A-581F1C1A3278}" destId="{7AB60909-C9A0-4375-B798-6BD5BBEBCEC6}" srcOrd="3" destOrd="0" presId="urn:microsoft.com/office/officeart/2005/8/layout/radial3"/>
    <dgm:cxn modelId="{7D55910C-FA26-425F-BA0C-6F0EAC4169CD}" type="presParOf" srcId="{A040B9CA-A6E9-425E-B49A-581F1C1A3278}" destId="{CAA83ACC-EDFF-439A-983D-EA1F3A4255F5}" srcOrd="4" destOrd="0" presId="urn:microsoft.com/office/officeart/2005/8/layout/radial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6B26FC-F305-4B96-81EC-ACA419DC961D}" type="doc">
      <dgm:prSet loTypeId="urn:microsoft.com/office/officeart/2005/8/layout/cycle5" loCatId="cycle" qsTypeId="urn:microsoft.com/office/officeart/2005/8/quickstyle/simple1" qsCatId="simple" csTypeId="urn:microsoft.com/office/officeart/2005/8/colors/accent6_2" csCatId="accent6" phldr="1"/>
      <dgm:spPr/>
      <dgm:t>
        <a:bodyPr/>
        <a:lstStyle/>
        <a:p>
          <a:endParaRPr lang="en-US"/>
        </a:p>
      </dgm:t>
    </dgm:pt>
    <dgm:pt modelId="{158938E0-3932-4C64-A3CE-EAF70A41DE28}">
      <dgm:prSet phldrT="[Text]"/>
      <dgm:spPr/>
      <dgm:t>
        <a:bodyPr/>
        <a:lstStyle/>
        <a:p>
          <a:r>
            <a:rPr lang="en-US" dirty="0" smtClean="0"/>
            <a:t>Submit Application</a:t>
          </a:r>
          <a:endParaRPr lang="en-US" dirty="0"/>
        </a:p>
      </dgm:t>
    </dgm:pt>
    <dgm:pt modelId="{A2AC6C30-1873-4DF1-B962-532684D54DE4}" type="parTrans" cxnId="{352CCB63-7D94-406D-8A05-9D83BF5BA5EB}">
      <dgm:prSet/>
      <dgm:spPr/>
      <dgm:t>
        <a:bodyPr/>
        <a:lstStyle/>
        <a:p>
          <a:endParaRPr lang="en-US"/>
        </a:p>
      </dgm:t>
    </dgm:pt>
    <dgm:pt modelId="{7F65DDD5-85F4-4B4A-B58B-14085A1AD538}" type="sibTrans" cxnId="{352CCB63-7D94-406D-8A05-9D83BF5BA5EB}">
      <dgm:prSet/>
      <dgm:spPr/>
      <dgm:t>
        <a:bodyPr/>
        <a:lstStyle/>
        <a:p>
          <a:endParaRPr lang="en-US"/>
        </a:p>
      </dgm:t>
    </dgm:pt>
    <dgm:pt modelId="{DAF5E60A-98B2-41FC-8138-2A4BE1C164A7}">
      <dgm:prSet phldrT="[Text]"/>
      <dgm:spPr/>
      <dgm:t>
        <a:bodyPr/>
        <a:lstStyle/>
        <a:p>
          <a:r>
            <a:rPr lang="en-US" dirty="0" smtClean="0"/>
            <a:t>Site Visit</a:t>
          </a:r>
          <a:endParaRPr lang="en-US" dirty="0"/>
        </a:p>
      </dgm:t>
    </dgm:pt>
    <dgm:pt modelId="{475FA5D5-6C8A-4587-9BCE-71B055B419D8}" type="parTrans" cxnId="{A72A7D96-FBC4-4228-B960-9AB869FC340D}">
      <dgm:prSet/>
      <dgm:spPr/>
      <dgm:t>
        <a:bodyPr/>
        <a:lstStyle/>
        <a:p>
          <a:endParaRPr lang="en-US"/>
        </a:p>
      </dgm:t>
    </dgm:pt>
    <dgm:pt modelId="{2B6C9E86-A04E-4FFB-BDB6-A15DC41FB370}" type="sibTrans" cxnId="{A72A7D96-FBC4-4228-B960-9AB869FC340D}">
      <dgm:prSet/>
      <dgm:spPr/>
      <dgm:t>
        <a:bodyPr/>
        <a:lstStyle/>
        <a:p>
          <a:endParaRPr lang="en-US"/>
        </a:p>
      </dgm:t>
    </dgm:pt>
    <dgm:pt modelId="{3C711DDF-7E6B-4DBD-889C-80EC6176904C}">
      <dgm:prSet phldrT="[Text]"/>
      <dgm:spPr/>
      <dgm:t>
        <a:bodyPr/>
        <a:lstStyle/>
        <a:p>
          <a:r>
            <a:rPr lang="en-US" dirty="0" smtClean="0"/>
            <a:t>Application &amp; Site Visit Report to RC</a:t>
          </a:r>
          <a:endParaRPr lang="en-US" dirty="0"/>
        </a:p>
      </dgm:t>
    </dgm:pt>
    <dgm:pt modelId="{5C6D88F2-9C48-4CC3-B496-8F99984C2C8B}" type="parTrans" cxnId="{98A95D6B-E162-41F4-BE2B-DF7665BDED31}">
      <dgm:prSet/>
      <dgm:spPr/>
      <dgm:t>
        <a:bodyPr/>
        <a:lstStyle/>
        <a:p>
          <a:endParaRPr lang="en-US"/>
        </a:p>
      </dgm:t>
    </dgm:pt>
    <dgm:pt modelId="{A487A77A-8D46-4260-9075-813965FA60DA}" type="sibTrans" cxnId="{98A95D6B-E162-41F4-BE2B-DF7665BDED31}">
      <dgm:prSet/>
      <dgm:spPr/>
      <dgm:t>
        <a:bodyPr/>
        <a:lstStyle/>
        <a:p>
          <a:endParaRPr lang="en-US"/>
        </a:p>
      </dgm:t>
    </dgm:pt>
    <dgm:pt modelId="{9E62C6CE-29F9-4F9A-8D8F-647E0FC2861A}">
      <dgm:prSet phldrT="[Text]"/>
      <dgm:spPr/>
      <dgm:t>
        <a:bodyPr/>
        <a:lstStyle/>
        <a:p>
          <a:r>
            <a:rPr lang="en-US" dirty="0" smtClean="0"/>
            <a:t>Review Committee Meets</a:t>
          </a:r>
          <a:endParaRPr lang="en-US" dirty="0"/>
        </a:p>
      </dgm:t>
    </dgm:pt>
    <dgm:pt modelId="{8FD057C5-5301-4C46-9903-61BE3743B15C}" type="parTrans" cxnId="{1F11C3AF-0E34-4900-AB91-4910E1309D96}">
      <dgm:prSet/>
      <dgm:spPr/>
      <dgm:t>
        <a:bodyPr/>
        <a:lstStyle/>
        <a:p>
          <a:endParaRPr lang="en-US"/>
        </a:p>
      </dgm:t>
    </dgm:pt>
    <dgm:pt modelId="{F0861EDF-4C4B-4390-8DE0-795064DADE01}" type="sibTrans" cxnId="{1F11C3AF-0E34-4900-AB91-4910E1309D96}">
      <dgm:prSet/>
      <dgm:spPr/>
      <dgm:t>
        <a:bodyPr/>
        <a:lstStyle/>
        <a:p>
          <a:endParaRPr lang="en-US"/>
        </a:p>
      </dgm:t>
    </dgm:pt>
    <dgm:pt modelId="{1FC5F933-D42B-4166-A492-72845DED9756}">
      <dgm:prSet phldrT="[Text]"/>
      <dgm:spPr/>
      <dgm:t>
        <a:bodyPr/>
        <a:lstStyle/>
        <a:p>
          <a:r>
            <a:rPr lang="en-US" dirty="0" smtClean="0"/>
            <a:t>Accreditation Decision</a:t>
          </a:r>
          <a:endParaRPr lang="en-US" dirty="0"/>
        </a:p>
      </dgm:t>
    </dgm:pt>
    <dgm:pt modelId="{FF8FAEC9-6C2B-4B32-AAAE-15ABA2FDF776}" type="parTrans" cxnId="{1F575B70-7247-4390-8052-EB8E34A59F8B}">
      <dgm:prSet/>
      <dgm:spPr/>
      <dgm:t>
        <a:bodyPr/>
        <a:lstStyle/>
        <a:p>
          <a:endParaRPr lang="en-US"/>
        </a:p>
      </dgm:t>
    </dgm:pt>
    <dgm:pt modelId="{12F3806D-65DA-4695-A68E-0EFEC96A589B}" type="sibTrans" cxnId="{1F575B70-7247-4390-8052-EB8E34A59F8B}">
      <dgm:prSet/>
      <dgm:spPr/>
      <dgm:t>
        <a:bodyPr/>
        <a:lstStyle/>
        <a:p>
          <a:endParaRPr lang="en-US"/>
        </a:p>
      </dgm:t>
    </dgm:pt>
    <dgm:pt modelId="{3364D1A8-A075-4981-AC34-223D69C5AD08}" type="pres">
      <dgm:prSet presAssocID="{826B26FC-F305-4B96-81EC-ACA419DC961D}" presName="cycle" presStyleCnt="0">
        <dgm:presLayoutVars>
          <dgm:dir/>
          <dgm:resizeHandles val="exact"/>
        </dgm:presLayoutVars>
      </dgm:prSet>
      <dgm:spPr/>
      <dgm:t>
        <a:bodyPr/>
        <a:lstStyle/>
        <a:p>
          <a:endParaRPr lang="en-US"/>
        </a:p>
      </dgm:t>
    </dgm:pt>
    <dgm:pt modelId="{9524ACB5-4A8D-4EDB-BE64-70B4CB6542CF}" type="pres">
      <dgm:prSet presAssocID="{158938E0-3932-4C64-A3CE-EAF70A41DE28}" presName="node" presStyleLbl="node1" presStyleIdx="0" presStyleCnt="5">
        <dgm:presLayoutVars>
          <dgm:bulletEnabled val="1"/>
        </dgm:presLayoutVars>
      </dgm:prSet>
      <dgm:spPr/>
      <dgm:t>
        <a:bodyPr/>
        <a:lstStyle/>
        <a:p>
          <a:endParaRPr lang="en-US"/>
        </a:p>
      </dgm:t>
    </dgm:pt>
    <dgm:pt modelId="{E904F540-C53D-4A9C-8AFB-9674971B7BB4}" type="pres">
      <dgm:prSet presAssocID="{158938E0-3932-4C64-A3CE-EAF70A41DE28}" presName="spNode" presStyleCnt="0"/>
      <dgm:spPr/>
    </dgm:pt>
    <dgm:pt modelId="{8D9730F4-04E5-49C4-BDAE-45917850D935}" type="pres">
      <dgm:prSet presAssocID="{7F65DDD5-85F4-4B4A-B58B-14085A1AD538}" presName="sibTrans" presStyleLbl="sibTrans1D1" presStyleIdx="0" presStyleCnt="5"/>
      <dgm:spPr/>
      <dgm:t>
        <a:bodyPr/>
        <a:lstStyle/>
        <a:p>
          <a:endParaRPr lang="en-US"/>
        </a:p>
      </dgm:t>
    </dgm:pt>
    <dgm:pt modelId="{E43E7C12-F5DD-4043-92A5-5F0E53B7D6A6}" type="pres">
      <dgm:prSet presAssocID="{DAF5E60A-98B2-41FC-8138-2A4BE1C164A7}" presName="node" presStyleLbl="node1" presStyleIdx="1" presStyleCnt="5">
        <dgm:presLayoutVars>
          <dgm:bulletEnabled val="1"/>
        </dgm:presLayoutVars>
      </dgm:prSet>
      <dgm:spPr/>
      <dgm:t>
        <a:bodyPr/>
        <a:lstStyle/>
        <a:p>
          <a:endParaRPr lang="en-US"/>
        </a:p>
      </dgm:t>
    </dgm:pt>
    <dgm:pt modelId="{3150FCBF-9A4F-4BA3-BA01-4D359C3682C3}" type="pres">
      <dgm:prSet presAssocID="{DAF5E60A-98B2-41FC-8138-2A4BE1C164A7}" presName="spNode" presStyleCnt="0"/>
      <dgm:spPr/>
    </dgm:pt>
    <dgm:pt modelId="{B5FCBB3B-33AA-46B0-B455-20AF8730B9F4}" type="pres">
      <dgm:prSet presAssocID="{2B6C9E86-A04E-4FFB-BDB6-A15DC41FB370}" presName="sibTrans" presStyleLbl="sibTrans1D1" presStyleIdx="1" presStyleCnt="5"/>
      <dgm:spPr/>
      <dgm:t>
        <a:bodyPr/>
        <a:lstStyle/>
        <a:p>
          <a:endParaRPr lang="en-US"/>
        </a:p>
      </dgm:t>
    </dgm:pt>
    <dgm:pt modelId="{CDD39E14-AF17-473F-AAC4-D7B7134B3BE8}" type="pres">
      <dgm:prSet presAssocID="{3C711DDF-7E6B-4DBD-889C-80EC6176904C}" presName="node" presStyleLbl="node1" presStyleIdx="2" presStyleCnt="5">
        <dgm:presLayoutVars>
          <dgm:bulletEnabled val="1"/>
        </dgm:presLayoutVars>
      </dgm:prSet>
      <dgm:spPr/>
      <dgm:t>
        <a:bodyPr/>
        <a:lstStyle/>
        <a:p>
          <a:endParaRPr lang="en-US"/>
        </a:p>
      </dgm:t>
    </dgm:pt>
    <dgm:pt modelId="{EC537587-5E4D-4640-99A9-5AE3F50A3850}" type="pres">
      <dgm:prSet presAssocID="{3C711DDF-7E6B-4DBD-889C-80EC6176904C}" presName="spNode" presStyleCnt="0"/>
      <dgm:spPr/>
    </dgm:pt>
    <dgm:pt modelId="{D55DD8D0-FA18-44D7-A568-23E64CA7B5F2}" type="pres">
      <dgm:prSet presAssocID="{A487A77A-8D46-4260-9075-813965FA60DA}" presName="sibTrans" presStyleLbl="sibTrans1D1" presStyleIdx="2" presStyleCnt="5"/>
      <dgm:spPr/>
      <dgm:t>
        <a:bodyPr/>
        <a:lstStyle/>
        <a:p>
          <a:endParaRPr lang="en-US"/>
        </a:p>
      </dgm:t>
    </dgm:pt>
    <dgm:pt modelId="{0388BCD5-647A-4B40-A513-4ABB8AD9607E}" type="pres">
      <dgm:prSet presAssocID="{9E62C6CE-29F9-4F9A-8D8F-647E0FC2861A}" presName="node" presStyleLbl="node1" presStyleIdx="3" presStyleCnt="5">
        <dgm:presLayoutVars>
          <dgm:bulletEnabled val="1"/>
        </dgm:presLayoutVars>
      </dgm:prSet>
      <dgm:spPr/>
      <dgm:t>
        <a:bodyPr/>
        <a:lstStyle/>
        <a:p>
          <a:endParaRPr lang="en-US"/>
        </a:p>
      </dgm:t>
    </dgm:pt>
    <dgm:pt modelId="{D21341C8-B941-4019-8FB3-D50369D9956C}" type="pres">
      <dgm:prSet presAssocID="{9E62C6CE-29F9-4F9A-8D8F-647E0FC2861A}" presName="spNode" presStyleCnt="0"/>
      <dgm:spPr/>
    </dgm:pt>
    <dgm:pt modelId="{2484F135-1C96-4B05-947E-CFAD7AB3B09C}" type="pres">
      <dgm:prSet presAssocID="{F0861EDF-4C4B-4390-8DE0-795064DADE01}" presName="sibTrans" presStyleLbl="sibTrans1D1" presStyleIdx="3" presStyleCnt="5"/>
      <dgm:spPr/>
      <dgm:t>
        <a:bodyPr/>
        <a:lstStyle/>
        <a:p>
          <a:endParaRPr lang="en-US"/>
        </a:p>
      </dgm:t>
    </dgm:pt>
    <dgm:pt modelId="{C1F6B207-B465-440C-9ABE-1082013E9586}" type="pres">
      <dgm:prSet presAssocID="{1FC5F933-D42B-4166-A492-72845DED9756}" presName="node" presStyleLbl="node1" presStyleIdx="4" presStyleCnt="5">
        <dgm:presLayoutVars>
          <dgm:bulletEnabled val="1"/>
        </dgm:presLayoutVars>
      </dgm:prSet>
      <dgm:spPr/>
      <dgm:t>
        <a:bodyPr/>
        <a:lstStyle/>
        <a:p>
          <a:endParaRPr lang="en-US"/>
        </a:p>
      </dgm:t>
    </dgm:pt>
    <dgm:pt modelId="{D01073C8-C762-4044-BF8E-D780C81CB3A7}" type="pres">
      <dgm:prSet presAssocID="{1FC5F933-D42B-4166-A492-72845DED9756}" presName="spNode" presStyleCnt="0"/>
      <dgm:spPr/>
    </dgm:pt>
    <dgm:pt modelId="{73DFF43E-EE5F-4306-858C-42702A24018D}" type="pres">
      <dgm:prSet presAssocID="{12F3806D-65DA-4695-A68E-0EFEC96A589B}" presName="sibTrans" presStyleLbl="sibTrans1D1" presStyleIdx="4" presStyleCnt="5"/>
      <dgm:spPr/>
      <dgm:t>
        <a:bodyPr/>
        <a:lstStyle/>
        <a:p>
          <a:endParaRPr lang="en-US"/>
        </a:p>
      </dgm:t>
    </dgm:pt>
  </dgm:ptLst>
  <dgm:cxnLst>
    <dgm:cxn modelId="{AC4CAF2F-8DB9-44CC-8E2E-BF40DD640BAF}" type="presOf" srcId="{F0861EDF-4C4B-4390-8DE0-795064DADE01}" destId="{2484F135-1C96-4B05-947E-CFAD7AB3B09C}" srcOrd="0" destOrd="0" presId="urn:microsoft.com/office/officeart/2005/8/layout/cycle5"/>
    <dgm:cxn modelId="{CB8F0520-0591-4BCE-AF9E-F303F91258ED}" type="presOf" srcId="{3C711DDF-7E6B-4DBD-889C-80EC6176904C}" destId="{CDD39E14-AF17-473F-AAC4-D7B7134B3BE8}" srcOrd="0" destOrd="0" presId="urn:microsoft.com/office/officeart/2005/8/layout/cycle5"/>
    <dgm:cxn modelId="{352CCB63-7D94-406D-8A05-9D83BF5BA5EB}" srcId="{826B26FC-F305-4B96-81EC-ACA419DC961D}" destId="{158938E0-3932-4C64-A3CE-EAF70A41DE28}" srcOrd="0" destOrd="0" parTransId="{A2AC6C30-1873-4DF1-B962-532684D54DE4}" sibTransId="{7F65DDD5-85F4-4B4A-B58B-14085A1AD538}"/>
    <dgm:cxn modelId="{219CBB47-F2AD-42F2-A73C-1EA26086EAF6}" type="presOf" srcId="{9E62C6CE-29F9-4F9A-8D8F-647E0FC2861A}" destId="{0388BCD5-647A-4B40-A513-4ABB8AD9607E}" srcOrd="0" destOrd="0" presId="urn:microsoft.com/office/officeart/2005/8/layout/cycle5"/>
    <dgm:cxn modelId="{1B96665D-77F2-4E7C-98A7-AED491D2B65B}" type="presOf" srcId="{A487A77A-8D46-4260-9075-813965FA60DA}" destId="{D55DD8D0-FA18-44D7-A568-23E64CA7B5F2}" srcOrd="0" destOrd="0" presId="urn:microsoft.com/office/officeart/2005/8/layout/cycle5"/>
    <dgm:cxn modelId="{B05283C5-3F82-4E46-A9E8-0C06960C00ED}" type="presOf" srcId="{DAF5E60A-98B2-41FC-8138-2A4BE1C164A7}" destId="{E43E7C12-F5DD-4043-92A5-5F0E53B7D6A6}" srcOrd="0" destOrd="0" presId="urn:microsoft.com/office/officeart/2005/8/layout/cycle5"/>
    <dgm:cxn modelId="{441D59C2-59A0-451F-9775-48C2DF69CCD5}" type="presOf" srcId="{2B6C9E86-A04E-4FFB-BDB6-A15DC41FB370}" destId="{B5FCBB3B-33AA-46B0-B455-20AF8730B9F4}" srcOrd="0" destOrd="0" presId="urn:microsoft.com/office/officeart/2005/8/layout/cycle5"/>
    <dgm:cxn modelId="{279E3DA5-5D3F-4C35-976F-1FF489947D28}" type="presOf" srcId="{826B26FC-F305-4B96-81EC-ACA419DC961D}" destId="{3364D1A8-A075-4981-AC34-223D69C5AD08}" srcOrd="0" destOrd="0" presId="urn:microsoft.com/office/officeart/2005/8/layout/cycle5"/>
    <dgm:cxn modelId="{A72A7D96-FBC4-4228-B960-9AB869FC340D}" srcId="{826B26FC-F305-4B96-81EC-ACA419DC961D}" destId="{DAF5E60A-98B2-41FC-8138-2A4BE1C164A7}" srcOrd="1" destOrd="0" parTransId="{475FA5D5-6C8A-4587-9BCE-71B055B419D8}" sibTransId="{2B6C9E86-A04E-4FFB-BDB6-A15DC41FB370}"/>
    <dgm:cxn modelId="{DE86C36B-0ABF-49B8-89F8-C568F1719A53}" type="presOf" srcId="{158938E0-3932-4C64-A3CE-EAF70A41DE28}" destId="{9524ACB5-4A8D-4EDB-BE64-70B4CB6542CF}" srcOrd="0" destOrd="0" presId="urn:microsoft.com/office/officeart/2005/8/layout/cycle5"/>
    <dgm:cxn modelId="{98A95D6B-E162-41F4-BE2B-DF7665BDED31}" srcId="{826B26FC-F305-4B96-81EC-ACA419DC961D}" destId="{3C711DDF-7E6B-4DBD-889C-80EC6176904C}" srcOrd="2" destOrd="0" parTransId="{5C6D88F2-9C48-4CC3-B496-8F99984C2C8B}" sibTransId="{A487A77A-8D46-4260-9075-813965FA60DA}"/>
    <dgm:cxn modelId="{A7D64251-40CE-4EF5-B3CF-1E37D9F95ECE}" type="presOf" srcId="{1FC5F933-D42B-4166-A492-72845DED9756}" destId="{C1F6B207-B465-440C-9ABE-1082013E9586}" srcOrd="0" destOrd="0" presId="urn:microsoft.com/office/officeart/2005/8/layout/cycle5"/>
    <dgm:cxn modelId="{6D98A4EB-5743-4F10-869F-140783B17A48}" type="presOf" srcId="{12F3806D-65DA-4695-A68E-0EFEC96A589B}" destId="{73DFF43E-EE5F-4306-858C-42702A24018D}" srcOrd="0" destOrd="0" presId="urn:microsoft.com/office/officeart/2005/8/layout/cycle5"/>
    <dgm:cxn modelId="{1F575B70-7247-4390-8052-EB8E34A59F8B}" srcId="{826B26FC-F305-4B96-81EC-ACA419DC961D}" destId="{1FC5F933-D42B-4166-A492-72845DED9756}" srcOrd="4" destOrd="0" parTransId="{FF8FAEC9-6C2B-4B32-AAAE-15ABA2FDF776}" sibTransId="{12F3806D-65DA-4695-A68E-0EFEC96A589B}"/>
    <dgm:cxn modelId="{1F11C3AF-0E34-4900-AB91-4910E1309D96}" srcId="{826B26FC-F305-4B96-81EC-ACA419DC961D}" destId="{9E62C6CE-29F9-4F9A-8D8F-647E0FC2861A}" srcOrd="3" destOrd="0" parTransId="{8FD057C5-5301-4C46-9903-61BE3743B15C}" sibTransId="{F0861EDF-4C4B-4390-8DE0-795064DADE01}"/>
    <dgm:cxn modelId="{9B966A1E-62C3-4960-9325-48B31AB63FCC}" type="presOf" srcId="{7F65DDD5-85F4-4B4A-B58B-14085A1AD538}" destId="{8D9730F4-04E5-49C4-BDAE-45917850D935}" srcOrd="0" destOrd="0" presId="urn:microsoft.com/office/officeart/2005/8/layout/cycle5"/>
    <dgm:cxn modelId="{CB53EDA8-101D-4579-AB47-4B6CD55768FE}" type="presParOf" srcId="{3364D1A8-A075-4981-AC34-223D69C5AD08}" destId="{9524ACB5-4A8D-4EDB-BE64-70B4CB6542CF}" srcOrd="0" destOrd="0" presId="urn:microsoft.com/office/officeart/2005/8/layout/cycle5"/>
    <dgm:cxn modelId="{14228F0F-7F59-4093-A754-F1E119F8FE68}" type="presParOf" srcId="{3364D1A8-A075-4981-AC34-223D69C5AD08}" destId="{E904F540-C53D-4A9C-8AFB-9674971B7BB4}" srcOrd="1" destOrd="0" presId="urn:microsoft.com/office/officeart/2005/8/layout/cycle5"/>
    <dgm:cxn modelId="{3C2A534E-F823-4FCE-B7B2-9968AAF2A326}" type="presParOf" srcId="{3364D1A8-A075-4981-AC34-223D69C5AD08}" destId="{8D9730F4-04E5-49C4-BDAE-45917850D935}" srcOrd="2" destOrd="0" presId="urn:microsoft.com/office/officeart/2005/8/layout/cycle5"/>
    <dgm:cxn modelId="{F4D84CBD-02FB-4161-94A3-516B11101258}" type="presParOf" srcId="{3364D1A8-A075-4981-AC34-223D69C5AD08}" destId="{E43E7C12-F5DD-4043-92A5-5F0E53B7D6A6}" srcOrd="3" destOrd="0" presId="urn:microsoft.com/office/officeart/2005/8/layout/cycle5"/>
    <dgm:cxn modelId="{D2AB9424-153A-4CD1-8E17-9B03EEB7FF07}" type="presParOf" srcId="{3364D1A8-A075-4981-AC34-223D69C5AD08}" destId="{3150FCBF-9A4F-4BA3-BA01-4D359C3682C3}" srcOrd="4" destOrd="0" presId="urn:microsoft.com/office/officeart/2005/8/layout/cycle5"/>
    <dgm:cxn modelId="{9B4691DB-8CED-47FD-A20D-1B0B503FA9B7}" type="presParOf" srcId="{3364D1A8-A075-4981-AC34-223D69C5AD08}" destId="{B5FCBB3B-33AA-46B0-B455-20AF8730B9F4}" srcOrd="5" destOrd="0" presId="urn:microsoft.com/office/officeart/2005/8/layout/cycle5"/>
    <dgm:cxn modelId="{4A589C9E-C338-4D18-B027-CB21AB7ABF6E}" type="presParOf" srcId="{3364D1A8-A075-4981-AC34-223D69C5AD08}" destId="{CDD39E14-AF17-473F-AAC4-D7B7134B3BE8}" srcOrd="6" destOrd="0" presId="urn:microsoft.com/office/officeart/2005/8/layout/cycle5"/>
    <dgm:cxn modelId="{DA0CB5F7-5ACD-4C94-A957-0A433F844362}" type="presParOf" srcId="{3364D1A8-A075-4981-AC34-223D69C5AD08}" destId="{EC537587-5E4D-4640-99A9-5AE3F50A3850}" srcOrd="7" destOrd="0" presId="urn:microsoft.com/office/officeart/2005/8/layout/cycle5"/>
    <dgm:cxn modelId="{A012BB92-7D74-4279-8560-D74D71D5F194}" type="presParOf" srcId="{3364D1A8-A075-4981-AC34-223D69C5AD08}" destId="{D55DD8D0-FA18-44D7-A568-23E64CA7B5F2}" srcOrd="8" destOrd="0" presId="urn:microsoft.com/office/officeart/2005/8/layout/cycle5"/>
    <dgm:cxn modelId="{0EF8B480-B955-418E-B824-533F099083F5}" type="presParOf" srcId="{3364D1A8-A075-4981-AC34-223D69C5AD08}" destId="{0388BCD5-647A-4B40-A513-4ABB8AD9607E}" srcOrd="9" destOrd="0" presId="urn:microsoft.com/office/officeart/2005/8/layout/cycle5"/>
    <dgm:cxn modelId="{C64C8F44-6668-4D12-8833-AFBC75A2ACDB}" type="presParOf" srcId="{3364D1A8-A075-4981-AC34-223D69C5AD08}" destId="{D21341C8-B941-4019-8FB3-D50369D9956C}" srcOrd="10" destOrd="0" presId="urn:microsoft.com/office/officeart/2005/8/layout/cycle5"/>
    <dgm:cxn modelId="{8D1FC948-E469-4D99-B5CF-6F773B53276D}" type="presParOf" srcId="{3364D1A8-A075-4981-AC34-223D69C5AD08}" destId="{2484F135-1C96-4B05-947E-CFAD7AB3B09C}" srcOrd="11" destOrd="0" presId="urn:microsoft.com/office/officeart/2005/8/layout/cycle5"/>
    <dgm:cxn modelId="{BCFA5601-F4EF-47B6-8C10-0F4079AD007A}" type="presParOf" srcId="{3364D1A8-A075-4981-AC34-223D69C5AD08}" destId="{C1F6B207-B465-440C-9ABE-1082013E9586}" srcOrd="12" destOrd="0" presId="urn:microsoft.com/office/officeart/2005/8/layout/cycle5"/>
    <dgm:cxn modelId="{490FDE7C-2198-4157-B68A-406B99D60DA0}" type="presParOf" srcId="{3364D1A8-A075-4981-AC34-223D69C5AD08}" destId="{D01073C8-C762-4044-BF8E-D780C81CB3A7}" srcOrd="13" destOrd="0" presId="urn:microsoft.com/office/officeart/2005/8/layout/cycle5"/>
    <dgm:cxn modelId="{D2E0B9E1-2F78-4951-BD3E-DA1BFC449485}" type="presParOf" srcId="{3364D1A8-A075-4981-AC34-223D69C5AD08}" destId="{73DFF43E-EE5F-4306-858C-42702A24018D}"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7BA2D-FCA8-4AE5-85CE-F0AA228F2627}">
      <dsp:nvSpPr>
        <dsp:cNvPr id="0" name=""/>
        <dsp:cNvSpPr/>
      </dsp:nvSpPr>
      <dsp:spPr>
        <a:xfrm>
          <a:off x="2464" y="967200"/>
          <a:ext cx="2402978" cy="7200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Finance</a:t>
          </a:r>
          <a:endParaRPr lang="en-US" sz="2500" kern="1200" dirty="0"/>
        </a:p>
      </dsp:txBody>
      <dsp:txXfrm>
        <a:off x="2464" y="967200"/>
        <a:ext cx="2402978" cy="720000"/>
      </dsp:txXfrm>
    </dsp:sp>
    <dsp:sp modelId="{C0793EA0-E3B8-41FE-9EF2-AAE647E45411}">
      <dsp:nvSpPr>
        <dsp:cNvPr id="0" name=""/>
        <dsp:cNvSpPr/>
      </dsp:nvSpPr>
      <dsp:spPr>
        <a:xfrm>
          <a:off x="2464" y="1687200"/>
          <a:ext cx="2402978" cy="17842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CMS</a:t>
          </a:r>
          <a:endParaRPr lang="en-US" sz="2500" kern="1200" dirty="0"/>
        </a:p>
        <a:p>
          <a:pPr marL="228600" lvl="1" indent="-228600" algn="l" defTabSz="1111250">
            <a:lnSpc>
              <a:spcPct val="90000"/>
            </a:lnSpc>
            <a:spcBef>
              <a:spcPct val="0"/>
            </a:spcBef>
            <a:spcAft>
              <a:spcPct val="15000"/>
            </a:spcAft>
            <a:buChar char="••"/>
          </a:pPr>
          <a:r>
            <a:rPr lang="en-US" sz="2500" kern="1200" dirty="0" smtClean="0"/>
            <a:t>Institutional</a:t>
          </a:r>
          <a:endParaRPr lang="en-US" sz="2500" kern="1200" dirty="0"/>
        </a:p>
        <a:p>
          <a:pPr marL="228600" lvl="1" indent="-228600" algn="l" defTabSz="1111250">
            <a:lnSpc>
              <a:spcPct val="90000"/>
            </a:lnSpc>
            <a:spcBef>
              <a:spcPct val="0"/>
            </a:spcBef>
            <a:spcAft>
              <a:spcPct val="15000"/>
            </a:spcAft>
            <a:buChar char="••"/>
          </a:pPr>
          <a:r>
            <a:rPr lang="en-US" sz="2500" kern="1200" dirty="0" smtClean="0"/>
            <a:t>Program	</a:t>
          </a:r>
          <a:endParaRPr lang="en-US" sz="2500" kern="1200" dirty="0"/>
        </a:p>
      </dsp:txBody>
      <dsp:txXfrm>
        <a:off x="2464" y="1687200"/>
        <a:ext cx="2402978" cy="1784250"/>
      </dsp:txXfrm>
    </dsp:sp>
    <dsp:sp modelId="{4B95A96D-B274-4353-AF74-46604F04E9B6}">
      <dsp:nvSpPr>
        <dsp:cNvPr id="0" name=""/>
        <dsp:cNvSpPr/>
      </dsp:nvSpPr>
      <dsp:spPr>
        <a:xfrm>
          <a:off x="2741860" y="967200"/>
          <a:ext cx="2402978" cy="7200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Institution</a:t>
          </a:r>
          <a:endParaRPr lang="en-US" sz="2500" kern="1200" dirty="0"/>
        </a:p>
      </dsp:txBody>
      <dsp:txXfrm>
        <a:off x="2741860" y="967200"/>
        <a:ext cx="2402978" cy="720000"/>
      </dsp:txXfrm>
    </dsp:sp>
    <dsp:sp modelId="{E203070E-4521-4C4D-8340-DC347C867C63}">
      <dsp:nvSpPr>
        <dsp:cNvPr id="0" name=""/>
        <dsp:cNvSpPr/>
      </dsp:nvSpPr>
      <dsp:spPr>
        <a:xfrm>
          <a:off x="2741860" y="1687200"/>
          <a:ext cx="2402978" cy="17842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Accreditation</a:t>
          </a:r>
          <a:endParaRPr lang="en-US" sz="2500" kern="1200" dirty="0"/>
        </a:p>
        <a:p>
          <a:pPr marL="228600" lvl="1" indent="-228600" algn="l" defTabSz="1111250">
            <a:lnSpc>
              <a:spcPct val="90000"/>
            </a:lnSpc>
            <a:spcBef>
              <a:spcPct val="0"/>
            </a:spcBef>
            <a:spcAft>
              <a:spcPct val="15000"/>
            </a:spcAft>
            <a:buChar char="••"/>
          </a:pPr>
          <a:r>
            <a:rPr lang="en-US" sz="2500" kern="1200" dirty="0" smtClean="0"/>
            <a:t>Budget</a:t>
          </a:r>
          <a:endParaRPr lang="en-US" sz="2500" kern="1200" dirty="0"/>
        </a:p>
        <a:p>
          <a:pPr marL="228600" lvl="1" indent="-228600" algn="l" defTabSz="1111250">
            <a:lnSpc>
              <a:spcPct val="90000"/>
            </a:lnSpc>
            <a:spcBef>
              <a:spcPct val="0"/>
            </a:spcBef>
            <a:spcAft>
              <a:spcPct val="15000"/>
            </a:spcAft>
            <a:buChar char="••"/>
          </a:pPr>
          <a:r>
            <a:rPr lang="en-US" sz="2500" kern="1200" dirty="0" smtClean="0"/>
            <a:t>Resources</a:t>
          </a:r>
          <a:endParaRPr lang="en-US" sz="2500" kern="1200" dirty="0"/>
        </a:p>
      </dsp:txBody>
      <dsp:txXfrm>
        <a:off x="2741860" y="1687200"/>
        <a:ext cx="2402978" cy="1784250"/>
      </dsp:txXfrm>
    </dsp:sp>
    <dsp:sp modelId="{E28E384F-D957-4F64-944A-D3F2273CA703}">
      <dsp:nvSpPr>
        <dsp:cNvPr id="0" name=""/>
        <dsp:cNvSpPr/>
      </dsp:nvSpPr>
      <dsp:spPr>
        <a:xfrm>
          <a:off x="5481256" y="967200"/>
          <a:ext cx="2402978" cy="7200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Program</a:t>
          </a:r>
          <a:endParaRPr lang="en-US" sz="2500" kern="1200" dirty="0"/>
        </a:p>
      </dsp:txBody>
      <dsp:txXfrm>
        <a:off x="5481256" y="967200"/>
        <a:ext cx="2402978" cy="720000"/>
      </dsp:txXfrm>
    </dsp:sp>
    <dsp:sp modelId="{75DC9A17-5F28-427C-BC46-D6CD01D45452}">
      <dsp:nvSpPr>
        <dsp:cNvPr id="0" name=""/>
        <dsp:cNvSpPr/>
      </dsp:nvSpPr>
      <dsp:spPr>
        <a:xfrm>
          <a:off x="5481256" y="1687200"/>
          <a:ext cx="2402978" cy="17842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Accreditation</a:t>
          </a:r>
          <a:endParaRPr lang="en-US" sz="2500" kern="1200" dirty="0"/>
        </a:p>
        <a:p>
          <a:pPr marL="228600" lvl="1" indent="-228600" algn="l" defTabSz="1111250">
            <a:lnSpc>
              <a:spcPct val="90000"/>
            </a:lnSpc>
            <a:spcBef>
              <a:spcPct val="0"/>
            </a:spcBef>
            <a:spcAft>
              <a:spcPct val="15000"/>
            </a:spcAft>
            <a:buChar char="••"/>
          </a:pPr>
          <a:r>
            <a:rPr lang="en-US" sz="2500" kern="1200" dirty="0" smtClean="0"/>
            <a:t>Budget</a:t>
          </a:r>
          <a:endParaRPr lang="en-US" sz="2500" kern="1200" dirty="0"/>
        </a:p>
        <a:p>
          <a:pPr marL="228600" lvl="1" indent="-228600" algn="l" defTabSz="1111250">
            <a:lnSpc>
              <a:spcPct val="90000"/>
            </a:lnSpc>
            <a:spcBef>
              <a:spcPct val="0"/>
            </a:spcBef>
            <a:spcAft>
              <a:spcPct val="15000"/>
            </a:spcAft>
            <a:buChar char="••"/>
          </a:pPr>
          <a:r>
            <a:rPr lang="en-US" sz="2500" kern="1200" dirty="0" smtClean="0"/>
            <a:t>Resources</a:t>
          </a:r>
          <a:endParaRPr lang="en-US" sz="2500" kern="1200" dirty="0"/>
        </a:p>
      </dsp:txBody>
      <dsp:txXfrm>
        <a:off x="5481256" y="1687200"/>
        <a:ext cx="2402978" cy="1784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6DA76-54F3-4E97-80FD-CF35F974E2EE}">
      <dsp:nvSpPr>
        <dsp:cNvPr id="0" name=""/>
        <dsp:cNvSpPr/>
      </dsp:nvSpPr>
      <dsp:spPr>
        <a:xfrm>
          <a:off x="2173326" y="972359"/>
          <a:ext cx="2493764" cy="2493764"/>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tx1"/>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Residency Program</a:t>
          </a:r>
          <a:endParaRPr lang="en-US" sz="2800" kern="1200" dirty="0"/>
        </a:p>
      </dsp:txBody>
      <dsp:txXfrm>
        <a:off x="2538529" y="1337562"/>
        <a:ext cx="1763358" cy="1763358"/>
      </dsp:txXfrm>
    </dsp:sp>
    <dsp:sp modelId="{2FD6C69A-62B6-41C3-809B-6DF2777D6B1F}">
      <dsp:nvSpPr>
        <dsp:cNvPr id="0" name=""/>
        <dsp:cNvSpPr/>
      </dsp:nvSpPr>
      <dsp:spPr>
        <a:xfrm>
          <a:off x="2424675" y="-287265"/>
          <a:ext cx="2020697" cy="1838527"/>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tx1"/>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Institutional</a:t>
          </a:r>
        </a:p>
        <a:p>
          <a:pPr lvl="0" algn="ctr" defTabSz="666750">
            <a:lnSpc>
              <a:spcPct val="90000"/>
            </a:lnSpc>
            <a:spcBef>
              <a:spcPct val="0"/>
            </a:spcBef>
            <a:spcAft>
              <a:spcPct val="35000"/>
            </a:spcAft>
          </a:pPr>
          <a:r>
            <a:rPr lang="en-US" sz="1500" kern="1200" dirty="0" smtClean="0"/>
            <a:t>Requirements </a:t>
          </a:r>
          <a:endParaRPr lang="en-US" sz="1500" kern="1200" dirty="0"/>
        </a:p>
      </dsp:txBody>
      <dsp:txXfrm>
        <a:off x="2720599" y="-18019"/>
        <a:ext cx="1428849" cy="1300035"/>
      </dsp:txXfrm>
    </dsp:sp>
    <dsp:sp modelId="{013C4EC0-AA36-4E4E-BED4-6D9A21B75229}">
      <dsp:nvSpPr>
        <dsp:cNvPr id="0" name=""/>
        <dsp:cNvSpPr/>
      </dsp:nvSpPr>
      <dsp:spPr>
        <a:xfrm>
          <a:off x="4292099" y="1220855"/>
          <a:ext cx="1769338" cy="1771557"/>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tx1"/>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Specialty Requirements</a:t>
          </a:r>
          <a:endParaRPr lang="en-US" sz="1500" kern="1200" dirty="0"/>
        </a:p>
      </dsp:txBody>
      <dsp:txXfrm>
        <a:off x="4551213" y="1480294"/>
        <a:ext cx="1251110" cy="1252679"/>
      </dsp:txXfrm>
    </dsp:sp>
    <dsp:sp modelId="{7AB60909-C9A0-4375-B798-6BD5BBEBCEC6}">
      <dsp:nvSpPr>
        <dsp:cNvPr id="0" name=""/>
        <dsp:cNvSpPr/>
      </dsp:nvSpPr>
      <dsp:spPr>
        <a:xfrm>
          <a:off x="2545472" y="2890742"/>
          <a:ext cx="1903103" cy="1921071"/>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tx1"/>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Outcomes</a:t>
          </a:r>
          <a:endParaRPr lang="en-US" sz="1500" kern="1200" dirty="0"/>
        </a:p>
      </dsp:txBody>
      <dsp:txXfrm>
        <a:off x="2824175" y="3172076"/>
        <a:ext cx="1345697" cy="1358403"/>
      </dsp:txXfrm>
    </dsp:sp>
    <dsp:sp modelId="{CAA83ACC-EDFF-439A-983D-EA1F3A4255F5}">
      <dsp:nvSpPr>
        <dsp:cNvPr id="0" name=""/>
        <dsp:cNvSpPr/>
      </dsp:nvSpPr>
      <dsp:spPr>
        <a:xfrm>
          <a:off x="557496" y="1220866"/>
          <a:ext cx="1965235" cy="1935260"/>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tx1"/>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Common Program Requirements</a:t>
          </a:r>
          <a:endParaRPr lang="en-US" sz="1500" kern="1200" dirty="0"/>
        </a:p>
      </dsp:txBody>
      <dsp:txXfrm>
        <a:off x="845298" y="1504278"/>
        <a:ext cx="1389631" cy="13684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4ACB5-4A8D-4EDB-BE64-70B4CB6542CF}">
      <dsp:nvSpPr>
        <dsp:cNvPr id="0" name=""/>
        <dsp:cNvSpPr/>
      </dsp:nvSpPr>
      <dsp:spPr>
        <a:xfrm>
          <a:off x="3141394" y="1988"/>
          <a:ext cx="1603911" cy="104254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Submit Application</a:t>
          </a:r>
          <a:endParaRPr lang="en-US" sz="1800" kern="1200" dirty="0"/>
        </a:p>
      </dsp:txBody>
      <dsp:txXfrm>
        <a:off x="3192287" y="52881"/>
        <a:ext cx="1502125" cy="940756"/>
      </dsp:txXfrm>
    </dsp:sp>
    <dsp:sp modelId="{8D9730F4-04E5-49C4-BDAE-45917850D935}">
      <dsp:nvSpPr>
        <dsp:cNvPr id="0" name=""/>
        <dsp:cNvSpPr/>
      </dsp:nvSpPr>
      <dsp:spPr>
        <a:xfrm>
          <a:off x="1861427" y="523260"/>
          <a:ext cx="4163844" cy="4163844"/>
        </a:xfrm>
        <a:custGeom>
          <a:avLst/>
          <a:gdLst/>
          <a:ahLst/>
          <a:cxnLst/>
          <a:rect l="0" t="0" r="0" b="0"/>
          <a:pathLst>
            <a:path>
              <a:moveTo>
                <a:pt x="3098511" y="265071"/>
              </a:moveTo>
              <a:arcTo wR="2081922" hR="2081922" stAng="17953710" swAng="1211103"/>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43E7C12-F5DD-4043-92A5-5F0E53B7D6A6}">
      <dsp:nvSpPr>
        <dsp:cNvPr id="0" name=""/>
        <dsp:cNvSpPr/>
      </dsp:nvSpPr>
      <dsp:spPr>
        <a:xfrm>
          <a:off x="5121420" y="1440561"/>
          <a:ext cx="1603911" cy="104254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Site Visit</a:t>
          </a:r>
          <a:endParaRPr lang="en-US" sz="1800" kern="1200" dirty="0"/>
        </a:p>
      </dsp:txBody>
      <dsp:txXfrm>
        <a:off x="5172313" y="1491454"/>
        <a:ext cx="1502125" cy="940756"/>
      </dsp:txXfrm>
    </dsp:sp>
    <dsp:sp modelId="{B5FCBB3B-33AA-46B0-B455-20AF8730B9F4}">
      <dsp:nvSpPr>
        <dsp:cNvPr id="0" name=""/>
        <dsp:cNvSpPr/>
      </dsp:nvSpPr>
      <dsp:spPr>
        <a:xfrm>
          <a:off x="1861427" y="523260"/>
          <a:ext cx="4163844" cy="4163844"/>
        </a:xfrm>
        <a:custGeom>
          <a:avLst/>
          <a:gdLst/>
          <a:ahLst/>
          <a:cxnLst/>
          <a:rect l="0" t="0" r="0" b="0"/>
          <a:pathLst>
            <a:path>
              <a:moveTo>
                <a:pt x="4158844" y="2226126"/>
              </a:moveTo>
              <a:arcTo wR="2081922" hR="2081922" stAng="21838306" swAng="1359389"/>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DD39E14-AF17-473F-AAC4-D7B7134B3BE8}">
      <dsp:nvSpPr>
        <dsp:cNvPr id="0" name=""/>
        <dsp:cNvSpPr/>
      </dsp:nvSpPr>
      <dsp:spPr>
        <a:xfrm>
          <a:off x="4365117" y="3768221"/>
          <a:ext cx="1603911" cy="104254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Application &amp; Site Visit Report to RC</a:t>
          </a:r>
          <a:endParaRPr lang="en-US" sz="1800" kern="1200" dirty="0"/>
        </a:p>
      </dsp:txBody>
      <dsp:txXfrm>
        <a:off x="4416010" y="3819114"/>
        <a:ext cx="1502125" cy="940756"/>
      </dsp:txXfrm>
    </dsp:sp>
    <dsp:sp modelId="{D55DD8D0-FA18-44D7-A568-23E64CA7B5F2}">
      <dsp:nvSpPr>
        <dsp:cNvPr id="0" name=""/>
        <dsp:cNvSpPr/>
      </dsp:nvSpPr>
      <dsp:spPr>
        <a:xfrm>
          <a:off x="1861427" y="523260"/>
          <a:ext cx="4163844" cy="4163844"/>
        </a:xfrm>
        <a:custGeom>
          <a:avLst/>
          <a:gdLst/>
          <a:ahLst/>
          <a:cxnLst/>
          <a:rect l="0" t="0" r="0" b="0"/>
          <a:pathLst>
            <a:path>
              <a:moveTo>
                <a:pt x="2337277" y="4148124"/>
              </a:moveTo>
              <a:arcTo wR="2081922" hR="2081922" stAng="4977283" swAng="845433"/>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388BCD5-647A-4B40-A513-4ABB8AD9607E}">
      <dsp:nvSpPr>
        <dsp:cNvPr id="0" name=""/>
        <dsp:cNvSpPr/>
      </dsp:nvSpPr>
      <dsp:spPr>
        <a:xfrm>
          <a:off x="1917671" y="3768221"/>
          <a:ext cx="1603911" cy="104254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Review Committee Meets</a:t>
          </a:r>
          <a:endParaRPr lang="en-US" sz="1800" kern="1200" dirty="0"/>
        </a:p>
      </dsp:txBody>
      <dsp:txXfrm>
        <a:off x="1968564" y="3819114"/>
        <a:ext cx="1502125" cy="940756"/>
      </dsp:txXfrm>
    </dsp:sp>
    <dsp:sp modelId="{2484F135-1C96-4B05-947E-CFAD7AB3B09C}">
      <dsp:nvSpPr>
        <dsp:cNvPr id="0" name=""/>
        <dsp:cNvSpPr/>
      </dsp:nvSpPr>
      <dsp:spPr>
        <a:xfrm>
          <a:off x="1861427" y="523260"/>
          <a:ext cx="4163844" cy="4163844"/>
        </a:xfrm>
        <a:custGeom>
          <a:avLst/>
          <a:gdLst/>
          <a:ahLst/>
          <a:cxnLst/>
          <a:rect l="0" t="0" r="0" b="0"/>
          <a:pathLst>
            <a:path>
              <a:moveTo>
                <a:pt x="220822" y="3015039"/>
              </a:moveTo>
              <a:arcTo wR="2081922" hR="2081922" stAng="9202305" swAng="1359389"/>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1F6B207-B465-440C-9ABE-1082013E9586}">
      <dsp:nvSpPr>
        <dsp:cNvPr id="0" name=""/>
        <dsp:cNvSpPr/>
      </dsp:nvSpPr>
      <dsp:spPr>
        <a:xfrm>
          <a:off x="1161368" y="1440561"/>
          <a:ext cx="1603911" cy="104254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Accreditation Decision</a:t>
          </a:r>
          <a:endParaRPr lang="en-US" sz="1800" kern="1200" dirty="0"/>
        </a:p>
      </dsp:txBody>
      <dsp:txXfrm>
        <a:off x="1212261" y="1491454"/>
        <a:ext cx="1502125" cy="940756"/>
      </dsp:txXfrm>
    </dsp:sp>
    <dsp:sp modelId="{73DFF43E-EE5F-4306-858C-42702A24018D}">
      <dsp:nvSpPr>
        <dsp:cNvPr id="0" name=""/>
        <dsp:cNvSpPr/>
      </dsp:nvSpPr>
      <dsp:spPr>
        <a:xfrm>
          <a:off x="1861427" y="523260"/>
          <a:ext cx="4163844" cy="4163844"/>
        </a:xfrm>
        <a:custGeom>
          <a:avLst/>
          <a:gdLst/>
          <a:ahLst/>
          <a:cxnLst/>
          <a:rect l="0" t="0" r="0" b="0"/>
          <a:pathLst>
            <a:path>
              <a:moveTo>
                <a:pt x="500858" y="727434"/>
              </a:moveTo>
              <a:arcTo wR="2081922" hR="2081922" stAng="13235187" swAng="1211103"/>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ED71C9D-A480-F244-A0A7-C21EDA2910E5}" type="datetimeFigureOut">
              <a:rPr lang="en-US" smtClean="0"/>
              <a:t>9/9/16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66F504F-0768-0743-A019-70AF1DAB66A6}" type="slidenum">
              <a:rPr lang="en-US" smtClean="0"/>
              <a:t>‹#›</a:t>
            </a:fld>
            <a:endParaRPr lang="en-US" dirty="0"/>
          </a:p>
        </p:txBody>
      </p:sp>
    </p:spTree>
    <p:extLst>
      <p:ext uri="{BB962C8B-B14F-4D97-AF65-F5344CB8AC3E}">
        <p14:creationId xmlns:p14="http://schemas.microsoft.com/office/powerpoint/2010/main" val="131801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7101DC-9367-F348-824C-872EF85B0F57}" type="slidenum">
              <a:rPr lang="en-US" smtClean="0"/>
              <a:t>2</a:t>
            </a:fld>
            <a:endParaRPr lang="en-US" dirty="0"/>
          </a:p>
        </p:txBody>
      </p:sp>
    </p:spTree>
    <p:extLst>
      <p:ext uri="{BB962C8B-B14F-4D97-AF65-F5344CB8AC3E}">
        <p14:creationId xmlns:p14="http://schemas.microsoft.com/office/powerpoint/2010/main" val="269994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F504F-0768-0743-A019-70AF1DAB66A6}" type="slidenum">
              <a:rPr lang="en-US" smtClean="0"/>
              <a:t>6</a:t>
            </a:fld>
            <a:endParaRPr lang="en-US" dirty="0"/>
          </a:p>
        </p:txBody>
      </p:sp>
    </p:spTree>
    <p:extLst>
      <p:ext uri="{BB962C8B-B14F-4D97-AF65-F5344CB8AC3E}">
        <p14:creationId xmlns:p14="http://schemas.microsoft.com/office/powerpoint/2010/main" val="559798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01025" y="4415775"/>
            <a:ext cx="5608200" cy="41835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47168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120136702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73435688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smtClean="0"/>
              <a:t>Presented by Partners in Medical Education, Inc. 2016</a:t>
            </a:r>
            <a:endParaRPr lang="en-US" dirty="0"/>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dirty="0"/>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dirty="0"/>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smtClean="0"/>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dirty="0"/>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dirty="0"/>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dirty="0"/>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dirty="0"/>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smtClean="0"/>
              <a:t>Presented by Partners in Medical Education, Inc. 2016</a:t>
            </a:r>
            <a:endParaRPr lang="en-US" dirty="0"/>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partnersinmeded.com/" TargetMode="Externa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3" Type="http://schemas.openxmlformats.org/officeDocument/2006/relationships/hyperlink" Target="mailto:tori@partnersinmeded.com" TargetMode="External"/><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hyperlink" Target="mailto:info@PartnersInMedEd.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Program Accreditation:  </a:t>
            </a:r>
            <a:br>
              <a:rPr lang="en-US" dirty="0" smtClean="0"/>
            </a:br>
            <a:r>
              <a:rPr lang="en-US" dirty="0" smtClean="0"/>
              <a:t>Let’s Get Started!</a:t>
            </a:r>
            <a:endParaRPr lang="en-US" dirty="0"/>
          </a:p>
        </p:txBody>
      </p:sp>
      <p:sp>
        <p:nvSpPr>
          <p:cNvPr id="3" name="Subtitle 2"/>
          <p:cNvSpPr>
            <a:spLocks noGrp="1"/>
          </p:cNvSpPr>
          <p:nvPr>
            <p:ph type="subTitle" idx="1"/>
          </p:nvPr>
        </p:nvSpPr>
        <p:spPr/>
        <p:txBody>
          <a:bodyPr>
            <a:normAutofit lnSpcReduction="10000"/>
          </a:bodyPr>
          <a:lstStyle/>
          <a:p>
            <a:r>
              <a:rPr lang="en-US" dirty="0" smtClean="0"/>
              <a:t>Presented by:</a:t>
            </a:r>
          </a:p>
          <a:p>
            <a:r>
              <a:rPr lang="en-US" dirty="0" smtClean="0"/>
              <a:t>Christine </a:t>
            </a:r>
            <a:r>
              <a:rPr lang="en-US" dirty="0" smtClean="0"/>
              <a:t>Redovan</a:t>
            </a:r>
            <a:r>
              <a:rPr lang="en-US" dirty="0" smtClean="0"/>
              <a:t>, MBA</a:t>
            </a:r>
          </a:p>
          <a:p>
            <a:r>
              <a:rPr lang="en-US" dirty="0" smtClean="0"/>
              <a:t>GME Consultant</a:t>
            </a:r>
            <a:endParaRPr lang="en-US" dirty="0"/>
          </a:p>
        </p:txBody>
      </p:sp>
    </p:spTree>
    <p:extLst>
      <p:ext uri="{BB962C8B-B14F-4D97-AF65-F5344CB8AC3E}">
        <p14:creationId xmlns:p14="http://schemas.microsoft.com/office/powerpoint/2010/main" val="1703703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10</a:t>
            </a:fld>
            <a:endParaRPr lang="en-US" altLang="en-US" dirty="0"/>
          </a:p>
        </p:txBody>
      </p:sp>
      <p:sp>
        <p:nvSpPr>
          <p:cNvPr id="8" name="TextBox 7"/>
          <p:cNvSpPr txBox="1"/>
          <p:nvPr/>
        </p:nvSpPr>
        <p:spPr>
          <a:xfrm>
            <a:off x="381000" y="6091083"/>
            <a:ext cx="10067925" cy="261610"/>
          </a:xfrm>
          <a:prstGeom prst="rect">
            <a:avLst/>
          </a:prstGeom>
          <a:noFill/>
        </p:spPr>
        <p:txBody>
          <a:bodyPr wrap="square" rtlCol="0">
            <a:spAutoFit/>
          </a:bodyPr>
          <a:lstStyle/>
          <a:p>
            <a:r>
              <a:rPr lang="en-US" sz="1100" b="0" dirty="0" smtClean="0">
                <a:latin typeface="+mn-lt"/>
              </a:rPr>
              <a:t>Retrieved </a:t>
            </a:r>
            <a:r>
              <a:rPr lang="en-US" sz="1100" b="0" dirty="0">
                <a:latin typeface="+mn-lt"/>
              </a:rPr>
              <a:t>from: http://</a:t>
            </a:r>
            <a:r>
              <a:rPr lang="en-US" sz="1100" b="0" dirty="0">
                <a:latin typeface="+mn-lt"/>
              </a:rPr>
              <a:t>www.acgme.org</a:t>
            </a:r>
            <a:r>
              <a:rPr lang="en-US" sz="1100" b="0" dirty="0">
                <a:latin typeface="+mn-lt"/>
              </a:rPr>
              <a:t>/Specialties/Program-Requirements-and-FAQs-and-Applications/</a:t>
            </a:r>
            <a:r>
              <a:rPr lang="en-US" sz="1100" b="0" dirty="0">
                <a:latin typeface="+mn-lt"/>
              </a:rPr>
              <a:t>pfcatid</a:t>
            </a:r>
            <a:r>
              <a:rPr lang="en-US" sz="1100" b="0" dirty="0">
                <a:latin typeface="+mn-lt"/>
              </a:rPr>
              <a:t>/2/Internal%20Medicine</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4538" y="1652433"/>
            <a:ext cx="7154923" cy="4438650"/>
          </a:xfrm>
        </p:spPr>
      </p:pic>
      <p:sp>
        <p:nvSpPr>
          <p:cNvPr id="9" name="Title 2"/>
          <p:cNvSpPr>
            <a:spLocks noGrp="1"/>
          </p:cNvSpPr>
          <p:nvPr>
            <p:ph type="title"/>
          </p:nvPr>
        </p:nvSpPr>
        <p:spPr>
          <a:xfrm>
            <a:off x="1989344" y="246466"/>
            <a:ext cx="6526006" cy="1325563"/>
          </a:xfrm>
        </p:spPr>
        <p:txBody>
          <a:bodyPr/>
          <a:lstStyle/>
          <a:p>
            <a:r>
              <a:rPr lang="en-US" dirty="0" smtClean="0"/>
              <a:t> </a:t>
            </a:r>
            <a:r>
              <a:rPr lang="en-US" dirty="0" smtClean="0"/>
              <a:t>Program Requirements</a:t>
            </a:r>
            <a:endParaRPr lang="en-US" dirty="0"/>
          </a:p>
        </p:txBody>
      </p:sp>
    </p:spTree>
    <p:extLst>
      <p:ext uri="{BB962C8B-B14F-4D97-AF65-F5344CB8AC3E}">
        <p14:creationId xmlns:p14="http://schemas.microsoft.com/office/powerpoint/2010/main" val="3177175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Specific to the specialty, i.e. IM, PEDS, FM</a:t>
            </a:r>
          </a:p>
          <a:p>
            <a:r>
              <a:rPr lang="en-US" dirty="0" smtClean="0"/>
              <a:t>Labeled as:</a:t>
            </a:r>
          </a:p>
          <a:p>
            <a:pPr lvl="1"/>
            <a:r>
              <a:rPr lang="en-US" dirty="0" smtClean="0"/>
              <a:t>Core</a:t>
            </a:r>
          </a:p>
          <a:p>
            <a:pPr lvl="1"/>
            <a:r>
              <a:rPr lang="en-US" dirty="0" smtClean="0"/>
              <a:t>Detail</a:t>
            </a:r>
          </a:p>
          <a:p>
            <a:pPr lvl="1"/>
            <a:r>
              <a:rPr lang="en-US" dirty="0" smtClean="0"/>
              <a:t>Outcome</a:t>
            </a:r>
          </a:p>
          <a:p>
            <a:r>
              <a:rPr lang="en-US" dirty="0" smtClean="0"/>
              <a:t>Application follows outline</a:t>
            </a:r>
          </a:p>
          <a:p>
            <a:r>
              <a:rPr lang="en-US" dirty="0" smtClean="0"/>
              <a:t>Updates include major or focused revisions</a:t>
            </a:r>
          </a:p>
          <a:p>
            <a:pPr lvl="1"/>
            <a:r>
              <a:rPr lang="en-US" dirty="0" smtClean="0"/>
              <a:t>Review and Comment section on ACGME website</a:t>
            </a:r>
            <a:endParaRPr lang="en-US" dirty="0"/>
          </a:p>
        </p:txBody>
      </p:sp>
      <p:sp>
        <p:nvSpPr>
          <p:cNvPr id="3" name="Title 2"/>
          <p:cNvSpPr>
            <a:spLocks noGrp="1"/>
          </p:cNvSpPr>
          <p:nvPr>
            <p:ph type="title"/>
          </p:nvPr>
        </p:nvSpPr>
        <p:spPr/>
        <p:txBody>
          <a:bodyPr/>
          <a:lstStyle/>
          <a:p>
            <a:r>
              <a:rPr lang="en-US" dirty="0" smtClean="0"/>
              <a:t>Specialty Program Requirements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11</a:t>
            </a:fld>
            <a:endParaRPr lang="en-US" altLang="en-US" dirty="0"/>
          </a:p>
        </p:txBody>
      </p:sp>
      <p:pic>
        <p:nvPicPr>
          <p:cNvPr id="6" name="irc_mi" descr="http://www.reportingonhealth.org/files/u47/Medical_Transcription.jpg"/>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0"/>
            <a:ext cx="2057400" cy="1828800"/>
          </a:xfrm>
          <a:prstGeom prst="rect">
            <a:avLst/>
          </a:prstGeom>
          <a:noFill/>
          <a:ln>
            <a:noFill/>
          </a:ln>
        </p:spPr>
      </p:pic>
    </p:spTree>
    <p:extLst>
      <p:ext uri="{BB962C8B-B14F-4D97-AF65-F5344CB8AC3E}">
        <p14:creationId xmlns:p14="http://schemas.microsoft.com/office/powerpoint/2010/main" val="3800579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12</a:t>
            </a:fld>
            <a:endParaRPr lang="en-US" altLang="en-US" dirty="0"/>
          </a:p>
        </p:txBody>
      </p:sp>
      <p:sp>
        <p:nvSpPr>
          <p:cNvPr id="15" name="TextBox 14"/>
          <p:cNvSpPr txBox="1"/>
          <p:nvPr/>
        </p:nvSpPr>
        <p:spPr>
          <a:xfrm>
            <a:off x="304800" y="6119403"/>
            <a:ext cx="10144125" cy="261610"/>
          </a:xfrm>
          <a:prstGeom prst="rect">
            <a:avLst/>
          </a:prstGeom>
          <a:noFill/>
        </p:spPr>
        <p:txBody>
          <a:bodyPr wrap="square" rtlCol="0">
            <a:spAutoFit/>
          </a:bodyPr>
          <a:lstStyle/>
          <a:p>
            <a:r>
              <a:rPr lang="en-US" sz="1100" b="0" dirty="0" smtClean="0">
                <a:latin typeface="+mn-lt"/>
              </a:rPr>
              <a:t>Retrieved </a:t>
            </a:r>
            <a:r>
              <a:rPr lang="en-US" sz="1100" b="0" dirty="0">
                <a:latin typeface="+mn-lt"/>
              </a:rPr>
              <a:t>from: http://</a:t>
            </a:r>
            <a:r>
              <a:rPr lang="en-US" sz="1100" b="0" dirty="0">
                <a:latin typeface="+mn-lt"/>
              </a:rPr>
              <a:t>www.acgme.org</a:t>
            </a:r>
            <a:r>
              <a:rPr lang="en-US" sz="1100" b="0" dirty="0">
                <a:latin typeface="+mn-lt"/>
              </a:rPr>
              <a:t>/Specialties/Program-Requirements-and-FAQs-and-Applications/</a:t>
            </a:r>
            <a:r>
              <a:rPr lang="en-US" sz="1100" b="0" dirty="0">
                <a:latin typeface="+mn-lt"/>
              </a:rPr>
              <a:t>pfcatid</a:t>
            </a:r>
            <a:r>
              <a:rPr lang="en-US" sz="1100" b="0" dirty="0">
                <a:latin typeface="+mn-lt"/>
              </a:rPr>
              <a:t>/2/Internal%20Medicine</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2546" y="1591149"/>
            <a:ext cx="6576057" cy="4541264"/>
          </a:xfrm>
        </p:spPr>
      </p:pic>
      <p:sp>
        <p:nvSpPr>
          <p:cNvPr id="13" name="Title 2"/>
          <p:cNvSpPr>
            <a:spLocks noGrp="1"/>
          </p:cNvSpPr>
          <p:nvPr>
            <p:ph type="title"/>
          </p:nvPr>
        </p:nvSpPr>
        <p:spPr>
          <a:xfrm>
            <a:off x="1989344" y="246466"/>
            <a:ext cx="6526006" cy="1325563"/>
          </a:xfrm>
        </p:spPr>
        <p:txBody>
          <a:bodyPr/>
          <a:lstStyle/>
          <a:p>
            <a:r>
              <a:rPr lang="en-US" dirty="0" smtClean="0"/>
              <a:t> </a:t>
            </a:r>
            <a:r>
              <a:rPr lang="en-US" dirty="0" smtClean="0"/>
              <a:t>Program Requirements</a:t>
            </a:r>
            <a:endParaRPr lang="en-US" dirty="0"/>
          </a:p>
        </p:txBody>
      </p:sp>
      <p:sp>
        <p:nvSpPr>
          <p:cNvPr id="12" name="Up Arrow 11"/>
          <p:cNvSpPr/>
          <p:nvPr/>
        </p:nvSpPr>
        <p:spPr>
          <a:xfrm rot="16200000">
            <a:off x="5340705" y="1364896"/>
            <a:ext cx="172329" cy="795338"/>
          </a:xfrm>
          <a:prstGeom prst="upArrow">
            <a:avLst/>
          </a:prstGeom>
          <a:solidFill>
            <a:srgbClr val="1699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Up Arrow 15"/>
          <p:cNvSpPr/>
          <p:nvPr/>
        </p:nvSpPr>
        <p:spPr>
          <a:xfrm rot="16200000">
            <a:off x="5874105" y="2050695"/>
            <a:ext cx="172329" cy="795338"/>
          </a:xfrm>
          <a:prstGeom prst="upArrow">
            <a:avLst/>
          </a:prstGeom>
          <a:solidFill>
            <a:srgbClr val="1699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Up Arrow 16"/>
          <p:cNvSpPr/>
          <p:nvPr/>
        </p:nvSpPr>
        <p:spPr>
          <a:xfrm rot="16200000">
            <a:off x="6108166" y="2880631"/>
            <a:ext cx="172329" cy="795338"/>
          </a:xfrm>
          <a:prstGeom prst="upArrow">
            <a:avLst/>
          </a:prstGeom>
          <a:solidFill>
            <a:srgbClr val="1699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9627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28782950"/>
              </p:ext>
            </p:extLst>
          </p:nvPr>
        </p:nvGraphicFramePr>
        <p:xfrm>
          <a:off x="628650" y="1295400"/>
          <a:ext cx="7886700" cy="4881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3200" dirty="0" smtClean="0"/>
              <a:t>Program Accreditation Process</a:t>
            </a:r>
            <a:endParaRPr lang="en-US" sz="3200"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13</a:t>
            </a:fld>
            <a:endParaRPr lang="en-US" altLang="en-US" dirty="0"/>
          </a:p>
        </p:txBody>
      </p:sp>
    </p:spTree>
    <p:extLst>
      <p:ext uri="{BB962C8B-B14F-4D97-AF65-F5344CB8AC3E}">
        <p14:creationId xmlns:p14="http://schemas.microsoft.com/office/powerpoint/2010/main" val="1545471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Electronic (common) part</a:t>
            </a:r>
          </a:p>
          <a:p>
            <a:pPr lvl="1"/>
            <a:r>
              <a:rPr lang="en-US" dirty="0" smtClean="0"/>
              <a:t>In ADS (Accreditation Data System)</a:t>
            </a:r>
          </a:p>
          <a:p>
            <a:pPr lvl="2"/>
            <a:r>
              <a:rPr lang="en-US" dirty="0" smtClean="0"/>
              <a:t>Requires DIO initiation</a:t>
            </a:r>
          </a:p>
          <a:p>
            <a:pPr lvl="2"/>
            <a:r>
              <a:rPr lang="en-US" dirty="0" smtClean="0"/>
              <a:t>Requires log in and password</a:t>
            </a:r>
          </a:p>
          <a:p>
            <a:r>
              <a:rPr lang="en-US" dirty="0" smtClean="0"/>
              <a:t>Use the Application Guide created by ACGME</a:t>
            </a:r>
            <a:endParaRPr lang="en-US" dirty="0"/>
          </a:p>
          <a:p>
            <a:pPr lvl="1"/>
            <a:r>
              <a:rPr lang="en-US" dirty="0" smtClean="0"/>
              <a:t>Available at Single GME Accreditation System page</a:t>
            </a:r>
          </a:p>
          <a:p>
            <a:pPr lvl="1"/>
            <a:r>
              <a:rPr lang="en-US" dirty="0"/>
              <a:t>http://</a:t>
            </a:r>
            <a:r>
              <a:rPr lang="en-US" dirty="0" smtClean="0"/>
              <a:t>www.acgme.org</a:t>
            </a:r>
            <a:r>
              <a:rPr lang="en-US" dirty="0" smtClean="0"/>
              <a:t>/What-We-Do/Accreditation/Single-GME-Accreditation-System</a:t>
            </a:r>
          </a:p>
          <a:p>
            <a:pPr marL="457200" lvl="1" indent="0">
              <a:buNone/>
            </a:pPr>
            <a:endParaRPr lang="en-US" dirty="0"/>
          </a:p>
        </p:txBody>
      </p:sp>
      <p:sp>
        <p:nvSpPr>
          <p:cNvPr id="3" name="Title 2"/>
          <p:cNvSpPr>
            <a:spLocks noGrp="1"/>
          </p:cNvSpPr>
          <p:nvPr>
            <p:ph type="title"/>
          </p:nvPr>
        </p:nvSpPr>
        <p:spPr/>
        <p:txBody>
          <a:bodyPr/>
          <a:lstStyle/>
          <a:p>
            <a:r>
              <a:rPr lang="en-US" dirty="0" smtClean="0"/>
              <a:t>Application</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14</a:t>
            </a:fld>
            <a:endParaRPr lang="en-US" altLang="en-US" dirty="0"/>
          </a:p>
        </p:txBody>
      </p:sp>
    </p:spTree>
    <p:extLst>
      <p:ext uri="{BB962C8B-B14F-4D97-AF65-F5344CB8AC3E}">
        <p14:creationId xmlns:p14="http://schemas.microsoft.com/office/powerpoint/2010/main" val="1382883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600" dirty="0" smtClean="0"/>
              <a:t>Pay attention to:</a:t>
            </a:r>
          </a:p>
          <a:p>
            <a:pPr marL="0" indent="0">
              <a:buNone/>
            </a:pPr>
            <a:endParaRPr lang="en-US" sz="3600" dirty="0" smtClean="0"/>
          </a:p>
          <a:p>
            <a:pPr lvl="1"/>
            <a:r>
              <a:rPr lang="en-US" sz="3200" dirty="0" smtClean="0"/>
              <a:t>Faculty Roster instructions</a:t>
            </a:r>
          </a:p>
          <a:p>
            <a:pPr marL="457200" lvl="1" indent="0">
              <a:buNone/>
            </a:pPr>
            <a:endParaRPr lang="en-US" sz="3200" dirty="0" smtClean="0"/>
          </a:p>
          <a:p>
            <a:pPr lvl="1"/>
            <a:r>
              <a:rPr lang="en-US" sz="3200" dirty="0" smtClean="0"/>
              <a:t>Overall Evaluation Methods Table</a:t>
            </a:r>
          </a:p>
          <a:p>
            <a:pPr lvl="2"/>
            <a:r>
              <a:rPr lang="en-US" sz="2800" dirty="0" smtClean="0"/>
              <a:t>Do you have evaluation tools for what you have listed in your table?</a:t>
            </a:r>
          </a:p>
          <a:p>
            <a:pPr marL="914400" lvl="2" indent="0">
              <a:buNone/>
            </a:pPr>
            <a:endParaRPr lang="en-US" sz="2800" dirty="0" smtClean="0"/>
          </a:p>
          <a:p>
            <a:pPr lvl="1"/>
            <a:r>
              <a:rPr lang="en-US" sz="3200" dirty="0" smtClean="0"/>
              <a:t>Attachment list and instructions</a:t>
            </a:r>
            <a:endParaRPr lang="en-US" sz="3200" dirty="0"/>
          </a:p>
        </p:txBody>
      </p:sp>
      <p:sp>
        <p:nvSpPr>
          <p:cNvPr id="3" name="Title 2"/>
          <p:cNvSpPr>
            <a:spLocks noGrp="1"/>
          </p:cNvSpPr>
          <p:nvPr>
            <p:ph type="title"/>
          </p:nvPr>
        </p:nvSpPr>
        <p:spPr/>
        <p:txBody>
          <a:bodyPr/>
          <a:lstStyle/>
          <a:p>
            <a:r>
              <a:rPr lang="en-US" dirty="0" smtClean="0"/>
              <a:t>Application</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15</a:t>
            </a:fld>
            <a:endParaRPr lang="en-US" altLang="en-US" dirty="0"/>
          </a:p>
        </p:txBody>
      </p:sp>
    </p:spTree>
    <p:extLst>
      <p:ext uri="{BB962C8B-B14F-4D97-AF65-F5344CB8AC3E}">
        <p14:creationId xmlns:p14="http://schemas.microsoft.com/office/powerpoint/2010/main" val="259874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Specialty Application (Word) part</a:t>
            </a:r>
          </a:p>
          <a:p>
            <a:r>
              <a:rPr lang="en-US" dirty="0" smtClean="0"/>
              <a:t>Each specialty has its own, individual specialty application</a:t>
            </a:r>
          </a:p>
          <a:p>
            <a:r>
              <a:rPr lang="en-US" dirty="0" smtClean="0"/>
              <a:t>Includes general and specific questions</a:t>
            </a:r>
            <a:endParaRPr lang="en-US" dirty="0"/>
          </a:p>
          <a:p>
            <a:r>
              <a:rPr lang="en-US" dirty="0" smtClean="0"/>
              <a:t>May include request for specific data </a:t>
            </a:r>
          </a:p>
          <a:p>
            <a:pPr lvl="1"/>
            <a:r>
              <a:rPr lang="en-US" dirty="0" smtClean="0"/>
              <a:t>Patient volume and ages</a:t>
            </a:r>
          </a:p>
          <a:p>
            <a:pPr lvl="1"/>
            <a:r>
              <a:rPr lang="en-US" dirty="0" smtClean="0"/>
              <a:t>Case volume and type</a:t>
            </a:r>
          </a:p>
          <a:p>
            <a:r>
              <a:rPr lang="en-US" dirty="0" smtClean="0"/>
              <a:t>Available from each Specialty page at </a:t>
            </a:r>
            <a:r>
              <a:rPr lang="en-US" dirty="0" smtClean="0"/>
              <a:t>acgme.org</a:t>
            </a:r>
            <a:endParaRPr lang="en-US" dirty="0" smtClean="0"/>
          </a:p>
          <a:p>
            <a:pPr marL="457200" lvl="1" indent="0">
              <a:buNone/>
            </a:pPr>
            <a:endParaRPr lang="en-US" dirty="0"/>
          </a:p>
        </p:txBody>
      </p:sp>
      <p:sp>
        <p:nvSpPr>
          <p:cNvPr id="3" name="Title 2"/>
          <p:cNvSpPr>
            <a:spLocks noGrp="1"/>
          </p:cNvSpPr>
          <p:nvPr>
            <p:ph type="title"/>
          </p:nvPr>
        </p:nvSpPr>
        <p:spPr/>
        <p:txBody>
          <a:bodyPr/>
          <a:lstStyle/>
          <a:p>
            <a:r>
              <a:rPr lang="en-US" dirty="0" smtClean="0"/>
              <a:t>Application</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16</a:t>
            </a:fld>
            <a:endParaRPr lang="en-US" altLang="en-US" dirty="0"/>
          </a:p>
        </p:txBody>
      </p:sp>
    </p:spTree>
    <p:extLst>
      <p:ext uri="{BB962C8B-B14F-4D97-AF65-F5344CB8AC3E}">
        <p14:creationId xmlns:p14="http://schemas.microsoft.com/office/powerpoint/2010/main" val="719051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Pay attention to:</a:t>
            </a:r>
          </a:p>
          <a:p>
            <a:pPr lvl="1"/>
            <a:r>
              <a:rPr lang="en-US" sz="2800" dirty="0" smtClean="0"/>
              <a:t>What the question is asking.  There is some repetition between common and specialty application parts.</a:t>
            </a:r>
          </a:p>
          <a:p>
            <a:pPr lvl="1"/>
            <a:r>
              <a:rPr lang="en-US" sz="2800" dirty="0" smtClean="0"/>
              <a:t>Word limits for some questions.</a:t>
            </a:r>
          </a:p>
          <a:p>
            <a:pPr lvl="1"/>
            <a:r>
              <a:rPr lang="en-US" sz="2800" dirty="0" smtClean="0"/>
              <a:t>Multiple parts of questions.  Make sure response addresses all parts.</a:t>
            </a:r>
          </a:p>
          <a:p>
            <a:pPr lvl="1"/>
            <a:r>
              <a:rPr lang="en-US" sz="2800" dirty="0" smtClean="0"/>
              <a:t>Consistency with dates (academic vs. calendar year)</a:t>
            </a:r>
          </a:p>
          <a:p>
            <a:pPr marL="457200" lvl="1" indent="0">
              <a:buNone/>
            </a:pPr>
            <a:endParaRPr lang="en-US" dirty="0" smtClean="0"/>
          </a:p>
          <a:p>
            <a:pPr marL="457200" lvl="1" indent="0">
              <a:buNone/>
            </a:pPr>
            <a:endParaRPr lang="en-US" dirty="0" smtClean="0"/>
          </a:p>
          <a:p>
            <a:pPr marL="457200" lvl="1" indent="0">
              <a:buNone/>
            </a:pPr>
            <a:endParaRPr lang="en-US" dirty="0"/>
          </a:p>
        </p:txBody>
      </p:sp>
      <p:sp>
        <p:nvSpPr>
          <p:cNvPr id="3" name="Title 2"/>
          <p:cNvSpPr>
            <a:spLocks noGrp="1"/>
          </p:cNvSpPr>
          <p:nvPr>
            <p:ph type="title"/>
          </p:nvPr>
        </p:nvSpPr>
        <p:spPr/>
        <p:txBody>
          <a:bodyPr/>
          <a:lstStyle/>
          <a:p>
            <a:r>
              <a:rPr lang="en-US" dirty="0" smtClean="0"/>
              <a:t>Application</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17</a:t>
            </a:fld>
            <a:endParaRPr lang="en-US" altLang="en-US" dirty="0"/>
          </a:p>
        </p:txBody>
      </p:sp>
    </p:spTree>
    <p:extLst>
      <p:ext uri="{BB962C8B-B14F-4D97-AF65-F5344CB8AC3E}">
        <p14:creationId xmlns:p14="http://schemas.microsoft.com/office/powerpoint/2010/main" val="1184602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98729195"/>
              </p:ext>
            </p:extLst>
          </p:nvPr>
        </p:nvGraphicFramePr>
        <p:xfrm>
          <a:off x="628650" y="1981201"/>
          <a:ext cx="7886700" cy="2506576"/>
        </p:xfrm>
        <a:graphic>
          <a:graphicData uri="http://schemas.openxmlformats.org/drawingml/2006/table">
            <a:tbl>
              <a:tblPr firstRow="1" firstCol="1" bandRow="1">
                <a:tableStyleId>{5C22544A-7EE6-4342-B048-85BDC9FD1C3A}</a:tableStyleId>
              </a:tblPr>
              <a:tblGrid>
                <a:gridCol w="7886700"/>
              </a:tblGrid>
              <a:tr h="1703474">
                <a:tc>
                  <a:txBody>
                    <a:bodyPr/>
                    <a:lstStyle/>
                    <a:p>
                      <a:pPr marL="0" marR="0">
                        <a:spcBef>
                          <a:spcPts val="0"/>
                        </a:spcBef>
                        <a:spcAft>
                          <a:spcPts val="0"/>
                        </a:spcAft>
                      </a:pPr>
                      <a:r>
                        <a:rPr lang="en-US" sz="2000" dirty="0">
                          <a:effectLst/>
                        </a:rPr>
                        <a:t>Describe one learning activity in which residents develop their skills and habits to work effectively as a member or leader of a health care team or other professional group. In the example, identify the members of the team, responsibilities of the team members, and how team members communicate to accomplish responsibilities.(Limit response to 400 words)</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tc>
              </a:tr>
              <a:tr h="582526">
                <a:tc>
                  <a:txBody>
                    <a:bodyPr/>
                    <a:lstStyle/>
                    <a:p>
                      <a:pPr marL="0" marR="0">
                        <a:spcBef>
                          <a:spcPts val="0"/>
                        </a:spcBef>
                        <a:spcAft>
                          <a:spcPts val="0"/>
                        </a:spcAft>
                      </a:pPr>
                      <a:r>
                        <a:rPr lang="en-US" sz="1100" dirty="0" smtClean="0">
                          <a:effectLst/>
                        </a:rPr>
                        <a:t>Click here to enter text</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tc>
              </a:tr>
            </a:tbl>
          </a:graphicData>
        </a:graphic>
      </p:graphicFrame>
      <p:sp>
        <p:nvSpPr>
          <p:cNvPr id="3" name="Title 2"/>
          <p:cNvSpPr>
            <a:spLocks noGrp="1"/>
          </p:cNvSpPr>
          <p:nvPr>
            <p:ph type="title"/>
          </p:nvPr>
        </p:nvSpPr>
        <p:spPr/>
        <p:txBody>
          <a:bodyPr/>
          <a:lstStyle/>
          <a:p>
            <a:r>
              <a:rPr lang="en-US" dirty="0" smtClean="0"/>
              <a:t>Example multipart question</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18</a:t>
            </a:fld>
            <a:endParaRPr lang="en-US" altLang="en-US" dirty="0"/>
          </a:p>
        </p:txBody>
      </p:sp>
      <p:sp>
        <p:nvSpPr>
          <p:cNvPr id="7" name="TextBox 6"/>
          <p:cNvSpPr txBox="1"/>
          <p:nvPr/>
        </p:nvSpPr>
        <p:spPr>
          <a:xfrm>
            <a:off x="457200" y="5638800"/>
            <a:ext cx="8229600" cy="523220"/>
          </a:xfrm>
          <a:prstGeom prst="rect">
            <a:avLst/>
          </a:prstGeom>
          <a:noFill/>
        </p:spPr>
        <p:txBody>
          <a:bodyPr wrap="square" rtlCol="0">
            <a:spAutoFit/>
          </a:bodyPr>
          <a:lstStyle/>
          <a:p>
            <a:r>
              <a:rPr lang="en-US" sz="1400" b="0" dirty="0" smtClean="0">
                <a:latin typeface="+mn-lt"/>
              </a:rPr>
              <a:t>IM application, pg. 4.  Retrieved from: http</a:t>
            </a:r>
            <a:r>
              <a:rPr lang="en-US" sz="1400" b="0" dirty="0">
                <a:latin typeface="+mn-lt"/>
              </a:rPr>
              <a:t>://</a:t>
            </a:r>
            <a:r>
              <a:rPr lang="en-US" sz="1400" b="0" dirty="0">
                <a:latin typeface="+mn-lt"/>
              </a:rPr>
              <a:t>www.acgme.org</a:t>
            </a:r>
            <a:r>
              <a:rPr lang="en-US" sz="1400" b="0" dirty="0">
                <a:latin typeface="+mn-lt"/>
              </a:rPr>
              <a:t>/Specialties/Program-Requirements-and-FAQs-and-Applications/</a:t>
            </a:r>
            <a:r>
              <a:rPr lang="en-US" sz="1400" b="0" dirty="0">
                <a:latin typeface="+mn-lt"/>
              </a:rPr>
              <a:t>pfcatid</a:t>
            </a:r>
            <a:r>
              <a:rPr lang="en-US" sz="1400" b="0" dirty="0">
                <a:latin typeface="+mn-lt"/>
              </a:rPr>
              <a:t>/2/Internal%20Medicine</a:t>
            </a:r>
          </a:p>
        </p:txBody>
      </p:sp>
    </p:spTree>
    <p:extLst>
      <p:ext uri="{BB962C8B-B14F-4D97-AF65-F5344CB8AC3E}">
        <p14:creationId xmlns:p14="http://schemas.microsoft.com/office/powerpoint/2010/main" val="329780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Scheduled approximately 30-90 days after submission. </a:t>
            </a:r>
          </a:p>
          <a:p>
            <a:r>
              <a:rPr lang="en-US" dirty="0" smtClean="0"/>
              <a:t>Notification from field office and from individual site visitor.</a:t>
            </a:r>
          </a:p>
          <a:p>
            <a:r>
              <a:rPr lang="en-US" dirty="0" smtClean="0"/>
              <a:t>Typically a half-day visit.</a:t>
            </a:r>
          </a:p>
          <a:p>
            <a:r>
              <a:rPr lang="en-US" dirty="0" smtClean="0"/>
              <a:t>Consists of interviews with PD, Coordinator, Faculty and Residents (if applicable).</a:t>
            </a:r>
          </a:p>
          <a:p>
            <a:r>
              <a:rPr lang="en-US" dirty="0" smtClean="0"/>
              <a:t>Required for ALL Core programs and some subspecialty programs.</a:t>
            </a:r>
          </a:p>
          <a:p>
            <a:endParaRPr lang="en-US" dirty="0" smtClean="0"/>
          </a:p>
          <a:p>
            <a:endParaRPr lang="en-US" dirty="0"/>
          </a:p>
        </p:txBody>
      </p:sp>
      <p:sp>
        <p:nvSpPr>
          <p:cNvPr id="3" name="Title 2"/>
          <p:cNvSpPr>
            <a:spLocks noGrp="1"/>
          </p:cNvSpPr>
          <p:nvPr>
            <p:ph type="title"/>
          </p:nvPr>
        </p:nvSpPr>
        <p:spPr/>
        <p:txBody>
          <a:bodyPr/>
          <a:lstStyle/>
          <a:p>
            <a:r>
              <a:rPr lang="en-US" dirty="0" smtClean="0"/>
              <a:t>Site Visit</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19</a:t>
            </a:fld>
            <a:endParaRPr lang="en-US" altLang="en-US" dirty="0"/>
          </a:p>
        </p:txBody>
      </p:sp>
    </p:spTree>
    <p:extLst>
      <p:ext uri="{BB962C8B-B14F-4D97-AF65-F5344CB8AC3E}">
        <p14:creationId xmlns:p14="http://schemas.microsoft.com/office/powerpoint/2010/main" val="234368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a:t>
            </a:fld>
            <a:endParaRPr lang="en-US" altLang="en-US" dirty="0"/>
          </a:p>
        </p:txBody>
      </p:sp>
      <p:sp>
        <p:nvSpPr>
          <p:cNvPr id="8" name="Rectangle 3"/>
          <p:cNvSpPr txBox="1">
            <a:spLocks noChangeArrowheads="1"/>
          </p:cNvSpPr>
          <p:nvPr/>
        </p:nvSpPr>
        <p:spPr>
          <a:xfrm>
            <a:off x="1676400" y="457200"/>
            <a:ext cx="7848600" cy="762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auto">
              <a:spcAft>
                <a:spcPts val="0"/>
              </a:spcAft>
              <a:buFont typeface="Wingdings" charset="2"/>
              <a:buNone/>
            </a:pPr>
            <a:r>
              <a:rPr lang="en-US" altLang="en-US" sz="3600" b="1" dirty="0" smtClean="0">
                <a:solidFill>
                  <a:schemeClr val="tx1"/>
                </a:solidFill>
                <a:latin typeface="Lucida Bright" charset="0"/>
                <a:ea typeface="ＭＳ Ｐゴシック" charset="-128"/>
              </a:rPr>
              <a:t>Introducing Your Presenter…</a:t>
            </a:r>
            <a:endParaRPr lang="en-US" altLang="en-US" sz="3600" b="1" i="1" dirty="0">
              <a:solidFill>
                <a:schemeClr val="tx1"/>
              </a:solidFill>
              <a:latin typeface="Lucida Bright" charset="0"/>
              <a:ea typeface="ＭＳ Ｐゴシック" charset="-128"/>
            </a:endParaRPr>
          </a:p>
        </p:txBody>
      </p:sp>
      <p:sp>
        <p:nvSpPr>
          <p:cNvPr id="9" name="TextBox 8"/>
          <p:cNvSpPr txBox="1"/>
          <p:nvPr/>
        </p:nvSpPr>
        <p:spPr>
          <a:xfrm>
            <a:off x="3752850" y="1295400"/>
            <a:ext cx="4724400" cy="4708981"/>
          </a:xfrm>
          <a:prstGeom prst="rect">
            <a:avLst/>
          </a:prstGeom>
          <a:noFill/>
        </p:spPr>
        <p:txBody>
          <a:bodyPr>
            <a:spAutoFit/>
          </a:bodyPr>
          <a:lstStyle/>
          <a:p>
            <a:pPr algn="ctr">
              <a:defRPr/>
            </a:pPr>
            <a:r>
              <a:rPr lang="en-US" sz="2400" dirty="0">
                <a:latin typeface="Lucida Bright" pitchFamily="18" charset="0"/>
              </a:rPr>
              <a:t>Christine </a:t>
            </a:r>
            <a:r>
              <a:rPr lang="en-US" sz="2400" dirty="0">
                <a:latin typeface="Lucida Bright" pitchFamily="18" charset="0"/>
              </a:rPr>
              <a:t>Redovan</a:t>
            </a:r>
            <a:r>
              <a:rPr lang="en-US" sz="2400" dirty="0">
                <a:latin typeface="Lucida Bright" pitchFamily="18" charset="0"/>
              </a:rPr>
              <a:t>, MBA</a:t>
            </a:r>
          </a:p>
          <a:p>
            <a:pPr algn="ctr">
              <a:defRPr/>
            </a:pPr>
            <a:r>
              <a:rPr lang="en-US" sz="2400" dirty="0">
                <a:latin typeface="Lucida Bright" pitchFamily="18" charset="0"/>
              </a:rPr>
              <a:t>GME </a:t>
            </a:r>
            <a:r>
              <a:rPr lang="en-US" sz="2400" dirty="0" smtClean="0">
                <a:latin typeface="Lucida Bright" pitchFamily="18" charset="0"/>
              </a:rPr>
              <a:t>Consultant</a:t>
            </a:r>
          </a:p>
          <a:p>
            <a:pPr algn="ctr">
              <a:defRPr/>
            </a:pPr>
            <a:endParaRPr lang="en-US" dirty="0">
              <a:latin typeface="Lucida Bright" pitchFamily="18" charset="0"/>
            </a:endParaRPr>
          </a:p>
          <a:p>
            <a:pPr marL="171450" indent="-171450" algn="ctr">
              <a:buFont typeface="Arial" pitchFamily="34" charset="0"/>
              <a:buChar char="•"/>
              <a:defRPr/>
            </a:pPr>
            <a:endParaRPr lang="en-US" sz="1200" dirty="0">
              <a:latin typeface="Lucida Bright" pitchFamily="18" charset="0"/>
            </a:endParaRPr>
          </a:p>
          <a:p>
            <a:pPr marL="171450" indent="-171450">
              <a:buFont typeface="Arial" pitchFamily="34" charset="0"/>
              <a:buChar char="•"/>
              <a:defRPr/>
            </a:pPr>
            <a:r>
              <a:rPr lang="en-US" sz="1600" dirty="0">
                <a:latin typeface="+mn-lt"/>
              </a:rPr>
              <a:t>Seasoned Director of Medical Education and GME Operations</a:t>
            </a:r>
          </a:p>
          <a:p>
            <a:pPr marL="171450" indent="-171450">
              <a:buFont typeface="Arial" pitchFamily="34" charset="0"/>
              <a:buChar char="•"/>
              <a:defRPr/>
            </a:pPr>
            <a:endParaRPr lang="en-US" sz="1600" dirty="0">
              <a:latin typeface="+mn-lt"/>
            </a:endParaRPr>
          </a:p>
          <a:p>
            <a:pPr marL="171450" indent="-171450">
              <a:buFont typeface="Arial" pitchFamily="34" charset="0"/>
              <a:buChar char="•"/>
              <a:defRPr/>
            </a:pPr>
            <a:r>
              <a:rPr lang="en-US" sz="1600" dirty="0">
                <a:latin typeface="+mn-lt"/>
              </a:rPr>
              <a:t>Accreditation and Management success for both ACGME &amp; AOA Programs</a:t>
            </a:r>
            <a:br>
              <a:rPr lang="en-US" sz="1600" dirty="0">
                <a:latin typeface="+mn-lt"/>
              </a:rPr>
            </a:br>
            <a:endParaRPr lang="en-US" sz="1600" dirty="0">
              <a:latin typeface="+mn-lt"/>
            </a:endParaRPr>
          </a:p>
          <a:p>
            <a:pPr marL="171450" indent="-171450">
              <a:buFont typeface="Arial" pitchFamily="34" charset="0"/>
              <a:buChar char="•"/>
              <a:defRPr/>
            </a:pPr>
            <a:r>
              <a:rPr lang="en-US" sz="1600" dirty="0">
                <a:latin typeface="+mn-lt"/>
              </a:rPr>
              <a:t>ACGME-I Accreditation Expert</a:t>
            </a:r>
          </a:p>
          <a:p>
            <a:pPr marL="171450" indent="-171450">
              <a:buFont typeface="Arial" pitchFamily="34" charset="0"/>
              <a:buChar char="•"/>
              <a:defRPr/>
            </a:pPr>
            <a:endParaRPr lang="en-US" sz="1600" dirty="0">
              <a:latin typeface="+mn-lt"/>
            </a:endParaRPr>
          </a:p>
          <a:p>
            <a:pPr marL="171450" indent="-171450">
              <a:buFont typeface="Arial" pitchFamily="34" charset="0"/>
              <a:buChar char="•"/>
              <a:defRPr/>
            </a:pPr>
            <a:r>
              <a:rPr lang="en-US" sz="1600" dirty="0">
                <a:latin typeface="+mn-lt"/>
              </a:rPr>
              <a:t>Successful Continued Accreditation &amp; New Start-Up Implementation </a:t>
            </a:r>
          </a:p>
          <a:p>
            <a:pPr marL="171450" indent="-171450">
              <a:buFont typeface="Arial" pitchFamily="34" charset="0"/>
              <a:buChar char="•"/>
              <a:defRPr/>
            </a:pPr>
            <a:endParaRPr lang="en-US" sz="1600" dirty="0">
              <a:latin typeface="+mn-lt"/>
            </a:endParaRPr>
          </a:p>
          <a:p>
            <a:pPr marL="171450" indent="-171450">
              <a:buFont typeface="Arial" pitchFamily="34" charset="0"/>
              <a:buChar char="•"/>
              <a:defRPr/>
            </a:pPr>
            <a:r>
              <a:rPr lang="en-US" sz="1600" dirty="0">
                <a:latin typeface="+mn-lt"/>
              </a:rPr>
              <a:t>Focused on continual readiness and offering timely and useful GME resources</a:t>
            </a:r>
          </a:p>
          <a:p>
            <a:pPr marL="171450" indent="-171450" algn="ctr">
              <a:buFont typeface="Arial" pitchFamily="34" charset="0"/>
              <a:buChar char="•"/>
              <a:defRPr/>
            </a:pPr>
            <a:endParaRPr lang="en-US" sz="1200" dirty="0">
              <a:solidFill>
                <a:srgbClr val="003300"/>
              </a:solidFill>
              <a:latin typeface="+mn-lt"/>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9200" y="1981474"/>
            <a:ext cx="2065338" cy="275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674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Application and site visitor report is sent to the review committee (RC). </a:t>
            </a:r>
          </a:p>
          <a:p>
            <a:r>
              <a:rPr lang="en-US" dirty="0" smtClean="0"/>
              <a:t>Both are reviewed by RC members and a decision is conferred.</a:t>
            </a:r>
          </a:p>
          <a:p>
            <a:r>
              <a:rPr lang="en-US" dirty="0" smtClean="0"/>
              <a:t>Programs notified via email of decision within 5 business days.</a:t>
            </a:r>
          </a:p>
          <a:p>
            <a:r>
              <a:rPr lang="en-US" dirty="0" smtClean="0"/>
              <a:t>Official letter with results, citations and/or commendations posted in ADS within 60 days.</a:t>
            </a:r>
          </a:p>
          <a:p>
            <a:r>
              <a:rPr lang="en-US" dirty="0" smtClean="0"/>
              <a:t>Dates of meetings, agenda closing dates and committee members available at </a:t>
            </a:r>
            <a:r>
              <a:rPr lang="en-US" dirty="0" smtClean="0"/>
              <a:t>acgme.org</a:t>
            </a:r>
            <a:r>
              <a:rPr lang="en-US" dirty="0" smtClean="0"/>
              <a:t>.</a:t>
            </a:r>
          </a:p>
          <a:p>
            <a:endParaRPr lang="en-US" dirty="0" smtClean="0"/>
          </a:p>
          <a:p>
            <a:endParaRPr lang="en-US" dirty="0"/>
          </a:p>
        </p:txBody>
      </p:sp>
      <p:sp>
        <p:nvSpPr>
          <p:cNvPr id="3" name="Title 2"/>
          <p:cNvSpPr>
            <a:spLocks noGrp="1"/>
          </p:cNvSpPr>
          <p:nvPr>
            <p:ph type="title"/>
          </p:nvPr>
        </p:nvSpPr>
        <p:spPr/>
        <p:txBody>
          <a:bodyPr/>
          <a:lstStyle/>
          <a:p>
            <a:r>
              <a:rPr lang="en-US" dirty="0" smtClean="0"/>
              <a:t>Review Committee</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20</a:t>
            </a:fld>
            <a:endParaRPr lang="en-US" altLang="en-US" dirty="0"/>
          </a:p>
        </p:txBody>
      </p:sp>
    </p:spTree>
    <p:extLst>
      <p:ext uri="{BB962C8B-B14F-4D97-AF65-F5344CB8AC3E}">
        <p14:creationId xmlns:p14="http://schemas.microsoft.com/office/powerpoint/2010/main" val="4204081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Accreditation Decisions</a:t>
            </a:r>
            <a:endParaRPr lang="en-US" dirty="0"/>
          </a:p>
        </p:txBody>
      </p:sp>
      <p:sp>
        <p:nvSpPr>
          <p:cNvPr id="2" name="Content Placeholder 1"/>
          <p:cNvSpPr>
            <a:spLocks noGrp="1"/>
          </p:cNvSpPr>
          <p:nvPr>
            <p:ph sz="half" idx="1"/>
          </p:nvPr>
        </p:nvSpPr>
        <p:spPr/>
        <p:txBody>
          <a:bodyPr>
            <a:normAutofit fontScale="62500" lnSpcReduction="20000"/>
          </a:bodyPr>
          <a:lstStyle/>
          <a:p>
            <a:pPr marL="0" indent="0">
              <a:buNone/>
            </a:pPr>
            <a:r>
              <a:rPr lang="en-US" u="sng" dirty="0" smtClean="0"/>
              <a:t>AOA to ACGME Transition (7/2015-</a:t>
            </a:r>
          </a:p>
          <a:p>
            <a:pPr marL="0" indent="0">
              <a:buNone/>
            </a:pPr>
            <a:r>
              <a:rPr lang="en-US" u="sng" dirty="0" smtClean="0"/>
              <a:t>6/2020)</a:t>
            </a:r>
          </a:p>
          <a:p>
            <a:r>
              <a:rPr lang="en-US" dirty="0" smtClean="0"/>
              <a:t>Pre-Accreditation</a:t>
            </a:r>
          </a:p>
          <a:p>
            <a:r>
              <a:rPr lang="en-US" dirty="0" smtClean="0"/>
              <a:t>Continued Pre-Accreditation</a:t>
            </a:r>
          </a:p>
          <a:p>
            <a:r>
              <a:rPr lang="en-US" dirty="0" smtClean="0"/>
              <a:t>Initial Accreditation - Contingent</a:t>
            </a:r>
          </a:p>
          <a:p>
            <a:pPr marL="0" indent="0">
              <a:buNone/>
            </a:pPr>
            <a:endParaRPr lang="en-US" dirty="0" smtClean="0"/>
          </a:p>
          <a:p>
            <a:pPr marL="0" indent="0">
              <a:buNone/>
            </a:pPr>
            <a:r>
              <a:rPr lang="en-US" u="sng" dirty="0" smtClean="0"/>
              <a:t>ACGME Decisions</a:t>
            </a:r>
          </a:p>
          <a:p>
            <a:r>
              <a:rPr lang="en-US" dirty="0" smtClean="0"/>
              <a:t>Accreditation Withheld*</a:t>
            </a:r>
            <a:endParaRPr lang="en-US" dirty="0"/>
          </a:p>
          <a:p>
            <a:r>
              <a:rPr lang="en-US" dirty="0"/>
              <a:t>Initial Accreditation</a:t>
            </a:r>
          </a:p>
          <a:p>
            <a:r>
              <a:rPr lang="en-US" dirty="0"/>
              <a:t>Initial Accreditation with Warning</a:t>
            </a:r>
          </a:p>
          <a:p>
            <a:r>
              <a:rPr lang="en-US" dirty="0" smtClean="0"/>
              <a:t>Continued </a:t>
            </a:r>
            <a:r>
              <a:rPr lang="en-US" dirty="0"/>
              <a:t>Accreditation without Outcomes</a:t>
            </a:r>
          </a:p>
          <a:p>
            <a:r>
              <a:rPr lang="en-US" dirty="0"/>
              <a:t>Continued Accreditation</a:t>
            </a:r>
          </a:p>
          <a:p>
            <a:r>
              <a:rPr lang="en-US" dirty="0"/>
              <a:t>Continued Accreditation with </a:t>
            </a:r>
            <a:r>
              <a:rPr lang="en-US" dirty="0" smtClean="0"/>
              <a:t>Warning</a:t>
            </a:r>
            <a:endParaRPr lang="en-US" dirty="0"/>
          </a:p>
        </p:txBody>
      </p:sp>
      <p:sp>
        <p:nvSpPr>
          <p:cNvPr id="7" name="Content Placeholder 6"/>
          <p:cNvSpPr>
            <a:spLocks noGrp="1"/>
          </p:cNvSpPr>
          <p:nvPr>
            <p:ph sz="half" idx="2"/>
          </p:nvPr>
        </p:nvSpPr>
        <p:spPr/>
        <p:txBody>
          <a:bodyPr>
            <a:normAutofit fontScale="62500" lnSpcReduction="20000"/>
          </a:bodyPr>
          <a:lstStyle/>
          <a:p>
            <a:r>
              <a:rPr lang="en-US" dirty="0"/>
              <a:t>Probationary </a:t>
            </a:r>
            <a:r>
              <a:rPr lang="en-US" dirty="0" smtClean="0"/>
              <a:t>Accreditation*</a:t>
            </a:r>
            <a:endParaRPr lang="en-US" dirty="0"/>
          </a:p>
          <a:p>
            <a:r>
              <a:rPr lang="en-US" dirty="0"/>
              <a:t>Withdrawal of </a:t>
            </a:r>
            <a:r>
              <a:rPr lang="en-US" dirty="0" smtClean="0"/>
              <a:t>Accreditation*</a:t>
            </a:r>
            <a:endParaRPr lang="en-US" dirty="0"/>
          </a:p>
          <a:p>
            <a:r>
              <a:rPr lang="en-US" dirty="0"/>
              <a:t>Withdrawal of Accreditation Under Special </a:t>
            </a:r>
            <a:r>
              <a:rPr lang="en-US" dirty="0" smtClean="0"/>
              <a:t>Circumstances*</a:t>
            </a:r>
            <a:endParaRPr lang="en-US" dirty="0"/>
          </a:p>
          <a:p>
            <a:r>
              <a:rPr lang="en-US" dirty="0"/>
              <a:t>Voluntary Withdrawal of Accreditation</a:t>
            </a:r>
          </a:p>
          <a:p>
            <a:r>
              <a:rPr lang="en-US" dirty="0"/>
              <a:t>Administrative Probation</a:t>
            </a:r>
          </a:p>
          <a:p>
            <a:r>
              <a:rPr lang="en-US" dirty="0"/>
              <a:t>Administrative Withdrawal of Accreditation </a:t>
            </a:r>
          </a:p>
          <a:p>
            <a:r>
              <a:rPr lang="en-US" dirty="0"/>
              <a:t>Administrative Withdrawal due to withdrawal of sponsoring program’s accreditation </a:t>
            </a:r>
          </a:p>
          <a:p>
            <a:pPr marL="0" indent="0">
              <a:buNone/>
            </a:pPr>
            <a:r>
              <a:rPr lang="en-US" dirty="0" smtClean="0"/>
              <a:t>*Appealable</a:t>
            </a:r>
          </a:p>
          <a:p>
            <a:pPr marL="0" indent="0">
              <a:buNone/>
            </a:pPr>
            <a:endParaRPr lang="en-US" dirty="0"/>
          </a:p>
          <a:p>
            <a:pPr marL="0" indent="0">
              <a:buNone/>
            </a:pPr>
            <a:endParaRPr lang="en-US" dirty="0" smtClean="0"/>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21</a:t>
            </a:fld>
            <a:endParaRPr lang="en-US" altLang="en-US" dirty="0"/>
          </a:p>
        </p:txBody>
      </p:sp>
      <p:sp>
        <p:nvSpPr>
          <p:cNvPr id="8" name="TextBox 7"/>
          <p:cNvSpPr txBox="1"/>
          <p:nvPr/>
        </p:nvSpPr>
        <p:spPr>
          <a:xfrm>
            <a:off x="1594747" y="6043436"/>
            <a:ext cx="7315200" cy="261610"/>
          </a:xfrm>
          <a:prstGeom prst="rect">
            <a:avLst/>
          </a:prstGeom>
          <a:noFill/>
        </p:spPr>
        <p:txBody>
          <a:bodyPr wrap="square" rtlCol="0">
            <a:spAutoFit/>
          </a:bodyPr>
          <a:lstStyle/>
          <a:p>
            <a:r>
              <a:rPr lang="en-US" sz="1100" b="0" dirty="0" smtClean="0">
                <a:latin typeface="+mn-lt"/>
              </a:rPr>
              <a:t>Retrieved </a:t>
            </a:r>
            <a:r>
              <a:rPr lang="en-US" sz="1100" b="0" dirty="0">
                <a:latin typeface="+mn-lt"/>
              </a:rPr>
              <a:t>from: </a:t>
            </a:r>
            <a:r>
              <a:rPr lang="en-US" sz="1100" b="0" dirty="0">
                <a:latin typeface="+mn-lt"/>
              </a:rPr>
              <a:t>http://</a:t>
            </a:r>
            <a:r>
              <a:rPr lang="en-US" sz="1100" b="0" dirty="0">
                <a:latin typeface="+mn-lt"/>
              </a:rPr>
              <a:t>www.acgme.org</a:t>
            </a:r>
            <a:r>
              <a:rPr lang="en-US" sz="1100" b="0" dirty="0">
                <a:latin typeface="+mn-lt"/>
              </a:rPr>
              <a:t>/Portals/0/PDFs/</a:t>
            </a:r>
            <a:r>
              <a:rPr lang="en-US" sz="1100" b="0" dirty="0">
                <a:latin typeface="+mn-lt"/>
              </a:rPr>
              <a:t>ab_ACGMEPoliciesProcedures.pdf</a:t>
            </a:r>
            <a:r>
              <a:rPr lang="en-US" sz="1100" b="0" dirty="0">
                <a:latin typeface="+mn-lt"/>
              </a:rPr>
              <a:t> </a:t>
            </a:r>
            <a:endParaRPr lang="en-US" sz="1100" b="0" dirty="0">
              <a:latin typeface="+mn-lt"/>
            </a:endParaRPr>
          </a:p>
        </p:txBody>
      </p:sp>
    </p:spTree>
    <p:extLst>
      <p:ext uri="{BB962C8B-B14F-4D97-AF65-F5344CB8AC3E}">
        <p14:creationId xmlns:p14="http://schemas.microsoft.com/office/powerpoint/2010/main" val="1683634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38058"/>
            <a:ext cx="8210550" cy="4438905"/>
          </a:xfrm>
        </p:spPr>
        <p:txBody>
          <a:bodyPr/>
          <a:lstStyle/>
          <a:p>
            <a:r>
              <a:rPr lang="en-US" dirty="0" smtClean="0"/>
              <a:t>Program Structure (12 months)</a:t>
            </a:r>
          </a:p>
          <a:p>
            <a:pPr lvl="1"/>
            <a:r>
              <a:rPr lang="en-US" dirty="0" smtClean="0"/>
              <a:t>Review and apply current requirements</a:t>
            </a:r>
          </a:p>
          <a:p>
            <a:pPr lvl="1"/>
            <a:r>
              <a:rPr lang="en-US" dirty="0" smtClean="0"/>
              <a:t>Number of Residents</a:t>
            </a:r>
          </a:p>
          <a:p>
            <a:pPr lvl="1"/>
            <a:r>
              <a:rPr lang="en-US" dirty="0" smtClean="0"/>
              <a:t>Training Sites</a:t>
            </a:r>
          </a:p>
          <a:p>
            <a:pPr lvl="1"/>
            <a:r>
              <a:rPr lang="en-US" dirty="0" smtClean="0"/>
              <a:t>Faculty </a:t>
            </a:r>
          </a:p>
          <a:p>
            <a:pPr lvl="1"/>
            <a:r>
              <a:rPr lang="en-US" dirty="0" smtClean="0"/>
              <a:t>Administrative Support</a:t>
            </a:r>
          </a:p>
          <a:p>
            <a:pPr lvl="1"/>
            <a:r>
              <a:rPr lang="en-US" dirty="0" smtClean="0"/>
              <a:t>Budget</a:t>
            </a:r>
          </a:p>
          <a:p>
            <a:pPr lvl="1"/>
            <a:r>
              <a:rPr lang="en-US" dirty="0" smtClean="0"/>
              <a:t>Time line</a:t>
            </a:r>
          </a:p>
          <a:p>
            <a:pPr marL="457200" lvl="1" indent="0">
              <a:buNone/>
            </a:pPr>
            <a:endParaRPr lang="en-US" dirty="0" smtClean="0"/>
          </a:p>
          <a:p>
            <a:pPr lvl="1"/>
            <a:endParaRPr lang="en-US" dirty="0" smtClean="0"/>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Planning</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22</a:t>
            </a:fld>
            <a:endParaRPr lang="en-US" altLang="en-US" dirty="0"/>
          </a:p>
        </p:txBody>
      </p:sp>
      <p:pic>
        <p:nvPicPr>
          <p:cNvPr id="6" name="irc_mi" descr="http://us.cdn1.123rf.com/168nwm/johan2011/johan20111201/johan2011120100102/12120295-3d-petit-personnage-humain-le-docteur-theme-rouge-les-gens-de-la-serie.jpg"/>
          <p:cNvPicPr/>
          <p:nvPr/>
        </p:nvPicPr>
        <p:blipFill>
          <a:blip r:embed="rId2">
            <a:extLst>
              <a:ext uri="{28A0092B-C50C-407E-A947-70E740481C1C}">
                <a14:useLocalDpi xmlns:a14="http://schemas.microsoft.com/office/drawing/2010/main" val="0"/>
              </a:ext>
            </a:extLst>
          </a:blip>
          <a:srcRect/>
          <a:stretch>
            <a:fillRect/>
          </a:stretch>
        </p:blipFill>
        <p:spPr bwMode="auto">
          <a:xfrm flipH="1">
            <a:off x="6451126" y="2362200"/>
            <a:ext cx="1828800" cy="1752600"/>
          </a:xfrm>
          <a:prstGeom prst="rect">
            <a:avLst/>
          </a:prstGeom>
          <a:noFill/>
          <a:ln>
            <a:noFill/>
          </a:ln>
        </p:spPr>
      </p:pic>
    </p:spTree>
    <p:extLst>
      <p:ext uri="{BB962C8B-B14F-4D97-AF65-F5344CB8AC3E}">
        <p14:creationId xmlns:p14="http://schemas.microsoft.com/office/powerpoint/2010/main" val="1844072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38058"/>
            <a:ext cx="8210550" cy="4438905"/>
          </a:xfrm>
        </p:spPr>
        <p:txBody>
          <a:bodyPr/>
          <a:lstStyle/>
          <a:p>
            <a:r>
              <a:rPr lang="en-US" dirty="0" smtClean="0"/>
              <a:t>Educational Program (6 – 8 months)</a:t>
            </a:r>
          </a:p>
          <a:p>
            <a:pPr lvl="1"/>
            <a:r>
              <a:rPr lang="en-US" dirty="0" smtClean="0"/>
              <a:t>Aims/Mission/Vision</a:t>
            </a:r>
          </a:p>
          <a:p>
            <a:pPr lvl="1"/>
            <a:r>
              <a:rPr lang="en-US" dirty="0" smtClean="0"/>
              <a:t>Curriculum</a:t>
            </a:r>
          </a:p>
          <a:p>
            <a:pPr lvl="1"/>
            <a:r>
              <a:rPr lang="en-US" dirty="0" smtClean="0"/>
              <a:t>Didactics</a:t>
            </a:r>
          </a:p>
          <a:p>
            <a:pPr lvl="1"/>
            <a:r>
              <a:rPr lang="en-US" dirty="0" smtClean="0"/>
              <a:t>Rotations</a:t>
            </a:r>
          </a:p>
          <a:p>
            <a:pPr lvl="1"/>
            <a:r>
              <a:rPr lang="en-US" dirty="0" smtClean="0"/>
              <a:t>Evaluations</a:t>
            </a:r>
          </a:p>
          <a:p>
            <a:pPr lvl="1"/>
            <a:r>
              <a:rPr lang="en-US" dirty="0" smtClean="0"/>
              <a:t>Policies</a:t>
            </a:r>
          </a:p>
          <a:p>
            <a:pPr lvl="1"/>
            <a:r>
              <a:rPr lang="en-US" dirty="0" smtClean="0"/>
              <a:t>Faculty Development</a:t>
            </a:r>
          </a:p>
          <a:p>
            <a:pPr lvl="1"/>
            <a:endParaRPr lang="en-US" dirty="0" smtClean="0"/>
          </a:p>
          <a:p>
            <a:pPr lvl="1"/>
            <a:endParaRPr lang="en-US" dirty="0" smtClean="0"/>
          </a:p>
          <a:p>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Planning</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23</a:t>
            </a:fld>
            <a:endParaRPr lang="en-US" altLang="en-US" dirty="0"/>
          </a:p>
        </p:txBody>
      </p:sp>
      <p:pic>
        <p:nvPicPr>
          <p:cNvPr id="6" name="irc_mi" descr="http://us.cdn1.123rf.com/168nwm/johan2011/johan20111201/johan2011120100102/12120295-3d-petit-personnage-humain-le-docteur-theme-rouge-les-gens-de-la-serie.jpg"/>
          <p:cNvPicPr/>
          <p:nvPr/>
        </p:nvPicPr>
        <p:blipFill>
          <a:blip r:embed="rId2">
            <a:extLst>
              <a:ext uri="{28A0092B-C50C-407E-A947-70E740481C1C}">
                <a14:useLocalDpi xmlns:a14="http://schemas.microsoft.com/office/drawing/2010/main" val="0"/>
              </a:ext>
            </a:extLst>
          </a:blip>
          <a:srcRect/>
          <a:stretch>
            <a:fillRect/>
          </a:stretch>
        </p:blipFill>
        <p:spPr bwMode="auto">
          <a:xfrm flipH="1">
            <a:off x="6115050" y="2667000"/>
            <a:ext cx="1828800" cy="1752600"/>
          </a:xfrm>
          <a:prstGeom prst="rect">
            <a:avLst/>
          </a:prstGeom>
          <a:noFill/>
          <a:ln>
            <a:noFill/>
          </a:ln>
        </p:spPr>
      </p:pic>
    </p:spTree>
    <p:extLst>
      <p:ext uri="{BB962C8B-B14F-4D97-AF65-F5344CB8AC3E}">
        <p14:creationId xmlns:p14="http://schemas.microsoft.com/office/powerpoint/2010/main" val="2570358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38058"/>
            <a:ext cx="8210550" cy="4438905"/>
          </a:xfrm>
        </p:spPr>
        <p:txBody>
          <a:bodyPr/>
          <a:lstStyle/>
          <a:p>
            <a:r>
              <a:rPr lang="en-US" dirty="0" smtClean="0"/>
              <a:t>Accreditation (4-6 months) </a:t>
            </a:r>
          </a:p>
          <a:p>
            <a:pPr lvl="1"/>
            <a:r>
              <a:rPr lang="en-US" dirty="0" smtClean="0"/>
              <a:t>Application</a:t>
            </a:r>
          </a:p>
          <a:p>
            <a:pPr lvl="1"/>
            <a:r>
              <a:rPr lang="en-US" dirty="0" smtClean="0"/>
              <a:t>Preparation for site visit</a:t>
            </a:r>
          </a:p>
          <a:p>
            <a:pPr lvl="1"/>
            <a:r>
              <a:rPr lang="en-US" dirty="0" smtClean="0"/>
              <a:t>Documentation collection</a:t>
            </a:r>
          </a:p>
          <a:p>
            <a:pPr lvl="1"/>
            <a:endParaRPr lang="en-US" dirty="0"/>
          </a:p>
          <a:p>
            <a:r>
              <a:rPr lang="en-US" dirty="0" smtClean="0"/>
              <a:t>Recruitment/Marketing (6-12 months)</a:t>
            </a:r>
          </a:p>
          <a:p>
            <a:pPr lvl="1"/>
            <a:r>
              <a:rPr lang="en-US" dirty="0" smtClean="0"/>
              <a:t>Develop Marketing Plan</a:t>
            </a:r>
          </a:p>
          <a:p>
            <a:pPr lvl="1"/>
            <a:r>
              <a:rPr lang="en-US" dirty="0" smtClean="0"/>
              <a:t>Web site design</a:t>
            </a:r>
          </a:p>
          <a:p>
            <a:pPr lvl="1"/>
            <a:r>
              <a:rPr lang="en-US" dirty="0" smtClean="0"/>
              <a:t>Marketing materials</a:t>
            </a:r>
          </a:p>
          <a:p>
            <a:pPr marL="457200" lvl="1" indent="0">
              <a:buNone/>
            </a:pPr>
            <a:endParaRPr lang="en-US" dirty="0" smtClean="0"/>
          </a:p>
          <a:p>
            <a:pPr lvl="1"/>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Planning</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24</a:t>
            </a:fld>
            <a:endParaRPr lang="en-US" altLang="en-US" dirty="0"/>
          </a:p>
        </p:txBody>
      </p:sp>
      <p:pic>
        <p:nvPicPr>
          <p:cNvPr id="6" name="irc_mi" descr="http://us.cdn1.123rf.com/168nwm/johan2011/johan20111201/johan2011120100102/12120295-3d-petit-personnage-humain-le-docteur-theme-rouge-les-gens-de-la-serie.jpg"/>
          <p:cNvPicPr/>
          <p:nvPr/>
        </p:nvPicPr>
        <p:blipFill>
          <a:blip r:embed="rId2">
            <a:extLst>
              <a:ext uri="{28A0092B-C50C-407E-A947-70E740481C1C}">
                <a14:useLocalDpi xmlns:a14="http://schemas.microsoft.com/office/drawing/2010/main" val="0"/>
              </a:ext>
            </a:extLst>
          </a:blip>
          <a:srcRect/>
          <a:stretch>
            <a:fillRect/>
          </a:stretch>
        </p:blipFill>
        <p:spPr bwMode="auto">
          <a:xfrm flipH="1">
            <a:off x="6572250" y="2438400"/>
            <a:ext cx="1828800" cy="1752600"/>
          </a:xfrm>
          <a:prstGeom prst="rect">
            <a:avLst/>
          </a:prstGeom>
          <a:noFill/>
          <a:ln>
            <a:noFill/>
          </a:ln>
        </p:spPr>
      </p:pic>
    </p:spTree>
    <p:extLst>
      <p:ext uri="{BB962C8B-B14F-4D97-AF65-F5344CB8AC3E}">
        <p14:creationId xmlns:p14="http://schemas.microsoft.com/office/powerpoint/2010/main" val="1355909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5238" y="1766067"/>
            <a:ext cx="7886700" cy="4438905"/>
          </a:xfrm>
        </p:spPr>
        <p:txBody>
          <a:bodyPr/>
          <a:lstStyle/>
          <a:p>
            <a:r>
              <a:rPr lang="en-US" dirty="0" smtClean="0"/>
              <a:t>Start early; it will take a lot longer than you think</a:t>
            </a:r>
          </a:p>
          <a:p>
            <a:r>
              <a:rPr lang="en-US" dirty="0" smtClean="0"/>
              <a:t>Use a tracking system with projected dates to keep things moving</a:t>
            </a:r>
          </a:p>
          <a:p>
            <a:r>
              <a:rPr lang="en-US" dirty="0" smtClean="0"/>
              <a:t>Educate, educate, educate everyone along the way</a:t>
            </a:r>
          </a:p>
          <a:p>
            <a:r>
              <a:rPr lang="en-US" dirty="0" smtClean="0"/>
              <a:t>The application is a team sport – not a solo activity</a:t>
            </a:r>
          </a:p>
          <a:p>
            <a:r>
              <a:rPr lang="en-US" dirty="0" smtClean="0"/>
              <a:t>Talk with your colleagues, your DIO and GME office, the ACGME, AHME and Partners</a:t>
            </a:r>
          </a:p>
          <a:p>
            <a:r>
              <a:rPr lang="en-US" dirty="0" smtClean="0"/>
              <a:t>Ask questions – we have all been “newbies” in our GME careers</a:t>
            </a:r>
            <a:endParaRPr lang="en-US" dirty="0"/>
          </a:p>
        </p:txBody>
      </p:sp>
      <p:sp>
        <p:nvSpPr>
          <p:cNvPr id="3" name="Title 2"/>
          <p:cNvSpPr>
            <a:spLocks noGrp="1"/>
          </p:cNvSpPr>
          <p:nvPr>
            <p:ph type="title"/>
          </p:nvPr>
        </p:nvSpPr>
        <p:spPr/>
        <p:txBody>
          <a:bodyPr/>
          <a:lstStyle/>
          <a:p>
            <a:r>
              <a:rPr lang="en-US" dirty="0" smtClean="0"/>
              <a:t>Final Thoughts…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25</a:t>
            </a:fld>
            <a:endParaRPr lang="en-US" altLang="en-US" dirty="0"/>
          </a:p>
        </p:txBody>
      </p:sp>
    </p:spTree>
    <p:extLst>
      <p:ext uri="{BB962C8B-B14F-4D97-AF65-F5344CB8AC3E}">
        <p14:creationId xmlns:p14="http://schemas.microsoft.com/office/powerpoint/2010/main" val="560617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783127"/>
            <a:ext cx="7886700" cy="4438905"/>
          </a:xfrm>
        </p:spPr>
        <p:txBody>
          <a:bodyPr>
            <a:normAutofit fontScale="92500" lnSpcReduction="10000"/>
          </a:bodyPr>
          <a:lstStyle/>
          <a:p>
            <a:pPr marL="0" indent="0">
              <a:buNone/>
            </a:pPr>
            <a:r>
              <a:rPr lang="en-US" dirty="0" smtClean="0"/>
              <a:t>ACGME- Accreditation Council for Graduate Medical Education:  </a:t>
            </a:r>
            <a:r>
              <a:rPr lang="en-US" dirty="0" smtClean="0"/>
              <a:t>acgme.org</a:t>
            </a:r>
            <a:endParaRPr lang="en-US" dirty="0" smtClean="0"/>
          </a:p>
          <a:p>
            <a:pPr marL="0" indent="0">
              <a:buNone/>
            </a:pPr>
            <a:endParaRPr lang="en-US" dirty="0" smtClean="0"/>
          </a:p>
          <a:p>
            <a:pPr marL="0" indent="0">
              <a:buNone/>
            </a:pPr>
            <a:r>
              <a:rPr lang="en-US" dirty="0" smtClean="0"/>
              <a:t>AOA- American Osteopathic Association: </a:t>
            </a:r>
            <a:r>
              <a:rPr lang="en-US" dirty="0" smtClean="0"/>
              <a:t>osteopathic.org</a:t>
            </a:r>
            <a:endParaRPr lang="en-US" dirty="0" smtClean="0"/>
          </a:p>
          <a:p>
            <a:pPr marL="0" indent="0">
              <a:buNone/>
            </a:pPr>
            <a:endParaRPr lang="en-US" dirty="0" smtClean="0"/>
          </a:p>
          <a:p>
            <a:pPr marL="0" indent="0">
              <a:buNone/>
            </a:pPr>
            <a:r>
              <a:rPr lang="en-US" dirty="0" smtClean="0"/>
              <a:t>AAMC- Association of American Medical Colleges: </a:t>
            </a:r>
            <a:r>
              <a:rPr lang="en-US" dirty="0" smtClean="0"/>
              <a:t>aamc.org</a:t>
            </a:r>
            <a:endParaRPr lang="en-US" dirty="0" smtClean="0"/>
          </a:p>
          <a:p>
            <a:pPr marL="0" indent="0">
              <a:buNone/>
            </a:pPr>
            <a:endParaRPr lang="en-US" dirty="0"/>
          </a:p>
          <a:p>
            <a:pPr marL="0" indent="0">
              <a:buNone/>
            </a:pPr>
            <a:r>
              <a:rPr lang="en-US" dirty="0" smtClean="0"/>
              <a:t>Journal </a:t>
            </a:r>
            <a:r>
              <a:rPr lang="en-US" dirty="0"/>
              <a:t>of Graduate Medical Education: </a:t>
            </a:r>
            <a:r>
              <a:rPr lang="en-US" dirty="0"/>
              <a:t>jgme.org</a:t>
            </a:r>
            <a:endParaRPr lang="en-US" dirty="0"/>
          </a:p>
          <a:p>
            <a:pPr marL="0" indent="0">
              <a:buNone/>
            </a:pPr>
            <a:endParaRPr lang="en-US" dirty="0"/>
          </a:p>
          <a:p>
            <a:pPr marL="0" indent="0">
              <a:buNone/>
            </a:pPr>
            <a:r>
              <a:rPr lang="en-US" dirty="0" smtClean="0"/>
              <a:t>Academic Medicine: </a:t>
            </a:r>
            <a:r>
              <a:rPr lang="en-US" dirty="0" smtClean="0"/>
              <a:t>academicmedicine.org</a:t>
            </a:r>
            <a:endParaRPr lang="en-US" dirty="0" smtClean="0"/>
          </a:p>
          <a:p>
            <a:endParaRPr lang="en-US" dirty="0" smtClean="0"/>
          </a:p>
        </p:txBody>
      </p:sp>
      <p:sp>
        <p:nvSpPr>
          <p:cNvPr id="3" name="Title 2"/>
          <p:cNvSpPr>
            <a:spLocks noGrp="1"/>
          </p:cNvSpPr>
          <p:nvPr>
            <p:ph type="title"/>
          </p:nvPr>
        </p:nvSpPr>
        <p:spPr/>
        <p:txBody>
          <a:bodyPr/>
          <a:lstStyle/>
          <a:p>
            <a:r>
              <a:rPr lang="en-US" dirty="0" smtClean="0"/>
              <a:t>Resources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26</a:t>
            </a:fld>
            <a:endParaRPr lang="en-US" altLang="en-US" dirty="0"/>
          </a:p>
        </p:txBody>
      </p:sp>
    </p:spTree>
    <p:extLst>
      <p:ext uri="{BB962C8B-B14F-4D97-AF65-F5344CB8AC3E}">
        <p14:creationId xmlns:p14="http://schemas.microsoft.com/office/powerpoint/2010/main" val="2017854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7" name="Rectangle 3"/>
          <p:cNvSpPr txBox="1">
            <a:spLocks noChangeArrowheads="1"/>
          </p:cNvSpPr>
          <p:nvPr/>
        </p:nvSpPr>
        <p:spPr bwMode="auto">
          <a:xfrm>
            <a:off x="1232733" y="318719"/>
            <a:ext cx="4319588"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buFont typeface="Wingdings" charset="0"/>
              <a:buNone/>
            </a:pPr>
            <a:r>
              <a:rPr lang="en-US" sz="1800" dirty="0">
                <a:solidFill>
                  <a:srgbClr val="00A600"/>
                </a:solidFill>
                <a:latin typeface="Arial" charset="0"/>
                <a:cs typeface="Arial" charset="0"/>
              </a:rPr>
              <a:t>  Upcoming Live Webinars</a:t>
            </a:r>
            <a:endParaRPr lang="en-US" altLang="en-US" sz="1500" dirty="0">
              <a:latin typeface="Arial" charset="0"/>
            </a:endParaRPr>
          </a:p>
          <a:p>
            <a:pPr algn="ctr">
              <a:lnSpc>
                <a:spcPct val="80000"/>
              </a:lnSpc>
              <a:buFont typeface="Wingdings" charset="2"/>
              <a:buNone/>
            </a:pPr>
            <a:endParaRPr lang="en-US" altLang="en-US" sz="1500" dirty="0">
              <a:latin typeface="+mn-lt"/>
            </a:endParaRPr>
          </a:p>
          <a:p>
            <a:pPr algn="ctr">
              <a:lnSpc>
                <a:spcPct val="80000"/>
              </a:lnSpc>
              <a:buNone/>
            </a:pPr>
            <a:endParaRPr lang="en-US" altLang="en-US" sz="1400" b="0" dirty="0">
              <a:latin typeface="+mn-lt"/>
            </a:endParaRPr>
          </a:p>
          <a:p>
            <a:pPr algn="ctr"/>
            <a:r>
              <a:rPr lang="en-US" sz="1600" dirty="0">
                <a:latin typeface="+mn-lt"/>
              </a:rPr>
              <a:t>Annual Institutional Review</a:t>
            </a:r>
            <a:endParaRPr lang="en-US" altLang="en-US" sz="1600" dirty="0">
              <a:latin typeface="+mn-lt"/>
            </a:endParaRPr>
          </a:p>
          <a:p>
            <a:pPr algn="ctr"/>
            <a:r>
              <a:rPr lang="en-US" altLang="en-US" sz="1400" b="0" dirty="0">
                <a:latin typeface="+mn-lt"/>
              </a:rPr>
              <a:t>Thursday, September 22, 2016</a:t>
            </a:r>
          </a:p>
          <a:p>
            <a:pPr algn="ctr">
              <a:lnSpc>
                <a:spcPct val="80000"/>
              </a:lnSpc>
              <a:buNone/>
            </a:pPr>
            <a:r>
              <a:rPr lang="en-US" altLang="en-US" sz="1400" b="0" dirty="0">
                <a:latin typeface="+mn-lt"/>
              </a:rPr>
              <a:t>12:00pm – 1:00pm EST</a:t>
            </a:r>
          </a:p>
          <a:p>
            <a:pPr algn="ctr">
              <a:lnSpc>
                <a:spcPct val="80000"/>
              </a:lnSpc>
              <a:buNone/>
            </a:pPr>
            <a:endParaRPr lang="en-US" altLang="en-US" sz="1400" b="0" dirty="0">
              <a:latin typeface="+mn-lt"/>
            </a:endParaRPr>
          </a:p>
          <a:p>
            <a:pPr marL="0" lvl="0" indent="0" algn="ctr"/>
            <a:r>
              <a:rPr lang="en-US" sz="1600" dirty="0">
                <a:solidFill>
                  <a:prstClr val="black"/>
                </a:solidFill>
                <a:latin typeface="+mn-lt"/>
                <a:ea typeface=""/>
                <a:cs typeface=""/>
              </a:rPr>
              <a:t>GME Finance – The Basics (2016 Update)</a:t>
            </a:r>
            <a:endParaRPr lang="en-US" altLang="en-US" sz="1600" dirty="0">
              <a:solidFill>
                <a:prstClr val="black"/>
              </a:solidFill>
              <a:latin typeface="+mn-lt"/>
              <a:ea typeface=""/>
              <a:cs typeface=""/>
            </a:endParaRPr>
          </a:p>
          <a:p>
            <a:pPr marL="0" lvl="0" indent="0" algn="ctr"/>
            <a:r>
              <a:rPr lang="en-US" altLang="en-US" sz="1400" b="0" dirty="0">
                <a:solidFill>
                  <a:prstClr val="black"/>
                </a:solidFill>
                <a:latin typeface="+mn-lt"/>
                <a:ea typeface=""/>
                <a:cs typeface=""/>
              </a:rPr>
              <a:t>Thursday, October 13, 2016</a:t>
            </a:r>
          </a:p>
          <a:p>
            <a:pPr marL="0" lvl="0" indent="0" algn="ctr">
              <a:lnSpc>
                <a:spcPct val="80000"/>
              </a:lnSpc>
            </a:pPr>
            <a:r>
              <a:rPr lang="en-US" altLang="en-US" sz="1400" b="0" dirty="0">
                <a:solidFill>
                  <a:prstClr val="black"/>
                </a:solidFill>
                <a:latin typeface="+mn-lt"/>
                <a:ea typeface=""/>
                <a:cs typeface=""/>
              </a:rPr>
              <a:t>12:00pm – 1:00pm </a:t>
            </a:r>
            <a:r>
              <a:rPr lang="en-US" altLang="en-US" sz="1400" b="0" dirty="0" smtClean="0">
                <a:solidFill>
                  <a:prstClr val="black"/>
                </a:solidFill>
                <a:latin typeface="+mn-lt"/>
                <a:ea typeface=""/>
                <a:cs typeface=""/>
              </a:rPr>
              <a:t>EST</a:t>
            </a:r>
          </a:p>
          <a:p>
            <a:pPr marL="0" lvl="0" indent="0" algn="ctr">
              <a:lnSpc>
                <a:spcPct val="80000"/>
              </a:lnSpc>
            </a:pPr>
            <a:endParaRPr lang="en-US" altLang="en-US" sz="1400" b="0" dirty="0">
              <a:solidFill>
                <a:prstClr val="black"/>
              </a:solidFill>
              <a:latin typeface="+mn-lt"/>
              <a:ea typeface=""/>
              <a:cs typeface=""/>
            </a:endParaRPr>
          </a:p>
          <a:p>
            <a:pPr algn="ctr"/>
            <a:r>
              <a:rPr lang="en-US" sz="1600" dirty="0" smtClean="0">
                <a:latin typeface="+mn-lt"/>
              </a:rPr>
              <a:t>Maximizing Resident Forums</a:t>
            </a:r>
            <a:endParaRPr lang="en-US" altLang="en-US" sz="1600" dirty="0">
              <a:latin typeface="+mn-lt"/>
            </a:endParaRPr>
          </a:p>
          <a:p>
            <a:pPr algn="ctr"/>
            <a:r>
              <a:rPr lang="en-US" altLang="en-US" sz="1400" b="0" dirty="0" smtClean="0">
                <a:latin typeface="+mn-lt"/>
              </a:rPr>
              <a:t>Tuesday, October 27, </a:t>
            </a:r>
            <a:r>
              <a:rPr lang="en-US" altLang="en-US" sz="1400" b="0" dirty="0">
                <a:latin typeface="+mn-lt"/>
              </a:rPr>
              <a:t>2016</a:t>
            </a:r>
          </a:p>
          <a:p>
            <a:pPr algn="ctr">
              <a:lnSpc>
                <a:spcPct val="80000"/>
              </a:lnSpc>
              <a:buNone/>
            </a:pPr>
            <a:r>
              <a:rPr lang="en-US" altLang="en-US" sz="1400" b="0" dirty="0">
                <a:latin typeface="+mn-lt"/>
              </a:rPr>
              <a:t>12:00pm – 1:00pm </a:t>
            </a:r>
            <a:r>
              <a:rPr lang="en-US" altLang="en-US" sz="1400" b="0" dirty="0" smtClean="0">
                <a:latin typeface="+mn-lt"/>
              </a:rPr>
              <a:t>EST</a:t>
            </a:r>
          </a:p>
          <a:p>
            <a:pPr algn="ctr">
              <a:lnSpc>
                <a:spcPct val="80000"/>
              </a:lnSpc>
              <a:buNone/>
            </a:pPr>
            <a:endParaRPr lang="en-US" altLang="en-US" sz="1400" b="0" dirty="0">
              <a:solidFill>
                <a:prstClr val="black"/>
              </a:solidFill>
              <a:latin typeface="+mn-lt"/>
              <a:ea typeface=""/>
              <a:cs typeface=""/>
            </a:endParaRPr>
          </a:p>
          <a:p>
            <a:pPr algn="ctr"/>
            <a:r>
              <a:rPr lang="en-US" sz="1600" dirty="0" smtClean="0">
                <a:latin typeface="+mn-lt"/>
              </a:rPr>
              <a:t>What Every Coordinator </a:t>
            </a:r>
          </a:p>
          <a:p>
            <a:pPr algn="ctr"/>
            <a:r>
              <a:rPr lang="en-US" sz="1600" dirty="0" smtClean="0">
                <a:latin typeface="+mn-lt"/>
              </a:rPr>
              <a:t>Needs to Know About NAS</a:t>
            </a:r>
            <a:endParaRPr lang="en-US" altLang="en-US" sz="1600" dirty="0">
              <a:latin typeface="+mn-lt"/>
            </a:endParaRPr>
          </a:p>
          <a:p>
            <a:pPr algn="ctr"/>
            <a:r>
              <a:rPr lang="en-US" altLang="en-US" sz="1400" b="0" dirty="0">
                <a:latin typeface="+mn-lt"/>
              </a:rPr>
              <a:t>Tuesday, </a:t>
            </a:r>
            <a:r>
              <a:rPr lang="en-US" altLang="en-US" sz="1400" b="0" dirty="0" smtClean="0">
                <a:latin typeface="+mn-lt"/>
              </a:rPr>
              <a:t>November 1, </a:t>
            </a:r>
            <a:r>
              <a:rPr lang="en-US" altLang="en-US" sz="1400" b="0" dirty="0">
                <a:latin typeface="+mn-lt"/>
              </a:rPr>
              <a:t>2016</a:t>
            </a:r>
          </a:p>
          <a:p>
            <a:pPr algn="ctr">
              <a:lnSpc>
                <a:spcPct val="80000"/>
              </a:lnSpc>
              <a:buNone/>
            </a:pPr>
            <a:r>
              <a:rPr lang="en-US" altLang="en-US" sz="1400" b="0" dirty="0">
                <a:latin typeface="+mn-lt"/>
              </a:rPr>
              <a:t>12:00pm – 1:00pm EST</a:t>
            </a:r>
          </a:p>
          <a:p>
            <a:pPr algn="ctr">
              <a:lnSpc>
                <a:spcPct val="80000"/>
              </a:lnSpc>
              <a:buNone/>
            </a:pPr>
            <a:endParaRPr lang="en-US" altLang="en-US" sz="1400" b="0" dirty="0" smtClean="0">
              <a:solidFill>
                <a:prstClr val="black"/>
              </a:solidFill>
              <a:latin typeface="+mn-lt"/>
              <a:ea typeface=""/>
              <a:cs typeface=""/>
            </a:endParaRPr>
          </a:p>
          <a:p>
            <a:pPr marL="0" lvl="0" indent="0" algn="ctr">
              <a:lnSpc>
                <a:spcPct val="80000"/>
              </a:lnSpc>
            </a:pPr>
            <a:endParaRPr lang="en-US" altLang="en-US" sz="1400" b="0" dirty="0">
              <a:latin typeface="+mn-lt"/>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r>
              <a:rPr lang="en-US" altLang="en-US" sz="1500" dirty="0">
                <a:latin typeface="Arial" charset="0"/>
                <a:hlinkClick r:id="rId3"/>
              </a:rPr>
              <a:t>www.PartnersInMedEd.com</a:t>
            </a: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r>
              <a:rPr lang="en-US" altLang="en-US" sz="1800" dirty="0">
                <a:latin typeface="Arial" charset="0"/>
              </a:rPr>
              <a:t>Partners</a:t>
            </a:r>
            <a:r>
              <a:rPr lang="en-US" altLang="en-US" sz="1800" baseline="30000" dirty="0">
                <a:latin typeface="Arial" charset="0"/>
              </a:rPr>
              <a:t>®</a:t>
            </a:r>
            <a:r>
              <a:rPr lang="en-US" altLang="en-US" sz="1800" dirty="0">
                <a:latin typeface="Arial" charset="0"/>
              </a:rPr>
              <a:t> Snippets</a:t>
            </a:r>
            <a:endParaRPr lang="en-US" sz="1600" dirty="0">
              <a:latin typeface="Arial" charset="0"/>
              <a:cs typeface="Arial" charset="0"/>
            </a:endParaRPr>
          </a:p>
        </p:txBody>
      </p:sp>
      <p:sp>
        <p:nvSpPr>
          <p:cNvPr id="8" name="Rectangle 3"/>
          <p:cNvSpPr txBox="1">
            <a:spLocks noChangeArrowheads="1"/>
          </p:cNvSpPr>
          <p:nvPr/>
        </p:nvSpPr>
        <p:spPr bwMode="auto">
          <a:xfrm>
            <a:off x="5058197" y="397269"/>
            <a:ext cx="4038600" cy="420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endParaRPr lang="en-US" sz="1600" dirty="0">
              <a:solidFill>
                <a:srgbClr val="00A60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400" dirty="0">
                <a:latin typeface="Arial" charset="0"/>
                <a:cs typeface="Arial" charset="0"/>
              </a:rPr>
              <a:t>GMEC Check-Up: Is your GMEC </a:t>
            </a:r>
          </a:p>
          <a:p>
            <a:pPr algn="ctr" eaLnBrk="1" hangingPunct="1">
              <a:lnSpc>
                <a:spcPct val="80000"/>
              </a:lnSpc>
              <a:spcBef>
                <a:spcPct val="20000"/>
              </a:spcBef>
              <a:buClr>
                <a:schemeClr val="bg2"/>
              </a:buClr>
              <a:buSzPct val="75000"/>
              <a:buFont typeface="Wingdings" charset="0"/>
              <a:buNone/>
            </a:pPr>
            <a:r>
              <a:rPr lang="en-US" sz="1400" dirty="0">
                <a:latin typeface="Arial" charset="0"/>
                <a:cs typeface="Arial" charset="0"/>
              </a:rPr>
              <a:t>meeting its responsibilities?</a:t>
            </a:r>
          </a:p>
          <a:p>
            <a:pPr algn="ctr" eaLnBrk="1" hangingPunct="1">
              <a:lnSpc>
                <a:spcPct val="80000"/>
              </a:lnSpc>
              <a:spcBef>
                <a:spcPct val="20000"/>
              </a:spcBef>
              <a:buClr>
                <a:schemeClr val="bg2"/>
              </a:buClr>
              <a:buSzPct val="75000"/>
              <a:buFont typeface="Wingdings" charset="0"/>
              <a:buNone/>
            </a:pPr>
            <a:endParaRPr lang="en-US" sz="14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    A Proactive Approach to Supervising Residents Improves Patient Safety</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New Institutional Accreditation:</a:t>
            </a: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Let’s Get Started!</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Dealing Effectively with the</a:t>
            </a: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 Struggling Medical Learner</a:t>
            </a:r>
          </a:p>
          <a:p>
            <a:pPr algn="ctr" eaLnBrk="1" hangingPunct="1">
              <a:lnSpc>
                <a:spcPct val="80000"/>
              </a:lnSpc>
              <a:spcBef>
                <a:spcPct val="20000"/>
              </a:spcBef>
              <a:buClr>
                <a:schemeClr val="bg2"/>
              </a:buClr>
              <a:buSzPct val="75000"/>
              <a:buFont typeface="Wingdings" charset="0"/>
              <a:buNone/>
            </a:pPr>
            <a:endParaRPr lang="en-US" sz="1500" dirty="0">
              <a:solidFill>
                <a:srgbClr val="FF000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Special Review: Required and Useful</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Osteopathic Recognition </a:t>
            </a: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altLang="ja-JP" sz="1500" dirty="0">
                <a:latin typeface="Arial" charset="0"/>
                <a:cs typeface="Arial" charset="0"/>
              </a:rPr>
              <a:t>Fatigue Management &amp; Mitigation</a:t>
            </a: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9" name="Rectangle 8"/>
          <p:cNvSpPr>
            <a:spLocks noChangeArrowheads="1"/>
          </p:cNvSpPr>
          <p:nvPr/>
        </p:nvSpPr>
        <p:spPr bwMode="auto">
          <a:xfrm>
            <a:off x="4660112" y="5293080"/>
            <a:ext cx="3037468" cy="8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r" eaLnBrk="1" hangingPunct="1">
              <a:lnSpc>
                <a:spcPct val="80000"/>
              </a:lnSpc>
              <a:spcBef>
                <a:spcPct val="20000"/>
              </a:spcBef>
              <a:buClr>
                <a:schemeClr val="bg2"/>
              </a:buClr>
              <a:buSzPct val="75000"/>
              <a:buFont typeface="Wingdings" charset="0"/>
              <a:buNone/>
            </a:pPr>
            <a:r>
              <a:rPr lang="en-US" sz="1400" i="1" dirty="0"/>
              <a:t>Contact us today to learn </a:t>
            </a:r>
          </a:p>
          <a:p>
            <a:pPr marL="342900" indent="-342900" algn="r" eaLnBrk="1" hangingPunct="1">
              <a:lnSpc>
                <a:spcPct val="80000"/>
              </a:lnSpc>
              <a:spcBef>
                <a:spcPct val="20000"/>
              </a:spcBef>
              <a:buClr>
                <a:schemeClr val="bg2"/>
              </a:buClr>
              <a:buSzPct val="75000"/>
              <a:buFont typeface="Wingdings" charset="0"/>
              <a:buNone/>
            </a:pPr>
            <a:r>
              <a:rPr lang="en-US" sz="1400" i="1" dirty="0"/>
              <a:t>how our Educational Passports can save you time &amp; money! </a:t>
            </a:r>
          </a:p>
          <a:p>
            <a:pPr marL="342900" indent="-342900" algn="r" eaLnBrk="1" hangingPunct="1">
              <a:lnSpc>
                <a:spcPct val="80000"/>
              </a:lnSpc>
              <a:spcBef>
                <a:spcPct val="20000"/>
              </a:spcBef>
              <a:buClr>
                <a:schemeClr val="bg2"/>
              </a:buClr>
              <a:buSzPct val="75000"/>
              <a:buFont typeface="Wingdings" charset="0"/>
              <a:buNone/>
            </a:pPr>
            <a:r>
              <a:rPr lang="en-US" sz="1400" i="1" dirty="0"/>
              <a:t>724-864-7320</a:t>
            </a:r>
          </a:p>
        </p:txBody>
      </p:sp>
      <p:pic>
        <p:nvPicPr>
          <p:cNvPr id="10" name="Picture 9" descr="Media-Play-02-256.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8197" y="39885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alendar-Date-256.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2964" y="398857"/>
            <a:ext cx="685800" cy="685800"/>
          </a:xfrm>
          <a:prstGeom prst="rect">
            <a:avLst/>
          </a:prstGeom>
        </p:spPr>
      </p:pic>
      <p:pic>
        <p:nvPicPr>
          <p:cNvPr id="12" name="Picture 11" descr="InstCustomIconLarg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885587" y="5436019"/>
            <a:ext cx="457200" cy="457200"/>
          </a:xfrm>
          <a:prstGeom prst="rect">
            <a:avLst/>
          </a:prstGeom>
        </p:spPr>
      </p:pic>
      <p:pic>
        <p:nvPicPr>
          <p:cNvPr id="13" name="Picture 12" descr="InstIconLarg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423769" y="5668275"/>
            <a:ext cx="457200" cy="457200"/>
          </a:xfrm>
          <a:prstGeom prst="rect">
            <a:avLst/>
          </a:prstGeom>
        </p:spPr>
      </p:pic>
      <p:pic>
        <p:nvPicPr>
          <p:cNvPr id="14" name="Picture 13" descr="InstPlusIconLarg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342787" y="5126595"/>
            <a:ext cx="457200" cy="457200"/>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6904" y="5088997"/>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oter Placeholder 9"/>
          <p:cNvSpPr>
            <a:spLocks noGrp="1"/>
          </p:cNvSpPr>
          <p:nvPr>
            <p:ph type="ftr" sz="quarter" idx="4294967295"/>
          </p:nvPr>
        </p:nvSpPr>
        <p:spPr>
          <a:xfrm>
            <a:off x="2743200" y="6310191"/>
            <a:ext cx="3657600" cy="653470"/>
          </a:xfrm>
          <a:prstGeom prst="rect">
            <a:avLst/>
          </a:prstGeom>
        </p:spPr>
        <p:txBody>
          <a:bodyPr/>
          <a:lstStyle/>
          <a:p>
            <a:pPr>
              <a:defRPr/>
            </a:pPr>
            <a:r>
              <a:rPr lang="en-US" sz="800" dirty="0"/>
              <a:t>     Presented by Partners in Medical Education, Inc. 2016</a:t>
            </a:r>
          </a:p>
        </p:txBody>
      </p:sp>
      <p:sp>
        <p:nvSpPr>
          <p:cNvPr id="16"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smtClean="0">
                <a:solidFill>
                  <a:schemeClr val="dk1"/>
                </a:solidFill>
                <a:sym typeface="Arial"/>
              </a:rPr>
              <a:t>27</a:t>
            </a:r>
            <a:endParaRPr lang="en-US" sz="10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71817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984250" y="2565400"/>
            <a:ext cx="7531100" cy="3327400"/>
          </a:xfrm>
        </p:spPr>
        <p:txBody>
          <a:bodyPr>
            <a:normAutofit fontScale="92500" lnSpcReduction="10000"/>
          </a:bodyPr>
          <a:lstStyle/>
          <a:p>
            <a:pPr algn="ctr" eaLnBrk="1" hangingPunct="1">
              <a:lnSpc>
                <a:spcPct val="80000"/>
              </a:lnSpc>
              <a:buFont typeface="Wingdings" pitchFamily="2" charset="2"/>
              <a:buNone/>
              <a:defRPr/>
            </a:pPr>
            <a:r>
              <a:rPr lang="en-US" sz="2000" b="1" dirty="0"/>
              <a:t>    </a:t>
            </a:r>
            <a:r>
              <a:rPr lang="en-US" sz="2000" dirty="0"/>
              <a:t>Partners in Medical Education, Inc. provides comprehensive consulting services to the GME community.  </a:t>
            </a:r>
          </a:p>
          <a:p>
            <a:pPr algn="ctr" eaLnBrk="1" hangingPunct="1">
              <a:lnSpc>
                <a:spcPct val="80000"/>
              </a:lnSpc>
              <a:buFont typeface="Wingdings" pitchFamily="2" charset="2"/>
              <a:buNone/>
              <a:defRPr/>
            </a:pPr>
            <a:endParaRPr lang="en-US" sz="2000" b="1" dirty="0"/>
          </a:p>
          <a:p>
            <a:pPr algn="ctr">
              <a:lnSpc>
                <a:spcPct val="80000"/>
              </a:lnSpc>
              <a:buNone/>
              <a:defRPr/>
            </a:pPr>
            <a:r>
              <a:rPr lang="en-US" sz="2000" b="1" dirty="0"/>
              <a:t>Partners in Medical Education</a:t>
            </a:r>
          </a:p>
          <a:p>
            <a:pPr algn="ctr">
              <a:lnSpc>
                <a:spcPct val="80000"/>
              </a:lnSpc>
              <a:buNone/>
              <a:defRPr/>
            </a:pPr>
            <a:r>
              <a:rPr lang="en-US" sz="2000" dirty="0"/>
              <a:t>724-864-7320  |  </a:t>
            </a:r>
            <a:r>
              <a:rPr lang="en-US" sz="2000" dirty="0">
                <a:solidFill>
                  <a:srgbClr val="FF0000"/>
                </a:solidFill>
                <a:hlinkClick r:id="rId2"/>
              </a:rPr>
              <a:t>info@PartnersInMedEd.com</a:t>
            </a:r>
            <a:endParaRPr lang="en-US" sz="2000" dirty="0">
              <a:solidFill>
                <a:srgbClr val="FF0000"/>
              </a:solidFill>
            </a:endParaRPr>
          </a:p>
          <a:p>
            <a:pPr algn="ctr" eaLnBrk="1" hangingPunct="1">
              <a:lnSpc>
                <a:spcPct val="80000"/>
              </a:lnSpc>
              <a:buFont typeface="Wingdings" pitchFamily="2" charset="2"/>
              <a:buNone/>
              <a:defRPr/>
            </a:pPr>
            <a:endParaRPr lang="en-US" sz="2000" b="1" dirty="0"/>
          </a:p>
          <a:p>
            <a:pPr marL="0" indent="0" algn="ctr">
              <a:buNone/>
              <a:defRPr/>
            </a:pPr>
            <a:r>
              <a:rPr lang="en-US" sz="2000" b="1" dirty="0">
                <a:latin typeface="+mn-lt"/>
              </a:rPr>
              <a:t>Christine </a:t>
            </a:r>
            <a:r>
              <a:rPr lang="en-US" sz="2000" b="1" dirty="0" err="1">
                <a:latin typeface="+mn-lt"/>
              </a:rPr>
              <a:t>Redovan</a:t>
            </a:r>
            <a:r>
              <a:rPr lang="en-US" sz="2000" b="1" dirty="0">
                <a:latin typeface="+mn-lt"/>
              </a:rPr>
              <a:t>, </a:t>
            </a:r>
            <a:r>
              <a:rPr lang="en-US" sz="2000" b="1" dirty="0" smtClean="0">
                <a:latin typeface="+mn-lt"/>
              </a:rPr>
              <a:t>MBA</a:t>
            </a:r>
            <a:r>
              <a:rPr lang="en-US" sz="2000" dirty="0" smtClean="0">
                <a:latin typeface="+mn-lt"/>
              </a:rPr>
              <a:t> </a:t>
            </a:r>
            <a:endParaRPr lang="en-US" sz="2000" dirty="0">
              <a:latin typeface="+mn-lt"/>
            </a:endParaRPr>
          </a:p>
          <a:p>
            <a:pPr algn="ctr">
              <a:lnSpc>
                <a:spcPct val="80000"/>
              </a:lnSpc>
              <a:buNone/>
              <a:defRPr/>
            </a:pPr>
            <a:r>
              <a:rPr lang="en-US" sz="2000" dirty="0">
                <a:latin typeface="+mn-lt"/>
              </a:rPr>
              <a:t> </a:t>
            </a:r>
            <a:r>
              <a:rPr lang="en-US" sz="2100" dirty="0" smtClean="0">
                <a:hlinkClick r:id="rId3"/>
              </a:rPr>
              <a:t>christine@partnersinmeded.com</a:t>
            </a:r>
            <a:endParaRPr lang="en-US" sz="2100" dirty="0"/>
          </a:p>
          <a:p>
            <a:pPr marL="0" indent="0">
              <a:buNone/>
            </a:pPr>
            <a:endParaRPr lang="en-US" sz="1800" b="1" dirty="0">
              <a:solidFill>
                <a:srgbClr val="FF0000"/>
              </a:solidFill>
            </a:endParaRPr>
          </a:p>
          <a:p>
            <a:pPr algn="ctr" eaLnBrk="1" hangingPunct="1">
              <a:lnSpc>
                <a:spcPct val="80000"/>
              </a:lnSpc>
              <a:buFont typeface="Wingdings" pitchFamily="2" charset="2"/>
              <a:buNone/>
              <a:defRPr/>
            </a:pPr>
            <a:r>
              <a:rPr lang="en-US" sz="1800" b="1" dirty="0" err="1"/>
              <a:t>www.PartnersInMedEd.com</a:t>
            </a:r>
            <a:endParaRPr lang="en-US" sz="1800" b="1" dirty="0"/>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5956" y="763006"/>
            <a:ext cx="308768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ftr" sz="quarter" idx="4294967295"/>
          </p:nvPr>
        </p:nvSpPr>
        <p:spPr>
          <a:xfrm>
            <a:off x="3202412" y="6288957"/>
            <a:ext cx="3086100" cy="653470"/>
          </a:xfrm>
          <a:prstGeom prst="rect">
            <a:avLst/>
          </a:prstGeom>
        </p:spPr>
        <p:txBody>
          <a:bodyPr/>
          <a:lstStyle/>
          <a:p>
            <a:pPr>
              <a:defRPr/>
            </a:pPr>
            <a:r>
              <a:rPr lang="en-US" sz="800" dirty="0"/>
              <a:t>     Presented by Partners in Medical Education, Inc. 2016</a:t>
            </a:r>
          </a:p>
        </p:txBody>
      </p:sp>
      <p:sp>
        <p:nvSpPr>
          <p:cNvPr id="8"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smtClean="0">
                <a:solidFill>
                  <a:schemeClr val="dk1"/>
                </a:solidFill>
                <a:sym typeface="Arial"/>
              </a:rPr>
              <a:t>28</a:t>
            </a:r>
            <a:endParaRPr lang="en-US" sz="10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22068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Understand </a:t>
            </a:r>
            <a:r>
              <a:rPr lang="en-US" dirty="0"/>
              <a:t>the ACGME Common Program Requirements and accreditation </a:t>
            </a:r>
            <a:r>
              <a:rPr lang="en-US" dirty="0" smtClean="0"/>
              <a:t>process</a:t>
            </a:r>
          </a:p>
          <a:p>
            <a:pPr marL="0" indent="0">
              <a:buNone/>
            </a:pPr>
            <a:endParaRPr lang="en-US" dirty="0"/>
          </a:p>
          <a:p>
            <a:r>
              <a:rPr lang="en-US" dirty="0" smtClean="0"/>
              <a:t>Develop </a:t>
            </a:r>
            <a:r>
              <a:rPr lang="en-US" dirty="0"/>
              <a:t>a comprehensive, complete application for initial accreditation</a:t>
            </a:r>
            <a:br>
              <a:rPr lang="en-US" dirty="0"/>
            </a:br>
            <a:endParaRPr lang="en-US" dirty="0"/>
          </a:p>
          <a:p>
            <a:r>
              <a:rPr lang="en-US" dirty="0" smtClean="0"/>
              <a:t>Prepare </a:t>
            </a:r>
            <a:r>
              <a:rPr lang="en-US" dirty="0"/>
              <a:t>a to-do list and time </a:t>
            </a:r>
            <a:r>
              <a:rPr lang="en-US" dirty="0" smtClean="0"/>
              <a:t>line for </a:t>
            </a:r>
            <a:r>
              <a:rPr lang="en-US" dirty="0"/>
              <a:t>new program application</a:t>
            </a:r>
          </a:p>
          <a:p>
            <a:pPr marL="0" indent="0">
              <a:buNone/>
            </a:pPr>
            <a:endParaRPr lang="en-US" dirty="0"/>
          </a:p>
        </p:txBody>
      </p:sp>
      <p:sp>
        <p:nvSpPr>
          <p:cNvPr id="3" name="Title 2"/>
          <p:cNvSpPr>
            <a:spLocks noGrp="1"/>
          </p:cNvSpPr>
          <p:nvPr>
            <p:ph type="title"/>
          </p:nvPr>
        </p:nvSpPr>
        <p:spPr/>
        <p:txBody>
          <a:bodyPr/>
          <a:lstStyle/>
          <a:p>
            <a:r>
              <a:rPr lang="en-US" dirty="0" smtClean="0"/>
              <a:t>Goals &amp; Objectives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a:t>
            </a:fld>
            <a:endParaRPr lang="en-US" altLang="en-US" dirty="0"/>
          </a:p>
        </p:txBody>
      </p:sp>
    </p:spTree>
    <p:extLst>
      <p:ext uri="{BB962C8B-B14F-4D97-AF65-F5344CB8AC3E}">
        <p14:creationId xmlns:p14="http://schemas.microsoft.com/office/powerpoint/2010/main" val="692451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6019014"/>
              </p:ext>
            </p:extLst>
          </p:nvPr>
        </p:nvGraphicFramePr>
        <p:xfrm>
          <a:off x="628650" y="1738313"/>
          <a:ext cx="7886700" cy="4438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Three Main Parts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a:t>
            </a:fld>
            <a:endParaRPr lang="en-US" altLang="en-US" dirty="0"/>
          </a:p>
        </p:txBody>
      </p:sp>
      <p:sp>
        <p:nvSpPr>
          <p:cNvPr id="2" name="Oval 1"/>
          <p:cNvSpPr/>
          <p:nvPr/>
        </p:nvSpPr>
        <p:spPr>
          <a:xfrm>
            <a:off x="5867400" y="1981200"/>
            <a:ext cx="2971800" cy="3657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916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sz="4000" dirty="0" smtClean="0"/>
              <a:t>Specialty Program: A </a:t>
            </a:r>
            <a:r>
              <a:rPr lang="en-US" sz="4000" dirty="0"/>
              <a:t>structured educational experience in a field of medical practice </a:t>
            </a:r>
            <a:r>
              <a:rPr lang="en-US" sz="4000" dirty="0" smtClean="0"/>
              <a:t>following completion </a:t>
            </a:r>
            <a:r>
              <a:rPr lang="en-US" sz="4000" dirty="0"/>
              <a:t>of medical school and, in some cases, prerequisite basic clinical education designed </a:t>
            </a:r>
            <a:r>
              <a:rPr lang="en-US" sz="4000" dirty="0" smtClean="0"/>
              <a:t>to conform </a:t>
            </a:r>
            <a:r>
              <a:rPr lang="en-US" sz="4000" dirty="0"/>
              <a:t>to the Program Requirements of a particular specialty; also known as ‘core’ </a:t>
            </a:r>
            <a:r>
              <a:rPr lang="en-US" sz="4000" dirty="0" smtClean="0"/>
              <a:t>programs</a:t>
            </a:r>
            <a:endParaRPr lang="en-US" sz="4000" dirty="0"/>
          </a:p>
          <a:p>
            <a:pPr marL="0" indent="0">
              <a:buNone/>
            </a:pPr>
            <a:endParaRPr lang="en-US" sz="4000" dirty="0" smtClean="0"/>
          </a:p>
          <a:p>
            <a:r>
              <a:rPr lang="en-US" sz="4000" dirty="0" smtClean="0"/>
              <a:t>Subspecialty Program: A </a:t>
            </a:r>
            <a:r>
              <a:rPr lang="en-US" sz="4000" dirty="0"/>
              <a:t>structured educational experience following completion of a </a:t>
            </a:r>
            <a:r>
              <a:rPr lang="en-US" sz="4000" dirty="0" smtClean="0"/>
              <a:t>prerequisite </a:t>
            </a:r>
            <a:r>
              <a:rPr lang="en-US" sz="4000" dirty="0"/>
              <a:t>specialty program in GME designed to conform to the Program </a:t>
            </a:r>
            <a:r>
              <a:rPr lang="en-US" sz="4000" dirty="0" smtClean="0"/>
              <a:t>Requirements of </a:t>
            </a:r>
            <a:r>
              <a:rPr lang="en-US" sz="4000" dirty="0"/>
              <a:t>a </a:t>
            </a:r>
            <a:r>
              <a:rPr lang="en-US" sz="4000" dirty="0" smtClean="0"/>
              <a:t>particular </a:t>
            </a:r>
            <a:r>
              <a:rPr lang="en-US" sz="4000" dirty="0"/>
              <a:t>subspecialty</a:t>
            </a:r>
          </a:p>
          <a:p>
            <a:pPr marL="0" indent="0">
              <a:buNone/>
            </a:pPr>
            <a:endParaRPr lang="en-US" dirty="0" smtClean="0"/>
          </a:p>
          <a:p>
            <a:pPr marL="0" indent="0">
              <a:buNone/>
            </a:pPr>
            <a:r>
              <a:rPr lang="en-US" sz="1800" dirty="0" smtClean="0"/>
              <a:t>ACGME Glossary of Terms, July 1, 2013. </a:t>
            </a:r>
            <a:r>
              <a:rPr lang="en-US" sz="1800" dirty="0"/>
              <a:t>Available at http://</a:t>
            </a:r>
            <a:r>
              <a:rPr lang="en-US" sz="1800" dirty="0"/>
              <a:t>www.acgme.org</a:t>
            </a:r>
            <a:r>
              <a:rPr lang="en-US" sz="1800" dirty="0"/>
              <a:t>/Portals/0/PDFs/</a:t>
            </a:r>
            <a:r>
              <a:rPr lang="en-US" sz="1800" dirty="0"/>
              <a:t>ab_ACGMEglossary.pdf</a:t>
            </a:r>
            <a:endParaRPr lang="en-US" sz="1800" dirty="0"/>
          </a:p>
        </p:txBody>
      </p:sp>
      <p:sp>
        <p:nvSpPr>
          <p:cNvPr id="3" name="Title 2"/>
          <p:cNvSpPr>
            <a:spLocks noGrp="1"/>
          </p:cNvSpPr>
          <p:nvPr>
            <p:ph type="title"/>
          </p:nvPr>
        </p:nvSpPr>
        <p:spPr/>
        <p:txBody>
          <a:bodyPr/>
          <a:lstStyle/>
          <a:p>
            <a:r>
              <a:rPr lang="en-US" dirty="0" smtClean="0"/>
              <a:t>Definitions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5</a:t>
            </a:fld>
            <a:endParaRPr lang="en-US" altLang="en-US" dirty="0"/>
          </a:p>
        </p:txBody>
      </p:sp>
    </p:spTree>
    <p:extLst>
      <p:ext uri="{BB962C8B-B14F-4D97-AF65-F5344CB8AC3E}">
        <p14:creationId xmlns:p14="http://schemas.microsoft.com/office/powerpoint/2010/main" val="1728225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Information sources (</a:t>
            </a:r>
            <a:r>
              <a:rPr lang="en-US" dirty="0" smtClean="0"/>
              <a:t>acgme.org</a:t>
            </a:r>
            <a:r>
              <a:rPr lang="en-US" dirty="0" smtClean="0"/>
              <a:t>)</a:t>
            </a:r>
          </a:p>
          <a:p>
            <a:r>
              <a:rPr lang="en-US" dirty="0" smtClean="0"/>
              <a:t>Application</a:t>
            </a:r>
          </a:p>
          <a:p>
            <a:pPr lvl="2"/>
            <a:r>
              <a:rPr lang="en-US" dirty="0" smtClean="0"/>
              <a:t>Electronic “common” part</a:t>
            </a:r>
          </a:p>
          <a:p>
            <a:pPr lvl="2"/>
            <a:r>
              <a:rPr lang="en-US" dirty="0" smtClean="0"/>
              <a:t>Word “specialty” Part</a:t>
            </a:r>
          </a:p>
          <a:p>
            <a:pPr lvl="2"/>
            <a:r>
              <a:rPr lang="en-US" dirty="0" smtClean="0"/>
              <a:t>Attachments</a:t>
            </a:r>
          </a:p>
          <a:p>
            <a:r>
              <a:rPr lang="en-US" dirty="0" smtClean="0"/>
              <a:t>Submission</a:t>
            </a:r>
          </a:p>
          <a:p>
            <a:pPr lvl="1"/>
            <a:r>
              <a:rPr lang="en-US" dirty="0" smtClean="0"/>
              <a:t>Review Committee meeting dates</a:t>
            </a:r>
          </a:p>
          <a:p>
            <a:pPr lvl="1"/>
            <a:r>
              <a:rPr lang="en-US" dirty="0" smtClean="0"/>
              <a:t>Current backlog</a:t>
            </a:r>
          </a:p>
          <a:p>
            <a:r>
              <a:rPr lang="en-US" dirty="0" smtClean="0"/>
              <a:t>Site Visit</a:t>
            </a:r>
          </a:p>
          <a:p>
            <a:r>
              <a:rPr lang="en-US" dirty="0" smtClean="0"/>
              <a:t>Maintenance of Accreditation </a:t>
            </a:r>
          </a:p>
          <a:p>
            <a:pPr lvl="1"/>
            <a:endParaRPr lang="en-US" dirty="0"/>
          </a:p>
          <a:p>
            <a:pPr lvl="2"/>
            <a:endParaRPr lang="en-US" dirty="0" smtClean="0"/>
          </a:p>
          <a:p>
            <a:endParaRPr lang="en-US" dirty="0"/>
          </a:p>
        </p:txBody>
      </p:sp>
      <p:sp>
        <p:nvSpPr>
          <p:cNvPr id="3" name="Title 2"/>
          <p:cNvSpPr>
            <a:spLocks noGrp="1"/>
          </p:cNvSpPr>
          <p:nvPr>
            <p:ph type="title"/>
          </p:nvPr>
        </p:nvSpPr>
        <p:spPr/>
        <p:txBody>
          <a:bodyPr/>
          <a:lstStyle/>
          <a:p>
            <a:r>
              <a:rPr lang="en-US" dirty="0" smtClean="0"/>
              <a:t>General Overview of Process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6</a:t>
            </a:fld>
            <a:endParaRPr lang="en-US" altLang="en-US" dirty="0"/>
          </a:p>
        </p:txBody>
      </p:sp>
      <p:pic>
        <p:nvPicPr>
          <p:cNvPr id="6" name="irc_mi" descr="http://www.zpicaudit.com/wp-content/uploads/2010/03/Stethoscope-and-Checklis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950" y="2743200"/>
            <a:ext cx="2190750" cy="1670668"/>
          </a:xfrm>
          <a:prstGeom prst="rect">
            <a:avLst/>
          </a:prstGeom>
          <a:noFill/>
          <a:ln>
            <a:noFill/>
          </a:ln>
        </p:spPr>
      </p:pic>
    </p:spTree>
    <p:extLst>
      <p:ext uri="{BB962C8B-B14F-4D97-AF65-F5344CB8AC3E}">
        <p14:creationId xmlns:p14="http://schemas.microsoft.com/office/powerpoint/2010/main" val="1173764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9344" y="246466"/>
            <a:ext cx="6526006" cy="904019"/>
          </a:xfrm>
        </p:spPr>
        <p:txBody>
          <a:bodyPr/>
          <a:lstStyle/>
          <a:p>
            <a:r>
              <a:rPr lang="en-US" dirty="0" smtClean="0"/>
              <a:t>Program Drivers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7</a:t>
            </a:fld>
            <a:endParaRPr lang="en-US" altLang="en-US" dirty="0"/>
          </a:p>
        </p:txBody>
      </p:sp>
      <p:graphicFrame>
        <p:nvGraphicFramePr>
          <p:cNvPr id="6" name="Diagram 5"/>
          <p:cNvGraphicFramePr/>
          <p:nvPr>
            <p:extLst>
              <p:ext uri="{D42A27DB-BD31-4B8C-83A1-F6EECF244321}">
                <p14:modId xmlns:p14="http://schemas.microsoft.com/office/powerpoint/2010/main" val="57899545"/>
              </p:ext>
            </p:extLst>
          </p:nvPr>
        </p:nvGraphicFramePr>
        <p:xfrm>
          <a:off x="1123950" y="1371600"/>
          <a:ext cx="68961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784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r>
              <a:rPr lang="en-US" sz="11200" dirty="0" smtClean="0"/>
              <a:t>Programs must meet as well</a:t>
            </a:r>
          </a:p>
          <a:p>
            <a:r>
              <a:rPr lang="en-US" sz="11200" dirty="0" smtClean="0"/>
              <a:t>We typically defer to the GME office for guidance and assistance with institutional requirements</a:t>
            </a:r>
          </a:p>
          <a:p>
            <a:r>
              <a:rPr lang="en-US" sz="11200" dirty="0" smtClean="0"/>
              <a:t>Provides an overview of what your GMEC will be requesting from you and what expectations are from an institutional perspective</a:t>
            </a:r>
          </a:p>
          <a:p>
            <a:r>
              <a:rPr lang="en-US" sz="11200" dirty="0" smtClean="0"/>
              <a:t>Sets the stage for GMEC oversight of your program</a:t>
            </a:r>
            <a:endParaRPr lang="en-US" sz="11200" dirty="0"/>
          </a:p>
          <a:p>
            <a:pPr marL="0" indent="0">
              <a:buNone/>
            </a:pPr>
            <a:endParaRPr lang="en-US" sz="9600" dirty="0" smtClean="0"/>
          </a:p>
          <a:p>
            <a:pPr marL="0" indent="0">
              <a:buNone/>
            </a:pPr>
            <a:endParaRPr lang="en-US" sz="3700" dirty="0"/>
          </a:p>
          <a:p>
            <a:pPr marL="0" indent="0">
              <a:buNone/>
            </a:pPr>
            <a:endParaRPr lang="en-US" sz="3700" dirty="0"/>
          </a:p>
          <a:p>
            <a:pPr marL="0" indent="0">
              <a:buNone/>
            </a:pPr>
            <a:r>
              <a:rPr lang="en-US" sz="3700" dirty="0" smtClean="0"/>
              <a:t>Available </a:t>
            </a:r>
            <a:r>
              <a:rPr lang="en-US" sz="3700" dirty="0"/>
              <a:t>at http://</a:t>
            </a:r>
            <a:r>
              <a:rPr lang="en-US" sz="3700" dirty="0"/>
              <a:t>www.acgme.org</a:t>
            </a:r>
            <a:r>
              <a:rPr lang="en-US" sz="3700" dirty="0"/>
              <a:t>/Designated-Institutional-Officials/Institutional-Review-Committee/Institutional-Application-and-Requirements</a:t>
            </a:r>
          </a:p>
        </p:txBody>
      </p:sp>
      <p:sp>
        <p:nvSpPr>
          <p:cNvPr id="3" name="Title 2"/>
          <p:cNvSpPr>
            <a:spLocks noGrp="1"/>
          </p:cNvSpPr>
          <p:nvPr>
            <p:ph type="title"/>
          </p:nvPr>
        </p:nvSpPr>
        <p:spPr/>
        <p:txBody>
          <a:bodyPr/>
          <a:lstStyle/>
          <a:p>
            <a:r>
              <a:rPr lang="en-US" dirty="0" smtClean="0"/>
              <a:t>Institutional Requirements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8</a:t>
            </a:fld>
            <a:endParaRPr lang="en-US" altLang="en-US" dirty="0"/>
          </a:p>
        </p:txBody>
      </p:sp>
    </p:spTree>
    <p:extLst>
      <p:ext uri="{BB962C8B-B14F-4D97-AF65-F5344CB8AC3E}">
        <p14:creationId xmlns:p14="http://schemas.microsoft.com/office/powerpoint/2010/main" val="2620625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All programs must meet regardless of specialty</a:t>
            </a:r>
          </a:p>
          <a:p>
            <a:pPr marL="0" indent="0">
              <a:buNone/>
            </a:pPr>
            <a:endParaRPr lang="en-US" dirty="0" smtClean="0"/>
          </a:p>
          <a:p>
            <a:r>
              <a:rPr lang="en-US" dirty="0" smtClean="0"/>
              <a:t>Integrated into the specialty requirement as </a:t>
            </a:r>
            <a:r>
              <a:rPr lang="en-US" b="1" dirty="0" smtClean="0"/>
              <a:t>bolded</a:t>
            </a:r>
            <a:r>
              <a:rPr lang="en-US" dirty="0" smtClean="0"/>
              <a:t> text</a:t>
            </a:r>
          </a:p>
          <a:p>
            <a:pPr marL="0" indent="0">
              <a:buNone/>
            </a:pPr>
            <a:endParaRPr lang="en-US" dirty="0"/>
          </a:p>
          <a:p>
            <a:r>
              <a:rPr lang="en-US" dirty="0" smtClean="0"/>
              <a:t>Check with your DIO/GME Office; may already have available if currently have residency programs within the institution</a:t>
            </a:r>
          </a:p>
        </p:txBody>
      </p:sp>
      <p:sp>
        <p:nvSpPr>
          <p:cNvPr id="3" name="Title 2"/>
          <p:cNvSpPr>
            <a:spLocks noGrp="1"/>
          </p:cNvSpPr>
          <p:nvPr>
            <p:ph type="title"/>
          </p:nvPr>
        </p:nvSpPr>
        <p:spPr/>
        <p:txBody>
          <a:bodyPr/>
          <a:lstStyle/>
          <a:p>
            <a:r>
              <a:rPr lang="en-US" dirty="0" smtClean="0"/>
              <a:t>Common Program Requirements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9</a:t>
            </a:fld>
            <a:endParaRPr lang="en-US" altLang="en-US" dirty="0"/>
          </a:p>
        </p:txBody>
      </p:sp>
    </p:spTree>
    <p:extLst>
      <p:ext uri="{BB962C8B-B14F-4D97-AF65-F5344CB8AC3E}">
        <p14:creationId xmlns:p14="http://schemas.microsoft.com/office/powerpoint/2010/main" val="3586913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PME-2016</Template>
  <TotalTime>4969</TotalTime>
  <Words>1418</Words>
  <Application>Microsoft Macintosh PowerPoint</Application>
  <PresentationFormat>On-screen Show (4:3)</PresentationFormat>
  <Paragraphs>335</Paragraphs>
  <Slides>28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Calibri</vt:lpstr>
      <vt:lpstr>Comic Sans MS</vt:lpstr>
      <vt:lpstr>Lucida Bright</vt:lpstr>
      <vt:lpstr>ＭＳ Ｐゴシック</vt:lpstr>
      <vt:lpstr>Times New Roman</vt:lpstr>
      <vt:lpstr>Wingdings</vt:lpstr>
      <vt:lpstr>Arial</vt:lpstr>
      <vt:lpstr>PME-2016</vt:lpstr>
      <vt:lpstr>New Program Accreditation:   Let’s Get Started!</vt:lpstr>
      <vt:lpstr>PowerPoint Presentation</vt:lpstr>
      <vt:lpstr>Goals &amp; Objectives</vt:lpstr>
      <vt:lpstr>Three Main Parts</vt:lpstr>
      <vt:lpstr>Definitions</vt:lpstr>
      <vt:lpstr>General Overview of Process</vt:lpstr>
      <vt:lpstr>Program Drivers</vt:lpstr>
      <vt:lpstr>Institutional Requirements</vt:lpstr>
      <vt:lpstr>Common Program Requirements</vt:lpstr>
      <vt:lpstr> Program Requirements</vt:lpstr>
      <vt:lpstr>Specialty Program Requirements</vt:lpstr>
      <vt:lpstr> Program Requirements</vt:lpstr>
      <vt:lpstr>Program Accreditation Process</vt:lpstr>
      <vt:lpstr>Application</vt:lpstr>
      <vt:lpstr>Application</vt:lpstr>
      <vt:lpstr>Application</vt:lpstr>
      <vt:lpstr>Application</vt:lpstr>
      <vt:lpstr>Example multipart question</vt:lpstr>
      <vt:lpstr>Site Visit</vt:lpstr>
      <vt:lpstr>Review Committee</vt:lpstr>
      <vt:lpstr>Accreditation Decisions</vt:lpstr>
      <vt:lpstr>Planning</vt:lpstr>
      <vt:lpstr>Planning</vt:lpstr>
      <vt:lpstr>Planning</vt:lpstr>
      <vt:lpstr>Final Thoughts…</vt:lpstr>
      <vt:lpstr>Resources</vt:lpstr>
      <vt:lpstr>PowerPoint Presentation</vt:lpstr>
      <vt:lpstr>PowerPoint Presentation</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Partners</dc:creator>
  <cp:lastModifiedBy>Microsoft Office User</cp:lastModifiedBy>
  <cp:revision>80</cp:revision>
  <dcterms:created xsi:type="dcterms:W3CDTF">2016-04-04T14:18:27Z</dcterms:created>
  <dcterms:modified xsi:type="dcterms:W3CDTF">2016-09-10T19:39:20Z</dcterms:modified>
</cp:coreProperties>
</file>