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3"/>
  </p:notesMasterIdLst>
  <p:sldIdLst>
    <p:sldId id="256" r:id="rId2"/>
    <p:sldId id="285" r:id="rId3"/>
    <p:sldId id="257" r:id="rId4"/>
    <p:sldId id="261" r:id="rId5"/>
    <p:sldId id="263" r:id="rId6"/>
    <p:sldId id="258" r:id="rId7"/>
    <p:sldId id="259" r:id="rId8"/>
    <p:sldId id="272" r:id="rId9"/>
    <p:sldId id="273" r:id="rId10"/>
    <p:sldId id="274" r:id="rId11"/>
    <p:sldId id="275" r:id="rId12"/>
    <p:sldId id="276" r:id="rId13"/>
    <p:sldId id="284" r:id="rId14"/>
    <p:sldId id="277" r:id="rId15"/>
    <p:sldId id="278" r:id="rId16"/>
    <p:sldId id="279" r:id="rId17"/>
    <p:sldId id="282" r:id="rId18"/>
    <p:sldId id="280" r:id="rId19"/>
    <p:sldId id="281" r:id="rId20"/>
    <p:sldId id="268" r:id="rId21"/>
    <p:sldId id="265" r:id="rId22"/>
    <p:sldId id="266" r:id="rId23"/>
    <p:sldId id="269" r:id="rId24"/>
    <p:sldId id="267" r:id="rId25"/>
    <p:sldId id="270" r:id="rId26"/>
    <p:sldId id="264" r:id="rId27"/>
    <p:sldId id="271" r:id="rId28"/>
    <p:sldId id="260" r:id="rId29"/>
    <p:sldId id="283" r:id="rId30"/>
    <p:sldId id="367" r:id="rId31"/>
    <p:sldId id="322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5" autoAdjust="0"/>
    <p:restoredTop sz="94665"/>
  </p:normalViewPr>
  <p:slideViewPr>
    <p:cSldViewPr snapToGrid="0" snapToObjects="1">
      <p:cViewPr varScale="1">
        <p:scale>
          <a:sx n="103" d="100"/>
          <a:sy n="103" d="100"/>
        </p:scale>
        <p:origin x="19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D512C-B791-4356-BFB7-29AA8654524D}" type="doc">
      <dgm:prSet loTypeId="urn:microsoft.com/office/officeart/2005/8/layout/arrow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CF10C3E-0A46-4C71-B2C7-1B62813DDCDE}">
      <dgm:prSet phldrT="[Text]"/>
      <dgm:spPr/>
      <dgm:t>
        <a:bodyPr/>
        <a:lstStyle/>
        <a:p>
          <a:r>
            <a:rPr lang="en-US" dirty="0"/>
            <a:t>Novice</a:t>
          </a:r>
        </a:p>
      </dgm:t>
    </dgm:pt>
    <dgm:pt modelId="{5C19AA9D-CE3D-4A62-BDEC-53E1E215DC1D}" type="parTrans" cxnId="{7F74B4EC-DD38-4D46-B232-3A5105DA4CAB}">
      <dgm:prSet/>
      <dgm:spPr/>
      <dgm:t>
        <a:bodyPr/>
        <a:lstStyle/>
        <a:p>
          <a:endParaRPr lang="en-US"/>
        </a:p>
      </dgm:t>
    </dgm:pt>
    <dgm:pt modelId="{BF9057AC-3D65-48C6-9F9F-FE9D74693845}" type="sibTrans" cxnId="{7F74B4EC-DD38-4D46-B232-3A5105DA4CAB}">
      <dgm:prSet/>
      <dgm:spPr/>
      <dgm:t>
        <a:bodyPr/>
        <a:lstStyle/>
        <a:p>
          <a:endParaRPr lang="en-US"/>
        </a:p>
      </dgm:t>
    </dgm:pt>
    <dgm:pt modelId="{D9AEA755-0564-4614-85F5-3058D4CCC080}">
      <dgm:prSet phldrT="[Text]"/>
      <dgm:spPr/>
      <dgm:t>
        <a:bodyPr/>
        <a:lstStyle/>
        <a:p>
          <a:r>
            <a:rPr lang="en-US" dirty="0"/>
            <a:t> Advanced Beginner</a:t>
          </a:r>
        </a:p>
      </dgm:t>
    </dgm:pt>
    <dgm:pt modelId="{8E1C8EBE-2077-41BE-BCEC-969DCC0D4199}" type="parTrans" cxnId="{031DEE5C-CB1B-4851-A10B-3203E15BA396}">
      <dgm:prSet/>
      <dgm:spPr/>
      <dgm:t>
        <a:bodyPr/>
        <a:lstStyle/>
        <a:p>
          <a:endParaRPr lang="en-US"/>
        </a:p>
      </dgm:t>
    </dgm:pt>
    <dgm:pt modelId="{01F48E89-D3EB-48D7-9641-DCBE90B79786}" type="sibTrans" cxnId="{031DEE5C-CB1B-4851-A10B-3203E15BA396}">
      <dgm:prSet/>
      <dgm:spPr/>
      <dgm:t>
        <a:bodyPr/>
        <a:lstStyle/>
        <a:p>
          <a:endParaRPr lang="en-US"/>
        </a:p>
      </dgm:t>
    </dgm:pt>
    <dgm:pt modelId="{30F88560-BE56-4DD8-A8D5-F46C3AF722D1}">
      <dgm:prSet phldrT="[Text]"/>
      <dgm:spPr/>
      <dgm:t>
        <a:bodyPr/>
        <a:lstStyle/>
        <a:p>
          <a:r>
            <a:rPr lang="en-US" dirty="0"/>
            <a:t>Competent</a:t>
          </a:r>
        </a:p>
      </dgm:t>
    </dgm:pt>
    <dgm:pt modelId="{4589C0C3-6A2F-40C0-B849-84AA076C82C7}" type="parTrans" cxnId="{8FB9A302-9537-4A7B-A11D-AC18F1C712D2}">
      <dgm:prSet/>
      <dgm:spPr/>
      <dgm:t>
        <a:bodyPr/>
        <a:lstStyle/>
        <a:p>
          <a:endParaRPr lang="en-US"/>
        </a:p>
      </dgm:t>
    </dgm:pt>
    <dgm:pt modelId="{EB1C6027-6E57-40AA-9B29-FD56B23FADF8}" type="sibTrans" cxnId="{8FB9A302-9537-4A7B-A11D-AC18F1C712D2}">
      <dgm:prSet/>
      <dgm:spPr/>
      <dgm:t>
        <a:bodyPr/>
        <a:lstStyle/>
        <a:p>
          <a:endParaRPr lang="en-US"/>
        </a:p>
      </dgm:t>
    </dgm:pt>
    <dgm:pt modelId="{059DD433-CB19-4CDD-B97C-387655EDD417}">
      <dgm:prSet/>
      <dgm:spPr/>
      <dgm:t>
        <a:bodyPr/>
        <a:lstStyle/>
        <a:p>
          <a:r>
            <a:rPr lang="en-US" dirty="0"/>
            <a:t>Proficient</a:t>
          </a:r>
        </a:p>
      </dgm:t>
    </dgm:pt>
    <dgm:pt modelId="{279AF012-6E07-4C3E-90B0-29B1BFF30353}" type="parTrans" cxnId="{3D6ADC24-31C8-4873-94EC-71719F7CDD69}">
      <dgm:prSet/>
      <dgm:spPr/>
      <dgm:t>
        <a:bodyPr/>
        <a:lstStyle/>
        <a:p>
          <a:endParaRPr lang="en-US"/>
        </a:p>
      </dgm:t>
    </dgm:pt>
    <dgm:pt modelId="{5F72AC69-2F34-4AC5-B7A3-5AAAF2EBA01E}" type="sibTrans" cxnId="{3D6ADC24-31C8-4873-94EC-71719F7CDD69}">
      <dgm:prSet/>
      <dgm:spPr/>
      <dgm:t>
        <a:bodyPr/>
        <a:lstStyle/>
        <a:p>
          <a:endParaRPr lang="en-US"/>
        </a:p>
      </dgm:t>
    </dgm:pt>
    <dgm:pt modelId="{B8BB6CB1-CA5A-4C7F-A597-8F93C7D96095}">
      <dgm:prSet/>
      <dgm:spPr/>
      <dgm:t>
        <a:bodyPr/>
        <a:lstStyle/>
        <a:p>
          <a:endParaRPr lang="en-US"/>
        </a:p>
      </dgm:t>
    </dgm:pt>
    <dgm:pt modelId="{DFAD7013-F720-49BF-B20D-45A4496A8A7E}" type="parTrans" cxnId="{26A0D1FD-FFAD-46E3-96D2-FF09DE84B4C9}">
      <dgm:prSet/>
      <dgm:spPr/>
      <dgm:t>
        <a:bodyPr/>
        <a:lstStyle/>
        <a:p>
          <a:endParaRPr lang="en-US"/>
        </a:p>
      </dgm:t>
    </dgm:pt>
    <dgm:pt modelId="{C75965B1-C70C-4794-829C-C17324762078}" type="sibTrans" cxnId="{26A0D1FD-FFAD-46E3-96D2-FF09DE84B4C9}">
      <dgm:prSet/>
      <dgm:spPr/>
      <dgm:t>
        <a:bodyPr/>
        <a:lstStyle/>
        <a:p>
          <a:endParaRPr lang="en-US"/>
        </a:p>
      </dgm:t>
    </dgm:pt>
    <dgm:pt modelId="{6E0966BA-F73A-40D6-B9B9-C7C9C05E865B}">
      <dgm:prSet/>
      <dgm:spPr/>
      <dgm:t>
        <a:bodyPr/>
        <a:lstStyle/>
        <a:p>
          <a:r>
            <a:rPr lang="en-US" dirty="0"/>
            <a:t>Expert</a:t>
          </a:r>
        </a:p>
      </dgm:t>
    </dgm:pt>
    <dgm:pt modelId="{5313D993-8F45-48B0-94AA-1770FB24362C}" type="parTrans" cxnId="{19B7D6B1-F169-43A8-8C83-4E8F0A44ED74}">
      <dgm:prSet/>
      <dgm:spPr/>
      <dgm:t>
        <a:bodyPr/>
        <a:lstStyle/>
        <a:p>
          <a:endParaRPr lang="en-US"/>
        </a:p>
      </dgm:t>
    </dgm:pt>
    <dgm:pt modelId="{05581228-8FF0-408D-9D82-4FD2209FB580}" type="sibTrans" cxnId="{19B7D6B1-F169-43A8-8C83-4E8F0A44ED74}">
      <dgm:prSet/>
      <dgm:spPr/>
      <dgm:t>
        <a:bodyPr/>
        <a:lstStyle/>
        <a:p>
          <a:endParaRPr lang="en-US"/>
        </a:p>
      </dgm:t>
    </dgm:pt>
    <dgm:pt modelId="{4E79316B-E38C-403E-A785-474709A2661D}" type="pres">
      <dgm:prSet presAssocID="{574D512C-B791-4356-BFB7-29AA8654524D}" presName="arrowDiagram" presStyleCnt="0">
        <dgm:presLayoutVars>
          <dgm:chMax val="5"/>
          <dgm:dir/>
          <dgm:resizeHandles val="exact"/>
        </dgm:presLayoutVars>
      </dgm:prSet>
      <dgm:spPr/>
    </dgm:pt>
    <dgm:pt modelId="{B1B550D5-BF0E-426E-97B1-575ED5444DF0}" type="pres">
      <dgm:prSet presAssocID="{574D512C-B791-4356-BFB7-29AA8654524D}" presName="arrow" presStyleLbl="bgShp" presStyleIdx="0" presStyleCnt="1" custLinFactNeighborX="-221"/>
      <dgm:spPr/>
    </dgm:pt>
    <dgm:pt modelId="{74E3C5CD-82B2-4D44-ABDD-6EBE8C17CB47}" type="pres">
      <dgm:prSet presAssocID="{574D512C-B791-4356-BFB7-29AA8654524D}" presName="arrowDiagram5" presStyleCnt="0"/>
      <dgm:spPr/>
    </dgm:pt>
    <dgm:pt modelId="{BB13ACD1-CA23-4A34-A9BB-DFDD6A6A60F1}" type="pres">
      <dgm:prSet presAssocID="{6CF10C3E-0A46-4C71-B2C7-1B62813DDCDE}" presName="bullet5a" presStyleLbl="node1" presStyleIdx="0" presStyleCnt="5"/>
      <dgm:spPr/>
    </dgm:pt>
    <dgm:pt modelId="{A1638B87-9A60-4996-9E28-7481FFC90638}" type="pres">
      <dgm:prSet presAssocID="{6CF10C3E-0A46-4C71-B2C7-1B62813DDCDE}" presName="textBox5a" presStyleLbl="revTx" presStyleIdx="0" presStyleCnt="5">
        <dgm:presLayoutVars>
          <dgm:bulletEnabled val="1"/>
        </dgm:presLayoutVars>
      </dgm:prSet>
      <dgm:spPr/>
    </dgm:pt>
    <dgm:pt modelId="{100DC60C-4ABC-4B99-B55D-1E62852331A3}" type="pres">
      <dgm:prSet presAssocID="{D9AEA755-0564-4614-85F5-3058D4CCC080}" presName="bullet5b" presStyleLbl="node1" presStyleIdx="1" presStyleCnt="5"/>
      <dgm:spPr/>
    </dgm:pt>
    <dgm:pt modelId="{AC8F1971-CFD6-4CAA-AB5C-71801508B34C}" type="pres">
      <dgm:prSet presAssocID="{D9AEA755-0564-4614-85F5-3058D4CCC080}" presName="textBox5b" presStyleLbl="revTx" presStyleIdx="1" presStyleCnt="5" custLinFactNeighborX="0" custLinFactNeighborY="-12610">
        <dgm:presLayoutVars>
          <dgm:bulletEnabled val="1"/>
        </dgm:presLayoutVars>
      </dgm:prSet>
      <dgm:spPr/>
    </dgm:pt>
    <dgm:pt modelId="{94575290-020C-46D6-B9A1-A9E36311A8CD}" type="pres">
      <dgm:prSet presAssocID="{30F88560-BE56-4DD8-A8D5-F46C3AF722D1}" presName="bullet5c" presStyleLbl="node1" presStyleIdx="2" presStyleCnt="5"/>
      <dgm:spPr/>
    </dgm:pt>
    <dgm:pt modelId="{EDF415F4-9D14-4642-B40D-E8C04F378983}" type="pres">
      <dgm:prSet presAssocID="{30F88560-BE56-4DD8-A8D5-F46C3AF722D1}" presName="textBox5c" presStyleLbl="revTx" presStyleIdx="2" presStyleCnt="5" custLinFactNeighborX="1801" custLinFactNeighborY="0">
        <dgm:presLayoutVars>
          <dgm:bulletEnabled val="1"/>
        </dgm:presLayoutVars>
      </dgm:prSet>
      <dgm:spPr/>
    </dgm:pt>
    <dgm:pt modelId="{1FBC9FF0-D540-4DE3-BEE1-656FDC3A7506}" type="pres">
      <dgm:prSet presAssocID="{059DD433-CB19-4CDD-B97C-387655EDD417}" presName="bullet5d" presStyleLbl="node1" presStyleIdx="3" presStyleCnt="5"/>
      <dgm:spPr/>
    </dgm:pt>
    <dgm:pt modelId="{68E663E9-7A19-4F00-8164-3BC311AC46B8}" type="pres">
      <dgm:prSet presAssocID="{059DD433-CB19-4CDD-B97C-387655EDD417}" presName="textBox5d" presStyleLbl="revTx" presStyleIdx="3" presStyleCnt="5">
        <dgm:presLayoutVars>
          <dgm:bulletEnabled val="1"/>
        </dgm:presLayoutVars>
      </dgm:prSet>
      <dgm:spPr/>
    </dgm:pt>
    <dgm:pt modelId="{1DBD0476-72BD-404B-874F-A27F85D06D30}" type="pres">
      <dgm:prSet presAssocID="{6E0966BA-F73A-40D6-B9B9-C7C9C05E865B}" presName="bullet5e" presStyleLbl="node1" presStyleIdx="4" presStyleCnt="5"/>
      <dgm:spPr/>
    </dgm:pt>
    <dgm:pt modelId="{C05D690D-C0CE-4D2D-86D3-741F77BE523D}" type="pres">
      <dgm:prSet presAssocID="{6E0966BA-F73A-40D6-B9B9-C7C9C05E865B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8FB9A302-9537-4A7B-A11D-AC18F1C712D2}" srcId="{574D512C-B791-4356-BFB7-29AA8654524D}" destId="{30F88560-BE56-4DD8-A8D5-F46C3AF722D1}" srcOrd="2" destOrd="0" parTransId="{4589C0C3-6A2F-40C0-B849-84AA076C82C7}" sibTransId="{EB1C6027-6E57-40AA-9B29-FD56B23FADF8}"/>
    <dgm:cxn modelId="{3D6ADC24-31C8-4873-94EC-71719F7CDD69}" srcId="{574D512C-B791-4356-BFB7-29AA8654524D}" destId="{059DD433-CB19-4CDD-B97C-387655EDD417}" srcOrd="3" destOrd="0" parTransId="{279AF012-6E07-4C3E-90B0-29B1BFF30353}" sibTransId="{5F72AC69-2F34-4AC5-B7A3-5AAAF2EBA01E}"/>
    <dgm:cxn modelId="{C8B3182D-E6B1-4195-B5AD-C62A31C4E0C1}" type="presOf" srcId="{D9AEA755-0564-4614-85F5-3058D4CCC080}" destId="{AC8F1971-CFD6-4CAA-AB5C-71801508B34C}" srcOrd="0" destOrd="0" presId="urn:microsoft.com/office/officeart/2005/8/layout/arrow2"/>
    <dgm:cxn modelId="{3B713B2D-7170-4CB0-BEBA-614E5141EFBA}" type="presOf" srcId="{574D512C-B791-4356-BFB7-29AA8654524D}" destId="{4E79316B-E38C-403E-A785-474709A2661D}" srcOrd="0" destOrd="0" presId="urn:microsoft.com/office/officeart/2005/8/layout/arrow2"/>
    <dgm:cxn modelId="{031DEE5C-CB1B-4851-A10B-3203E15BA396}" srcId="{574D512C-B791-4356-BFB7-29AA8654524D}" destId="{D9AEA755-0564-4614-85F5-3058D4CCC080}" srcOrd="1" destOrd="0" parTransId="{8E1C8EBE-2077-41BE-BCEC-969DCC0D4199}" sibTransId="{01F48E89-D3EB-48D7-9641-DCBE90B79786}"/>
    <dgm:cxn modelId="{97294589-9241-46FB-8855-835212A83096}" type="presOf" srcId="{059DD433-CB19-4CDD-B97C-387655EDD417}" destId="{68E663E9-7A19-4F00-8164-3BC311AC46B8}" srcOrd="0" destOrd="0" presId="urn:microsoft.com/office/officeart/2005/8/layout/arrow2"/>
    <dgm:cxn modelId="{19B7D6B1-F169-43A8-8C83-4E8F0A44ED74}" srcId="{574D512C-B791-4356-BFB7-29AA8654524D}" destId="{6E0966BA-F73A-40D6-B9B9-C7C9C05E865B}" srcOrd="4" destOrd="0" parTransId="{5313D993-8F45-48B0-94AA-1770FB24362C}" sibTransId="{05581228-8FF0-408D-9D82-4FD2209FB580}"/>
    <dgm:cxn modelId="{786523CD-B513-47AC-B9CC-65FFC6E404E3}" type="presOf" srcId="{30F88560-BE56-4DD8-A8D5-F46C3AF722D1}" destId="{EDF415F4-9D14-4642-B40D-E8C04F378983}" srcOrd="0" destOrd="0" presId="urn:microsoft.com/office/officeart/2005/8/layout/arrow2"/>
    <dgm:cxn modelId="{17D451D6-54CB-4AA1-9A94-178339E6A2E3}" type="presOf" srcId="{6CF10C3E-0A46-4C71-B2C7-1B62813DDCDE}" destId="{A1638B87-9A60-4996-9E28-7481FFC90638}" srcOrd="0" destOrd="0" presId="urn:microsoft.com/office/officeart/2005/8/layout/arrow2"/>
    <dgm:cxn modelId="{5C8407E9-0C5D-4AB0-B10F-3D26EFE50AD6}" type="presOf" srcId="{6E0966BA-F73A-40D6-B9B9-C7C9C05E865B}" destId="{C05D690D-C0CE-4D2D-86D3-741F77BE523D}" srcOrd="0" destOrd="0" presId="urn:microsoft.com/office/officeart/2005/8/layout/arrow2"/>
    <dgm:cxn modelId="{7F74B4EC-DD38-4D46-B232-3A5105DA4CAB}" srcId="{574D512C-B791-4356-BFB7-29AA8654524D}" destId="{6CF10C3E-0A46-4C71-B2C7-1B62813DDCDE}" srcOrd="0" destOrd="0" parTransId="{5C19AA9D-CE3D-4A62-BDEC-53E1E215DC1D}" sibTransId="{BF9057AC-3D65-48C6-9F9F-FE9D74693845}"/>
    <dgm:cxn modelId="{26A0D1FD-FFAD-46E3-96D2-FF09DE84B4C9}" srcId="{574D512C-B791-4356-BFB7-29AA8654524D}" destId="{B8BB6CB1-CA5A-4C7F-A597-8F93C7D96095}" srcOrd="5" destOrd="0" parTransId="{DFAD7013-F720-49BF-B20D-45A4496A8A7E}" sibTransId="{C75965B1-C70C-4794-829C-C17324762078}"/>
    <dgm:cxn modelId="{14FCAF47-8B89-4F3B-9479-A5DDBDD4B890}" type="presParOf" srcId="{4E79316B-E38C-403E-A785-474709A2661D}" destId="{B1B550D5-BF0E-426E-97B1-575ED5444DF0}" srcOrd="0" destOrd="0" presId="urn:microsoft.com/office/officeart/2005/8/layout/arrow2"/>
    <dgm:cxn modelId="{52F9AA7B-F1A0-4582-815E-6EBE31BCDABF}" type="presParOf" srcId="{4E79316B-E38C-403E-A785-474709A2661D}" destId="{74E3C5CD-82B2-4D44-ABDD-6EBE8C17CB47}" srcOrd="1" destOrd="0" presId="urn:microsoft.com/office/officeart/2005/8/layout/arrow2"/>
    <dgm:cxn modelId="{FE978D18-643F-47A8-A447-1C48132A74EA}" type="presParOf" srcId="{74E3C5CD-82B2-4D44-ABDD-6EBE8C17CB47}" destId="{BB13ACD1-CA23-4A34-A9BB-DFDD6A6A60F1}" srcOrd="0" destOrd="0" presId="urn:microsoft.com/office/officeart/2005/8/layout/arrow2"/>
    <dgm:cxn modelId="{B7BD1433-FA2B-4BD1-BD4D-C0F66042DB41}" type="presParOf" srcId="{74E3C5CD-82B2-4D44-ABDD-6EBE8C17CB47}" destId="{A1638B87-9A60-4996-9E28-7481FFC90638}" srcOrd="1" destOrd="0" presId="urn:microsoft.com/office/officeart/2005/8/layout/arrow2"/>
    <dgm:cxn modelId="{B72DF3BF-6D23-4FDF-A333-8347E10FCCBB}" type="presParOf" srcId="{74E3C5CD-82B2-4D44-ABDD-6EBE8C17CB47}" destId="{100DC60C-4ABC-4B99-B55D-1E62852331A3}" srcOrd="2" destOrd="0" presId="urn:microsoft.com/office/officeart/2005/8/layout/arrow2"/>
    <dgm:cxn modelId="{6292E146-1543-46D6-A46C-C395DCE676DD}" type="presParOf" srcId="{74E3C5CD-82B2-4D44-ABDD-6EBE8C17CB47}" destId="{AC8F1971-CFD6-4CAA-AB5C-71801508B34C}" srcOrd="3" destOrd="0" presId="urn:microsoft.com/office/officeart/2005/8/layout/arrow2"/>
    <dgm:cxn modelId="{D6417CEC-9921-465E-A469-811DAB4A46E5}" type="presParOf" srcId="{74E3C5CD-82B2-4D44-ABDD-6EBE8C17CB47}" destId="{94575290-020C-46D6-B9A1-A9E36311A8CD}" srcOrd="4" destOrd="0" presId="urn:microsoft.com/office/officeart/2005/8/layout/arrow2"/>
    <dgm:cxn modelId="{84BD6FB0-C462-447B-B024-A7B2A61B9394}" type="presParOf" srcId="{74E3C5CD-82B2-4D44-ABDD-6EBE8C17CB47}" destId="{EDF415F4-9D14-4642-B40D-E8C04F378983}" srcOrd="5" destOrd="0" presId="urn:microsoft.com/office/officeart/2005/8/layout/arrow2"/>
    <dgm:cxn modelId="{6C5657DF-2B7E-4564-8271-262F13224B94}" type="presParOf" srcId="{74E3C5CD-82B2-4D44-ABDD-6EBE8C17CB47}" destId="{1FBC9FF0-D540-4DE3-BEE1-656FDC3A7506}" srcOrd="6" destOrd="0" presId="urn:microsoft.com/office/officeart/2005/8/layout/arrow2"/>
    <dgm:cxn modelId="{60A375CA-2762-403F-98A3-26E0D10F89AD}" type="presParOf" srcId="{74E3C5CD-82B2-4D44-ABDD-6EBE8C17CB47}" destId="{68E663E9-7A19-4F00-8164-3BC311AC46B8}" srcOrd="7" destOrd="0" presId="urn:microsoft.com/office/officeart/2005/8/layout/arrow2"/>
    <dgm:cxn modelId="{37B870F9-5B4A-49DB-9E4E-D9E26FF16566}" type="presParOf" srcId="{74E3C5CD-82B2-4D44-ABDD-6EBE8C17CB47}" destId="{1DBD0476-72BD-404B-874F-A27F85D06D30}" srcOrd="8" destOrd="0" presId="urn:microsoft.com/office/officeart/2005/8/layout/arrow2"/>
    <dgm:cxn modelId="{8E615C47-B50F-436C-A56E-462C9CE647D0}" type="presParOf" srcId="{74E3C5CD-82B2-4D44-ABDD-6EBE8C17CB47}" destId="{C05D690D-C0CE-4D2D-86D3-741F77BE523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D24D54-4C81-4B39-A011-F0D5E2B40433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F7FE27F7-7A4D-445B-8B9F-62CE88E9FB62}">
      <dgm:prSet phldrT="[Text]"/>
      <dgm:spPr/>
      <dgm:t>
        <a:bodyPr/>
        <a:lstStyle/>
        <a:p>
          <a:r>
            <a:rPr lang="en-US" dirty="0"/>
            <a:t>UME</a:t>
          </a:r>
        </a:p>
      </dgm:t>
    </dgm:pt>
    <dgm:pt modelId="{FB716646-6F19-41CB-A6F9-9612731D5967}" type="parTrans" cxnId="{7BCCF158-28F7-4C89-916F-823094F5F8BB}">
      <dgm:prSet/>
      <dgm:spPr/>
      <dgm:t>
        <a:bodyPr/>
        <a:lstStyle/>
        <a:p>
          <a:endParaRPr lang="en-US"/>
        </a:p>
      </dgm:t>
    </dgm:pt>
    <dgm:pt modelId="{01B695DB-D503-48C4-8D0E-22F157CB0DEA}" type="sibTrans" cxnId="{7BCCF158-28F7-4C89-916F-823094F5F8BB}">
      <dgm:prSet/>
      <dgm:spPr/>
      <dgm:t>
        <a:bodyPr/>
        <a:lstStyle/>
        <a:p>
          <a:endParaRPr lang="en-US"/>
        </a:p>
      </dgm:t>
    </dgm:pt>
    <dgm:pt modelId="{690E277C-2A19-4F8D-B76E-70F6995A16FB}">
      <dgm:prSet phldrT="[Text]"/>
      <dgm:spPr/>
      <dgm:t>
        <a:bodyPr/>
        <a:lstStyle/>
        <a:p>
          <a:r>
            <a:rPr lang="en-US" dirty="0"/>
            <a:t>GME</a:t>
          </a:r>
        </a:p>
      </dgm:t>
    </dgm:pt>
    <dgm:pt modelId="{5338C7C4-6A6A-4AEA-B61C-2B90AE97B1C5}" type="parTrans" cxnId="{91C01495-E7AF-4E66-AE87-FB2CEE472C17}">
      <dgm:prSet/>
      <dgm:spPr/>
      <dgm:t>
        <a:bodyPr/>
        <a:lstStyle/>
        <a:p>
          <a:endParaRPr lang="en-US"/>
        </a:p>
      </dgm:t>
    </dgm:pt>
    <dgm:pt modelId="{466707AE-8B9D-4BCD-B777-AFACF76246E7}" type="sibTrans" cxnId="{91C01495-E7AF-4E66-AE87-FB2CEE472C17}">
      <dgm:prSet/>
      <dgm:spPr/>
      <dgm:t>
        <a:bodyPr/>
        <a:lstStyle/>
        <a:p>
          <a:endParaRPr lang="en-US"/>
        </a:p>
      </dgm:t>
    </dgm:pt>
    <dgm:pt modelId="{EFB2EC38-5C0F-4635-A5D6-79C92C8C6B8A}">
      <dgm:prSet phldrT="[Text]"/>
      <dgm:spPr/>
      <dgm:t>
        <a:bodyPr/>
        <a:lstStyle/>
        <a:p>
          <a:r>
            <a:rPr lang="en-US" dirty="0"/>
            <a:t>CME</a:t>
          </a:r>
        </a:p>
      </dgm:t>
    </dgm:pt>
    <dgm:pt modelId="{50304E4D-1C21-4703-9592-DD28F0EAFEC7}" type="parTrans" cxnId="{7FC88BF4-E364-4F78-8732-606B3DBCE47D}">
      <dgm:prSet/>
      <dgm:spPr/>
      <dgm:t>
        <a:bodyPr/>
        <a:lstStyle/>
        <a:p>
          <a:endParaRPr lang="en-US"/>
        </a:p>
      </dgm:t>
    </dgm:pt>
    <dgm:pt modelId="{4DFFAB7D-0750-4358-A0BA-EDFE3A2409CF}" type="sibTrans" cxnId="{7FC88BF4-E364-4F78-8732-606B3DBCE47D}">
      <dgm:prSet/>
      <dgm:spPr/>
      <dgm:t>
        <a:bodyPr/>
        <a:lstStyle/>
        <a:p>
          <a:endParaRPr lang="en-US"/>
        </a:p>
      </dgm:t>
    </dgm:pt>
    <dgm:pt modelId="{F58E75ED-D03C-4CE2-9BCB-23D319C0ECA0}" type="pres">
      <dgm:prSet presAssocID="{D6D24D54-4C81-4B39-A011-F0D5E2B40433}" presName="CompostProcess" presStyleCnt="0">
        <dgm:presLayoutVars>
          <dgm:dir/>
          <dgm:resizeHandles val="exact"/>
        </dgm:presLayoutVars>
      </dgm:prSet>
      <dgm:spPr/>
    </dgm:pt>
    <dgm:pt modelId="{856FA09B-062E-4D21-8B69-6B79FAB3F486}" type="pres">
      <dgm:prSet presAssocID="{D6D24D54-4C81-4B39-A011-F0D5E2B40433}" presName="arrow" presStyleLbl="bgShp" presStyleIdx="0" presStyleCnt="1" custLinFactNeighborX="-2634" custLinFactNeighborY="13005"/>
      <dgm:spPr/>
    </dgm:pt>
    <dgm:pt modelId="{E68A3B23-C47A-4A00-99E9-C43B2193D6CA}" type="pres">
      <dgm:prSet presAssocID="{D6D24D54-4C81-4B39-A011-F0D5E2B40433}" presName="linearProcess" presStyleCnt="0"/>
      <dgm:spPr/>
    </dgm:pt>
    <dgm:pt modelId="{FD022270-A9D3-41BE-BC17-71376DB2BBBD}" type="pres">
      <dgm:prSet presAssocID="{F7FE27F7-7A4D-445B-8B9F-62CE88E9FB62}" presName="textNode" presStyleLbl="node1" presStyleIdx="0" presStyleCnt="3">
        <dgm:presLayoutVars>
          <dgm:bulletEnabled val="1"/>
        </dgm:presLayoutVars>
      </dgm:prSet>
      <dgm:spPr/>
    </dgm:pt>
    <dgm:pt modelId="{B0931970-FBAB-411D-A770-6B214901A91C}" type="pres">
      <dgm:prSet presAssocID="{01B695DB-D503-48C4-8D0E-22F157CB0DEA}" presName="sibTrans" presStyleCnt="0"/>
      <dgm:spPr/>
    </dgm:pt>
    <dgm:pt modelId="{DBEB8D39-8525-4CCF-938B-1708E8230C21}" type="pres">
      <dgm:prSet presAssocID="{690E277C-2A19-4F8D-B76E-70F6995A16FB}" presName="textNode" presStyleLbl="node1" presStyleIdx="1" presStyleCnt="3">
        <dgm:presLayoutVars>
          <dgm:bulletEnabled val="1"/>
        </dgm:presLayoutVars>
      </dgm:prSet>
      <dgm:spPr/>
    </dgm:pt>
    <dgm:pt modelId="{442C99FC-262E-45C3-B883-79FFC459B930}" type="pres">
      <dgm:prSet presAssocID="{466707AE-8B9D-4BCD-B777-AFACF76246E7}" presName="sibTrans" presStyleCnt="0"/>
      <dgm:spPr/>
    </dgm:pt>
    <dgm:pt modelId="{9C46AC01-A4FE-45FF-A8FF-EE4B7B2F361E}" type="pres">
      <dgm:prSet presAssocID="{EFB2EC38-5C0F-4635-A5D6-79C92C8C6B8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BCCF158-28F7-4C89-916F-823094F5F8BB}" srcId="{D6D24D54-4C81-4B39-A011-F0D5E2B40433}" destId="{F7FE27F7-7A4D-445B-8B9F-62CE88E9FB62}" srcOrd="0" destOrd="0" parTransId="{FB716646-6F19-41CB-A6F9-9612731D5967}" sibTransId="{01B695DB-D503-48C4-8D0E-22F157CB0DEA}"/>
    <dgm:cxn modelId="{91C01495-E7AF-4E66-AE87-FB2CEE472C17}" srcId="{D6D24D54-4C81-4B39-A011-F0D5E2B40433}" destId="{690E277C-2A19-4F8D-B76E-70F6995A16FB}" srcOrd="1" destOrd="0" parTransId="{5338C7C4-6A6A-4AEA-B61C-2B90AE97B1C5}" sibTransId="{466707AE-8B9D-4BCD-B777-AFACF76246E7}"/>
    <dgm:cxn modelId="{5135B8A3-D715-4FFF-9EF8-FF5E61D5A8C4}" type="presOf" srcId="{690E277C-2A19-4F8D-B76E-70F6995A16FB}" destId="{DBEB8D39-8525-4CCF-938B-1708E8230C21}" srcOrd="0" destOrd="0" presId="urn:microsoft.com/office/officeart/2005/8/layout/hProcess9"/>
    <dgm:cxn modelId="{F70C52AD-E356-401F-9282-58531B9E2D0C}" type="presOf" srcId="{D6D24D54-4C81-4B39-A011-F0D5E2B40433}" destId="{F58E75ED-D03C-4CE2-9BCB-23D319C0ECA0}" srcOrd="0" destOrd="0" presId="urn:microsoft.com/office/officeart/2005/8/layout/hProcess9"/>
    <dgm:cxn modelId="{287820C7-75D2-4642-8C88-F1E4344CB177}" type="presOf" srcId="{F7FE27F7-7A4D-445B-8B9F-62CE88E9FB62}" destId="{FD022270-A9D3-41BE-BC17-71376DB2BBBD}" srcOrd="0" destOrd="0" presId="urn:microsoft.com/office/officeart/2005/8/layout/hProcess9"/>
    <dgm:cxn modelId="{576E51D2-95F5-4C9E-A175-28E312D47F9C}" type="presOf" srcId="{EFB2EC38-5C0F-4635-A5D6-79C92C8C6B8A}" destId="{9C46AC01-A4FE-45FF-A8FF-EE4B7B2F361E}" srcOrd="0" destOrd="0" presId="urn:microsoft.com/office/officeart/2005/8/layout/hProcess9"/>
    <dgm:cxn modelId="{7FC88BF4-E364-4F78-8732-606B3DBCE47D}" srcId="{D6D24D54-4C81-4B39-A011-F0D5E2B40433}" destId="{EFB2EC38-5C0F-4635-A5D6-79C92C8C6B8A}" srcOrd="2" destOrd="0" parTransId="{50304E4D-1C21-4703-9592-DD28F0EAFEC7}" sibTransId="{4DFFAB7D-0750-4358-A0BA-EDFE3A2409CF}"/>
    <dgm:cxn modelId="{3260F4DC-990A-4449-9BA4-734DBBB1C219}" type="presParOf" srcId="{F58E75ED-D03C-4CE2-9BCB-23D319C0ECA0}" destId="{856FA09B-062E-4D21-8B69-6B79FAB3F486}" srcOrd="0" destOrd="0" presId="urn:microsoft.com/office/officeart/2005/8/layout/hProcess9"/>
    <dgm:cxn modelId="{3265FDAE-6558-4FB1-8547-065933CA953C}" type="presParOf" srcId="{F58E75ED-D03C-4CE2-9BCB-23D319C0ECA0}" destId="{E68A3B23-C47A-4A00-99E9-C43B2193D6CA}" srcOrd="1" destOrd="0" presId="urn:microsoft.com/office/officeart/2005/8/layout/hProcess9"/>
    <dgm:cxn modelId="{DF92AAAA-7C1E-480E-9975-C4CEF04AC6EA}" type="presParOf" srcId="{E68A3B23-C47A-4A00-99E9-C43B2193D6CA}" destId="{FD022270-A9D3-41BE-BC17-71376DB2BBBD}" srcOrd="0" destOrd="0" presId="urn:microsoft.com/office/officeart/2005/8/layout/hProcess9"/>
    <dgm:cxn modelId="{55D56631-0CA8-4D2E-B303-A7CAC9628C45}" type="presParOf" srcId="{E68A3B23-C47A-4A00-99E9-C43B2193D6CA}" destId="{B0931970-FBAB-411D-A770-6B214901A91C}" srcOrd="1" destOrd="0" presId="urn:microsoft.com/office/officeart/2005/8/layout/hProcess9"/>
    <dgm:cxn modelId="{2C94A6BF-7F30-4DEE-9B4B-63A9C6C5738C}" type="presParOf" srcId="{E68A3B23-C47A-4A00-99E9-C43B2193D6CA}" destId="{DBEB8D39-8525-4CCF-938B-1708E8230C21}" srcOrd="2" destOrd="0" presId="urn:microsoft.com/office/officeart/2005/8/layout/hProcess9"/>
    <dgm:cxn modelId="{AB98F486-29FE-41D1-9217-595098DC1C34}" type="presParOf" srcId="{E68A3B23-C47A-4A00-99E9-C43B2193D6CA}" destId="{442C99FC-262E-45C3-B883-79FFC459B930}" srcOrd="3" destOrd="0" presId="urn:microsoft.com/office/officeart/2005/8/layout/hProcess9"/>
    <dgm:cxn modelId="{7CA4ADB1-545E-4F28-8050-C1F2DF5EC6F0}" type="presParOf" srcId="{E68A3B23-C47A-4A00-99E9-C43B2193D6CA}" destId="{9C46AC01-A4FE-45FF-A8FF-EE4B7B2F361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550D5-BF0E-426E-97B1-575ED5444DF0}">
      <dsp:nvSpPr>
        <dsp:cNvPr id="0" name=""/>
        <dsp:cNvSpPr/>
      </dsp:nvSpPr>
      <dsp:spPr>
        <a:xfrm>
          <a:off x="48012" y="0"/>
          <a:ext cx="7852353" cy="4907721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3ACD1-CA23-4A34-A9BB-DFDD6A6A60F1}">
      <dsp:nvSpPr>
        <dsp:cNvPr id="0" name=""/>
        <dsp:cNvSpPr/>
      </dsp:nvSpPr>
      <dsp:spPr>
        <a:xfrm>
          <a:off x="838823" y="3649381"/>
          <a:ext cx="180604" cy="18060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38B87-9A60-4996-9E28-7481FFC90638}">
      <dsp:nvSpPr>
        <dsp:cNvPr id="0" name=""/>
        <dsp:cNvSpPr/>
      </dsp:nvSpPr>
      <dsp:spPr>
        <a:xfrm>
          <a:off x="929125" y="3739683"/>
          <a:ext cx="1028658" cy="1168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Novice</a:t>
          </a:r>
        </a:p>
      </dsp:txBody>
      <dsp:txXfrm>
        <a:off x="929125" y="3739683"/>
        <a:ext cx="1028658" cy="1168037"/>
      </dsp:txXfrm>
    </dsp:sp>
    <dsp:sp modelId="{100DC60C-4ABC-4B99-B55D-1E62852331A3}">
      <dsp:nvSpPr>
        <dsp:cNvPr id="0" name=""/>
        <dsp:cNvSpPr/>
      </dsp:nvSpPr>
      <dsp:spPr>
        <a:xfrm>
          <a:off x="1816441" y="2710043"/>
          <a:ext cx="282684" cy="28268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F1971-CFD6-4CAA-AB5C-71801508B34C}">
      <dsp:nvSpPr>
        <dsp:cNvPr id="0" name=""/>
        <dsp:cNvSpPr/>
      </dsp:nvSpPr>
      <dsp:spPr>
        <a:xfrm>
          <a:off x="1957783" y="2592082"/>
          <a:ext cx="1303490" cy="205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78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Advanced Beginner</a:t>
          </a:r>
        </a:p>
      </dsp:txBody>
      <dsp:txXfrm>
        <a:off x="1957783" y="2592082"/>
        <a:ext cx="1303490" cy="2056335"/>
      </dsp:txXfrm>
    </dsp:sp>
    <dsp:sp modelId="{94575290-020C-46D6-B9A1-A9E36311A8CD}">
      <dsp:nvSpPr>
        <dsp:cNvPr id="0" name=""/>
        <dsp:cNvSpPr/>
      </dsp:nvSpPr>
      <dsp:spPr>
        <a:xfrm>
          <a:off x="3072818" y="1961125"/>
          <a:ext cx="376912" cy="3769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415F4-9D14-4642-B40D-E8C04F378983}">
      <dsp:nvSpPr>
        <dsp:cNvPr id="0" name=""/>
        <dsp:cNvSpPr/>
      </dsp:nvSpPr>
      <dsp:spPr>
        <a:xfrm>
          <a:off x="3288568" y="2149581"/>
          <a:ext cx="1515504" cy="2758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18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Competent</a:t>
          </a:r>
        </a:p>
      </dsp:txBody>
      <dsp:txXfrm>
        <a:off x="3288568" y="2149581"/>
        <a:ext cx="1515504" cy="2758139"/>
      </dsp:txXfrm>
    </dsp:sp>
    <dsp:sp modelId="{1FBC9FF0-D540-4DE3-BEE1-656FDC3A7506}">
      <dsp:nvSpPr>
        <dsp:cNvPr id="0" name=""/>
        <dsp:cNvSpPr/>
      </dsp:nvSpPr>
      <dsp:spPr>
        <a:xfrm>
          <a:off x="4533355" y="1376124"/>
          <a:ext cx="486845" cy="48684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663E9-7A19-4F00-8164-3BC311AC46B8}">
      <dsp:nvSpPr>
        <dsp:cNvPr id="0" name=""/>
        <dsp:cNvSpPr/>
      </dsp:nvSpPr>
      <dsp:spPr>
        <a:xfrm>
          <a:off x="4776778" y="1619547"/>
          <a:ext cx="1570470" cy="3288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7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Proficient</a:t>
          </a:r>
        </a:p>
      </dsp:txBody>
      <dsp:txXfrm>
        <a:off x="4776778" y="1619547"/>
        <a:ext cx="1570470" cy="3288173"/>
      </dsp:txXfrm>
    </dsp:sp>
    <dsp:sp modelId="{1DBD0476-72BD-404B-874F-A27F85D06D30}">
      <dsp:nvSpPr>
        <dsp:cNvPr id="0" name=""/>
        <dsp:cNvSpPr/>
      </dsp:nvSpPr>
      <dsp:spPr>
        <a:xfrm>
          <a:off x="6037081" y="985470"/>
          <a:ext cx="620335" cy="62033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690D-C0CE-4D2D-86D3-741F77BE523D}">
      <dsp:nvSpPr>
        <dsp:cNvPr id="0" name=""/>
        <dsp:cNvSpPr/>
      </dsp:nvSpPr>
      <dsp:spPr>
        <a:xfrm>
          <a:off x="6347249" y="1295638"/>
          <a:ext cx="1570470" cy="361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703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Expert</a:t>
          </a:r>
        </a:p>
      </dsp:txBody>
      <dsp:txXfrm>
        <a:off x="6347249" y="1295638"/>
        <a:ext cx="1570470" cy="3612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A09B-062E-4D21-8B69-6B79FAB3F486}">
      <dsp:nvSpPr>
        <dsp:cNvPr id="0" name=""/>
        <dsp:cNvSpPr/>
      </dsp:nvSpPr>
      <dsp:spPr>
        <a:xfrm>
          <a:off x="320716" y="0"/>
          <a:ext cx="5181600" cy="40640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22270-A9D3-41BE-BC17-71376DB2BBBD}">
      <dsp:nvSpPr>
        <dsp:cNvPr id="0" name=""/>
        <dsp:cNvSpPr/>
      </dsp:nvSpPr>
      <dsp:spPr>
        <a:xfrm>
          <a:off x="633" y="1219199"/>
          <a:ext cx="1884733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UME</a:t>
          </a:r>
        </a:p>
      </dsp:txBody>
      <dsp:txXfrm>
        <a:off x="79988" y="1298554"/>
        <a:ext cx="1726023" cy="1466890"/>
      </dsp:txXfrm>
    </dsp:sp>
    <dsp:sp modelId="{DBEB8D39-8525-4CCF-938B-1708E8230C21}">
      <dsp:nvSpPr>
        <dsp:cNvPr id="0" name=""/>
        <dsp:cNvSpPr/>
      </dsp:nvSpPr>
      <dsp:spPr>
        <a:xfrm>
          <a:off x="2105633" y="1219199"/>
          <a:ext cx="1884733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GME</a:t>
          </a:r>
        </a:p>
      </dsp:txBody>
      <dsp:txXfrm>
        <a:off x="2184988" y="1298554"/>
        <a:ext cx="1726023" cy="1466890"/>
      </dsp:txXfrm>
    </dsp:sp>
    <dsp:sp modelId="{9C46AC01-A4FE-45FF-A8FF-EE4B7B2F361E}">
      <dsp:nvSpPr>
        <dsp:cNvPr id="0" name=""/>
        <dsp:cNvSpPr/>
      </dsp:nvSpPr>
      <dsp:spPr>
        <a:xfrm>
          <a:off x="4210632" y="1219199"/>
          <a:ext cx="1884733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CME</a:t>
          </a:r>
        </a:p>
      </dsp:txBody>
      <dsp:txXfrm>
        <a:off x="4289987" y="1298554"/>
        <a:ext cx="172602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1/21/19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1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06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5439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9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72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3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2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35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94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2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Onboarding New GME Personnel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Christine Redovan, MBA</a:t>
            </a:r>
          </a:p>
          <a:p>
            <a:r>
              <a:rPr lang="en-US" dirty="0"/>
              <a:t>Graduate Medical Education 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Stakeholders</a:t>
            </a:r>
          </a:p>
          <a:p>
            <a:r>
              <a:rPr lang="en-US" dirty="0"/>
              <a:t>GME language</a:t>
            </a:r>
          </a:p>
          <a:p>
            <a:r>
              <a:rPr lang="en-US" dirty="0"/>
              <a:t>Lines of responsibility</a:t>
            </a:r>
          </a:p>
          <a:p>
            <a:r>
              <a:rPr lang="en-US" dirty="0"/>
              <a:t>Common reference</a:t>
            </a:r>
          </a:p>
          <a:p>
            <a:pPr lvl="1"/>
            <a:r>
              <a:rPr lang="en-US" dirty="0"/>
              <a:t>Internal</a:t>
            </a:r>
          </a:p>
          <a:p>
            <a:pPr lvl="1"/>
            <a:r>
              <a:rPr lang="en-US" dirty="0"/>
              <a:t>External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Structure &amp;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804" y="2196685"/>
            <a:ext cx="3282292" cy="24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accreditation means</a:t>
            </a:r>
          </a:p>
          <a:p>
            <a:r>
              <a:rPr lang="en-US" dirty="0"/>
              <a:t>Role of ACGME</a:t>
            </a:r>
          </a:p>
          <a:p>
            <a:r>
              <a:rPr lang="en-US" dirty="0"/>
              <a:t>Institutional, Common and Specialty Requirements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ADS + deadlines</a:t>
            </a:r>
          </a:p>
          <a:p>
            <a:r>
              <a:rPr lang="en-US" dirty="0"/>
              <a:t>Surveys + deadlines</a:t>
            </a:r>
          </a:p>
          <a:p>
            <a:r>
              <a:rPr lang="en-US" dirty="0"/>
              <a:t>Responsibility of monitoring ACGME activities</a:t>
            </a:r>
          </a:p>
          <a:p>
            <a:r>
              <a:rPr lang="en-US" dirty="0"/>
              <a:t>Glossary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2770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Coordinator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Administrator</a:t>
            </a:r>
          </a:p>
          <a:p>
            <a:r>
              <a:rPr lang="en-US" dirty="0"/>
              <a:t>Human Resources</a:t>
            </a:r>
          </a:p>
          <a:p>
            <a:r>
              <a:rPr lang="en-US" dirty="0"/>
              <a:t>Leader</a:t>
            </a:r>
          </a:p>
          <a:p>
            <a:r>
              <a:rPr lang="en-US" dirty="0"/>
              <a:t>Clinical Liaison</a:t>
            </a:r>
          </a:p>
          <a:p>
            <a:r>
              <a:rPr lang="en-US" dirty="0"/>
              <a:t>Educator</a:t>
            </a:r>
          </a:p>
          <a:p>
            <a:r>
              <a:rPr lang="en-US" dirty="0"/>
              <a:t>Scheduler</a:t>
            </a:r>
          </a:p>
          <a:p>
            <a:r>
              <a:rPr lang="en-US" dirty="0"/>
              <a:t>Evaluator</a:t>
            </a:r>
          </a:p>
          <a:p>
            <a:r>
              <a:rPr lang="en-US" dirty="0"/>
              <a:t>Problem Solver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Psychiatrist</a:t>
            </a:r>
          </a:p>
          <a:p>
            <a:r>
              <a:rPr lang="en-US" dirty="0"/>
              <a:t>Parent</a:t>
            </a:r>
          </a:p>
          <a:p>
            <a:r>
              <a:rPr lang="en-US" dirty="0"/>
              <a:t>Listener</a:t>
            </a:r>
          </a:p>
          <a:p>
            <a:r>
              <a:rPr lang="en-US" dirty="0"/>
              <a:t>Cheerleader</a:t>
            </a:r>
          </a:p>
          <a:p>
            <a:r>
              <a:rPr lang="en-US" dirty="0"/>
              <a:t>Champion</a:t>
            </a:r>
          </a:p>
          <a:p>
            <a:r>
              <a:rPr lang="en-US" dirty="0"/>
              <a:t>Financial planner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6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of the Coordinator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Technological</a:t>
            </a:r>
          </a:p>
          <a:p>
            <a:r>
              <a:rPr lang="en-US" dirty="0"/>
              <a:t>Analytic</a:t>
            </a:r>
          </a:p>
          <a:p>
            <a:r>
              <a:rPr lang="en-US" dirty="0"/>
              <a:t>Project Management</a:t>
            </a:r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Written</a:t>
            </a:r>
          </a:p>
          <a:p>
            <a:pPr lvl="1"/>
            <a:r>
              <a:rPr lang="en-US" dirty="0"/>
              <a:t>Verbal</a:t>
            </a:r>
          </a:p>
          <a:p>
            <a:pPr lvl="1"/>
            <a:r>
              <a:rPr lang="en-US" dirty="0"/>
              <a:t>Non-verbal</a:t>
            </a:r>
          </a:p>
          <a:p>
            <a:r>
              <a:rPr lang="en-US" dirty="0"/>
              <a:t>Conflict/Problem  Resolution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Critical Thinking</a:t>
            </a:r>
          </a:p>
          <a:p>
            <a:r>
              <a:rPr lang="en-US" dirty="0"/>
              <a:t>Critical Reading</a:t>
            </a:r>
          </a:p>
          <a:p>
            <a:r>
              <a:rPr lang="en-US" dirty="0"/>
              <a:t>Budgeting/Cost Control</a:t>
            </a:r>
          </a:p>
          <a:p>
            <a:r>
              <a:rPr lang="en-US" dirty="0"/>
              <a:t>Quality Improvement</a:t>
            </a:r>
          </a:p>
          <a:p>
            <a:r>
              <a:rPr lang="en-US" dirty="0"/>
              <a:t>Self-Starter</a:t>
            </a:r>
          </a:p>
          <a:p>
            <a:r>
              <a:rPr lang="en-US" dirty="0"/>
              <a:t>Multi-Tasker</a:t>
            </a:r>
          </a:p>
          <a:p>
            <a:r>
              <a:rPr lang="en-US" dirty="0"/>
              <a:t>Team Player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398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ACGME Requirements</a:t>
            </a:r>
          </a:p>
          <a:p>
            <a:r>
              <a:rPr lang="en-US" dirty="0"/>
              <a:t>Curriculum</a:t>
            </a:r>
          </a:p>
          <a:p>
            <a:r>
              <a:rPr lang="en-US" dirty="0"/>
              <a:t>Goals and Objectives</a:t>
            </a:r>
          </a:p>
          <a:p>
            <a:r>
              <a:rPr lang="en-US" dirty="0"/>
              <a:t>Schedules</a:t>
            </a:r>
          </a:p>
          <a:p>
            <a:r>
              <a:rPr lang="en-US" dirty="0"/>
              <a:t>Evaluations</a:t>
            </a:r>
          </a:p>
          <a:p>
            <a:r>
              <a:rPr lang="en-US" dirty="0"/>
              <a:t>PEC</a:t>
            </a:r>
          </a:p>
          <a:p>
            <a:r>
              <a:rPr lang="en-US" dirty="0"/>
              <a:t>CCC</a:t>
            </a:r>
          </a:p>
          <a:p>
            <a:r>
              <a:rPr lang="en-US" dirty="0"/>
              <a:t>Policies &amp; Procedures</a:t>
            </a:r>
          </a:p>
          <a:p>
            <a:r>
              <a:rPr lang="en-US" dirty="0"/>
              <a:t>Specialty Boards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  <a:p>
            <a:r>
              <a:rPr lang="en-US" dirty="0"/>
              <a:t>Benefits</a:t>
            </a:r>
          </a:p>
          <a:p>
            <a:r>
              <a:rPr lang="en-US" dirty="0"/>
              <a:t>Files</a:t>
            </a:r>
          </a:p>
          <a:p>
            <a:r>
              <a:rPr lang="en-US" dirty="0"/>
              <a:t>Documentation</a:t>
            </a:r>
          </a:p>
          <a:p>
            <a:r>
              <a:rPr lang="en-US" dirty="0"/>
              <a:t>Minutes</a:t>
            </a:r>
          </a:p>
          <a:p>
            <a:r>
              <a:rPr lang="en-US" dirty="0"/>
              <a:t>Action Plans</a:t>
            </a:r>
          </a:p>
          <a:p>
            <a:r>
              <a:rPr lang="en-US" dirty="0"/>
              <a:t>Self-study</a:t>
            </a:r>
          </a:p>
          <a:p>
            <a:r>
              <a:rPr lang="en-US" dirty="0"/>
              <a:t>CLER</a:t>
            </a:r>
          </a:p>
          <a:p>
            <a:pPr marL="0" indent="0">
              <a:buNone/>
            </a:pPr>
            <a:r>
              <a:rPr lang="en-US" dirty="0"/>
              <a:t>                   …and more!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271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Residency Application Service (ERAS)</a:t>
            </a:r>
          </a:p>
          <a:p>
            <a:r>
              <a:rPr lang="en-US" dirty="0"/>
              <a:t>National Residency Matching Service (NRMP)</a:t>
            </a:r>
          </a:p>
          <a:p>
            <a:r>
              <a:rPr lang="en-US" dirty="0"/>
              <a:t>Interviews</a:t>
            </a:r>
          </a:p>
          <a:p>
            <a:pPr lvl="1"/>
            <a:r>
              <a:rPr lang="en-US" dirty="0"/>
              <a:t>Season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Coordinator responsibility</a:t>
            </a:r>
          </a:p>
          <a:p>
            <a:pPr lvl="1"/>
            <a:r>
              <a:rPr lang="en-US" dirty="0"/>
              <a:t>Preparation</a:t>
            </a:r>
          </a:p>
          <a:p>
            <a:pPr lvl="1"/>
            <a:r>
              <a:rPr lang="en-US" dirty="0"/>
              <a:t>Match rules</a:t>
            </a:r>
          </a:p>
          <a:p>
            <a:pPr lvl="1"/>
            <a:r>
              <a:rPr lang="en-US" dirty="0"/>
              <a:t>Interview rules</a:t>
            </a:r>
          </a:p>
          <a:p>
            <a:pPr lvl="1"/>
            <a:r>
              <a:rPr lang="en-US" dirty="0"/>
              <a:t>Contract and benefit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&amp; Match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62" y="2878150"/>
            <a:ext cx="3577988" cy="215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2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9322" y="3148660"/>
            <a:ext cx="6345356" cy="2947916"/>
          </a:xfrm>
        </p:spPr>
        <p:txBody>
          <a:bodyPr>
            <a:normAutofit/>
          </a:bodyPr>
          <a:lstStyle/>
          <a:p>
            <a:r>
              <a:rPr lang="en-US" dirty="0"/>
              <a:t>Departmental vs. Institutional</a:t>
            </a:r>
          </a:p>
          <a:p>
            <a:r>
              <a:rPr lang="en-US" dirty="0"/>
              <a:t>Usual dates/times</a:t>
            </a:r>
          </a:p>
          <a:p>
            <a:r>
              <a:rPr lang="en-US" dirty="0"/>
              <a:t>Schedules</a:t>
            </a:r>
          </a:p>
          <a:p>
            <a:r>
              <a:rPr lang="en-US" dirty="0"/>
              <a:t>Coordinator responsibilities</a:t>
            </a:r>
          </a:p>
          <a:p>
            <a:r>
              <a:rPr lang="en-US" dirty="0"/>
              <a:t>HR vs. GME hiring requirements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1" y="1633399"/>
            <a:ext cx="4107976" cy="14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28650" y="3248167"/>
            <a:ext cx="7886700" cy="2928796"/>
          </a:xfrm>
        </p:spPr>
        <p:txBody>
          <a:bodyPr>
            <a:normAutofit/>
          </a:bodyPr>
          <a:lstStyle/>
          <a:p>
            <a:r>
              <a:rPr lang="en-US" dirty="0"/>
              <a:t>Departmental vs. Institutional</a:t>
            </a:r>
          </a:p>
          <a:p>
            <a:r>
              <a:rPr lang="en-US" dirty="0"/>
              <a:t>Usual dates/times</a:t>
            </a:r>
          </a:p>
          <a:p>
            <a:r>
              <a:rPr lang="en-US" dirty="0"/>
              <a:t>Coordinator responsibilities</a:t>
            </a:r>
          </a:p>
          <a:p>
            <a:r>
              <a:rPr lang="en-US" dirty="0"/>
              <a:t>HR vs. GME exit requirements</a:t>
            </a:r>
          </a:p>
          <a:p>
            <a:r>
              <a:rPr lang="en-US" dirty="0"/>
              <a:t>Training verification</a:t>
            </a:r>
          </a:p>
          <a:p>
            <a:r>
              <a:rPr lang="en-US" dirty="0"/>
              <a:t>Credentialing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44" y="1434167"/>
            <a:ext cx="5123863" cy="16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28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set up</a:t>
            </a:r>
          </a:p>
          <a:p>
            <a:r>
              <a:rPr lang="en-US" dirty="0"/>
              <a:t>What to keep and why</a:t>
            </a:r>
          </a:p>
          <a:p>
            <a:r>
              <a:rPr lang="en-US" dirty="0"/>
              <a:t>Paper and Electronic</a:t>
            </a:r>
          </a:p>
          <a:p>
            <a:r>
              <a:rPr lang="en-US" dirty="0"/>
              <a:t>Access requirements</a:t>
            </a:r>
          </a:p>
          <a:p>
            <a:r>
              <a:rPr lang="en-US" dirty="0"/>
              <a:t>Archive policies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Files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25" y="2442949"/>
            <a:ext cx="3364173" cy="33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4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Committees</a:t>
            </a:r>
          </a:p>
          <a:p>
            <a:r>
              <a:rPr lang="en-US" dirty="0"/>
              <a:t>Projects</a:t>
            </a:r>
          </a:p>
          <a:p>
            <a:r>
              <a:rPr lang="en-US" dirty="0"/>
              <a:t>Certificate programs</a:t>
            </a:r>
          </a:p>
          <a:p>
            <a:r>
              <a:rPr lang="en-US" dirty="0"/>
              <a:t>Institutional courses/workshops</a:t>
            </a:r>
          </a:p>
          <a:p>
            <a:r>
              <a:rPr lang="en-US" dirty="0"/>
              <a:t>Grand Rounds</a:t>
            </a:r>
          </a:p>
          <a:p>
            <a:r>
              <a:rPr lang="en-US" dirty="0"/>
              <a:t>Scholarly opportunities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External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Local, regional and national meetings, groups &amp; societies</a:t>
            </a:r>
          </a:p>
          <a:p>
            <a:r>
              <a:rPr lang="en-US" dirty="0"/>
              <a:t>Affiliated college/university</a:t>
            </a:r>
          </a:p>
          <a:p>
            <a:r>
              <a:rPr lang="en-US" dirty="0"/>
              <a:t>System hospitals</a:t>
            </a:r>
          </a:p>
          <a:p>
            <a:r>
              <a:rPr lang="en-US" dirty="0"/>
              <a:t>Other hospitals</a:t>
            </a:r>
          </a:p>
          <a:p>
            <a:r>
              <a:rPr lang="en-US" dirty="0"/>
              <a:t>Local public library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759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3A520-EC44-6F4F-8EAC-7E25D12E5B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E4417D-330E-6B4D-BBF5-572A5216E4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F4BB9B4-DE0D-A34F-AD1B-91380F94929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19707" y="38883"/>
            <a:ext cx="7932218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DD423-257B-254A-B862-D843B0E0858F}"/>
              </a:ext>
            </a:extLst>
          </p:cNvPr>
          <p:cNvSpPr txBox="1"/>
          <p:nvPr/>
        </p:nvSpPr>
        <p:spPr>
          <a:xfrm>
            <a:off x="3707027" y="1235674"/>
            <a:ext cx="490563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Lucida Bright" panose="02040602050505020304" pitchFamily="18" charset="77"/>
              </a:rPr>
              <a:t>Christine Redovan, MBA</a:t>
            </a:r>
          </a:p>
          <a:p>
            <a:pPr algn="ctr">
              <a:defRPr/>
            </a:pPr>
            <a:r>
              <a:rPr lang="en-US" sz="2400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Accreditation and Management success for both ACGME &amp; AOA Programs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Successful Continued Accreditation &amp; New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Focused on continual readiness and offering timely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19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93A252-132F-6344-9CF9-74E70642F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552" y="1981473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0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Welcome Letter</a:t>
            </a:r>
          </a:p>
          <a:p>
            <a:pPr lvl="0"/>
            <a:r>
              <a:rPr lang="en-US" dirty="0"/>
              <a:t>List of key people in GME office</a:t>
            </a:r>
          </a:p>
          <a:p>
            <a:pPr lvl="0"/>
            <a:r>
              <a:rPr lang="en-US" dirty="0"/>
              <a:t>Table of programs with contact information</a:t>
            </a:r>
          </a:p>
          <a:p>
            <a:pPr lvl="0"/>
            <a:r>
              <a:rPr lang="en-US" dirty="0"/>
              <a:t>GME organizational chart</a:t>
            </a:r>
          </a:p>
          <a:p>
            <a:pPr lvl="0"/>
            <a:r>
              <a:rPr lang="en-US" dirty="0"/>
              <a:t>GME committees</a:t>
            </a:r>
          </a:p>
          <a:p>
            <a:pPr lvl="0"/>
            <a:r>
              <a:rPr lang="en-US" dirty="0"/>
              <a:t>GME calendar</a:t>
            </a:r>
          </a:p>
          <a:p>
            <a:pPr lvl="0"/>
            <a:r>
              <a:rPr lang="en-US" dirty="0"/>
              <a:t>Key system access</a:t>
            </a:r>
          </a:p>
          <a:p>
            <a:pPr lvl="0"/>
            <a:r>
              <a:rPr lang="en-US" dirty="0"/>
              <a:t>Key resources</a:t>
            </a:r>
          </a:p>
          <a:p>
            <a:pPr lvl="0"/>
            <a:r>
              <a:rPr lang="en-US" dirty="0"/>
              <a:t>Professional development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Table of Contents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702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Institutional GME Office</a:t>
            </a:r>
          </a:p>
          <a:p>
            <a:r>
              <a:rPr lang="en-US" dirty="0"/>
              <a:t>Sets the stage</a:t>
            </a:r>
          </a:p>
          <a:p>
            <a:r>
              <a:rPr lang="en-US" dirty="0"/>
              <a:t>Inviting and inclusive</a:t>
            </a:r>
          </a:p>
          <a:p>
            <a:r>
              <a:rPr lang="en-US" dirty="0"/>
              <a:t>Opportunity to highlight successes</a:t>
            </a:r>
          </a:p>
          <a:p>
            <a:r>
              <a:rPr lang="en-US" dirty="0"/>
              <a:t>Opportunity to reiterate institutional support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Letter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230" y="4199317"/>
            <a:ext cx="3934820" cy="19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GME Office</a:t>
            </a:r>
          </a:p>
          <a:p>
            <a:pPr lvl="1"/>
            <a:r>
              <a:rPr lang="en-US" sz="2400" dirty="0"/>
              <a:t>Names, location, contact information</a:t>
            </a:r>
          </a:p>
          <a:p>
            <a:pPr lvl="1"/>
            <a:r>
              <a:rPr lang="en-US" sz="2400" dirty="0"/>
              <a:t>Include what they do!</a:t>
            </a:r>
          </a:p>
          <a:p>
            <a:r>
              <a:rPr lang="en-US" sz="2800" dirty="0"/>
              <a:t>Table of programs and contact information</a:t>
            </a:r>
          </a:p>
          <a:p>
            <a:pPr lvl="1"/>
            <a:r>
              <a:rPr lang="en-US" sz="2400" dirty="0"/>
              <a:t>Useful when you have a lot of programs</a:t>
            </a:r>
          </a:p>
          <a:p>
            <a:pPr lvl="1"/>
            <a:r>
              <a:rPr lang="en-US" sz="2400" dirty="0"/>
              <a:t>Useful when one person has multiple programs</a:t>
            </a:r>
          </a:p>
          <a:p>
            <a:pPr lvl="1"/>
            <a:r>
              <a:rPr lang="en-US" sz="2400" dirty="0"/>
              <a:t>Group programs together following ACGME and board conventions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Personnel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480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Exists already; opportunity to update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Identifies where GME falls within</a:t>
            </a:r>
          </a:p>
          <a:p>
            <a:pPr marL="0" indent="0">
              <a:buNone/>
            </a:pPr>
            <a:r>
              <a:rPr lang="en-US" sz="2600" dirty="0"/>
              <a:t>   the organization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Confirms importance of GME and the coordinator position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Organizational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36" y="1912029"/>
            <a:ext cx="2889627" cy="28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GMEC and any GMEC sub-committees</a:t>
            </a:r>
          </a:p>
          <a:p>
            <a:r>
              <a:rPr lang="en-US" dirty="0"/>
              <a:t>PEC</a:t>
            </a:r>
          </a:p>
          <a:p>
            <a:r>
              <a:rPr lang="en-US" dirty="0"/>
              <a:t>Resident Forum</a:t>
            </a:r>
          </a:p>
          <a:p>
            <a:r>
              <a:rPr lang="en-US" dirty="0"/>
              <a:t>Coordinator Committee</a:t>
            </a:r>
          </a:p>
          <a:p>
            <a:r>
              <a:rPr lang="en-US" dirty="0"/>
              <a:t>Others that are specific to your institution?</a:t>
            </a:r>
          </a:p>
          <a:p>
            <a:pPr lvl="1"/>
            <a:r>
              <a:rPr lang="en-US" dirty="0"/>
              <a:t>Patient Safety</a:t>
            </a:r>
          </a:p>
          <a:p>
            <a:pPr lvl="1"/>
            <a:r>
              <a:rPr lang="en-US" dirty="0"/>
              <a:t>Well-being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Describe and Include coordinator roles in each (if applicable)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Committees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866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Calendar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Refer to Handout 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" y="2119511"/>
            <a:ext cx="3763565" cy="376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Systems</a:t>
            </a:r>
          </a:p>
          <a:p>
            <a:pPr lvl="1"/>
            <a:r>
              <a:rPr lang="en-US" dirty="0"/>
              <a:t>Computer</a:t>
            </a:r>
          </a:p>
          <a:p>
            <a:pPr lvl="1"/>
            <a:r>
              <a:rPr lang="en-US" dirty="0"/>
              <a:t>Badge</a:t>
            </a:r>
          </a:p>
          <a:p>
            <a:pPr lvl="1"/>
            <a:r>
              <a:rPr lang="en-US" dirty="0"/>
              <a:t>Web pages (if applicable)</a:t>
            </a:r>
          </a:p>
          <a:p>
            <a:pPr lvl="1"/>
            <a:r>
              <a:rPr lang="en-US" dirty="0"/>
              <a:t>Social media accounts (if applicable)</a:t>
            </a:r>
          </a:p>
          <a:p>
            <a:r>
              <a:rPr lang="en-US" dirty="0"/>
              <a:t>Residency Systems</a:t>
            </a:r>
          </a:p>
          <a:p>
            <a:pPr lvl="1"/>
            <a:r>
              <a:rPr lang="en-US" dirty="0"/>
              <a:t>ACGME</a:t>
            </a:r>
          </a:p>
          <a:p>
            <a:pPr lvl="1"/>
            <a:r>
              <a:rPr lang="en-US" dirty="0"/>
              <a:t>NRMP</a:t>
            </a:r>
          </a:p>
          <a:p>
            <a:pPr lvl="1"/>
            <a:r>
              <a:rPr lang="en-US" dirty="0"/>
              <a:t>ERAS</a:t>
            </a:r>
          </a:p>
          <a:p>
            <a:pPr lvl="1"/>
            <a:r>
              <a:rPr lang="en-US" dirty="0"/>
              <a:t>Residency Management System</a:t>
            </a:r>
          </a:p>
          <a:p>
            <a:pPr lvl="1"/>
            <a:r>
              <a:rPr lang="en-US" dirty="0"/>
              <a:t>Board sites (if applicable)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Key 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813" y="2787555"/>
            <a:ext cx="2820537" cy="28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25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ACGME.org</a:t>
            </a:r>
          </a:p>
          <a:p>
            <a:r>
              <a:rPr lang="en-US" dirty="0"/>
              <a:t>AHME.org</a:t>
            </a:r>
          </a:p>
          <a:p>
            <a:r>
              <a:rPr lang="en-US" dirty="0"/>
              <a:t>ABMS.org</a:t>
            </a:r>
          </a:p>
          <a:p>
            <a:r>
              <a:rPr lang="en-US" dirty="0"/>
              <a:t>FREIDA</a:t>
            </a:r>
          </a:p>
          <a:p>
            <a:r>
              <a:rPr lang="en-US" dirty="0"/>
              <a:t>State License site</a:t>
            </a:r>
          </a:p>
          <a:p>
            <a:r>
              <a:rPr lang="en-US" dirty="0"/>
              <a:t>Specialty Specific sites</a:t>
            </a:r>
          </a:p>
          <a:p>
            <a:r>
              <a:rPr lang="en-US" dirty="0"/>
              <a:t>GME internet/intranet site</a:t>
            </a:r>
          </a:p>
          <a:p>
            <a:r>
              <a:rPr lang="en-US" dirty="0"/>
              <a:t>Program internet/intranet site</a:t>
            </a:r>
          </a:p>
          <a:p>
            <a:r>
              <a:rPr lang="en-US" dirty="0"/>
              <a:t>GME printed material(s)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81" y="1744810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96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Jump in at the appropriate time for what is currently happening (i.e. recruitment, orientation, annual updates)</a:t>
            </a:r>
          </a:p>
          <a:p>
            <a:r>
              <a:rPr lang="en-US" dirty="0"/>
              <a:t>Start with the basics…even if experienced</a:t>
            </a:r>
          </a:p>
          <a:p>
            <a:r>
              <a:rPr lang="en-US" dirty="0"/>
              <a:t>Onboarding should be dynamic and a two-way street</a:t>
            </a:r>
          </a:p>
          <a:p>
            <a:r>
              <a:rPr lang="en-US" dirty="0"/>
              <a:t>Helpful to develop a new coordinator check-list (See Handout II)</a:t>
            </a:r>
          </a:p>
          <a:p>
            <a:r>
              <a:rPr lang="en-US" dirty="0"/>
              <a:t>Seek feedback, evaluate and improve your process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Thoughts…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2141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69" y="1738313"/>
            <a:ext cx="3492662" cy="4438650"/>
          </a:xfrm>
        </p:spPr>
      </p:pic>
    </p:spTree>
    <p:extLst>
      <p:ext uri="{BB962C8B-B14F-4D97-AF65-F5344CB8AC3E}">
        <p14:creationId xmlns:p14="http://schemas.microsoft.com/office/powerpoint/2010/main" val="349408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077" y="1379712"/>
            <a:ext cx="7886700" cy="44389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Identify critical skills and knowledge required of all coordinators</a:t>
            </a:r>
          </a:p>
          <a:p>
            <a:r>
              <a:rPr lang="en-US" dirty="0"/>
              <a:t>Prioritize program and institutional needs</a:t>
            </a:r>
          </a:p>
          <a:p>
            <a:r>
              <a:rPr lang="en-US" dirty="0"/>
              <a:t>Develop a coordinator manual specific to your institution</a:t>
            </a:r>
          </a:p>
          <a:p>
            <a:r>
              <a:rPr lang="en-US" dirty="0"/>
              <a:t>Determine areas for improvement with coordinator education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2C4C0-CC7A-BB42-846A-FF2451730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28" y="4595198"/>
            <a:ext cx="3235036" cy="17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– How to Build a Team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Demystifying the Resident and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Faculty ACGME Survey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Oversight of the Clinical Learning and Working Environment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Policies, PLA’s and Policing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Making “Cents” Out of GME Financing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200" y="5168900"/>
            <a:ext cx="2109580" cy="12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25325" y="168657"/>
            <a:ext cx="4508210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2019 CPR Part 1 of 4: Overview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February 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Aims and Action Plans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February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2 of 4 : Changes on the Horizon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March 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Ask Partners – Spring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March 21,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F3A7-1E64-A444-B46C-0DD6ACFB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95" y="5145612"/>
            <a:ext cx="931587" cy="93158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875" y="514100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226" y="5788471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475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Redovan, MBA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14918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Coordinator</a:t>
            </a:r>
          </a:p>
          <a:p>
            <a:r>
              <a:rPr lang="en-US" dirty="0"/>
              <a:t>Administrator</a:t>
            </a:r>
          </a:p>
          <a:p>
            <a:r>
              <a:rPr lang="en-US" dirty="0"/>
              <a:t>Manager</a:t>
            </a:r>
          </a:p>
          <a:p>
            <a:r>
              <a:rPr lang="en-US" dirty="0"/>
              <a:t>Director</a:t>
            </a:r>
          </a:p>
          <a:p>
            <a:r>
              <a:rPr lang="en-US" dirty="0"/>
              <a:t>Assistant</a:t>
            </a:r>
          </a:p>
          <a:p>
            <a:r>
              <a:rPr lang="en-US" dirty="0"/>
              <a:t>Associate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Many Titles…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Right Brace 5"/>
          <p:cNvSpPr/>
          <p:nvPr/>
        </p:nvSpPr>
        <p:spPr>
          <a:xfrm>
            <a:off x="3028950" y="1738058"/>
            <a:ext cx="533116" cy="30250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4328" y="2606104"/>
            <a:ext cx="4230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latin typeface="+mn-lt"/>
              </a:rPr>
              <a:t>We all need to know the same information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86" y="3560211"/>
            <a:ext cx="3203528" cy="24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7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Develop Curriculum</a:t>
            </a:r>
          </a:p>
          <a:p>
            <a:r>
              <a:rPr lang="en-US" dirty="0"/>
              <a:t>Combination of techniques</a:t>
            </a:r>
          </a:p>
          <a:p>
            <a:pPr lvl="1"/>
            <a:r>
              <a:rPr lang="en-US" dirty="0"/>
              <a:t>Written (manual, diagrams, charts)</a:t>
            </a:r>
          </a:p>
          <a:p>
            <a:pPr lvl="1"/>
            <a:r>
              <a:rPr lang="en-US" dirty="0"/>
              <a:t>One-on-one sessions</a:t>
            </a:r>
          </a:p>
          <a:p>
            <a:pPr lvl="1"/>
            <a:r>
              <a:rPr lang="en-US" dirty="0"/>
              <a:t>Group sessions</a:t>
            </a:r>
          </a:p>
          <a:p>
            <a:pPr lvl="1"/>
            <a:r>
              <a:rPr lang="en-US" dirty="0"/>
              <a:t>Modules</a:t>
            </a:r>
          </a:p>
          <a:p>
            <a:pPr lvl="1"/>
            <a:r>
              <a:rPr lang="en-US" dirty="0"/>
              <a:t>Complement/Supplement curriculum</a:t>
            </a:r>
          </a:p>
          <a:p>
            <a:r>
              <a:rPr lang="en-US" dirty="0"/>
              <a:t>Reference job description for key areas of importance</a:t>
            </a:r>
          </a:p>
          <a:p>
            <a:r>
              <a:rPr lang="en-US" dirty="0"/>
              <a:t>Get program director input</a:t>
            </a:r>
          </a:p>
          <a:p>
            <a:r>
              <a:rPr lang="en-US" dirty="0"/>
              <a:t>Get senior resident input</a:t>
            </a:r>
          </a:p>
          <a:p>
            <a:r>
              <a:rPr lang="en-US" dirty="0"/>
              <a:t>Get current coordinator input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0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37" y="3687305"/>
            <a:ext cx="2646813" cy="24896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0469"/>
            <a:ext cx="7886700" cy="4438905"/>
          </a:xfrm>
        </p:spPr>
        <p:txBody>
          <a:bodyPr/>
          <a:lstStyle/>
          <a:p>
            <a:r>
              <a:rPr lang="en-US" dirty="0"/>
              <a:t>Remember when you started?</a:t>
            </a:r>
          </a:p>
          <a:p>
            <a:pPr lvl="1"/>
            <a:r>
              <a:rPr lang="en-US" dirty="0"/>
              <a:t>What was good to know?</a:t>
            </a:r>
          </a:p>
          <a:p>
            <a:pPr lvl="1"/>
            <a:r>
              <a:rPr lang="en-US" dirty="0"/>
              <a:t>What went over your head?</a:t>
            </a:r>
          </a:p>
          <a:p>
            <a:pPr lvl="1"/>
            <a:r>
              <a:rPr lang="en-US" dirty="0"/>
              <a:t>When did you benefit most from the information?</a:t>
            </a:r>
          </a:p>
          <a:p>
            <a:pPr lvl="1"/>
            <a:r>
              <a:rPr lang="en-US" dirty="0"/>
              <a:t>What direction did you have?</a:t>
            </a:r>
          </a:p>
          <a:p>
            <a:pPr lvl="1"/>
            <a:r>
              <a:rPr lang="en-US" dirty="0"/>
              <a:t>What support did you have?</a:t>
            </a:r>
          </a:p>
          <a:p>
            <a:pPr lvl="1"/>
            <a:r>
              <a:rPr lang="en-US" dirty="0"/>
              <a:t>Did you have a mentor?</a:t>
            </a:r>
          </a:p>
          <a:p>
            <a:pPr lvl="1"/>
            <a:r>
              <a:rPr lang="en-US" dirty="0"/>
              <a:t>Did you receive feedback?</a:t>
            </a:r>
          </a:p>
          <a:p>
            <a:pPr lvl="1"/>
            <a:r>
              <a:rPr lang="en-US" dirty="0"/>
              <a:t>Did you meet the GME office?  Other program coordinators?</a:t>
            </a:r>
          </a:p>
          <a:p>
            <a:pPr lvl="1"/>
            <a:r>
              <a:rPr lang="en-US" dirty="0"/>
              <a:t>Did you receive a job description?</a:t>
            </a:r>
          </a:p>
          <a:p>
            <a:pPr lvl="1"/>
            <a:r>
              <a:rPr lang="en-US" dirty="0"/>
              <a:t>Excited, scared, nervous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Curriculum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61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71" y="229868"/>
            <a:ext cx="6526006" cy="1325563"/>
          </a:xfrm>
        </p:spPr>
        <p:txBody>
          <a:bodyPr/>
          <a:lstStyle/>
          <a:p>
            <a:r>
              <a:rPr lang="en-US" dirty="0"/>
              <a:t>Dreyfus &amp; Dreyfus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595447"/>
              </p:ext>
            </p:extLst>
          </p:nvPr>
        </p:nvGraphicFramePr>
        <p:xfrm>
          <a:off x="628649" y="1269242"/>
          <a:ext cx="7983087" cy="490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94613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latin typeface="+mn-lt"/>
              </a:rPr>
              <a:t>Dreyfus, S.E. (2004).  The five-stage model of adult skill acquisition.  </a:t>
            </a:r>
            <a:r>
              <a:rPr lang="en-US" sz="1200" b="0" i="1" dirty="0">
                <a:latin typeface="+mn-lt"/>
              </a:rPr>
              <a:t>Bulletin of Science, Technology &amp; Society, 24</a:t>
            </a:r>
            <a:r>
              <a:rPr lang="en-US" sz="1200" b="0" dirty="0">
                <a:latin typeface="+mn-lt"/>
              </a:rPr>
              <a:t>(3), 177-181, </a:t>
            </a:r>
            <a:r>
              <a:rPr lang="en-US" sz="1200" b="0" dirty="0" err="1">
                <a:latin typeface="+mn-lt"/>
              </a:rPr>
              <a:t>doi</a:t>
            </a:r>
            <a:r>
              <a:rPr lang="en-US" sz="1200" b="0" dirty="0">
                <a:latin typeface="+mn-lt"/>
              </a:rPr>
              <a:t>: 10.1177/0270467604264992</a:t>
            </a:r>
          </a:p>
        </p:txBody>
      </p:sp>
    </p:spTree>
    <p:extLst>
      <p:ext uri="{BB962C8B-B14F-4D97-AF65-F5344CB8AC3E}">
        <p14:creationId xmlns:p14="http://schemas.microsoft.com/office/powerpoint/2010/main" val="149552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Foundational Information</a:t>
            </a:r>
          </a:p>
          <a:p>
            <a:pPr marL="514350" indent="-514350">
              <a:buAutoNum type="arabicPeriod"/>
            </a:pPr>
            <a:r>
              <a:rPr lang="en-US" dirty="0"/>
              <a:t>Program Structure &amp; Resources</a:t>
            </a:r>
          </a:p>
          <a:p>
            <a:pPr marL="514350" indent="-514350">
              <a:buAutoNum type="arabicPeriod"/>
            </a:pPr>
            <a:r>
              <a:rPr lang="en-US" dirty="0"/>
              <a:t>ACGME Requirements; Resources; Deadlines</a:t>
            </a:r>
          </a:p>
          <a:p>
            <a:pPr marL="514350" indent="-514350">
              <a:buAutoNum type="arabicPeriod"/>
            </a:pPr>
            <a:r>
              <a:rPr lang="en-US" dirty="0"/>
              <a:t>Role of the Coordinator</a:t>
            </a:r>
          </a:p>
          <a:p>
            <a:pPr marL="514350" indent="-514350">
              <a:buAutoNum type="arabicPeriod"/>
            </a:pPr>
            <a:r>
              <a:rPr lang="en-US" dirty="0"/>
              <a:t>Parts of the Program</a:t>
            </a:r>
          </a:p>
          <a:p>
            <a:pPr marL="514350" indent="-514350">
              <a:buAutoNum type="arabicPeriod"/>
            </a:pPr>
            <a:r>
              <a:rPr lang="en-US" dirty="0"/>
              <a:t>Recruitment, Match, Orientation, Graduation</a:t>
            </a:r>
          </a:p>
          <a:p>
            <a:pPr marL="514350" indent="-514350">
              <a:buAutoNum type="arabicPeriod"/>
            </a:pPr>
            <a:r>
              <a:rPr lang="en-US" dirty="0"/>
              <a:t>Resident files; Residency Management System</a:t>
            </a:r>
          </a:p>
          <a:p>
            <a:pPr marL="514350" indent="-514350">
              <a:buAutoNum type="arabicPeriod"/>
            </a:pPr>
            <a:r>
              <a:rPr lang="en-US" dirty="0"/>
              <a:t>Professional Development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Curriculum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615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The Medical Education Continuum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67966519"/>
              </p:ext>
            </p:extLst>
          </p:nvPr>
        </p:nvGraphicFramePr>
        <p:xfrm>
          <a:off x="1390650" y="22410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6865" y="2583976"/>
            <a:ext cx="96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LCME</a:t>
            </a:r>
          </a:p>
          <a:p>
            <a:r>
              <a:rPr lang="en-US" dirty="0">
                <a:latin typeface="+mn-lt"/>
              </a:rPr>
              <a:t>COCA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23146" y="2600600"/>
            <a:ext cx="118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ACGME</a:t>
            </a:r>
          </a:p>
          <a:p>
            <a:r>
              <a:rPr lang="en-US" dirty="0">
                <a:latin typeface="+mn-lt"/>
              </a:rPr>
              <a:t>AOA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6597" y="2583976"/>
            <a:ext cx="122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ACCME</a:t>
            </a:r>
          </a:p>
          <a:p>
            <a:r>
              <a:rPr lang="en-US" dirty="0">
                <a:latin typeface="+mn-lt"/>
              </a:rPr>
              <a:t>SMS</a:t>
            </a:r>
          </a:p>
        </p:txBody>
      </p:sp>
    </p:spTree>
    <p:extLst>
      <p:ext uri="{BB962C8B-B14F-4D97-AF65-F5344CB8AC3E}">
        <p14:creationId xmlns:p14="http://schemas.microsoft.com/office/powerpoint/2010/main" val="402716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486</TotalTime>
  <Words>1260</Words>
  <Application>Microsoft Macintosh PowerPoint</Application>
  <PresentationFormat>On-screen Show (4:3)</PresentationFormat>
  <Paragraphs>424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Onboarding New GME Personnel</vt:lpstr>
      <vt:lpstr>Introducing Your Presenter…</vt:lpstr>
      <vt:lpstr>Learning Objectives</vt:lpstr>
      <vt:lpstr>So Many Titles…</vt:lpstr>
      <vt:lpstr>Designing a Program</vt:lpstr>
      <vt:lpstr>Developing a Curriculum</vt:lpstr>
      <vt:lpstr>Dreyfus &amp; Dreyfus Model</vt:lpstr>
      <vt:lpstr>Developing a Curriculum</vt:lpstr>
      <vt:lpstr>Foundational Information</vt:lpstr>
      <vt:lpstr>Program Structure &amp; Resources</vt:lpstr>
      <vt:lpstr>ACGME </vt:lpstr>
      <vt:lpstr>Role of the Coordinator</vt:lpstr>
      <vt:lpstr>Skills of the Coordinator</vt:lpstr>
      <vt:lpstr>Parts of the Program</vt:lpstr>
      <vt:lpstr>Recruitment &amp; Match</vt:lpstr>
      <vt:lpstr>Orientation</vt:lpstr>
      <vt:lpstr>Graduation</vt:lpstr>
      <vt:lpstr>Resident Files</vt:lpstr>
      <vt:lpstr>Professional Development</vt:lpstr>
      <vt:lpstr>Sample Table of Contents</vt:lpstr>
      <vt:lpstr>Welcome Letter </vt:lpstr>
      <vt:lpstr>List of Personnel</vt:lpstr>
      <vt:lpstr>GME Organizational Chart</vt:lpstr>
      <vt:lpstr>GME Committees</vt:lpstr>
      <vt:lpstr>GME Calendar</vt:lpstr>
      <vt:lpstr>Access to Key Systems</vt:lpstr>
      <vt:lpstr>Key Resources</vt:lpstr>
      <vt:lpstr>General Thoughts…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72</cp:revision>
  <dcterms:created xsi:type="dcterms:W3CDTF">2016-03-20T11:36:31Z</dcterms:created>
  <dcterms:modified xsi:type="dcterms:W3CDTF">2019-01-21T17:38:01Z</dcterms:modified>
</cp:coreProperties>
</file>