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3"/>
  </p:notesMasterIdLst>
  <p:sldIdLst>
    <p:sldId id="404" r:id="rId5"/>
    <p:sldId id="287" r:id="rId6"/>
    <p:sldId id="288" r:id="rId7"/>
    <p:sldId id="256" r:id="rId8"/>
    <p:sldId id="338" r:id="rId9"/>
    <p:sldId id="309" r:id="rId10"/>
    <p:sldId id="289" r:id="rId11"/>
    <p:sldId id="339" r:id="rId12"/>
    <p:sldId id="363" r:id="rId13"/>
    <p:sldId id="361" r:id="rId14"/>
    <p:sldId id="343" r:id="rId15"/>
    <p:sldId id="346" r:id="rId16"/>
    <p:sldId id="342" r:id="rId17"/>
    <p:sldId id="340" r:id="rId18"/>
    <p:sldId id="347" r:id="rId19"/>
    <p:sldId id="294" r:id="rId20"/>
    <p:sldId id="344" r:id="rId21"/>
    <p:sldId id="345" r:id="rId22"/>
    <p:sldId id="401" r:id="rId23"/>
    <p:sldId id="321" r:id="rId24"/>
    <p:sldId id="332" r:id="rId25"/>
    <p:sldId id="322" r:id="rId26"/>
    <p:sldId id="348" r:id="rId27"/>
    <p:sldId id="349" r:id="rId28"/>
    <p:sldId id="350" r:id="rId29"/>
    <p:sldId id="352" r:id="rId30"/>
    <p:sldId id="353" r:id="rId31"/>
    <p:sldId id="354" r:id="rId32"/>
    <p:sldId id="351" r:id="rId33"/>
    <p:sldId id="355" r:id="rId34"/>
    <p:sldId id="356" r:id="rId35"/>
    <p:sldId id="357" r:id="rId36"/>
    <p:sldId id="358" r:id="rId37"/>
    <p:sldId id="359" r:id="rId38"/>
    <p:sldId id="362" r:id="rId39"/>
    <p:sldId id="403" r:id="rId40"/>
    <p:sldId id="405" r:id="rId41"/>
    <p:sldId id="293" r:id="rId42"/>
  </p:sldIdLst>
  <p:sldSz cx="9144000" cy="6858000" type="screen4x3"/>
  <p:notesSz cx="7004050" cy="929005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mic Sans MS" panose="030F0702030302020204" pitchFamily="66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VdYlYggn4g8oWS/CftYHm1riy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46046-3CF8-2733-8E77-90D3EB33AE9F}" v="73" dt="2023-01-30T21:55:07.336"/>
    <p1510:client id="{C989F173-DB62-43F2-9C34-9B84090D02E7}" v="283" dt="2023-01-30T22:03:14.230"/>
  </p1510:revLst>
</p1510:revInfo>
</file>

<file path=ppt/tableStyles.xml><?xml version="1.0" encoding="utf-8"?>
<a:tblStyleLst xmlns:a="http://schemas.openxmlformats.org/drawingml/2006/main" def="{6C8A8077-9066-4F87-8FA1-6E9CC415DC1F}">
  <a:tblStyle styleId="{6C8A8077-9066-4F87-8FA1-6E9CC415D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E2DF2A-5F2B-4652-86DD-9CC912912F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65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6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 Schwartz" userId="S::bj@partnersinmeded.com::166c3123-63e8-4023-b9d9-bab575057437" providerId="AD" clId="Web-{7F846046-3CF8-2733-8E77-90D3EB33AE9F}"/>
    <pc:docChg chg="mod modSld">
      <pc:chgData name="BJ Schwartz" userId="S::bj@partnersinmeded.com::166c3123-63e8-4023-b9d9-bab575057437" providerId="AD" clId="Web-{7F846046-3CF8-2733-8E77-90D3EB33AE9F}" dt="2023-01-30T21:55:07.336" v="72" actId="20577"/>
      <pc:docMkLst>
        <pc:docMk/>
      </pc:docMkLst>
      <pc:sldChg chg="addSp delSp modSp">
        <pc:chgData name="BJ Schwartz" userId="S::bj@partnersinmeded.com::166c3123-63e8-4023-b9d9-bab575057437" providerId="AD" clId="Web-{7F846046-3CF8-2733-8E77-90D3EB33AE9F}" dt="2023-01-30T21:55:07.336" v="72" actId="20577"/>
        <pc:sldMkLst>
          <pc:docMk/>
          <pc:sldMk cId="3209285075" sldId="287"/>
        </pc:sldMkLst>
        <pc:spChg chg="del">
          <ac:chgData name="BJ Schwartz" userId="S::bj@partnersinmeded.com::166c3123-63e8-4023-b9d9-bab575057437" providerId="AD" clId="Web-{7F846046-3CF8-2733-8E77-90D3EB33AE9F}" dt="2023-01-30T21:53:50.971" v="0"/>
          <ac:spMkLst>
            <pc:docMk/>
            <pc:sldMk cId="3209285075" sldId="287"/>
            <ac:spMk id="4" creationId="{33CEB819-74A8-4964-B1E6-4AA757418748}"/>
          </ac:spMkLst>
        </pc:spChg>
        <pc:spChg chg="add mod">
          <ac:chgData name="BJ Schwartz" userId="S::bj@partnersinmeded.com::166c3123-63e8-4023-b9d9-bab575057437" providerId="AD" clId="Web-{7F846046-3CF8-2733-8E77-90D3EB33AE9F}" dt="2023-01-30T21:53:59.081" v="1"/>
          <ac:spMkLst>
            <pc:docMk/>
            <pc:sldMk cId="3209285075" sldId="287"/>
            <ac:spMk id="5" creationId="{F064B72F-67E7-2120-DBAB-7DE17C10E1BA}"/>
          </ac:spMkLst>
        </pc:spChg>
        <pc:spChg chg="add mod">
          <ac:chgData name="BJ Schwartz" userId="S::bj@partnersinmeded.com::166c3123-63e8-4023-b9d9-bab575057437" providerId="AD" clId="Web-{7F846046-3CF8-2733-8E77-90D3EB33AE9F}" dt="2023-01-30T21:55:07.336" v="72" actId="20577"/>
          <ac:spMkLst>
            <pc:docMk/>
            <pc:sldMk cId="3209285075" sldId="287"/>
            <ac:spMk id="6" creationId="{B4F671F5-492B-3ACE-ECAF-212019006B15}"/>
          </ac:spMkLst>
        </pc:spChg>
      </pc:sldChg>
    </pc:docChg>
  </pc:docChgLst>
  <pc:docChgLst>
    <pc:chgData name="BJ Schwartz" userId="166c3123-63e8-4023-b9d9-bab575057437" providerId="ADAL" clId="{C989F173-DB62-43F2-9C34-9B84090D02E7}"/>
    <pc:docChg chg="custSel addSld delSld modSld">
      <pc:chgData name="BJ Schwartz" userId="166c3123-63e8-4023-b9d9-bab575057437" providerId="ADAL" clId="{C989F173-DB62-43F2-9C34-9B84090D02E7}" dt="2023-01-30T22:04:28.654" v="316" actId="6549"/>
      <pc:docMkLst>
        <pc:docMk/>
      </pc:docMkLst>
      <pc:sldChg chg="del">
        <pc:chgData name="BJ Schwartz" userId="166c3123-63e8-4023-b9d9-bab575057437" providerId="ADAL" clId="{C989F173-DB62-43F2-9C34-9B84090D02E7}" dt="2023-01-30T22:00:27.222" v="2" actId="2696"/>
        <pc:sldMkLst>
          <pc:docMk/>
          <pc:sldMk cId="1904785726" sldId="400"/>
        </pc:sldMkLst>
      </pc:sldChg>
      <pc:sldChg chg="add">
        <pc:chgData name="BJ Schwartz" userId="166c3123-63e8-4023-b9d9-bab575057437" providerId="ADAL" clId="{C989F173-DB62-43F2-9C34-9B84090D02E7}" dt="2023-01-30T21:59:36.852" v="0"/>
        <pc:sldMkLst>
          <pc:docMk/>
          <pc:sldMk cId="1558847154" sldId="404"/>
        </pc:sldMkLst>
      </pc:sldChg>
      <pc:sldChg chg="modSp add mod">
        <pc:chgData name="BJ Schwartz" userId="166c3123-63e8-4023-b9d9-bab575057437" providerId="ADAL" clId="{C989F173-DB62-43F2-9C34-9B84090D02E7}" dt="2023-01-30T22:04:28.654" v="316" actId="6549"/>
        <pc:sldMkLst>
          <pc:docMk/>
          <pc:sldMk cId="3477323597" sldId="405"/>
        </pc:sldMkLst>
        <pc:spChg chg="mod">
          <ac:chgData name="BJ Schwartz" userId="166c3123-63e8-4023-b9d9-bab575057437" providerId="ADAL" clId="{C989F173-DB62-43F2-9C34-9B84090D02E7}" dt="2023-01-30T22:04:28.654" v="316" actId="6549"/>
          <ac:spMkLst>
            <pc:docMk/>
            <pc:sldMk cId="3477323597" sldId="405"/>
            <ac:spMk id="10" creationId="{FAC18BD8-A5B9-3741-B6AD-A994C0913D2D}"/>
          </ac:spMkLst>
        </pc:spChg>
        <pc:spChg chg="mod">
          <ac:chgData name="BJ Schwartz" userId="166c3123-63e8-4023-b9d9-bab575057437" providerId="ADAL" clId="{C989F173-DB62-43F2-9C34-9B84090D02E7}" dt="2023-01-30T22:02:42.049" v="260" actId="113"/>
          <ac:spMkLst>
            <pc:docMk/>
            <pc:sldMk cId="3477323597" sldId="405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5723" cy="46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2" tIns="45663" rIns="91352" bIns="45663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6742" y="1"/>
            <a:ext cx="3035723" cy="46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2" tIns="45663" rIns="91352" bIns="45663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75" y="1160463"/>
            <a:ext cx="4178300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0520"/>
            <a:ext cx="5601971" cy="365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2" tIns="45663" rIns="91352" bIns="4566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3644"/>
            <a:ext cx="3035723" cy="46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2" tIns="45663" rIns="91352" bIns="45663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6742" y="8823644"/>
            <a:ext cx="3035723" cy="46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2" tIns="45663" rIns="91352" bIns="45663" anchor="b" anchorCtr="0">
            <a:noAutofit/>
          </a:bodyPr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‹#›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50870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0463"/>
            <a:ext cx="4178300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701040" y="4470520"/>
            <a:ext cx="5601971" cy="365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2" tIns="45663" rIns="91352" bIns="4566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3966742" y="8823644"/>
            <a:ext cx="3035723" cy="46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2" tIns="45663" rIns="91352" bIns="4566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2023</a:t>
            </a:r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2023</a:t>
            </a:r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2023</a:t>
            </a:r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2023</a:t>
            </a:r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2023</a:t>
            </a:r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2023</a:t>
            </a:r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2023</a:t>
            </a:r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2023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gold-glitter-star-1f04c82e37e54de88bb01302a642b99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kmorgantrinidad/7969347630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boomers.com/how-to-find-a-job-onlin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nwendell/3508783278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asterpedia.net/wiki/Big_Loop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hecklist-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ierarchy-levels-arrangements-35795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helivinglib.org/data-to-go-the-value-of-data-portability-as-a-means-to-data-liquidity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ertificatetemplates.com/blank-certificate-templates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mssolutionsint.blogspot.com/2019/06/acls-advanced-cardiac-life-support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vacation-png/download/6957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since-1997/dealing-with-social-anxiety-650c72b612f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1620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rdkarma/5990183098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pp-software-contour-settings-1013616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rlund.blogspot.com/2018/01/who-is-studying-online-and-where-inside.htm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ussex.ac.uk/tel/2015/12/08/note-making-and-annotating-with-an-ipad-which-apps-do-i-need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7264&amp;picture=graduation-academic-accomplish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omanssky.gamepedia.com/Tips_and_tricks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culturefordigital/communication-is-the-key-to-bringing-about-transformation-22750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30323&amp;picture=dont-forget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yeseren/8093611124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hyperlink" Target="mailto:Cheryl@partnersinmeded.com" TargetMode="External"/><Relationship Id="rId4" Type="http://schemas.openxmlformats.org/officeDocument/2006/relationships/hyperlink" Target="mailto:Amy@partnersinmede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certificates.com/diploma-templat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abiusmaximus.com/2015/02/18/islamic-state-terrorism-jihad-caliphate-78954/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y-dog-breeds-arent-considered-separate-species-5611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02366/isometric-arrow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grimz/8679892261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>
              <a:latin typeface="+mn-lt"/>
            </a:endParaRPr>
          </a:p>
          <a:p>
            <a:pPr>
              <a:defRPr/>
            </a:pPr>
            <a:endParaRPr lang="en-US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/>
              <a:t>Please Note…</a:t>
            </a:r>
            <a:endParaRPr lang="en-US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7D80-498C-4D0C-9874-AC473935BB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0F13-25B6-477A-B313-5D512FEF7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4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6F4DBA-9D82-BA6B-0D2C-A7D982FBB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 meetings on their turf</a:t>
            </a:r>
          </a:p>
          <a:p>
            <a:r>
              <a:rPr lang="en-US" dirty="0"/>
              <a:t>Meet them in the middle - what should they keep, what can you do for them?</a:t>
            </a:r>
          </a:p>
          <a:p>
            <a:r>
              <a:rPr lang="en-US" dirty="0"/>
              <a:t>Show them how much time you will save them</a:t>
            </a:r>
          </a:p>
          <a:p>
            <a:r>
              <a:rPr lang="en-US" dirty="0"/>
              <a:t>Assure system for gathering/transferring data is secure</a:t>
            </a:r>
          </a:p>
          <a:p>
            <a:pPr lvl="1"/>
            <a:r>
              <a:rPr lang="en-US" dirty="0"/>
              <a:t>New Innovations and </a:t>
            </a:r>
            <a:r>
              <a:rPr lang="en-US" dirty="0" err="1"/>
              <a:t>MedHub</a:t>
            </a:r>
            <a:r>
              <a:rPr lang="en-US" dirty="0"/>
              <a:t> both password protected</a:t>
            </a:r>
          </a:p>
          <a:p>
            <a:pPr lvl="1"/>
            <a:r>
              <a:rPr lang="en-US" dirty="0"/>
              <a:t>Give them module-specific access</a:t>
            </a:r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725F55-29DC-3BA9-348A-2EBC1199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buy-in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1DB3-D960-0B27-2AF5-BE733CAB7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062DC0-128D-669F-3AC2-C971932109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00351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2B3F55-1271-46D7-E959-83701BE1F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642" y="1808163"/>
            <a:ext cx="3868340" cy="82391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Human Resources/</a:t>
            </a:r>
          </a:p>
          <a:p>
            <a:r>
              <a:rPr lang="en-US" dirty="0"/>
              <a:t>Employee Health/Medical Staff Office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73B892-E0F5-E5F6-AAF5-D622D71E52D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63500" indent="0">
              <a:buNone/>
            </a:pPr>
            <a:r>
              <a:rPr lang="en-US" sz="1600" u="sng" dirty="0"/>
              <a:t>Pro: </a:t>
            </a:r>
            <a:r>
              <a:rPr lang="en-US" sz="1400" dirty="0"/>
              <a:t>Does it everyday</a:t>
            </a:r>
          </a:p>
          <a:p>
            <a:pPr marL="63500" indent="0">
              <a:buNone/>
            </a:pPr>
            <a:r>
              <a:rPr lang="en-US" sz="1400" u="sng" dirty="0"/>
              <a:t>Con: </a:t>
            </a:r>
            <a:r>
              <a:rPr lang="en-US" sz="1400" dirty="0"/>
              <a:t>Trainees very different from other staff</a:t>
            </a:r>
          </a:p>
          <a:p>
            <a:pPr marL="63500" indent="0">
              <a:buNone/>
            </a:pPr>
            <a:endParaRPr lang="en-US" sz="1500" b="1" dirty="0"/>
          </a:p>
          <a:p>
            <a:pPr marL="63500" indent="0">
              <a:buNone/>
            </a:pPr>
            <a:r>
              <a:rPr lang="en-US" sz="1500" b="1" dirty="0"/>
              <a:t>GME Office</a:t>
            </a:r>
          </a:p>
          <a:p>
            <a:pPr marL="63500" indent="0">
              <a:buNone/>
            </a:pPr>
            <a:r>
              <a:rPr lang="en-US" sz="1400" u="sng" dirty="0"/>
              <a:t>Pro: </a:t>
            </a:r>
            <a:r>
              <a:rPr lang="en-US" sz="1400" dirty="0"/>
              <a:t>Centralizes everything</a:t>
            </a:r>
          </a:p>
          <a:p>
            <a:pPr marL="63500" indent="0">
              <a:buNone/>
            </a:pPr>
            <a:r>
              <a:rPr lang="en-US" sz="1400" u="sng" dirty="0"/>
              <a:t>Con:</a:t>
            </a:r>
            <a:r>
              <a:rPr lang="en-US" sz="1400" dirty="0"/>
              <a:t> Program specific requests/Volume</a:t>
            </a:r>
          </a:p>
          <a:p>
            <a:pPr marL="63500" indent="0">
              <a:buNone/>
            </a:pPr>
            <a:endParaRPr lang="en-US" sz="1600" dirty="0"/>
          </a:p>
          <a:p>
            <a:pPr marL="63500" indent="0">
              <a:buNone/>
            </a:pPr>
            <a:r>
              <a:rPr lang="en-US" sz="1500" b="1" dirty="0"/>
              <a:t>Program</a:t>
            </a:r>
          </a:p>
          <a:p>
            <a:pPr marL="63500" indent="0">
              <a:buNone/>
            </a:pPr>
            <a:r>
              <a:rPr lang="en-US" sz="1400" u="sng" dirty="0"/>
              <a:t>Pro: </a:t>
            </a:r>
            <a:r>
              <a:rPr lang="en-US" sz="1400" dirty="0"/>
              <a:t>Centralizes everything/Less volume</a:t>
            </a:r>
          </a:p>
          <a:p>
            <a:pPr marL="63500" indent="0">
              <a:buNone/>
            </a:pPr>
            <a:r>
              <a:rPr lang="en-US" sz="1400" u="sng" dirty="0"/>
              <a:t>Con: </a:t>
            </a:r>
            <a:r>
              <a:rPr lang="en-US" sz="1400" dirty="0"/>
              <a:t>GME/hospital specific requests </a:t>
            </a:r>
          </a:p>
          <a:p>
            <a:pPr marL="63500" indent="0">
              <a:buNone/>
            </a:pPr>
            <a:endParaRPr lang="en-US" sz="1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4A96A9-FC88-6708-E838-0B6E05101D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514254" y="1352753"/>
            <a:ext cx="3887391" cy="823912"/>
          </a:xfrm>
        </p:spPr>
        <p:txBody>
          <a:bodyPr>
            <a:normAutofit/>
          </a:bodyPr>
          <a:lstStyle/>
          <a:p>
            <a:r>
              <a:rPr lang="en-US" sz="1500" dirty="0"/>
              <a:t>GME initiates then program completes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B20EE5-D099-F10B-F2D0-0D613A6727F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26767" y="2220119"/>
            <a:ext cx="3887391" cy="3684588"/>
          </a:xfrm>
        </p:spPr>
        <p:txBody>
          <a:bodyPr>
            <a:normAutofit fontScale="92500" lnSpcReduction="20000"/>
          </a:bodyPr>
          <a:lstStyle/>
          <a:p>
            <a:pPr marL="63500" indent="0">
              <a:buNone/>
            </a:pPr>
            <a:r>
              <a:rPr lang="en-US" sz="1400" u="sng" dirty="0"/>
              <a:t>Pro: </a:t>
            </a:r>
            <a:r>
              <a:rPr lang="en-US" sz="1400" dirty="0"/>
              <a:t>GME and programs get what they need/housed in one location</a:t>
            </a:r>
          </a:p>
          <a:p>
            <a:pPr marL="63500" indent="0">
              <a:buNone/>
            </a:pPr>
            <a:r>
              <a:rPr lang="en-US" sz="1400" u="sng" dirty="0"/>
              <a:t>Con: </a:t>
            </a:r>
            <a:r>
              <a:rPr lang="en-US" sz="1400" dirty="0"/>
              <a:t>Are they?</a:t>
            </a:r>
          </a:p>
          <a:p>
            <a:pPr marL="63500" indent="0">
              <a:buNone/>
            </a:pPr>
            <a:endParaRPr lang="en-US" sz="1400" dirty="0"/>
          </a:p>
          <a:p>
            <a:pPr marL="63500" indent="0">
              <a:buNone/>
            </a:pPr>
            <a:r>
              <a:rPr lang="en-US" sz="1400" b="1" dirty="0"/>
              <a:t>HR initiates then program completes</a:t>
            </a:r>
          </a:p>
          <a:p>
            <a:pPr marL="63500" indent="0">
              <a:buNone/>
            </a:pPr>
            <a:r>
              <a:rPr lang="en-US" sz="1400" u="sng" dirty="0"/>
              <a:t>Pro: </a:t>
            </a:r>
            <a:r>
              <a:rPr lang="en-US" sz="1400" dirty="0"/>
              <a:t>Housed in one location</a:t>
            </a:r>
          </a:p>
          <a:p>
            <a:pPr marL="63500" indent="0">
              <a:buNone/>
            </a:pPr>
            <a:r>
              <a:rPr lang="en-US" sz="1400" u="sng" dirty="0"/>
              <a:t>Con: </a:t>
            </a:r>
            <a:r>
              <a:rPr lang="en-US" sz="1400" dirty="0"/>
              <a:t>Don’t know HR requirements/</a:t>
            </a:r>
          </a:p>
          <a:p>
            <a:pPr marL="63500" indent="0">
              <a:buNone/>
            </a:pPr>
            <a:r>
              <a:rPr lang="en-US" sz="1400" dirty="0"/>
              <a:t>GME and program requests</a:t>
            </a:r>
          </a:p>
          <a:p>
            <a:pPr marL="63500" indent="0">
              <a:buNone/>
            </a:pPr>
            <a:endParaRPr lang="en-US" sz="1400" dirty="0"/>
          </a:p>
          <a:p>
            <a:pPr marL="63500" indent="0">
              <a:buNone/>
            </a:pPr>
            <a:r>
              <a:rPr lang="en-US" sz="1400" b="1" dirty="0"/>
              <a:t>Hybrid</a:t>
            </a:r>
          </a:p>
          <a:p>
            <a:pPr marL="63500" indent="0">
              <a:buNone/>
            </a:pPr>
            <a:r>
              <a:rPr lang="en-US" sz="1400" u="sng" dirty="0"/>
              <a:t>Pro: </a:t>
            </a:r>
            <a:r>
              <a:rPr lang="en-US" sz="1400" dirty="0"/>
              <a:t>All get what is needed</a:t>
            </a:r>
          </a:p>
          <a:p>
            <a:pPr marL="63500" indent="0">
              <a:buNone/>
            </a:pPr>
            <a:r>
              <a:rPr lang="en-US" sz="1400" u="sng" dirty="0"/>
              <a:t>Con: </a:t>
            </a:r>
            <a:r>
              <a:rPr lang="en-US" sz="1400" dirty="0"/>
              <a:t>Trainees get confused/duplicate requests/Misinformation/Misunderstanding of need/etc. etc. etc. </a:t>
            </a:r>
          </a:p>
          <a:p>
            <a:pPr marL="63500" indent="0">
              <a:buNone/>
            </a:pPr>
            <a:endParaRPr lang="en-US" sz="1400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516E47-C132-384F-8F74-D665B01F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29042-BE99-A168-5229-713704930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18" name="Picture 17" descr="A yellow star on a blue background&#10;&#10;Description automatically generated with low confidence">
            <a:extLst>
              <a:ext uri="{FF2B5EF4-FFF2-40B4-BE49-F238E27FC236}">
                <a16:creationId xmlns:a16="http://schemas.microsoft.com/office/drawing/2014/main" id="{07965C36-71DC-C069-5272-8AF52C029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60000">
            <a:off x="7361704" y="4447381"/>
            <a:ext cx="1079500" cy="607219"/>
          </a:xfrm>
          <a:prstGeom prst="rect">
            <a:avLst/>
          </a:prstGeom>
        </p:spPr>
      </p:pic>
      <p:pic>
        <p:nvPicPr>
          <p:cNvPr id="3" name="Graphic 2" descr="Shooting star with solid fill">
            <a:extLst>
              <a:ext uri="{FF2B5EF4-FFF2-40B4-BE49-F238E27FC236}">
                <a16:creationId xmlns:a16="http://schemas.microsoft.com/office/drawing/2014/main" id="{953A5387-4BA5-CF78-63E6-BD7D8EF1B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6776" y="6220696"/>
            <a:ext cx="424869" cy="4248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B914AE-1616-6A4D-17A0-DC836921739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594491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AD4778D0-92EF-B134-5124-14FDA3FC28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Things to Consider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9F944-5490-A4DA-89A7-9F927D4C6C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E26938A-EF54-D681-25DB-0F16DF44A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7650" y="1423942"/>
            <a:ext cx="4603750" cy="2387600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46342FA6-1FFB-2E19-2899-2D70A4176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6776" y="6220696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3D180-369D-FF1D-E3AE-077008570B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20310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D98E4F-5112-0D1F-691C-C2E6C46CB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All refer to the process as onboarding </a:t>
            </a:r>
          </a:p>
          <a:p>
            <a:pPr lvl="1"/>
            <a:r>
              <a:rPr lang="en-US" dirty="0"/>
              <a:t>Trainees only do one, and think they are finished </a:t>
            </a:r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48DBF0-9C56-3D22-C2A8-D2D54945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same but different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AA382-0364-C1B2-AF44-6929EA724C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59192-3699-1577-05FE-0701C3AA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421" y="1572029"/>
            <a:ext cx="4993158" cy="3091899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FF2CBF4C-ED72-456C-8A67-813520EC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6776" y="6220696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A8FF7-D4E4-34AA-1970-93F741DF2C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02377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88492D-00E3-2D63-87D1-6518964F3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ERAS import</a:t>
            </a:r>
          </a:p>
          <a:p>
            <a:pPr lvl="1"/>
            <a:r>
              <a:rPr lang="en-US" dirty="0"/>
              <a:t>Who does that? Programs or GME?</a:t>
            </a:r>
          </a:p>
          <a:p>
            <a:pPr lvl="1"/>
            <a:r>
              <a:rPr lang="en-US" dirty="0"/>
              <a:t>What is the due date?</a:t>
            </a:r>
          </a:p>
          <a:p>
            <a:pPr lvl="1"/>
            <a:r>
              <a:rPr lang="en-US" dirty="0"/>
              <a:t>How is HR informed?</a:t>
            </a:r>
          </a:p>
          <a:p>
            <a:pPr lvl="1"/>
            <a:endParaRPr lang="en-US" dirty="0"/>
          </a:p>
          <a:p>
            <a:r>
              <a:rPr lang="en-US" dirty="0"/>
              <a:t>What exact information is needed?</a:t>
            </a:r>
          </a:p>
          <a:p>
            <a:pPr lvl="1"/>
            <a:r>
              <a:rPr lang="en-US" dirty="0"/>
              <a:t>Socials security numbers no longer in ERAS</a:t>
            </a:r>
          </a:p>
          <a:p>
            <a:pPr lvl="1"/>
            <a:endParaRPr lang="en-US" dirty="0"/>
          </a:p>
          <a:p>
            <a:r>
              <a:rPr lang="en-US" dirty="0"/>
              <a:t>VISAS</a:t>
            </a:r>
          </a:p>
          <a:p>
            <a:pPr lvl="1"/>
            <a:r>
              <a:rPr lang="en-US" dirty="0"/>
              <a:t>Which kind </a:t>
            </a:r>
          </a:p>
          <a:p>
            <a:pPr lvl="1"/>
            <a:r>
              <a:rPr lang="en-US" dirty="0"/>
              <a:t>Submit application </a:t>
            </a:r>
          </a:p>
          <a:p>
            <a:pPr lvl="1"/>
            <a:r>
              <a:rPr lang="en-US" dirty="0"/>
              <a:t>Contract</a:t>
            </a:r>
          </a:p>
          <a:p>
            <a:pPr lvl="1"/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2935F3-3C81-4408-33B2-ACD72611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Profile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A5ED7-0A56-EEC2-8780-CF17B1B227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00524F15-8AFA-C837-C3CE-60052D6B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4342" y="1481890"/>
            <a:ext cx="2620670" cy="1696884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7200F56C-8C35-1C00-6A8B-776BD294D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7251" y="6300130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CD998-F6E6-BCDB-29B3-4D38C80573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155263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DA0832-C56F-57C5-BF9F-5E262255A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 a meeting and not reading the minutes</a:t>
            </a:r>
          </a:p>
          <a:p>
            <a:endParaRPr lang="en-US" dirty="0"/>
          </a:p>
          <a:p>
            <a:r>
              <a:rPr lang="en-US" dirty="0"/>
              <a:t>Follow process as always been done</a:t>
            </a:r>
          </a:p>
          <a:p>
            <a:endParaRPr lang="en-US" dirty="0"/>
          </a:p>
          <a:p>
            <a:r>
              <a:rPr lang="en-US" dirty="0"/>
              <a:t>Onboarding always evolving</a:t>
            </a:r>
          </a:p>
          <a:p>
            <a:endParaRPr lang="en-US" dirty="0"/>
          </a:p>
          <a:p>
            <a:r>
              <a:rPr lang="en-US" dirty="0"/>
              <a:t>Duplicate IT tickets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E715F4-AE2A-BAEE-0D3E-3291E95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322356"/>
            <a:ext cx="6526006" cy="1325563"/>
          </a:xfrm>
        </p:spPr>
        <p:txBody>
          <a:bodyPr/>
          <a:lstStyle/>
          <a:p>
            <a:r>
              <a:rPr lang="en-US" dirty="0"/>
              <a:t>She/He Said, She/He Said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0F01A-D066-602D-7081-A9B9641D0F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775CF254-B3C4-A799-5E73-334A8C5D3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6263" y="3491842"/>
            <a:ext cx="3690996" cy="2851150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0B61BB69-A956-464E-5F6A-4F1DD7B31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E2C7E-5AC1-2858-0A5D-453D7DCBDE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292070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320F22-E5DF-4503-89BD-696CE2E7F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680" y="1643866"/>
            <a:ext cx="7049262" cy="409698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Never assume</a:t>
            </a:r>
          </a:p>
          <a:p>
            <a:pPr marL="6350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 ensure you have requested everything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 keep trainees morale up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Their first official welcoming to their first official job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 assist future programs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Start a working group and provide weekly updates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BDC611-EF97-44F1-B018-F92DE689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Keeping EVERYONE in the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736F0-C969-4F32-A5F7-C2E604EC8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A roller coaster with people on it&#10;&#10;Description automatically generated with low confidence">
            <a:extLst>
              <a:ext uri="{FF2B5EF4-FFF2-40B4-BE49-F238E27FC236}">
                <a16:creationId xmlns:a16="http://schemas.microsoft.com/office/drawing/2014/main" id="{A56825DB-486B-2D85-90D6-D41A5BD8D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9050" y="2309994"/>
            <a:ext cx="1433513" cy="1911350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E45801D8-D1BF-E5A1-5B04-4A44FEBD4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6D2C3C-F3B1-5C3D-891F-5DDFE74B75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55524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81E067-7F31-BFAD-7C04-29B95ECDC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38300"/>
            <a:ext cx="7886700" cy="453866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Programs</a:t>
            </a:r>
            <a:r>
              <a:rPr lang="en-US" dirty="0"/>
              <a:t> complete ERAS import by Wednesday following match week.  Information required by GME (HR) is further requested by program</a:t>
            </a:r>
          </a:p>
          <a:p>
            <a:r>
              <a:rPr lang="en-US" u="sng" dirty="0"/>
              <a:t>GME </a:t>
            </a:r>
            <a:r>
              <a:rPr lang="en-US" dirty="0"/>
              <a:t>sends welcome email informing the trainees of their username and log in for the checklist</a:t>
            </a:r>
          </a:p>
          <a:p>
            <a:r>
              <a:rPr lang="en-US" u="sng" dirty="0"/>
              <a:t>GME </a:t>
            </a:r>
            <a:r>
              <a:rPr lang="en-US" dirty="0"/>
              <a:t>distributes checklist made in </a:t>
            </a:r>
            <a:r>
              <a:rPr lang="en-US" u="sng" dirty="0"/>
              <a:t>collaboration</a:t>
            </a:r>
            <a:r>
              <a:rPr lang="en-US" dirty="0"/>
              <a:t> with </a:t>
            </a:r>
            <a:r>
              <a:rPr lang="en-US" u="sng" dirty="0"/>
              <a:t>programs</a:t>
            </a:r>
          </a:p>
          <a:p>
            <a:r>
              <a:rPr lang="en-US" u="sng" dirty="0"/>
              <a:t>GME </a:t>
            </a:r>
            <a:r>
              <a:rPr lang="en-US" dirty="0"/>
              <a:t>reviews checklist but program has the ability to do so as well – would suggest otherwise</a:t>
            </a:r>
          </a:p>
          <a:p>
            <a:r>
              <a:rPr lang="en-US" u="sng" dirty="0"/>
              <a:t>Programs</a:t>
            </a:r>
            <a:r>
              <a:rPr lang="en-US" dirty="0"/>
              <a:t> request program specific information – not via onboarding checklist if using certain management suites</a:t>
            </a:r>
          </a:p>
          <a:p>
            <a:pPr marL="63500" indent="0" algn="ctr">
              <a:buNone/>
            </a:pPr>
            <a:endParaRPr lang="en-US" dirty="0"/>
          </a:p>
          <a:p>
            <a:pPr marL="63500" indent="0" algn="ctr">
              <a:buNone/>
            </a:pPr>
            <a:r>
              <a:rPr lang="en-US" dirty="0"/>
              <a:t>Simultaneously….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9E81A2-7E6A-ADFE-79BC-496ADACD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Hybrid Example</a:t>
            </a:r>
            <a:br>
              <a:rPr lang="en-US" dirty="0"/>
            </a:br>
            <a:r>
              <a:rPr lang="en-US" dirty="0"/>
              <a:t>GME vs.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5FA72-68F5-9088-F89B-9C55F2F3D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F23A9E0D-8DD4-52D8-692D-78A4A83E1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E7FC0-B620-5D54-0DC0-574E8BCCCE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64301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F8C712-8554-B18C-73E4-25AFEDE0F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GME</a:t>
            </a:r>
            <a:r>
              <a:rPr lang="en-US" dirty="0"/>
              <a:t> informs HR of the names – information can also “feed” into the system</a:t>
            </a:r>
          </a:p>
          <a:p>
            <a:r>
              <a:rPr lang="en-US" u="sng" dirty="0"/>
              <a:t>HR</a:t>
            </a:r>
            <a:r>
              <a:rPr lang="en-US" dirty="0"/>
              <a:t> enters into their system and contacts the trainees about HR requirements</a:t>
            </a:r>
          </a:p>
          <a:p>
            <a:r>
              <a:rPr lang="en-US" u="sng" dirty="0"/>
              <a:t>EHS</a:t>
            </a:r>
            <a:r>
              <a:rPr lang="en-US" dirty="0"/>
              <a:t> conducts pre-employment screenings, part of the HR requirements, and informs HR of who is clear</a:t>
            </a:r>
          </a:p>
          <a:p>
            <a:r>
              <a:rPr lang="en-US" u="sng" dirty="0"/>
              <a:t>EHS</a:t>
            </a:r>
            <a:r>
              <a:rPr lang="en-US" dirty="0"/>
              <a:t> informs </a:t>
            </a:r>
            <a:r>
              <a:rPr lang="en-US" u="sng" dirty="0"/>
              <a:t>GME</a:t>
            </a:r>
            <a:r>
              <a:rPr lang="en-US" dirty="0"/>
              <a:t> who is clear, trainees only clear when GME says they are – communication lapse and trainees were told </a:t>
            </a:r>
          </a:p>
          <a:p>
            <a:pPr lvl="2"/>
            <a:r>
              <a:rPr lang="en-US" dirty="0"/>
              <a:t>Can tell coordinators when clear but can cause dilemmas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E3EB04-61B0-9942-F2B1-CC3C3ACF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Resources/EHS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D32A-AAEF-3BEF-56A2-26DE7D76C7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B6DFEA66-80CB-E3C9-C670-3387FA397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D1CA9-2273-5685-13C0-3C02838F53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1607211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6F4DBA-9D82-BA6B-0D2C-A7D982FBB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document, steps added with new deadlines</a:t>
            </a:r>
          </a:p>
          <a:p>
            <a:r>
              <a:rPr lang="en-US" dirty="0"/>
              <a:t>RMS checklist</a:t>
            </a:r>
          </a:p>
          <a:p>
            <a:pPr lvl="1"/>
            <a:r>
              <a:rPr lang="en-US" dirty="0"/>
              <a:t>Contract</a:t>
            </a:r>
          </a:p>
          <a:p>
            <a:pPr lvl="1"/>
            <a:r>
              <a:rPr lang="en-US" dirty="0"/>
              <a:t>Licensing/credentialing</a:t>
            </a:r>
          </a:p>
          <a:p>
            <a:pPr lvl="1"/>
            <a:r>
              <a:rPr lang="en-US" dirty="0"/>
              <a:t>NPI</a:t>
            </a:r>
          </a:p>
          <a:p>
            <a:pPr lvl="1"/>
            <a:r>
              <a:rPr lang="en-US" dirty="0"/>
              <a:t>Pre-matriculation work</a:t>
            </a:r>
          </a:p>
          <a:p>
            <a:pPr lvl="2"/>
            <a:r>
              <a:rPr lang="en-US" dirty="0"/>
              <a:t>Modules (IHI, employee courses,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I-9 instructions/acceptable forms of ID</a:t>
            </a:r>
          </a:p>
          <a:p>
            <a:pPr lvl="1"/>
            <a:r>
              <a:rPr lang="en-US" dirty="0"/>
              <a:t>Immunizations</a:t>
            </a:r>
          </a:p>
          <a:p>
            <a:pPr lvl="1"/>
            <a:r>
              <a:rPr lang="en-US" dirty="0"/>
              <a:t>Anything that can be collected in advance</a:t>
            </a:r>
          </a:p>
          <a:p>
            <a:pPr marL="546100" lvl="1" indent="0">
              <a:buNone/>
            </a:pPr>
            <a:endParaRPr lang="en-US" dirty="0"/>
          </a:p>
          <a:p>
            <a:pPr marL="10287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725F55-29DC-3BA9-348A-2EBC1199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Onboarding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1DB3-D960-0B27-2AF5-BE733CAB7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FBC212-CA23-B3FF-DD69-5AA193D6BA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412406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AD46-1839-4F2E-BDA0-10A7C04B5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/>
              </a:rPr>
              <a:t>Onboarding Residents</a:t>
            </a:r>
            <a:br>
              <a:rPr lang="en-US" sz="4400" dirty="0">
                <a:effectLst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96B3C-872B-49C8-BB4D-0853A7C0D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04" y="4564215"/>
            <a:ext cx="7245398" cy="1116242"/>
          </a:xfrm>
        </p:spPr>
        <p:txBody>
          <a:bodyPr/>
          <a:lstStyle/>
          <a:p>
            <a:r>
              <a:rPr lang="en-US" dirty="0">
                <a:effectLst/>
              </a:rPr>
              <a:t>Amy </a:t>
            </a:r>
            <a:r>
              <a:rPr lang="en-US" dirty="0"/>
              <a:t>Durante</a:t>
            </a:r>
            <a:r>
              <a:rPr lang="en-US" dirty="0">
                <a:effectLst/>
              </a:rPr>
              <a:t>, MHA </a:t>
            </a:r>
          </a:p>
          <a:p>
            <a:r>
              <a:rPr lang="en-US" dirty="0"/>
              <a:t>Cheryl Haynes, BA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B72F-67E7-2120-DBAB-7DE17C10E1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671F5-492B-3ACE-ECAF-212019006B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20928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864F-3E6C-CD68-1800-D5F55D1F5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814" y="3911419"/>
            <a:ext cx="7137345" cy="2387600"/>
          </a:xfrm>
        </p:spPr>
        <p:txBody>
          <a:bodyPr>
            <a:normAutofit/>
          </a:bodyPr>
          <a:lstStyle/>
          <a:p>
            <a:r>
              <a:rPr lang="en-US" sz="3600" dirty="0"/>
              <a:t>Checklists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EC980-6722-67D0-B4B7-76D0B85F53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7F3174A-C256-7CDA-6D2F-2F81CE20A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9950" y="1403659"/>
            <a:ext cx="3314212" cy="2425033"/>
          </a:xfrm>
          <a:prstGeom prst="rect">
            <a:avLst/>
          </a:prstGeom>
        </p:spPr>
      </p:pic>
      <p:pic>
        <p:nvPicPr>
          <p:cNvPr id="5" name="Graphic 4" descr="Shooting star with solid fill">
            <a:extLst>
              <a:ext uri="{FF2B5EF4-FFF2-40B4-BE49-F238E27FC236}">
                <a16:creationId xmlns:a16="http://schemas.microsoft.com/office/drawing/2014/main" id="{14B795DF-617C-F85C-DE38-A10A93391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5C37D-E174-07D4-ED98-30C8DDC212F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1982566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78EA50-C235-3C59-192C-D7A4A5FE1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Human Resources</a:t>
            </a:r>
          </a:p>
          <a:p>
            <a:r>
              <a:rPr lang="en-US" sz="2400" dirty="0"/>
              <a:t>Employee Health</a:t>
            </a:r>
          </a:p>
          <a:p>
            <a:r>
              <a:rPr lang="en-US" sz="2400" dirty="0"/>
              <a:t>GME</a:t>
            </a:r>
          </a:p>
          <a:p>
            <a:r>
              <a:rPr lang="en-US" sz="2400" dirty="0"/>
              <a:t>Program</a:t>
            </a:r>
          </a:p>
          <a:p>
            <a:endParaRPr lang="en-US" sz="2400" dirty="0"/>
          </a:p>
          <a:p>
            <a:r>
              <a:rPr lang="en-US" sz="2400" dirty="0"/>
              <a:t>Be as collaborative as possible</a:t>
            </a:r>
          </a:p>
          <a:p>
            <a:r>
              <a:rPr lang="en-US" sz="2400" dirty="0"/>
              <a:t>Communicate</a:t>
            </a:r>
          </a:p>
          <a:p>
            <a:r>
              <a:rPr lang="en-US" sz="2400" dirty="0"/>
              <a:t>Make sure everyone is on the same page</a:t>
            </a:r>
          </a:p>
          <a:p>
            <a:r>
              <a:rPr lang="en-US" sz="2400" dirty="0"/>
              <a:t>If you can make one – do it!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E37BE2-F144-ED61-4848-0D75F737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4F26-DF26-79DE-DD7A-2C5ABC60D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Shape, icon&#10;&#10;Description automatically generated">
            <a:extLst>
              <a:ext uri="{FF2B5EF4-FFF2-40B4-BE49-F238E27FC236}">
                <a16:creationId xmlns:a16="http://schemas.microsoft.com/office/drawing/2014/main" id="{B7FA7015-B221-43FC-A5F7-15A04CF37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60969" y="1572029"/>
            <a:ext cx="2598843" cy="2133600"/>
          </a:xfrm>
          <a:prstGeom prst="rect">
            <a:avLst/>
          </a:prstGeom>
        </p:spPr>
      </p:pic>
      <p:pic>
        <p:nvPicPr>
          <p:cNvPr id="3" name="Graphic 2" descr="Shooting star with solid fill">
            <a:extLst>
              <a:ext uri="{FF2B5EF4-FFF2-40B4-BE49-F238E27FC236}">
                <a16:creationId xmlns:a16="http://schemas.microsoft.com/office/drawing/2014/main" id="{478BA88A-83BD-CD2D-6EAD-91CDB7462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3B931B-6C5B-9851-7A83-EEC097CF7B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17706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9226F-2EF8-7A4C-74D4-2A01D5ADB25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9842" y="1854200"/>
            <a:ext cx="3868340" cy="4335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Contract</a:t>
            </a:r>
          </a:p>
          <a:p>
            <a:pPr marL="546100" lvl="1" indent="0">
              <a:buNone/>
            </a:pPr>
            <a:r>
              <a:rPr lang="en-US" dirty="0"/>
              <a:t>   </a:t>
            </a:r>
            <a:r>
              <a:rPr lang="en-US" sz="1500" dirty="0"/>
              <a:t> Its own checklist for NI</a:t>
            </a:r>
          </a:p>
          <a:p>
            <a:r>
              <a:rPr lang="en-US" dirty="0"/>
              <a:t>Personal information</a:t>
            </a:r>
          </a:p>
          <a:p>
            <a:r>
              <a:rPr lang="en-US" dirty="0"/>
              <a:t>Emergency contact</a:t>
            </a:r>
          </a:p>
          <a:p>
            <a:r>
              <a:rPr lang="en-US" dirty="0"/>
              <a:t>NPI number</a:t>
            </a:r>
          </a:p>
          <a:p>
            <a:pPr marL="546100" lvl="1" indent="0">
              <a:buNone/>
            </a:pPr>
            <a:r>
              <a:rPr lang="en-US" dirty="0"/>
              <a:t>   </a:t>
            </a:r>
            <a:r>
              <a:rPr lang="en-US" sz="1600" dirty="0"/>
              <a:t>Detailed instructions</a:t>
            </a:r>
          </a:p>
          <a:p>
            <a:pPr marL="546100" indent="-457200">
              <a:buFont typeface="Arial" panose="020B0604020202020204" pitchFamily="34" charset="0"/>
              <a:buChar char="•"/>
            </a:pPr>
            <a:r>
              <a:rPr lang="en-US" dirty="0"/>
              <a:t>Diploma</a:t>
            </a:r>
          </a:p>
          <a:p>
            <a:pPr marL="546100" indent="-457200">
              <a:buFont typeface="Arial" panose="020B0604020202020204" pitchFamily="34" charset="0"/>
              <a:buChar char="•"/>
            </a:pPr>
            <a:r>
              <a:rPr lang="en-US" dirty="0"/>
              <a:t>Transcript </a:t>
            </a:r>
          </a:p>
          <a:p>
            <a:pPr marL="546100" lvl="1" indent="0">
              <a:buNone/>
            </a:pPr>
            <a:r>
              <a:rPr lang="en-US" sz="1200" dirty="0"/>
              <a:t>	</a:t>
            </a:r>
            <a:r>
              <a:rPr lang="en-US" sz="1600" dirty="0"/>
              <a:t>From the source </a:t>
            </a:r>
          </a:p>
          <a:p>
            <a:pPr marL="546100" indent="-457200">
              <a:buFont typeface="Arial" panose="020B0604020202020204" pitchFamily="34" charset="0"/>
              <a:buChar char="•"/>
            </a:pPr>
            <a:r>
              <a:rPr lang="en-US" dirty="0"/>
              <a:t>CV </a:t>
            </a:r>
          </a:p>
          <a:p>
            <a:pPr marL="546100" lvl="1" indent="0">
              <a:buNone/>
            </a:pPr>
            <a:r>
              <a:rPr lang="en-US" sz="1200" dirty="0"/>
              <a:t>	</a:t>
            </a:r>
            <a:r>
              <a:rPr lang="en-US" sz="1400" dirty="0"/>
              <a:t>To include medical school dates</a:t>
            </a:r>
          </a:p>
          <a:p>
            <a:pPr marL="546100" lvl="1" indent="0">
              <a:buNone/>
            </a:pPr>
            <a:r>
              <a:rPr lang="en-US" sz="1400" dirty="0"/>
              <a:t>         IRIS report and audits</a:t>
            </a:r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23ACE2-34DF-AA1A-501A-024BE340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Checklist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03DDC-653C-6E71-FE3A-0E7829294C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A28251-9FFD-546B-B619-A139B8D50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45100" y="2506595"/>
            <a:ext cx="2908300" cy="2375932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407CDB7C-D4C4-3217-E095-2DB4A9969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FDD3E1-8C76-8450-9A70-B53C87F74D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97755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5223F7-A787-9E4D-1F0C-53DF534A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Checklist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8679D-C224-2F6B-01A2-FD47E637CE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FB9837-7B76-995D-25EE-DF92E3340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313"/>
            <a:ext cx="7886700" cy="4438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Gap form</a:t>
            </a:r>
          </a:p>
          <a:p>
            <a:r>
              <a:rPr lang="en-US" dirty="0"/>
              <a:t>Death certificate training</a:t>
            </a:r>
          </a:p>
          <a:p>
            <a:r>
              <a:rPr lang="en-US" sz="2400" dirty="0"/>
              <a:t>Infection control certificate</a:t>
            </a:r>
          </a:p>
          <a:p>
            <a:r>
              <a:rPr lang="en-US" sz="2400" dirty="0"/>
              <a:t>EMR training modules</a:t>
            </a:r>
          </a:p>
          <a:p>
            <a:pPr marL="546100" lvl="1" indent="0">
              <a:buNone/>
            </a:pPr>
            <a:r>
              <a:rPr lang="en-US" sz="2000" dirty="0"/>
              <a:t>	Inpatient and outpatient</a:t>
            </a:r>
          </a:p>
          <a:p>
            <a:r>
              <a:rPr lang="en-US" sz="2400" dirty="0"/>
              <a:t>Fatigue training</a:t>
            </a:r>
          </a:p>
          <a:p>
            <a:pPr marL="546100" lvl="1" indent="0">
              <a:buNone/>
            </a:pPr>
            <a:r>
              <a:rPr lang="en-US" sz="2000" dirty="0"/>
              <a:t>      Attestation</a:t>
            </a:r>
          </a:p>
          <a:p>
            <a:pPr marL="431800" indent="-342900"/>
            <a:r>
              <a:rPr lang="en-US" sz="2400" dirty="0"/>
              <a:t>Child abuse certificate</a:t>
            </a:r>
          </a:p>
          <a:p>
            <a:pPr marL="431800" indent="-342900"/>
            <a:r>
              <a:rPr lang="en-US" sz="2400" dirty="0"/>
              <a:t>Pain management courses</a:t>
            </a:r>
          </a:p>
          <a:p>
            <a:pPr marL="431800" indent="-342900"/>
            <a:r>
              <a:rPr lang="en-US" sz="2400" dirty="0"/>
              <a:t>HIPAA training</a:t>
            </a:r>
          </a:p>
          <a:p>
            <a:pPr marL="431800" indent="-342900"/>
            <a:endParaRPr lang="en-US" sz="2400" dirty="0"/>
          </a:p>
          <a:p>
            <a:pPr marL="431800" indent="-342900"/>
            <a:endParaRPr lang="en-US" sz="2400" dirty="0"/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10538B-8EA2-9807-0A66-386F0678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4918" y="2266950"/>
            <a:ext cx="2727296" cy="2108200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ECA573A7-E006-8F92-7662-A28D1D12A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7F807-3AE1-DBB5-6CF2-3AE5CFEAF4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1077653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1612C-B386-9D9C-1152-5AB22F065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 coat/Scrub size</a:t>
            </a:r>
          </a:p>
          <a:p>
            <a:r>
              <a:rPr lang="en-US" dirty="0"/>
              <a:t>Consent form</a:t>
            </a:r>
          </a:p>
          <a:p>
            <a:r>
              <a:rPr lang="en-US" dirty="0"/>
              <a:t>House Staff Manual</a:t>
            </a:r>
          </a:p>
          <a:p>
            <a:r>
              <a:rPr lang="en-US" dirty="0"/>
              <a:t>Policy and procedure attestation</a:t>
            </a:r>
          </a:p>
          <a:p>
            <a:endParaRPr lang="en-US" dirty="0"/>
          </a:p>
          <a:p>
            <a:r>
              <a:rPr lang="en-US" dirty="0"/>
              <a:t>ACLS</a:t>
            </a:r>
          </a:p>
          <a:p>
            <a:r>
              <a:rPr lang="en-US" dirty="0"/>
              <a:t>BLS</a:t>
            </a:r>
          </a:p>
          <a:p>
            <a:r>
              <a:rPr lang="en-US" dirty="0"/>
              <a:t>NRP</a:t>
            </a:r>
          </a:p>
          <a:p>
            <a:r>
              <a:rPr lang="en-US" dirty="0"/>
              <a:t>PALS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A03D38-4177-1AF9-C084-CF1B012B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Checklist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3EDF8-DF03-C0A7-3DD6-E5CECD10D1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EF95834-1BF1-6CAA-FE7A-013B157C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0837" y="2108200"/>
            <a:ext cx="1947813" cy="2508250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979ACF80-23C5-370F-0E5E-F6245C9FF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837B4-ADB5-C32E-A870-F27D2A04C5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881246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5CB257-9983-5F7C-A973-A8DD7EFCE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Dates/Holidays</a:t>
            </a:r>
          </a:p>
          <a:p>
            <a:r>
              <a:rPr lang="en-US" dirty="0"/>
              <a:t>Departmental policies and procedures</a:t>
            </a:r>
          </a:p>
          <a:p>
            <a:r>
              <a:rPr lang="en-US" dirty="0"/>
              <a:t>Membership requirements</a:t>
            </a:r>
          </a:p>
          <a:p>
            <a:r>
              <a:rPr lang="en-US" dirty="0"/>
              <a:t>Log in requirements</a:t>
            </a:r>
          </a:p>
          <a:p>
            <a:r>
              <a:rPr lang="en-US" dirty="0"/>
              <a:t>Research/Required Modules</a:t>
            </a:r>
          </a:p>
          <a:p>
            <a:r>
              <a:rPr lang="en-US" dirty="0"/>
              <a:t>Food restrictions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0F86C2-E2BC-A67A-CD25-F08D8B1A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Checklists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3CEE7-21AB-87CA-5F48-55712A9AF2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ECBD8128-FACD-CE34-5E73-749643340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5427" y="4505324"/>
            <a:ext cx="3589147" cy="15208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60B267-E0AF-9AD1-E1C2-2EFB8DCF60E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829850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40F889-6167-10A6-7FAC-DC2AC6E66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dates</a:t>
            </a:r>
          </a:p>
          <a:p>
            <a:pPr lvl="1"/>
            <a:r>
              <a:rPr lang="en-US" dirty="0"/>
              <a:t>Travel</a:t>
            </a:r>
          </a:p>
          <a:p>
            <a:pPr lvl="1"/>
            <a:r>
              <a:rPr lang="en-US" dirty="0"/>
              <a:t>Application submission or receipt</a:t>
            </a:r>
          </a:p>
          <a:p>
            <a:r>
              <a:rPr lang="en-US" dirty="0"/>
              <a:t>Requirements for processing</a:t>
            </a:r>
          </a:p>
          <a:p>
            <a:pPr lvl="1"/>
            <a:r>
              <a:rPr lang="en-US" dirty="0"/>
              <a:t>30 days</a:t>
            </a:r>
          </a:p>
          <a:p>
            <a:r>
              <a:rPr lang="en-US" dirty="0"/>
              <a:t>Ask now </a:t>
            </a:r>
          </a:p>
          <a:p>
            <a:r>
              <a:rPr lang="en-US" dirty="0"/>
              <a:t>Try not to duplicate</a:t>
            </a:r>
          </a:p>
          <a:p>
            <a:r>
              <a:rPr lang="en-US" dirty="0"/>
              <a:t>Uploads</a:t>
            </a:r>
          </a:p>
          <a:p>
            <a:r>
              <a:rPr lang="en-US" dirty="0"/>
              <a:t>Printer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37F542-9E8A-9962-4AAF-2DA1D342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E7798-B922-2265-A96C-CE8B6F050E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278E0510-7A8E-E742-6141-C6CEE3A2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55091" y="3168650"/>
            <a:ext cx="2825396" cy="25161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096958-6B58-9F32-4C32-693DF30926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27207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B6150D-CC50-CFC3-15E2-172492939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 but short instructions</a:t>
            </a:r>
          </a:p>
          <a:p>
            <a:r>
              <a:rPr lang="en-US" dirty="0"/>
              <a:t>Check dates/updates</a:t>
            </a:r>
          </a:p>
          <a:p>
            <a:r>
              <a:rPr lang="en-US" dirty="0"/>
              <a:t>Diploma</a:t>
            </a:r>
          </a:p>
          <a:p>
            <a:r>
              <a:rPr lang="en-US" dirty="0"/>
              <a:t>Test resident</a:t>
            </a:r>
          </a:p>
          <a:p>
            <a:r>
              <a:rPr lang="en-US" dirty="0"/>
              <a:t>Zoom/Teams meeting for Q &amp; A</a:t>
            </a:r>
          </a:p>
          <a:p>
            <a:pPr lvl="1"/>
            <a:r>
              <a:rPr lang="en-US" dirty="0"/>
              <a:t>Send back last page of contract</a:t>
            </a:r>
          </a:p>
          <a:p>
            <a:r>
              <a:rPr lang="en-US" dirty="0"/>
              <a:t>Message board or website</a:t>
            </a:r>
          </a:p>
          <a:p>
            <a:pPr lvl="1"/>
            <a:r>
              <a:rPr lang="en-US" dirty="0"/>
              <a:t>Email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AFC510-A5C6-5FA3-5709-45BF476A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17D90-84B1-3E78-5D55-7AD7BAC94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3F8DA06-307C-12BC-6CF3-66E61F727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6950" y="681037"/>
            <a:ext cx="2743200" cy="1981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3E6D47-0B3B-F7C8-56EB-3957EBA73B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28527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C9AAE4-BC94-3CDA-9F34-C12BF37CF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 or phone or desktop</a:t>
            </a:r>
          </a:p>
          <a:p>
            <a:r>
              <a:rPr lang="en-US" dirty="0"/>
              <a:t>Phase due dates</a:t>
            </a:r>
          </a:p>
          <a:p>
            <a:pPr lvl="1"/>
            <a:r>
              <a:rPr lang="en-US" dirty="0"/>
              <a:t>Not with </a:t>
            </a:r>
            <a:r>
              <a:rPr lang="en-US" dirty="0" err="1"/>
              <a:t>MedHub</a:t>
            </a:r>
            <a:endParaRPr lang="en-US" dirty="0"/>
          </a:p>
          <a:p>
            <a:pPr lvl="1"/>
            <a:r>
              <a:rPr lang="en-US" dirty="0"/>
              <a:t>Indicate different due dates but send everything</a:t>
            </a:r>
          </a:p>
          <a:p>
            <a:r>
              <a:rPr lang="en-US" dirty="0"/>
              <a:t>GET READY BECAUSE HERE THEY COME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F9788C-37C4-F95A-032D-7C7619F8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D9023-BDD2-0471-EAE2-738031D8F3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85DA29D-0968-AA08-7302-FE374AD08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6374" y="4064000"/>
            <a:ext cx="2158084" cy="2278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F4A4EE-E314-5C76-724D-99C0FA8352AB}"/>
              </a:ext>
            </a:extLst>
          </p:cNvPr>
          <p:cNvSpPr txBox="1"/>
          <p:nvPr/>
        </p:nvSpPr>
        <p:spPr>
          <a:xfrm>
            <a:off x="4425950" y="6994788"/>
            <a:ext cx="9785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cardkarma/5990183098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65E4E4-5B18-27AA-2964-8F87B21521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4210955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5235F1-5B35-33A4-6CB3-B4E3864D6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Management Suites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10815-3233-F91F-7A9C-87A8F0B09D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8C8E6D87-F5B7-0687-E487-2C7A1EA5B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7140" y="1477613"/>
            <a:ext cx="4193309" cy="21971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6D3EC5-29FC-FCE5-C387-4AA6F390AB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255823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A4FE05-04E8-4325-A736-FB7D6033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429000"/>
            <a:ext cx="3943350" cy="3048174"/>
          </a:xfrm>
        </p:spPr>
        <p:txBody>
          <a:bodyPr>
            <a:normAutofit/>
          </a:bodyPr>
          <a:lstStyle/>
          <a:p>
            <a:r>
              <a:rPr lang="en-US" sz="1800" dirty="0"/>
              <a:t>15 years of program and institutional experience. </a:t>
            </a:r>
          </a:p>
          <a:p>
            <a:endParaRPr lang="en-US" sz="1800" dirty="0"/>
          </a:p>
          <a:p>
            <a:r>
              <a:rPr lang="en-US" sz="1800" dirty="0"/>
              <a:t>Creation of initiatives for entire GME communities to benefit from which aid programs and institutions in maintaining compliance.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F0A0A-728F-43E5-A16A-E892DCBA7A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231FF-963B-47EF-84D5-108F33D689F7}"/>
              </a:ext>
            </a:extLst>
          </p:cNvPr>
          <p:cNvSpPr txBox="1"/>
          <p:nvPr/>
        </p:nvSpPr>
        <p:spPr>
          <a:xfrm>
            <a:off x="4925228" y="3477435"/>
            <a:ext cx="3943350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90000"/>
              </a:lnSpc>
              <a:spcAft>
                <a:spcPts val="120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years of program administration experience.  </a:t>
            </a:r>
          </a:p>
          <a:p>
            <a:pPr marL="285750" indent="-285750" fontAlgn="base">
              <a:lnSpc>
                <a:spcPct val="90000"/>
              </a:lnSpc>
              <a:spcAft>
                <a:spcPts val="120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ts val="120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years of experience in developing educational curriculum for coordinators and presenting at state, regional and national conferences.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E5539-8DF0-4001-80C9-D8EA211422DA}"/>
              </a:ext>
            </a:extLst>
          </p:cNvPr>
          <p:cNvSpPr txBox="1"/>
          <p:nvPr/>
        </p:nvSpPr>
        <p:spPr>
          <a:xfrm>
            <a:off x="4996493" y="2865212"/>
            <a:ext cx="380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Cheryl Haynes, BA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A769B-269F-48DF-AD43-B5EE4DBD99B8}"/>
              </a:ext>
            </a:extLst>
          </p:cNvPr>
          <p:cNvSpPr txBox="1"/>
          <p:nvPr/>
        </p:nvSpPr>
        <p:spPr>
          <a:xfrm>
            <a:off x="417954" y="2907728"/>
            <a:ext cx="380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Amy Durante, MHA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47" y="770763"/>
            <a:ext cx="2263925" cy="194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79EFF-1B6D-7DB6-E7A5-5BB990EEA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31" y="692149"/>
            <a:ext cx="1798469" cy="212725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02889-3B64-1199-F727-A30F7BCA61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134304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36498-DE98-A7BA-8827-03B7BB34D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Trainee application – </a:t>
            </a:r>
            <a:r>
              <a:rPr lang="en-US" dirty="0" err="1"/>
              <a:t>MedHub</a:t>
            </a:r>
            <a:endParaRPr lang="en-US" dirty="0"/>
          </a:p>
          <a:p>
            <a:r>
              <a:rPr lang="en-US" dirty="0"/>
              <a:t>Onboarding checklist – New Innovations</a:t>
            </a:r>
          </a:p>
          <a:p>
            <a:endParaRPr lang="en-US" dirty="0"/>
          </a:p>
          <a:p>
            <a:r>
              <a:rPr lang="en-US" dirty="0"/>
              <a:t>Use the resources provided for education</a:t>
            </a:r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19F486-2A71-E7FA-BADD-6DFE33F4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Checklist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9042C-3399-34E2-E6FA-079CABA71C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A853423-D858-B9C0-866B-9A082AE4E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3075" y="3962399"/>
            <a:ext cx="5657850" cy="1907315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4D2A2729-C3AE-300A-02B6-F49069890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3F2F-7C47-ECA6-5C93-97F5C472996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2312367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A993F4-6521-88FB-76C4-9BACF58C4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after checklist has been distributed</a:t>
            </a:r>
          </a:p>
          <a:p>
            <a:r>
              <a:rPr lang="en-US" dirty="0"/>
              <a:t>Deleting individual items i.e. contract</a:t>
            </a:r>
          </a:p>
          <a:p>
            <a:r>
              <a:rPr lang="en-US" dirty="0"/>
              <a:t>Automatic population into system – forms</a:t>
            </a:r>
          </a:p>
          <a:p>
            <a:r>
              <a:rPr lang="en-US" dirty="0"/>
              <a:t>Text box/word document to be uploaded</a:t>
            </a:r>
          </a:p>
          <a:p>
            <a:r>
              <a:rPr lang="en-US" dirty="0"/>
              <a:t>Tracking made easy</a:t>
            </a:r>
          </a:p>
          <a:p>
            <a:endParaRPr lang="en-US" dirty="0"/>
          </a:p>
          <a:p>
            <a:r>
              <a:rPr lang="en-US" dirty="0"/>
              <a:t>Make a list as the season progresses, you won’t remember everything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403B7-8EA6-3300-5A16-8A383115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Suite 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E446D-F87F-E198-1593-8DB28C4B8D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Picture 7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5D914795-4156-1004-C374-21967C54F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720000">
            <a:off x="7486650" y="2882900"/>
            <a:ext cx="1381991" cy="1689100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84AA833B-74B9-9F4D-46E3-7C36B9F68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6A52-78E4-588D-0302-CCE5044A43A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1946103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8B8F76-7065-0705-3789-1B9377815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Upgrades/Chiefs/Transfers/Graduates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5AA8D-1EFC-BEC7-A56E-BAD681F8B9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 descr="A group of bird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AD81601A-D3E7-300B-47AA-FC5EE1F5F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7440" y="1612900"/>
            <a:ext cx="4354952" cy="193449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2AC229-0CEE-D75D-C603-231DB0F666B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67900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2D091A-DA23-4D29-0597-575C4BE8E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ahead</a:t>
            </a:r>
          </a:p>
          <a:p>
            <a:r>
              <a:rPr lang="en-US" dirty="0"/>
              <a:t>Can use checklist</a:t>
            </a:r>
          </a:p>
          <a:p>
            <a:r>
              <a:rPr lang="en-US" dirty="0"/>
              <a:t>Typically program specific</a:t>
            </a:r>
          </a:p>
          <a:p>
            <a:pPr lvl="1"/>
            <a:r>
              <a:rPr lang="en-US" dirty="0"/>
              <a:t>COBRA</a:t>
            </a:r>
          </a:p>
          <a:p>
            <a:r>
              <a:rPr lang="en-US" dirty="0"/>
              <a:t>Graduates - Where they are going 	</a:t>
            </a:r>
          </a:p>
          <a:p>
            <a:pPr lvl="1"/>
            <a:r>
              <a:rPr lang="en-US" dirty="0"/>
              <a:t>Job </a:t>
            </a:r>
          </a:p>
          <a:p>
            <a:pPr lvl="1"/>
            <a:r>
              <a:rPr lang="en-US" dirty="0"/>
              <a:t>Address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92C30C-0C43-DEC6-2D52-C1F47579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F36FC-E353-9962-E026-97B6C16382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 descr="A close up of a keyboard&#10;&#10;Description automatically generated with low confidence">
            <a:extLst>
              <a:ext uri="{FF2B5EF4-FFF2-40B4-BE49-F238E27FC236}">
                <a16:creationId xmlns:a16="http://schemas.microsoft.com/office/drawing/2014/main" id="{23E40BB0-CC0C-70A0-ED6D-26287A786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63010" y="1137666"/>
            <a:ext cx="2763489" cy="18404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BAD6E4-C6B3-DAD4-74B9-FB6B743F30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1530128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6F4DBA-9D82-BA6B-0D2C-A7D982FBB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informs HR</a:t>
            </a:r>
          </a:p>
          <a:p>
            <a:r>
              <a:rPr lang="en-US" dirty="0"/>
              <a:t>Who ensures they are correct after switch day</a:t>
            </a:r>
          </a:p>
          <a:p>
            <a:r>
              <a:rPr lang="en-US" dirty="0"/>
              <a:t>Who inputs the changes</a:t>
            </a:r>
          </a:p>
          <a:p>
            <a:pPr lvl="1"/>
            <a:r>
              <a:rPr lang="en-US" dirty="0"/>
              <a:t>Resident to chief (Chief Types)</a:t>
            </a:r>
          </a:p>
          <a:p>
            <a:pPr lvl="1"/>
            <a:r>
              <a:rPr lang="en-US" dirty="0"/>
              <a:t>Resident to fellow – which coordinator can see them?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725F55-29DC-3BA9-348A-2EBC1199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Upgrades/Chief/Fellow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1DB3-D960-0B27-2AF5-BE733CAB7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AD8935-DA90-01C1-3E95-E164FFED3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1594" y="4084206"/>
            <a:ext cx="3296356" cy="1854200"/>
          </a:xfrm>
          <a:prstGeom prst="rect">
            <a:avLst/>
          </a:prstGeom>
        </p:spPr>
      </p:pic>
      <p:pic>
        <p:nvPicPr>
          <p:cNvPr id="2" name="Graphic 1" descr="Shooting star with solid fill">
            <a:extLst>
              <a:ext uri="{FF2B5EF4-FFF2-40B4-BE49-F238E27FC236}">
                <a16:creationId xmlns:a16="http://schemas.microsoft.com/office/drawing/2014/main" id="{46CC09C0-D9C0-0D14-5192-7E9B18FF9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6301" y="6323209"/>
            <a:ext cx="424869" cy="42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755D5-63D7-497D-489B-888ABCC0A0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90934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6F4DBA-9D82-BA6B-0D2C-A7D982FBB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43125"/>
            <a:ext cx="7905750" cy="4033838"/>
          </a:xfrm>
        </p:spPr>
        <p:txBody>
          <a:bodyPr/>
          <a:lstStyle/>
          <a:p>
            <a:r>
              <a:rPr lang="en-US" dirty="0"/>
              <a:t>Systems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Communication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Be like Santa…</a:t>
            </a:r>
          </a:p>
          <a:p>
            <a:pPr lvl="1"/>
            <a:r>
              <a:rPr lang="en-US" dirty="0"/>
              <a:t>make your lists and check them twice, three times…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1DB3-D960-0B27-2AF5-BE733CAB7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pic>
        <p:nvPicPr>
          <p:cNvPr id="9" name="Picture 8" descr="A picture containing text, sign, clipart">
            <a:extLst>
              <a:ext uri="{FF2B5EF4-FFF2-40B4-BE49-F238E27FC236}">
                <a16:creationId xmlns:a16="http://schemas.microsoft.com/office/drawing/2014/main" id="{F3D3FE75-C906-5E68-D09C-C1B5F306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9847" y="-105919"/>
            <a:ext cx="3964305" cy="23785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3AE999-E66F-CCC5-675C-0DD2E7CCC4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4053211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2FA9E-7FEB-AC99-1ACB-1889B06268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26074-C0B3-887C-3A5D-8403445DD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5512" y="1676400"/>
            <a:ext cx="5091113" cy="36385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BBB5A1-56E6-8314-AB9D-7DA14D7BE7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2073568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05396" y="220871"/>
            <a:ext cx="5060092" cy="377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40" tIns="45720" rIns="91440" bIns="45720" anchor="t"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SzPct val="75000"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SzPct val="75000"/>
              <a:defRPr/>
            </a:pPr>
            <a:endParaRPr lang="en-US" sz="1800" b="1" i="0" u="none" strike="noStrike" kern="0" cap="none" spc="0" normalizeH="0" baseline="0" noProof="0" dirty="0">
              <a:ln>
                <a:noFill/>
              </a:ln>
              <a:solidFill>
                <a:srgbClr val="00A6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Upcoming Live Webinar</a:t>
            </a:r>
            <a:br>
              <a:rPr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latin typeface="+mn-lt"/>
                <a:ea typeface="ＭＳ Ｐゴシック"/>
                <a:cs typeface="Arial"/>
                <a:sym typeface="Arial"/>
              </a:rPr>
              <a:t>How Semi-Annual Evaluations Document, Educate, and Improve</a:t>
            </a:r>
            <a:endParaRPr lang="en-US" altLang="en-US" sz="1400" kern="0" dirty="0"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latin typeface="+mn-lt"/>
                <a:ea typeface="ＭＳ Ｐゴシック"/>
                <a:cs typeface="Arial"/>
                <a:sym typeface="Arial"/>
              </a:rPr>
              <a:t>Thursday, February 9, 2023</a:t>
            </a:r>
            <a:endParaRPr lang="en-US" altLang="en-US" sz="1400" b="0" kern="0" dirty="0"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latin typeface="+mn-lt"/>
                <a:ea typeface="ＭＳ Ｐゴシック"/>
                <a:cs typeface="Arial"/>
                <a:sym typeface="Arial"/>
              </a:rPr>
              <a:t>Ask Partners – Spring Freebie</a:t>
            </a:r>
            <a:endParaRPr lang="en-US" altLang="en-US" sz="1400" kern="0" dirty="0"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Arial"/>
                <a:sym typeface="Arial"/>
              </a:rPr>
              <a:t>Tuesday, March 21, 2023</a:t>
            </a:r>
            <a:endParaRPr lang="en-US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latin typeface="+mn-lt"/>
                <a:ea typeface="ＭＳ Ｐゴシック"/>
                <a:cs typeface="Arial"/>
              </a:rPr>
              <a:t>GMEC Best Practices</a:t>
            </a:r>
            <a:endParaRPr lang="en-US" alt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Thursday, March 30, 2023</a:t>
            </a:r>
            <a:endParaRPr lang="en-US" altLang="en-US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Back to Basics for New Coordinators III</a:t>
            </a:r>
            <a:endParaRPr lang="en-US" alt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Thursday, April 6, 2023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Special Review – When to Trigger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Tuesday, April 18, 2023</a:t>
            </a:r>
            <a:endParaRPr lang="en-US" altLang="en-US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V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Developing Residency Budgets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SI Self Study 101</a:t>
            </a:r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Motivating Faculty to Mentor &amp; Do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Meet the Experts – Fall Freebie</a:t>
            </a:r>
            <a:endParaRPr lang="en-US" dirty="0"/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Lights, Camera…Zoom!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GME Educational Program Design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Site Visits Are Coming!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SI 2025: 2022 Check Up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Back To Basics: Intermediate Topics for New Program Coordinators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GME Educational Program Design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Wellness is a Team Sport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80669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>
                <a:latin typeface="Arial"/>
                <a:cs typeface="Arial"/>
              </a:rPr>
              <a:t>Presented by Partners in Medical Education, Inc.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2BC2B-521D-436C-65AC-2DFA8A9E1D26}"/>
              </a:ext>
            </a:extLst>
          </p:cNvPr>
          <p:cNvSpPr txBox="1"/>
          <p:nvPr/>
        </p:nvSpPr>
        <p:spPr>
          <a:xfrm>
            <a:off x="470217" y="3993776"/>
            <a:ext cx="5212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NEW Program Director Coaching Series</a:t>
            </a:r>
          </a:p>
          <a:p>
            <a:r>
              <a:rPr lang="en-US" sz="1400" b="0" strike="sngStrike" dirty="0">
                <a:latin typeface="+mn-lt"/>
              </a:rPr>
              <a:t>Jan – March Session – FULL</a:t>
            </a:r>
          </a:p>
          <a:p>
            <a:pPr algn="ctr"/>
            <a:r>
              <a:rPr lang="en-US" sz="1400" b="0" dirty="0">
                <a:solidFill>
                  <a:schemeClr val="accent6"/>
                </a:solidFill>
                <a:latin typeface="+mn-lt"/>
              </a:rPr>
              <a:t>Next Session Starts April –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6 one-hour group sessions over 12wks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2 one-on-one 30 min </a:t>
            </a:r>
            <a:r>
              <a:rPr lang="en-US" sz="1400" b="0" dirty="0" err="1">
                <a:latin typeface="+mn-lt"/>
              </a:rPr>
              <a:t>indiv</a:t>
            </a:r>
            <a:r>
              <a:rPr lang="en-US" sz="1400" b="0" dirty="0">
                <a:latin typeface="+mn-lt"/>
              </a:rPr>
              <a:t>.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Limited Enrollment for interactivity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Course Materials/GME Community Network</a:t>
            </a:r>
          </a:p>
          <a:p>
            <a:endParaRPr lang="en-US" sz="1400" b="0" dirty="0">
              <a:latin typeface="+mn-lt"/>
            </a:endParaRPr>
          </a:p>
          <a:p>
            <a:r>
              <a:rPr lang="en-US" sz="1400" b="0" dirty="0">
                <a:solidFill>
                  <a:srgbClr val="00B050"/>
                </a:solidFill>
                <a:latin typeface="+mn-lt"/>
              </a:rPr>
              <a:t>Email BJ@PartnersInMedEd.com for pricing and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AED3A-4FE1-E389-9CBD-B1DE02417D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3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/>
          <p:cNvSpPr txBox="1">
            <a:spLocks noGrp="1"/>
          </p:cNvSpPr>
          <p:nvPr>
            <p:ph type="body" idx="1"/>
          </p:nvPr>
        </p:nvSpPr>
        <p:spPr>
          <a:xfrm>
            <a:off x="838200" y="1891117"/>
            <a:ext cx="7677150" cy="408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/>
              <a:t>    </a:t>
            </a:r>
            <a:endParaRPr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dirty="0"/>
              <a:t>Partners in Medical Education, Inc. provides comprehensive consulting services to the GME community.</a:t>
            </a:r>
            <a:endParaRPr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 dirty="0"/>
              <a:t> 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dirty="0"/>
              <a:t>Partners in Medical Education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dirty="0"/>
              <a:t>724-864-7320  |  </a:t>
            </a:r>
            <a:r>
              <a:rPr lang="en-US" sz="6400" b="1" u="sng" dirty="0">
                <a:solidFill>
                  <a:schemeClr val="hlink"/>
                </a:solidFill>
                <a:hlinkClick r:id="rId3"/>
              </a:rPr>
              <a:t>info@PartnersInMedEd.com</a:t>
            </a:r>
            <a:endParaRPr sz="64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lang="en-US" sz="6400" b="1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dirty="0"/>
              <a:t>Amy Durant, MHA</a:t>
            </a:r>
            <a:endParaRPr lang="en-US" sz="6600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dirty="0"/>
              <a:t> </a:t>
            </a:r>
            <a:r>
              <a:rPr lang="en-US" sz="6400" b="1" dirty="0"/>
              <a:t> </a:t>
            </a:r>
            <a:endParaRPr lang="en-US" sz="6600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u="sng" dirty="0">
                <a:solidFill>
                  <a:schemeClr val="hlink"/>
                </a:solidFill>
                <a:hlinkClick r:id="rId4"/>
              </a:rPr>
              <a:t>Amy@partnersinmeded.com</a:t>
            </a:r>
            <a:endParaRPr lang="en-US" sz="6400" b="1"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dirty="0"/>
              <a:t>Cheryl Haynes, BA</a:t>
            </a:r>
            <a:endParaRPr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dirty="0"/>
              <a:t> </a:t>
            </a:r>
            <a:r>
              <a:rPr lang="en-US" sz="6400" b="1" dirty="0"/>
              <a:t> </a:t>
            </a:r>
            <a:endParaRPr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u="sng" dirty="0">
                <a:solidFill>
                  <a:schemeClr val="hlink"/>
                </a:solidFill>
                <a:hlinkClick r:id="rId5"/>
              </a:rPr>
              <a:t>Cheryl@partnersinmeded.com</a:t>
            </a:r>
            <a:endParaRPr sz="6400" b="1"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b="1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dirty="0"/>
              <a:t>www.PartnersInMedEd.com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b="1" dirty="0"/>
          </a:p>
        </p:txBody>
      </p:sp>
      <p:pic>
        <p:nvPicPr>
          <p:cNvPr id="421" name="Google Shape;421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2023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body" idx="1"/>
          </p:nvPr>
        </p:nvSpPr>
        <p:spPr>
          <a:xfrm>
            <a:off x="704088" y="2060852"/>
            <a:ext cx="7774452" cy="45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fontAlgn="base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effectLst/>
                <a:latin typeface="Noto Sans Symbols"/>
                <a:ea typeface="Noto Sans Symbols"/>
                <a:cs typeface="Noto Sans Symbols"/>
              </a:rPr>
              <a:t>Discover ways to enhance the utilization of your resident/fellow management suite </a:t>
            </a:r>
          </a:p>
          <a:p>
            <a:pPr marL="0" marR="0" lvl="0" indent="0" fontAlgn="base">
              <a:spcBef>
                <a:spcPts val="0"/>
              </a:spcBef>
              <a:spcAft>
                <a:spcPts val="1800"/>
              </a:spcAft>
              <a:buNone/>
            </a:pPr>
            <a:endParaRPr lang="en-US" sz="3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indent="-457200" fontAlgn="base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effectLst/>
                <a:latin typeface="Noto Sans Symbols"/>
                <a:ea typeface="Noto Sans Symbols"/>
                <a:cs typeface="Noto Sans Symbols"/>
              </a:rPr>
              <a:t>Determine important data to be collected </a:t>
            </a:r>
          </a:p>
          <a:p>
            <a:pPr marL="0" marR="0" lvl="0" indent="0" fontAlgn="base">
              <a:spcBef>
                <a:spcPts val="0"/>
              </a:spcBef>
              <a:spcAft>
                <a:spcPts val="1800"/>
              </a:spcAft>
              <a:buNone/>
            </a:pPr>
            <a:endParaRPr lang="en-US" sz="3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indent="-457200" fontAlgn="base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effectLst/>
                <a:latin typeface="Noto Sans Symbols"/>
                <a:ea typeface="Noto Sans Symbols"/>
                <a:cs typeface="Noto Sans Symbols"/>
              </a:rPr>
              <a:t>Review techniques and processes to streamline the onboarding process </a:t>
            </a:r>
          </a:p>
        </p:txBody>
      </p:sp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2023</a:t>
            </a:r>
            <a:endParaRPr dirty="0"/>
          </a:p>
        </p:txBody>
      </p:sp>
      <p:sp>
        <p:nvSpPr>
          <p:cNvPr id="80" name="Google Shape;80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6" name="Picture 2" descr="Computer Someone Using Vector Images (17)">
            <a:extLst>
              <a:ext uri="{FF2B5EF4-FFF2-40B4-BE49-F238E27FC236}">
                <a16:creationId xmlns:a16="http://schemas.microsoft.com/office/drawing/2014/main" id="{418D8DDC-8700-82AE-D2D9-FB611CD6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33">
            <a:off x="7350433" y="4401506"/>
            <a:ext cx="1663436" cy="18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272C11-4693-A92B-F452-A106D5859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Definition: </a:t>
            </a:r>
            <a:r>
              <a:rPr lang="en-US" dirty="0"/>
              <a:t>the act or process of orienting and training a new employee</a:t>
            </a:r>
          </a:p>
          <a:p>
            <a:pPr lvl="1"/>
            <a:r>
              <a:rPr lang="en-US" dirty="0"/>
              <a:t>Getting what is required for the trainees to begin residency and credentialing </a:t>
            </a:r>
          </a:p>
          <a:p>
            <a:pPr lvl="1"/>
            <a:r>
              <a:rPr lang="en-US" dirty="0"/>
              <a:t>It not just their diploma!</a:t>
            </a:r>
          </a:p>
          <a:p>
            <a:endParaRPr lang="en-US" dirty="0"/>
          </a:p>
          <a:p>
            <a:r>
              <a:rPr lang="en-US" u="sng" dirty="0"/>
              <a:t>Timeframe: </a:t>
            </a:r>
            <a:r>
              <a:rPr lang="en-US" dirty="0"/>
              <a:t>Match week through start date and then forever </a:t>
            </a:r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  <a:p>
            <a:endParaRPr lang="en-US" u="sng" dirty="0"/>
          </a:p>
          <a:p>
            <a:endParaRPr lang="en-US" u="sng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38660B-3365-C70B-3C64-F29AB596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66628-F7DE-26BD-2A1F-52AC26C861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E9E34AB-ABDA-FE61-6CB3-EB34626D5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5089" y="246466"/>
            <a:ext cx="2104103" cy="1625600"/>
          </a:xfrm>
          <a:prstGeom prst="rect">
            <a:avLst/>
          </a:prstGeom>
        </p:spPr>
      </p:pic>
      <p:pic>
        <p:nvPicPr>
          <p:cNvPr id="11" name="Picture 10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ED16F54-1411-5042-7A47-81124BFBA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55251" y="4737022"/>
            <a:ext cx="1621420" cy="11382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09EC4E-0105-CBE4-80A6-94116AFF09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243638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A40FE38-0C3E-EDC5-FE71-E15C6AB96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All Different Processes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01302B-2768-CA86-E295-1239CC38E6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group of dogs sitting&#10;&#10;Description automatically generated with low confidence">
            <a:extLst>
              <a:ext uri="{FF2B5EF4-FFF2-40B4-BE49-F238E27FC236}">
                <a16:creationId xmlns:a16="http://schemas.microsoft.com/office/drawing/2014/main" id="{BE42CA24-391E-9ADB-8C7F-13E3E37C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7256" y="1461194"/>
            <a:ext cx="4695444" cy="231309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26FFD-E48A-5A04-2919-3DD53FC3AC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224710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4ACB90-6F1A-4158-B79A-5F8AAA869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741" y="1739900"/>
            <a:ext cx="8514558" cy="487163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Human Resources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Employee Health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Medical Staff Office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GME office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Program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GME initiates then program completes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HR initiates then program completes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Hybrid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All of the above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None of the above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CF77E-A3C9-48AD-BABC-1714AF91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969" y="246466"/>
            <a:ext cx="6576381" cy="1325563"/>
          </a:xfrm>
        </p:spPr>
        <p:txBody>
          <a:bodyPr/>
          <a:lstStyle/>
          <a:p>
            <a:pPr algn="ctr"/>
            <a:r>
              <a:rPr lang="en-US" dirty="0"/>
              <a:t>What’s Your Institution’s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B58EF-34E6-4E7F-852E-ABE40EAF7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85F0A23-0852-5D1E-B0FF-3A24C6BC1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7135" y="1819878"/>
            <a:ext cx="3428998" cy="25717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2EF2FF-6F2F-D5C9-F849-C0EEB97454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143603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71EFD3-B58A-B460-12C5-33E8B3C84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Resident Management Suite</a:t>
            </a:r>
          </a:p>
          <a:p>
            <a:pPr lvl="1"/>
            <a:r>
              <a:rPr lang="en-US" dirty="0"/>
              <a:t>New Innovations/</a:t>
            </a:r>
            <a:r>
              <a:rPr lang="en-US" dirty="0" err="1"/>
              <a:t>MedHub</a:t>
            </a:r>
            <a:endParaRPr lang="en-US" dirty="0"/>
          </a:p>
          <a:p>
            <a:r>
              <a:rPr lang="en-US" dirty="0"/>
              <a:t>Human Resources Software</a:t>
            </a:r>
          </a:p>
          <a:p>
            <a:pPr lvl="1"/>
            <a:r>
              <a:rPr lang="en-US" dirty="0"/>
              <a:t>Peoplesoft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In person </a:t>
            </a:r>
          </a:p>
          <a:p>
            <a:r>
              <a:rPr lang="en-US" dirty="0"/>
              <a:t>Other web-based version </a:t>
            </a:r>
          </a:p>
          <a:p>
            <a:r>
              <a:rPr lang="en-US" dirty="0"/>
              <a:t>Hybrid of all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4DC25D-F8C0-84D8-BBFB-05A90A67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Your Institution’s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56ED6-B5F9-2380-BD46-B2122FC857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street sign is posted on a pole&#10;&#10;Description automatically generated with medium confidence">
            <a:extLst>
              <a:ext uri="{FF2B5EF4-FFF2-40B4-BE49-F238E27FC236}">
                <a16:creationId xmlns:a16="http://schemas.microsoft.com/office/drawing/2014/main" id="{4F3C53D0-0234-D947-D1B6-8B6979BA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5750" y="3060700"/>
            <a:ext cx="2311400" cy="2311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BDAFF4-610A-2706-5E19-4C89F37792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283195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725F55-29DC-3BA9-348A-2EBC1199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318293"/>
            <a:ext cx="652600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about your Program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1DB3-D960-0B27-2AF5-BE733CAB7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4B0BE-0119-814A-D7FD-3740261ADD6A}"/>
              </a:ext>
            </a:extLst>
          </p:cNvPr>
          <p:cNvSpPr txBox="1"/>
          <p:nvPr/>
        </p:nvSpPr>
        <p:spPr>
          <a:xfrm>
            <a:off x="914400" y="1885950"/>
            <a:ext cx="67246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May be limited by Institution/GME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Program-specific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May have to punt</a:t>
            </a:r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6" name="Picture 5" descr="A football player running with the ball">
            <a:extLst>
              <a:ext uri="{FF2B5EF4-FFF2-40B4-BE49-F238E27FC236}">
                <a16:creationId xmlns:a16="http://schemas.microsoft.com/office/drawing/2014/main" id="{97525E15-8CBE-0955-0313-5A889F5F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49" y="4584817"/>
            <a:ext cx="2560063" cy="156895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9FA97-CC52-C0A2-A2FB-1CC4A85D0E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2023</a:t>
            </a:r>
          </a:p>
        </p:txBody>
      </p:sp>
    </p:spTree>
    <p:extLst>
      <p:ext uri="{BB962C8B-B14F-4D97-AF65-F5344CB8AC3E}">
        <p14:creationId xmlns:p14="http://schemas.microsoft.com/office/powerpoint/2010/main" val="341114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d4d523-0ecf-4d56-85eb-df9df8851fdb">
      <Terms xmlns="http://schemas.microsoft.com/office/infopath/2007/PartnerControls"/>
    </lcf76f155ced4ddcb4097134ff3c332f>
    <TaxCatchAll xmlns="5b592465-3d56-4da0-b683-2bace713b1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B7A11D580E14F9BE0484D3412B0B6" ma:contentTypeVersion="13" ma:contentTypeDescription="Create a new document." ma:contentTypeScope="" ma:versionID="e6dc13309da9ab1dbc357909bb5655d7">
  <xsd:schema xmlns:xsd="http://www.w3.org/2001/XMLSchema" xmlns:xs="http://www.w3.org/2001/XMLSchema" xmlns:p="http://schemas.microsoft.com/office/2006/metadata/properties" xmlns:ns2="37d4d523-0ecf-4d56-85eb-df9df8851fdb" xmlns:ns3="5b592465-3d56-4da0-b683-2bace713b1a0" targetNamespace="http://schemas.microsoft.com/office/2006/metadata/properties" ma:root="true" ma:fieldsID="dbf0ee040505c82f3169c2f156c80ece" ns2:_="" ns3:_="">
    <xsd:import namespace="37d4d523-0ecf-4d56-85eb-df9df8851fdb"/>
    <xsd:import namespace="5b592465-3d56-4da0-b683-2bace713b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4d523-0ecf-4d56-85eb-df9df8851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ecccba-c4c9-45c7-b798-466261a7c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92465-3d56-4da0-b683-2bace713b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cf033c4-6452-4770-b075-5520ec8e4c3a}" ma:internalName="TaxCatchAll" ma:showField="CatchAllData" ma:web="5b592465-3d56-4da0-b683-2bace713b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6770DF-7DBC-43DD-A809-F44CDE78BD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1A3BE3-FDCA-469B-AAC8-AB763AECAB9D}">
  <ds:schemaRefs>
    <ds:schemaRef ds:uri="37d4d523-0ecf-4d56-85eb-df9df8851fdb"/>
    <ds:schemaRef ds:uri="5b592465-3d56-4da0-b683-2bace713b1a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52629E-E907-48B5-96EA-241770BF71C1}">
  <ds:schemaRefs>
    <ds:schemaRef ds:uri="37d4d523-0ecf-4d56-85eb-df9df8851fdb"/>
    <ds:schemaRef ds:uri="5b592465-3d56-4da0-b683-2bace713b1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1892</Words>
  <Application>Microsoft Office PowerPoint</Application>
  <PresentationFormat>On-screen Show (4:3)</PresentationFormat>
  <Paragraphs>457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Noto Sans Symbols</vt:lpstr>
      <vt:lpstr>Calibri</vt:lpstr>
      <vt:lpstr>Arial</vt:lpstr>
      <vt:lpstr>Comic Sans MS</vt:lpstr>
      <vt:lpstr>Wingdings</vt:lpstr>
      <vt:lpstr>PME-2016</vt:lpstr>
      <vt:lpstr>Please Note…</vt:lpstr>
      <vt:lpstr>Onboarding Residents </vt:lpstr>
      <vt:lpstr>PowerPoint Presentation</vt:lpstr>
      <vt:lpstr>LEARNING OBJECTIVES</vt:lpstr>
      <vt:lpstr>Onboarding  </vt:lpstr>
      <vt:lpstr>PowerPoint Presentation</vt:lpstr>
      <vt:lpstr>What’s Your Institution’s Process?</vt:lpstr>
      <vt:lpstr>What’s Your Institution’s Process?</vt:lpstr>
      <vt:lpstr>What about your Program Process?</vt:lpstr>
      <vt:lpstr>Stakeholder buy-in</vt:lpstr>
      <vt:lpstr>Pros and Cons</vt:lpstr>
      <vt:lpstr>PowerPoint Presentation</vt:lpstr>
      <vt:lpstr>The same but different</vt:lpstr>
      <vt:lpstr>Profile Setup</vt:lpstr>
      <vt:lpstr>She/He Said, She/He Said</vt:lpstr>
      <vt:lpstr>Keeping EVERYONE in the Loop</vt:lpstr>
      <vt:lpstr>Real World Hybrid Example GME vs. Program</vt:lpstr>
      <vt:lpstr>Human Resources/EHS</vt:lpstr>
      <vt:lpstr>Program Onboarding</vt:lpstr>
      <vt:lpstr>Checklists</vt:lpstr>
      <vt:lpstr>Categories</vt:lpstr>
      <vt:lpstr>GME Checklist</vt:lpstr>
      <vt:lpstr>GME Checklist</vt:lpstr>
      <vt:lpstr>GME Checklist</vt:lpstr>
      <vt:lpstr>Program Checklists</vt:lpstr>
      <vt:lpstr>Keep in Mind</vt:lpstr>
      <vt:lpstr>Keep in Mind</vt:lpstr>
      <vt:lpstr>Keep in Mind</vt:lpstr>
      <vt:lpstr>PowerPoint Presentation</vt:lpstr>
      <vt:lpstr>Onboarding Checklist</vt:lpstr>
      <vt:lpstr>Management Suite Tips</vt:lpstr>
      <vt:lpstr>PowerPoint Presentation</vt:lpstr>
      <vt:lpstr>Tips and Tricks  </vt:lpstr>
      <vt:lpstr>Upgrades/Chief/Fellow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</dc:title>
  <dc:creator>Microsoft Office User</dc:creator>
  <cp:lastModifiedBy>BJ Schwartz</cp:lastModifiedBy>
  <cp:revision>36</cp:revision>
  <cp:lastPrinted>2023-01-19T16:35:18Z</cp:lastPrinted>
  <dcterms:created xsi:type="dcterms:W3CDTF">2016-03-20T11:36:31Z</dcterms:created>
  <dcterms:modified xsi:type="dcterms:W3CDTF">2023-01-30T22:04:39Z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0x0101005D3B7A11D580E14F9BE0484D3412B0B6</vt:lpwstr>
  </property>
  <property fmtid="{D5CDD505-2E9C-101B-9397-08002B2CF9AE}" pid="3" name="MediaServiceImageTags">
    <vt:lpwstr/>
  </property>
</Properties>
</file>