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8"/>
  </p:notesMasterIdLst>
  <p:sldIdLst>
    <p:sldId id="256" r:id="rId2"/>
    <p:sldId id="285" r:id="rId3"/>
    <p:sldId id="257" r:id="rId4"/>
    <p:sldId id="261" r:id="rId5"/>
    <p:sldId id="286" r:id="rId6"/>
    <p:sldId id="287" r:id="rId7"/>
    <p:sldId id="297" r:id="rId8"/>
    <p:sldId id="298" r:id="rId9"/>
    <p:sldId id="307" r:id="rId10"/>
    <p:sldId id="308" r:id="rId11"/>
    <p:sldId id="299" r:id="rId12"/>
    <p:sldId id="288" r:id="rId13"/>
    <p:sldId id="294" r:id="rId14"/>
    <p:sldId id="263" r:id="rId15"/>
    <p:sldId id="272" r:id="rId16"/>
    <p:sldId id="277" r:id="rId17"/>
    <p:sldId id="301" r:id="rId18"/>
    <p:sldId id="302" r:id="rId19"/>
    <p:sldId id="295" r:id="rId20"/>
    <p:sldId id="291" r:id="rId21"/>
    <p:sldId id="270" r:id="rId22"/>
    <p:sldId id="296" r:id="rId23"/>
    <p:sldId id="292" r:id="rId24"/>
    <p:sldId id="300" r:id="rId25"/>
    <p:sldId id="305" r:id="rId26"/>
    <p:sldId id="306" r:id="rId27"/>
    <p:sldId id="304" r:id="rId28"/>
    <p:sldId id="311" r:id="rId29"/>
    <p:sldId id="271" r:id="rId30"/>
    <p:sldId id="260" r:id="rId31"/>
    <p:sldId id="303" r:id="rId32"/>
    <p:sldId id="283" r:id="rId33"/>
    <p:sldId id="309" r:id="rId34"/>
    <p:sldId id="310" r:id="rId35"/>
    <p:sldId id="367" r:id="rId36"/>
    <p:sldId id="364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0" autoAdjust="0"/>
    <p:restoredTop sz="94695"/>
  </p:normalViewPr>
  <p:slideViewPr>
    <p:cSldViewPr snapToGrid="0" snapToObjects="1">
      <p:cViewPr>
        <p:scale>
          <a:sx n="120" d="100"/>
          <a:sy n="120" d="100"/>
        </p:scale>
        <p:origin x="18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1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06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89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78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36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70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61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041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70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Onboarding New Program Directors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Christine Redovan, MBA</a:t>
            </a:r>
          </a:p>
          <a:p>
            <a:r>
              <a:rPr lang="en-US" dirty="0"/>
              <a:t>Graduate Medical Education Consultant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78" y="2176586"/>
            <a:ext cx="6089278" cy="342016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is #1 skill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043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Support &amp; Tools 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93A1C15-A7D8-1A4E-A3CE-5D66AE4E8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21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Buckets for Success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/>
              <a:t>Orientation</a:t>
            </a:r>
          </a:p>
          <a:p>
            <a:r>
              <a:rPr lang="en-US" sz="3200" dirty="0"/>
              <a:t>Tools</a:t>
            </a:r>
          </a:p>
          <a:p>
            <a:r>
              <a:rPr lang="en-US" sz="3200" dirty="0"/>
              <a:t>Resources</a:t>
            </a:r>
          </a:p>
          <a:p>
            <a:r>
              <a:rPr lang="en-US" sz="3200" dirty="0"/>
              <a:t>Professional Development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5" y="2552132"/>
            <a:ext cx="2293623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4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Orientation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2065D6E-DEF4-9543-B0AD-FD47048F5F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92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after program coordinator on-boarding</a:t>
            </a:r>
          </a:p>
          <a:p>
            <a:r>
              <a:rPr lang="en-US" dirty="0"/>
              <a:t>Develop Curriculum</a:t>
            </a:r>
          </a:p>
          <a:p>
            <a:r>
              <a:rPr lang="en-US" dirty="0"/>
              <a:t>Combination of techniques</a:t>
            </a:r>
          </a:p>
          <a:p>
            <a:pPr lvl="1"/>
            <a:r>
              <a:rPr lang="en-US" dirty="0"/>
              <a:t>Written (manual, diagrams, charts)</a:t>
            </a:r>
          </a:p>
          <a:p>
            <a:pPr lvl="1"/>
            <a:r>
              <a:rPr lang="en-US" dirty="0"/>
              <a:t>One-on-one sessions</a:t>
            </a:r>
          </a:p>
          <a:p>
            <a:pPr lvl="1"/>
            <a:r>
              <a:rPr lang="en-US" dirty="0"/>
              <a:t>Group sessions</a:t>
            </a:r>
          </a:p>
          <a:p>
            <a:pPr lvl="1"/>
            <a:r>
              <a:rPr lang="en-US" dirty="0"/>
              <a:t>Modules</a:t>
            </a:r>
          </a:p>
          <a:p>
            <a:r>
              <a:rPr lang="en-US" dirty="0"/>
              <a:t>Break into smaller segments </a:t>
            </a:r>
          </a:p>
          <a:p>
            <a:r>
              <a:rPr lang="en-US" dirty="0"/>
              <a:t>Include new faculty; others who would benefit</a:t>
            </a:r>
          </a:p>
          <a:p>
            <a:r>
              <a:rPr lang="en-US" dirty="0"/>
              <a:t>Added bonus – CME credit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47" y="2237629"/>
            <a:ext cx="2441620" cy="25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Foundational Information</a:t>
            </a:r>
          </a:p>
          <a:p>
            <a:pPr marL="514350" indent="-514350">
              <a:buAutoNum type="arabicPeriod"/>
            </a:pPr>
            <a:r>
              <a:rPr lang="en-US" dirty="0"/>
              <a:t>Program Structure &amp; Resources</a:t>
            </a:r>
          </a:p>
          <a:p>
            <a:pPr marL="514350" indent="-514350">
              <a:buAutoNum type="arabicPeriod"/>
            </a:pPr>
            <a:r>
              <a:rPr lang="en-US" dirty="0"/>
              <a:t>ACGME Requirements; Resources; Deadlines</a:t>
            </a:r>
          </a:p>
          <a:p>
            <a:pPr marL="514350" indent="-514350">
              <a:buAutoNum type="arabicPeriod"/>
            </a:pPr>
            <a:r>
              <a:rPr lang="en-US" dirty="0"/>
              <a:t>Role of the coordinator; role of others that support the PD </a:t>
            </a:r>
          </a:p>
          <a:p>
            <a:pPr lvl="2"/>
            <a:r>
              <a:rPr lang="en-US" sz="2400" dirty="0"/>
              <a:t>Chair</a:t>
            </a:r>
          </a:p>
          <a:p>
            <a:pPr lvl="2"/>
            <a:r>
              <a:rPr lang="en-US" sz="2400" dirty="0"/>
              <a:t>APD </a:t>
            </a:r>
          </a:p>
          <a:p>
            <a:pPr lvl="2"/>
            <a:r>
              <a:rPr lang="en-US" sz="2400" dirty="0"/>
              <a:t>Chief Residents</a:t>
            </a:r>
          </a:p>
          <a:p>
            <a:pPr marL="514350" indent="-514350">
              <a:buAutoNum type="arabicPeriod"/>
            </a:pPr>
            <a:r>
              <a:rPr lang="en-US" dirty="0"/>
              <a:t>Recruitment, Match, Orientation, Graduation</a:t>
            </a:r>
          </a:p>
          <a:p>
            <a:pPr marL="514350" indent="-514350">
              <a:buAutoNum type="arabicPeriod"/>
            </a:pPr>
            <a:r>
              <a:rPr lang="en-US" dirty="0"/>
              <a:t>Residency Management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Curriculum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615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Program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ACGME Requirements</a:t>
            </a:r>
          </a:p>
          <a:p>
            <a:r>
              <a:rPr lang="en-US" dirty="0"/>
              <a:t>Curriculum</a:t>
            </a:r>
          </a:p>
          <a:p>
            <a:r>
              <a:rPr lang="en-US" dirty="0"/>
              <a:t>Goals and Objectives</a:t>
            </a:r>
          </a:p>
          <a:p>
            <a:r>
              <a:rPr lang="en-US" dirty="0"/>
              <a:t>Schedules</a:t>
            </a:r>
          </a:p>
          <a:p>
            <a:r>
              <a:rPr lang="en-US" dirty="0"/>
              <a:t>Evaluations</a:t>
            </a:r>
          </a:p>
          <a:p>
            <a:r>
              <a:rPr lang="en-US" dirty="0"/>
              <a:t>PEC</a:t>
            </a:r>
          </a:p>
          <a:p>
            <a:r>
              <a:rPr lang="en-US" dirty="0"/>
              <a:t>CCC</a:t>
            </a:r>
          </a:p>
          <a:p>
            <a:r>
              <a:rPr lang="en-US" dirty="0"/>
              <a:t>Policies &amp; Procedures</a:t>
            </a:r>
          </a:p>
          <a:p>
            <a:r>
              <a:rPr lang="en-US" dirty="0"/>
              <a:t>Specialty Boards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  <a:p>
            <a:r>
              <a:rPr lang="en-US" dirty="0"/>
              <a:t>Benefits</a:t>
            </a:r>
          </a:p>
          <a:p>
            <a:r>
              <a:rPr lang="en-US" dirty="0"/>
              <a:t>Files</a:t>
            </a:r>
          </a:p>
          <a:p>
            <a:r>
              <a:rPr lang="en-US" dirty="0"/>
              <a:t>Documentation</a:t>
            </a:r>
          </a:p>
          <a:p>
            <a:r>
              <a:rPr lang="en-US" dirty="0"/>
              <a:t>Minutes</a:t>
            </a:r>
          </a:p>
          <a:p>
            <a:r>
              <a:rPr lang="en-US" dirty="0"/>
              <a:t>Action Plans</a:t>
            </a:r>
          </a:p>
          <a:p>
            <a:r>
              <a:rPr lang="en-US" dirty="0"/>
              <a:t>Self-study</a:t>
            </a:r>
          </a:p>
          <a:p>
            <a:r>
              <a:rPr lang="en-US" dirty="0"/>
              <a:t>CLER</a:t>
            </a:r>
          </a:p>
          <a:p>
            <a:pPr marL="0" indent="0">
              <a:buNone/>
            </a:pPr>
            <a:r>
              <a:rPr lang="en-US" dirty="0"/>
              <a:t>                   …and more!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0" y="829475"/>
            <a:ext cx="2115403" cy="21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1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Borrowed from the On-Boarding The Coordinator webinar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Exactly the same information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What is done with the information is different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Responsibility and authority is the key for program directors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familiar?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75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0" y="2127738"/>
            <a:ext cx="8791435" cy="23669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74107" y="2127738"/>
            <a:ext cx="1623230" cy="187801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05784" y="2320119"/>
            <a:ext cx="1580866" cy="131762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7351" y="4652883"/>
            <a:ext cx="84092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 the program director!</a:t>
            </a:r>
          </a:p>
        </p:txBody>
      </p:sp>
    </p:spTree>
    <p:extLst>
      <p:ext uri="{BB962C8B-B14F-4D97-AF65-F5344CB8AC3E}">
        <p14:creationId xmlns:p14="http://schemas.microsoft.com/office/powerpoint/2010/main" val="4216996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Tools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98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3A520-EC44-6F4F-8EAC-7E25D12E5B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4417D-330E-6B4D-BBF5-572A5216E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4BB9B4-DE0D-A34F-AD1B-91380F94929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19707" y="38883"/>
            <a:ext cx="793221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DD423-257B-254A-B862-D843B0E0858F}"/>
              </a:ext>
            </a:extLst>
          </p:cNvPr>
          <p:cNvSpPr txBox="1"/>
          <p:nvPr/>
        </p:nvSpPr>
        <p:spPr>
          <a:xfrm>
            <a:off x="3752849" y="1075714"/>
            <a:ext cx="5144015" cy="5498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Christine Redovan, MBA</a:t>
            </a:r>
          </a:p>
          <a:p>
            <a:pPr algn="ctr">
              <a:defRPr/>
            </a:pPr>
            <a:r>
              <a:rPr lang="en-US" b="0" dirty="0">
                <a:latin typeface="+mn-lt"/>
              </a:rPr>
              <a:t>GME Consultant</a:t>
            </a:r>
          </a:p>
          <a:p>
            <a:pPr algn="ctr">
              <a:defRPr/>
            </a:pPr>
            <a:endParaRPr lang="en-US" b="0" dirty="0">
              <a:latin typeface="+mn-lt"/>
            </a:endParaRPr>
          </a:p>
          <a:p>
            <a:pPr algn="ctr">
              <a:defRPr/>
            </a:pPr>
            <a:endParaRPr lang="en-US" sz="12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700" b="0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7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700" b="0" dirty="0">
                <a:latin typeface="+mn-lt"/>
              </a:rPr>
              <a:t>Accreditation and Management success for both ACGME &amp; AOA Programs</a:t>
            </a:r>
            <a:br>
              <a:rPr lang="en-US" sz="1700" b="0" dirty="0">
                <a:latin typeface="+mn-lt"/>
              </a:rPr>
            </a:br>
            <a:endParaRPr lang="en-US" sz="17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700" b="0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7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700" b="0" dirty="0">
                <a:latin typeface="+mn-lt"/>
              </a:rPr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7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700" b="0" dirty="0">
                <a:latin typeface="+mn-lt"/>
              </a:rPr>
              <a:t>Focused on continual readiness and offering timely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7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700" b="0" dirty="0">
                <a:latin typeface="+mn-lt"/>
              </a:rPr>
              <a:t>19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93A252-132F-6344-9CF9-74E70642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552" y="1981473"/>
            <a:ext cx="2279986" cy="303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0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descriptions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Checklists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Calendars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Scheduling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Protected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One-on-one with coordinator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Existing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6" y="1738058"/>
            <a:ext cx="3739488" cy="28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Standard Events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Refer to Events Handout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" y="2119511"/>
            <a:ext cx="3763565" cy="37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Professional Development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5B6C376-E174-B646-8D90-0952B4FA58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153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ACGME Educational Conference</a:t>
            </a:r>
          </a:p>
          <a:p>
            <a:r>
              <a:rPr lang="en-US" dirty="0"/>
              <a:t>Specialty Educational Conferences</a:t>
            </a:r>
          </a:p>
          <a:p>
            <a:r>
              <a:rPr lang="en-US" dirty="0"/>
              <a:t>PD Society Conferences</a:t>
            </a:r>
          </a:p>
          <a:p>
            <a:r>
              <a:rPr lang="en-US" dirty="0"/>
              <a:t>Institutional and Program Workshops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Informal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Day-to-day activities</a:t>
            </a:r>
          </a:p>
          <a:p>
            <a:r>
              <a:rPr lang="en-US" dirty="0"/>
              <a:t>GMEC meetings</a:t>
            </a:r>
          </a:p>
          <a:p>
            <a:r>
              <a:rPr lang="en-US" dirty="0"/>
              <a:t>PEC meetings</a:t>
            </a:r>
          </a:p>
          <a:p>
            <a:r>
              <a:rPr lang="en-US" dirty="0"/>
              <a:t>Departmental meetings</a:t>
            </a:r>
          </a:p>
          <a:p>
            <a:r>
              <a:rPr lang="en-US" dirty="0"/>
              <a:t>If you see something…say something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On-going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3237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Program Resources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020966F-DD4F-3C48-ACF1-527C3C508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06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volume, variety and access</a:t>
            </a:r>
          </a:p>
          <a:p>
            <a:r>
              <a:rPr lang="en-US" dirty="0"/>
              <a:t>Data access and ease of use; meeting ACGME &amp; board requirements</a:t>
            </a:r>
          </a:p>
          <a:p>
            <a:r>
              <a:rPr lang="en-US" dirty="0"/>
              <a:t>Ability/authority to seek changes in clinical flows</a:t>
            </a:r>
          </a:p>
          <a:p>
            <a:r>
              <a:rPr lang="en-US" dirty="0"/>
              <a:t>Support to obtain necessary clinical resources outside institution</a:t>
            </a:r>
          </a:p>
          <a:p>
            <a:r>
              <a:rPr lang="en-US" dirty="0"/>
              <a:t>Default champion of patient safety and quality improvement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84" y="246466"/>
            <a:ext cx="1891932" cy="18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37414" y="1825625"/>
            <a:ext cx="4577936" cy="4351338"/>
          </a:xfrm>
        </p:spPr>
        <p:txBody>
          <a:bodyPr/>
          <a:lstStyle/>
          <a:p>
            <a:r>
              <a:rPr lang="en-US" dirty="0"/>
              <a:t>Available faculty for didactics, supervision, research, PEC, CCC and other residency activities</a:t>
            </a:r>
          </a:p>
          <a:p>
            <a:r>
              <a:rPr lang="en-US" dirty="0"/>
              <a:t>Curriculum resources</a:t>
            </a:r>
          </a:p>
          <a:p>
            <a:r>
              <a:rPr lang="en-US" dirty="0"/>
              <a:t>Textbook, journals, databases</a:t>
            </a:r>
          </a:p>
          <a:p>
            <a:r>
              <a:rPr lang="en-US" dirty="0"/>
              <a:t>Physical space – office, conference room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3" y="2115403"/>
            <a:ext cx="3261131" cy="32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06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PD protected time</a:t>
            </a:r>
          </a:p>
          <a:p>
            <a:pPr lvl="1"/>
            <a:r>
              <a:rPr lang="en-US" dirty="0"/>
              <a:t>Is time available and being used appropriately?</a:t>
            </a:r>
          </a:p>
          <a:p>
            <a:r>
              <a:rPr lang="en-US" dirty="0"/>
              <a:t>Program budget</a:t>
            </a:r>
          </a:p>
          <a:p>
            <a:pPr lvl="1"/>
            <a:r>
              <a:rPr lang="en-US" dirty="0"/>
              <a:t>Is the program budget adequate to support the needs of the program?</a:t>
            </a:r>
          </a:p>
          <a:p>
            <a:r>
              <a:rPr lang="en-US" dirty="0"/>
              <a:t>Coordinator </a:t>
            </a:r>
          </a:p>
          <a:p>
            <a:pPr lvl="1"/>
            <a:r>
              <a:rPr lang="en-US" dirty="0"/>
              <a:t>Is the coordinator dedicated or pulled to do non-residency related tasks?</a:t>
            </a:r>
          </a:p>
          <a:p>
            <a:r>
              <a:rPr lang="en-US" dirty="0"/>
              <a:t>Other personnel</a:t>
            </a:r>
          </a:p>
          <a:p>
            <a:pPr lvl="1"/>
            <a:r>
              <a:rPr lang="en-US" dirty="0"/>
              <a:t>Are other personnel available to staff clinics and floors, provide research support, and drive other residency related activities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</a:t>
            </a:r>
            <a:br>
              <a:rPr lang="en-US" dirty="0"/>
            </a:br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80" y="246466"/>
            <a:ext cx="1609156" cy="160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9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not always rosy…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“Baggage” comes along with new PD</a:t>
            </a:r>
          </a:p>
          <a:p>
            <a:r>
              <a:rPr lang="en-US" dirty="0"/>
              <a:t>Intelligence ≠ automatically right for the job</a:t>
            </a:r>
          </a:p>
          <a:p>
            <a:r>
              <a:rPr lang="en-US" dirty="0"/>
              <a:t>Colleagues turn into “subordinates”</a:t>
            </a:r>
          </a:p>
          <a:p>
            <a:r>
              <a:rPr lang="en-US" dirty="0"/>
              <a:t>Core PD + Fellowship PD relationships</a:t>
            </a:r>
          </a:p>
          <a:p>
            <a:r>
              <a:rPr lang="en-US" dirty="0"/>
              <a:t>Use of position as a stepping stone</a:t>
            </a:r>
          </a:p>
          <a:p>
            <a:r>
              <a:rPr lang="en-US" dirty="0"/>
              <a:t>Internal vs. external hires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5625"/>
            <a:ext cx="4298551" cy="388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52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Mentoring</a:t>
            </a:r>
          </a:p>
          <a:p>
            <a:r>
              <a:rPr lang="en-US" dirty="0"/>
              <a:t>Chair &amp; DIO support</a:t>
            </a:r>
          </a:p>
          <a:p>
            <a:r>
              <a:rPr lang="en-US" dirty="0"/>
              <a:t>Coordinator support</a:t>
            </a:r>
          </a:p>
          <a:p>
            <a:r>
              <a:rPr lang="en-US" dirty="0"/>
              <a:t>Resident support</a:t>
            </a:r>
          </a:p>
          <a:p>
            <a:r>
              <a:rPr lang="en-US" dirty="0"/>
              <a:t>Recognizing and dealing with issues; not letting things fester</a:t>
            </a:r>
          </a:p>
          <a:p>
            <a:r>
              <a:rPr lang="en-US" dirty="0"/>
              <a:t>Identifying potential candidates early </a:t>
            </a:r>
          </a:p>
          <a:p>
            <a:r>
              <a:rPr lang="en-US" dirty="0"/>
              <a:t>Feedback, feedback, feedback</a:t>
            </a:r>
          </a:p>
          <a:p>
            <a:r>
              <a:rPr lang="en-US" dirty="0"/>
              <a:t>Open lines of communication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17" y="1572029"/>
            <a:ext cx="2993443" cy="19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9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List and understand required skills for program directors</a:t>
            </a:r>
          </a:p>
          <a:p>
            <a:r>
              <a:rPr lang="en-US" dirty="0"/>
              <a:t>Identify common pitfalls in transitioning from faculty to program director</a:t>
            </a:r>
          </a:p>
          <a:p>
            <a:r>
              <a:rPr lang="en-US" dirty="0"/>
              <a:t>Design an orientation program specific to program and institutional needs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90" y="4603326"/>
            <a:ext cx="3214048" cy="15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meetings with Chair and DIO to review/understand expectations</a:t>
            </a:r>
          </a:p>
          <a:p>
            <a:r>
              <a:rPr lang="en-US" dirty="0"/>
              <a:t>Ensure wellness is part of the PD (and faculty) overall expectation</a:t>
            </a:r>
          </a:p>
          <a:p>
            <a:r>
              <a:rPr lang="en-US" dirty="0"/>
              <a:t>Use training time wisely</a:t>
            </a:r>
          </a:p>
          <a:p>
            <a:r>
              <a:rPr lang="en-US" dirty="0"/>
              <a:t>Give the new PD time to adjust to new role</a:t>
            </a:r>
          </a:p>
          <a:p>
            <a:r>
              <a:rPr lang="en-US" dirty="0"/>
              <a:t>Expect some bumps along the way</a:t>
            </a:r>
          </a:p>
          <a:p>
            <a:r>
              <a:rPr lang="en-US" dirty="0"/>
              <a:t>Learn new things together</a:t>
            </a:r>
          </a:p>
          <a:p>
            <a:r>
              <a:rPr lang="en-US" dirty="0"/>
              <a:t>PD + Coordinator = Dynamic Duo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Thoughts…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84" y="731228"/>
            <a:ext cx="1326258" cy="15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41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30% of IM program directors reported they experienced burnout</a:t>
            </a:r>
          </a:p>
          <a:p>
            <a:r>
              <a:rPr lang="en-US" dirty="0"/>
              <a:t>52% of AN program directors are at high risk for developing burnout syndrome</a:t>
            </a:r>
          </a:p>
          <a:p>
            <a:r>
              <a:rPr lang="en-US" dirty="0"/>
              <a:t>40% of surgeons screened positively for burnout</a:t>
            </a:r>
          </a:p>
          <a:p>
            <a:r>
              <a:rPr lang="en-US" dirty="0"/>
              <a:t>46% of all US physicians report at least one symptom of burnout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Does being a program director affect burnout?  Or is being a physician a factor in increased burnout?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stats to ponder… from surveyed physicians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481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69" y="1738313"/>
            <a:ext cx="3492662" cy="4438650"/>
          </a:xfrm>
        </p:spPr>
      </p:pic>
    </p:spTree>
    <p:extLst>
      <p:ext uri="{BB962C8B-B14F-4D97-AF65-F5344CB8AC3E}">
        <p14:creationId xmlns:p14="http://schemas.microsoft.com/office/powerpoint/2010/main" val="3494080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Cheney, C. (2018, November 23). Burnout plagues 1 in 3 residency program directors [Web Blog], </a:t>
            </a:r>
            <a:r>
              <a:rPr lang="en-US" sz="1800" i="1" dirty="0"/>
              <a:t>Healthleaders, </a:t>
            </a:r>
            <a:r>
              <a:rPr lang="en-US" sz="1800" dirty="0"/>
              <a:t>retrieved from https://www.healthleadersmedia.com/clinical-care/burnout-plagues-1-3-residency-program-directors</a:t>
            </a:r>
            <a:endParaRPr lang="en-US" sz="1800" u="sng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De Oliveira, G.S. Jr., Almeida, M.D., Ahmad, S., Fitzgerald, P.C., &amp; McCarthy, R. J. (2011). Anesthesiology residency program director burnout, </a:t>
            </a:r>
            <a:r>
              <a:rPr lang="en-US" sz="1800" i="1" dirty="0"/>
              <a:t>Journal of Clinical Anesthesia, 23</a:t>
            </a:r>
            <a:r>
              <a:rPr lang="en-US" sz="1800" dirty="0"/>
              <a:t>(3), 176-182, doi: 10.1016/j.jclinane.2011.02.001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Lypson, M. &amp; Simpson, D. (2011).  It all starts and ends with the program director, </a:t>
            </a:r>
            <a:r>
              <a:rPr lang="en-US" sz="1800" i="1" dirty="0"/>
              <a:t>Journal of Graduate Medical Education, 3</a:t>
            </a:r>
            <a:r>
              <a:rPr lang="en-US" sz="1800" dirty="0"/>
              <a:t>(2), 261-263, doi:10.4300/JGME-03-02-33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864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en-US" sz="1800" dirty="0"/>
              <a:t>O’Connor, A.B., Halvorsen, A.J., Cmar, J.M., Finn, K.M., Fletcher, K.E., Kearns, L., McDonald, F.S., Swenson, S.L., Wahi-Gururaj, S., West, C.P., &amp; Willett, L.L.(2019). Internal medicine residency program director burnout and program director turnover:  Results of a national survey.  </a:t>
            </a:r>
            <a:r>
              <a:rPr lang="en-US" sz="1800" i="1" dirty="0"/>
              <a:t>The American Journal of Medicine, 132</a:t>
            </a:r>
            <a:r>
              <a:rPr lang="en-US" sz="1800" dirty="0"/>
              <a:t>(2), 252-261, doi: 10.1016/j.amjmed.2018.10.020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1800" dirty="0"/>
              <a:t>Shanafelt, T.D., Boone, S., &amp; Tan, L. (2012). Burnout and satisfaction with work-life balance among US physicians relative to the general US population, </a:t>
            </a:r>
            <a:r>
              <a:rPr lang="en-US" sz="1800" i="1" dirty="0"/>
              <a:t>Archives of Internal Medicine. 172</a:t>
            </a:r>
            <a:r>
              <a:rPr lang="en-US" sz="1800" dirty="0"/>
              <a:t>(18), 1377-1385, doi: 10.1016/j.amjmed.2018.10.020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984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5557" y="437225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85282" y="424324"/>
            <a:ext cx="4508210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Onboarding the New Program Director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April 2,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CPR 2019 Part 2 of 4: Section I &amp; Section II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April 18,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3 of 4: GME Evolution, Funding &amp; Future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May 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Building Your Sponsoring Institution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– The First 2 Years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May 30,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43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Milestones – Beyond the CCC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Mentoring the GME Coordinator: The First 3 Years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SI 2025 Part 1 of 4: </a:t>
            </a:r>
            <a:br>
              <a:rPr lang="en-US" sz="1600" b="1" dirty="0">
                <a:solidFill>
                  <a:srgbClr val="0070C0"/>
                </a:solidFill>
                <a:latin typeface="+mn-lt"/>
              </a:rPr>
            </a:br>
            <a:r>
              <a:rPr lang="en-US" sz="1600" b="1" dirty="0">
                <a:solidFill>
                  <a:srgbClr val="0070C0"/>
                </a:solidFill>
                <a:latin typeface="+mn-lt"/>
              </a:rPr>
              <a:t>Introduction &amp; Overview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Onboarding the New Coordinator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AIMs and Action Plans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SI 2025 Part 2 of 4: Changes on the Horizon</a:t>
            </a:r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917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9730"/>
            <a:ext cx="9230497" cy="4629351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500" b="1" dirty="0">
                <a:latin typeface="+mn-lt"/>
              </a:rPr>
              <a:t>    </a:t>
            </a:r>
            <a:r>
              <a:rPr lang="en-US" sz="4400" dirty="0">
                <a:latin typeface="+mn-lt"/>
              </a:rPr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400" dirty="0">
              <a:solidFill>
                <a:srgbClr val="3366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600" b="1" dirty="0">
                <a:latin typeface="+mn-lt"/>
              </a:rPr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600" dirty="0">
                <a:latin typeface="+mn-lt"/>
              </a:rPr>
              <a:t>724-864-7320  |  </a:t>
            </a:r>
            <a:r>
              <a:rPr lang="en-US" sz="3600" dirty="0">
                <a:solidFill>
                  <a:srgbClr val="FF0000"/>
                </a:solidFill>
                <a:latin typeface="+mn-lt"/>
                <a:hlinkClick r:id="rId2"/>
              </a:rPr>
              <a:t>info@PartnersInMedEd.com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36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3600">
                <a:solidFill>
                  <a:srgbClr val="FF0000"/>
                </a:solidFill>
                <a:latin typeface="+mn-lt"/>
              </a:rPr>
            </a:br>
            <a:r>
              <a:rPr lang="en-US" sz="3600" b="1">
                <a:latin typeface="+mn-lt"/>
              </a:rPr>
              <a:t>Christine </a:t>
            </a:r>
            <a:r>
              <a:rPr lang="en-US" sz="3600" b="1" dirty="0" err="1">
                <a:latin typeface="+mn-lt"/>
              </a:rPr>
              <a:t>Redovan</a:t>
            </a:r>
            <a:r>
              <a:rPr lang="en-US" sz="3600" b="1" dirty="0">
                <a:latin typeface="+mn-lt"/>
              </a:rPr>
              <a:t> MBA </a:t>
            </a:r>
            <a:r>
              <a:rPr lang="en-US" sz="3600" dirty="0">
                <a:solidFill>
                  <a:srgbClr val="FF0000"/>
                </a:solidFill>
                <a:latin typeface="+mn-lt"/>
                <a:hlinkClick r:id="rId3"/>
              </a:rPr>
              <a:t>christine@PartnersInMedEd.com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6" y="271106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5192898-619C-F74D-B4A1-12981AFF0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6F3C739-274F-8C4C-BE35-1933ED1C5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311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Between 11 – 14% of programs experience a program director change each year</a:t>
            </a:r>
          </a:p>
          <a:p>
            <a:pPr lvl="1"/>
            <a:r>
              <a:rPr lang="en-US" dirty="0"/>
              <a:t>2017-2018 saw PD changes in 1,418 programs</a:t>
            </a:r>
          </a:p>
          <a:p>
            <a:r>
              <a:rPr lang="en-US" dirty="0"/>
              <a:t>Program directors spend an average of 9 years as program director</a:t>
            </a:r>
          </a:p>
          <a:p>
            <a:r>
              <a:rPr lang="en-US" dirty="0"/>
              <a:t>During academic year 2017-2018, 12.6% of programs had a program director change</a:t>
            </a:r>
          </a:p>
          <a:p>
            <a:pPr lvl="1"/>
            <a:r>
              <a:rPr lang="en-US" dirty="0"/>
              <a:t>This equals 1,478 individuals.</a:t>
            </a:r>
          </a:p>
          <a:p>
            <a:r>
              <a:rPr lang="en-US" dirty="0"/>
              <a:t>Top specialties in 2017-2018</a:t>
            </a:r>
          </a:p>
          <a:p>
            <a:pPr lvl="1"/>
            <a:r>
              <a:rPr lang="en-US" dirty="0"/>
              <a:t>Internal Medicine = 79   Obstetrics &amp; Gynecology = 53</a:t>
            </a:r>
          </a:p>
          <a:p>
            <a:pPr lvl="1"/>
            <a:r>
              <a:rPr lang="en-US" dirty="0"/>
              <a:t>Family Medicine = 70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stats to ponder…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074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support from Chair</a:t>
            </a:r>
          </a:p>
          <a:p>
            <a:r>
              <a:rPr lang="en-US" dirty="0"/>
              <a:t>Continual and new residency hardships</a:t>
            </a:r>
          </a:p>
          <a:p>
            <a:pPr lvl="1"/>
            <a:r>
              <a:rPr lang="en-US" dirty="0"/>
              <a:t>Rules and regulation constraints</a:t>
            </a:r>
          </a:p>
          <a:p>
            <a:pPr lvl="1"/>
            <a:r>
              <a:rPr lang="en-US" dirty="0"/>
              <a:t>Budget constraints</a:t>
            </a:r>
          </a:p>
          <a:p>
            <a:r>
              <a:rPr lang="en-US" dirty="0"/>
              <a:t>Hospital priorities vs. academic priorities</a:t>
            </a:r>
          </a:p>
          <a:p>
            <a:r>
              <a:rPr lang="en-US" dirty="0"/>
              <a:t>Pulled into different positions within the organization</a:t>
            </a:r>
          </a:p>
          <a:p>
            <a:r>
              <a:rPr lang="en-US" dirty="0"/>
              <a:t>Other factors:  personal reasons, other job opportunities, retirement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PD’s leave their role?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173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program directors that have the skills to succeed in the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program directors support and tools to be successful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Ensure program directors receive the resources needed to run a successful program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075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Program Director Skills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72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Leader</a:t>
            </a:r>
          </a:p>
          <a:p>
            <a:r>
              <a:rPr lang="en-US" dirty="0"/>
              <a:t>Administrator</a:t>
            </a:r>
          </a:p>
          <a:p>
            <a:r>
              <a:rPr lang="en-US" dirty="0"/>
              <a:t>Expert teacher</a:t>
            </a:r>
          </a:p>
          <a:p>
            <a:r>
              <a:rPr lang="en-US" dirty="0"/>
              <a:t>Expert clinician</a:t>
            </a:r>
          </a:p>
          <a:p>
            <a:r>
              <a:rPr lang="en-US" dirty="0"/>
              <a:t>Active in local, regional and </a:t>
            </a:r>
          </a:p>
          <a:p>
            <a:pPr marL="0" indent="0">
              <a:buNone/>
            </a:pPr>
            <a:r>
              <a:rPr lang="en-US" dirty="0"/>
              <a:t>  national roles</a:t>
            </a:r>
          </a:p>
          <a:p>
            <a:r>
              <a:rPr lang="en-US" dirty="0"/>
              <a:t>Politician</a:t>
            </a:r>
          </a:p>
          <a:p>
            <a:r>
              <a:rPr lang="en-US" dirty="0"/>
              <a:t>Takes direction; Gives direction</a:t>
            </a:r>
          </a:p>
          <a:p>
            <a:r>
              <a:rPr lang="en-US" dirty="0"/>
              <a:t>Understands GME</a:t>
            </a:r>
          </a:p>
          <a:p>
            <a:r>
              <a:rPr lang="en-US" dirty="0"/>
              <a:t>Manages time wisely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look for in a PD</a:t>
            </a:r>
            <a:br>
              <a:rPr lang="en-US" dirty="0"/>
            </a:br>
            <a:r>
              <a:rPr lang="en-US" dirty="0"/>
              <a:t>…or what are our expectations?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91" y="2300756"/>
            <a:ext cx="2429009" cy="21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5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Recognizes gaps in knowledge</a:t>
            </a:r>
          </a:p>
          <a:p>
            <a:r>
              <a:rPr lang="en-US" dirty="0"/>
              <a:t>Actively pursues improvement (program, residents, faculty, self)</a:t>
            </a:r>
          </a:p>
          <a:p>
            <a:r>
              <a:rPr lang="en-US" dirty="0"/>
              <a:t>Team player</a:t>
            </a:r>
          </a:p>
          <a:p>
            <a:r>
              <a:rPr lang="en-US" dirty="0"/>
              <a:t>Monitors, knows and applies new rules and regulations</a:t>
            </a:r>
          </a:p>
          <a:p>
            <a:r>
              <a:rPr lang="en-US" dirty="0"/>
              <a:t>Nurturer</a:t>
            </a:r>
          </a:p>
          <a:p>
            <a:r>
              <a:rPr lang="en-US" dirty="0"/>
              <a:t>Conflict resolution expert</a:t>
            </a:r>
          </a:p>
          <a:p>
            <a:r>
              <a:rPr lang="en-US" dirty="0"/>
              <a:t>HR expert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look for in a PD</a:t>
            </a:r>
            <a:br>
              <a:rPr lang="en-US" dirty="0"/>
            </a:br>
            <a:r>
              <a:rPr lang="en-US" dirty="0"/>
              <a:t>…or what are our expectations?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848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825</TotalTime>
  <Words>1662</Words>
  <Application>Microsoft Macintosh PowerPoint</Application>
  <PresentationFormat>On-screen Show (4:3)</PresentationFormat>
  <Paragraphs>440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Comic Sans MS</vt:lpstr>
      <vt:lpstr>Lucida Bright</vt:lpstr>
      <vt:lpstr>Wingdings</vt:lpstr>
      <vt:lpstr>PME-2016</vt:lpstr>
      <vt:lpstr>Onboarding New Program Directors</vt:lpstr>
      <vt:lpstr>Introducing Your Presenter…</vt:lpstr>
      <vt:lpstr>Learning Objectives</vt:lpstr>
      <vt:lpstr>A few stats to ponder…</vt:lpstr>
      <vt:lpstr>Why do PD’s leave their role?</vt:lpstr>
      <vt:lpstr>What can we do?</vt:lpstr>
      <vt:lpstr>Program Director Skills</vt:lpstr>
      <vt:lpstr>What do we look for in a PD …or what are our expectations?</vt:lpstr>
      <vt:lpstr>What do we look for in a PD …or what are our expectations?</vt:lpstr>
      <vt:lpstr>Communication is #1 skill</vt:lpstr>
      <vt:lpstr>Support &amp; Tools </vt:lpstr>
      <vt:lpstr>Buckets for Success</vt:lpstr>
      <vt:lpstr>Orientation</vt:lpstr>
      <vt:lpstr>Designing a Program</vt:lpstr>
      <vt:lpstr>Developing a Curriculum</vt:lpstr>
      <vt:lpstr>Parts of the Program</vt:lpstr>
      <vt:lpstr>Look familiar?</vt:lpstr>
      <vt:lpstr>PowerPoint Presentation</vt:lpstr>
      <vt:lpstr>Tools</vt:lpstr>
      <vt:lpstr>Use Existing Resources</vt:lpstr>
      <vt:lpstr>GME Standard Events</vt:lpstr>
      <vt:lpstr>Professional Development</vt:lpstr>
      <vt:lpstr>On-going Development</vt:lpstr>
      <vt:lpstr>Program Resources</vt:lpstr>
      <vt:lpstr>Clinical Resources</vt:lpstr>
      <vt:lpstr>Educational Resources</vt:lpstr>
      <vt:lpstr>Administrative  Resources</vt:lpstr>
      <vt:lpstr>It is not always rosy…</vt:lpstr>
      <vt:lpstr>Keys to Success</vt:lpstr>
      <vt:lpstr>General Thoughts…</vt:lpstr>
      <vt:lpstr>More stats to ponder… from surveyed physicians</vt:lpstr>
      <vt:lpstr>Questions?</vt:lpstr>
      <vt:lpstr>References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122</cp:revision>
  <dcterms:created xsi:type="dcterms:W3CDTF">2016-03-20T11:36:31Z</dcterms:created>
  <dcterms:modified xsi:type="dcterms:W3CDTF">2019-04-01T15:30:24Z</dcterms:modified>
</cp:coreProperties>
</file>