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302" r:id="rId3"/>
    <p:sldId id="257" r:id="rId4"/>
    <p:sldId id="258" r:id="rId5"/>
    <p:sldId id="259" r:id="rId6"/>
    <p:sldId id="260" r:id="rId7"/>
    <p:sldId id="30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9" r:id="rId16"/>
    <p:sldId id="271" r:id="rId17"/>
    <p:sldId id="272" r:id="rId18"/>
    <p:sldId id="274" r:id="rId19"/>
    <p:sldId id="276" r:id="rId20"/>
    <p:sldId id="277" r:id="rId21"/>
    <p:sldId id="282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90" r:id="rId31"/>
    <p:sldId id="291" r:id="rId32"/>
    <p:sldId id="294" r:id="rId33"/>
    <p:sldId id="292" r:id="rId34"/>
    <p:sldId id="293" r:id="rId35"/>
    <p:sldId id="298" r:id="rId36"/>
    <p:sldId id="299" r:id="rId37"/>
    <p:sldId id="303" r:id="rId38"/>
    <p:sldId id="301" r:id="rId39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0" clrIdx="0">
    <p:extLst/>
  </p:cmAuthor>
  <p:cmAuthor id="2" name="Microsoft Office User" initials="Office [2]" lastIdx="0" clrIdx="1">
    <p:extLst/>
  </p:cmAuthor>
  <p:cmAuthor id="3" name="Microsoft Office User" initials="Office [3]" lastIdx="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/>
    <p:restoredTop sz="94730"/>
  </p:normalViewPr>
  <p:slideViewPr>
    <p:cSldViewPr>
      <p:cViewPr>
        <p:scale>
          <a:sx n="120" d="100"/>
          <a:sy n="120" d="100"/>
        </p:scale>
        <p:origin x="1960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commentAuthors" Target="commentAuthors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Reasons</a:t>
            </a:r>
            <a:r>
              <a:rPr lang="en-US" baseline="0" dirty="0" smtClean="0"/>
              <a:t> For Preferring Program With OR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Offer more opportunities</c:v>
                </c:pt>
                <c:pt idx="1">
                  <c:v>Program awareness &amp; acknowledgement of OM</c:v>
                </c:pt>
                <c:pt idx="2">
                  <c:v>Commitment to OM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0.2</c:v>
                </c:pt>
                <c:pt idx="2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4884704"/>
        <c:axId val="-2118881072"/>
      </c:barChart>
      <c:catAx>
        <c:axId val="-2144884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118881072"/>
        <c:crosses val="autoZero"/>
        <c:auto val="1"/>
        <c:lblAlgn val="ctr"/>
        <c:lblOffset val="100"/>
        <c:noMultiLvlLbl val="0"/>
      </c:catAx>
      <c:valAx>
        <c:axId val="-21188810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214488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761E7-7BCC-3047-820D-C391792F4E45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E27B2DA3-E214-1D49-AE5D-ED14658BBE41}">
      <dgm:prSet phldrT="[Text]"/>
      <dgm:spPr/>
      <dgm:t>
        <a:bodyPr/>
        <a:lstStyle/>
        <a:p>
          <a:r>
            <a:rPr lang="en-US" dirty="0" smtClean="0"/>
            <a:t>Application submission</a:t>
          </a:r>
          <a:endParaRPr lang="en-US" dirty="0"/>
        </a:p>
      </dgm:t>
    </dgm:pt>
    <dgm:pt modelId="{6018C3D0-D123-4541-86B5-6934F833FE36}" type="parTrans" cxnId="{31774B8E-E91D-F445-AF2C-1CCF82CF16D8}">
      <dgm:prSet/>
      <dgm:spPr/>
      <dgm:t>
        <a:bodyPr/>
        <a:lstStyle/>
        <a:p>
          <a:endParaRPr lang="en-US"/>
        </a:p>
      </dgm:t>
    </dgm:pt>
    <dgm:pt modelId="{65BD793A-41C1-784E-A713-4FD06D797159}" type="sibTrans" cxnId="{31774B8E-E91D-F445-AF2C-1CCF82CF16D8}">
      <dgm:prSet/>
      <dgm:spPr/>
      <dgm:t>
        <a:bodyPr/>
        <a:lstStyle/>
        <a:p>
          <a:endParaRPr lang="en-US"/>
        </a:p>
      </dgm:t>
    </dgm:pt>
    <dgm:pt modelId="{1FDBAA43-7A86-B44B-A4BA-82F86D48AE8A}">
      <dgm:prSet phldrT="[Text]"/>
      <dgm:spPr/>
      <dgm:t>
        <a:bodyPr/>
        <a:lstStyle/>
        <a:p>
          <a:r>
            <a:rPr lang="en-US" dirty="0" smtClean="0"/>
            <a:t>OPC Recognition decision</a:t>
          </a:r>
          <a:endParaRPr lang="en-US" dirty="0"/>
        </a:p>
      </dgm:t>
    </dgm:pt>
    <dgm:pt modelId="{8C527245-6582-624B-BE38-703CCDD8B3D6}" type="parTrans" cxnId="{BE004633-19B8-A24D-BA41-AF75789F8C11}">
      <dgm:prSet/>
      <dgm:spPr/>
      <dgm:t>
        <a:bodyPr/>
        <a:lstStyle/>
        <a:p>
          <a:endParaRPr lang="en-US"/>
        </a:p>
      </dgm:t>
    </dgm:pt>
    <dgm:pt modelId="{34FAAC86-9606-0541-84F0-29DD80CD7ABE}" type="sibTrans" cxnId="{BE004633-19B8-A24D-BA41-AF75789F8C11}">
      <dgm:prSet/>
      <dgm:spPr/>
      <dgm:t>
        <a:bodyPr/>
        <a:lstStyle/>
        <a:p>
          <a:endParaRPr lang="en-US"/>
        </a:p>
      </dgm:t>
    </dgm:pt>
    <dgm:pt modelId="{5F73379D-A863-4647-BA37-51A96A41B2C3}">
      <dgm:prSet phldrT="[Text]"/>
      <dgm:spPr/>
      <dgm:t>
        <a:bodyPr/>
        <a:lstStyle/>
        <a:p>
          <a:r>
            <a:rPr lang="en-US" dirty="0" smtClean="0"/>
            <a:t>Recognition maintenance</a:t>
          </a:r>
          <a:endParaRPr lang="en-US" dirty="0"/>
        </a:p>
      </dgm:t>
    </dgm:pt>
    <dgm:pt modelId="{F23E601E-6A01-CA44-B435-6836DD7FA6AB}" type="parTrans" cxnId="{EF0B8E44-E208-8348-BE54-E3D1DF8609B5}">
      <dgm:prSet/>
      <dgm:spPr/>
      <dgm:t>
        <a:bodyPr/>
        <a:lstStyle/>
        <a:p>
          <a:endParaRPr lang="en-US"/>
        </a:p>
      </dgm:t>
    </dgm:pt>
    <dgm:pt modelId="{98E9627F-28B2-E444-9BA1-37453BD205EC}" type="sibTrans" cxnId="{EF0B8E44-E208-8348-BE54-E3D1DF8609B5}">
      <dgm:prSet/>
      <dgm:spPr/>
      <dgm:t>
        <a:bodyPr/>
        <a:lstStyle/>
        <a:p>
          <a:endParaRPr lang="en-US"/>
        </a:p>
      </dgm:t>
    </dgm:pt>
    <dgm:pt modelId="{93336FA8-E81B-0644-861F-89AF2E02E6F7}" type="pres">
      <dgm:prSet presAssocID="{516761E7-7BCC-3047-820D-C391792F4E45}" presName="CompostProcess" presStyleCnt="0">
        <dgm:presLayoutVars>
          <dgm:dir/>
          <dgm:resizeHandles val="exact"/>
        </dgm:presLayoutVars>
      </dgm:prSet>
      <dgm:spPr/>
    </dgm:pt>
    <dgm:pt modelId="{EC719C35-F181-5A45-AF86-DC8BF71B1313}" type="pres">
      <dgm:prSet presAssocID="{516761E7-7BCC-3047-820D-C391792F4E45}" presName="arrow" presStyleLbl="bgShp" presStyleIdx="0" presStyleCnt="1"/>
      <dgm:spPr/>
    </dgm:pt>
    <dgm:pt modelId="{D00B8FAA-6473-3F47-9A6A-BA69C3B23E4B}" type="pres">
      <dgm:prSet presAssocID="{516761E7-7BCC-3047-820D-C391792F4E45}" presName="linearProcess" presStyleCnt="0"/>
      <dgm:spPr/>
    </dgm:pt>
    <dgm:pt modelId="{49B09AFC-EC41-2C48-9B09-A2B1A4C055FF}" type="pres">
      <dgm:prSet presAssocID="{E27B2DA3-E214-1D49-AE5D-ED14658BBE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E6B5D-9013-364E-9173-FBC059653DC4}" type="pres">
      <dgm:prSet presAssocID="{65BD793A-41C1-784E-A713-4FD06D797159}" presName="sibTrans" presStyleCnt="0"/>
      <dgm:spPr/>
    </dgm:pt>
    <dgm:pt modelId="{CF8F0B87-1032-E543-91EB-B36504675EFD}" type="pres">
      <dgm:prSet presAssocID="{1FDBAA43-7A86-B44B-A4BA-82F86D48AE8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3A282-D86A-3B4D-9F56-C8EB8970D75C}" type="pres">
      <dgm:prSet presAssocID="{34FAAC86-9606-0541-84F0-29DD80CD7ABE}" presName="sibTrans" presStyleCnt="0"/>
      <dgm:spPr/>
    </dgm:pt>
    <dgm:pt modelId="{64E7C21E-D067-1044-BA01-7672290A9371}" type="pres">
      <dgm:prSet presAssocID="{5F73379D-A863-4647-BA37-51A96A41B2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B8E44-E208-8348-BE54-E3D1DF8609B5}" srcId="{516761E7-7BCC-3047-820D-C391792F4E45}" destId="{5F73379D-A863-4647-BA37-51A96A41B2C3}" srcOrd="2" destOrd="0" parTransId="{F23E601E-6A01-CA44-B435-6836DD7FA6AB}" sibTransId="{98E9627F-28B2-E444-9BA1-37453BD205EC}"/>
    <dgm:cxn modelId="{06D1CB1E-5153-D948-9622-8971141D40D3}" type="presOf" srcId="{516761E7-7BCC-3047-820D-C391792F4E45}" destId="{93336FA8-E81B-0644-861F-89AF2E02E6F7}" srcOrd="0" destOrd="0" presId="urn:microsoft.com/office/officeart/2005/8/layout/hProcess9"/>
    <dgm:cxn modelId="{31774B8E-E91D-F445-AF2C-1CCF82CF16D8}" srcId="{516761E7-7BCC-3047-820D-C391792F4E45}" destId="{E27B2DA3-E214-1D49-AE5D-ED14658BBE41}" srcOrd="0" destOrd="0" parTransId="{6018C3D0-D123-4541-86B5-6934F833FE36}" sibTransId="{65BD793A-41C1-784E-A713-4FD06D797159}"/>
    <dgm:cxn modelId="{3E243D7E-98B2-3741-8838-ABDED28959F0}" type="presOf" srcId="{5F73379D-A863-4647-BA37-51A96A41B2C3}" destId="{64E7C21E-D067-1044-BA01-7672290A9371}" srcOrd="0" destOrd="0" presId="urn:microsoft.com/office/officeart/2005/8/layout/hProcess9"/>
    <dgm:cxn modelId="{1B9984AC-FA65-A34C-8751-9647285D8615}" type="presOf" srcId="{E27B2DA3-E214-1D49-AE5D-ED14658BBE41}" destId="{49B09AFC-EC41-2C48-9B09-A2B1A4C055FF}" srcOrd="0" destOrd="0" presId="urn:microsoft.com/office/officeart/2005/8/layout/hProcess9"/>
    <dgm:cxn modelId="{B62939A4-3D01-534C-B641-E6278CA4F306}" type="presOf" srcId="{1FDBAA43-7A86-B44B-A4BA-82F86D48AE8A}" destId="{CF8F0B87-1032-E543-91EB-B36504675EFD}" srcOrd="0" destOrd="0" presId="urn:microsoft.com/office/officeart/2005/8/layout/hProcess9"/>
    <dgm:cxn modelId="{BE004633-19B8-A24D-BA41-AF75789F8C11}" srcId="{516761E7-7BCC-3047-820D-C391792F4E45}" destId="{1FDBAA43-7A86-B44B-A4BA-82F86D48AE8A}" srcOrd="1" destOrd="0" parTransId="{8C527245-6582-624B-BE38-703CCDD8B3D6}" sibTransId="{34FAAC86-9606-0541-84F0-29DD80CD7ABE}"/>
    <dgm:cxn modelId="{37ED7B69-0E60-394F-9713-56965E1D3E49}" type="presParOf" srcId="{93336FA8-E81B-0644-861F-89AF2E02E6F7}" destId="{EC719C35-F181-5A45-AF86-DC8BF71B1313}" srcOrd="0" destOrd="0" presId="urn:microsoft.com/office/officeart/2005/8/layout/hProcess9"/>
    <dgm:cxn modelId="{EE51AAF5-7141-8B43-AEEB-144382F27B1D}" type="presParOf" srcId="{93336FA8-E81B-0644-861F-89AF2E02E6F7}" destId="{D00B8FAA-6473-3F47-9A6A-BA69C3B23E4B}" srcOrd="1" destOrd="0" presId="urn:microsoft.com/office/officeart/2005/8/layout/hProcess9"/>
    <dgm:cxn modelId="{73985F2B-C695-4144-9620-70FD5400F84B}" type="presParOf" srcId="{D00B8FAA-6473-3F47-9A6A-BA69C3B23E4B}" destId="{49B09AFC-EC41-2C48-9B09-A2B1A4C055FF}" srcOrd="0" destOrd="0" presId="urn:microsoft.com/office/officeart/2005/8/layout/hProcess9"/>
    <dgm:cxn modelId="{C2544CDB-E4C4-FB42-80FD-95EC7D1D3329}" type="presParOf" srcId="{D00B8FAA-6473-3F47-9A6A-BA69C3B23E4B}" destId="{3A9E6B5D-9013-364E-9173-FBC059653DC4}" srcOrd="1" destOrd="0" presId="urn:microsoft.com/office/officeart/2005/8/layout/hProcess9"/>
    <dgm:cxn modelId="{58508C35-37D6-AC49-A7FA-27B83BAC0C1C}" type="presParOf" srcId="{D00B8FAA-6473-3F47-9A6A-BA69C3B23E4B}" destId="{CF8F0B87-1032-E543-91EB-B36504675EFD}" srcOrd="2" destOrd="0" presId="urn:microsoft.com/office/officeart/2005/8/layout/hProcess9"/>
    <dgm:cxn modelId="{C9AC9E2D-E67C-1148-8577-4062E1B2B5D5}" type="presParOf" srcId="{D00B8FAA-6473-3F47-9A6A-BA69C3B23E4B}" destId="{C6B3A282-D86A-3B4D-9F56-C8EB8970D75C}" srcOrd="3" destOrd="0" presId="urn:microsoft.com/office/officeart/2005/8/layout/hProcess9"/>
    <dgm:cxn modelId="{31C09A8B-ECEE-834E-94CE-C2038258913C}" type="presParOf" srcId="{D00B8FAA-6473-3F47-9A6A-BA69C3B23E4B}" destId="{64E7C21E-D067-1044-BA01-7672290A93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761E7-7BCC-3047-820D-C391792F4E45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E27B2DA3-E214-1D49-AE5D-ED14658BBE41}">
      <dgm:prSet phldrT="[Text]"/>
      <dgm:spPr/>
      <dgm:t>
        <a:bodyPr/>
        <a:lstStyle/>
        <a:p>
          <a:r>
            <a:rPr lang="en-US" dirty="0" smtClean="0"/>
            <a:t>Application submission</a:t>
          </a:r>
          <a:endParaRPr lang="en-US" dirty="0"/>
        </a:p>
      </dgm:t>
    </dgm:pt>
    <dgm:pt modelId="{6018C3D0-D123-4541-86B5-6934F833FE36}" type="parTrans" cxnId="{31774B8E-E91D-F445-AF2C-1CCF82CF16D8}">
      <dgm:prSet/>
      <dgm:spPr/>
      <dgm:t>
        <a:bodyPr/>
        <a:lstStyle/>
        <a:p>
          <a:endParaRPr lang="en-US"/>
        </a:p>
      </dgm:t>
    </dgm:pt>
    <dgm:pt modelId="{65BD793A-41C1-784E-A713-4FD06D797159}" type="sibTrans" cxnId="{31774B8E-E91D-F445-AF2C-1CCF82CF16D8}">
      <dgm:prSet/>
      <dgm:spPr/>
      <dgm:t>
        <a:bodyPr/>
        <a:lstStyle/>
        <a:p>
          <a:endParaRPr lang="en-US"/>
        </a:p>
      </dgm:t>
    </dgm:pt>
    <dgm:pt modelId="{1FDBAA43-7A86-B44B-A4BA-82F86D48AE8A}">
      <dgm:prSet phldrT="[Text]"/>
      <dgm:spPr/>
      <dgm:t>
        <a:bodyPr/>
        <a:lstStyle/>
        <a:p>
          <a:r>
            <a:rPr lang="en-US" b="1" dirty="0" smtClean="0"/>
            <a:t>OPC Recognition decision</a:t>
          </a:r>
          <a:endParaRPr lang="en-US" b="1" dirty="0"/>
        </a:p>
      </dgm:t>
    </dgm:pt>
    <dgm:pt modelId="{8C527245-6582-624B-BE38-703CCDD8B3D6}" type="parTrans" cxnId="{BE004633-19B8-A24D-BA41-AF75789F8C11}">
      <dgm:prSet/>
      <dgm:spPr/>
      <dgm:t>
        <a:bodyPr/>
        <a:lstStyle/>
        <a:p>
          <a:endParaRPr lang="en-US"/>
        </a:p>
      </dgm:t>
    </dgm:pt>
    <dgm:pt modelId="{34FAAC86-9606-0541-84F0-29DD80CD7ABE}" type="sibTrans" cxnId="{BE004633-19B8-A24D-BA41-AF75789F8C11}">
      <dgm:prSet/>
      <dgm:spPr/>
      <dgm:t>
        <a:bodyPr/>
        <a:lstStyle/>
        <a:p>
          <a:endParaRPr lang="en-US"/>
        </a:p>
      </dgm:t>
    </dgm:pt>
    <dgm:pt modelId="{5F73379D-A863-4647-BA37-51A96A41B2C3}">
      <dgm:prSet phldrT="[Text]"/>
      <dgm:spPr/>
      <dgm:t>
        <a:bodyPr/>
        <a:lstStyle/>
        <a:p>
          <a:r>
            <a:rPr lang="en-US" dirty="0" smtClean="0"/>
            <a:t>Recognition maintenance</a:t>
          </a:r>
          <a:endParaRPr lang="en-US" dirty="0"/>
        </a:p>
      </dgm:t>
    </dgm:pt>
    <dgm:pt modelId="{F23E601E-6A01-CA44-B435-6836DD7FA6AB}" type="parTrans" cxnId="{EF0B8E44-E208-8348-BE54-E3D1DF8609B5}">
      <dgm:prSet/>
      <dgm:spPr/>
      <dgm:t>
        <a:bodyPr/>
        <a:lstStyle/>
        <a:p>
          <a:endParaRPr lang="en-US"/>
        </a:p>
      </dgm:t>
    </dgm:pt>
    <dgm:pt modelId="{98E9627F-28B2-E444-9BA1-37453BD205EC}" type="sibTrans" cxnId="{EF0B8E44-E208-8348-BE54-E3D1DF8609B5}">
      <dgm:prSet/>
      <dgm:spPr/>
      <dgm:t>
        <a:bodyPr/>
        <a:lstStyle/>
        <a:p>
          <a:endParaRPr lang="en-US"/>
        </a:p>
      </dgm:t>
    </dgm:pt>
    <dgm:pt modelId="{93336FA8-E81B-0644-861F-89AF2E02E6F7}" type="pres">
      <dgm:prSet presAssocID="{516761E7-7BCC-3047-820D-C391792F4E45}" presName="CompostProcess" presStyleCnt="0">
        <dgm:presLayoutVars>
          <dgm:dir/>
          <dgm:resizeHandles val="exact"/>
        </dgm:presLayoutVars>
      </dgm:prSet>
      <dgm:spPr/>
    </dgm:pt>
    <dgm:pt modelId="{EC719C35-F181-5A45-AF86-DC8BF71B1313}" type="pres">
      <dgm:prSet presAssocID="{516761E7-7BCC-3047-820D-C391792F4E45}" presName="arrow" presStyleLbl="bgShp" presStyleIdx="0" presStyleCnt="1"/>
      <dgm:spPr/>
    </dgm:pt>
    <dgm:pt modelId="{D00B8FAA-6473-3F47-9A6A-BA69C3B23E4B}" type="pres">
      <dgm:prSet presAssocID="{516761E7-7BCC-3047-820D-C391792F4E45}" presName="linearProcess" presStyleCnt="0"/>
      <dgm:spPr/>
    </dgm:pt>
    <dgm:pt modelId="{49B09AFC-EC41-2C48-9B09-A2B1A4C055FF}" type="pres">
      <dgm:prSet presAssocID="{E27B2DA3-E214-1D49-AE5D-ED14658BBE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E6B5D-9013-364E-9173-FBC059653DC4}" type="pres">
      <dgm:prSet presAssocID="{65BD793A-41C1-784E-A713-4FD06D797159}" presName="sibTrans" presStyleCnt="0"/>
      <dgm:spPr/>
    </dgm:pt>
    <dgm:pt modelId="{CF8F0B87-1032-E543-91EB-B36504675EFD}" type="pres">
      <dgm:prSet presAssocID="{1FDBAA43-7A86-B44B-A4BA-82F86D48AE8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3A282-D86A-3B4D-9F56-C8EB8970D75C}" type="pres">
      <dgm:prSet presAssocID="{34FAAC86-9606-0541-84F0-29DD80CD7ABE}" presName="sibTrans" presStyleCnt="0"/>
      <dgm:spPr/>
    </dgm:pt>
    <dgm:pt modelId="{64E7C21E-D067-1044-BA01-7672290A9371}" type="pres">
      <dgm:prSet presAssocID="{5F73379D-A863-4647-BA37-51A96A41B2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6F04BC-8AE8-924E-8003-978460FF39C9}" type="presOf" srcId="{516761E7-7BCC-3047-820D-C391792F4E45}" destId="{93336FA8-E81B-0644-861F-89AF2E02E6F7}" srcOrd="0" destOrd="0" presId="urn:microsoft.com/office/officeart/2005/8/layout/hProcess9"/>
    <dgm:cxn modelId="{FFD31CBB-C874-E144-9723-25102C70A2F6}" type="presOf" srcId="{E27B2DA3-E214-1D49-AE5D-ED14658BBE41}" destId="{49B09AFC-EC41-2C48-9B09-A2B1A4C055FF}" srcOrd="0" destOrd="0" presId="urn:microsoft.com/office/officeart/2005/8/layout/hProcess9"/>
    <dgm:cxn modelId="{2E65ED6B-EBFC-CA43-8134-0E8B4AD75AB0}" type="presOf" srcId="{1FDBAA43-7A86-B44B-A4BA-82F86D48AE8A}" destId="{CF8F0B87-1032-E543-91EB-B36504675EFD}" srcOrd="0" destOrd="0" presId="urn:microsoft.com/office/officeart/2005/8/layout/hProcess9"/>
    <dgm:cxn modelId="{EF0B8E44-E208-8348-BE54-E3D1DF8609B5}" srcId="{516761E7-7BCC-3047-820D-C391792F4E45}" destId="{5F73379D-A863-4647-BA37-51A96A41B2C3}" srcOrd="2" destOrd="0" parTransId="{F23E601E-6A01-CA44-B435-6836DD7FA6AB}" sibTransId="{98E9627F-28B2-E444-9BA1-37453BD205EC}"/>
    <dgm:cxn modelId="{E89A49F9-EF74-E14E-85DA-8D0339A61EEB}" type="presOf" srcId="{5F73379D-A863-4647-BA37-51A96A41B2C3}" destId="{64E7C21E-D067-1044-BA01-7672290A9371}" srcOrd="0" destOrd="0" presId="urn:microsoft.com/office/officeart/2005/8/layout/hProcess9"/>
    <dgm:cxn modelId="{BE004633-19B8-A24D-BA41-AF75789F8C11}" srcId="{516761E7-7BCC-3047-820D-C391792F4E45}" destId="{1FDBAA43-7A86-B44B-A4BA-82F86D48AE8A}" srcOrd="1" destOrd="0" parTransId="{8C527245-6582-624B-BE38-703CCDD8B3D6}" sibTransId="{34FAAC86-9606-0541-84F0-29DD80CD7ABE}"/>
    <dgm:cxn modelId="{31774B8E-E91D-F445-AF2C-1CCF82CF16D8}" srcId="{516761E7-7BCC-3047-820D-C391792F4E45}" destId="{E27B2DA3-E214-1D49-AE5D-ED14658BBE41}" srcOrd="0" destOrd="0" parTransId="{6018C3D0-D123-4541-86B5-6934F833FE36}" sibTransId="{65BD793A-41C1-784E-A713-4FD06D797159}"/>
    <dgm:cxn modelId="{12539C19-7831-FE44-A84B-5474656C1986}" type="presParOf" srcId="{93336FA8-E81B-0644-861F-89AF2E02E6F7}" destId="{EC719C35-F181-5A45-AF86-DC8BF71B1313}" srcOrd="0" destOrd="0" presId="urn:microsoft.com/office/officeart/2005/8/layout/hProcess9"/>
    <dgm:cxn modelId="{24FC5A3F-46BD-184D-999A-C2CD102287B8}" type="presParOf" srcId="{93336FA8-E81B-0644-861F-89AF2E02E6F7}" destId="{D00B8FAA-6473-3F47-9A6A-BA69C3B23E4B}" srcOrd="1" destOrd="0" presId="urn:microsoft.com/office/officeart/2005/8/layout/hProcess9"/>
    <dgm:cxn modelId="{6EB4B661-F11E-BB49-B438-B6199427E6B5}" type="presParOf" srcId="{D00B8FAA-6473-3F47-9A6A-BA69C3B23E4B}" destId="{49B09AFC-EC41-2C48-9B09-A2B1A4C055FF}" srcOrd="0" destOrd="0" presId="urn:microsoft.com/office/officeart/2005/8/layout/hProcess9"/>
    <dgm:cxn modelId="{E8382E9A-6940-DB4C-A7C9-329FE7972C9A}" type="presParOf" srcId="{D00B8FAA-6473-3F47-9A6A-BA69C3B23E4B}" destId="{3A9E6B5D-9013-364E-9173-FBC059653DC4}" srcOrd="1" destOrd="0" presId="urn:microsoft.com/office/officeart/2005/8/layout/hProcess9"/>
    <dgm:cxn modelId="{C3DCBE67-FAA5-E247-84A9-6C6B8B9C9F8A}" type="presParOf" srcId="{D00B8FAA-6473-3F47-9A6A-BA69C3B23E4B}" destId="{CF8F0B87-1032-E543-91EB-B36504675EFD}" srcOrd="2" destOrd="0" presId="urn:microsoft.com/office/officeart/2005/8/layout/hProcess9"/>
    <dgm:cxn modelId="{7DA97203-1AC1-2E4B-817E-3F13FDA90699}" type="presParOf" srcId="{D00B8FAA-6473-3F47-9A6A-BA69C3B23E4B}" destId="{C6B3A282-D86A-3B4D-9F56-C8EB8970D75C}" srcOrd="3" destOrd="0" presId="urn:microsoft.com/office/officeart/2005/8/layout/hProcess9"/>
    <dgm:cxn modelId="{931E5B3F-3BCC-D34A-A3A7-5CFD3EC64202}" type="presParOf" srcId="{D00B8FAA-6473-3F47-9A6A-BA69C3B23E4B}" destId="{64E7C21E-D067-1044-BA01-7672290A93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761E7-7BCC-3047-820D-C391792F4E45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E27B2DA3-E214-1D49-AE5D-ED14658BBE41}">
      <dgm:prSet phldrT="[Text]"/>
      <dgm:spPr/>
      <dgm:t>
        <a:bodyPr/>
        <a:lstStyle/>
        <a:p>
          <a:r>
            <a:rPr lang="en-US" dirty="0" smtClean="0"/>
            <a:t>Application submission</a:t>
          </a:r>
          <a:endParaRPr lang="en-US" dirty="0"/>
        </a:p>
      </dgm:t>
    </dgm:pt>
    <dgm:pt modelId="{6018C3D0-D123-4541-86B5-6934F833FE36}" type="parTrans" cxnId="{31774B8E-E91D-F445-AF2C-1CCF82CF16D8}">
      <dgm:prSet/>
      <dgm:spPr/>
      <dgm:t>
        <a:bodyPr/>
        <a:lstStyle/>
        <a:p>
          <a:endParaRPr lang="en-US"/>
        </a:p>
      </dgm:t>
    </dgm:pt>
    <dgm:pt modelId="{65BD793A-41C1-784E-A713-4FD06D797159}" type="sibTrans" cxnId="{31774B8E-E91D-F445-AF2C-1CCF82CF16D8}">
      <dgm:prSet/>
      <dgm:spPr/>
      <dgm:t>
        <a:bodyPr/>
        <a:lstStyle/>
        <a:p>
          <a:endParaRPr lang="en-US"/>
        </a:p>
      </dgm:t>
    </dgm:pt>
    <dgm:pt modelId="{1FDBAA43-7A86-B44B-A4BA-82F86D48AE8A}">
      <dgm:prSet phldrT="[Text]"/>
      <dgm:spPr/>
      <dgm:t>
        <a:bodyPr/>
        <a:lstStyle/>
        <a:p>
          <a:r>
            <a:rPr lang="en-US" b="0" dirty="0" smtClean="0"/>
            <a:t>OPC Recognition decision</a:t>
          </a:r>
          <a:endParaRPr lang="en-US" b="0" dirty="0"/>
        </a:p>
      </dgm:t>
    </dgm:pt>
    <dgm:pt modelId="{8C527245-6582-624B-BE38-703CCDD8B3D6}" type="parTrans" cxnId="{BE004633-19B8-A24D-BA41-AF75789F8C11}">
      <dgm:prSet/>
      <dgm:spPr/>
      <dgm:t>
        <a:bodyPr/>
        <a:lstStyle/>
        <a:p>
          <a:endParaRPr lang="en-US"/>
        </a:p>
      </dgm:t>
    </dgm:pt>
    <dgm:pt modelId="{34FAAC86-9606-0541-84F0-29DD80CD7ABE}" type="sibTrans" cxnId="{BE004633-19B8-A24D-BA41-AF75789F8C11}">
      <dgm:prSet/>
      <dgm:spPr/>
      <dgm:t>
        <a:bodyPr/>
        <a:lstStyle/>
        <a:p>
          <a:endParaRPr lang="en-US"/>
        </a:p>
      </dgm:t>
    </dgm:pt>
    <dgm:pt modelId="{5F73379D-A863-4647-BA37-51A96A41B2C3}">
      <dgm:prSet phldrT="[Text]"/>
      <dgm:spPr/>
      <dgm:t>
        <a:bodyPr/>
        <a:lstStyle/>
        <a:p>
          <a:r>
            <a:rPr lang="en-US" b="1" dirty="0" smtClean="0"/>
            <a:t>Recognition maintenance</a:t>
          </a:r>
          <a:endParaRPr lang="en-US" b="1" dirty="0"/>
        </a:p>
      </dgm:t>
    </dgm:pt>
    <dgm:pt modelId="{F23E601E-6A01-CA44-B435-6836DD7FA6AB}" type="parTrans" cxnId="{EF0B8E44-E208-8348-BE54-E3D1DF8609B5}">
      <dgm:prSet/>
      <dgm:spPr/>
      <dgm:t>
        <a:bodyPr/>
        <a:lstStyle/>
        <a:p>
          <a:endParaRPr lang="en-US"/>
        </a:p>
      </dgm:t>
    </dgm:pt>
    <dgm:pt modelId="{98E9627F-28B2-E444-9BA1-37453BD205EC}" type="sibTrans" cxnId="{EF0B8E44-E208-8348-BE54-E3D1DF8609B5}">
      <dgm:prSet/>
      <dgm:spPr/>
      <dgm:t>
        <a:bodyPr/>
        <a:lstStyle/>
        <a:p>
          <a:endParaRPr lang="en-US"/>
        </a:p>
      </dgm:t>
    </dgm:pt>
    <dgm:pt modelId="{93336FA8-E81B-0644-861F-89AF2E02E6F7}" type="pres">
      <dgm:prSet presAssocID="{516761E7-7BCC-3047-820D-C391792F4E45}" presName="CompostProcess" presStyleCnt="0">
        <dgm:presLayoutVars>
          <dgm:dir/>
          <dgm:resizeHandles val="exact"/>
        </dgm:presLayoutVars>
      </dgm:prSet>
      <dgm:spPr/>
    </dgm:pt>
    <dgm:pt modelId="{EC719C35-F181-5A45-AF86-DC8BF71B1313}" type="pres">
      <dgm:prSet presAssocID="{516761E7-7BCC-3047-820D-C391792F4E45}" presName="arrow" presStyleLbl="bgShp" presStyleIdx="0" presStyleCnt="1"/>
      <dgm:spPr/>
    </dgm:pt>
    <dgm:pt modelId="{D00B8FAA-6473-3F47-9A6A-BA69C3B23E4B}" type="pres">
      <dgm:prSet presAssocID="{516761E7-7BCC-3047-820D-C391792F4E45}" presName="linearProcess" presStyleCnt="0"/>
      <dgm:spPr/>
    </dgm:pt>
    <dgm:pt modelId="{49B09AFC-EC41-2C48-9B09-A2B1A4C055FF}" type="pres">
      <dgm:prSet presAssocID="{E27B2DA3-E214-1D49-AE5D-ED14658BBE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E6B5D-9013-364E-9173-FBC059653DC4}" type="pres">
      <dgm:prSet presAssocID="{65BD793A-41C1-784E-A713-4FD06D797159}" presName="sibTrans" presStyleCnt="0"/>
      <dgm:spPr/>
    </dgm:pt>
    <dgm:pt modelId="{CF8F0B87-1032-E543-91EB-B36504675EFD}" type="pres">
      <dgm:prSet presAssocID="{1FDBAA43-7A86-B44B-A4BA-82F86D48AE8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3A282-D86A-3B4D-9F56-C8EB8970D75C}" type="pres">
      <dgm:prSet presAssocID="{34FAAC86-9606-0541-84F0-29DD80CD7ABE}" presName="sibTrans" presStyleCnt="0"/>
      <dgm:spPr/>
    </dgm:pt>
    <dgm:pt modelId="{64E7C21E-D067-1044-BA01-7672290A9371}" type="pres">
      <dgm:prSet presAssocID="{5F73379D-A863-4647-BA37-51A96A41B2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6B7782-6BCC-E948-8408-6442128E55C5}" type="presOf" srcId="{E27B2DA3-E214-1D49-AE5D-ED14658BBE41}" destId="{49B09AFC-EC41-2C48-9B09-A2B1A4C055FF}" srcOrd="0" destOrd="0" presId="urn:microsoft.com/office/officeart/2005/8/layout/hProcess9"/>
    <dgm:cxn modelId="{EF0B8E44-E208-8348-BE54-E3D1DF8609B5}" srcId="{516761E7-7BCC-3047-820D-C391792F4E45}" destId="{5F73379D-A863-4647-BA37-51A96A41B2C3}" srcOrd="2" destOrd="0" parTransId="{F23E601E-6A01-CA44-B435-6836DD7FA6AB}" sibTransId="{98E9627F-28B2-E444-9BA1-37453BD205EC}"/>
    <dgm:cxn modelId="{E1F298FC-3B9D-864D-88C4-CA2D14D03273}" type="presOf" srcId="{5F73379D-A863-4647-BA37-51A96A41B2C3}" destId="{64E7C21E-D067-1044-BA01-7672290A9371}" srcOrd="0" destOrd="0" presId="urn:microsoft.com/office/officeart/2005/8/layout/hProcess9"/>
    <dgm:cxn modelId="{31774B8E-E91D-F445-AF2C-1CCF82CF16D8}" srcId="{516761E7-7BCC-3047-820D-C391792F4E45}" destId="{E27B2DA3-E214-1D49-AE5D-ED14658BBE41}" srcOrd="0" destOrd="0" parTransId="{6018C3D0-D123-4541-86B5-6934F833FE36}" sibTransId="{65BD793A-41C1-784E-A713-4FD06D797159}"/>
    <dgm:cxn modelId="{99BF5985-9233-3F4E-9702-54210A3650EB}" type="presOf" srcId="{1FDBAA43-7A86-B44B-A4BA-82F86D48AE8A}" destId="{CF8F0B87-1032-E543-91EB-B36504675EFD}" srcOrd="0" destOrd="0" presId="urn:microsoft.com/office/officeart/2005/8/layout/hProcess9"/>
    <dgm:cxn modelId="{BE004633-19B8-A24D-BA41-AF75789F8C11}" srcId="{516761E7-7BCC-3047-820D-C391792F4E45}" destId="{1FDBAA43-7A86-B44B-A4BA-82F86D48AE8A}" srcOrd="1" destOrd="0" parTransId="{8C527245-6582-624B-BE38-703CCDD8B3D6}" sibTransId="{34FAAC86-9606-0541-84F0-29DD80CD7ABE}"/>
    <dgm:cxn modelId="{26A02319-DC20-9941-AF62-39266F2E14E3}" type="presOf" srcId="{516761E7-7BCC-3047-820D-C391792F4E45}" destId="{93336FA8-E81B-0644-861F-89AF2E02E6F7}" srcOrd="0" destOrd="0" presId="urn:microsoft.com/office/officeart/2005/8/layout/hProcess9"/>
    <dgm:cxn modelId="{2D990E04-4833-9049-BC9F-6C9DA7653488}" type="presParOf" srcId="{93336FA8-E81B-0644-861F-89AF2E02E6F7}" destId="{EC719C35-F181-5A45-AF86-DC8BF71B1313}" srcOrd="0" destOrd="0" presId="urn:microsoft.com/office/officeart/2005/8/layout/hProcess9"/>
    <dgm:cxn modelId="{75E4C1D4-4143-1F41-875D-40B729C04490}" type="presParOf" srcId="{93336FA8-E81B-0644-861F-89AF2E02E6F7}" destId="{D00B8FAA-6473-3F47-9A6A-BA69C3B23E4B}" srcOrd="1" destOrd="0" presId="urn:microsoft.com/office/officeart/2005/8/layout/hProcess9"/>
    <dgm:cxn modelId="{F7F43323-1B5F-FF4E-8981-BD1EBB91D60D}" type="presParOf" srcId="{D00B8FAA-6473-3F47-9A6A-BA69C3B23E4B}" destId="{49B09AFC-EC41-2C48-9B09-A2B1A4C055FF}" srcOrd="0" destOrd="0" presId="urn:microsoft.com/office/officeart/2005/8/layout/hProcess9"/>
    <dgm:cxn modelId="{091BE1D3-8B07-2E49-BB20-012C35443829}" type="presParOf" srcId="{D00B8FAA-6473-3F47-9A6A-BA69C3B23E4B}" destId="{3A9E6B5D-9013-364E-9173-FBC059653DC4}" srcOrd="1" destOrd="0" presId="urn:microsoft.com/office/officeart/2005/8/layout/hProcess9"/>
    <dgm:cxn modelId="{71F38A40-A910-2242-9462-E66E0E95506F}" type="presParOf" srcId="{D00B8FAA-6473-3F47-9A6A-BA69C3B23E4B}" destId="{CF8F0B87-1032-E543-91EB-B36504675EFD}" srcOrd="2" destOrd="0" presId="urn:microsoft.com/office/officeart/2005/8/layout/hProcess9"/>
    <dgm:cxn modelId="{10C23ECF-CF7D-9548-B92D-5E2FDCA7ED30}" type="presParOf" srcId="{D00B8FAA-6473-3F47-9A6A-BA69C3B23E4B}" destId="{C6B3A282-D86A-3B4D-9F56-C8EB8970D75C}" srcOrd="3" destOrd="0" presId="urn:microsoft.com/office/officeart/2005/8/layout/hProcess9"/>
    <dgm:cxn modelId="{11B4AEC1-621C-054F-94FD-0AD4AC719519}" type="presParOf" srcId="{D00B8FAA-6473-3F47-9A6A-BA69C3B23E4B}" destId="{64E7C21E-D067-1044-BA01-7672290A93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19C35-F181-5A45-AF86-DC8BF71B131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B09AFC-EC41-2C48-9B09-A2B1A4C055FF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Application submission</a:t>
          </a:r>
          <a:endParaRPr lang="en-US" sz="2200" kern="1200" dirty="0"/>
        </a:p>
      </dsp:txBody>
      <dsp:txXfrm>
        <a:off x="85903" y="1298554"/>
        <a:ext cx="1803440" cy="1466890"/>
      </dsp:txXfrm>
    </dsp:sp>
    <dsp:sp modelId="{CF8F0B87-1032-E543-91EB-B36504675EFD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OPC Recognition decision</a:t>
          </a:r>
          <a:endParaRPr lang="en-US" sz="2200" kern="1200" dirty="0"/>
        </a:p>
      </dsp:txBody>
      <dsp:txXfrm>
        <a:off x="2146280" y="1298554"/>
        <a:ext cx="1803440" cy="1466890"/>
      </dsp:txXfrm>
    </dsp:sp>
    <dsp:sp modelId="{64E7C21E-D067-1044-BA01-7672290A9371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Recognition maintenance</a:t>
          </a:r>
          <a:endParaRPr lang="en-US" sz="2200" kern="1200" dirty="0"/>
        </a:p>
      </dsp:txBody>
      <dsp:txXfrm>
        <a:off x="4206656" y="1298554"/>
        <a:ext cx="180344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19C35-F181-5A45-AF86-DC8BF71B131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B09AFC-EC41-2C48-9B09-A2B1A4C055FF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Application submission</a:t>
          </a:r>
          <a:endParaRPr lang="en-US" sz="2200" kern="1200" dirty="0"/>
        </a:p>
      </dsp:txBody>
      <dsp:txXfrm>
        <a:off x="85903" y="1298554"/>
        <a:ext cx="1803440" cy="1466890"/>
      </dsp:txXfrm>
    </dsp:sp>
    <dsp:sp modelId="{CF8F0B87-1032-E543-91EB-B36504675EFD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OPC Recognition decision</a:t>
          </a:r>
          <a:endParaRPr lang="en-US" sz="2200" b="1" kern="1200" dirty="0"/>
        </a:p>
      </dsp:txBody>
      <dsp:txXfrm>
        <a:off x="2146280" y="1298554"/>
        <a:ext cx="1803440" cy="1466890"/>
      </dsp:txXfrm>
    </dsp:sp>
    <dsp:sp modelId="{64E7C21E-D067-1044-BA01-7672290A9371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Recognition maintenance</a:t>
          </a:r>
          <a:endParaRPr lang="en-US" sz="2200" kern="1200" dirty="0"/>
        </a:p>
      </dsp:txBody>
      <dsp:txXfrm>
        <a:off x="4206656" y="1298554"/>
        <a:ext cx="1803440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19C35-F181-5A45-AF86-DC8BF71B131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B09AFC-EC41-2C48-9B09-A2B1A4C055FF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Application submission</a:t>
          </a:r>
          <a:endParaRPr lang="en-US" sz="2100" kern="1200" dirty="0"/>
        </a:p>
      </dsp:txBody>
      <dsp:txXfrm>
        <a:off x="85903" y="1298554"/>
        <a:ext cx="1803440" cy="1466890"/>
      </dsp:txXfrm>
    </dsp:sp>
    <dsp:sp modelId="{CF8F0B87-1032-E543-91EB-B36504675EFD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OPC Recognition decision</a:t>
          </a:r>
          <a:endParaRPr lang="en-US" sz="2100" b="0" kern="1200" dirty="0"/>
        </a:p>
      </dsp:txBody>
      <dsp:txXfrm>
        <a:off x="2146280" y="1298554"/>
        <a:ext cx="1803440" cy="1466890"/>
      </dsp:txXfrm>
    </dsp:sp>
    <dsp:sp modelId="{64E7C21E-D067-1044-BA01-7672290A9371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Recognition maintenance</a:t>
          </a:r>
          <a:endParaRPr lang="en-US" sz="2100" b="1" kern="1200" dirty="0"/>
        </a:p>
      </dsp:txBody>
      <dsp:txXfrm>
        <a:off x="4206656" y="1298554"/>
        <a:ext cx="180344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76176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7895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459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440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5896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36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541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616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325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89F04476-255E-3041-B32A-315F2FF8FE96}" type="slidenum">
              <a:rPr lang="en-US" altLang="en-US" sz="1200" b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>
                <a:defRPr/>
              </a:pPr>
              <a:t>2</a:t>
            </a:fld>
            <a:endParaRPr lang="en-US" altLang="en-US" sz="1200" b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7003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3007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6713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78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98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4167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685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762303" y="1423941"/>
            <a:ext cx="5263034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 rot="5400000">
            <a:off x="4623591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79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952167" y="2081891"/>
            <a:ext cx="6115048" cy="2429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952166" y="4511385"/>
            <a:ext cx="6115048" cy="5143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88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88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 rot="5400000">
            <a:off x="2352545" y="14158"/>
            <a:ext cx="4438905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38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0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inmeded.com/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tori@partnersinmeded.com" TargetMode="External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PartnersInMedEd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62303" y="1423941"/>
            <a:ext cx="5263034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Osteopathic Recognition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0" y="3836350"/>
            <a:ext cx="7134297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altLang="en-US" sz="2400" b="1" dirty="0" smtClean="0"/>
              <a:t>PARTNERS </a:t>
            </a:r>
            <a:r>
              <a:rPr lang="en-US" altLang="en-US" sz="2400" b="1" dirty="0"/>
              <a:t>IN MEDICAL EDUCATION, INC</a:t>
            </a:r>
            <a:r>
              <a:rPr lang="en-US" altLang="en-US" sz="2900" b="1" dirty="0"/>
              <a:t>.</a:t>
            </a:r>
          </a:p>
          <a:p>
            <a:pPr lvl="0"/>
            <a:r>
              <a:rPr lang="en-US" altLang="en-US" sz="2300" b="1" dirty="0"/>
              <a:t>Presented by: </a:t>
            </a:r>
            <a:r>
              <a:rPr lang="en-US" sz="2400" dirty="0"/>
              <a:t>Tori Hanlon, MS, </a:t>
            </a:r>
            <a:r>
              <a:rPr lang="en-US" sz="2400" dirty="0" smtClean="0"/>
              <a:t>CHCP</a:t>
            </a:r>
            <a:endParaRPr lang="en-US" altLang="en-US" sz="2300" dirty="0"/>
          </a:p>
          <a:p>
            <a:r>
              <a:rPr lang="en-US" altLang="en-US" dirty="0" smtClean="0"/>
              <a:t>GME Consultant</a:t>
            </a:r>
            <a:endParaRPr lang="en-US"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828800" y="63795"/>
            <a:ext cx="6525899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AACOM Survey</a:t>
            </a: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265939"/>
            <a:ext cx="7622225" cy="4307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2903" y="5653337"/>
            <a:ext cx="7391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"Survey Results: Appeal of ACGME-accredited Programs with Osteopathic Recognition among Third Year Osteopathic Medical Students." </a:t>
            </a:r>
            <a:r>
              <a:rPr lang="en-US" sz="1050" i="1" dirty="0">
                <a:latin typeface="Times New Roman" charset="0"/>
                <a:ea typeface="Times New Roman" charset="0"/>
                <a:cs typeface="Times New Roman" charset="0"/>
              </a:rPr>
              <a:t>Survey Results: Appeal of ACGME-accredited Programs with Osteopathic Recognition among Third Year Osteopathic Medical Students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latin typeface="Times New Roman" charset="0"/>
                <a:ea typeface="Times New Roman" charset="0"/>
                <a:cs typeface="Times New Roman" charset="0"/>
              </a:rPr>
              <a:t>N.p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., </a:t>
            </a:r>
            <a:r>
              <a:rPr lang="en-US" sz="1050" dirty="0" err="1">
                <a:latin typeface="Times New Roman" charset="0"/>
                <a:ea typeface="Times New Roman" charset="0"/>
                <a:cs typeface="Times New Roman" charset="0"/>
              </a:rPr>
              <a:t>n.d.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 Web. </a:t>
            </a:r>
            <a:endParaRPr lang="en-US" sz="105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5899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AACOM Survey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55686552"/>
              </p:ext>
            </p:extLst>
          </p:nvPr>
        </p:nvGraphicFramePr>
        <p:xfrm>
          <a:off x="1524000" y="1397000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2903" y="5653337"/>
            <a:ext cx="7391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"Survey Results: Appeal of ACGME-accredited Programs with Osteopathic Recognition among Third Year Osteopathic Medical Students." </a:t>
            </a:r>
            <a:r>
              <a:rPr lang="en-US" sz="1050" i="1" dirty="0">
                <a:latin typeface="Times New Roman" charset="0"/>
                <a:ea typeface="Times New Roman" charset="0"/>
                <a:cs typeface="Times New Roman" charset="0"/>
              </a:rPr>
              <a:t>Survey Results: Appeal of ACGME-accredited Programs with Osteopathic Recognition among Third Year Osteopathic Medical Students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latin typeface="Times New Roman" charset="0"/>
                <a:ea typeface="Times New Roman" charset="0"/>
                <a:cs typeface="Times New Roman" charset="0"/>
              </a:rPr>
              <a:t>N.p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., </a:t>
            </a:r>
            <a:r>
              <a:rPr lang="en-US" sz="1050" dirty="0" err="1">
                <a:latin typeface="Times New Roman" charset="0"/>
                <a:ea typeface="Times New Roman" charset="0"/>
                <a:cs typeface="Times New Roman" charset="0"/>
              </a:rPr>
              <a:t>n.d.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 Web. </a:t>
            </a:r>
            <a:endParaRPr lang="en-US" sz="105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28650" y="1738058"/>
            <a:ext cx="7886700" cy="443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 desire to utilize &amp; build on OPP &amp; OMT skills in residency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Commitment to initial reason(s) for attending a COM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 in employing OMT in future practice through additional training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Belief that osteopathic medicine is beneficial to patient care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Perception that programs with osteopathic recognition are likely to be more “DO friendly” &amp; receptive to accepting DO students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5899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AACOM Survey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952167" y="2081891"/>
            <a:ext cx="6115048" cy="2429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Application/Process &amp;</a:t>
            </a:r>
            <a:br>
              <a:rPr lang="en-US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dirty="0" smtClean="0"/>
              <a:t>OR Requirements</a:t>
            </a:r>
            <a:endParaRPr lang="en-US" sz="4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5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AOA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in pre-accreditation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application will not be reviewed until initial  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accreditation has been 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granted</a:t>
            </a:r>
          </a:p>
          <a:p>
            <a:pPr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ACGME accredited programs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/>
              <a:t>Eligibility</a:t>
            </a:r>
            <a:endParaRPr lang="en-US" sz="3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Application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8981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704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28647" y="1828800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u="sng" dirty="0" smtClean="0"/>
              <a:t>Initiated by PD or DIO in ADS</a:t>
            </a:r>
            <a:endParaRPr lang="en-US" sz="2200" u="sng" dirty="0" smtClean="0"/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 information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 personnel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Osteopathic residents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i="0" u="none" strike="noStrike" cap="none" dirty="0">
                <a:solidFill>
                  <a:schemeClr val="dk1"/>
                </a:solidFill>
                <a:sym typeface="Arial"/>
              </a:rPr>
              <a:t>Rotation sites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i="0" u="none" strike="noStrike" cap="none" dirty="0">
                <a:solidFill>
                  <a:schemeClr val="dk1"/>
                </a:solidFill>
                <a:sym typeface="Arial"/>
              </a:rPr>
              <a:t> Program application </a:t>
            </a:r>
            <a:r>
              <a:rPr lang="en-US" sz="2200" b="1" i="0" u="none" strike="noStrike" cap="none" dirty="0" smtClean="0">
                <a:solidFill>
                  <a:schemeClr val="dk1"/>
                </a:solidFill>
                <a:sym typeface="Arial"/>
              </a:rPr>
              <a:t>questions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 smtClean="0"/>
              <a:t> Duty hour, patient safety, learning environment</a:t>
            </a:r>
          </a:p>
          <a:p>
            <a:pPr marL="685800" marR="0" lvl="1" indent="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i="0" u="none" strike="noStrike" cap="none" dirty="0" smtClean="0">
                <a:solidFill>
                  <a:schemeClr val="dk1"/>
                </a:solidFill>
                <a:sym typeface="Arial"/>
              </a:rPr>
              <a:t> Overall evaluation methods</a:t>
            </a:r>
            <a:endParaRPr lang="en-US" sz="2200" b="1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676400" y="228600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3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  <a:endParaRPr lang="en-US" sz="3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28650" y="1905000"/>
            <a:ext cx="7886700" cy="443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PD + Core Faculty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dirty="0" smtClean="0"/>
              <a:t>*AOA board certification identified</a:t>
            </a:r>
          </a:p>
          <a:p>
            <a:pPr lvl="1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Director of Osteopathic-Focused </a:t>
            </a:r>
            <a:r>
              <a:rPr lang="en-US" dirty="0"/>
              <a:t>E</a:t>
            </a:r>
            <a:r>
              <a:rPr lang="en-US" dirty="0" smtClean="0"/>
              <a:t>ducation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PD         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Co-PD   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Osteopathic-Focused </a:t>
            </a:r>
            <a:r>
              <a:rPr lang="en-US" dirty="0"/>
              <a:t>T</a:t>
            </a:r>
            <a:r>
              <a:rPr lang="en-US" dirty="0" smtClean="0"/>
              <a:t>rack </a:t>
            </a:r>
            <a:r>
              <a:rPr lang="en-US" dirty="0"/>
              <a:t>D</a:t>
            </a:r>
            <a:r>
              <a:rPr lang="en-US" dirty="0" smtClean="0"/>
              <a:t>irector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Must be listed on faculty roster in ADS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May be board-certified in different specialty </a:t>
            </a:r>
            <a:r>
              <a:rPr lang="en-US" u="sng" dirty="0" smtClean="0"/>
              <a:t>BUT</a:t>
            </a:r>
            <a:r>
              <a:rPr lang="en-US" dirty="0" smtClean="0"/>
              <a:t> meet faculty </a:t>
            </a:r>
          </a:p>
          <a:p>
            <a:pPr lvl="2" indent="0">
              <a:spcBef>
                <a:spcPts val="0"/>
              </a:spcBef>
              <a:buNone/>
            </a:pPr>
            <a:r>
              <a:rPr lang="en-US" dirty="0" smtClean="0"/>
              <a:t>  qualifications of that specialty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May be Track Director for more than one program</a:t>
            </a:r>
          </a:p>
          <a:p>
            <a:pPr lvl="2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2362200" y="284222"/>
            <a:ext cx="65259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Program Personnel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860460"/>
            <a:ext cx="7886700" cy="4438905"/>
          </a:xfrm>
        </p:spPr>
        <p:txBody>
          <a:bodyPr/>
          <a:lstStyle/>
          <a:p>
            <a:pPr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Faculty </a:t>
            </a:r>
            <a:r>
              <a:rPr lang="en-US" dirty="0" err="1" smtClean="0"/>
              <a:t>eval</a:t>
            </a:r>
            <a:r>
              <a:rPr lang="en-US" dirty="0" smtClean="0"/>
              <a:t> of residents</a:t>
            </a:r>
          </a:p>
          <a:p>
            <a:pPr lvl="1"/>
            <a:r>
              <a:rPr lang="en-US" dirty="0" smtClean="0"/>
              <a:t>Semiannual &amp; summative </a:t>
            </a:r>
            <a:r>
              <a:rPr lang="en-US" dirty="0" err="1" smtClean="0"/>
              <a:t>evals</a:t>
            </a:r>
            <a:endParaRPr lang="en-US" dirty="0" smtClean="0"/>
          </a:p>
          <a:p>
            <a:pPr lvl="1"/>
            <a:r>
              <a:rPr lang="en-US" dirty="0" smtClean="0"/>
              <a:t>Program-specific </a:t>
            </a:r>
            <a:r>
              <a:rPr lang="en-US" dirty="0" err="1" smtClean="0"/>
              <a:t>eval</a:t>
            </a:r>
            <a:r>
              <a:rPr lang="en-US" dirty="0" smtClean="0"/>
              <a:t> tools</a:t>
            </a:r>
          </a:p>
          <a:p>
            <a:pPr lvl="1"/>
            <a:r>
              <a:rPr lang="en-US" dirty="0" smtClean="0"/>
              <a:t>Faculty &amp; program </a:t>
            </a:r>
            <a:r>
              <a:rPr lang="en-US" dirty="0" err="1" smtClean="0"/>
              <a:t>eval</a:t>
            </a:r>
            <a:r>
              <a:rPr lang="en-US" dirty="0" smtClean="0"/>
              <a:t> forms</a:t>
            </a:r>
          </a:p>
          <a:p>
            <a:pPr lvl="1"/>
            <a:r>
              <a:rPr lang="en-US" b="1" dirty="0" smtClean="0"/>
              <a:t>Supplemental educator form</a:t>
            </a:r>
          </a:p>
          <a:p>
            <a:pPr lvl="1"/>
            <a:r>
              <a:rPr lang="en-US" b="1" dirty="0" smtClean="0"/>
              <a:t>Block diagram</a:t>
            </a:r>
          </a:p>
          <a:p>
            <a:pPr lvl="1"/>
            <a:r>
              <a:rPr lang="en-US" b="1" dirty="0" smtClean="0"/>
              <a:t>OR-specific application questions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284413"/>
            <a:ext cx="6526006" cy="1325562"/>
          </a:xfrm>
        </p:spPr>
        <p:txBody>
          <a:bodyPr/>
          <a:lstStyle/>
          <a:p>
            <a:r>
              <a:rPr lang="en-US" dirty="0" smtClean="0"/>
              <a:t>Application Uploads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160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47" y="2176787"/>
            <a:ext cx="7886700" cy="4438905"/>
          </a:xfrm>
        </p:spPr>
        <p:txBody>
          <a:bodyPr/>
          <a:lstStyle/>
          <a:p>
            <a:r>
              <a:rPr lang="en-US" dirty="0" smtClean="0"/>
              <a:t>Used for faculty who have large role in  </a:t>
            </a:r>
          </a:p>
          <a:p>
            <a:pPr indent="0">
              <a:buNone/>
            </a:pPr>
            <a:r>
              <a:rPr lang="en-US" dirty="0" smtClean="0"/>
              <a:t>   osteopathic education not listed in program’s 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faculty roster in ADS</a:t>
            </a:r>
          </a:p>
          <a:p>
            <a:r>
              <a:rPr lang="en-US" dirty="0" smtClean="0"/>
              <a:t>REQUIRED upload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Educator 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367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Lucida Bright" charset="0"/>
                <a:ea typeface="ＭＳ Ｐゴシック" charset="-128"/>
              </a:rPr>
              <a:t> 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6606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3200" b="1" dirty="0"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200" b="1" i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2847" y="1407560"/>
            <a:ext cx="4724400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336600"/>
                </a:solidFill>
                <a:latin typeface="Lucida Bright" pitchFamily="18" charset="0"/>
              </a:rPr>
              <a:t>Tori Hanlon, MS, CHCP</a:t>
            </a:r>
            <a:endParaRPr lang="en-US" sz="2000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003300"/>
                </a:solidFill>
                <a:latin typeface="Lucida Bright" pitchFamily="18" charset="0"/>
              </a:rPr>
              <a:t>GME Consultant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Over 11 years working in Medical Education</a:t>
            </a: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Bachelor’s in Health Services Administration</a:t>
            </a:r>
            <a:r>
              <a:rPr lang="en-US" sz="1600" dirty="0">
                <a:latin typeface="Lucida Bright" pitchFamily="18" charset="0"/>
              </a:rPr>
              <a:t/>
            </a:r>
            <a:br>
              <a:rPr lang="en-US" sz="1600" dirty="0">
                <a:latin typeface="Lucida Bright" pitchFamily="18" charset="0"/>
              </a:rPr>
            </a:b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Master’s in Health Administration and Policy</a:t>
            </a: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Director of Medical Education and Designated Institutional Official</a:t>
            </a: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Experienced in GME at a large academic medical center</a:t>
            </a:r>
            <a:endParaRPr lang="en-US" sz="1600" dirty="0">
              <a:latin typeface="Lucida Bright" pitchFamily="18" charset="0"/>
            </a:endParaRP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3" y="2209800"/>
            <a:ext cx="3124980" cy="2726046"/>
          </a:xfrm>
          <a:prstGeom prst="rect">
            <a:avLst/>
          </a:prstGeom>
        </p:spPr>
      </p:pic>
      <p:sp>
        <p:nvSpPr>
          <p:cNvPr id="8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10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29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994225"/>
            <a:ext cx="7886700" cy="4438905"/>
          </a:xfrm>
        </p:spPr>
        <p:txBody>
          <a:bodyPr/>
          <a:lstStyle/>
          <a:p>
            <a:pPr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Faculty </a:t>
            </a:r>
            <a:r>
              <a:rPr lang="en-US" dirty="0" err="1" smtClean="0"/>
              <a:t>eval</a:t>
            </a:r>
            <a:r>
              <a:rPr lang="en-US" dirty="0" smtClean="0"/>
              <a:t> of residents</a:t>
            </a:r>
          </a:p>
          <a:p>
            <a:pPr lvl="1"/>
            <a:r>
              <a:rPr lang="en-US" dirty="0" smtClean="0"/>
              <a:t>Semiannual &amp; summative </a:t>
            </a:r>
            <a:r>
              <a:rPr lang="en-US" dirty="0" err="1" smtClean="0"/>
              <a:t>evals</a:t>
            </a:r>
            <a:endParaRPr lang="en-US" dirty="0" smtClean="0"/>
          </a:p>
          <a:p>
            <a:pPr lvl="1"/>
            <a:r>
              <a:rPr lang="en-US" dirty="0" smtClean="0"/>
              <a:t>Program-specific </a:t>
            </a:r>
            <a:r>
              <a:rPr lang="en-US" dirty="0" err="1" smtClean="0"/>
              <a:t>eval</a:t>
            </a:r>
            <a:r>
              <a:rPr lang="en-US" dirty="0" smtClean="0"/>
              <a:t> tools</a:t>
            </a:r>
          </a:p>
          <a:p>
            <a:pPr lvl="1"/>
            <a:r>
              <a:rPr lang="en-US" dirty="0" smtClean="0"/>
              <a:t>Faculty &amp; program </a:t>
            </a:r>
            <a:r>
              <a:rPr lang="en-US" dirty="0" err="1" smtClean="0"/>
              <a:t>eval</a:t>
            </a:r>
            <a:r>
              <a:rPr lang="en-US" dirty="0" smtClean="0"/>
              <a:t> forms</a:t>
            </a:r>
          </a:p>
          <a:p>
            <a:pPr lvl="1"/>
            <a:r>
              <a:rPr lang="en-US" dirty="0" smtClean="0"/>
              <a:t>Supplemental educator form</a:t>
            </a:r>
          </a:p>
          <a:p>
            <a:pPr lvl="1"/>
            <a:r>
              <a:rPr lang="en-US" b="1" dirty="0" smtClean="0"/>
              <a:t>Block diagram</a:t>
            </a:r>
          </a:p>
          <a:p>
            <a:pPr lvl="1"/>
            <a:r>
              <a:rPr lang="en-US" dirty="0" smtClean="0"/>
              <a:t>OR-specific application questions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84413"/>
            <a:ext cx="6526006" cy="1325562"/>
          </a:xfrm>
        </p:spPr>
        <p:txBody>
          <a:bodyPr/>
          <a:lstStyle/>
          <a:p>
            <a:r>
              <a:rPr lang="en-US" dirty="0" smtClean="0"/>
              <a:t>Application Uploads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45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994225"/>
            <a:ext cx="7886700" cy="4438905"/>
          </a:xfrm>
        </p:spPr>
        <p:txBody>
          <a:bodyPr/>
          <a:lstStyle/>
          <a:p>
            <a:r>
              <a:rPr lang="en-US" dirty="0" smtClean="0"/>
              <a:t>Osteopathic Principles &amp; Practice</a:t>
            </a:r>
          </a:p>
          <a:p>
            <a:r>
              <a:rPr lang="en-US" dirty="0" smtClean="0"/>
              <a:t>Competencies</a:t>
            </a:r>
          </a:p>
          <a:p>
            <a:r>
              <a:rPr lang="en-US" dirty="0" smtClean="0"/>
              <a:t>Osteopathic focused curriculum &amp; required  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experiences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Resident eligibility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284413"/>
            <a:ext cx="6526006" cy="1325562"/>
          </a:xfrm>
        </p:spPr>
        <p:txBody>
          <a:bodyPr/>
          <a:lstStyle/>
          <a:p>
            <a:r>
              <a:rPr lang="en-US" dirty="0" smtClean="0"/>
              <a:t>OR Application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irc_mi" descr="http://www.practicefusion.com/ehrbloggers/wp-content/uploads/2011/10/computer-quest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2590800" cy="21626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250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en-US" u="sng" dirty="0" smtClean="0"/>
              <a:t>Will all residents in the program receive osteopathic-focused education?</a:t>
            </a:r>
          </a:p>
          <a:p>
            <a:pPr indent="0">
              <a:buNone/>
            </a:pPr>
            <a:endParaRPr lang="en-US" dirty="0" smtClean="0"/>
          </a:p>
          <a:p>
            <a:r>
              <a:rPr lang="en-US" dirty="0" smtClean="0"/>
              <a:t> Whole program vs. track</a:t>
            </a:r>
          </a:p>
          <a:p>
            <a:r>
              <a:rPr lang="en-US" dirty="0" smtClean="0"/>
              <a:t> If track, one resident per PGY minimum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84413"/>
            <a:ext cx="6526006" cy="1325562"/>
          </a:xfrm>
        </p:spPr>
        <p:txBody>
          <a:bodyPr/>
          <a:lstStyle/>
          <a:p>
            <a:r>
              <a:rPr lang="en-US" dirty="0" smtClean="0"/>
              <a:t>OPP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229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en-US" u="sng" dirty="0" smtClean="0"/>
              <a:t>In what clinical settings will OPP, and specifically OMT, be taught and practiced?</a:t>
            </a:r>
          </a:p>
          <a:p>
            <a:pPr indent="0" algn="ctr">
              <a:buNone/>
            </a:pPr>
            <a:endParaRPr lang="en-US" u="sng" dirty="0"/>
          </a:p>
          <a:p>
            <a:r>
              <a:rPr lang="en-US" dirty="0" smtClean="0"/>
              <a:t>Various settings &amp; rotations</a:t>
            </a:r>
          </a:p>
          <a:p>
            <a:r>
              <a:rPr lang="en-US" dirty="0" smtClean="0"/>
              <a:t>Core rotations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56329"/>
            <a:ext cx="6526006" cy="1325562"/>
          </a:xfrm>
        </p:spPr>
        <p:txBody>
          <a:bodyPr/>
          <a:lstStyle/>
          <a:p>
            <a:r>
              <a:rPr lang="en-US" dirty="0" smtClean="0"/>
              <a:t>OPP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072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44599" y="2176787"/>
            <a:ext cx="7886700" cy="4438905"/>
          </a:xfrm>
        </p:spPr>
        <p:txBody>
          <a:bodyPr/>
          <a:lstStyle/>
          <a:p>
            <a:r>
              <a:rPr lang="en-US" dirty="0" smtClean="0"/>
              <a:t>Patient care</a:t>
            </a:r>
          </a:p>
          <a:p>
            <a:r>
              <a:rPr lang="en-US" dirty="0" smtClean="0"/>
              <a:t>Medical knowledge</a:t>
            </a:r>
          </a:p>
          <a:p>
            <a:r>
              <a:rPr lang="en-US" dirty="0" smtClean="0"/>
              <a:t>Practice-based learning &amp; improvement</a:t>
            </a:r>
          </a:p>
          <a:p>
            <a:r>
              <a:rPr lang="en-US" dirty="0" smtClean="0"/>
              <a:t>Interpersonal &amp; communication skills</a:t>
            </a:r>
          </a:p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Systems-based practice</a:t>
            </a:r>
          </a:p>
          <a:p>
            <a:pPr indent="0" algn="ctr">
              <a:buNone/>
            </a:pP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284413"/>
            <a:ext cx="6526006" cy="1325562"/>
          </a:xfrm>
        </p:spPr>
        <p:txBody>
          <a:bodyPr/>
          <a:lstStyle/>
          <a:p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310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176787"/>
            <a:ext cx="7886700" cy="4438905"/>
          </a:xfrm>
        </p:spPr>
        <p:txBody>
          <a:bodyPr/>
          <a:lstStyle/>
          <a:p>
            <a:pPr indent="0" algn="ctr">
              <a:buNone/>
            </a:pPr>
            <a:r>
              <a:rPr lang="en-US" u="sng" dirty="0" smtClean="0"/>
              <a:t>How does the program plan to create an environment that supports scholarly activity that advances OPP?</a:t>
            </a:r>
          </a:p>
          <a:p>
            <a:pPr indent="0" algn="ctr">
              <a:buNone/>
            </a:pPr>
            <a:endParaRPr lang="en-US" u="sng" dirty="0"/>
          </a:p>
          <a:p>
            <a:r>
              <a:rPr lang="en-US" dirty="0" smtClean="0"/>
              <a:t>Osteopathic learning environment</a:t>
            </a:r>
          </a:p>
          <a:p>
            <a:r>
              <a:rPr lang="en-US" dirty="0" smtClean="0"/>
              <a:t>Scholarly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Osteopathic Focused Curriculum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726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47" y="2185647"/>
            <a:ext cx="7886700" cy="4438905"/>
          </a:xfrm>
        </p:spPr>
        <p:txBody>
          <a:bodyPr/>
          <a:lstStyle/>
          <a:p>
            <a:r>
              <a:rPr lang="en-US" dirty="0" smtClean="0"/>
              <a:t>Variable</a:t>
            </a:r>
          </a:p>
          <a:p>
            <a:r>
              <a:rPr lang="en-US" dirty="0" smtClean="0"/>
              <a:t>Longitudinal &amp; focused educational experiences</a:t>
            </a:r>
          </a:p>
          <a:p>
            <a:r>
              <a:rPr lang="en-US" dirty="0" smtClean="0"/>
              <a:t>“Environment of inquiry”</a:t>
            </a:r>
          </a:p>
          <a:p>
            <a:r>
              <a:rPr lang="en-US" dirty="0" smtClean="0"/>
              <a:t>Milestones</a:t>
            </a:r>
          </a:p>
          <a:p>
            <a:pPr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Osteopathic Learning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079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2176787"/>
            <a:ext cx="7886700" cy="4438905"/>
          </a:xfrm>
        </p:spPr>
        <p:txBody>
          <a:bodyPr/>
          <a:lstStyle/>
          <a:p>
            <a:r>
              <a:rPr lang="en-US" dirty="0" smtClean="0"/>
              <a:t>Incorporate OPP into scholarly activity used to 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meet specialty-specific requirements</a:t>
            </a:r>
          </a:p>
          <a:p>
            <a:r>
              <a:rPr lang="en-US" dirty="0" smtClean="0"/>
              <a:t>Residents vs. faculty </a:t>
            </a:r>
          </a:p>
          <a:p>
            <a:pPr lvl="1"/>
            <a:r>
              <a:rPr lang="en-US" dirty="0" smtClean="0"/>
              <a:t>Didactics</a:t>
            </a:r>
          </a:p>
          <a:p>
            <a:pPr lvl="1"/>
            <a:r>
              <a:rPr lang="en-US" dirty="0" smtClean="0"/>
              <a:t>OMT workshops</a:t>
            </a:r>
          </a:p>
          <a:p>
            <a:pPr lvl="1"/>
            <a:r>
              <a:rPr lang="en-US" dirty="0" smtClean="0"/>
              <a:t>Osteopathic Journal Clubs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84413"/>
            <a:ext cx="6526006" cy="1325562"/>
          </a:xfrm>
        </p:spPr>
        <p:txBody>
          <a:bodyPr/>
          <a:lstStyle/>
          <a:p>
            <a:r>
              <a:rPr lang="en-US" dirty="0" smtClean="0"/>
              <a:t>Scholarly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136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2031074"/>
            <a:ext cx="7886700" cy="4438905"/>
          </a:xfrm>
        </p:spPr>
        <p:txBody>
          <a:bodyPr/>
          <a:lstStyle/>
          <a:p>
            <a:pPr indent="0" algn="ctr">
              <a:buNone/>
            </a:pPr>
            <a:r>
              <a:rPr lang="en-US" u="sng" dirty="0" smtClean="0"/>
              <a:t>Describe how the program will ensure that non-AOA medical school graduates have sufficient background and/or instruction in OPP and OMT to prepare them to engage in the curriculum of the program?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156329"/>
            <a:ext cx="6526006" cy="1325562"/>
          </a:xfrm>
        </p:spPr>
        <p:txBody>
          <a:bodyPr/>
          <a:lstStyle/>
          <a:p>
            <a:r>
              <a:rPr lang="en-US" dirty="0" smtClean="0"/>
              <a:t>Resident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073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2206913"/>
            <a:ext cx="7886700" cy="4438905"/>
          </a:xfrm>
        </p:spPr>
        <p:txBody>
          <a:bodyPr/>
          <a:lstStyle/>
          <a:p>
            <a:r>
              <a:rPr lang="en-US" dirty="0" smtClean="0"/>
              <a:t>Some level of preparation</a:t>
            </a:r>
          </a:p>
          <a:p>
            <a:pPr lvl="1"/>
            <a:r>
              <a:rPr lang="en-US" dirty="0"/>
              <a:t>Training before start of residency</a:t>
            </a:r>
          </a:p>
          <a:p>
            <a:pPr lvl="1"/>
            <a:r>
              <a:rPr lang="en-US" dirty="0"/>
              <a:t>Rotations</a:t>
            </a:r>
          </a:p>
          <a:p>
            <a:pPr lvl="1"/>
            <a:r>
              <a:rPr lang="en-US" dirty="0" smtClean="0"/>
              <a:t>Courses</a:t>
            </a:r>
          </a:p>
          <a:p>
            <a:pPr lvl="1" indent="0">
              <a:buNone/>
            </a:pPr>
            <a:endParaRPr lang="en-US" dirty="0" smtClean="0"/>
          </a:p>
          <a:p>
            <a:r>
              <a:rPr lang="en-US" dirty="0" smtClean="0"/>
              <a:t>Ability to “catch up” during program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9134" y="284413"/>
            <a:ext cx="6526006" cy="1325562"/>
          </a:xfrm>
        </p:spPr>
        <p:txBody>
          <a:bodyPr/>
          <a:lstStyle/>
          <a:p>
            <a:r>
              <a:rPr lang="en-US" dirty="0" smtClean="0"/>
              <a:t>Resident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545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Osteopathic Recognition is a CHOICE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48154"/>
            <a:ext cx="6526006" cy="1325562"/>
          </a:xfrm>
        </p:spPr>
        <p:txBody>
          <a:bodyPr/>
          <a:lstStyle/>
          <a:p>
            <a:r>
              <a:rPr lang="en-US" dirty="0" smtClean="0"/>
              <a:t>OR Application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55636220"/>
              </p:ext>
            </p:extLst>
          </p:nvPr>
        </p:nvGraphicFramePr>
        <p:xfrm>
          <a:off x="1609060" y="176913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397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37510" y="2057400"/>
            <a:ext cx="7886700" cy="4438905"/>
          </a:xfrm>
        </p:spPr>
        <p:txBody>
          <a:bodyPr/>
          <a:lstStyle/>
          <a:p>
            <a:r>
              <a:rPr lang="en-US" dirty="0" smtClean="0"/>
              <a:t>Initial Recognition vs. Recognition Withheld</a:t>
            </a:r>
          </a:p>
          <a:p>
            <a:pPr indent="0">
              <a:buNone/>
            </a:pPr>
            <a:endParaRPr lang="en-US" dirty="0" smtClean="0"/>
          </a:p>
          <a:p>
            <a:r>
              <a:rPr lang="en-US" dirty="0" smtClean="0"/>
              <a:t>Five (5) day notice following OPC meeting</a:t>
            </a:r>
          </a:p>
          <a:p>
            <a:pPr lvl="1"/>
            <a:r>
              <a:rPr lang="en-US" dirty="0"/>
              <a:t>Sept 8-10, 2016</a:t>
            </a:r>
          </a:p>
          <a:p>
            <a:pPr lvl="1"/>
            <a:r>
              <a:rPr lang="en-US" dirty="0"/>
              <a:t>Jan 30-31, 2017</a:t>
            </a:r>
          </a:p>
          <a:p>
            <a:pPr lvl="1"/>
            <a:r>
              <a:rPr lang="en-US" dirty="0"/>
              <a:t>March 31-April 1, 2017</a:t>
            </a:r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17994" y="156329"/>
            <a:ext cx="6526006" cy="1325562"/>
          </a:xfrm>
        </p:spPr>
        <p:txBody>
          <a:bodyPr/>
          <a:lstStyle/>
          <a:p>
            <a:r>
              <a:rPr lang="en-US" dirty="0" smtClean="0"/>
              <a:t>OPC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045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2024351"/>
            <a:ext cx="7886700" cy="4438905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nnual ADS update</a:t>
            </a:r>
          </a:p>
          <a:p>
            <a:pPr lvl="1"/>
            <a:r>
              <a:rPr lang="en-US" dirty="0" smtClean="0"/>
              <a:t>Response </a:t>
            </a:r>
            <a:r>
              <a:rPr lang="en-US" dirty="0"/>
              <a:t>to citations &amp; </a:t>
            </a:r>
            <a:r>
              <a:rPr lang="en-US" dirty="0" smtClean="0"/>
              <a:t>AFIs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OR Milestones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17994" y="284413"/>
            <a:ext cx="6526006" cy="1325562"/>
          </a:xfrm>
        </p:spPr>
        <p:txBody>
          <a:bodyPr/>
          <a:lstStyle/>
          <a:p>
            <a:r>
              <a:rPr lang="en-US" dirty="0" smtClean="0"/>
              <a:t>Initial Recognition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426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253470"/>
            <a:ext cx="6526006" cy="1325562"/>
          </a:xfrm>
        </p:spPr>
        <p:txBody>
          <a:bodyPr/>
          <a:lstStyle/>
          <a:p>
            <a:r>
              <a:rPr lang="en-US" dirty="0" smtClean="0"/>
              <a:t>OR Application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67939354"/>
              </p:ext>
            </p:extLst>
          </p:nvPr>
        </p:nvGraphicFramePr>
        <p:xfrm>
          <a:off x="1676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1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2176787"/>
            <a:ext cx="7886700" cy="4438905"/>
          </a:xfrm>
        </p:spPr>
        <p:txBody>
          <a:bodyPr/>
          <a:lstStyle/>
          <a:p>
            <a:r>
              <a:rPr lang="en-US" dirty="0" smtClean="0"/>
              <a:t>Continued Recognition</a:t>
            </a:r>
          </a:p>
          <a:p>
            <a:r>
              <a:rPr lang="en-US" dirty="0" smtClean="0"/>
              <a:t>Reviewed by OPC every 5 years</a:t>
            </a:r>
          </a:p>
          <a:p>
            <a:r>
              <a:rPr lang="en-US" dirty="0" smtClean="0"/>
              <a:t>10 year site visit review</a:t>
            </a:r>
          </a:p>
          <a:p>
            <a:r>
              <a:rPr lang="en-US" dirty="0" smtClean="0"/>
              <a:t>Attrition rates (OR)</a:t>
            </a:r>
          </a:p>
          <a:p>
            <a:r>
              <a:rPr lang="en-US" dirty="0" smtClean="0"/>
              <a:t># of osteopathic-focused residents &amp; faculty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84413"/>
            <a:ext cx="6526006" cy="1325562"/>
          </a:xfrm>
        </p:spPr>
        <p:txBody>
          <a:bodyPr/>
          <a:lstStyle/>
          <a:p>
            <a:r>
              <a:rPr lang="en-US" dirty="0" smtClean="0"/>
              <a:t>Recognition 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708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53459" y="2224515"/>
            <a:ext cx="7886700" cy="4438905"/>
          </a:xfrm>
        </p:spPr>
        <p:txBody>
          <a:bodyPr/>
          <a:lstStyle/>
          <a:p>
            <a:r>
              <a:rPr lang="en-US" dirty="0" smtClean="0"/>
              <a:t>OR Requirement V.A.2.a)</a:t>
            </a:r>
          </a:p>
          <a:p>
            <a:r>
              <a:rPr lang="en-US" dirty="0" smtClean="0"/>
              <a:t>Not enforceable</a:t>
            </a:r>
          </a:p>
          <a:p>
            <a:r>
              <a:rPr lang="en-US" dirty="0" smtClean="0"/>
              <a:t>Likely be removed from OR Requirements</a:t>
            </a:r>
          </a:p>
          <a:p>
            <a:r>
              <a:rPr lang="en-US" dirty="0" smtClean="0"/>
              <a:t>Board pass rate still applicable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284413"/>
            <a:ext cx="6526006" cy="1325562"/>
          </a:xfrm>
        </p:spPr>
        <p:txBody>
          <a:bodyPr/>
          <a:lstStyle/>
          <a:p>
            <a:r>
              <a:rPr lang="en-US" dirty="0" smtClean="0"/>
              <a:t>Board Take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310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33966" y="2235147"/>
            <a:ext cx="7886700" cy="4438905"/>
          </a:xfrm>
        </p:spPr>
        <p:txBody>
          <a:bodyPr/>
          <a:lstStyle/>
          <a:p>
            <a:r>
              <a:rPr lang="en-US" dirty="0" smtClean="0"/>
              <a:t>54 OR Applications</a:t>
            </a:r>
          </a:p>
          <a:p>
            <a:pPr lvl="1"/>
            <a:r>
              <a:rPr lang="en-US" dirty="0"/>
              <a:t>36 Initial Recognition</a:t>
            </a:r>
          </a:p>
          <a:p>
            <a:pPr lvl="1"/>
            <a:r>
              <a:rPr lang="en-US" dirty="0"/>
              <a:t>18 Application stage</a:t>
            </a:r>
          </a:p>
          <a:p>
            <a:pPr lvl="1" indent="0">
              <a:buNone/>
            </a:pPr>
            <a:endParaRPr lang="en-US" dirty="0" smtClean="0"/>
          </a:p>
          <a:p>
            <a:r>
              <a:rPr lang="en-US" dirty="0" err="1" smtClean="0"/>
              <a:t>Derm</a:t>
            </a:r>
            <a:r>
              <a:rPr lang="en-US" dirty="0" smtClean="0"/>
              <a:t> (1), FM (39), Sports Med (1), IM (9), </a:t>
            </a:r>
            <a:r>
              <a:rPr lang="en-US" dirty="0" err="1" smtClean="0"/>
              <a:t>Peds</a:t>
            </a:r>
            <a:r>
              <a:rPr lang="en-US" dirty="0" smtClean="0"/>
              <a:t> 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(1), IM/</a:t>
            </a:r>
            <a:r>
              <a:rPr lang="en-US" dirty="0" err="1" smtClean="0"/>
              <a:t>Peds</a:t>
            </a:r>
            <a:r>
              <a:rPr lang="en-US" dirty="0" smtClean="0"/>
              <a:t> (1), Transitional (2)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84413"/>
            <a:ext cx="6526006" cy="1325562"/>
          </a:xfrm>
        </p:spPr>
        <p:txBody>
          <a:bodyPr/>
          <a:lstStyle/>
          <a:p>
            <a:r>
              <a:rPr lang="en-US" dirty="0" smtClean="0"/>
              <a:t>OR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034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93628" y="397269"/>
            <a:ext cx="4319588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</a:t>
            </a:r>
            <a:r>
              <a:rPr lang="en-US" sz="1800" dirty="0" smtClean="0">
                <a:solidFill>
                  <a:srgbClr val="00A600"/>
                </a:solidFill>
                <a:latin typeface="Arial" charset="0"/>
                <a:cs typeface="Arial" charset="0"/>
              </a:rPr>
              <a:t>Webinars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 smtClean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 smtClean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Fatigue </a:t>
            </a:r>
            <a:r>
              <a:rPr lang="en-US" sz="1400" dirty="0" smtClean="0">
                <a:latin typeface="+mn-lt"/>
              </a:rPr>
              <a:t>Management &amp; Mitigation</a:t>
            </a:r>
            <a:endParaRPr lang="en-US" altLang="en-US" sz="1400" dirty="0">
              <a:latin typeface="+mn-lt"/>
            </a:endParaRPr>
          </a:p>
          <a:p>
            <a:pPr algn="ctr"/>
            <a:r>
              <a:rPr lang="en-US" altLang="en-US" sz="1400" b="0" dirty="0">
                <a:latin typeface="+mn-lt"/>
              </a:rPr>
              <a:t>Thursday, </a:t>
            </a:r>
            <a:r>
              <a:rPr lang="en-US" altLang="en-US" sz="1400" b="0" dirty="0" smtClean="0">
                <a:latin typeface="+mn-lt"/>
              </a:rPr>
              <a:t>July 28, </a:t>
            </a:r>
            <a:r>
              <a:rPr lang="en-US" altLang="en-US" sz="1400" b="0" dirty="0">
                <a:latin typeface="+mn-lt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+mn-lt"/>
              </a:rPr>
              <a:t>12:00pm – 1:00pm </a:t>
            </a:r>
            <a:r>
              <a:rPr lang="en-US" altLang="en-US" sz="1400" b="0" dirty="0" smtClean="0">
                <a:latin typeface="+mn-lt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Milestones to EPAs</a:t>
            </a:r>
            <a:endParaRPr lang="en-US" altLang="en-US" sz="1400" dirty="0">
              <a:latin typeface="+mn-lt"/>
            </a:endParaRPr>
          </a:p>
          <a:p>
            <a:pPr algn="ctr"/>
            <a:r>
              <a:rPr lang="en-US" altLang="en-US" sz="1400" b="0" dirty="0" smtClean="0">
                <a:latin typeface="+mn-lt"/>
              </a:rPr>
              <a:t>Tuesday, August 2, </a:t>
            </a:r>
            <a:r>
              <a:rPr lang="en-US" altLang="en-US" sz="1400" b="0" dirty="0">
                <a:latin typeface="+mn-lt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+mn-lt"/>
              </a:rPr>
              <a:t>12:00pm – 1:00pm 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+mn-lt"/>
            </a:endParaRPr>
          </a:p>
          <a:p>
            <a:pPr marL="0" lvl="0" indent="0" algn="ctr"/>
            <a:r>
              <a:rPr lang="en-US" sz="14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Documentation and Coding </a:t>
            </a:r>
          </a:p>
          <a:p>
            <a:pPr marL="0" lvl="0" indent="0" algn="ctr"/>
            <a:r>
              <a:rPr lang="en-US" sz="14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for Teaching Physicians</a:t>
            </a:r>
            <a:endParaRPr lang="en-US" altLang="en-US" sz="140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marL="0" lvl="0" indent="0" algn="ctr"/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</a:t>
            </a: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August 18, </a:t>
            </a: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2016</a:t>
            </a:r>
          </a:p>
          <a:p>
            <a:pPr marL="0" lvl="0" indent="0" algn="ctr">
              <a:lnSpc>
                <a:spcPct val="80000"/>
              </a:lnSpc>
            </a:pP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EST</a:t>
            </a:r>
          </a:p>
          <a:p>
            <a:pPr marL="0" lvl="0" indent="0" algn="ctr">
              <a:lnSpc>
                <a:spcPct val="80000"/>
              </a:lnSpc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marL="0" lvl="0" indent="0" algn="ctr">
              <a:lnSpc>
                <a:spcPct val="80000"/>
              </a:lnSpc>
            </a:pPr>
            <a:r>
              <a:rPr lang="en-US" altLang="en-US" sz="14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DIO – Keeping Up with</a:t>
            </a:r>
          </a:p>
          <a:p>
            <a:pPr marL="0" lvl="0" indent="0" algn="ctr">
              <a:lnSpc>
                <a:spcPct val="80000"/>
              </a:lnSpc>
            </a:pPr>
            <a:r>
              <a:rPr lang="en-US" altLang="en-US" sz="140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 Institutional NAS Requirements</a:t>
            </a:r>
          </a:p>
          <a:p>
            <a:pPr marL="0" lvl="0" indent="0" algn="ctr"/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Tuesday, September 6, </a:t>
            </a: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2016</a:t>
            </a:r>
          </a:p>
          <a:p>
            <a:pPr marL="0" lvl="0" indent="0" algn="ctr">
              <a:lnSpc>
                <a:spcPct val="80000"/>
              </a:lnSpc>
            </a:pP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12:00pm – 1:00pm </a:t>
            </a:r>
            <a:r>
              <a:rPr lang="en-US" altLang="en-US" sz="1400" b="0" dirty="0" smtClean="0">
                <a:solidFill>
                  <a:prstClr val="black"/>
                </a:solidFill>
                <a:latin typeface="+mn-lt"/>
                <a:ea typeface=""/>
                <a:cs typeface=""/>
              </a:rPr>
              <a:t>EST</a:t>
            </a: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 smtClean="0">
                <a:latin typeface="Arial" charset="0"/>
                <a:hlinkClick r:id="rId3"/>
              </a:rPr>
              <a:t>www.PartnersInMedEd.com</a:t>
            </a: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 smtClean="0">
                <a:latin typeface="Arial" charset="0"/>
              </a:rPr>
              <a:t>Partners</a:t>
            </a:r>
            <a:r>
              <a:rPr lang="en-US" altLang="en-US" sz="1800" baseline="30000" dirty="0" smtClean="0">
                <a:latin typeface="Arial" charset="0"/>
              </a:rPr>
              <a:t>®</a:t>
            </a:r>
            <a:r>
              <a:rPr lang="en-US" altLang="en-US" sz="1800" dirty="0" smtClean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58197" y="397269"/>
            <a:ext cx="4038600" cy="420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GMEC Check-Up: Is your GMEC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meeting its responsibilities?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Dealing Effectively with the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 Struggling Medical Learner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New Institutional Accreditation: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cs typeface="Arial" charset="0"/>
              </a:rPr>
              <a:t>Let’s Get Started!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53866" y="5137954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</a:t>
            </a:r>
            <a:r>
              <a:rPr lang="en-US" sz="1400" i="1" dirty="0" smtClean="0"/>
              <a:t>&amp; money</a:t>
            </a:r>
            <a:r>
              <a:rPr lang="en-US" sz="1400" i="1" dirty="0"/>
              <a:t>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197" y="39885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64" y="398857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2615" y="53606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36015" y="5513019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615" y="4979619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67" y="54197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16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dirty="0" smtClean="0">
                <a:solidFill>
                  <a:schemeClr val="dk1"/>
                </a:solidFill>
              </a:rPr>
              <a:t>37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8976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4250" y="2565400"/>
            <a:ext cx="7531100" cy="33274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</a:t>
            </a:r>
            <a:r>
              <a:rPr lang="en-US" sz="2000" dirty="0" smtClean="0"/>
              <a:t>Partners in Medical Education, Inc. provides comprehensive consulting services to the GME community.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 smtClean="0"/>
              <a:t>Partners in Medical Education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 smtClean="0"/>
              <a:t>724-864-7320  </a:t>
            </a:r>
            <a:r>
              <a:rPr lang="en-US" sz="2000" dirty="0"/>
              <a:t>|  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info@PartnersInMedEd.com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Tori Hanlon, MS, CHCP</a:t>
            </a:r>
            <a:endParaRPr lang="en-US" sz="2000" b="1" dirty="0" smtClean="0"/>
          </a:p>
          <a:p>
            <a:pPr indent="0" algn="ctr">
              <a:buNone/>
            </a:pPr>
            <a:r>
              <a:rPr lang="en-US" sz="2000" dirty="0" smtClean="0"/>
              <a:t>     </a:t>
            </a:r>
            <a:r>
              <a:rPr lang="en-US" sz="2100" dirty="0" smtClean="0">
                <a:hlinkClick r:id="rId3"/>
              </a:rPr>
              <a:t>tori@partnersinmeded.com</a:t>
            </a:r>
            <a:endParaRPr lang="en-US" sz="2100" dirty="0"/>
          </a:p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err="1" smtClean="0"/>
              <a:t>www.PartnersInMedEd.com</a:t>
            </a:r>
            <a:endParaRPr lang="en-US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956" y="763006"/>
            <a:ext cx="30876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3207544" y="6531265"/>
            <a:ext cx="30861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8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dirty="0" smtClean="0">
                <a:solidFill>
                  <a:schemeClr val="dk1"/>
                </a:solidFill>
              </a:rPr>
              <a:t>38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2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525898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 and Goals</a:t>
            </a:r>
            <a:endParaRPr lang="en-US"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62000" y="2019766"/>
            <a:ext cx="7886700" cy="443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 smtClean="0"/>
              <a:t>To determine whether OR is the right choice for your program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457200" indent="-457200">
              <a:spcBef>
                <a:spcPts val="0"/>
              </a:spcBef>
            </a:pPr>
            <a:r>
              <a:rPr lang="en-US" dirty="0" smtClean="0"/>
              <a:t>To examine the OR application and process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457200" indent="-457200">
              <a:spcBef>
                <a:spcPts val="0"/>
              </a:spcBef>
            </a:pPr>
            <a:r>
              <a:rPr lang="en-US" dirty="0" smtClean="0"/>
              <a:t>To review the OR Requirements</a:t>
            </a:r>
          </a:p>
          <a:p>
            <a:pPr marL="457200" indent="-457200">
              <a:spcBef>
                <a:spcPts val="0"/>
              </a:spcBef>
              <a:buSzPct val="25000"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irc_mi" descr="http://heartofthematterseminars.files.wordpress.com/2010/04/goals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20" y="4495800"/>
            <a:ext cx="3810000" cy="174577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10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28647" y="2057400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Commitment by a GME program to teach and assess osteopathic principles and practices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CHOICE = COMMITMENT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Osteopathic Recognition?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28647" y="2514600"/>
            <a:ext cx="78867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28600" marR="0" lvl="0" indent="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Continue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philosophy of OPP from UME to GME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Improve patient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 through OMM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Provide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 and resources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989341" y="304800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Osteopathic Recognition?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-10633" y="1994225"/>
            <a:ext cx="9296400" cy="44389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/>
              <a:t>Alignment of program requirements and OR requirements</a:t>
            </a:r>
          </a:p>
          <a:p>
            <a:r>
              <a:rPr lang="en-US" dirty="0"/>
              <a:t> NOT another site visit </a:t>
            </a:r>
          </a:p>
          <a:p>
            <a:r>
              <a:rPr lang="en-US" dirty="0"/>
              <a:t> NOT more expensive</a:t>
            </a:r>
          </a:p>
          <a:p>
            <a:r>
              <a:rPr lang="en-US" dirty="0"/>
              <a:t> Program &amp; institutional culture	</a:t>
            </a:r>
          </a:p>
          <a:p>
            <a:pPr lvl="1"/>
            <a:r>
              <a:rPr lang="en-US" dirty="0"/>
              <a:t> Does your SI and major participating sites support </a:t>
            </a:r>
            <a:br>
              <a:rPr lang="en-US" dirty="0"/>
            </a:br>
            <a:r>
              <a:rPr lang="en-US" dirty="0"/>
              <a:t>   a philosophy of OPP?</a:t>
            </a:r>
          </a:p>
          <a:p>
            <a:pPr lvl="1"/>
            <a:r>
              <a:rPr lang="en-US" dirty="0"/>
              <a:t> OPP as a tool to improve healthcare delivery</a:t>
            </a:r>
          </a:p>
          <a:p>
            <a:r>
              <a:rPr lang="en-US" dirty="0"/>
              <a:t> ACGME’s self-study</a:t>
            </a:r>
          </a:p>
          <a:p>
            <a:pPr marL="0" marR="0" lvl="0" indent="101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989341" y="246463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Osteopathic Recognition?</a:t>
            </a:r>
            <a:endParaRPr lang="en-US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968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28650" y="1905000"/>
            <a:ext cx="7886700" cy="443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2015, 3</a:t>
            </a:r>
            <a:r>
              <a:rPr lang="en-US" sz="2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year medical students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Goal:  To determine if osteopathic medical students were interested in pursuing GME programs with OR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947 responses = 17% enrollment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618102" y="284222"/>
            <a:ext cx="6525898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AACOM Survey</a:t>
            </a:r>
          </a:p>
        </p:txBody>
      </p:sp>
      <p:pic>
        <p:nvPicPr>
          <p:cNvPr id="5" name="Picture 4" descr="http://www.pcgames.de/screenshots/medium/2013/01/__coramax_-_Fotolia.co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2" y="4038600"/>
            <a:ext cx="1552575" cy="19386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7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94947" y="0"/>
            <a:ext cx="652600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AACOM Survey</a:t>
            </a: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9866" y="1158212"/>
            <a:ext cx="8094134" cy="47836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2743200" y="6310191"/>
            <a:ext cx="3657600" cy="65347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 smtClean="0"/>
              <a:t>     Presented </a:t>
            </a:r>
            <a:r>
              <a:rPr lang="en-US" sz="800" dirty="0" smtClean="0"/>
              <a:t>by Partners in Medical Education, Inc. 2016</a:t>
            </a:r>
            <a:endParaRPr lang="en-US" sz="800" dirty="0"/>
          </a:p>
        </p:txBody>
      </p:sp>
      <p:sp>
        <p:nvSpPr>
          <p:cNvPr id="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2903" y="5653337"/>
            <a:ext cx="73914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"Survey Results: Appeal of ACGME-accredited Programs with Osteopathic Recognition among Third Year Osteopathic Medical Students." </a:t>
            </a:r>
            <a:r>
              <a:rPr lang="en-US" sz="1050" i="1" dirty="0">
                <a:latin typeface="Times New Roman" charset="0"/>
                <a:ea typeface="Times New Roman" charset="0"/>
                <a:cs typeface="Times New Roman" charset="0"/>
              </a:rPr>
              <a:t>Survey Results: Appeal of ACGME-accredited Programs with Osteopathic Recognition among Third Year Osteopathic Medical Students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latin typeface="Times New Roman" charset="0"/>
                <a:ea typeface="Times New Roman" charset="0"/>
                <a:cs typeface="Times New Roman" charset="0"/>
              </a:rPr>
              <a:t>N.p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., </a:t>
            </a:r>
            <a:r>
              <a:rPr lang="en-US" sz="1050" dirty="0" err="1">
                <a:latin typeface="Times New Roman" charset="0"/>
                <a:ea typeface="Times New Roman" charset="0"/>
                <a:cs typeface="Times New Roman" charset="0"/>
              </a:rPr>
              <a:t>n.d.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 Web. </a:t>
            </a:r>
            <a:endParaRPr lang="en-US" sz="105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-2016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1506</Words>
  <Application>Microsoft Macintosh PowerPoint</Application>
  <PresentationFormat>On-screen Show (4:3)</PresentationFormat>
  <Paragraphs>348</Paragraphs>
  <Slides>38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Calibri</vt:lpstr>
      <vt:lpstr>Comic Sans MS</vt:lpstr>
      <vt:lpstr>Lucida Bright</vt:lpstr>
      <vt:lpstr>ＭＳ Ｐゴシック</vt:lpstr>
      <vt:lpstr>Times New Roman</vt:lpstr>
      <vt:lpstr>Wingdings</vt:lpstr>
      <vt:lpstr>Arial</vt:lpstr>
      <vt:lpstr>PME-2016</vt:lpstr>
      <vt:lpstr>Osteopathic Recognition</vt:lpstr>
      <vt:lpstr> </vt:lpstr>
      <vt:lpstr>PowerPoint Presentation</vt:lpstr>
      <vt:lpstr>Objectives and Goals</vt:lpstr>
      <vt:lpstr>What is Osteopathic Recognition?</vt:lpstr>
      <vt:lpstr>What is Osteopathic Recognition?</vt:lpstr>
      <vt:lpstr>WHY Osteopathic Recognition?</vt:lpstr>
      <vt:lpstr>AACOM Survey</vt:lpstr>
      <vt:lpstr>AACOM Survey</vt:lpstr>
      <vt:lpstr>AACOM Survey</vt:lpstr>
      <vt:lpstr>AACOM Survey</vt:lpstr>
      <vt:lpstr>AACOM Survey</vt:lpstr>
      <vt:lpstr>OR Application/Process &amp; OR Requirements</vt:lpstr>
      <vt:lpstr> Eligibility</vt:lpstr>
      <vt:lpstr>OR Application Process</vt:lpstr>
      <vt:lpstr>OR Application</vt:lpstr>
      <vt:lpstr>Program Personnel</vt:lpstr>
      <vt:lpstr>Application Uploads</vt:lpstr>
      <vt:lpstr>Supplemental Educator Form</vt:lpstr>
      <vt:lpstr>Application Uploads</vt:lpstr>
      <vt:lpstr>OR Application Questions</vt:lpstr>
      <vt:lpstr>OPP</vt:lpstr>
      <vt:lpstr>OPP</vt:lpstr>
      <vt:lpstr>Competencies</vt:lpstr>
      <vt:lpstr>Osteopathic Focused Curriculum</vt:lpstr>
      <vt:lpstr>Osteopathic Learning Environment</vt:lpstr>
      <vt:lpstr>Scholarly Activity</vt:lpstr>
      <vt:lpstr>Resident Eligibility</vt:lpstr>
      <vt:lpstr>Resident Eligibility</vt:lpstr>
      <vt:lpstr>OR Application Process</vt:lpstr>
      <vt:lpstr>OPC Decision</vt:lpstr>
      <vt:lpstr>Initial Recognition</vt:lpstr>
      <vt:lpstr>OR Application Process</vt:lpstr>
      <vt:lpstr>Recognition Maintenance</vt:lpstr>
      <vt:lpstr>Board Take Rate</vt:lpstr>
      <vt:lpstr>OR Applications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Osteopathic Recognition</dc:title>
  <dc:creator>Victoria Hanlon</dc:creator>
  <cp:lastModifiedBy>Microsoft Office User</cp:lastModifiedBy>
  <cp:revision>70</cp:revision>
  <dcterms:modified xsi:type="dcterms:W3CDTF">2016-07-06T15:01:08Z</dcterms:modified>
</cp:coreProperties>
</file>