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40"/>
  </p:notesMasterIdLst>
  <p:sldIdLst>
    <p:sldId id="256" r:id="rId2"/>
    <p:sldId id="304" r:id="rId3"/>
    <p:sldId id="257" r:id="rId4"/>
    <p:sldId id="299" r:id="rId5"/>
    <p:sldId id="274" r:id="rId6"/>
    <p:sldId id="261" r:id="rId7"/>
    <p:sldId id="277" r:id="rId8"/>
    <p:sldId id="266" r:id="rId9"/>
    <p:sldId id="303" r:id="rId10"/>
    <p:sldId id="267" r:id="rId11"/>
    <p:sldId id="268" r:id="rId12"/>
    <p:sldId id="270" r:id="rId13"/>
    <p:sldId id="271" r:id="rId14"/>
    <p:sldId id="272" r:id="rId15"/>
    <p:sldId id="302" r:id="rId16"/>
    <p:sldId id="290" r:id="rId17"/>
    <p:sldId id="273" r:id="rId18"/>
    <p:sldId id="276" r:id="rId19"/>
    <p:sldId id="263" r:id="rId20"/>
    <p:sldId id="265" r:id="rId21"/>
    <p:sldId id="279" r:id="rId22"/>
    <p:sldId id="280" r:id="rId23"/>
    <p:sldId id="281" r:id="rId24"/>
    <p:sldId id="282" r:id="rId25"/>
    <p:sldId id="300" r:id="rId26"/>
    <p:sldId id="301" r:id="rId27"/>
    <p:sldId id="283" r:id="rId28"/>
    <p:sldId id="285" r:id="rId29"/>
    <p:sldId id="284" r:id="rId30"/>
    <p:sldId id="297" r:id="rId31"/>
    <p:sldId id="287" r:id="rId32"/>
    <p:sldId id="288" r:id="rId33"/>
    <p:sldId id="292" r:id="rId34"/>
    <p:sldId id="293" r:id="rId35"/>
    <p:sldId id="298" r:id="rId36"/>
    <p:sldId id="294" r:id="rId37"/>
    <p:sldId id="431" r:id="rId38"/>
    <p:sldId id="402" r:id="rId39"/>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92"/>
    <p:restoredTop sz="94746"/>
  </p:normalViewPr>
  <p:slideViewPr>
    <p:cSldViewPr snapToGrid="0" snapToObjects="1">
      <p:cViewPr varScale="1">
        <p:scale>
          <a:sx n="34" d="100"/>
          <a:sy n="34" d="100"/>
        </p:scale>
        <p:origin x="1061" y="19"/>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4/19/2021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a:t>
            </a:fld>
            <a:endParaRPr lang="en-US" dirty="0"/>
          </a:p>
        </p:txBody>
      </p:sp>
    </p:spTree>
    <p:extLst>
      <p:ext uri="{BB962C8B-B14F-4D97-AF65-F5344CB8AC3E}">
        <p14:creationId xmlns:p14="http://schemas.microsoft.com/office/powerpoint/2010/main" val="154725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a:p>
        </p:txBody>
      </p:sp>
    </p:spTree>
    <p:extLst>
      <p:ext uri="{BB962C8B-B14F-4D97-AF65-F5344CB8AC3E}">
        <p14:creationId xmlns:p14="http://schemas.microsoft.com/office/powerpoint/2010/main" val="15472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consuming,</a:t>
            </a:r>
            <a:r>
              <a:rPr lang="en-US" baseline="0" dirty="0"/>
              <a:t> endless, no consistency, just painful.</a:t>
            </a:r>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4</a:t>
            </a:fld>
            <a:endParaRPr lang="en-US"/>
          </a:p>
        </p:txBody>
      </p:sp>
    </p:spTree>
    <p:extLst>
      <p:ext uri="{BB962C8B-B14F-4D97-AF65-F5344CB8AC3E}">
        <p14:creationId xmlns:p14="http://schemas.microsoft.com/office/powerpoint/2010/main" val="407480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36700" y="660400"/>
            <a:ext cx="4410075" cy="33067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48162" y="4187970"/>
            <a:ext cx="5985285" cy="3967678"/>
          </a:xfrm>
          <a:prstGeom prst="rect">
            <a:avLst/>
          </a:prstGeom>
        </p:spPr>
        <p:txBody>
          <a:bodyPr lIns="96674" tIns="96674" rIns="96674" bIns="96674" anchor="t" anchorCtr="0">
            <a:noAutofit/>
          </a:bodyPr>
          <a:lstStyle/>
          <a:p>
            <a:endParaRPr dirty="0"/>
          </a:p>
        </p:txBody>
      </p:sp>
    </p:spTree>
    <p:extLst>
      <p:ext uri="{BB962C8B-B14F-4D97-AF65-F5344CB8AC3E}">
        <p14:creationId xmlns:p14="http://schemas.microsoft.com/office/powerpoint/2010/main" val="344168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38</a:t>
            </a:fld>
            <a:endParaRPr lang="en-US" dirty="0"/>
          </a:p>
        </p:txBody>
      </p:sp>
    </p:spTree>
    <p:extLst>
      <p:ext uri="{BB962C8B-B14F-4D97-AF65-F5344CB8AC3E}">
        <p14:creationId xmlns:p14="http://schemas.microsoft.com/office/powerpoint/2010/main" val="1716511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2019</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2019</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a:t>Presented by Partners in Medical Education, Inc. 2016</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a:t>Presented by Partners in Medical Education, Inc. 2016</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Presented by Partners in Medical Education, Inc. 2016</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2016</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2019</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Cheryl.Haynes@sr-ahec.org" TargetMode="External"/><Relationship Id="rId4"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Other Approaches to CCC &amp; Evaluation</a:t>
            </a:r>
          </a:p>
        </p:txBody>
      </p:sp>
      <p:sp>
        <p:nvSpPr>
          <p:cNvPr id="3" name="Subtitle 2"/>
          <p:cNvSpPr>
            <a:spLocks noGrp="1"/>
          </p:cNvSpPr>
          <p:nvPr>
            <p:ph type="subTitle" idx="1"/>
          </p:nvPr>
        </p:nvSpPr>
        <p:spPr/>
        <p:txBody>
          <a:bodyPr>
            <a:normAutofit/>
          </a:bodyPr>
          <a:lstStyle/>
          <a:p>
            <a:r>
              <a:rPr lang="en-US" dirty="0"/>
              <a:t>Cheryl Haynes, C-TAGME</a:t>
            </a:r>
          </a:p>
          <a:p>
            <a:r>
              <a:rPr lang="en-US" dirty="0"/>
              <a:t>Residency Manager</a:t>
            </a:r>
          </a:p>
        </p:txBody>
      </p:sp>
    </p:spTree>
    <p:extLst>
      <p:ext uri="{BB962C8B-B14F-4D97-AF65-F5344CB8AC3E}">
        <p14:creationId xmlns:p14="http://schemas.microsoft.com/office/powerpoint/2010/main" val="57948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Orientation - Intro to Milestones</a:t>
            </a:r>
          </a:p>
          <a:p>
            <a:pPr marL="0" indent="0">
              <a:buNone/>
            </a:pPr>
            <a:r>
              <a:rPr lang="en-US" dirty="0"/>
              <a:t>   CCC Chair &amp; Program Director</a:t>
            </a:r>
          </a:p>
          <a:p>
            <a:pPr marL="0" indent="0">
              <a:buNone/>
            </a:pPr>
            <a:endParaRPr lang="en-US" dirty="0"/>
          </a:p>
          <a:p>
            <a:pPr lvl="2"/>
            <a:r>
              <a:rPr lang="en-US" sz="2600" dirty="0"/>
              <a:t>Overview</a:t>
            </a:r>
          </a:p>
          <a:p>
            <a:pPr lvl="2"/>
            <a:r>
              <a:rPr lang="en-US" sz="2600" dirty="0"/>
              <a:t>Interpretation of levels</a:t>
            </a:r>
          </a:p>
          <a:p>
            <a:pPr lvl="2"/>
            <a:r>
              <a:rPr lang="en-US" sz="2600" dirty="0"/>
              <a:t>Goals of each competency</a:t>
            </a:r>
          </a:p>
          <a:p>
            <a:endParaRPr lang="en-US" sz="2400" dirty="0"/>
          </a:p>
        </p:txBody>
      </p:sp>
      <p:sp>
        <p:nvSpPr>
          <p:cNvPr id="3" name="Title 2"/>
          <p:cNvSpPr>
            <a:spLocks noGrp="1"/>
          </p:cNvSpPr>
          <p:nvPr>
            <p:ph type="title"/>
          </p:nvPr>
        </p:nvSpPr>
        <p:spPr/>
        <p:txBody>
          <a:bodyPr/>
          <a:lstStyle/>
          <a:p>
            <a:r>
              <a:rPr lang="en-US" dirty="0"/>
              <a:t>Step 1</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3420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Pre-assessment coaching.</a:t>
            </a:r>
          </a:p>
          <a:p>
            <a:pPr marL="0" indent="0">
              <a:buNone/>
            </a:pPr>
            <a:endParaRPr lang="en-US" sz="900" dirty="0"/>
          </a:p>
          <a:p>
            <a:r>
              <a:rPr lang="en-US" dirty="0"/>
              <a:t>Online </a:t>
            </a:r>
            <a:r>
              <a:rPr lang="en-US" dirty="0" err="1"/>
              <a:t>eval</a:t>
            </a:r>
            <a:r>
              <a:rPr lang="en-US" dirty="0"/>
              <a:t> using RMS.</a:t>
            </a:r>
          </a:p>
          <a:p>
            <a:pPr marL="0" indent="0">
              <a:buNone/>
            </a:pPr>
            <a:endParaRPr lang="en-US" sz="900" dirty="0"/>
          </a:p>
          <a:p>
            <a:r>
              <a:rPr lang="en-US" dirty="0" err="1"/>
              <a:t>Eval</a:t>
            </a:r>
            <a:r>
              <a:rPr lang="en-US" dirty="0"/>
              <a:t> includes comment boxes per competency to give examples/details of how milestones are met (i.e., outside rotations).</a:t>
            </a:r>
          </a:p>
          <a:p>
            <a:pPr marL="0" indent="0">
              <a:buNone/>
            </a:pPr>
            <a:endParaRPr lang="en-US" sz="900" dirty="0"/>
          </a:p>
          <a:p>
            <a:r>
              <a:rPr lang="en-US" dirty="0"/>
              <a:t>Sent approximately 4 weeks prior to CCC meetings.</a:t>
            </a:r>
          </a:p>
          <a:p>
            <a:pPr marL="0" indent="0">
              <a:buNone/>
            </a:pPr>
            <a:endParaRPr lang="en-US" sz="900" dirty="0"/>
          </a:p>
          <a:p>
            <a:r>
              <a:rPr lang="en-US" dirty="0"/>
              <a:t>Resident has deadline to complete, then completed self-assessment goes to Advisor.</a:t>
            </a:r>
          </a:p>
          <a:p>
            <a:endParaRPr lang="en-US" dirty="0"/>
          </a:p>
        </p:txBody>
      </p:sp>
      <p:sp>
        <p:nvSpPr>
          <p:cNvPr id="3" name="Title 2"/>
          <p:cNvSpPr>
            <a:spLocks noGrp="1"/>
          </p:cNvSpPr>
          <p:nvPr>
            <p:ph type="title"/>
          </p:nvPr>
        </p:nvSpPr>
        <p:spPr/>
        <p:txBody>
          <a:bodyPr>
            <a:normAutofit/>
          </a:bodyPr>
          <a:lstStyle/>
          <a:p>
            <a:r>
              <a:rPr lang="en-US" dirty="0"/>
              <a:t>Step 2</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Tree>
    <p:extLst>
      <p:ext uri="{BB962C8B-B14F-4D97-AF65-F5344CB8AC3E}">
        <p14:creationId xmlns:p14="http://schemas.microsoft.com/office/powerpoint/2010/main" val="347672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Faculty Advisor enters recommended level into RMS in draft form. </a:t>
            </a:r>
          </a:p>
          <a:p>
            <a:pPr marL="0" indent="0">
              <a:buNone/>
            </a:pPr>
            <a:endParaRPr lang="en-US" dirty="0"/>
          </a:p>
          <a:p>
            <a:pPr marL="0" indent="0">
              <a:buNone/>
            </a:pPr>
            <a:r>
              <a:rPr lang="en-US" dirty="0"/>
              <a:t>Note:  Divided faculty:</a:t>
            </a:r>
          </a:p>
          <a:p>
            <a:pPr lvl="1">
              <a:buFont typeface="Wingdings" panose="05000000000000000000" pitchFamily="2" charset="2"/>
              <a:buChar char="§"/>
            </a:pPr>
            <a:r>
              <a:rPr lang="en-US" dirty="0"/>
              <a:t>some choose to review self assessment before completing draft, others do not</a:t>
            </a:r>
          </a:p>
          <a:p>
            <a:pPr marL="457200" lvl="1" indent="0">
              <a:buNone/>
            </a:pPr>
            <a:endParaRPr lang="en-US" sz="800" dirty="0"/>
          </a:p>
          <a:p>
            <a:pPr lvl="1">
              <a:buFont typeface="Wingdings" panose="05000000000000000000" pitchFamily="2" charset="2"/>
              <a:buChar char="§"/>
            </a:pPr>
            <a:r>
              <a:rPr lang="en-US" dirty="0"/>
              <a:t>some choose to meet with resident to discuss before CCC, others meet after</a:t>
            </a:r>
          </a:p>
          <a:p>
            <a:endParaRPr lang="en-US" sz="2200" dirty="0"/>
          </a:p>
        </p:txBody>
      </p:sp>
      <p:sp>
        <p:nvSpPr>
          <p:cNvPr id="3" name="Title 2"/>
          <p:cNvSpPr>
            <a:spLocks noGrp="1"/>
          </p:cNvSpPr>
          <p:nvPr>
            <p:ph type="title"/>
          </p:nvPr>
        </p:nvSpPr>
        <p:spPr/>
        <p:txBody>
          <a:bodyPr/>
          <a:lstStyle/>
          <a:p>
            <a:r>
              <a:rPr lang="en-US" sz="2400" dirty="0"/>
              <a:t>Our Process</a:t>
            </a:r>
            <a:br>
              <a:rPr lang="en-US" sz="2400" dirty="0"/>
            </a:br>
            <a:r>
              <a:rPr lang="en-US" sz="2400" dirty="0"/>
              <a:t>Step 3 – Faculty Advisor Assessment</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spTree>
    <p:extLst>
      <p:ext uri="{BB962C8B-B14F-4D97-AF65-F5344CB8AC3E}">
        <p14:creationId xmlns:p14="http://schemas.microsoft.com/office/powerpoint/2010/main" val="157434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p:txBody>
      </p:sp>
      <p:sp>
        <p:nvSpPr>
          <p:cNvPr id="3" name="Title 2"/>
          <p:cNvSpPr>
            <a:spLocks noGrp="1"/>
          </p:cNvSpPr>
          <p:nvPr>
            <p:ph type="title"/>
          </p:nvPr>
        </p:nvSpPr>
        <p:spPr/>
        <p:txBody>
          <a:bodyPr>
            <a:normAutofit/>
          </a:bodyPr>
          <a:lstStyle/>
          <a:p>
            <a:r>
              <a:rPr lang="en-US" dirty="0"/>
              <a:t>Step 4 – Administrator Comparison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pic>
        <p:nvPicPr>
          <p:cNvPr id="6" name="Content Placeholder 4"/>
          <p:cNvPicPr>
            <a:picLocks noChangeAspect="1"/>
          </p:cNvPicPr>
          <p:nvPr/>
        </p:nvPicPr>
        <p:blipFill>
          <a:blip r:embed="rId2"/>
          <a:stretch>
            <a:fillRect/>
          </a:stretch>
        </p:blipFill>
        <p:spPr>
          <a:xfrm>
            <a:off x="1373424" y="1585281"/>
            <a:ext cx="2563117" cy="47794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64903652"/>
              </p:ext>
            </p:extLst>
          </p:nvPr>
        </p:nvGraphicFramePr>
        <p:xfrm>
          <a:off x="5410888" y="1587259"/>
          <a:ext cx="2697683" cy="4751336"/>
        </p:xfrm>
        <a:graphic>
          <a:graphicData uri="http://schemas.openxmlformats.org/drawingml/2006/table">
            <a:tbl>
              <a:tblPr firstRow="1" firstCol="1" bandRow="1"/>
              <a:tblGrid>
                <a:gridCol w="852863">
                  <a:extLst>
                    <a:ext uri="{9D8B030D-6E8A-4147-A177-3AD203B41FA5}">
                      <a16:colId xmlns:a16="http://schemas.microsoft.com/office/drawing/2014/main" val="20000"/>
                    </a:ext>
                  </a:extLst>
                </a:gridCol>
                <a:gridCol w="724751">
                  <a:extLst>
                    <a:ext uri="{9D8B030D-6E8A-4147-A177-3AD203B41FA5}">
                      <a16:colId xmlns:a16="http://schemas.microsoft.com/office/drawing/2014/main" val="20001"/>
                    </a:ext>
                  </a:extLst>
                </a:gridCol>
                <a:gridCol w="461205">
                  <a:extLst>
                    <a:ext uri="{9D8B030D-6E8A-4147-A177-3AD203B41FA5}">
                      <a16:colId xmlns:a16="http://schemas.microsoft.com/office/drawing/2014/main" val="20002"/>
                    </a:ext>
                  </a:extLst>
                </a:gridCol>
                <a:gridCol w="658864">
                  <a:extLst>
                    <a:ext uri="{9D8B030D-6E8A-4147-A177-3AD203B41FA5}">
                      <a16:colId xmlns:a16="http://schemas.microsoft.com/office/drawing/2014/main" val="20003"/>
                    </a:ext>
                  </a:extLst>
                </a:gridCol>
              </a:tblGrid>
              <a:tr h="206576">
                <a:tc gridSpan="4">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John Doe, MD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7238">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Milestone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Previous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Self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Advisor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PC1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7238">
                <a:tc>
                  <a:txBody>
                    <a:bodyPr/>
                    <a:lstStyle/>
                    <a:p>
                      <a:pPr marL="0" marR="0">
                        <a:lnSpc>
                          <a:spcPct val="107000"/>
                        </a:lnSpc>
                        <a:spcBef>
                          <a:spcPts val="0"/>
                        </a:spcBef>
                        <a:spcAft>
                          <a:spcPts val="0"/>
                        </a:spcAft>
                      </a:pPr>
                      <a:r>
                        <a:rPr lang="en-US" sz="11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PC2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PC3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PC4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PC5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MK1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MK2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SBP1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SBP2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SBP3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SBP4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PBL1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PBL2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PROF1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PROF2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PROF3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ICS1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ICS2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2723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ICS3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bl>
          </a:graphicData>
        </a:graphic>
      </p:graphicFrame>
      <p:sp>
        <p:nvSpPr>
          <p:cNvPr id="7" name="TextBox 6"/>
          <p:cNvSpPr txBox="1"/>
          <p:nvPr/>
        </p:nvSpPr>
        <p:spPr>
          <a:xfrm>
            <a:off x="4681315" y="2300378"/>
            <a:ext cx="492443" cy="2950234"/>
          </a:xfrm>
          <a:prstGeom prst="rect">
            <a:avLst/>
          </a:prstGeom>
          <a:noFill/>
        </p:spPr>
        <p:txBody>
          <a:bodyPr vert="vert270" wrap="square" rtlCol="0">
            <a:spAutoFit/>
          </a:bodyPr>
          <a:lstStyle/>
          <a:p>
            <a:pPr algn="ctr"/>
            <a:r>
              <a:rPr lang="en-US" dirty="0">
                <a:latin typeface="+mn-lt"/>
              </a:rPr>
              <a:t>Milestones 2.0</a:t>
            </a:r>
          </a:p>
        </p:txBody>
      </p:sp>
      <p:sp>
        <p:nvSpPr>
          <p:cNvPr id="9" name="TextBox 8"/>
          <p:cNvSpPr txBox="1"/>
          <p:nvPr/>
        </p:nvSpPr>
        <p:spPr>
          <a:xfrm>
            <a:off x="437072" y="2395268"/>
            <a:ext cx="492443" cy="2950234"/>
          </a:xfrm>
          <a:prstGeom prst="rect">
            <a:avLst/>
          </a:prstGeom>
          <a:noFill/>
        </p:spPr>
        <p:txBody>
          <a:bodyPr vert="vert270" wrap="square" rtlCol="0">
            <a:spAutoFit/>
          </a:bodyPr>
          <a:lstStyle/>
          <a:p>
            <a:pPr algn="ctr"/>
            <a:r>
              <a:rPr lang="en-US" dirty="0">
                <a:latin typeface="+mn-lt"/>
              </a:rPr>
              <a:t>Original Milestones</a:t>
            </a:r>
          </a:p>
        </p:txBody>
      </p:sp>
    </p:spTree>
    <p:extLst>
      <p:ext uri="{BB962C8B-B14F-4D97-AF65-F5344CB8AC3E}">
        <p14:creationId xmlns:p14="http://schemas.microsoft.com/office/powerpoint/2010/main" val="983332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24954"/>
            <a:ext cx="7886700" cy="4438905"/>
          </a:xfrm>
        </p:spPr>
        <p:txBody>
          <a:bodyPr>
            <a:normAutofit fontScale="85000" lnSpcReduction="20000"/>
          </a:bodyPr>
          <a:lstStyle/>
          <a:p>
            <a:pPr marL="0" indent="0">
              <a:buNone/>
            </a:pPr>
            <a:r>
              <a:rPr lang="en-US" b="1" dirty="0"/>
              <a:t>Attendees:</a:t>
            </a:r>
          </a:p>
          <a:p>
            <a:r>
              <a:rPr lang="en-US" dirty="0"/>
              <a:t>Clinical Competency Committee Members</a:t>
            </a:r>
          </a:p>
          <a:p>
            <a:pPr lvl="1"/>
            <a:r>
              <a:rPr lang="en-US" dirty="0"/>
              <a:t>2 days blocked</a:t>
            </a:r>
          </a:p>
          <a:p>
            <a:pPr marL="0" indent="0">
              <a:buNone/>
            </a:pPr>
            <a:endParaRPr lang="en-US" sz="1000" dirty="0"/>
          </a:p>
          <a:p>
            <a:r>
              <a:rPr lang="en-US" dirty="0"/>
              <a:t>Faculty Advisor</a:t>
            </a:r>
          </a:p>
          <a:p>
            <a:pPr lvl="1"/>
            <a:r>
              <a:rPr lang="en-US" dirty="0"/>
              <a:t>Half day blocked</a:t>
            </a:r>
          </a:p>
          <a:p>
            <a:pPr marL="0" indent="0">
              <a:buNone/>
            </a:pPr>
            <a:endParaRPr lang="en-US" sz="1000" dirty="0"/>
          </a:p>
          <a:p>
            <a:r>
              <a:rPr lang="en-US" dirty="0"/>
              <a:t>Resident</a:t>
            </a:r>
          </a:p>
          <a:p>
            <a:pPr lvl="1"/>
            <a:r>
              <a:rPr lang="en-US" dirty="0"/>
              <a:t>1 hour blocked</a:t>
            </a:r>
          </a:p>
          <a:p>
            <a:pPr marL="0" indent="0">
              <a:buNone/>
            </a:pPr>
            <a:endParaRPr lang="en-US" sz="1000" dirty="0"/>
          </a:p>
          <a:p>
            <a:r>
              <a:rPr lang="en-US" dirty="0"/>
              <a:t>Residency Manager &amp; Program Assistant</a:t>
            </a:r>
          </a:p>
          <a:p>
            <a:pPr lvl="1"/>
            <a:r>
              <a:rPr lang="en-US" dirty="0"/>
              <a:t>2 days blocked</a:t>
            </a:r>
          </a:p>
          <a:p>
            <a:pPr marL="0" indent="0">
              <a:buNone/>
            </a:pPr>
            <a:endParaRPr lang="en-US" sz="1000" dirty="0"/>
          </a:p>
          <a:p>
            <a:r>
              <a:rPr lang="en-US" dirty="0"/>
              <a:t>Optional – Program Director</a:t>
            </a:r>
          </a:p>
          <a:p>
            <a:pPr lvl="1"/>
            <a:r>
              <a:rPr lang="en-US" dirty="0"/>
              <a:t>PD’s discretion/availability</a:t>
            </a:r>
          </a:p>
          <a:p>
            <a:endParaRPr lang="en-US" dirty="0"/>
          </a:p>
        </p:txBody>
      </p:sp>
      <p:sp>
        <p:nvSpPr>
          <p:cNvPr id="3" name="Title 2"/>
          <p:cNvSpPr>
            <a:spLocks noGrp="1"/>
          </p:cNvSpPr>
          <p:nvPr>
            <p:ph type="title"/>
          </p:nvPr>
        </p:nvSpPr>
        <p:spPr/>
        <p:txBody>
          <a:bodyPr>
            <a:normAutofit/>
          </a:bodyPr>
          <a:lstStyle/>
          <a:p>
            <a:r>
              <a:rPr lang="en-US" dirty="0"/>
              <a:t>Step 5 – CCC Meeting</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Tree>
    <p:extLst>
      <p:ext uri="{BB962C8B-B14F-4D97-AF65-F5344CB8AC3E}">
        <p14:creationId xmlns:p14="http://schemas.microsoft.com/office/powerpoint/2010/main" val="122696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Annually in June</a:t>
            </a:r>
          </a:p>
          <a:p>
            <a:r>
              <a:rPr lang="en-US" dirty="0"/>
              <a:t>Key events scheduled for the academic year  </a:t>
            </a:r>
          </a:p>
          <a:p>
            <a:pPr lvl="1">
              <a:buFont typeface="Courier New" panose="02070309020205020404" pitchFamily="49" charset="0"/>
              <a:buChar char="o"/>
            </a:pPr>
            <a:r>
              <a:rPr lang="en-US" dirty="0"/>
              <a:t>ITE</a:t>
            </a:r>
          </a:p>
          <a:p>
            <a:pPr lvl="1">
              <a:buFont typeface="Courier New" panose="02070309020205020404" pitchFamily="49" charset="0"/>
              <a:buChar char="o"/>
            </a:pPr>
            <a:r>
              <a:rPr lang="en-US" dirty="0"/>
              <a:t>Quarterly </a:t>
            </a:r>
            <a:r>
              <a:rPr lang="en-US" dirty="0" err="1"/>
              <a:t>Evals</a:t>
            </a:r>
            <a:endParaRPr lang="en-US" dirty="0"/>
          </a:p>
          <a:p>
            <a:pPr lvl="1">
              <a:buFont typeface="Courier New" panose="02070309020205020404" pitchFamily="49" charset="0"/>
              <a:buChar char="o"/>
            </a:pPr>
            <a:r>
              <a:rPr lang="en-US" b="1" dirty="0"/>
              <a:t>CCC</a:t>
            </a:r>
          </a:p>
          <a:p>
            <a:pPr lvl="1">
              <a:buFont typeface="Courier New" panose="02070309020205020404" pitchFamily="49" charset="0"/>
              <a:buChar char="o"/>
            </a:pPr>
            <a:r>
              <a:rPr lang="en-US" dirty="0"/>
              <a:t>Retreat</a:t>
            </a:r>
          </a:p>
          <a:p>
            <a:pPr lvl="1">
              <a:buFont typeface="Courier New" panose="02070309020205020404" pitchFamily="49" charset="0"/>
              <a:buChar char="o"/>
            </a:pPr>
            <a:r>
              <a:rPr lang="en-US" dirty="0"/>
              <a:t>Graduation</a:t>
            </a:r>
          </a:p>
          <a:p>
            <a:r>
              <a:rPr lang="en-US" dirty="0"/>
              <a:t>No PTO approved once dates are scheduled</a:t>
            </a:r>
          </a:p>
          <a:p>
            <a:pPr marL="457200" lvl="1" indent="0">
              <a:buNone/>
            </a:pPr>
            <a:endParaRPr lang="en-US" dirty="0"/>
          </a:p>
        </p:txBody>
      </p:sp>
      <p:sp>
        <p:nvSpPr>
          <p:cNvPr id="3" name="Title 2"/>
          <p:cNvSpPr>
            <a:spLocks noGrp="1"/>
          </p:cNvSpPr>
          <p:nvPr>
            <p:ph type="title"/>
          </p:nvPr>
        </p:nvSpPr>
        <p:spPr/>
        <p:txBody>
          <a:bodyPr/>
          <a:lstStyle/>
          <a:p>
            <a:r>
              <a:rPr lang="en-US" dirty="0"/>
              <a:t>Future Dates Meeting</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Tree>
    <p:extLst>
      <p:ext uri="{BB962C8B-B14F-4D97-AF65-F5344CB8AC3E}">
        <p14:creationId xmlns:p14="http://schemas.microsoft.com/office/powerpoint/2010/main" val="428691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CCC Schedule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912122852"/>
              </p:ext>
            </p:extLst>
          </p:nvPr>
        </p:nvGraphicFramePr>
        <p:xfrm>
          <a:off x="2712598" y="1364104"/>
          <a:ext cx="3524429" cy="4992080"/>
        </p:xfrm>
        <a:graphic>
          <a:graphicData uri="http://schemas.openxmlformats.org/presentationml/2006/ole">
            <mc:AlternateContent xmlns:mc="http://schemas.openxmlformats.org/markup-compatibility/2006">
              <mc:Choice xmlns:v="urn:schemas-microsoft-com:vml" Requires="v">
                <p:oleObj name="Worksheet" r:id="rId2" imgW="3248115" imgH="4600652" progId="Excel.Sheet.12">
                  <p:embed/>
                </p:oleObj>
              </mc:Choice>
              <mc:Fallback>
                <p:oleObj name="Worksheet" r:id="rId2" imgW="3248115" imgH="4600652" progId="Excel.Sheet.12">
                  <p:embed/>
                  <p:pic>
                    <p:nvPicPr>
                      <p:cNvPr id="0" name=""/>
                      <p:cNvPicPr/>
                      <p:nvPr/>
                    </p:nvPicPr>
                    <p:blipFill>
                      <a:blip r:embed="rId3"/>
                      <a:stretch>
                        <a:fillRect/>
                      </a:stretch>
                    </p:blipFill>
                    <p:spPr>
                      <a:xfrm>
                        <a:off x="2712598" y="1364104"/>
                        <a:ext cx="3524429" cy="4992080"/>
                      </a:xfrm>
                      <a:prstGeom prst="rect">
                        <a:avLst/>
                      </a:prstGeom>
                    </p:spPr>
                  </p:pic>
                </p:oleObj>
              </mc:Fallback>
            </mc:AlternateContent>
          </a:graphicData>
        </a:graphic>
      </p:graphicFrame>
    </p:spTree>
    <p:extLst>
      <p:ext uri="{BB962C8B-B14F-4D97-AF65-F5344CB8AC3E}">
        <p14:creationId xmlns:p14="http://schemas.microsoft.com/office/powerpoint/2010/main" val="67303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dirty="0"/>
              <a:t> </a:t>
            </a:r>
            <a:r>
              <a:rPr lang="en-US" b="1" dirty="0"/>
              <a:t>Data available for review:</a:t>
            </a:r>
          </a:p>
          <a:p>
            <a:pPr marL="0" indent="0">
              <a:buNone/>
            </a:pPr>
            <a:endParaRPr lang="en-US" b="1" dirty="0"/>
          </a:p>
          <a:p>
            <a:r>
              <a:rPr lang="en-US" dirty="0"/>
              <a:t>Mobile Medicine Milestone (M3App) Observation Summaries (sent to CCC prior to meetings) </a:t>
            </a:r>
          </a:p>
          <a:p>
            <a:pPr marL="0" indent="0">
              <a:buNone/>
            </a:pPr>
            <a:endParaRPr lang="en-US" sz="800" dirty="0"/>
          </a:p>
          <a:p>
            <a:r>
              <a:rPr lang="en-US" dirty="0"/>
              <a:t>Evaluations (Rotation/Quarterly </a:t>
            </a:r>
            <a:r>
              <a:rPr lang="en-US" dirty="0" err="1"/>
              <a:t>Evals</a:t>
            </a:r>
            <a:r>
              <a:rPr lang="en-US" dirty="0"/>
              <a:t>)</a:t>
            </a:r>
          </a:p>
          <a:p>
            <a:pPr marL="0" indent="0">
              <a:buNone/>
            </a:pPr>
            <a:endParaRPr lang="en-US" sz="800" dirty="0"/>
          </a:p>
          <a:p>
            <a:r>
              <a:rPr lang="en-US" dirty="0"/>
              <a:t>Performance Data (ITE scores)</a:t>
            </a:r>
          </a:p>
          <a:p>
            <a:pPr marL="0" indent="0">
              <a:buNone/>
            </a:pPr>
            <a:endParaRPr lang="en-US" sz="800" dirty="0"/>
          </a:p>
          <a:p>
            <a:r>
              <a:rPr lang="en-US" dirty="0"/>
              <a:t>Beans (Required encounters &amp; procedures)</a:t>
            </a:r>
          </a:p>
          <a:p>
            <a:pPr marL="0" indent="0">
              <a:buNone/>
            </a:pPr>
            <a:r>
              <a:rPr lang="en-US" dirty="0"/>
              <a:t> </a:t>
            </a:r>
          </a:p>
        </p:txBody>
      </p:sp>
      <p:sp>
        <p:nvSpPr>
          <p:cNvPr id="3" name="Title 2"/>
          <p:cNvSpPr>
            <a:spLocks noGrp="1"/>
          </p:cNvSpPr>
          <p:nvPr>
            <p:ph type="title"/>
          </p:nvPr>
        </p:nvSpPr>
        <p:spPr/>
        <p:txBody>
          <a:bodyPr/>
          <a:lstStyle/>
          <a:p>
            <a:r>
              <a:rPr lang="en-US" dirty="0"/>
              <a:t>CCC Meeting</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spTree>
    <p:extLst>
      <p:ext uri="{BB962C8B-B14F-4D97-AF65-F5344CB8AC3E}">
        <p14:creationId xmlns:p14="http://schemas.microsoft.com/office/powerpoint/2010/main" val="305927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Discussion</a:t>
            </a:r>
          </a:p>
          <a:p>
            <a:pPr marL="0" indent="0">
              <a:buNone/>
            </a:pPr>
            <a:endParaRPr lang="en-US" sz="1200" dirty="0"/>
          </a:p>
          <a:p>
            <a:r>
              <a:rPr lang="en-US" dirty="0"/>
              <a:t>Those milestones where Resident and Faculty Advisor differ.</a:t>
            </a:r>
          </a:p>
          <a:p>
            <a:pPr marL="0" indent="0">
              <a:buNone/>
            </a:pPr>
            <a:endParaRPr lang="en-US" sz="1200" dirty="0"/>
          </a:p>
          <a:p>
            <a:r>
              <a:rPr lang="en-US" dirty="0"/>
              <a:t>Both Resident &amp; Advisor are given opportunity to share rationale behind rating. CCC can ask for additional info/documentation. “Give me an example of….”</a:t>
            </a:r>
          </a:p>
          <a:p>
            <a:endParaRPr lang="en-US" sz="1200" dirty="0"/>
          </a:p>
          <a:p>
            <a:r>
              <a:rPr lang="en-US" dirty="0"/>
              <a:t>CCC decides the level the Resident has achieved.</a:t>
            </a:r>
          </a:p>
          <a:p>
            <a:endParaRPr lang="en-US" dirty="0"/>
          </a:p>
        </p:txBody>
      </p:sp>
      <p:sp>
        <p:nvSpPr>
          <p:cNvPr id="3" name="Title 2"/>
          <p:cNvSpPr>
            <a:spLocks noGrp="1"/>
          </p:cNvSpPr>
          <p:nvPr>
            <p:ph type="title"/>
          </p:nvPr>
        </p:nvSpPr>
        <p:spPr/>
        <p:txBody>
          <a:bodyPr/>
          <a:lstStyle/>
          <a:p>
            <a:r>
              <a:rPr lang="en-US" dirty="0"/>
              <a:t>CCC Meeting</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spTree>
    <p:extLst>
      <p:ext uri="{BB962C8B-B14F-4D97-AF65-F5344CB8AC3E}">
        <p14:creationId xmlns:p14="http://schemas.microsoft.com/office/powerpoint/2010/main" val="290914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Milestones marked for attention are noted.</a:t>
            </a:r>
          </a:p>
          <a:p>
            <a:endParaRPr lang="en-US" dirty="0"/>
          </a:p>
          <a:p>
            <a:r>
              <a:rPr lang="en-US" dirty="0"/>
              <a:t>At the conclusion of their meeting, each resident is given, via email, the list of areas for improvement.</a:t>
            </a:r>
          </a:p>
          <a:p>
            <a:endParaRPr lang="en-US" dirty="0"/>
          </a:p>
        </p:txBody>
      </p:sp>
      <p:sp>
        <p:nvSpPr>
          <p:cNvPr id="3" name="Title 2"/>
          <p:cNvSpPr>
            <a:spLocks noGrp="1"/>
          </p:cNvSpPr>
          <p:nvPr>
            <p:ph type="title"/>
          </p:nvPr>
        </p:nvSpPr>
        <p:spPr/>
        <p:txBody>
          <a:bodyPr/>
          <a:lstStyle/>
          <a:p>
            <a:r>
              <a:rPr lang="en-US" dirty="0"/>
              <a:t>Immediate Feedback</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spTree>
    <p:extLst>
      <p:ext uri="{BB962C8B-B14F-4D97-AF65-F5344CB8AC3E}">
        <p14:creationId xmlns:p14="http://schemas.microsoft.com/office/powerpoint/2010/main" val="307460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sp>
        <p:nvSpPr>
          <p:cNvPr id="2" name="TextBox 1"/>
          <p:cNvSpPr txBox="1"/>
          <p:nvPr/>
        </p:nvSpPr>
        <p:spPr>
          <a:xfrm>
            <a:off x="1933303" y="635726"/>
            <a:ext cx="5863080"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Introducing Your Presenter…</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343"/>
          <a:stretch/>
        </p:blipFill>
        <p:spPr>
          <a:xfrm>
            <a:off x="600891" y="2135920"/>
            <a:ext cx="2617454" cy="3168793"/>
          </a:xfrm>
          <a:prstGeom prst="rect">
            <a:avLst/>
          </a:prstGeom>
        </p:spPr>
      </p:pic>
      <p:sp>
        <p:nvSpPr>
          <p:cNvPr id="3" name="TextBox 2"/>
          <p:cNvSpPr txBox="1"/>
          <p:nvPr/>
        </p:nvSpPr>
        <p:spPr>
          <a:xfrm>
            <a:off x="3883843" y="1482778"/>
            <a:ext cx="4545493" cy="5693866"/>
          </a:xfrm>
          <a:prstGeom prst="rect">
            <a:avLst/>
          </a:prstGeom>
          <a:noFill/>
        </p:spPr>
        <p:txBody>
          <a:bodyPr wrap="square" rtlCol="0">
            <a:spAutoFit/>
          </a:bodyPr>
          <a:lstStyle/>
          <a:p>
            <a:r>
              <a:rPr lang="en-US" sz="2400" dirty="0">
                <a:solidFill>
                  <a:srgbClr val="00B050"/>
                </a:solidFill>
                <a:latin typeface="Arial" panose="020B0604020202020204" pitchFamily="34" charset="0"/>
                <a:cs typeface="Arial" panose="020B0604020202020204" pitchFamily="34" charset="0"/>
              </a:rPr>
              <a:t>Cheryl Haynes, BA, C-TAGME</a:t>
            </a:r>
          </a:p>
          <a:p>
            <a:r>
              <a:rPr lang="en-US" dirty="0">
                <a:latin typeface="Arial" panose="020B0604020202020204" pitchFamily="34" charset="0"/>
                <a:cs typeface="Arial" panose="020B0604020202020204" pitchFamily="34" charset="0"/>
              </a:rPr>
              <a:t>Guest Speaker</a:t>
            </a:r>
          </a:p>
          <a:p>
            <a:endParaRPr lang="en-US" dirty="0">
              <a:latin typeface="Arial" panose="020B060402020202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23 years experience in Graduate Medical Education, Faculty Development &amp; Program </a:t>
            </a:r>
            <a:r>
              <a:rPr lang="en-US" sz="1800" dirty="0" err="1">
                <a:effectLst/>
                <a:latin typeface="Arial" panose="020B0604020202020204" pitchFamily="34" charset="0"/>
                <a:ea typeface="Times New Roman" panose="02020603050405020304" pitchFamily="18" charset="0"/>
              </a:rPr>
              <a:t>Admininstration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Served on Board of Directors for the Association of Family Medicine Administration since 2015,</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Arial" panose="020B0604020202020204" pitchFamily="34" charset="0"/>
                <a:ea typeface="Times New Roman" panose="02020603050405020304" pitchFamily="18" charset="0"/>
              </a:rPr>
              <a:t>including year as President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Seasoned speaker for the ACGME, ACOFP and AAFP, in-person and virtually</a:t>
            </a:r>
            <a:endParaRPr lang="en-US" sz="1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6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137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Set up in RMS</a:t>
            </a:r>
          </a:p>
          <a:p>
            <a:pPr marL="0" indent="0">
              <a:buNone/>
            </a:pPr>
            <a:endParaRPr lang="en-US" dirty="0"/>
          </a:p>
          <a:p>
            <a:r>
              <a:rPr lang="en-US" dirty="0"/>
              <a:t>Notes/Recommendations from CCC are included</a:t>
            </a:r>
          </a:p>
          <a:p>
            <a:pPr marL="0" indent="0">
              <a:buNone/>
            </a:pPr>
            <a:endParaRPr lang="en-US" dirty="0"/>
          </a:p>
          <a:p>
            <a:r>
              <a:rPr lang="en-US" dirty="0"/>
              <a:t>Signed by Chair, CCC</a:t>
            </a:r>
          </a:p>
          <a:p>
            <a:pPr marL="0" indent="0">
              <a:buNone/>
            </a:pPr>
            <a:endParaRPr lang="en-US" dirty="0"/>
          </a:p>
          <a:p>
            <a:r>
              <a:rPr lang="en-US" dirty="0"/>
              <a:t>Signed by Resident</a:t>
            </a:r>
          </a:p>
        </p:txBody>
      </p:sp>
      <p:sp>
        <p:nvSpPr>
          <p:cNvPr id="3" name="Title 2"/>
          <p:cNvSpPr>
            <a:spLocks noGrp="1"/>
          </p:cNvSpPr>
          <p:nvPr>
            <p:ph type="title"/>
          </p:nvPr>
        </p:nvSpPr>
        <p:spPr>
          <a:xfrm>
            <a:off x="2112174" y="156327"/>
            <a:ext cx="6526006" cy="1325563"/>
          </a:xfrm>
        </p:spPr>
        <p:txBody>
          <a:bodyPr/>
          <a:lstStyle/>
          <a:p>
            <a:r>
              <a:rPr lang="en-US" dirty="0"/>
              <a:t>Step 6 – CCC Progress Report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spTree>
    <p:extLst>
      <p:ext uri="{BB962C8B-B14F-4D97-AF65-F5344CB8AC3E}">
        <p14:creationId xmlns:p14="http://schemas.microsoft.com/office/powerpoint/2010/main" val="56205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pic>
        <p:nvPicPr>
          <p:cNvPr id="6" name="Content Placeholder 5"/>
          <p:cNvPicPr>
            <a:picLocks noChangeAspect="1"/>
          </p:cNvPicPr>
          <p:nvPr/>
        </p:nvPicPr>
        <p:blipFill>
          <a:blip r:embed="rId2" cstate="print"/>
          <a:stretch>
            <a:fillRect/>
          </a:stretch>
        </p:blipFill>
        <p:spPr>
          <a:xfrm>
            <a:off x="382511" y="1875523"/>
            <a:ext cx="8132839" cy="4557607"/>
          </a:xfrm>
          <a:prstGeom prst="rect">
            <a:avLst/>
          </a:prstGeom>
        </p:spPr>
      </p:pic>
    </p:spTree>
    <p:extLst>
      <p:ext uri="{BB962C8B-B14F-4D97-AF65-F5344CB8AC3E}">
        <p14:creationId xmlns:p14="http://schemas.microsoft.com/office/powerpoint/2010/main" val="1170653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CCC Chair Observations:</a:t>
            </a:r>
            <a:br>
              <a:rPr lang="en-US" dirty="0"/>
            </a:br>
            <a:r>
              <a:rPr lang="en-US" dirty="0"/>
              <a:t>Old vs. New System Comparison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sp>
        <p:nvSpPr>
          <p:cNvPr id="6" name="Text Placeholder 2"/>
          <p:cNvSpPr txBox="1">
            <a:spLocks/>
          </p:cNvSpPr>
          <p:nvPr/>
        </p:nvSpPr>
        <p:spPr>
          <a:xfrm>
            <a:off x="319232" y="1806998"/>
            <a:ext cx="5094964" cy="9886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2800" dirty="0"/>
              <a:t>Old CCC</a:t>
            </a:r>
          </a:p>
        </p:txBody>
      </p:sp>
      <p:sp>
        <p:nvSpPr>
          <p:cNvPr id="7" name="Content Placeholder 3"/>
          <p:cNvSpPr txBox="1">
            <a:spLocks/>
          </p:cNvSpPr>
          <p:nvPr/>
        </p:nvSpPr>
        <p:spPr>
          <a:xfrm>
            <a:off x="212267" y="2365956"/>
            <a:ext cx="6189344" cy="44215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000" b="0" dirty="0"/>
              <a:t>Time consuming</a:t>
            </a:r>
          </a:p>
          <a:p>
            <a:pPr fontAlgn="auto">
              <a:spcAft>
                <a:spcPts val="0"/>
              </a:spcAft>
            </a:pPr>
            <a:r>
              <a:rPr lang="en-US" sz="2000" b="0" dirty="0"/>
              <a:t>“Halo” and “Horns” driven</a:t>
            </a:r>
          </a:p>
          <a:p>
            <a:pPr fontAlgn="auto">
              <a:spcAft>
                <a:spcPts val="0"/>
              </a:spcAft>
            </a:pPr>
            <a:r>
              <a:rPr lang="en-US" sz="2000" b="0" dirty="0"/>
              <a:t>No resident input</a:t>
            </a:r>
          </a:p>
          <a:p>
            <a:pPr fontAlgn="auto">
              <a:spcAft>
                <a:spcPts val="0"/>
              </a:spcAft>
            </a:pPr>
            <a:r>
              <a:rPr lang="en-US" sz="2000" b="0" dirty="0"/>
              <a:t>Not reflective of reality</a:t>
            </a:r>
          </a:p>
          <a:p>
            <a:pPr fontAlgn="auto">
              <a:spcAft>
                <a:spcPts val="0"/>
              </a:spcAft>
            </a:pPr>
            <a:r>
              <a:rPr lang="en-US" sz="2000" b="0" dirty="0"/>
              <a:t>Inconsistent interpretation </a:t>
            </a:r>
          </a:p>
          <a:p>
            <a:pPr marL="457200" lvl="1" indent="0" fontAlgn="auto">
              <a:spcAft>
                <a:spcPts val="0"/>
              </a:spcAft>
              <a:buNone/>
            </a:pPr>
            <a:r>
              <a:rPr lang="en-US" sz="2000" b="0" dirty="0"/>
              <a:t>of milestones</a:t>
            </a:r>
          </a:p>
          <a:p>
            <a:pPr fontAlgn="auto">
              <a:spcAft>
                <a:spcPts val="0"/>
              </a:spcAft>
            </a:pPr>
            <a:r>
              <a:rPr lang="en-US" sz="2000" b="0" dirty="0"/>
              <a:t>Less inter-rater reliability</a:t>
            </a:r>
          </a:p>
          <a:p>
            <a:pPr fontAlgn="auto">
              <a:spcAft>
                <a:spcPts val="0"/>
              </a:spcAft>
            </a:pPr>
            <a:r>
              <a:rPr lang="en-US" sz="2000" b="0" dirty="0"/>
              <a:t>Residents intimidated by </a:t>
            </a:r>
          </a:p>
          <a:p>
            <a:pPr marL="457200" lvl="1" indent="0" fontAlgn="auto">
              <a:spcAft>
                <a:spcPts val="0"/>
              </a:spcAft>
              <a:buNone/>
            </a:pPr>
            <a:r>
              <a:rPr lang="en-US" sz="2000" b="0" dirty="0"/>
              <a:t>the process</a:t>
            </a:r>
          </a:p>
        </p:txBody>
      </p:sp>
      <p:sp>
        <p:nvSpPr>
          <p:cNvPr id="8" name="Text Placeholder 4"/>
          <p:cNvSpPr txBox="1">
            <a:spLocks/>
          </p:cNvSpPr>
          <p:nvPr/>
        </p:nvSpPr>
        <p:spPr>
          <a:xfrm>
            <a:off x="5783766" y="1731593"/>
            <a:ext cx="6219826" cy="988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2800" dirty="0"/>
              <a:t>New CCC</a:t>
            </a:r>
          </a:p>
        </p:txBody>
      </p:sp>
      <p:sp>
        <p:nvSpPr>
          <p:cNvPr id="9" name="Content Placeholder 5"/>
          <p:cNvSpPr txBox="1">
            <a:spLocks/>
          </p:cNvSpPr>
          <p:nvPr/>
        </p:nvSpPr>
        <p:spPr>
          <a:xfrm>
            <a:off x="4704512" y="2248109"/>
            <a:ext cx="6219826" cy="44215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000" b="0" dirty="0"/>
              <a:t>Less time consuming</a:t>
            </a:r>
          </a:p>
          <a:p>
            <a:pPr fontAlgn="auto">
              <a:spcAft>
                <a:spcPts val="0"/>
              </a:spcAft>
            </a:pPr>
            <a:r>
              <a:rPr lang="en-US" sz="2000" b="0" dirty="0"/>
              <a:t>Data driven</a:t>
            </a:r>
          </a:p>
          <a:p>
            <a:pPr fontAlgn="auto">
              <a:spcAft>
                <a:spcPts val="0"/>
              </a:spcAft>
            </a:pPr>
            <a:r>
              <a:rPr lang="en-US" sz="2000" b="0" dirty="0"/>
              <a:t>Much resident input</a:t>
            </a:r>
          </a:p>
          <a:p>
            <a:pPr fontAlgn="auto">
              <a:spcAft>
                <a:spcPts val="0"/>
              </a:spcAft>
            </a:pPr>
            <a:r>
              <a:rPr lang="en-US" sz="2000" b="0" dirty="0"/>
              <a:t>More reflective of reality</a:t>
            </a:r>
          </a:p>
          <a:p>
            <a:pPr fontAlgn="auto">
              <a:spcAft>
                <a:spcPts val="0"/>
              </a:spcAft>
            </a:pPr>
            <a:r>
              <a:rPr lang="en-US" sz="2000" b="0" dirty="0"/>
              <a:t>More consistent interpretation </a:t>
            </a:r>
          </a:p>
          <a:p>
            <a:pPr marL="457200" lvl="1" indent="0" fontAlgn="auto">
              <a:spcAft>
                <a:spcPts val="0"/>
              </a:spcAft>
              <a:buNone/>
            </a:pPr>
            <a:r>
              <a:rPr lang="en-US" sz="2000" b="0" dirty="0"/>
              <a:t>of milestones</a:t>
            </a:r>
          </a:p>
          <a:p>
            <a:pPr fontAlgn="auto">
              <a:spcAft>
                <a:spcPts val="0"/>
              </a:spcAft>
            </a:pPr>
            <a:r>
              <a:rPr lang="en-US" sz="2000" b="0" dirty="0"/>
              <a:t>More inter-rater reliability</a:t>
            </a:r>
          </a:p>
          <a:p>
            <a:pPr fontAlgn="auto">
              <a:spcAft>
                <a:spcPts val="0"/>
              </a:spcAft>
            </a:pPr>
            <a:r>
              <a:rPr lang="en-US" sz="2000" b="0" dirty="0"/>
              <a:t>Residents intimidated by </a:t>
            </a:r>
          </a:p>
          <a:p>
            <a:pPr marL="457200" lvl="1" indent="0" fontAlgn="auto">
              <a:spcAft>
                <a:spcPts val="0"/>
              </a:spcAft>
              <a:buNone/>
            </a:pPr>
            <a:r>
              <a:rPr lang="en-US" sz="2000" b="0" dirty="0"/>
              <a:t>the process</a:t>
            </a:r>
          </a:p>
        </p:txBody>
      </p:sp>
    </p:spTree>
    <p:extLst>
      <p:ext uri="{BB962C8B-B14F-4D97-AF65-F5344CB8AC3E}">
        <p14:creationId xmlns:p14="http://schemas.microsoft.com/office/powerpoint/2010/main" val="2461354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CONS:</a:t>
            </a:r>
          </a:p>
          <a:p>
            <a:endParaRPr lang="en-US" dirty="0"/>
          </a:p>
          <a:p>
            <a:r>
              <a:rPr lang="en-US" dirty="0"/>
              <a:t> Form “fatigue” / mindless clicking</a:t>
            </a:r>
          </a:p>
          <a:p>
            <a:r>
              <a:rPr lang="en-US" dirty="0"/>
              <a:t> Upper level residents can play the game</a:t>
            </a:r>
          </a:p>
          <a:p>
            <a:r>
              <a:rPr lang="en-US" dirty="0"/>
              <a:t> Misunderstanding of milestones</a:t>
            </a:r>
          </a:p>
          <a:p>
            <a:r>
              <a:rPr lang="en-US" dirty="0"/>
              <a:t> “Understand” milestones are difficult to prove</a:t>
            </a:r>
          </a:p>
          <a:p>
            <a:r>
              <a:rPr lang="en-US" dirty="0"/>
              <a:t> Asking for recognition feels foreign</a:t>
            </a:r>
          </a:p>
        </p:txBody>
      </p:sp>
      <p:sp>
        <p:nvSpPr>
          <p:cNvPr id="3" name="Title 2"/>
          <p:cNvSpPr>
            <a:spLocks noGrp="1"/>
          </p:cNvSpPr>
          <p:nvPr>
            <p:ph type="title"/>
          </p:nvPr>
        </p:nvSpPr>
        <p:spPr/>
        <p:txBody>
          <a:bodyPr/>
          <a:lstStyle/>
          <a:p>
            <a:r>
              <a:rPr lang="en-US" dirty="0"/>
              <a:t>Resident Perspective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spTree>
    <p:extLst>
      <p:ext uri="{BB962C8B-B14F-4D97-AF65-F5344CB8AC3E}">
        <p14:creationId xmlns:p14="http://schemas.microsoft.com/office/powerpoint/2010/main" val="93822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PROS:</a:t>
            </a:r>
          </a:p>
          <a:p>
            <a:pPr marL="0" indent="0">
              <a:buNone/>
            </a:pPr>
            <a:endParaRPr lang="en-US" dirty="0"/>
          </a:p>
          <a:p>
            <a:r>
              <a:rPr lang="en-US" dirty="0"/>
              <a:t> Good to do as a group</a:t>
            </a:r>
          </a:p>
          <a:p>
            <a:r>
              <a:rPr lang="en-US" dirty="0"/>
              <a:t> Concrete goals</a:t>
            </a:r>
          </a:p>
          <a:p>
            <a:r>
              <a:rPr lang="en-US" dirty="0"/>
              <a:t> Build rapport between faculty and resident</a:t>
            </a:r>
          </a:p>
          <a:p>
            <a:r>
              <a:rPr lang="en-US" dirty="0"/>
              <a:t> Increase self-confidence</a:t>
            </a:r>
          </a:p>
        </p:txBody>
      </p:sp>
      <p:sp>
        <p:nvSpPr>
          <p:cNvPr id="3" name="Title 2"/>
          <p:cNvSpPr>
            <a:spLocks noGrp="1"/>
          </p:cNvSpPr>
          <p:nvPr>
            <p:ph type="title"/>
          </p:nvPr>
        </p:nvSpPr>
        <p:spPr/>
        <p:txBody>
          <a:bodyPr/>
          <a:lstStyle/>
          <a:p>
            <a:r>
              <a:rPr lang="en-US" dirty="0"/>
              <a:t>Resident Perspective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Tree>
    <p:extLst>
      <p:ext uri="{BB962C8B-B14F-4D97-AF65-F5344CB8AC3E}">
        <p14:creationId xmlns:p14="http://schemas.microsoft.com/office/powerpoint/2010/main" val="722991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56784"/>
            <a:ext cx="7886700" cy="4662535"/>
          </a:xfrm>
        </p:spPr>
        <p:txBody>
          <a:bodyPr>
            <a:noAutofit/>
          </a:bodyPr>
          <a:lstStyle/>
          <a:p>
            <a:pPr marL="0" indent="0">
              <a:buNone/>
            </a:pPr>
            <a:r>
              <a:rPr lang="en-US" sz="2400" b="1" dirty="0"/>
              <a:t>PBLI-3 Improves systems in which the physician provides care:</a:t>
            </a:r>
          </a:p>
          <a:p>
            <a:pPr marL="0" indent="0">
              <a:buNone/>
            </a:pPr>
            <a:endParaRPr lang="en-US" sz="900" dirty="0"/>
          </a:p>
          <a:p>
            <a:r>
              <a:rPr lang="en-US" sz="2100" dirty="0"/>
              <a:t>Level 2 - </a:t>
            </a:r>
            <a:r>
              <a:rPr lang="en-US" sz="1800" dirty="0"/>
              <a:t>Compares care provided by self and practice to external 	standards and identifies areas for improvement</a:t>
            </a:r>
          </a:p>
          <a:p>
            <a:r>
              <a:rPr lang="en-US" sz="2100" dirty="0"/>
              <a:t>Level 3 - </a:t>
            </a:r>
            <a:r>
              <a:rPr lang="en-US" sz="1800" dirty="0"/>
              <a:t>Uses a systematic improvement method (e.g., Plan-Do-Study- 	Act [PDSA] cycle) to address an identified area of improvement</a:t>
            </a:r>
          </a:p>
          <a:p>
            <a:pPr marL="0" indent="0">
              <a:buNone/>
            </a:pPr>
            <a:r>
              <a:rPr lang="en-US" sz="1800" dirty="0"/>
              <a:t>	Uses an organized method, such as a registry, to assess and 	manage population health</a:t>
            </a:r>
          </a:p>
          <a:p>
            <a:pPr marL="0" indent="0">
              <a:buNone/>
            </a:pPr>
            <a:endParaRPr lang="en-US" sz="800" dirty="0"/>
          </a:p>
          <a:p>
            <a:pPr marL="0" indent="0">
              <a:buNone/>
            </a:pPr>
            <a:r>
              <a:rPr lang="en-US" sz="2000" b="1" dirty="0"/>
              <a:t>“We do PDSAs in the clinic and hospital, and we use </a:t>
            </a:r>
            <a:r>
              <a:rPr lang="en-US" sz="2000" b="1" dirty="0" err="1"/>
              <a:t>caremanager</a:t>
            </a:r>
            <a:r>
              <a:rPr lang="en-US" sz="2000" b="1" dirty="0"/>
              <a:t> during visits. I do not however necessarily go through the </a:t>
            </a:r>
            <a:r>
              <a:rPr lang="en-US" sz="2000" b="1" dirty="0" err="1"/>
              <a:t>caremanager</a:t>
            </a:r>
            <a:r>
              <a:rPr lang="en-US" sz="2000" b="1" dirty="0"/>
              <a:t> website to look for patients who need intervention.”  Self-rating 2.5</a:t>
            </a:r>
          </a:p>
        </p:txBody>
      </p:sp>
      <p:sp>
        <p:nvSpPr>
          <p:cNvPr id="3" name="Title 2"/>
          <p:cNvSpPr>
            <a:spLocks noGrp="1"/>
          </p:cNvSpPr>
          <p:nvPr>
            <p:ph type="title"/>
          </p:nvPr>
        </p:nvSpPr>
        <p:spPr/>
        <p:txBody>
          <a:bodyPr/>
          <a:lstStyle/>
          <a:p>
            <a:r>
              <a:rPr lang="en-US" dirty="0"/>
              <a:t>PGY-2 Resident Engagement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spTree>
    <p:extLst>
      <p:ext uri="{BB962C8B-B14F-4D97-AF65-F5344CB8AC3E}">
        <p14:creationId xmlns:p14="http://schemas.microsoft.com/office/powerpoint/2010/main" val="1870708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572029"/>
            <a:ext cx="7886700" cy="4650003"/>
          </a:xfrm>
        </p:spPr>
        <p:txBody>
          <a:bodyPr>
            <a:noAutofit/>
          </a:bodyPr>
          <a:lstStyle/>
          <a:p>
            <a:pPr marL="0" indent="0">
              <a:buNone/>
            </a:pPr>
            <a:r>
              <a:rPr lang="en-US" sz="2000" b="1" dirty="0"/>
              <a:t>C-3 Develops relationships and effectively communicates with physicians, other health professionals, and health care teams:</a:t>
            </a:r>
          </a:p>
          <a:p>
            <a:pPr marL="0" indent="0">
              <a:buNone/>
            </a:pPr>
            <a:endParaRPr lang="en-US" sz="800" b="1" dirty="0"/>
          </a:p>
          <a:p>
            <a:r>
              <a:rPr lang="en-US" sz="1800" dirty="0"/>
              <a:t>Level 2 - Demonstrates consultative exchange that includes clear 	expectations and timely, appropriate exchange of information</a:t>
            </a:r>
          </a:p>
          <a:p>
            <a:pPr marL="0" indent="0">
              <a:buNone/>
            </a:pPr>
            <a:r>
              <a:rPr lang="en-US" sz="1800" dirty="0"/>
              <a:t>   	Presents and documents patient data in a clear, concise, and 	organized manner</a:t>
            </a:r>
          </a:p>
          <a:p>
            <a:r>
              <a:rPr lang="en-US" sz="1800" dirty="0"/>
              <a:t>Level 3 - Effectively uses Electronic Health Record (EHR) to exchange 	information among the health care team</a:t>
            </a:r>
          </a:p>
          <a:p>
            <a:pPr marL="0" indent="0">
              <a:buNone/>
            </a:pPr>
            <a:r>
              <a:rPr lang="en-US" sz="1800" dirty="0"/>
              <a:t>	Communicates collaboratively with the health care team by 	listening attentively, sharing information, and giving and receiving 	constructive feedback</a:t>
            </a:r>
            <a:endParaRPr lang="en-US" sz="800" dirty="0"/>
          </a:p>
          <a:p>
            <a:pPr marL="0" indent="0">
              <a:buNone/>
            </a:pPr>
            <a:r>
              <a:rPr lang="en-US" sz="2000" b="1" dirty="0"/>
              <a:t>“able to communicate multiple times with Duke </a:t>
            </a:r>
            <a:r>
              <a:rPr lang="en-US" sz="2000" b="1" dirty="0" err="1"/>
              <a:t>Nephro</a:t>
            </a:r>
            <a:r>
              <a:rPr lang="en-US" sz="2000" b="1" dirty="0"/>
              <a:t> during </a:t>
            </a:r>
            <a:r>
              <a:rPr lang="en-US" sz="2000" b="1" dirty="0" err="1"/>
              <a:t>peds</a:t>
            </a:r>
            <a:r>
              <a:rPr lang="en-US" sz="2000" b="1" dirty="0"/>
              <a:t> rotation for nephrotic syndrome kids and management and treatment options. if they needed to be transferred or if CFV was capable of treatment.”  Self-rating 2.0 </a:t>
            </a:r>
          </a:p>
          <a:p>
            <a:endParaRPr lang="en-US" dirty="0"/>
          </a:p>
        </p:txBody>
      </p:sp>
      <p:sp>
        <p:nvSpPr>
          <p:cNvPr id="3" name="Title 2"/>
          <p:cNvSpPr>
            <a:spLocks noGrp="1"/>
          </p:cNvSpPr>
          <p:nvPr>
            <p:ph type="title"/>
          </p:nvPr>
        </p:nvSpPr>
        <p:spPr/>
        <p:txBody>
          <a:bodyPr/>
          <a:lstStyle/>
          <a:p>
            <a:r>
              <a:rPr lang="en-US" dirty="0"/>
              <a:t>PGY-1 Resident Engagement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spTree>
    <p:extLst>
      <p:ext uri="{BB962C8B-B14F-4D97-AF65-F5344CB8AC3E}">
        <p14:creationId xmlns:p14="http://schemas.microsoft.com/office/powerpoint/2010/main" val="2803861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0376" y="1572029"/>
            <a:ext cx="8064974" cy="4438905"/>
          </a:xfrm>
        </p:spPr>
        <p:txBody>
          <a:bodyPr>
            <a:noAutofit/>
          </a:bodyPr>
          <a:lstStyle/>
          <a:p>
            <a:pPr marL="0" indent="0">
              <a:buNone/>
            </a:pPr>
            <a:r>
              <a:rPr lang="en-US" dirty="0"/>
              <a:t>Resident involvement in the CCC committee has many benefits: </a:t>
            </a:r>
          </a:p>
          <a:p>
            <a:pPr marL="0" indent="0">
              <a:buNone/>
            </a:pPr>
            <a:endParaRPr lang="en-US" sz="800" dirty="0"/>
          </a:p>
          <a:p>
            <a:pPr lvl="1"/>
            <a:r>
              <a:rPr lang="en-US" sz="2400" dirty="0"/>
              <a:t>enhanced resident understanding of the ACGME milestones;</a:t>
            </a:r>
          </a:p>
          <a:p>
            <a:pPr marL="370333" lvl="1" indent="0">
              <a:buNone/>
            </a:pPr>
            <a:endParaRPr lang="en-US" sz="800" dirty="0"/>
          </a:p>
          <a:p>
            <a:pPr lvl="1"/>
            <a:r>
              <a:rPr lang="en-US" sz="2400" dirty="0"/>
              <a:t>improved quality of resident self evaluations; </a:t>
            </a:r>
          </a:p>
          <a:p>
            <a:pPr marL="370333" lvl="1" indent="0">
              <a:buNone/>
            </a:pPr>
            <a:endParaRPr lang="en-US" sz="800" dirty="0"/>
          </a:p>
          <a:p>
            <a:pPr lvl="1"/>
            <a:r>
              <a:rPr lang="en-US" sz="2400" dirty="0"/>
              <a:t>improved timeliness and quality of feedback to residents; </a:t>
            </a:r>
          </a:p>
          <a:p>
            <a:pPr marL="370333" lvl="1" indent="0">
              <a:buNone/>
            </a:pPr>
            <a:endParaRPr lang="en-US" sz="800" dirty="0"/>
          </a:p>
          <a:p>
            <a:pPr lvl="1"/>
            <a:r>
              <a:rPr lang="en-US" sz="2400" dirty="0"/>
              <a:t>improved quality of CCC reports</a:t>
            </a:r>
          </a:p>
          <a:p>
            <a:pPr marL="370333" lvl="1" indent="0">
              <a:buNone/>
            </a:pPr>
            <a:endParaRPr lang="en-US" sz="800" dirty="0"/>
          </a:p>
          <a:p>
            <a:pPr lvl="1"/>
            <a:r>
              <a:rPr lang="en-US" sz="2400" dirty="0"/>
              <a:t>improved feedback to the program on areas needing improvement.</a:t>
            </a:r>
          </a:p>
        </p:txBody>
      </p:sp>
      <p:sp>
        <p:nvSpPr>
          <p:cNvPr id="3" name="Title 2"/>
          <p:cNvSpPr>
            <a:spLocks noGrp="1"/>
          </p:cNvSpPr>
          <p:nvPr>
            <p:ph type="title"/>
          </p:nvPr>
        </p:nvSpPr>
        <p:spPr/>
        <p:txBody>
          <a:bodyPr/>
          <a:lstStyle/>
          <a:p>
            <a:r>
              <a:rPr lang="en-US" dirty="0"/>
              <a:t>CCC Chair Process Summary</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spTree>
    <p:extLst>
      <p:ext uri="{BB962C8B-B14F-4D97-AF65-F5344CB8AC3E}">
        <p14:creationId xmlns:p14="http://schemas.microsoft.com/office/powerpoint/2010/main" val="2994732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r>
              <a:rPr lang="en-US" dirty="0"/>
              <a:t>Involving residents makes the task more meaningful for everyone</a:t>
            </a:r>
          </a:p>
          <a:p>
            <a:pPr marL="0" indent="0">
              <a:buNone/>
            </a:pPr>
            <a:endParaRPr lang="en-US" dirty="0"/>
          </a:p>
          <a:p>
            <a:r>
              <a:rPr lang="en-US" dirty="0"/>
              <a:t>Scheduling is a team effort and can make this succeed or fail</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CCC Chair Summary</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spTree>
    <p:extLst>
      <p:ext uri="{BB962C8B-B14F-4D97-AF65-F5344CB8AC3E}">
        <p14:creationId xmlns:p14="http://schemas.microsoft.com/office/powerpoint/2010/main" val="2793690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All Milestones</a:t>
            </a:r>
          </a:p>
          <a:p>
            <a:pPr lvl="1"/>
            <a:r>
              <a:rPr lang="en-US" dirty="0"/>
              <a:t>Better documentation by the faculty real-time</a:t>
            </a:r>
          </a:p>
          <a:p>
            <a:pPr lvl="1"/>
            <a:r>
              <a:rPr lang="en-US" dirty="0"/>
              <a:t>Residents’ seek out opportunities to meet a milestone </a:t>
            </a:r>
          </a:p>
          <a:p>
            <a:r>
              <a:rPr lang="en-US" dirty="0"/>
              <a:t>System-Based Practice </a:t>
            </a:r>
          </a:p>
          <a:p>
            <a:pPr lvl="1"/>
            <a:r>
              <a:rPr lang="en-US" dirty="0"/>
              <a:t>Enhanced documentation of sign-out/ transitions of care</a:t>
            </a:r>
          </a:p>
          <a:p>
            <a:pPr lvl="1"/>
            <a:r>
              <a:rPr lang="en-US" dirty="0"/>
              <a:t>Quarterly Practice Review with Finance/Business</a:t>
            </a:r>
          </a:p>
          <a:p>
            <a:r>
              <a:rPr lang="en-US" dirty="0"/>
              <a:t>Practice-Based Learning and Improvement</a:t>
            </a:r>
          </a:p>
          <a:p>
            <a:pPr lvl="1"/>
            <a:r>
              <a:rPr lang="en-US" dirty="0"/>
              <a:t>Revised population health curriculum</a:t>
            </a:r>
          </a:p>
          <a:p>
            <a:pPr lvl="1"/>
            <a:r>
              <a:rPr lang="en-US" dirty="0"/>
              <a:t>Back to basics for QI</a:t>
            </a:r>
          </a:p>
          <a:p>
            <a:pPr lvl="1"/>
            <a:r>
              <a:rPr lang="en-US" dirty="0"/>
              <a:t>Didactics devoted to PDSA cycle</a:t>
            </a:r>
          </a:p>
          <a:p>
            <a:r>
              <a:rPr lang="en-US" dirty="0"/>
              <a:t>Professionalism</a:t>
            </a:r>
          </a:p>
          <a:p>
            <a:pPr lvl="1"/>
            <a:r>
              <a:rPr lang="en-US" dirty="0"/>
              <a:t>Another way to recognize residents who help in the FMC when others are behind</a:t>
            </a:r>
          </a:p>
          <a:p>
            <a:endParaRPr lang="en-US" dirty="0"/>
          </a:p>
        </p:txBody>
      </p:sp>
      <p:sp>
        <p:nvSpPr>
          <p:cNvPr id="3" name="Title 2"/>
          <p:cNvSpPr>
            <a:spLocks noGrp="1"/>
          </p:cNvSpPr>
          <p:nvPr>
            <p:ph type="title"/>
          </p:nvPr>
        </p:nvSpPr>
        <p:spPr/>
        <p:txBody>
          <a:bodyPr/>
          <a:lstStyle/>
          <a:p>
            <a:r>
              <a:rPr lang="en-US" dirty="0"/>
              <a:t>Program Improvements due to our new Milestone System</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spTree>
    <p:extLst>
      <p:ext uri="{BB962C8B-B14F-4D97-AF65-F5344CB8AC3E}">
        <p14:creationId xmlns:p14="http://schemas.microsoft.com/office/powerpoint/2010/main" val="119373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Discuss an alternative process for conducting your Clinical Competency Committee</a:t>
            </a:r>
          </a:p>
          <a:p>
            <a:r>
              <a:rPr lang="en-US" dirty="0"/>
              <a:t>Involve your residents in enhancing their understanding and determining their milestone progression</a:t>
            </a:r>
          </a:p>
          <a:p>
            <a:r>
              <a:rPr lang="en-US" dirty="0"/>
              <a:t>Examine options for impromptu resident feedback and evaluation</a:t>
            </a:r>
          </a:p>
        </p:txBody>
      </p:sp>
      <p:sp>
        <p:nvSpPr>
          <p:cNvPr id="2" name="Title 1"/>
          <p:cNvSpPr>
            <a:spLocks noGrp="1"/>
          </p:cNvSpPr>
          <p:nvPr>
            <p:ph type="title"/>
          </p:nvPr>
        </p:nvSpPr>
        <p:spPr/>
        <p:txBody>
          <a:bodyPr/>
          <a:lstStyle/>
          <a:p>
            <a:r>
              <a:rPr lang="en-US" dirty="0"/>
              <a:t>Objectives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spTree>
    <p:extLst>
      <p:ext uri="{BB962C8B-B14F-4D97-AF65-F5344CB8AC3E}">
        <p14:creationId xmlns:p14="http://schemas.microsoft.com/office/powerpoint/2010/main" val="74546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Care &amp; Concern Cards</a:t>
            </a:r>
          </a:p>
          <a:p>
            <a:r>
              <a:rPr lang="en-US" dirty="0"/>
              <a:t>360 Live</a:t>
            </a:r>
          </a:p>
          <a:p>
            <a:r>
              <a:rPr lang="en-US" dirty="0"/>
              <a:t>Feedback Fridays</a:t>
            </a:r>
          </a:p>
          <a:p>
            <a:r>
              <a:rPr lang="en-US" dirty="0"/>
              <a:t>Pat on the Back</a:t>
            </a:r>
          </a:p>
          <a:p>
            <a:pPr lvl="1"/>
            <a:endParaRPr lang="en-US" dirty="0"/>
          </a:p>
        </p:txBody>
      </p:sp>
      <p:sp>
        <p:nvSpPr>
          <p:cNvPr id="3" name="Title 2"/>
          <p:cNvSpPr>
            <a:spLocks noGrp="1"/>
          </p:cNvSpPr>
          <p:nvPr>
            <p:ph type="title"/>
          </p:nvPr>
        </p:nvSpPr>
        <p:spPr/>
        <p:txBody>
          <a:bodyPr/>
          <a:lstStyle/>
          <a:p>
            <a:r>
              <a:rPr lang="en-US" dirty="0"/>
              <a:t>Impromptu Feedback</a:t>
            </a:r>
          </a:p>
        </p:txBody>
      </p:sp>
      <p:sp>
        <p:nvSpPr>
          <p:cNvPr id="4" name="Footer Placeholder 3"/>
          <p:cNvSpPr>
            <a:spLocks noGrp="1"/>
          </p:cNvSpPr>
          <p:nvPr>
            <p:ph type="ftr" sz="quarter" idx="10"/>
          </p:nvPr>
        </p:nvSpPr>
        <p:spPr>
          <a:xfrm>
            <a:off x="3113791" y="6433131"/>
            <a:ext cx="3086100" cy="365125"/>
          </a:xfrm>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30</a:t>
            </a:fld>
            <a:endParaRPr lang="en-US" altLang="en-US" dirty="0"/>
          </a:p>
        </p:txBody>
      </p:sp>
    </p:spTree>
    <p:extLst>
      <p:ext uri="{BB962C8B-B14F-4D97-AF65-F5344CB8AC3E}">
        <p14:creationId xmlns:p14="http://schemas.microsoft.com/office/powerpoint/2010/main" val="2212372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this evaluation is based on a specific encounter, you may provide details as appropriate. Please do not include specific patient information.</a:t>
            </a:r>
          </a:p>
          <a:p>
            <a:endParaRPr lang="en-US" dirty="0"/>
          </a:p>
          <a:p>
            <a:r>
              <a:rPr lang="en-US" dirty="0"/>
              <a:t>Assessment of each ACGME competency:</a:t>
            </a:r>
          </a:p>
          <a:p>
            <a:pPr marL="0" indent="0">
              <a:buNone/>
            </a:pPr>
            <a:r>
              <a:rPr lang="en-US" sz="1800" dirty="0"/>
              <a:t>Novice      Advanced Beginner       Competent       Proficient       Expert</a:t>
            </a:r>
          </a:p>
        </p:txBody>
      </p:sp>
      <p:sp>
        <p:nvSpPr>
          <p:cNvPr id="3" name="Title 2"/>
          <p:cNvSpPr>
            <a:spLocks noGrp="1"/>
          </p:cNvSpPr>
          <p:nvPr>
            <p:ph type="title"/>
          </p:nvPr>
        </p:nvSpPr>
        <p:spPr/>
        <p:txBody>
          <a:bodyPr/>
          <a:lstStyle/>
          <a:p>
            <a:r>
              <a:rPr lang="en-US" dirty="0"/>
              <a:t>360 Live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spTree>
    <p:extLst>
      <p:ext uri="{BB962C8B-B14F-4D97-AF65-F5344CB8AC3E}">
        <p14:creationId xmlns:p14="http://schemas.microsoft.com/office/powerpoint/2010/main" val="2283306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 would like for this resident to:</a:t>
            </a:r>
          </a:p>
          <a:p>
            <a:endParaRPr lang="en-US" dirty="0"/>
          </a:p>
          <a:p>
            <a:r>
              <a:rPr lang="en-US" dirty="0"/>
              <a:t>Stop:</a:t>
            </a:r>
          </a:p>
          <a:p>
            <a:endParaRPr lang="en-US" dirty="0"/>
          </a:p>
          <a:p>
            <a:r>
              <a:rPr lang="en-US" dirty="0"/>
              <a:t>Start:</a:t>
            </a:r>
          </a:p>
          <a:p>
            <a:endParaRPr lang="en-US" dirty="0"/>
          </a:p>
          <a:p>
            <a:r>
              <a:rPr lang="en-US" dirty="0"/>
              <a:t>Continue:</a:t>
            </a:r>
          </a:p>
        </p:txBody>
      </p:sp>
      <p:sp>
        <p:nvSpPr>
          <p:cNvPr id="3" name="Title 2"/>
          <p:cNvSpPr>
            <a:spLocks noGrp="1"/>
          </p:cNvSpPr>
          <p:nvPr>
            <p:ph type="title"/>
          </p:nvPr>
        </p:nvSpPr>
        <p:spPr/>
        <p:txBody>
          <a:bodyPr/>
          <a:lstStyle/>
          <a:p>
            <a:r>
              <a:rPr lang="en-US" dirty="0"/>
              <a:t>360 Live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spTree>
    <p:extLst>
      <p:ext uri="{BB962C8B-B14F-4D97-AF65-F5344CB8AC3E}">
        <p14:creationId xmlns:p14="http://schemas.microsoft.com/office/powerpoint/2010/main" val="2919237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All completed </a:t>
            </a:r>
            <a:r>
              <a:rPr lang="en-US" dirty="0" err="1"/>
              <a:t>evals</a:t>
            </a:r>
            <a:r>
              <a:rPr lang="en-US" dirty="0"/>
              <a:t> are first reviewed by Residency Manager</a:t>
            </a:r>
          </a:p>
          <a:p>
            <a:pPr lvl="2"/>
            <a:r>
              <a:rPr lang="en-US" dirty="0"/>
              <a:t>No </a:t>
            </a:r>
            <a:r>
              <a:rPr lang="en-US" dirty="0" err="1"/>
              <a:t>pt</a:t>
            </a:r>
            <a:r>
              <a:rPr lang="en-US" dirty="0"/>
              <a:t> information is included</a:t>
            </a:r>
          </a:p>
          <a:p>
            <a:pPr lvl="2"/>
            <a:r>
              <a:rPr lang="en-US" dirty="0"/>
              <a:t>No venting</a:t>
            </a:r>
          </a:p>
          <a:p>
            <a:pPr marL="0" indent="0">
              <a:buNone/>
            </a:pPr>
            <a:endParaRPr lang="en-US" dirty="0"/>
          </a:p>
          <a:p>
            <a:r>
              <a:rPr lang="en-US" dirty="0"/>
              <a:t>Anonymous:</a:t>
            </a:r>
          </a:p>
          <a:p>
            <a:pPr lvl="1"/>
            <a:r>
              <a:rPr lang="en-US" dirty="0"/>
              <a:t>General position classification is included</a:t>
            </a:r>
          </a:p>
          <a:p>
            <a:pPr lvl="1"/>
            <a:r>
              <a:rPr lang="en-US" dirty="0" err="1"/>
              <a:t>Evals</a:t>
            </a:r>
            <a:r>
              <a:rPr lang="en-US" dirty="0"/>
              <a:t> go to Faculty Advisor</a:t>
            </a:r>
          </a:p>
          <a:p>
            <a:pPr marL="0" indent="0">
              <a:buNone/>
            </a:pPr>
            <a:endParaRPr lang="en-US" dirty="0"/>
          </a:p>
          <a:p>
            <a:r>
              <a:rPr lang="en-US" dirty="0"/>
              <a:t>Evaluator Identity Visible</a:t>
            </a:r>
          </a:p>
          <a:p>
            <a:pPr lvl="1"/>
            <a:r>
              <a:rPr lang="en-US" dirty="0" err="1"/>
              <a:t>Eval</a:t>
            </a:r>
            <a:r>
              <a:rPr lang="en-US" dirty="0"/>
              <a:t> goes to the Resident &amp; Faculty Advisor </a:t>
            </a:r>
          </a:p>
          <a:p>
            <a:pPr marL="457200" lvl="1" indent="0">
              <a:buNone/>
            </a:pPr>
            <a:endParaRPr lang="en-US" dirty="0"/>
          </a:p>
          <a:p>
            <a:pPr marL="457200" lvl="1" indent="0">
              <a:buNone/>
            </a:pPr>
            <a:endParaRPr lang="en-US" dirty="0"/>
          </a:p>
          <a:p>
            <a:pPr lvl="1"/>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a:t>*Anonymous or Not?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33</a:t>
            </a:fld>
            <a:endParaRPr lang="en-US" altLang="en-US" dirty="0"/>
          </a:p>
        </p:txBody>
      </p:sp>
    </p:spTree>
    <p:extLst>
      <p:ext uri="{BB962C8B-B14F-4D97-AF65-F5344CB8AC3E}">
        <p14:creationId xmlns:p14="http://schemas.microsoft.com/office/powerpoint/2010/main" val="615452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Anonymous </a:t>
            </a:r>
            <a:r>
              <a:rPr lang="en-US" dirty="0" err="1"/>
              <a:t>evals</a:t>
            </a:r>
            <a:r>
              <a:rPr lang="en-US" dirty="0"/>
              <a:t> included more details than those in which Evaluator Identity was included:</a:t>
            </a:r>
          </a:p>
          <a:p>
            <a:pPr lvl="1"/>
            <a:r>
              <a:rPr lang="en-US" dirty="0"/>
              <a:t>“I would like Dr. X to start thinking about his staff and his patients when he is always late.”</a:t>
            </a:r>
          </a:p>
          <a:p>
            <a:endParaRPr lang="en-US" dirty="0"/>
          </a:p>
          <a:p>
            <a:r>
              <a:rPr lang="en-US" dirty="0" err="1"/>
              <a:t>Evals</a:t>
            </a:r>
            <a:r>
              <a:rPr lang="en-US" dirty="0"/>
              <a:t> with Evaluator identity tended to be more generic, but positive:</a:t>
            </a:r>
          </a:p>
          <a:p>
            <a:pPr lvl="1"/>
            <a:r>
              <a:rPr lang="en-US" dirty="0"/>
              <a:t> “I would like for Dr. X to continue being a good doctor.”</a:t>
            </a:r>
          </a:p>
        </p:txBody>
      </p:sp>
      <p:sp>
        <p:nvSpPr>
          <p:cNvPr id="3" name="Title 2"/>
          <p:cNvSpPr>
            <a:spLocks noGrp="1"/>
          </p:cNvSpPr>
          <p:nvPr>
            <p:ph type="title"/>
          </p:nvPr>
        </p:nvSpPr>
        <p:spPr/>
        <p:txBody>
          <a:bodyPr/>
          <a:lstStyle/>
          <a:p>
            <a:r>
              <a:rPr lang="en-US" dirty="0"/>
              <a:t>Anonymous or Not?</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34</a:t>
            </a:fld>
            <a:endParaRPr lang="en-US" altLang="en-US" dirty="0"/>
          </a:p>
        </p:txBody>
      </p:sp>
    </p:spTree>
    <p:extLst>
      <p:ext uri="{BB962C8B-B14F-4D97-AF65-F5344CB8AC3E}">
        <p14:creationId xmlns:p14="http://schemas.microsoft.com/office/powerpoint/2010/main" val="1880402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a:t>Instructions:</a:t>
            </a:r>
          </a:p>
          <a:p>
            <a:pPr marL="0" indent="0">
              <a:buNone/>
            </a:pPr>
            <a:r>
              <a:rPr lang="en-US" sz="2000" dirty="0"/>
              <a:t>On the second and fourth Fridays of the Medicine rotation, each resident is required to provide feedback to two members of the Medicine Team. After completing this evaluation on two residents, you may decline to evaluate any remaining </a:t>
            </a:r>
            <a:r>
              <a:rPr lang="en-US" sz="2000" dirty="0" err="1"/>
              <a:t>evals</a:t>
            </a:r>
            <a:r>
              <a:rPr lang="en-US" sz="2000" dirty="0"/>
              <a:t> to remove them from your notifications. You should provide feedback to the same residents on both Fridays.</a:t>
            </a:r>
          </a:p>
          <a:p>
            <a:pPr marL="0" indent="0">
              <a:buNone/>
            </a:pPr>
            <a:endParaRPr lang="en-US" sz="800" dirty="0"/>
          </a:p>
          <a:p>
            <a:r>
              <a:rPr lang="en-US" dirty="0"/>
              <a:t>In your opinion, what are this Resident's strongest skills and abilities? </a:t>
            </a:r>
          </a:p>
          <a:p>
            <a:pPr marL="0" indent="0">
              <a:buNone/>
            </a:pPr>
            <a:endParaRPr lang="en-US" sz="800" dirty="0"/>
          </a:p>
          <a:p>
            <a:r>
              <a:rPr lang="en-US" dirty="0"/>
              <a:t>In your opinion, in what areas does this Resident have potential for growth? </a:t>
            </a:r>
          </a:p>
          <a:p>
            <a:endParaRPr lang="en-US" dirty="0"/>
          </a:p>
        </p:txBody>
      </p:sp>
      <p:sp>
        <p:nvSpPr>
          <p:cNvPr id="3" name="Title 2"/>
          <p:cNvSpPr>
            <a:spLocks noGrp="1"/>
          </p:cNvSpPr>
          <p:nvPr>
            <p:ph type="title"/>
          </p:nvPr>
        </p:nvSpPr>
        <p:spPr/>
        <p:txBody>
          <a:bodyPr/>
          <a:lstStyle/>
          <a:p>
            <a:r>
              <a:rPr lang="en-US" dirty="0"/>
              <a:t>Feedback Friday</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35</a:t>
            </a:fld>
            <a:endParaRPr lang="en-US" altLang="en-US" dirty="0"/>
          </a:p>
        </p:txBody>
      </p:sp>
    </p:spTree>
    <p:extLst>
      <p:ext uri="{BB962C8B-B14F-4D97-AF65-F5344CB8AC3E}">
        <p14:creationId xmlns:p14="http://schemas.microsoft.com/office/powerpoint/2010/main" val="3638510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Any staff can submit a Pat on the Back for exemplary behavior, going above and beyond, etc.</a:t>
            </a:r>
          </a:p>
          <a:p>
            <a:pPr marL="0" indent="0">
              <a:buNone/>
            </a:pPr>
            <a:endParaRPr lang="en-US" sz="800" dirty="0"/>
          </a:p>
          <a:p>
            <a:r>
              <a:rPr lang="en-US" dirty="0"/>
              <a:t>Must document/detail behavior being acknowledged</a:t>
            </a:r>
          </a:p>
          <a:p>
            <a:pPr marL="0" indent="0">
              <a:buNone/>
            </a:pPr>
            <a:endParaRPr lang="en-US" sz="800" dirty="0"/>
          </a:p>
          <a:p>
            <a:r>
              <a:rPr lang="en-US" dirty="0"/>
              <a:t>$5 gift card – Starbucks, Subway, Dunkin, </a:t>
            </a:r>
            <a:r>
              <a:rPr lang="en-US" dirty="0" err="1"/>
              <a:t>Zaxby’s</a:t>
            </a:r>
            <a:endParaRPr lang="en-US" dirty="0"/>
          </a:p>
          <a:p>
            <a:pPr marL="0" indent="0">
              <a:buNone/>
            </a:pPr>
            <a:endParaRPr lang="en-US" sz="800" dirty="0"/>
          </a:p>
          <a:p>
            <a:r>
              <a:rPr lang="en-US" dirty="0"/>
              <a:t>Submission is given to recipient with gift card</a:t>
            </a:r>
          </a:p>
          <a:p>
            <a:pPr marL="0" indent="0">
              <a:buNone/>
            </a:pPr>
            <a:endParaRPr lang="en-US" dirty="0"/>
          </a:p>
        </p:txBody>
      </p:sp>
      <p:sp>
        <p:nvSpPr>
          <p:cNvPr id="3" name="Title 2"/>
          <p:cNvSpPr>
            <a:spLocks noGrp="1"/>
          </p:cNvSpPr>
          <p:nvPr>
            <p:ph type="title"/>
          </p:nvPr>
        </p:nvSpPr>
        <p:spPr/>
        <p:txBody>
          <a:bodyPr/>
          <a:lstStyle/>
          <a:p>
            <a:r>
              <a:rPr lang="en-US" dirty="0"/>
              <a:t>Pat on the Back</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36</a:t>
            </a:fld>
            <a:endParaRPr lang="en-US" altLang="en-US" dirty="0"/>
          </a:p>
        </p:txBody>
      </p:sp>
    </p:spTree>
    <p:extLst>
      <p:ext uri="{BB962C8B-B14F-4D97-AF65-F5344CB8AC3E}">
        <p14:creationId xmlns:p14="http://schemas.microsoft.com/office/powerpoint/2010/main" val="2849127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86406"/>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a:t>
            </a:r>
            <a:r>
              <a:rPr lang="en-US" sz="1400" dirty="0">
                <a:latin typeface="+mn-lt"/>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lang="en-US" sz="1400" dirty="0">
                <a:latin typeface="+mn-lt"/>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lang="en-US" sz="1400" dirty="0">
                <a:latin typeface="+mn-lt"/>
              </a:rPr>
              <a:t>  </a:t>
            </a:r>
            <a:r>
              <a:rPr lang="en-US" altLang="en-US" sz="1400" b="0" dirty="0">
                <a:solidFill>
                  <a:prstClr val="black"/>
                </a:solidFill>
                <a:latin typeface="+mn-lt"/>
                <a:ea typeface=""/>
                <a:cs typeface="Arial" panose="020B0604020202020204" pitchFamily="34" charset="0"/>
              </a:rPr>
              <a:t>  </a:t>
            </a:r>
          </a:p>
          <a:p>
            <a:pPr algn="ctr">
              <a:lnSpc>
                <a:spcPct val="80000"/>
              </a:lnSpc>
              <a:defRPr/>
            </a:pPr>
            <a:r>
              <a:rPr lang="en-US" sz="1400" dirty="0">
                <a:latin typeface="+mn-lt"/>
              </a:rPr>
              <a:t>       </a:t>
            </a: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        ACGME Surveys – What Now?</a:t>
            </a:r>
            <a:br>
              <a:rPr lang="en-US" sz="1400" dirty="0">
                <a:latin typeface="+mn-lt"/>
              </a:rPr>
            </a:br>
            <a:r>
              <a:rPr lang="en-US" altLang="en-US" sz="1400" b="0" dirty="0">
                <a:solidFill>
                  <a:prstClr val="black"/>
                </a:solidFill>
                <a:latin typeface="+mn-lt"/>
                <a:ea typeface=""/>
                <a:cs typeface="Arial" panose="020B0604020202020204" pitchFamily="34" charset="0"/>
              </a:rPr>
              <a:t>Thursday, May 6,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t> </a:t>
            </a:r>
            <a:r>
              <a:rPr lang="en-US" sz="1400" dirty="0">
                <a:latin typeface="+mn-lt"/>
              </a:rPr>
              <a:t>GMEC Checkups – QIPS Edition</a:t>
            </a:r>
            <a:br>
              <a:rPr lang="en-US" sz="1400" dirty="0">
                <a:latin typeface="+mn-lt"/>
              </a:rPr>
            </a:br>
            <a:r>
              <a:rPr lang="en-US" altLang="en-US" sz="1400" b="0" dirty="0">
                <a:solidFill>
                  <a:prstClr val="black"/>
                </a:solidFill>
                <a:latin typeface="+mn-lt"/>
                <a:ea typeface=""/>
                <a:cs typeface="Arial" panose="020B0604020202020204" pitchFamily="34" charset="0"/>
              </a:rPr>
              <a:t>Thursday, May 25,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Impactful AIR &amp; APE – Bridging Data &amp; Action</a:t>
            </a:r>
            <a:br>
              <a:rPr lang="en-US" sz="1400" dirty="0">
                <a:latin typeface="+mn-lt"/>
              </a:rPr>
            </a:br>
            <a:r>
              <a:rPr lang="en-US" altLang="en-US" sz="1400" b="0" dirty="0">
                <a:solidFill>
                  <a:prstClr val="black"/>
                </a:solidFill>
                <a:latin typeface="+mn-lt"/>
                <a:ea typeface=""/>
                <a:cs typeface="Arial" panose="020B0604020202020204" pitchFamily="34" charset="0"/>
              </a:rPr>
              <a:t>Thursday, June 3,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Survey Research</a:t>
            </a:r>
            <a:br>
              <a:rPr lang="en-US" sz="1400" dirty="0">
                <a:latin typeface="+mn-lt"/>
              </a:rPr>
            </a:br>
            <a:r>
              <a:rPr lang="en-US" altLang="en-US" sz="1400" b="0" dirty="0">
                <a:solidFill>
                  <a:prstClr val="black"/>
                </a:solidFill>
                <a:latin typeface="+mn-lt"/>
                <a:ea typeface=""/>
                <a:cs typeface="Arial" panose="020B0604020202020204" pitchFamily="34" charset="0"/>
              </a:rPr>
              <a:t>Tuesday, June 22,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endParaRPr lang="en-US" altLang="en-US" sz="1400" b="0" dirty="0">
              <a:solidFill>
                <a:prstClr val="black"/>
              </a:solidFill>
              <a:latin typeface="+mn-lt"/>
              <a:ea typeface=""/>
              <a:cs typeface="Arial" panose="020B0604020202020204" pitchFamily="34" charset="0"/>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r>
              <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rPr>
              <a:t> </a:t>
            </a: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37</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2302" y="4939777"/>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5447645"/>
          </a:xfrm>
          <a:prstGeom prst="rect">
            <a:avLst/>
          </a:prstGeom>
          <a:noFill/>
        </p:spPr>
        <p:txBody>
          <a:bodyPr wrap="square" rtlCol="0">
            <a:spAutoFit/>
          </a:bodyPr>
          <a:lstStyle/>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endParaRPr>
          </a:p>
          <a:p>
            <a:pPr algn="ctr"/>
            <a:r>
              <a:rPr lang="en-US" sz="1200" dirty="0">
                <a:solidFill>
                  <a:srgbClr val="0070C0"/>
                </a:solidFill>
                <a:latin typeface="+mn-lt"/>
              </a:rPr>
              <a:t>Ask Partners – Spring Freebie</a:t>
            </a:r>
          </a:p>
          <a:p>
            <a:pPr algn="ctr"/>
            <a:endParaRPr lang="en-US" sz="1200" dirty="0">
              <a:solidFill>
                <a:srgbClr val="0070C0"/>
              </a:solidFill>
              <a:latin typeface="+mn-lt"/>
            </a:endParaRPr>
          </a:p>
          <a:p>
            <a:pPr algn="ctr"/>
            <a:r>
              <a:rPr lang="en-US" sz="1200" dirty="0">
                <a:solidFill>
                  <a:srgbClr val="0070C0"/>
                </a:solidFill>
                <a:latin typeface="+mn-lt"/>
              </a:rPr>
              <a:t>Digging for Data Part 3 </a:t>
            </a:r>
          </a:p>
          <a:p>
            <a:pPr algn="ctr"/>
            <a:endParaRPr lang="en-US" sz="1200" dirty="0">
              <a:solidFill>
                <a:srgbClr val="0070C0"/>
              </a:solidFill>
              <a:latin typeface="+mn-lt"/>
            </a:endParaRPr>
          </a:p>
          <a:p>
            <a:pPr algn="ctr"/>
            <a:r>
              <a:rPr lang="en-US" sz="1200" dirty="0">
                <a:solidFill>
                  <a:srgbClr val="0070C0"/>
                </a:solidFill>
                <a:latin typeface="+mn-lt"/>
              </a:rPr>
              <a:t>How to Maximize Virtual Learning Part 2 </a:t>
            </a:r>
          </a:p>
          <a:p>
            <a:pPr algn="ctr"/>
            <a:endParaRPr lang="en-US" sz="1200" dirty="0">
              <a:solidFill>
                <a:srgbClr val="0070C0"/>
              </a:solidFill>
              <a:latin typeface="+mn-lt"/>
            </a:endParaRPr>
          </a:p>
          <a:p>
            <a:pPr algn="ctr"/>
            <a:r>
              <a:rPr lang="en-US" sz="1200" dirty="0">
                <a:solidFill>
                  <a:srgbClr val="0070C0"/>
                </a:solidFill>
                <a:latin typeface="+mn-lt"/>
              </a:rPr>
              <a:t>Scholarly Work in Pandemic Times </a:t>
            </a:r>
          </a:p>
          <a:p>
            <a:pPr algn="ctr"/>
            <a:endParaRPr lang="en-US" sz="1200" dirty="0">
              <a:solidFill>
                <a:srgbClr val="0070C0"/>
              </a:solidFill>
              <a:latin typeface="+mn-lt"/>
            </a:endParaRPr>
          </a:p>
          <a:p>
            <a:pPr algn="ctr"/>
            <a:r>
              <a:rPr lang="en-US" sz="1200" dirty="0">
                <a:solidFill>
                  <a:srgbClr val="0070C0"/>
                </a:solidFill>
                <a:latin typeface="+mn-lt"/>
              </a:rPr>
              <a:t>How to Maximize Virtual Learning Par 1 </a:t>
            </a:r>
          </a:p>
          <a:p>
            <a:pPr algn="ctr"/>
            <a:endParaRPr lang="en-US" sz="1200" dirty="0">
              <a:solidFill>
                <a:srgbClr val="0070C0"/>
              </a:solidFill>
              <a:latin typeface="+mn-lt"/>
            </a:endParaRPr>
          </a:p>
          <a:p>
            <a:pPr algn="ctr"/>
            <a:r>
              <a:rPr lang="en-US" sz="1200" dirty="0">
                <a:solidFill>
                  <a:srgbClr val="0070C0"/>
                </a:solidFill>
                <a:latin typeface="+mn-lt"/>
              </a:rPr>
              <a:t>Quality Improvement in GME: 5 years later</a:t>
            </a:r>
          </a:p>
          <a:p>
            <a:pPr algn="ctr"/>
            <a:endParaRPr lang="en-US" sz="1200" dirty="0">
              <a:solidFill>
                <a:srgbClr val="0070C0"/>
              </a:solidFill>
              <a:latin typeface="+mn-lt"/>
            </a:endParaRPr>
          </a:p>
          <a:p>
            <a:pPr algn="ctr"/>
            <a:r>
              <a:rPr lang="en-US" sz="1200" dirty="0">
                <a:solidFill>
                  <a:srgbClr val="0070C0"/>
                </a:solidFill>
                <a:latin typeface="+mn-lt"/>
              </a:rPr>
              <a:t>How to Manage A Virtual Site Visit </a:t>
            </a:r>
          </a:p>
          <a:p>
            <a:pPr algn="ctr"/>
            <a:endParaRPr lang="en-US" sz="1200" dirty="0">
              <a:solidFill>
                <a:srgbClr val="0070C0"/>
              </a:solidFill>
              <a:latin typeface="+mn-lt"/>
            </a:endParaRPr>
          </a:p>
          <a:p>
            <a:pPr algn="ctr"/>
            <a:r>
              <a:rPr lang="en-US" sz="1200" dirty="0">
                <a:solidFill>
                  <a:srgbClr val="0070C0"/>
                </a:solidFill>
                <a:latin typeface="+mn-lt"/>
              </a:rPr>
              <a:t>DIO Role &amp; Responsibilities: Keys to Success</a:t>
            </a:r>
          </a:p>
          <a:p>
            <a:pPr algn="ctr"/>
            <a:endParaRPr lang="en-US" sz="1200" dirty="0">
              <a:solidFill>
                <a:srgbClr val="0070C0"/>
              </a:solidFill>
              <a:latin typeface="+mn-lt"/>
            </a:endParaRPr>
          </a:p>
          <a:p>
            <a:pPr algn="ctr"/>
            <a:r>
              <a:rPr lang="en-US" sz="1200" dirty="0">
                <a:solidFill>
                  <a:srgbClr val="0070C0"/>
                </a:solidFill>
                <a:latin typeface="+mn-lt"/>
              </a:rPr>
              <a:t>Working with Struggling Learners</a:t>
            </a:r>
          </a:p>
          <a:p>
            <a:pPr algn="ctr"/>
            <a:endParaRPr lang="en-US" sz="1200" dirty="0">
              <a:solidFill>
                <a:srgbClr val="0070C0"/>
              </a:solidFill>
              <a:latin typeface="+mn-lt"/>
            </a:endParaRPr>
          </a:p>
          <a:p>
            <a:pPr algn="ctr"/>
            <a:r>
              <a:rPr lang="en-US" sz="1200" dirty="0">
                <a:solidFill>
                  <a:srgbClr val="0070C0"/>
                </a:solidFill>
                <a:latin typeface="+mn-lt"/>
              </a:rPr>
              <a:t>Meet the Experts – Fall Freebie</a:t>
            </a:r>
          </a:p>
          <a:p>
            <a:pPr algn="ctr"/>
            <a:endParaRPr lang="en-US" sz="1200" dirty="0">
              <a:solidFill>
                <a:srgbClr val="0070C0"/>
              </a:solidFill>
              <a:latin typeface="+mn-lt"/>
            </a:endParaRPr>
          </a:p>
          <a:p>
            <a:pPr algn="ctr"/>
            <a:endParaRPr lang="en-US" sz="1300" dirty="0">
              <a:solidFill>
                <a:srgbClr val="0070C0"/>
              </a:solidFill>
              <a:latin typeface="+mn-lt"/>
            </a:endParaRP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Arial" panose="020B0604020202020204" pitchFamily="34" charset="0"/>
              <a:cs typeface="Arial" panose="020B0604020202020204" pitchFamily="34" charset="0"/>
            </a:endParaRPr>
          </a:p>
          <a:p>
            <a:pPr algn="ctr"/>
            <a:br>
              <a:rPr lang="en-US" sz="1300" b="1" dirty="0">
                <a:solidFill>
                  <a:srgbClr val="0070C0"/>
                </a:solidFill>
                <a:latin typeface="Arial" panose="020B0604020202020204" pitchFamily="34" charset="0"/>
                <a:cs typeface="Arial" panose="020B0604020202020204" pitchFamily="34" charset="0"/>
              </a:rPr>
            </a:br>
            <a:endParaRPr lang="en-US" sz="1600" b="1" dirty="0">
              <a:solidFill>
                <a:srgbClr val="0070C0"/>
              </a:solidFill>
            </a:endParaRPr>
          </a:p>
          <a:p>
            <a:pPr algn="ctr"/>
            <a:endParaRPr lang="en-US" sz="1600" b="1" dirty="0">
              <a:solidFill>
                <a:srgbClr val="0070C0"/>
              </a:solidFill>
            </a:endParaRPr>
          </a:p>
        </p:txBody>
      </p:sp>
      <p:sp>
        <p:nvSpPr>
          <p:cNvPr id="12" name="Google Shape;61;p1">
            <a:extLst>
              <a:ext uri="{FF2B5EF4-FFF2-40B4-BE49-F238E27FC236}">
                <a16:creationId xmlns:a16="http://schemas.microsoft.com/office/drawing/2014/main" id="{3D26C4B7-698E-9F4E-94AE-790122D180E7}"/>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custDataLst>
      <p:tags r:id="rId1"/>
    </p:custDataLst>
    <p:extLst>
      <p:ext uri="{BB962C8B-B14F-4D97-AF65-F5344CB8AC3E}">
        <p14:creationId xmlns:p14="http://schemas.microsoft.com/office/powerpoint/2010/main" val="509681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254524" y="2168165"/>
            <a:ext cx="8700940" cy="3874416"/>
          </a:xfrm>
        </p:spPr>
        <p:txBody>
          <a:bodyPr>
            <a:normAutofit lnSpcReduction="10000"/>
          </a:bodyPr>
          <a:lstStyle/>
          <a:p>
            <a:pPr algn="ctr">
              <a:lnSpc>
                <a:spcPct val="80000"/>
              </a:lnSpc>
              <a:buNone/>
              <a:defRPr/>
            </a:pPr>
            <a:r>
              <a:rPr lang="en-US" sz="2400" b="1" dirty="0"/>
              <a:t>    </a:t>
            </a:r>
            <a:r>
              <a:rPr lang="en-US" sz="2400" dirty="0"/>
              <a:t>Partners in Medical Education, Inc. provides comprehensive consulting services to the GME community.  </a:t>
            </a:r>
          </a:p>
          <a:p>
            <a:pPr algn="ctr">
              <a:lnSpc>
                <a:spcPct val="80000"/>
              </a:lnSpc>
              <a:buNone/>
              <a:defRPr/>
            </a:pPr>
            <a:endParaRPr lang="en-US" sz="2400" dirty="0"/>
          </a:p>
          <a:p>
            <a:pPr algn="ctr">
              <a:lnSpc>
                <a:spcPct val="80000"/>
              </a:lnSpc>
              <a:buNone/>
              <a:defRPr/>
            </a:pPr>
            <a:endParaRPr lang="en-US" sz="2400" dirty="0"/>
          </a:p>
          <a:p>
            <a:pPr algn="ctr">
              <a:lnSpc>
                <a:spcPct val="80000"/>
              </a:lnSpc>
              <a:buNone/>
              <a:defRPr/>
            </a:pPr>
            <a:endParaRPr lang="en-US" sz="2400" dirty="0"/>
          </a:p>
          <a:p>
            <a:pPr algn="ctr">
              <a:lnSpc>
                <a:spcPct val="80000"/>
              </a:lnSpc>
              <a:buNone/>
              <a:defRPr/>
            </a:pPr>
            <a:endParaRPr lang="en-US" sz="2000" b="1" dirty="0"/>
          </a:p>
          <a:p>
            <a:pPr algn="ctr">
              <a:lnSpc>
                <a:spcPct val="80000"/>
              </a:lnSpc>
              <a:buNone/>
              <a:defRPr/>
            </a:pPr>
            <a:endParaRPr lang="en-US" sz="2000" b="1" dirty="0"/>
          </a:p>
          <a:p>
            <a:pPr algn="ctr">
              <a:lnSpc>
                <a:spcPct val="80000"/>
              </a:lnSpc>
              <a:buNone/>
              <a:defRPr/>
            </a:pPr>
            <a:endParaRPr lang="en-US" sz="2000" b="1" dirty="0"/>
          </a:p>
          <a:p>
            <a:pPr algn="ctr">
              <a:lnSpc>
                <a:spcPct val="80000"/>
              </a:lnSpc>
              <a:buNone/>
              <a:defRPr/>
            </a:pPr>
            <a:endParaRPr lang="en-US" sz="2000" b="1" dirty="0"/>
          </a:p>
          <a:p>
            <a:pPr algn="ctr">
              <a:lnSpc>
                <a:spcPct val="80000"/>
              </a:lnSpc>
              <a:buNone/>
              <a:defRPr/>
            </a:pPr>
            <a:endParaRPr lang="en-US" sz="2000" b="1" dirty="0"/>
          </a:p>
          <a:p>
            <a:pPr algn="ctr" eaLnBrk="1" hangingPunct="1">
              <a:lnSpc>
                <a:spcPct val="80000"/>
              </a:lnSpc>
              <a:buFont typeface="Wingdings" pitchFamily="2" charset="2"/>
              <a:buNone/>
              <a:defRPr/>
            </a:pPr>
            <a:r>
              <a:rPr lang="en-US" sz="2400" b="1" dirty="0"/>
              <a:t>   </a:t>
            </a: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53FA2A0E-ED5B-3649-A65A-EA691F7D4335}"/>
              </a:ext>
            </a:extLst>
          </p:cNvPr>
          <p:cNvSpPr txBox="1">
            <a:spLocks noChangeArrowheads="1"/>
          </p:cNvSpPr>
          <p:nvPr/>
        </p:nvSpPr>
        <p:spPr>
          <a:xfrm>
            <a:off x="0" y="4128940"/>
            <a:ext cx="9144000" cy="94641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None/>
              <a:defRPr/>
            </a:pPr>
            <a:r>
              <a:rPr lang="en-US" sz="2400" b="1"/>
              <a:t>Partners in Medical Education</a:t>
            </a:r>
          </a:p>
          <a:p>
            <a:pPr algn="ctr">
              <a:lnSpc>
                <a:spcPct val="80000"/>
              </a:lnSpc>
              <a:buNone/>
              <a:defRPr/>
            </a:pPr>
            <a:r>
              <a:rPr lang="en-US" sz="2000"/>
              <a:t>724-864-7320  |  </a:t>
            </a:r>
            <a:r>
              <a:rPr lang="en-US" sz="2000">
                <a:solidFill>
                  <a:srgbClr val="FF0000"/>
                </a:solidFill>
                <a:hlinkClick r:id="rId4"/>
              </a:rPr>
              <a:t>info@PartnersInMedEd.com</a:t>
            </a:r>
            <a:endParaRPr lang="en-US" sz="2000" dirty="0">
              <a:solidFill>
                <a:srgbClr val="FF0000"/>
              </a:solidFill>
            </a:endParaRPr>
          </a:p>
        </p:txBody>
      </p:sp>
      <p:sp>
        <p:nvSpPr>
          <p:cNvPr id="12" name="Slide Number Placeholder 4">
            <a:extLst>
              <a:ext uri="{FF2B5EF4-FFF2-40B4-BE49-F238E27FC236}">
                <a16:creationId xmlns:a16="http://schemas.microsoft.com/office/drawing/2014/main" id="{9AD8DED7-7BE7-9741-B7A1-1CB0ACF41D3D}"/>
              </a:ext>
            </a:extLst>
          </p:cNvPr>
          <p:cNvSpPr>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38</a:t>
            </a:fld>
            <a:endParaRPr lang="en-US" dirty="0"/>
          </a:p>
        </p:txBody>
      </p:sp>
      <p:sp>
        <p:nvSpPr>
          <p:cNvPr id="8" name="Rectangle 3">
            <a:extLst>
              <a:ext uri="{FF2B5EF4-FFF2-40B4-BE49-F238E27FC236}">
                <a16:creationId xmlns:a16="http://schemas.microsoft.com/office/drawing/2014/main" id="{857F5D5C-1D21-EF4E-A367-BCA5D26AC664}"/>
              </a:ext>
            </a:extLst>
          </p:cNvPr>
          <p:cNvSpPr txBox="1">
            <a:spLocks noChangeArrowheads="1"/>
          </p:cNvSpPr>
          <p:nvPr/>
        </p:nvSpPr>
        <p:spPr>
          <a:xfrm>
            <a:off x="0" y="3129698"/>
            <a:ext cx="9144000" cy="108408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None/>
              <a:defRPr/>
            </a:pPr>
            <a:r>
              <a:rPr lang="en-US" sz="2000" dirty="0"/>
              <a:t>Cheryl Haynes, BA, C-TAGME</a:t>
            </a:r>
            <a:endParaRPr lang="en-US" sz="2000" dirty="0">
              <a:hlinkClick r:id="rId5"/>
            </a:endParaRPr>
          </a:p>
          <a:p>
            <a:pPr algn="ctr" eaLnBrk="1" hangingPunct="1">
              <a:lnSpc>
                <a:spcPct val="80000"/>
              </a:lnSpc>
              <a:buFont typeface="Wingdings" pitchFamily="2" charset="2"/>
              <a:buNone/>
              <a:defRPr/>
            </a:pPr>
            <a:r>
              <a:rPr lang="en-US" sz="2000" dirty="0">
                <a:hlinkClick r:id="rId5"/>
              </a:rPr>
              <a:t>Cheryl.Haynes@sr-ahec.org</a:t>
            </a:r>
            <a:endParaRPr lang="en-US" sz="2000" dirty="0"/>
          </a:p>
        </p:txBody>
      </p:sp>
      <p:sp>
        <p:nvSpPr>
          <p:cNvPr id="13" name="Google Shape;61;p1">
            <a:extLst>
              <a:ext uri="{FF2B5EF4-FFF2-40B4-BE49-F238E27FC236}">
                <a16:creationId xmlns:a16="http://schemas.microsoft.com/office/drawing/2014/main" id="{EABC28C2-CE33-BA47-B5F1-9EC3F2ADE40F}"/>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970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Early CCC Meetings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pic>
        <p:nvPicPr>
          <p:cNvPr id="9"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62535" y="3510481"/>
            <a:ext cx="3039734" cy="202142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0694" y="1979130"/>
            <a:ext cx="2697932" cy="2023449"/>
          </a:xfrm>
          <a:prstGeom prst="rect">
            <a:avLst/>
          </a:prstGeom>
        </p:spPr>
      </p:pic>
    </p:spTree>
    <p:extLst>
      <p:ext uri="{BB962C8B-B14F-4D97-AF65-F5344CB8AC3E}">
        <p14:creationId xmlns:p14="http://schemas.microsoft.com/office/powerpoint/2010/main" val="407454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6412" y="1738058"/>
            <a:ext cx="7368938" cy="4438905"/>
          </a:xfrm>
        </p:spPr>
        <p:txBody>
          <a:bodyPr>
            <a:noAutofit/>
          </a:bodyPr>
          <a:lstStyle/>
          <a:p>
            <a:pPr marL="0" indent="0">
              <a:buNone/>
            </a:pPr>
            <a:r>
              <a:rPr lang="en-US" dirty="0"/>
              <a:t>Faculty Perspective:</a:t>
            </a:r>
          </a:p>
          <a:p>
            <a:pPr marL="0" indent="0">
              <a:buNone/>
            </a:pPr>
            <a:endParaRPr lang="en-US" sz="1000" dirty="0"/>
          </a:p>
          <a:p>
            <a:pPr lvl="1"/>
            <a:r>
              <a:rPr lang="en-US" sz="2000" dirty="0"/>
              <a:t>Not like Quarterly </a:t>
            </a:r>
            <a:r>
              <a:rPr lang="en-US" sz="2000" dirty="0" err="1"/>
              <a:t>Evals</a:t>
            </a:r>
            <a:r>
              <a:rPr lang="en-US" sz="2000" dirty="0"/>
              <a:t> </a:t>
            </a:r>
          </a:p>
          <a:p>
            <a:pPr marL="457200" lvl="1" indent="0">
              <a:buNone/>
            </a:pPr>
            <a:endParaRPr lang="en-US" sz="800" dirty="0"/>
          </a:p>
          <a:p>
            <a:pPr lvl="1"/>
            <a:r>
              <a:rPr lang="en-US" sz="2000" dirty="0"/>
              <a:t>What does it really mean?</a:t>
            </a:r>
          </a:p>
          <a:p>
            <a:pPr marL="457200" lvl="1" indent="0">
              <a:buNone/>
            </a:pPr>
            <a:endParaRPr lang="en-US" sz="800" dirty="0"/>
          </a:p>
          <a:p>
            <a:pPr lvl="1"/>
            <a:r>
              <a:rPr lang="en-US" sz="2000" dirty="0"/>
              <a:t>We don’t supervise 24/7</a:t>
            </a:r>
          </a:p>
          <a:p>
            <a:pPr marL="457200" lvl="1" indent="0">
              <a:buNone/>
            </a:pPr>
            <a:endParaRPr lang="en-US" sz="800" dirty="0"/>
          </a:p>
          <a:p>
            <a:pPr lvl="1"/>
            <a:r>
              <a:rPr lang="en-US" sz="2000" dirty="0"/>
              <a:t>How do we know?</a:t>
            </a:r>
          </a:p>
          <a:p>
            <a:pPr marL="457200" lvl="1" indent="0">
              <a:buNone/>
            </a:pPr>
            <a:endParaRPr lang="en-US" sz="800" dirty="0"/>
          </a:p>
          <a:p>
            <a:pPr lvl="1"/>
            <a:r>
              <a:rPr lang="en-US" sz="2000" dirty="0"/>
              <a:t>Curricular deficiencies</a:t>
            </a:r>
          </a:p>
          <a:p>
            <a:pPr marL="0" indent="0">
              <a:buNone/>
            </a:pPr>
            <a:endParaRPr lang="en-US" sz="1400" dirty="0"/>
          </a:p>
          <a:p>
            <a:pPr marL="0" indent="0">
              <a:buNone/>
            </a:pPr>
            <a:r>
              <a:rPr lang="en-US" dirty="0"/>
              <a:t>Resident Perspective: None!</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a:t>Lessons Learned in the Early Days of Milestones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Tree>
    <p:extLst>
      <p:ext uri="{BB962C8B-B14F-4D97-AF65-F5344CB8AC3E}">
        <p14:creationId xmlns:p14="http://schemas.microsoft.com/office/powerpoint/2010/main" val="310272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Committee Composition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sp>
        <p:nvSpPr>
          <p:cNvPr id="8" name="Rectangle 7"/>
          <p:cNvSpPr/>
          <p:nvPr/>
        </p:nvSpPr>
        <p:spPr>
          <a:xfrm>
            <a:off x="498570" y="1862317"/>
            <a:ext cx="8146860" cy="4154984"/>
          </a:xfrm>
          <a:prstGeom prst="rect">
            <a:avLst/>
          </a:prstGeom>
        </p:spPr>
        <p:txBody>
          <a:bodyPr wrap="square">
            <a:spAutoFit/>
          </a:bodyPr>
          <a:lstStyle/>
          <a:p>
            <a:r>
              <a:rPr lang="en-US" sz="2400" b="0" dirty="0">
                <a:latin typeface="Arial" panose="020B0604020202020204" pitchFamily="34" charset="0"/>
              </a:rPr>
              <a:t>V.A.3.A Clinical Competency Committee must be appointed by the program director. </a:t>
            </a:r>
            <a:r>
              <a:rPr lang="en-US" sz="2400" b="0" baseline="30000" dirty="0">
                <a:latin typeface="Arial" panose="020B0604020202020204" pitchFamily="34" charset="0"/>
              </a:rPr>
              <a:t>(Core)</a:t>
            </a:r>
          </a:p>
          <a:p>
            <a:endParaRPr lang="en-US" sz="2400" b="0" baseline="30000" dirty="0">
              <a:latin typeface="Arial" panose="020B0604020202020204" pitchFamily="34" charset="0"/>
            </a:endParaRPr>
          </a:p>
          <a:p>
            <a:r>
              <a:rPr lang="en-US" sz="2400" b="0" dirty="0">
                <a:latin typeface="Arial" panose="020B0604020202020204" pitchFamily="34" charset="0"/>
              </a:rPr>
              <a:t>V.A.3.a) At a minimum, the Clinical Competency Committee must include three members of the program faculty, at least one of whom is a core faculty member. </a:t>
            </a:r>
            <a:r>
              <a:rPr lang="en-US" sz="2400" b="0" baseline="30000" dirty="0">
                <a:latin typeface="Arial" panose="020B0604020202020204" pitchFamily="34" charset="0"/>
              </a:rPr>
              <a:t>(Core)</a:t>
            </a:r>
          </a:p>
          <a:p>
            <a:endParaRPr lang="en-US" sz="2400" b="0" baseline="30000" dirty="0">
              <a:latin typeface="Arial" panose="020B0604020202020204" pitchFamily="34" charset="0"/>
            </a:endParaRPr>
          </a:p>
          <a:p>
            <a:r>
              <a:rPr lang="en-US" sz="2400" b="0" dirty="0">
                <a:latin typeface="Arial" panose="020B0604020202020204" pitchFamily="34" charset="0"/>
              </a:rPr>
              <a:t>V.A.3.a).(1) Additional members must be faculty members from the same program or other programs, or other health professionals who have extensive contact and experience with the program’s residents. </a:t>
            </a:r>
            <a:r>
              <a:rPr lang="en-US" sz="2400" b="0" baseline="30000" dirty="0">
                <a:latin typeface="Arial" panose="020B0604020202020204" pitchFamily="34" charset="0"/>
              </a:rPr>
              <a:t>(Core)</a:t>
            </a:r>
            <a:endParaRPr lang="en-US" sz="2400" b="0" baseline="30000" dirty="0"/>
          </a:p>
        </p:txBody>
      </p:sp>
    </p:spTree>
    <p:extLst>
      <p:ext uri="{BB962C8B-B14F-4D97-AF65-F5344CB8AC3E}">
        <p14:creationId xmlns:p14="http://schemas.microsoft.com/office/powerpoint/2010/main" val="174910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38058"/>
            <a:ext cx="8201451" cy="4438905"/>
          </a:xfrm>
        </p:spPr>
        <p:txBody>
          <a:bodyPr>
            <a:normAutofit fontScale="77500" lnSpcReduction="20000"/>
          </a:bodyPr>
          <a:lstStyle/>
          <a:p>
            <a:r>
              <a:rPr lang="en-US" sz="3600" dirty="0"/>
              <a:t>Core Faculty Chair</a:t>
            </a:r>
          </a:p>
          <a:p>
            <a:endParaRPr lang="en-US" sz="3600" dirty="0"/>
          </a:p>
          <a:p>
            <a:r>
              <a:rPr lang="en-US" sz="3600" dirty="0"/>
              <a:t>Director, Behavioral Medicine (core faculty)</a:t>
            </a:r>
          </a:p>
          <a:p>
            <a:pPr marL="0" indent="0">
              <a:buNone/>
            </a:pPr>
            <a:endParaRPr lang="en-US" sz="3600" dirty="0"/>
          </a:p>
          <a:p>
            <a:r>
              <a:rPr lang="en-US" sz="3600" dirty="0"/>
              <a:t>Director, Osteopathic Education (core faculty)</a:t>
            </a:r>
          </a:p>
          <a:p>
            <a:pPr marL="960120" lvl="2" indent="0">
              <a:buNone/>
            </a:pPr>
            <a:r>
              <a:rPr lang="en-US" sz="3200" dirty="0"/>
              <a:t>(Osteopathic Subcommittee)</a:t>
            </a:r>
          </a:p>
          <a:p>
            <a:pPr marL="960120" lvl="2" indent="0">
              <a:buNone/>
            </a:pPr>
            <a:endParaRPr lang="en-US" sz="3200" dirty="0"/>
          </a:p>
          <a:p>
            <a:r>
              <a:rPr lang="en-US" sz="3600" dirty="0"/>
              <a:t>Director, Information Access Center  (V.A.3.a)</a:t>
            </a:r>
            <a:r>
              <a:rPr lang="en-US" sz="3600" dirty="0">
                <a:latin typeface="Arial" panose="020B0604020202020204" pitchFamily="34" charset="0"/>
              </a:rPr>
              <a:t>.(1) </a:t>
            </a:r>
            <a:endParaRPr lang="en-US" sz="3600" dirty="0"/>
          </a:p>
          <a:p>
            <a:pPr lvl="1"/>
            <a:r>
              <a:rPr lang="en-US" dirty="0"/>
              <a:t>Heavily involved with residents in health literacy, EBM and QI curricula</a:t>
            </a:r>
          </a:p>
          <a:p>
            <a:pPr lvl="1"/>
            <a:r>
              <a:rPr lang="en-US" dirty="0"/>
              <a:t>Rounds with the Med Team weekly, attends didactics</a:t>
            </a:r>
          </a:p>
          <a:p>
            <a:pPr marL="0" indent="0">
              <a:buNone/>
            </a:pPr>
            <a:endParaRPr lang="en-US" dirty="0"/>
          </a:p>
        </p:txBody>
      </p:sp>
      <p:sp>
        <p:nvSpPr>
          <p:cNvPr id="3" name="Title 2"/>
          <p:cNvSpPr>
            <a:spLocks noGrp="1"/>
          </p:cNvSpPr>
          <p:nvPr>
            <p:ph type="title"/>
          </p:nvPr>
        </p:nvSpPr>
        <p:spPr/>
        <p:txBody>
          <a:bodyPr/>
          <a:lstStyle/>
          <a:p>
            <a:r>
              <a:rPr lang="en-US" dirty="0"/>
              <a:t>Our Members – Who &amp; Why?</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114832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“Residents should be encouraged to reflect upon the evaluation, using the information to reinforce well-performed tasks or knowledge or to modify deficiencies in knowledge or practice.”</a:t>
            </a:r>
          </a:p>
          <a:p>
            <a:pPr marL="0" indent="0">
              <a:buNone/>
            </a:pPr>
            <a:endParaRPr lang="en-US" dirty="0"/>
          </a:p>
          <a:p>
            <a:pPr marL="0" indent="0">
              <a:buNone/>
            </a:pPr>
            <a:r>
              <a:rPr lang="en-US" dirty="0"/>
              <a:t>			B &amp; I</a:t>
            </a:r>
          </a:p>
          <a:p>
            <a:pPr marL="0" indent="0">
              <a:buNone/>
            </a:pPr>
            <a:r>
              <a:rPr lang="en-US" dirty="0"/>
              <a:t>			Common Program Requirements </a:t>
            </a:r>
          </a:p>
        </p:txBody>
      </p:sp>
      <p:sp>
        <p:nvSpPr>
          <p:cNvPr id="3" name="Title 2"/>
          <p:cNvSpPr>
            <a:spLocks noGrp="1"/>
          </p:cNvSpPr>
          <p:nvPr>
            <p:ph type="title"/>
          </p:nvPr>
        </p:nvSpPr>
        <p:spPr/>
        <p:txBody>
          <a:bodyPr/>
          <a:lstStyle/>
          <a:p>
            <a:r>
              <a:rPr lang="en-US" dirty="0"/>
              <a:t>Per the ACGME</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spTree>
    <p:extLst>
      <p:ext uri="{BB962C8B-B14F-4D97-AF65-F5344CB8AC3E}">
        <p14:creationId xmlns:p14="http://schemas.microsoft.com/office/powerpoint/2010/main" val="120565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1.  Resident Introduction to Milestones</a:t>
            </a:r>
          </a:p>
          <a:p>
            <a:pPr marL="514350" indent="-514350">
              <a:buAutoNum type="arabicPeriod"/>
            </a:pPr>
            <a:endParaRPr lang="en-US" sz="900" dirty="0"/>
          </a:p>
          <a:p>
            <a:pPr marL="0" indent="0">
              <a:buNone/>
            </a:pPr>
            <a:r>
              <a:rPr lang="en-US" dirty="0"/>
              <a:t>2.   Resident Self-Assessment</a:t>
            </a:r>
          </a:p>
          <a:p>
            <a:pPr marL="0" indent="0">
              <a:buNone/>
            </a:pPr>
            <a:endParaRPr lang="en-US" sz="900" dirty="0"/>
          </a:p>
          <a:p>
            <a:pPr marL="514350" indent="-514350">
              <a:buAutoNum type="arabicPeriod" startAt="3"/>
            </a:pPr>
            <a:r>
              <a:rPr lang="en-US" dirty="0"/>
              <a:t>Faculty Advisor Assessment and Resident/Advisor Meeting</a:t>
            </a:r>
          </a:p>
          <a:p>
            <a:pPr marL="0" indent="0">
              <a:buNone/>
            </a:pPr>
            <a:endParaRPr lang="en-US" sz="900" dirty="0"/>
          </a:p>
          <a:p>
            <a:pPr marL="514350" indent="-514350">
              <a:buAutoNum type="arabicPeriod" startAt="4"/>
            </a:pPr>
            <a:r>
              <a:rPr lang="en-US" dirty="0"/>
              <a:t>Administrator Comparison</a:t>
            </a:r>
          </a:p>
          <a:p>
            <a:pPr marL="0" indent="0">
              <a:buNone/>
            </a:pPr>
            <a:endParaRPr lang="en-US" sz="900" dirty="0"/>
          </a:p>
          <a:p>
            <a:pPr marL="514350" indent="-514350">
              <a:buAutoNum type="arabicPeriod" startAt="5"/>
            </a:pPr>
            <a:r>
              <a:rPr lang="en-US" dirty="0"/>
              <a:t>CCC Meeting/Final Assessment</a:t>
            </a:r>
          </a:p>
          <a:p>
            <a:pPr marL="0" indent="0">
              <a:buNone/>
            </a:pPr>
            <a:endParaRPr lang="en-US" sz="900" dirty="0"/>
          </a:p>
          <a:p>
            <a:pPr marL="0" indent="0">
              <a:buNone/>
            </a:pPr>
            <a:r>
              <a:rPr lang="en-US" dirty="0"/>
              <a:t>6.  CCC Progress Report</a:t>
            </a:r>
          </a:p>
          <a:p>
            <a:endParaRPr lang="en-US" dirty="0"/>
          </a:p>
        </p:txBody>
      </p:sp>
      <p:sp>
        <p:nvSpPr>
          <p:cNvPr id="3" name="Title 2"/>
          <p:cNvSpPr>
            <a:spLocks noGrp="1"/>
          </p:cNvSpPr>
          <p:nvPr>
            <p:ph type="title"/>
          </p:nvPr>
        </p:nvSpPr>
        <p:spPr>
          <a:xfrm>
            <a:off x="1989343" y="246466"/>
            <a:ext cx="7031827" cy="1325563"/>
          </a:xfrm>
        </p:spPr>
        <p:txBody>
          <a:bodyPr>
            <a:normAutofit/>
          </a:bodyPr>
          <a:lstStyle/>
          <a:p>
            <a:r>
              <a:rPr lang="en-US" dirty="0"/>
              <a:t>Our Process</a:t>
            </a:r>
            <a:br>
              <a:rPr lang="en-US" dirty="0"/>
            </a:br>
            <a:r>
              <a:rPr lang="en-US" sz="2700" b="0" dirty="0"/>
              <a:t>(adapted from University of Utah </a:t>
            </a:r>
            <a:r>
              <a:rPr lang="en-US" sz="2700" b="0" dirty="0" err="1"/>
              <a:t>Dept</a:t>
            </a:r>
            <a:r>
              <a:rPr lang="en-US" sz="2700" b="0" dirty="0"/>
              <a:t> of Family Medicine/STFM Presentation)</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2227898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1704</TotalTime>
  <Words>2408</Words>
  <Application>Microsoft Office PowerPoint</Application>
  <PresentationFormat>On-screen Show (4:3)</PresentationFormat>
  <Paragraphs>550</Paragraphs>
  <Slides>38</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Arial</vt:lpstr>
      <vt:lpstr>Calibri</vt:lpstr>
      <vt:lpstr>Comic Sans MS</vt:lpstr>
      <vt:lpstr>Courier New</vt:lpstr>
      <vt:lpstr>Symbol</vt:lpstr>
      <vt:lpstr>Times New Roman</vt:lpstr>
      <vt:lpstr>Wingdings</vt:lpstr>
      <vt:lpstr>PME-2016</vt:lpstr>
      <vt:lpstr>Worksheet</vt:lpstr>
      <vt:lpstr>Other Approaches to CCC &amp; Evaluation</vt:lpstr>
      <vt:lpstr>PowerPoint Presentation</vt:lpstr>
      <vt:lpstr>Objectives</vt:lpstr>
      <vt:lpstr>Early CCC Meetings</vt:lpstr>
      <vt:lpstr>Lessons Learned in the Early Days of Milestones</vt:lpstr>
      <vt:lpstr>Committee Composition</vt:lpstr>
      <vt:lpstr>Our Members – Who &amp; Why?</vt:lpstr>
      <vt:lpstr>Per the ACGME</vt:lpstr>
      <vt:lpstr>Our Process (adapted from University of Utah Dept of Family Medicine/STFM Presentation)</vt:lpstr>
      <vt:lpstr>Step 1</vt:lpstr>
      <vt:lpstr>Step 2</vt:lpstr>
      <vt:lpstr>Our Process Step 3 – Faculty Advisor Assessment</vt:lpstr>
      <vt:lpstr>Step 4 – Administrator Comparison</vt:lpstr>
      <vt:lpstr>Step 5 – CCC Meeting</vt:lpstr>
      <vt:lpstr>Future Dates Meeting</vt:lpstr>
      <vt:lpstr>CCC Schedule</vt:lpstr>
      <vt:lpstr>CCC Meeting</vt:lpstr>
      <vt:lpstr>CCC Meeting</vt:lpstr>
      <vt:lpstr>Immediate Feedback</vt:lpstr>
      <vt:lpstr>Step 6 – CCC Progress Report</vt:lpstr>
      <vt:lpstr>PowerPoint Presentation</vt:lpstr>
      <vt:lpstr>CCC Chair Observations: Old vs. New System Comparison</vt:lpstr>
      <vt:lpstr>Resident Perspective</vt:lpstr>
      <vt:lpstr>Resident Perspective</vt:lpstr>
      <vt:lpstr>PGY-2 Resident Engagement</vt:lpstr>
      <vt:lpstr>PGY-1 Resident Engagement</vt:lpstr>
      <vt:lpstr>CCC Chair Process Summary</vt:lpstr>
      <vt:lpstr>CCC Chair Summary</vt:lpstr>
      <vt:lpstr>Program Improvements due to our new Milestone System</vt:lpstr>
      <vt:lpstr>Impromptu Feedback</vt:lpstr>
      <vt:lpstr>360 Live</vt:lpstr>
      <vt:lpstr>360 Live</vt:lpstr>
      <vt:lpstr>*Anonymous or Not?</vt:lpstr>
      <vt:lpstr>Anonymous or Not?</vt:lpstr>
      <vt:lpstr>Feedback Friday</vt:lpstr>
      <vt:lpstr>Pat on the Back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Couch</cp:lastModifiedBy>
  <cp:revision>78</cp:revision>
  <dcterms:created xsi:type="dcterms:W3CDTF">2016-03-20T11:36:31Z</dcterms:created>
  <dcterms:modified xsi:type="dcterms:W3CDTF">2021-04-19T18:49:40Z</dcterms:modified>
</cp:coreProperties>
</file>