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986" r:id="rId1"/>
  </p:sldMasterIdLst>
  <p:notesMasterIdLst>
    <p:notesMasterId r:id="rId41"/>
  </p:notesMasterIdLst>
  <p:handoutMasterIdLst>
    <p:handoutMasterId r:id="rId42"/>
  </p:handoutMasterIdLst>
  <p:sldIdLst>
    <p:sldId id="338" r:id="rId2"/>
    <p:sldId id="454" r:id="rId3"/>
    <p:sldId id="366" r:id="rId4"/>
    <p:sldId id="424" r:id="rId5"/>
    <p:sldId id="456" r:id="rId6"/>
    <p:sldId id="457" r:id="rId7"/>
    <p:sldId id="461" r:id="rId8"/>
    <p:sldId id="458" r:id="rId9"/>
    <p:sldId id="459" r:id="rId10"/>
    <p:sldId id="462" r:id="rId11"/>
    <p:sldId id="425" r:id="rId12"/>
    <p:sldId id="452" r:id="rId13"/>
    <p:sldId id="463" r:id="rId14"/>
    <p:sldId id="464" r:id="rId15"/>
    <p:sldId id="470" r:id="rId16"/>
    <p:sldId id="471" r:id="rId17"/>
    <p:sldId id="465" r:id="rId18"/>
    <p:sldId id="472" r:id="rId19"/>
    <p:sldId id="474" r:id="rId20"/>
    <p:sldId id="476" r:id="rId21"/>
    <p:sldId id="478" r:id="rId22"/>
    <p:sldId id="480" r:id="rId23"/>
    <p:sldId id="482" r:id="rId24"/>
    <p:sldId id="484" r:id="rId25"/>
    <p:sldId id="486" r:id="rId26"/>
    <p:sldId id="466" r:id="rId27"/>
    <p:sldId id="467" r:id="rId28"/>
    <p:sldId id="468" r:id="rId29"/>
    <p:sldId id="469" r:id="rId30"/>
    <p:sldId id="488" r:id="rId31"/>
    <p:sldId id="487" r:id="rId32"/>
    <p:sldId id="438" r:id="rId33"/>
    <p:sldId id="453" r:id="rId34"/>
    <p:sldId id="489" r:id="rId35"/>
    <p:sldId id="429" r:id="rId36"/>
    <p:sldId id="491" r:id="rId37"/>
    <p:sldId id="490" r:id="rId38"/>
    <p:sldId id="492" r:id="rId39"/>
    <p:sldId id="493" r:id="rId40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4" autoAdjust="0"/>
    <p:restoredTop sz="86022" autoAdjust="0"/>
  </p:normalViewPr>
  <p:slideViewPr>
    <p:cSldViewPr>
      <p:cViewPr varScale="1">
        <p:scale>
          <a:sx n="96" d="100"/>
          <a:sy n="96" d="100"/>
        </p:scale>
        <p:origin x="213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728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1ECBD-1235-4B4E-975F-2421EED4DA0A}" type="doc">
      <dgm:prSet loTypeId="urn:microsoft.com/office/officeart/2005/8/layout/radial6" loCatId="relationship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BC85FDF-39ED-4E9E-805A-9344FFB62A4C}">
      <dgm:prSet phldrT="[Text]" custT="1"/>
      <dgm:spPr/>
      <dgm:t>
        <a:bodyPr/>
        <a:lstStyle/>
        <a:p>
          <a:r>
            <a:rPr lang="en-US" sz="4800" dirty="0" smtClean="0"/>
            <a:t>You </a:t>
          </a:r>
          <a:endParaRPr lang="en-US" sz="4800" dirty="0"/>
        </a:p>
      </dgm:t>
    </dgm:pt>
    <dgm:pt modelId="{B8240C11-4E58-4695-B5BE-546E01F1F962}" type="parTrans" cxnId="{CC5F2A81-9774-44C6-94DB-4D5B28B47B03}">
      <dgm:prSet/>
      <dgm:spPr/>
      <dgm:t>
        <a:bodyPr/>
        <a:lstStyle/>
        <a:p>
          <a:endParaRPr lang="en-US"/>
        </a:p>
      </dgm:t>
    </dgm:pt>
    <dgm:pt modelId="{2642DCD3-09A7-493A-864E-4FD1A488C41F}" type="sibTrans" cxnId="{CC5F2A81-9774-44C6-94DB-4D5B28B47B03}">
      <dgm:prSet/>
      <dgm:spPr/>
      <dgm:t>
        <a:bodyPr/>
        <a:lstStyle/>
        <a:p>
          <a:endParaRPr lang="en-US"/>
        </a:p>
      </dgm:t>
    </dgm:pt>
    <dgm:pt modelId="{91854D55-7383-4DD1-93CE-20523C1D298A}">
      <dgm:prSet phldrT="[Text]"/>
      <dgm:spPr/>
      <dgm:t>
        <a:bodyPr/>
        <a:lstStyle/>
        <a:p>
          <a:r>
            <a:rPr lang="en-US" dirty="0" smtClean="0"/>
            <a:t>Resource</a:t>
          </a:r>
          <a:endParaRPr lang="en-US" dirty="0"/>
        </a:p>
      </dgm:t>
    </dgm:pt>
    <dgm:pt modelId="{22307F81-AE56-4795-9EB1-7309C050DC9E}" type="parTrans" cxnId="{AB712441-BDB4-4068-B5A9-293E18CB6E39}">
      <dgm:prSet/>
      <dgm:spPr/>
      <dgm:t>
        <a:bodyPr/>
        <a:lstStyle/>
        <a:p>
          <a:endParaRPr lang="en-US"/>
        </a:p>
      </dgm:t>
    </dgm:pt>
    <dgm:pt modelId="{338F4BD5-C005-404A-B1B7-AF0CEA824C54}" type="sibTrans" cxnId="{AB712441-BDB4-4068-B5A9-293E18CB6E39}">
      <dgm:prSet/>
      <dgm:spPr/>
      <dgm:t>
        <a:bodyPr/>
        <a:lstStyle/>
        <a:p>
          <a:endParaRPr lang="en-US"/>
        </a:p>
      </dgm:t>
    </dgm:pt>
    <dgm:pt modelId="{1AC9EC29-8DBA-4226-BD5C-471FBCE7E7F2}">
      <dgm:prSet phldrT="[Text]" custT="1"/>
      <dgm:spPr/>
      <dgm:t>
        <a:bodyPr/>
        <a:lstStyle/>
        <a:p>
          <a:r>
            <a:rPr lang="en-US" sz="1600" dirty="0" smtClean="0"/>
            <a:t>Admin</a:t>
          </a:r>
          <a:endParaRPr lang="en-US" sz="1600" dirty="0"/>
        </a:p>
      </dgm:t>
    </dgm:pt>
    <dgm:pt modelId="{F8941836-E70A-45F4-9730-31340941D4A9}" type="parTrans" cxnId="{26D1C135-2130-4503-A562-7DE51F16FFF0}">
      <dgm:prSet/>
      <dgm:spPr/>
      <dgm:t>
        <a:bodyPr/>
        <a:lstStyle/>
        <a:p>
          <a:endParaRPr lang="en-US"/>
        </a:p>
      </dgm:t>
    </dgm:pt>
    <dgm:pt modelId="{A2CF428D-678D-4AB2-9728-8804FDC3B1F0}" type="sibTrans" cxnId="{26D1C135-2130-4503-A562-7DE51F16FFF0}">
      <dgm:prSet/>
      <dgm:spPr/>
      <dgm:t>
        <a:bodyPr/>
        <a:lstStyle/>
        <a:p>
          <a:endParaRPr lang="en-US"/>
        </a:p>
      </dgm:t>
    </dgm:pt>
    <dgm:pt modelId="{305A1CA5-5512-40FC-80F9-55A4E974BA8C}">
      <dgm:prSet phldrT="[Text]"/>
      <dgm:spPr/>
      <dgm:t>
        <a:bodyPr/>
        <a:lstStyle/>
        <a:p>
          <a:endParaRPr lang="en-US"/>
        </a:p>
      </dgm:t>
    </dgm:pt>
    <dgm:pt modelId="{6CA5CDCC-15BA-4EF2-9CE3-8D6EC46B1FB7}" type="parTrans" cxnId="{397812A6-BC17-41FF-9017-2A53185AC73D}">
      <dgm:prSet/>
      <dgm:spPr/>
      <dgm:t>
        <a:bodyPr/>
        <a:lstStyle/>
        <a:p>
          <a:endParaRPr lang="en-US"/>
        </a:p>
      </dgm:t>
    </dgm:pt>
    <dgm:pt modelId="{DA7D741A-05BE-44DF-90DD-E5F915767577}" type="sibTrans" cxnId="{397812A6-BC17-41FF-9017-2A53185AC73D}">
      <dgm:prSet/>
      <dgm:spPr/>
      <dgm:t>
        <a:bodyPr/>
        <a:lstStyle/>
        <a:p>
          <a:endParaRPr lang="en-US"/>
        </a:p>
      </dgm:t>
    </dgm:pt>
    <dgm:pt modelId="{C5AFC135-F27B-4DC7-9945-A16D3AF61148}">
      <dgm:prSet custT="1"/>
      <dgm:spPr/>
      <dgm:t>
        <a:bodyPr/>
        <a:lstStyle/>
        <a:p>
          <a:r>
            <a:rPr lang="en-US" sz="1400" dirty="0" smtClean="0"/>
            <a:t>Influencer</a:t>
          </a:r>
          <a:endParaRPr lang="en-US" sz="1400" dirty="0"/>
        </a:p>
      </dgm:t>
    </dgm:pt>
    <dgm:pt modelId="{E4661604-9D90-4710-94CD-80CA0E858C53}" type="parTrans" cxnId="{19783FEC-F58B-4211-B9FC-6398E83D85D3}">
      <dgm:prSet/>
      <dgm:spPr/>
      <dgm:t>
        <a:bodyPr/>
        <a:lstStyle/>
        <a:p>
          <a:endParaRPr lang="en-US"/>
        </a:p>
      </dgm:t>
    </dgm:pt>
    <dgm:pt modelId="{CFACC4C3-D0CD-42C8-A1A4-E39C0B999503}" type="sibTrans" cxnId="{19783FEC-F58B-4211-B9FC-6398E83D85D3}">
      <dgm:prSet/>
      <dgm:spPr/>
      <dgm:t>
        <a:bodyPr/>
        <a:lstStyle/>
        <a:p>
          <a:endParaRPr lang="en-US"/>
        </a:p>
      </dgm:t>
    </dgm:pt>
    <dgm:pt modelId="{4F4F867C-0477-4119-A86C-57C0A4F6D89A}">
      <dgm:prSet/>
      <dgm:spPr/>
      <dgm:t>
        <a:bodyPr/>
        <a:lstStyle/>
        <a:p>
          <a:r>
            <a:rPr lang="en-US" dirty="0" smtClean="0"/>
            <a:t>Advocate</a:t>
          </a:r>
          <a:endParaRPr lang="en-US" dirty="0"/>
        </a:p>
      </dgm:t>
    </dgm:pt>
    <dgm:pt modelId="{774F98EC-A107-45DE-AA89-E0CEFA304003}" type="parTrans" cxnId="{582254CE-154A-471F-8665-5310E0893BDA}">
      <dgm:prSet/>
      <dgm:spPr/>
      <dgm:t>
        <a:bodyPr/>
        <a:lstStyle/>
        <a:p>
          <a:endParaRPr lang="en-US"/>
        </a:p>
      </dgm:t>
    </dgm:pt>
    <dgm:pt modelId="{75BB83FA-4253-417A-824F-C552274A95AA}" type="sibTrans" cxnId="{582254CE-154A-471F-8665-5310E0893BDA}">
      <dgm:prSet/>
      <dgm:spPr/>
      <dgm:t>
        <a:bodyPr/>
        <a:lstStyle/>
        <a:p>
          <a:endParaRPr lang="en-US"/>
        </a:p>
      </dgm:t>
    </dgm:pt>
    <dgm:pt modelId="{6C95AB38-D336-4FCA-9464-7DA7F8FF744B}">
      <dgm:prSet/>
      <dgm:spPr/>
      <dgm:t>
        <a:bodyPr/>
        <a:lstStyle/>
        <a:p>
          <a:r>
            <a:rPr lang="en-US" dirty="0" smtClean="0"/>
            <a:t>Bridge</a:t>
          </a:r>
          <a:endParaRPr lang="en-US" dirty="0"/>
        </a:p>
      </dgm:t>
    </dgm:pt>
    <dgm:pt modelId="{1D832FB5-2481-4788-B3A3-C660FC1E6309}" type="parTrans" cxnId="{3361EE0E-FD88-4791-8ABC-FFBFE0383C03}">
      <dgm:prSet/>
      <dgm:spPr/>
      <dgm:t>
        <a:bodyPr/>
        <a:lstStyle/>
        <a:p>
          <a:endParaRPr lang="en-US"/>
        </a:p>
      </dgm:t>
    </dgm:pt>
    <dgm:pt modelId="{4723313E-A3F7-4C9C-82C8-F3AD469CD7FC}" type="sibTrans" cxnId="{3361EE0E-FD88-4791-8ABC-FFBFE0383C03}">
      <dgm:prSet/>
      <dgm:spPr/>
      <dgm:t>
        <a:bodyPr/>
        <a:lstStyle/>
        <a:p>
          <a:endParaRPr lang="en-US"/>
        </a:p>
      </dgm:t>
    </dgm:pt>
    <dgm:pt modelId="{52F2AAAE-87CF-44C6-AB82-77B740EFFEF2}" type="pres">
      <dgm:prSet presAssocID="{0FF1ECBD-1235-4B4E-975F-2421EED4DA0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382216-9090-4142-A32E-D943CEC0DE80}" type="pres">
      <dgm:prSet presAssocID="{BBC85FDF-39ED-4E9E-805A-9344FFB62A4C}" presName="centerShape" presStyleLbl="node0" presStyleIdx="0" presStyleCnt="1"/>
      <dgm:spPr/>
      <dgm:t>
        <a:bodyPr/>
        <a:lstStyle/>
        <a:p>
          <a:endParaRPr lang="en-US"/>
        </a:p>
      </dgm:t>
    </dgm:pt>
    <dgm:pt modelId="{9290FE76-97DE-487F-B18E-E33F43BD4095}" type="pres">
      <dgm:prSet presAssocID="{C5AFC135-F27B-4DC7-9945-A16D3AF6114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BF2C2E-E367-4390-99F5-3EEC2FBF3336}" type="pres">
      <dgm:prSet presAssocID="{C5AFC135-F27B-4DC7-9945-A16D3AF61148}" presName="dummy" presStyleCnt="0"/>
      <dgm:spPr/>
      <dgm:t>
        <a:bodyPr/>
        <a:lstStyle/>
        <a:p>
          <a:endParaRPr lang="en-US"/>
        </a:p>
      </dgm:t>
    </dgm:pt>
    <dgm:pt modelId="{939F8097-6E8A-460D-9063-BA413F3BF917}" type="pres">
      <dgm:prSet presAssocID="{CFACC4C3-D0CD-42C8-A1A4-E39C0B999503}" presName="sibTrans" presStyleLbl="sibTrans2D1" presStyleIdx="0" presStyleCnt="5"/>
      <dgm:spPr/>
      <dgm:t>
        <a:bodyPr/>
        <a:lstStyle/>
        <a:p>
          <a:endParaRPr lang="en-US"/>
        </a:p>
      </dgm:t>
    </dgm:pt>
    <dgm:pt modelId="{C6A4D991-C484-4466-B948-29FBA16F0B65}" type="pres">
      <dgm:prSet presAssocID="{4F4F867C-0477-4119-A86C-57C0A4F6D89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D01C1F-DD9C-4B2B-8494-4179CB4B1C13}" type="pres">
      <dgm:prSet presAssocID="{4F4F867C-0477-4119-A86C-57C0A4F6D89A}" presName="dummy" presStyleCnt="0"/>
      <dgm:spPr/>
      <dgm:t>
        <a:bodyPr/>
        <a:lstStyle/>
        <a:p>
          <a:endParaRPr lang="en-US"/>
        </a:p>
      </dgm:t>
    </dgm:pt>
    <dgm:pt modelId="{44E683D4-FC50-4F90-815D-F94DD254E085}" type="pres">
      <dgm:prSet presAssocID="{75BB83FA-4253-417A-824F-C552274A95AA}" presName="sibTrans" presStyleLbl="sibTrans2D1" presStyleIdx="1" presStyleCnt="5"/>
      <dgm:spPr/>
      <dgm:t>
        <a:bodyPr/>
        <a:lstStyle/>
        <a:p>
          <a:endParaRPr lang="en-US"/>
        </a:p>
      </dgm:t>
    </dgm:pt>
    <dgm:pt modelId="{C2ED52F8-AE0F-4C2C-A21B-E0D7431DC9A2}" type="pres">
      <dgm:prSet presAssocID="{6C95AB38-D336-4FCA-9464-7DA7F8FF744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EE2D8-5E16-4492-BD6F-9B64F6CE0A2A}" type="pres">
      <dgm:prSet presAssocID="{6C95AB38-D336-4FCA-9464-7DA7F8FF744B}" presName="dummy" presStyleCnt="0"/>
      <dgm:spPr/>
      <dgm:t>
        <a:bodyPr/>
        <a:lstStyle/>
        <a:p>
          <a:endParaRPr lang="en-US"/>
        </a:p>
      </dgm:t>
    </dgm:pt>
    <dgm:pt modelId="{FAF6F666-7DBE-4561-9456-58F0DDE51A15}" type="pres">
      <dgm:prSet presAssocID="{4723313E-A3F7-4C9C-82C8-F3AD469CD7FC}" presName="sibTrans" presStyleLbl="sibTrans2D1" presStyleIdx="2" presStyleCnt="5"/>
      <dgm:spPr/>
      <dgm:t>
        <a:bodyPr/>
        <a:lstStyle/>
        <a:p>
          <a:endParaRPr lang="en-US"/>
        </a:p>
      </dgm:t>
    </dgm:pt>
    <dgm:pt modelId="{3106C7DC-631B-4862-84D6-80948570F168}" type="pres">
      <dgm:prSet presAssocID="{91854D55-7383-4DD1-93CE-20523C1D298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2F047C-2923-4EF2-B4F6-1B413F18785F}" type="pres">
      <dgm:prSet presAssocID="{91854D55-7383-4DD1-93CE-20523C1D298A}" presName="dummy" presStyleCnt="0"/>
      <dgm:spPr/>
      <dgm:t>
        <a:bodyPr/>
        <a:lstStyle/>
        <a:p>
          <a:endParaRPr lang="en-US"/>
        </a:p>
      </dgm:t>
    </dgm:pt>
    <dgm:pt modelId="{EEB46ED7-F8EF-4AD3-A6E9-5C5260203B76}" type="pres">
      <dgm:prSet presAssocID="{338F4BD5-C005-404A-B1B7-AF0CEA824C54}" presName="sibTrans" presStyleLbl="sibTrans2D1" presStyleIdx="3" presStyleCnt="5"/>
      <dgm:spPr/>
      <dgm:t>
        <a:bodyPr/>
        <a:lstStyle/>
        <a:p>
          <a:endParaRPr lang="en-US"/>
        </a:p>
      </dgm:t>
    </dgm:pt>
    <dgm:pt modelId="{07CB616E-B880-4199-8467-F1BB30C3E147}" type="pres">
      <dgm:prSet presAssocID="{1AC9EC29-8DBA-4226-BD5C-471FBCE7E7F2}" presName="node" presStyleLbl="node1" presStyleIdx="4" presStyleCnt="5" custScaleX="101003" custScaleY="1064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030EB-BFA7-4392-B15C-699EF793691B}" type="pres">
      <dgm:prSet presAssocID="{1AC9EC29-8DBA-4226-BD5C-471FBCE7E7F2}" presName="dummy" presStyleCnt="0"/>
      <dgm:spPr/>
      <dgm:t>
        <a:bodyPr/>
        <a:lstStyle/>
        <a:p>
          <a:endParaRPr lang="en-US"/>
        </a:p>
      </dgm:t>
    </dgm:pt>
    <dgm:pt modelId="{FA0BF27A-9726-46BE-8BD3-D6F6A0828E78}" type="pres">
      <dgm:prSet presAssocID="{A2CF428D-678D-4AB2-9728-8804FDC3B1F0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13D6BC10-D51D-411D-A6DF-972CA8E87A3D}" type="presOf" srcId="{CFACC4C3-D0CD-42C8-A1A4-E39C0B999503}" destId="{939F8097-6E8A-460D-9063-BA413F3BF917}" srcOrd="0" destOrd="0" presId="urn:microsoft.com/office/officeart/2005/8/layout/radial6"/>
    <dgm:cxn modelId="{19783FEC-F58B-4211-B9FC-6398E83D85D3}" srcId="{BBC85FDF-39ED-4E9E-805A-9344FFB62A4C}" destId="{C5AFC135-F27B-4DC7-9945-A16D3AF61148}" srcOrd="0" destOrd="0" parTransId="{E4661604-9D90-4710-94CD-80CA0E858C53}" sibTransId="{CFACC4C3-D0CD-42C8-A1A4-E39C0B999503}"/>
    <dgm:cxn modelId="{5D1A09BD-DD6B-4BCB-ACF8-23478B5FE486}" type="presOf" srcId="{4F4F867C-0477-4119-A86C-57C0A4F6D89A}" destId="{C6A4D991-C484-4466-B948-29FBA16F0B65}" srcOrd="0" destOrd="0" presId="urn:microsoft.com/office/officeart/2005/8/layout/radial6"/>
    <dgm:cxn modelId="{E057AACA-C3DD-4E5B-A0BC-A93AA46FB996}" type="presOf" srcId="{338F4BD5-C005-404A-B1B7-AF0CEA824C54}" destId="{EEB46ED7-F8EF-4AD3-A6E9-5C5260203B76}" srcOrd="0" destOrd="0" presId="urn:microsoft.com/office/officeart/2005/8/layout/radial6"/>
    <dgm:cxn modelId="{026AF9E4-0470-4FC8-9094-9F959D98EB3E}" type="presOf" srcId="{0FF1ECBD-1235-4B4E-975F-2421EED4DA0A}" destId="{52F2AAAE-87CF-44C6-AB82-77B740EFFEF2}" srcOrd="0" destOrd="0" presId="urn:microsoft.com/office/officeart/2005/8/layout/radial6"/>
    <dgm:cxn modelId="{38B12685-67EE-4AF1-8C12-473717016FDE}" type="presOf" srcId="{BBC85FDF-39ED-4E9E-805A-9344FFB62A4C}" destId="{49382216-9090-4142-A32E-D943CEC0DE80}" srcOrd="0" destOrd="0" presId="urn:microsoft.com/office/officeart/2005/8/layout/radial6"/>
    <dgm:cxn modelId="{D6178A95-15A1-4FB8-96FF-E966D6DC1982}" type="presOf" srcId="{A2CF428D-678D-4AB2-9728-8804FDC3B1F0}" destId="{FA0BF27A-9726-46BE-8BD3-D6F6A0828E78}" srcOrd="0" destOrd="0" presId="urn:microsoft.com/office/officeart/2005/8/layout/radial6"/>
    <dgm:cxn modelId="{AB712441-BDB4-4068-B5A9-293E18CB6E39}" srcId="{BBC85FDF-39ED-4E9E-805A-9344FFB62A4C}" destId="{91854D55-7383-4DD1-93CE-20523C1D298A}" srcOrd="3" destOrd="0" parTransId="{22307F81-AE56-4795-9EB1-7309C050DC9E}" sibTransId="{338F4BD5-C005-404A-B1B7-AF0CEA824C54}"/>
    <dgm:cxn modelId="{9A261AD2-7283-4842-BD0D-C2EDAC3BE098}" type="presOf" srcId="{75BB83FA-4253-417A-824F-C552274A95AA}" destId="{44E683D4-FC50-4F90-815D-F94DD254E085}" srcOrd="0" destOrd="0" presId="urn:microsoft.com/office/officeart/2005/8/layout/radial6"/>
    <dgm:cxn modelId="{397812A6-BC17-41FF-9017-2A53185AC73D}" srcId="{0FF1ECBD-1235-4B4E-975F-2421EED4DA0A}" destId="{305A1CA5-5512-40FC-80F9-55A4E974BA8C}" srcOrd="1" destOrd="0" parTransId="{6CA5CDCC-15BA-4EF2-9CE3-8D6EC46B1FB7}" sibTransId="{DA7D741A-05BE-44DF-90DD-E5F915767577}"/>
    <dgm:cxn modelId="{26D1C135-2130-4503-A562-7DE51F16FFF0}" srcId="{BBC85FDF-39ED-4E9E-805A-9344FFB62A4C}" destId="{1AC9EC29-8DBA-4226-BD5C-471FBCE7E7F2}" srcOrd="4" destOrd="0" parTransId="{F8941836-E70A-45F4-9730-31340941D4A9}" sibTransId="{A2CF428D-678D-4AB2-9728-8804FDC3B1F0}"/>
    <dgm:cxn modelId="{70D7270E-2F37-48F1-9699-4B66621D61A5}" type="presOf" srcId="{6C95AB38-D336-4FCA-9464-7DA7F8FF744B}" destId="{C2ED52F8-AE0F-4C2C-A21B-E0D7431DC9A2}" srcOrd="0" destOrd="0" presId="urn:microsoft.com/office/officeart/2005/8/layout/radial6"/>
    <dgm:cxn modelId="{582254CE-154A-471F-8665-5310E0893BDA}" srcId="{BBC85FDF-39ED-4E9E-805A-9344FFB62A4C}" destId="{4F4F867C-0477-4119-A86C-57C0A4F6D89A}" srcOrd="1" destOrd="0" parTransId="{774F98EC-A107-45DE-AA89-E0CEFA304003}" sibTransId="{75BB83FA-4253-417A-824F-C552274A95AA}"/>
    <dgm:cxn modelId="{3361EE0E-FD88-4791-8ABC-FFBFE0383C03}" srcId="{BBC85FDF-39ED-4E9E-805A-9344FFB62A4C}" destId="{6C95AB38-D336-4FCA-9464-7DA7F8FF744B}" srcOrd="2" destOrd="0" parTransId="{1D832FB5-2481-4788-B3A3-C660FC1E6309}" sibTransId="{4723313E-A3F7-4C9C-82C8-F3AD469CD7FC}"/>
    <dgm:cxn modelId="{9F1F65E0-DF7B-43C9-A97E-0D6A74D17F54}" type="presOf" srcId="{91854D55-7383-4DD1-93CE-20523C1D298A}" destId="{3106C7DC-631B-4862-84D6-80948570F168}" srcOrd="0" destOrd="0" presId="urn:microsoft.com/office/officeart/2005/8/layout/radial6"/>
    <dgm:cxn modelId="{CC5F2A81-9774-44C6-94DB-4D5B28B47B03}" srcId="{0FF1ECBD-1235-4B4E-975F-2421EED4DA0A}" destId="{BBC85FDF-39ED-4E9E-805A-9344FFB62A4C}" srcOrd="0" destOrd="0" parTransId="{B8240C11-4E58-4695-B5BE-546E01F1F962}" sibTransId="{2642DCD3-09A7-493A-864E-4FD1A488C41F}"/>
    <dgm:cxn modelId="{C89594DE-CAE4-4FA7-8973-7971F615AF28}" type="presOf" srcId="{C5AFC135-F27B-4DC7-9945-A16D3AF61148}" destId="{9290FE76-97DE-487F-B18E-E33F43BD4095}" srcOrd="0" destOrd="0" presId="urn:microsoft.com/office/officeart/2005/8/layout/radial6"/>
    <dgm:cxn modelId="{32B705C0-10F1-42A5-9F74-1CB47D9BA964}" type="presOf" srcId="{4723313E-A3F7-4C9C-82C8-F3AD469CD7FC}" destId="{FAF6F666-7DBE-4561-9456-58F0DDE51A15}" srcOrd="0" destOrd="0" presId="urn:microsoft.com/office/officeart/2005/8/layout/radial6"/>
    <dgm:cxn modelId="{E41EBB63-AD17-420C-845A-5AFC5554084C}" type="presOf" srcId="{1AC9EC29-8DBA-4226-BD5C-471FBCE7E7F2}" destId="{07CB616E-B880-4199-8467-F1BB30C3E147}" srcOrd="0" destOrd="0" presId="urn:microsoft.com/office/officeart/2005/8/layout/radial6"/>
    <dgm:cxn modelId="{C033664C-404B-4652-A333-E56852DF6463}" type="presParOf" srcId="{52F2AAAE-87CF-44C6-AB82-77B740EFFEF2}" destId="{49382216-9090-4142-A32E-D943CEC0DE80}" srcOrd="0" destOrd="0" presId="urn:microsoft.com/office/officeart/2005/8/layout/radial6"/>
    <dgm:cxn modelId="{D1A340D0-1209-4A6D-9FD9-0AFCD3E09136}" type="presParOf" srcId="{52F2AAAE-87CF-44C6-AB82-77B740EFFEF2}" destId="{9290FE76-97DE-487F-B18E-E33F43BD4095}" srcOrd="1" destOrd="0" presId="urn:microsoft.com/office/officeart/2005/8/layout/radial6"/>
    <dgm:cxn modelId="{66FFB378-0A4D-4D4A-9B65-7264FB49468C}" type="presParOf" srcId="{52F2AAAE-87CF-44C6-AB82-77B740EFFEF2}" destId="{97BF2C2E-E367-4390-99F5-3EEC2FBF3336}" srcOrd="2" destOrd="0" presId="urn:microsoft.com/office/officeart/2005/8/layout/radial6"/>
    <dgm:cxn modelId="{8567E174-8ED3-481D-BB6A-22E314A20475}" type="presParOf" srcId="{52F2AAAE-87CF-44C6-AB82-77B740EFFEF2}" destId="{939F8097-6E8A-460D-9063-BA413F3BF917}" srcOrd="3" destOrd="0" presId="urn:microsoft.com/office/officeart/2005/8/layout/radial6"/>
    <dgm:cxn modelId="{520FABBC-4108-4F6F-8E57-ABCAE3AA6B29}" type="presParOf" srcId="{52F2AAAE-87CF-44C6-AB82-77B740EFFEF2}" destId="{C6A4D991-C484-4466-B948-29FBA16F0B65}" srcOrd="4" destOrd="0" presId="urn:microsoft.com/office/officeart/2005/8/layout/radial6"/>
    <dgm:cxn modelId="{054C6B6E-8D68-4B6E-83C0-10094C357E8B}" type="presParOf" srcId="{52F2AAAE-87CF-44C6-AB82-77B740EFFEF2}" destId="{5CD01C1F-DD9C-4B2B-8494-4179CB4B1C13}" srcOrd="5" destOrd="0" presId="urn:microsoft.com/office/officeart/2005/8/layout/radial6"/>
    <dgm:cxn modelId="{93B1FCCD-AE53-4EA2-82CA-0F914B60388F}" type="presParOf" srcId="{52F2AAAE-87CF-44C6-AB82-77B740EFFEF2}" destId="{44E683D4-FC50-4F90-815D-F94DD254E085}" srcOrd="6" destOrd="0" presId="urn:microsoft.com/office/officeart/2005/8/layout/radial6"/>
    <dgm:cxn modelId="{B78E4F16-9B44-4339-9FFB-BED772096DA9}" type="presParOf" srcId="{52F2AAAE-87CF-44C6-AB82-77B740EFFEF2}" destId="{C2ED52F8-AE0F-4C2C-A21B-E0D7431DC9A2}" srcOrd="7" destOrd="0" presId="urn:microsoft.com/office/officeart/2005/8/layout/radial6"/>
    <dgm:cxn modelId="{0E2ADAE3-14D6-4094-8225-19534D9494C4}" type="presParOf" srcId="{52F2AAAE-87CF-44C6-AB82-77B740EFFEF2}" destId="{699EE2D8-5E16-4492-BD6F-9B64F6CE0A2A}" srcOrd="8" destOrd="0" presId="urn:microsoft.com/office/officeart/2005/8/layout/radial6"/>
    <dgm:cxn modelId="{C3DA7059-3BFC-42DD-BC6B-070A81E4FE9A}" type="presParOf" srcId="{52F2AAAE-87CF-44C6-AB82-77B740EFFEF2}" destId="{FAF6F666-7DBE-4561-9456-58F0DDE51A15}" srcOrd="9" destOrd="0" presId="urn:microsoft.com/office/officeart/2005/8/layout/radial6"/>
    <dgm:cxn modelId="{D2B6B18B-71F9-4BFF-9B4E-C5688BA39159}" type="presParOf" srcId="{52F2AAAE-87CF-44C6-AB82-77B740EFFEF2}" destId="{3106C7DC-631B-4862-84D6-80948570F168}" srcOrd="10" destOrd="0" presId="urn:microsoft.com/office/officeart/2005/8/layout/radial6"/>
    <dgm:cxn modelId="{65DB7952-C676-4CD7-9086-7166BE2DFAA2}" type="presParOf" srcId="{52F2AAAE-87CF-44C6-AB82-77B740EFFEF2}" destId="{472F047C-2923-4EF2-B4F6-1B413F18785F}" srcOrd="11" destOrd="0" presId="urn:microsoft.com/office/officeart/2005/8/layout/radial6"/>
    <dgm:cxn modelId="{3880F45B-9DC6-4BCF-8F1D-28404F531235}" type="presParOf" srcId="{52F2AAAE-87CF-44C6-AB82-77B740EFFEF2}" destId="{EEB46ED7-F8EF-4AD3-A6E9-5C5260203B76}" srcOrd="12" destOrd="0" presId="urn:microsoft.com/office/officeart/2005/8/layout/radial6"/>
    <dgm:cxn modelId="{9759B59D-C233-4C6C-B78C-5AE8E560923D}" type="presParOf" srcId="{52F2AAAE-87CF-44C6-AB82-77B740EFFEF2}" destId="{07CB616E-B880-4199-8467-F1BB30C3E147}" srcOrd="13" destOrd="0" presId="urn:microsoft.com/office/officeart/2005/8/layout/radial6"/>
    <dgm:cxn modelId="{BB27897E-B954-4004-908F-659ADD73E0C3}" type="presParOf" srcId="{52F2AAAE-87CF-44C6-AB82-77B740EFFEF2}" destId="{AB2030EB-BFA7-4392-B15C-699EF793691B}" srcOrd="14" destOrd="0" presId="urn:microsoft.com/office/officeart/2005/8/layout/radial6"/>
    <dgm:cxn modelId="{7D470245-0487-43FA-8C5F-DAAA88DD0542}" type="presParOf" srcId="{52F2AAAE-87CF-44C6-AB82-77B740EFFEF2}" destId="{FA0BF27A-9726-46BE-8BD3-D6F6A0828E78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0BF27A-9726-46BE-8BD3-D6F6A0828E78}">
      <dsp:nvSpPr>
        <dsp:cNvPr id="0" name=""/>
        <dsp:cNvSpPr/>
      </dsp:nvSpPr>
      <dsp:spPr>
        <a:xfrm>
          <a:off x="2374555" y="544543"/>
          <a:ext cx="3638765" cy="3638765"/>
        </a:xfrm>
        <a:prstGeom prst="blockArc">
          <a:avLst>
            <a:gd name="adj1" fmla="val 11880000"/>
            <a:gd name="adj2" fmla="val 16200000"/>
            <a:gd name="adj3" fmla="val 4637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EB46ED7-F8EF-4AD3-A6E9-5C5260203B76}">
      <dsp:nvSpPr>
        <dsp:cNvPr id="0" name=""/>
        <dsp:cNvSpPr/>
      </dsp:nvSpPr>
      <dsp:spPr>
        <a:xfrm>
          <a:off x="2374555" y="544543"/>
          <a:ext cx="3638765" cy="3638765"/>
        </a:xfrm>
        <a:prstGeom prst="blockArc">
          <a:avLst>
            <a:gd name="adj1" fmla="val 7560000"/>
            <a:gd name="adj2" fmla="val 11880000"/>
            <a:gd name="adj3" fmla="val 4637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AF6F666-7DBE-4561-9456-58F0DDE51A15}">
      <dsp:nvSpPr>
        <dsp:cNvPr id="0" name=""/>
        <dsp:cNvSpPr/>
      </dsp:nvSpPr>
      <dsp:spPr>
        <a:xfrm>
          <a:off x="2374555" y="544543"/>
          <a:ext cx="3638765" cy="3638765"/>
        </a:xfrm>
        <a:prstGeom prst="blockArc">
          <a:avLst>
            <a:gd name="adj1" fmla="val 3240000"/>
            <a:gd name="adj2" fmla="val 7560000"/>
            <a:gd name="adj3" fmla="val 4637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4E683D4-FC50-4F90-815D-F94DD254E085}">
      <dsp:nvSpPr>
        <dsp:cNvPr id="0" name=""/>
        <dsp:cNvSpPr/>
      </dsp:nvSpPr>
      <dsp:spPr>
        <a:xfrm>
          <a:off x="2374555" y="544543"/>
          <a:ext cx="3638765" cy="3638765"/>
        </a:xfrm>
        <a:prstGeom prst="blockArc">
          <a:avLst>
            <a:gd name="adj1" fmla="val 20520000"/>
            <a:gd name="adj2" fmla="val 3240000"/>
            <a:gd name="adj3" fmla="val 4637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39F8097-6E8A-460D-9063-BA413F3BF917}">
      <dsp:nvSpPr>
        <dsp:cNvPr id="0" name=""/>
        <dsp:cNvSpPr/>
      </dsp:nvSpPr>
      <dsp:spPr>
        <a:xfrm>
          <a:off x="2374555" y="544543"/>
          <a:ext cx="3638765" cy="3638765"/>
        </a:xfrm>
        <a:prstGeom prst="blockArc">
          <a:avLst>
            <a:gd name="adj1" fmla="val 16200000"/>
            <a:gd name="adj2" fmla="val 20520000"/>
            <a:gd name="adj3" fmla="val 4637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9382216-9090-4142-A32E-D943CEC0DE80}">
      <dsp:nvSpPr>
        <dsp:cNvPr id="0" name=""/>
        <dsp:cNvSpPr/>
      </dsp:nvSpPr>
      <dsp:spPr>
        <a:xfrm>
          <a:off x="3356966" y="1526954"/>
          <a:ext cx="1673944" cy="167394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You </a:t>
          </a:r>
          <a:endParaRPr lang="en-US" sz="4800" kern="1200" dirty="0"/>
        </a:p>
      </dsp:txBody>
      <dsp:txXfrm>
        <a:off x="3602109" y="1772097"/>
        <a:ext cx="1183658" cy="1183658"/>
      </dsp:txXfrm>
    </dsp:sp>
    <dsp:sp modelId="{9290FE76-97DE-487F-B18E-E33F43BD4095}">
      <dsp:nvSpPr>
        <dsp:cNvPr id="0" name=""/>
        <dsp:cNvSpPr/>
      </dsp:nvSpPr>
      <dsp:spPr>
        <a:xfrm>
          <a:off x="3608057" y="846"/>
          <a:ext cx="1171761" cy="117176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Influencer</a:t>
          </a:r>
          <a:endParaRPr lang="en-US" sz="1400" kern="1200" dirty="0"/>
        </a:p>
      </dsp:txBody>
      <dsp:txXfrm>
        <a:off x="3779657" y="172446"/>
        <a:ext cx="828561" cy="828561"/>
      </dsp:txXfrm>
    </dsp:sp>
    <dsp:sp modelId="{C6A4D991-C484-4466-B948-29FBA16F0B65}">
      <dsp:nvSpPr>
        <dsp:cNvPr id="0" name=""/>
        <dsp:cNvSpPr/>
      </dsp:nvSpPr>
      <dsp:spPr>
        <a:xfrm>
          <a:off x="5298274" y="1228860"/>
          <a:ext cx="1171761" cy="117176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Advocate</a:t>
          </a:r>
          <a:endParaRPr lang="en-US" sz="1600" kern="1200" dirty="0"/>
        </a:p>
      </dsp:txBody>
      <dsp:txXfrm>
        <a:off x="5469874" y="1400460"/>
        <a:ext cx="828561" cy="828561"/>
      </dsp:txXfrm>
    </dsp:sp>
    <dsp:sp modelId="{C2ED52F8-AE0F-4C2C-A21B-E0D7431DC9A2}">
      <dsp:nvSpPr>
        <dsp:cNvPr id="0" name=""/>
        <dsp:cNvSpPr/>
      </dsp:nvSpPr>
      <dsp:spPr>
        <a:xfrm>
          <a:off x="4652669" y="3215830"/>
          <a:ext cx="1171761" cy="117176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Bridge</a:t>
          </a:r>
          <a:endParaRPr lang="en-US" sz="1600" kern="1200" dirty="0"/>
        </a:p>
      </dsp:txBody>
      <dsp:txXfrm>
        <a:off x="4824269" y="3387430"/>
        <a:ext cx="828561" cy="828561"/>
      </dsp:txXfrm>
    </dsp:sp>
    <dsp:sp modelId="{3106C7DC-631B-4862-84D6-80948570F168}">
      <dsp:nvSpPr>
        <dsp:cNvPr id="0" name=""/>
        <dsp:cNvSpPr/>
      </dsp:nvSpPr>
      <dsp:spPr>
        <a:xfrm>
          <a:off x="2563446" y="3215830"/>
          <a:ext cx="1171761" cy="117176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Resource</a:t>
          </a:r>
          <a:endParaRPr lang="en-US" sz="1600" kern="1200" dirty="0"/>
        </a:p>
      </dsp:txBody>
      <dsp:txXfrm>
        <a:off x="2735046" y="3387430"/>
        <a:ext cx="828561" cy="828561"/>
      </dsp:txXfrm>
    </dsp:sp>
    <dsp:sp modelId="{07CB616E-B880-4199-8467-F1BB30C3E147}">
      <dsp:nvSpPr>
        <dsp:cNvPr id="0" name=""/>
        <dsp:cNvSpPr/>
      </dsp:nvSpPr>
      <dsp:spPr>
        <a:xfrm>
          <a:off x="1911964" y="1191083"/>
          <a:ext cx="1183513" cy="124731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Admin</a:t>
          </a:r>
          <a:endParaRPr lang="en-US" sz="1600" kern="1200" dirty="0"/>
        </a:p>
      </dsp:txBody>
      <dsp:txXfrm>
        <a:off x="2085285" y="1373748"/>
        <a:ext cx="836871" cy="881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dirty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dirty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dirty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Partners in Medical Education, Inc.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fld id="{555F01A3-6F65-0147-84C2-927BF12F699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6446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dirty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dirty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dirty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Partners in Medical Education, Inc.</a:t>
            </a:r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fld id="{3F782BF5-A8E9-C644-8A7A-C1D6C4757A5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546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 b="0" dirty="0">
                <a:latin typeface="Arial" charset="0"/>
                <a:cs typeface="ＭＳ Ｐゴシック" charset="0"/>
              </a:rPr>
              <a:t>Partners in Medical Education, Inc.</a:t>
            </a: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53FE70FA-986D-FC40-BDF9-DC13C420428A}" type="slidenum">
              <a:rPr lang="en-US" sz="1200" b="0">
                <a:latin typeface="Arial" charset="0"/>
                <a:cs typeface="ＭＳ Ｐゴシック" charset="0"/>
              </a:rPr>
              <a:pPr/>
              <a:t>1</a:t>
            </a:fld>
            <a:endParaRPr lang="en-US" sz="1200" b="0" dirty="0">
              <a:latin typeface="Arial" charset="0"/>
              <a:cs typeface="ＭＳ Ｐゴシック" charset="0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231775" indent="-231775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61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8648663-B5B0-4EB1-A9ED-1467697AF187}" type="slidenum">
              <a:rPr lang="en-US" altLang="en-US" smtClean="0"/>
              <a:pPr eaLnBrk="1" hangingPunct="1"/>
              <a:t>19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951117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7C3ABBE-0318-42BE-83F2-07D643F57A22}" type="slidenum">
              <a:rPr lang="en-US" altLang="en-US" smtClean="0"/>
              <a:pPr eaLnBrk="1" hangingPunct="1"/>
              <a:t>20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11135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0BACD1-189D-44D2-8AC1-C33BC9CAF65E}" type="slidenum">
              <a:rPr lang="en-US" altLang="en-US" smtClean="0"/>
              <a:pPr eaLnBrk="1" hangingPunct="1"/>
              <a:t>21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5535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A41ED79-3520-467D-9358-33E5993B915A}" type="slidenum">
              <a:rPr lang="en-US" altLang="en-US" smtClean="0"/>
              <a:pPr eaLnBrk="1" hangingPunct="1"/>
              <a:t>22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47659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30A97D2-14FD-4868-979E-34DBECC91B02}" type="slidenum">
              <a:rPr lang="en-US" altLang="en-US" smtClean="0"/>
              <a:pPr eaLnBrk="1" hangingPunct="1"/>
              <a:t>23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19211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95CB9E8-7349-496E-91AF-0C6094BC988C}" type="slidenum">
              <a:rPr lang="en-US" altLang="en-US" smtClean="0"/>
              <a:pPr eaLnBrk="1" hangingPunct="1"/>
              <a:t>24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56789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3D0AA0-CD3C-4CF0-B5D7-1BF1B8BAAE82}" type="slidenum">
              <a:rPr lang="en-US" altLang="en-US" smtClean="0"/>
              <a:pPr eaLnBrk="1" hangingPunct="1"/>
              <a:t>25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609929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Partners in Medical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782BF5-A8E9-C644-8A7A-C1D6C4757A5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72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Partners in Medical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782BF5-A8E9-C644-8A7A-C1D6C4757A5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6860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63CBFC8-66C6-4341-9F99-D904224F29D5}" type="slidenum">
              <a:rPr lang="en-US" sz="1200" b="0">
                <a:latin typeface="Arial" charset="0"/>
              </a:rPr>
              <a:pPr/>
              <a:t>32</a:t>
            </a:fld>
            <a:endParaRPr lang="en-US" sz="1200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0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 b="0" dirty="0">
                <a:solidFill>
                  <a:srgbClr val="000000"/>
                </a:solidFill>
                <a:latin typeface="Arial" charset="0"/>
              </a:rPr>
              <a:t>Partners in Medical Education, Inc.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2405B25-296E-DA4E-91D2-14226683E9BE}" type="slidenum">
              <a:rPr lang="en-US" sz="1200" b="0">
                <a:solidFill>
                  <a:srgbClr val="000000"/>
                </a:solidFill>
                <a:latin typeface="Arial" charset="0"/>
              </a:rPr>
              <a:pPr/>
              <a:t>2</a:t>
            </a:fld>
            <a:endParaRPr lang="en-US" sz="12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43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Partners in Medical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782BF5-A8E9-C644-8A7A-C1D6C4757A5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201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F195DE12-4281-1345-80F4-9BAEA4B4B8EB}" type="slidenum">
              <a:rPr lang="en-US" sz="1200" b="0">
                <a:latin typeface="Arial" charset="0"/>
              </a:rPr>
              <a:pPr/>
              <a:t>35</a:t>
            </a:fld>
            <a:endParaRPr lang="en-US" sz="1200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564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F195DE12-4281-1345-80F4-9BAEA4B4B8EB}" type="slidenum">
              <a:rPr lang="en-US" sz="1200" b="0">
                <a:latin typeface="Arial" charset="0"/>
              </a:rPr>
              <a:pPr/>
              <a:t>36</a:t>
            </a:fld>
            <a:endParaRPr lang="en-US" sz="1200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193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1pPr>
            <a:lvl2pPr marL="733731" indent="-281965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2pPr>
            <a:lvl3pPr marL="1129415" indent="-225883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3pPr>
            <a:lvl4pPr marL="1581181" indent="-225883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4pPr>
            <a:lvl5pPr marL="2034505" indent="-225883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5pPr>
            <a:lvl6pPr marL="2483155" indent="-225883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6pPr>
            <a:lvl7pPr marL="2931805" indent="-225883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7pPr>
            <a:lvl8pPr marL="3380456" indent="-225883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8pPr>
            <a:lvl9pPr marL="3829106" indent="-225883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/>
            <a:fld id="{2B3A5FF8-6011-44AD-BBFE-77DA68405DB2}" type="slidenum">
              <a:rPr lang="en-US" altLang="en-US" sz="1200" b="0">
                <a:latin typeface="Arial" charset="0"/>
                <a:ea typeface="ＭＳ Ｐゴシック" pitchFamily="34" charset="-128"/>
              </a:rPr>
              <a:pPr algn="r"/>
              <a:t>38</a:t>
            </a:fld>
            <a:endParaRPr lang="en-US" altLang="en-US" sz="1200" b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690563"/>
            <a:ext cx="4602162" cy="3452812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6522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900" b="1">
                <a:solidFill>
                  <a:schemeClr val="tx1"/>
                </a:solidFill>
                <a:latin typeface="Comic Sans MS" pitchFamily="66" charset="0"/>
              </a:defRPr>
            </a:lvl1pPr>
            <a:lvl2pPr marL="723073" indent="-278104">
              <a:defRPr sz="1900" b="1">
                <a:solidFill>
                  <a:schemeClr val="tx1"/>
                </a:solidFill>
                <a:latin typeface="Comic Sans MS" pitchFamily="66" charset="0"/>
              </a:defRPr>
            </a:lvl2pPr>
            <a:lvl3pPr marL="1112420" indent="-222483">
              <a:defRPr sz="1900" b="1">
                <a:solidFill>
                  <a:schemeClr val="tx1"/>
                </a:solidFill>
                <a:latin typeface="Comic Sans MS" pitchFamily="66" charset="0"/>
              </a:defRPr>
            </a:lvl3pPr>
            <a:lvl4pPr marL="1557389" indent="-222483">
              <a:defRPr sz="1900" b="1">
                <a:solidFill>
                  <a:schemeClr val="tx1"/>
                </a:solidFill>
                <a:latin typeface="Comic Sans MS" pitchFamily="66" charset="0"/>
              </a:defRPr>
            </a:lvl4pPr>
            <a:lvl5pPr marL="2002356" indent="-222483">
              <a:defRPr sz="1900" b="1">
                <a:solidFill>
                  <a:schemeClr val="tx1"/>
                </a:solidFill>
                <a:latin typeface="Comic Sans MS" pitchFamily="66" charset="0"/>
              </a:defRPr>
            </a:lvl5pPr>
            <a:lvl6pPr marL="2447325" indent="-222483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mic Sans MS" pitchFamily="66" charset="0"/>
              </a:defRPr>
            </a:lvl6pPr>
            <a:lvl7pPr marL="2892293" indent="-222483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mic Sans MS" pitchFamily="66" charset="0"/>
              </a:defRPr>
            </a:lvl7pPr>
            <a:lvl8pPr marL="3337261" indent="-222483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mic Sans MS" pitchFamily="66" charset="0"/>
              </a:defRPr>
            </a:lvl8pPr>
            <a:lvl9pPr marL="3782229" indent="-222483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16FC5A3-03F1-4D94-832B-82312361FE78}" type="slidenum">
              <a:rPr lang="en-US" sz="1200" b="0">
                <a:latin typeface="Arial" charset="0"/>
              </a:rPr>
              <a:pPr/>
              <a:t>39</a:t>
            </a:fld>
            <a:endParaRPr lang="en-US" sz="1200" b="0">
              <a:latin typeface="Arial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8193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1AEBDFA-189D-5748-A468-344D971462C2}" type="slidenum">
              <a:rPr lang="en-US" sz="1200" b="0">
                <a:latin typeface="Arial" charset="0"/>
              </a:rPr>
              <a:pPr/>
              <a:t>3</a:t>
            </a:fld>
            <a:endParaRPr lang="en-US" sz="1200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699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209B7C33-6A2D-974B-BD47-579C33F83B43}" type="slidenum">
              <a:rPr lang="en-US" sz="1200" b="0">
                <a:latin typeface="Arial" charset="0"/>
              </a:rPr>
              <a:pPr/>
              <a:t>4</a:t>
            </a:fld>
            <a:endParaRPr lang="en-US" sz="1200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683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Partners in Medical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782BF5-A8E9-C644-8A7A-C1D6C4757A5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099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Partners in Medical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782BF5-A8E9-C644-8A7A-C1D6C4757A5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53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CD986956-F34A-154B-B94C-41EC713B6139}" type="slidenum">
              <a:rPr lang="en-US" sz="1200" b="0">
                <a:latin typeface="Arial" charset="0"/>
              </a:rPr>
              <a:pPr/>
              <a:t>11</a:t>
            </a:fld>
            <a:endParaRPr lang="en-US" sz="1200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597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Partners in Medical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782BF5-A8E9-C644-8A7A-C1D6C4757A5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332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Partners in Medical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782BF5-A8E9-C644-8A7A-C1D6C4757A5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44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 dirty="0" smtClean="0">
                <a:latin typeface="Times New Roman" pitchFamily="18" charset="0"/>
                <a:ea typeface="+mn-ea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l" eaLnBrk="1" hangingPunct="1">
                <a:defRPr/>
              </a:pPr>
              <a:endParaRPr lang="en-US" altLang="en-US" sz="2400" b="0" dirty="0" smtClean="0">
                <a:latin typeface="Times New Roman" pitchFamily="18" charset="0"/>
                <a:ea typeface="+mn-ea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l"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l"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l"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l"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l"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l"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l"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l"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l"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l"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  <a:ea typeface="+mn-ea"/>
                </a:endParaRPr>
              </a:p>
            </p:txBody>
          </p:sp>
        </p:grpSp>
      </p:grpSp>
      <p:sp>
        <p:nvSpPr>
          <p:cNvPr id="348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000">
                <a:solidFill>
                  <a:srgbClr val="FFFFFF"/>
                </a:solidFill>
                <a:latin typeface="Lucida Bright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48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-111" charset="2"/>
              <a:buNone/>
              <a:defRPr sz="2400">
                <a:latin typeface="Lucida Bright" pitchFamily="18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51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500"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35814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Arial Black" charset="0"/>
              </a:defRPr>
            </a:lvl1pPr>
          </a:lstStyle>
          <a:p>
            <a:fld id="{1459B5FA-1E80-E24B-8EB7-297C9AEDB70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5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F08D-651F-4007-ACC2-C6A9673E12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54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Arial Black" charset="0"/>
              </a:defRPr>
            </a:lvl1pPr>
          </a:lstStyle>
          <a:p>
            <a:fld id="{1459B5FA-1E80-E24B-8EB7-297C9AEDB701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128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 dirty="0" smtClean="0">
                <a:latin typeface="Times New Roman" pitchFamily="18" charset="0"/>
                <a:ea typeface="+mn-ea"/>
              </a:endParaRPr>
            </a:p>
          </p:txBody>
        </p:sp>
        <p:sp>
          <p:nvSpPr>
            <p:cNvPr id="5129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l" eaLnBrk="1" hangingPunct="1">
                <a:defRPr/>
              </a:pPr>
              <a:endParaRPr lang="en-US" altLang="en-US" sz="2400" b="0" dirty="0" smtClean="0">
                <a:latin typeface="Times New Roman" pitchFamily="18" charset="0"/>
                <a:ea typeface="+mn-ea"/>
              </a:endParaRPr>
            </a:p>
          </p:txBody>
        </p:sp>
        <p:sp>
          <p:nvSpPr>
            <p:cNvPr id="5130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l" eaLnBrk="1" hangingPunct="1">
                <a:defRPr/>
              </a:pPr>
              <a:endParaRPr lang="en-US" altLang="en-US" sz="1800" b="0" dirty="0" smtClean="0">
                <a:solidFill>
                  <a:schemeClr val="hlin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131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l" eaLnBrk="1" hangingPunct="1">
                <a:defRPr/>
              </a:pPr>
              <a:endParaRPr lang="en-US" altLang="en-US" sz="1800" b="0" dirty="0" smtClean="0">
                <a:solidFill>
                  <a:schemeClr val="hlin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132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l" eaLnBrk="1" hangingPunct="1">
                <a:defRPr/>
              </a:pPr>
              <a:endParaRPr lang="en-US" altLang="en-US" sz="1800" b="0" dirty="0" smtClean="0">
                <a:solidFill>
                  <a:schemeClr val="accent2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133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l" eaLnBrk="1" hangingPunct="1">
                <a:defRPr/>
              </a:pPr>
              <a:endParaRPr lang="en-US" altLang="en-US" sz="1800" b="0" dirty="0" smtClean="0">
                <a:solidFill>
                  <a:schemeClr val="hlin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134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l" eaLnBrk="1" hangingPunct="1">
                <a:defRPr/>
              </a:pPr>
              <a:endParaRPr lang="en-US" altLang="en-US" sz="2400" b="0" dirty="0" smtClean="0">
                <a:latin typeface="Times New Roman" pitchFamily="18" charset="0"/>
                <a:ea typeface="+mn-ea"/>
              </a:endParaRPr>
            </a:p>
          </p:txBody>
        </p:sp>
        <p:sp>
          <p:nvSpPr>
            <p:cNvPr id="5135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l" eaLnBrk="1" hangingPunct="1">
                <a:defRPr/>
              </a:pPr>
              <a:endParaRPr lang="en-US" altLang="en-US" sz="1800" b="0" dirty="0" smtClean="0">
                <a:solidFill>
                  <a:schemeClr val="accent2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136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l" eaLnBrk="1" hangingPunct="1">
                <a:defRPr/>
              </a:pPr>
              <a:endParaRPr lang="en-US" altLang="en-US" sz="1800" b="0" dirty="0" smtClean="0">
                <a:solidFill>
                  <a:schemeClr val="accent2"/>
                </a:solidFill>
                <a:latin typeface="Arial" charset="0"/>
                <a:ea typeface="+mn-ea"/>
              </a:endParaRPr>
            </a:p>
          </p:txBody>
        </p:sp>
      </p:grpSp>
      <p:sp>
        <p:nvSpPr>
          <p:cNvPr id="512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35814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68" r:id="rId1"/>
    <p:sldLayoutId id="2147486762" r:id="rId2"/>
    <p:sldLayoutId id="2147486769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/>
          <a:ea typeface="ＭＳ Ｐゴシック" pitchFamily="-106" charset="-128"/>
          <a:cs typeface="Aria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0"/>
        <a:buChar char="n"/>
        <a:defRPr sz="3200">
          <a:solidFill>
            <a:schemeClr val="tx1"/>
          </a:solidFill>
          <a:latin typeface="Arial"/>
          <a:ea typeface="ＭＳ Ｐゴシック" pitchFamily="-106" charset="-128"/>
          <a:cs typeface="Arial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¨"/>
        <a:defRPr sz="2800">
          <a:solidFill>
            <a:schemeClr val="tx1"/>
          </a:solidFill>
          <a:latin typeface="Arial"/>
          <a:ea typeface="ＭＳ Ｐゴシック" pitchFamily="-111" charset="-128"/>
          <a:cs typeface="Arial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Arial"/>
          <a:ea typeface="ＭＳ Ｐゴシック" pitchFamily="-111" charset="-128"/>
          <a:cs typeface="Arial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¨"/>
        <a:defRPr sz="2000">
          <a:solidFill>
            <a:schemeClr val="tx1"/>
          </a:solidFill>
          <a:latin typeface="Arial"/>
          <a:ea typeface="ＭＳ Ｐゴシック" pitchFamily="-111" charset="-128"/>
          <a:cs typeface="Arial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0"/>
        <a:buChar char="§"/>
        <a:defRPr sz="2000">
          <a:solidFill>
            <a:schemeClr val="tx1"/>
          </a:solidFill>
          <a:latin typeface="Arial"/>
          <a:ea typeface="ＭＳ Ｐゴシック" pitchFamily="-111" charset="-128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4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6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8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9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4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2057400"/>
            <a:ext cx="6019800" cy="2057400"/>
          </a:xfrm>
        </p:spPr>
        <p:txBody>
          <a:bodyPr/>
          <a:lstStyle/>
          <a:p>
            <a:pPr algn="l" eaLnBrk="1" hangingPunct="1"/>
            <a:r>
              <a:rPr lang="en-US" sz="4200" b="1" dirty="0">
                <a:latin typeface="Lucida Bright" charset="0"/>
                <a:ea typeface="ＭＳ Ｐゴシック" charset="0"/>
                <a:cs typeface="ＭＳ Ｐゴシック" charset="0"/>
              </a:rPr>
              <a:t/>
            </a:r>
            <a:br>
              <a:rPr lang="en-US" sz="4200" b="1" dirty="0">
                <a:latin typeface="Lucida Bright" charset="0"/>
                <a:ea typeface="ＭＳ Ｐゴシック" charset="0"/>
                <a:cs typeface="ＭＳ Ｐゴシック" charset="0"/>
              </a:rPr>
            </a:br>
            <a:r>
              <a:rPr lang="en-US" sz="3200" dirty="0" smtClean="0">
                <a:latin typeface="Lucida Bright" charset="0"/>
                <a:ea typeface="ＭＳ Ｐゴシック" charset="0"/>
                <a:cs typeface="ＭＳ Ｐゴシック" charset="0"/>
              </a:rPr>
              <a:t>Program Coordinators:  A Year in Review</a:t>
            </a:r>
            <a:r>
              <a:rPr lang="en-US" sz="3200" b="1" dirty="0">
                <a:latin typeface="Lucida Bright" charset="0"/>
                <a:ea typeface="ＭＳ Ｐゴシック" charset="0"/>
                <a:cs typeface="ＭＳ Ｐゴシック" charset="0"/>
              </a:rPr>
              <a:t/>
            </a:r>
            <a:br>
              <a:rPr lang="en-US" sz="3200" b="1" dirty="0">
                <a:latin typeface="Lucida Bright" charset="0"/>
                <a:ea typeface="ＭＳ Ｐゴシック" charset="0"/>
                <a:cs typeface="ＭＳ Ｐゴシック" charset="0"/>
              </a:rPr>
            </a:br>
            <a:r>
              <a:rPr lang="en-US" sz="3200" b="1" i="1" dirty="0">
                <a:latin typeface="Lucida Bright" charset="0"/>
                <a:ea typeface="ＭＳ Ｐゴシック" charset="0"/>
                <a:cs typeface="ＭＳ Ｐゴシック" charset="0"/>
              </a:rPr>
              <a:t/>
            </a:r>
            <a:br>
              <a:rPr lang="en-US" sz="3200" b="1" i="1" dirty="0">
                <a:latin typeface="Lucida Bright" charset="0"/>
                <a:ea typeface="ＭＳ Ｐゴシック" charset="0"/>
                <a:cs typeface="ＭＳ Ｐゴシック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Lucida Bright" charset="0"/>
                <a:ea typeface="ＭＳ Ｐゴシック" charset="0"/>
                <a:cs typeface="ＭＳ Ｐゴシック" charset="0"/>
              </a:rPr>
              <a:t>December 10, 2015</a:t>
            </a:r>
            <a:r>
              <a:rPr lang="en-US" sz="2600" dirty="0">
                <a:solidFill>
                  <a:schemeClr val="bg1"/>
                </a:solidFill>
                <a:latin typeface="Lucida Bright" charset="0"/>
                <a:ea typeface="ＭＳ Ｐゴシック" charset="0"/>
                <a:cs typeface="ＭＳ Ｐゴシック" charset="0"/>
              </a:rPr>
              <a:t/>
            </a:r>
            <a:br>
              <a:rPr lang="en-US" sz="2600" dirty="0">
                <a:solidFill>
                  <a:schemeClr val="bg1"/>
                </a:solidFill>
                <a:latin typeface="Lucida Bright" charset="0"/>
                <a:ea typeface="ＭＳ Ｐゴシック" charset="0"/>
                <a:cs typeface="ＭＳ Ｐゴシック" charset="0"/>
              </a:rPr>
            </a:br>
            <a:r>
              <a:rPr lang="en-US" sz="2600" dirty="0">
                <a:solidFill>
                  <a:schemeClr val="bg1"/>
                </a:solidFill>
                <a:latin typeface="Lucida Bright" charset="0"/>
                <a:ea typeface="ＭＳ Ｐゴシック" charset="0"/>
                <a:cs typeface="ＭＳ Ｐゴシック" charset="0"/>
              </a:rPr>
              <a:t/>
            </a:r>
            <a:br>
              <a:rPr lang="en-US" sz="2600" dirty="0">
                <a:solidFill>
                  <a:schemeClr val="bg1"/>
                </a:solidFill>
                <a:latin typeface="Lucida Bright" charset="0"/>
                <a:ea typeface="ＭＳ Ｐゴシック" charset="0"/>
                <a:cs typeface="ＭＳ Ｐゴシック" charset="0"/>
              </a:rPr>
            </a:br>
            <a:endParaRPr lang="en-US" sz="2600" dirty="0">
              <a:solidFill>
                <a:schemeClr val="bg1"/>
              </a:solidFill>
              <a:latin typeface="Lucida Brigh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4419600"/>
            <a:ext cx="6019800" cy="20574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100" b="1" dirty="0">
                <a:latin typeface="Lucida Bright" charset="0"/>
                <a:ea typeface="ＭＳ Ｐゴシック" charset="0"/>
                <a:cs typeface="ＭＳ Ｐゴシック" charset="0"/>
              </a:rPr>
              <a:t>PARTNERS IN MEDICAL EDUCATION, INC</a:t>
            </a:r>
            <a:r>
              <a:rPr lang="en-US" sz="2100" dirty="0">
                <a:latin typeface="Lucida Bright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Lucida Bright" charset="0"/>
                <a:ea typeface="ＭＳ Ｐゴシック" charset="0"/>
                <a:cs typeface="ＭＳ Ｐゴシック" charset="0"/>
              </a:rPr>
              <a:t>Presented by:</a:t>
            </a:r>
          </a:p>
          <a:p>
            <a:pPr eaLnBrk="1" hangingPunct="1">
              <a:buFont typeface="Wingdings" charset="0"/>
              <a:buNone/>
            </a:pPr>
            <a:r>
              <a:rPr lang="en-US" sz="2000" dirty="0">
                <a:latin typeface="Lucida Bright" charset="0"/>
                <a:ea typeface="ＭＳ Ｐゴシック" charset="0"/>
                <a:cs typeface="ＭＳ Ｐゴシック" charset="0"/>
              </a:rPr>
              <a:t>Christine Redovan, MBA</a:t>
            </a:r>
          </a:p>
          <a:p>
            <a:pPr eaLnBrk="1" hangingPunct="1">
              <a:buFont typeface="Wingdings" charset="0"/>
              <a:buNone/>
            </a:pPr>
            <a:r>
              <a:rPr lang="en-US" sz="2000" dirty="0">
                <a:latin typeface="Lucida Bright" charset="0"/>
                <a:ea typeface="ＭＳ Ｐゴシック" charset="0"/>
                <a:cs typeface="ＭＳ Ｐゴシック" charset="0"/>
              </a:rPr>
              <a:t>GME Consultant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Will the Future Take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 Results </a:t>
            </a:r>
            <a:r>
              <a:rPr lang="en-US" dirty="0"/>
              <a:t>of duty hour </a:t>
            </a:r>
            <a:r>
              <a:rPr lang="en-US" dirty="0" smtClean="0"/>
              <a:t>trials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Results of CLER </a:t>
            </a:r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Results of Self-study </a:t>
            </a:r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Effect of 2014 IOM </a:t>
            </a:r>
            <a:r>
              <a:rPr lang="en-US" dirty="0" smtClean="0"/>
              <a:t>report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Milestones for medical students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96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Lucida Bright" charset="0"/>
                <a:ea typeface="ＭＳ Ｐゴシック" charset="0"/>
                <a:cs typeface="ＭＳ Ｐゴシック" charset="0"/>
              </a:rPr>
              <a:t>In the past 3 years…</a:t>
            </a:r>
            <a:endParaRPr lang="en-US" sz="4000" b="1" dirty="0">
              <a:latin typeface="Lucida Brigh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  <a:extLst/>
        </p:spPr>
        <p:txBody>
          <a:bodyPr numCol="2"/>
          <a:lstStyle/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CCC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PEC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APE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Milestones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EPA’s</a:t>
            </a:r>
            <a:endParaRPr lang="en-US" dirty="0"/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ADS Update</a:t>
            </a:r>
          </a:p>
          <a:p>
            <a:pPr>
              <a:buFont typeface="Wingdings" pitchFamily="2" charset="2"/>
              <a:buChar char="n"/>
              <a:defRPr/>
            </a:pPr>
            <a:endParaRPr lang="en-US" dirty="0"/>
          </a:p>
          <a:p>
            <a:pPr>
              <a:buFont typeface="Wingdings" pitchFamily="2" charset="2"/>
              <a:buChar char="n"/>
              <a:defRPr/>
            </a:pPr>
            <a:endParaRPr lang="en-US" dirty="0"/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Requirements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QI/Patient Safety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CLER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Special Review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Self-Study</a:t>
            </a:r>
          </a:p>
          <a:p>
            <a:pPr marL="0" indent="0">
              <a:buNone/>
              <a:defRPr/>
            </a:pPr>
            <a:endParaRPr lang="en-US" sz="2800" dirty="0"/>
          </a:p>
          <a:p>
            <a:pPr>
              <a:buFont typeface="Wingdings" pitchFamily="2" charset="2"/>
              <a:buChar char="n"/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Bright" charset="0"/>
                <a:ea typeface="ＭＳ Ｐゴシック" charset="0"/>
                <a:cs typeface="ＭＳ Ｐゴシック" charset="0"/>
              </a:rPr>
              <a:t>Coordinator Impact on </a:t>
            </a:r>
            <a:br>
              <a:rPr lang="en-US" dirty="0">
                <a:latin typeface="Lucida Bright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Lucida Bright" charset="0"/>
                <a:ea typeface="ＭＳ Ｐゴシック" charset="0"/>
                <a:cs typeface="ＭＳ Ｐゴシック" charset="0"/>
              </a:rPr>
              <a:t>Residency Program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287618"/>
              </p:ext>
            </p:extLst>
          </p:nvPr>
        </p:nvGraphicFramePr>
        <p:xfrm>
          <a:off x="381000" y="1828800"/>
          <a:ext cx="83820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Explosion 1 1"/>
          <p:cNvSpPr/>
          <p:nvPr/>
        </p:nvSpPr>
        <p:spPr bwMode="auto">
          <a:xfrm>
            <a:off x="511628" y="1371600"/>
            <a:ext cx="1752600" cy="1752600"/>
          </a:xfrm>
          <a:prstGeom prst="irregularSeal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-111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1115" y="1966686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  <a:latin typeface="+mn-lt"/>
              </a:rPr>
              <a:t>Technology Expert</a:t>
            </a:r>
            <a:endParaRPr lang="en-US" sz="1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Explosion 1 8"/>
          <p:cNvSpPr/>
          <p:nvPr/>
        </p:nvSpPr>
        <p:spPr bwMode="auto">
          <a:xfrm>
            <a:off x="506185" y="3962400"/>
            <a:ext cx="1752600" cy="1752600"/>
          </a:xfrm>
          <a:prstGeom prst="irregularSeal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-111" charset="0"/>
            </a:endParaRPr>
          </a:p>
        </p:txBody>
      </p:sp>
      <p:sp>
        <p:nvSpPr>
          <p:cNvPr id="10" name="Explosion 1 9"/>
          <p:cNvSpPr/>
          <p:nvPr/>
        </p:nvSpPr>
        <p:spPr bwMode="auto">
          <a:xfrm>
            <a:off x="7010400" y="1752600"/>
            <a:ext cx="1752600" cy="1752600"/>
          </a:xfrm>
          <a:prstGeom prst="irregularSeal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-111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1115" y="457709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  <a:latin typeface="+mn-lt"/>
              </a:rPr>
              <a:t>Requirements Expert</a:t>
            </a:r>
            <a:endParaRPr lang="en-US" sz="1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9000" y="247501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  <a:latin typeface="+mn-lt"/>
              </a:rPr>
              <a:t>Change Agent</a:t>
            </a:r>
            <a:endParaRPr lang="en-US" sz="14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It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810000"/>
          </a:xfrm>
        </p:spPr>
        <p:txBody>
          <a:bodyPr/>
          <a:lstStyle/>
          <a:p>
            <a:r>
              <a:rPr lang="en-US" sz="2800" b="1" dirty="0" smtClean="0"/>
              <a:t>We’ll use the 6 competencies as a framework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Medical Knowledge</a:t>
            </a:r>
          </a:p>
          <a:p>
            <a:pPr lvl="1"/>
            <a:r>
              <a:rPr lang="en-US" dirty="0" smtClean="0"/>
              <a:t> Patient Care </a:t>
            </a:r>
          </a:p>
          <a:p>
            <a:pPr lvl="1"/>
            <a:r>
              <a:rPr lang="en-US" dirty="0" smtClean="0"/>
              <a:t> Systems Based Practice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Practice Based Learning &amp; Improvement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Communication &amp; Interpersonal Skills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Professionalism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5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  </a:t>
            </a:r>
            <a:r>
              <a:rPr lang="en-US" sz="4800" dirty="0"/>
              <a:t>          </a:t>
            </a:r>
            <a:r>
              <a:rPr lang="en-US" dirty="0"/>
              <a:t>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Undergraduate Medical Education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Student rotations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Explaining GME to medical students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Medical school milestones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Career counselor!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Relationship with medical school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00400" y="918267"/>
            <a:ext cx="1981200" cy="584775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+mn-lt"/>
              </a:rPr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195073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  </a:t>
            </a:r>
            <a:r>
              <a:rPr lang="en-US" sz="4800" dirty="0"/>
              <a:t>   </a:t>
            </a:r>
            <a:r>
              <a:rPr lang="en-US" sz="4800" dirty="0" smtClean="0"/>
              <a:t>       </a:t>
            </a:r>
            <a:r>
              <a:rPr lang="en-US" dirty="0"/>
              <a:t>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Graduate Medical Education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Understanding of residency programs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ACGME, AOA, Boards, License, USMLE, ERAS, NRMP, AAMC, AMA, etc.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Scholarly activity, QI, Patient Safety, Fatigue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Everything!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Hospital and other polices; “credentialing”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00400" y="918267"/>
            <a:ext cx="1981200" cy="584775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+mn-lt"/>
              </a:rPr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373193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</a:t>
            </a:r>
            <a:r>
              <a:rPr lang="en-US" dirty="0" smtClean="0"/>
              <a:t>  </a:t>
            </a:r>
            <a:r>
              <a:rPr lang="en-US" sz="4800" dirty="0" smtClean="0"/>
              <a:t>          </a:t>
            </a:r>
            <a:r>
              <a:rPr lang="en-US" dirty="0" smtClean="0"/>
              <a:t>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Continuing Medical Education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PD, Faculty and Resident requirements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Licensure requirements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Certification requirements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Closely related; CME goals and objectives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00400" y="918267"/>
            <a:ext cx="1981200" cy="584775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+mn-lt"/>
              </a:rPr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339136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Residency Program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</a:p>
          <a:p>
            <a:r>
              <a:rPr lang="en-US" dirty="0" smtClean="0"/>
              <a:t>Accreditation</a:t>
            </a:r>
          </a:p>
          <a:p>
            <a:r>
              <a:rPr lang="en-US" dirty="0" smtClean="0"/>
              <a:t>Curriculum</a:t>
            </a:r>
          </a:p>
          <a:p>
            <a:r>
              <a:rPr lang="en-US" dirty="0" smtClean="0"/>
              <a:t>Schedules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Recruitment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17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914400" y="838200"/>
            <a:ext cx="19050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914400" y="838200"/>
            <a:ext cx="19050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irc_mi" descr="http://us.cdn3.123rf.com/168nwm/coramax/coramax1208/coramax120801997/14949813-3d-people--man-person-with-a-stethoscope-and-first-aid-docto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505200"/>
            <a:ext cx="2209800" cy="228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070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Residency Program Care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38600"/>
          </a:xfrm>
        </p:spPr>
        <p:txBody>
          <a:bodyPr/>
          <a:lstStyle/>
          <a:p>
            <a:r>
              <a:rPr lang="en-US" dirty="0" smtClean="0"/>
              <a:t>Orientation</a:t>
            </a:r>
          </a:p>
          <a:p>
            <a:r>
              <a:rPr lang="en-US" dirty="0" smtClean="0"/>
              <a:t>Residency Management System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Files/Data</a:t>
            </a:r>
          </a:p>
          <a:p>
            <a:r>
              <a:rPr lang="en-US" dirty="0" smtClean="0"/>
              <a:t>Documentation</a:t>
            </a:r>
          </a:p>
          <a:p>
            <a:r>
              <a:rPr lang="en-US" dirty="0" smtClean="0"/>
              <a:t>ERAS, NRMP, ADS</a:t>
            </a:r>
          </a:p>
          <a:p>
            <a:r>
              <a:rPr lang="en-US" dirty="0" smtClean="0"/>
              <a:t>PD, Faculty, Residents</a:t>
            </a:r>
          </a:p>
          <a:p>
            <a:r>
              <a:rPr lang="en-US" dirty="0" smtClean="0"/>
              <a:t>Calendar of Events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18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914400" y="838200"/>
            <a:ext cx="19050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838200" y="838200"/>
            <a:ext cx="1981200" cy="5029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irc_mi" descr="http://us.cdn1.123rf.com/168nwm/johan2011/johan20111201/johan2011120100102/12120295-3d-petit-personnage-humain-le-docteur-theme-rouge-les-gens-de-la-seri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733800"/>
            <a:ext cx="2341418" cy="20660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722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ea typeface="ＭＳ Ｐゴシック" pitchFamily="34" charset="-128"/>
              </a:rPr>
              <a:t>The Academic Year 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09800"/>
            <a:ext cx="4038600" cy="3886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July </a:t>
            </a:r>
          </a:p>
          <a:p>
            <a:pPr lvl="1">
              <a:defRPr/>
            </a:pPr>
            <a:r>
              <a:rPr lang="en-US" dirty="0" smtClean="0">
                <a:ea typeface="ＭＳ Ｐゴシック" pitchFamily="34" charset="-128"/>
              </a:rPr>
              <a:t>Department orientation</a:t>
            </a:r>
          </a:p>
          <a:p>
            <a:pPr lvl="1">
              <a:defRPr/>
            </a:pPr>
            <a:r>
              <a:rPr lang="en-US" dirty="0" smtClean="0">
                <a:ea typeface="ＭＳ Ｐゴシック" pitchFamily="34" charset="-128"/>
              </a:rPr>
              <a:t> Aug. FREIDA update</a:t>
            </a:r>
          </a:p>
          <a:p>
            <a:pPr lvl="1">
              <a:defRPr/>
            </a:pPr>
            <a:r>
              <a:rPr lang="en-US" dirty="0" smtClean="0">
                <a:ea typeface="ＭＳ Ｐゴシック" pitchFamily="34" charset="-128"/>
              </a:rPr>
              <a:t>GME Track Opens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CLER blackout dates for fall visits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Quarterly internal ADS data update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Start APE process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458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09800"/>
            <a:ext cx="4038600" cy="3886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August</a:t>
            </a:r>
          </a:p>
          <a:p>
            <a:pPr lvl="1">
              <a:defRPr/>
            </a:pPr>
            <a:r>
              <a:rPr lang="en-US" dirty="0" smtClean="0">
                <a:ea typeface="ＭＳ Ｐゴシック" pitchFamily="34" charset="-128"/>
              </a:rPr>
              <a:t>ERAS opens</a:t>
            </a:r>
          </a:p>
          <a:p>
            <a:pPr lvl="1">
              <a:defRPr/>
            </a:pPr>
            <a:r>
              <a:rPr lang="en-US" dirty="0" smtClean="0">
                <a:ea typeface="ＭＳ Ｐゴシック" pitchFamily="34" charset="-128"/>
              </a:rPr>
              <a:t>Update recruitment materials</a:t>
            </a:r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Prepare APE</a:t>
            </a:r>
          </a:p>
          <a:p>
            <a:pPr lvl="1">
              <a:buFont typeface="Wingdings" pitchFamily="2" charset="2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marL="457200" lvl="1" indent="0">
              <a:buNone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686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5AB38D3-DC55-42C2-BE1C-532E879F5014}" type="slidenum">
              <a:rPr lang="en-US" altLang="en-US" smtClean="0">
                <a:latin typeface="Arial Black" pitchFamily="34" charset="0"/>
              </a:rPr>
              <a:pPr eaLnBrk="1" hangingPunct="1"/>
              <a:t>19</a:t>
            </a:fld>
            <a:endParaRPr lang="en-US" altLang="en-US" dirty="0" smtClean="0">
              <a:latin typeface="Arial Black" pitchFamily="34" charset="0"/>
            </a:endParaRPr>
          </a:p>
        </p:txBody>
      </p:sp>
      <p:pic>
        <p:nvPicPr>
          <p:cNvPr id="36870" name="Picture 5" descr="C:\Documents and Settings\susan\Local Settings\Temporary Internet Files\Content.IE5\8GF4SC3J\MC90035585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62857"/>
            <a:ext cx="2151062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</a:rPr>
              <a:t>Presented by Partners in Medical Education, Inc. 2015 </a:t>
            </a:r>
            <a:endParaRPr lang="en-US" alt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30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pPr eaLnBrk="1" hangingPunct="1"/>
            <a:r>
              <a:rPr dirty="0">
                <a:latin typeface="Lucida Bright" charset="0"/>
                <a:ea typeface="ＭＳ Ｐゴシック" charset="0"/>
                <a:cs typeface="Lucida Bright" charset="0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8534400" cy="2209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3600" b="1" dirty="0">
                <a:latin typeface="Lucida Bright" charset="0"/>
                <a:ea typeface="ＭＳ Ｐゴシック" charset="0"/>
                <a:cs typeface="Lucida Bright" charset="0"/>
              </a:rPr>
              <a:t>Introducing Your Presenter…</a:t>
            </a:r>
            <a:endParaRPr lang="en-US" sz="3600" b="1" i="1" dirty="0">
              <a:latin typeface="Lucida Bright" charset="0"/>
              <a:ea typeface="ＭＳ Ｐゴシック" charset="0"/>
              <a:cs typeface="Lucida Bright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33800" y="1752600"/>
            <a:ext cx="4724400" cy="42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336600"/>
                </a:solidFill>
                <a:latin typeface="Lucida Bright" pitchFamily="18" charset="0"/>
                <a:ea typeface="+mn-ea"/>
              </a:rPr>
              <a:t>Christine Redovan, MBA</a:t>
            </a:r>
          </a:p>
          <a:p>
            <a:pPr>
              <a:defRPr/>
            </a:pPr>
            <a:r>
              <a:rPr lang="en-US" dirty="0">
                <a:solidFill>
                  <a:srgbClr val="003300"/>
                </a:solidFill>
                <a:latin typeface="Lucida Bright" pitchFamily="18" charset="0"/>
                <a:ea typeface="+mn-ea"/>
              </a:rPr>
              <a:t>GME Consultant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3300"/>
              </a:solidFill>
              <a:latin typeface="Lucida Bright" pitchFamily="18" charset="0"/>
              <a:ea typeface="+mn-ea"/>
            </a:endParaRPr>
          </a:p>
          <a:p>
            <a:pPr marL="171450" indent="-171450" algn="l">
              <a:buFont typeface="Arial" pitchFamily="34" charset="0"/>
              <a:buChar char="•"/>
              <a:defRPr/>
            </a:pPr>
            <a:r>
              <a:rPr lang="en-US" sz="1600" dirty="0">
                <a:latin typeface="Lucida Bright" pitchFamily="18" charset="0"/>
                <a:ea typeface="+mn-ea"/>
              </a:rPr>
              <a:t>Seasoned Director of Medical Education and GME Operations</a:t>
            </a:r>
          </a:p>
          <a:p>
            <a:pPr marL="171450" indent="-171450" algn="l">
              <a:buFont typeface="Arial" pitchFamily="34" charset="0"/>
              <a:buChar char="•"/>
              <a:defRPr/>
            </a:pPr>
            <a:endParaRPr lang="en-US" sz="1600" dirty="0">
              <a:latin typeface="Lucida Bright" pitchFamily="18" charset="0"/>
              <a:ea typeface="+mn-ea"/>
            </a:endParaRPr>
          </a:p>
          <a:p>
            <a:pPr marL="171450" indent="-171450" algn="l">
              <a:buFont typeface="Arial" pitchFamily="34" charset="0"/>
              <a:buChar char="•"/>
              <a:defRPr/>
            </a:pPr>
            <a:r>
              <a:rPr lang="en-US" sz="1600" dirty="0">
                <a:latin typeface="Lucida Bright" pitchFamily="18" charset="0"/>
                <a:ea typeface="+mn-ea"/>
              </a:rPr>
              <a:t>Accreditation and Management success for both ACGME &amp; AOA Programs</a:t>
            </a:r>
            <a:br>
              <a:rPr lang="en-US" sz="1600" dirty="0">
                <a:latin typeface="Lucida Bright" pitchFamily="18" charset="0"/>
                <a:ea typeface="+mn-ea"/>
              </a:rPr>
            </a:br>
            <a:endParaRPr lang="en-US" sz="1600" dirty="0">
              <a:latin typeface="Lucida Bright" pitchFamily="18" charset="0"/>
              <a:ea typeface="+mn-ea"/>
            </a:endParaRPr>
          </a:p>
          <a:p>
            <a:pPr marL="171450" indent="-171450" algn="l">
              <a:buFont typeface="Arial" pitchFamily="34" charset="0"/>
              <a:buChar char="•"/>
              <a:defRPr/>
            </a:pPr>
            <a:r>
              <a:rPr lang="en-US" sz="1600" dirty="0">
                <a:latin typeface="Lucida Bright" pitchFamily="18" charset="0"/>
                <a:ea typeface="+mn-ea"/>
              </a:rPr>
              <a:t>ACGME-I Accreditation Expert</a:t>
            </a:r>
          </a:p>
          <a:p>
            <a:pPr marL="171450" indent="-171450" algn="l">
              <a:buFont typeface="Arial" pitchFamily="34" charset="0"/>
              <a:buChar char="•"/>
              <a:defRPr/>
            </a:pPr>
            <a:endParaRPr lang="en-US" sz="1600" dirty="0">
              <a:latin typeface="Lucida Bright" pitchFamily="18" charset="0"/>
              <a:ea typeface="+mn-ea"/>
            </a:endParaRPr>
          </a:p>
          <a:p>
            <a:pPr marL="171450" indent="-171450" algn="l">
              <a:buFont typeface="Arial" pitchFamily="34" charset="0"/>
              <a:buChar char="•"/>
              <a:defRPr/>
            </a:pPr>
            <a:r>
              <a:rPr lang="en-US" sz="1600" dirty="0">
                <a:latin typeface="Lucida Bright" pitchFamily="18" charset="0"/>
                <a:ea typeface="+mn-ea"/>
              </a:rPr>
              <a:t>Successful Continued Accreditation &amp; New Start-Up Implementation </a:t>
            </a:r>
          </a:p>
          <a:p>
            <a:pPr marL="171450" indent="-171450" algn="l">
              <a:buFont typeface="Arial" pitchFamily="34" charset="0"/>
              <a:buChar char="•"/>
              <a:defRPr/>
            </a:pPr>
            <a:endParaRPr lang="en-US" sz="1600" dirty="0">
              <a:latin typeface="Lucida Bright" pitchFamily="18" charset="0"/>
              <a:ea typeface="+mn-ea"/>
            </a:endParaRPr>
          </a:p>
          <a:p>
            <a:pPr marL="171450" indent="-171450" algn="l">
              <a:buFont typeface="Arial" pitchFamily="34" charset="0"/>
              <a:buChar char="•"/>
              <a:defRPr/>
            </a:pPr>
            <a:r>
              <a:rPr lang="en-US" sz="1600" dirty="0">
                <a:latin typeface="Lucida Bright" pitchFamily="18" charset="0"/>
                <a:ea typeface="+mn-ea"/>
              </a:rPr>
              <a:t>Focused on continual readiness and offering timely and useful GME resources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3300"/>
              </a:solidFill>
              <a:latin typeface="Comic Sans MS" pitchFamily="66" charset="0"/>
              <a:ea typeface="+mn-ea"/>
            </a:endParaRPr>
          </a:p>
        </p:txBody>
      </p:sp>
      <p:pic>
        <p:nvPicPr>
          <p:cNvPr id="4103" name="Picture 2" descr="http://www.partnersinmeded.com/img/chri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2065338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Presented by Partners in Medical Education, Inc. 2015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705600" y="6248400"/>
            <a:ext cx="2133600" cy="457200"/>
          </a:xfrm>
        </p:spPr>
        <p:txBody>
          <a:bodyPr/>
          <a:lstStyle/>
          <a:p>
            <a:fld id="{1459B5FA-1E80-E24B-8EB7-297C9AEDB7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347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ea typeface="ＭＳ Ｐゴシック" pitchFamily="34" charset="-128"/>
              </a:rPr>
              <a:t>The Academic Year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6382" y="2514600"/>
            <a:ext cx="4188691" cy="28575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September 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ADS update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Oct. FREIDA update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Update recruitment materials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Work on interview schedule; block out calendars now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NRMP opens</a:t>
            </a:r>
          </a:p>
          <a:p>
            <a:pPr lvl="1"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2514600"/>
            <a:ext cx="3657600" cy="2971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October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Prepare for recruitment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Establish applicant review protocol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Quarterly internal ADS data update</a:t>
            </a:r>
          </a:p>
          <a:p>
            <a:pPr lvl="1"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891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E34236D-62F2-475E-A788-FE8F9BFB9203}" type="slidenum">
              <a:rPr lang="en-US" altLang="en-US" smtClean="0">
                <a:latin typeface="Arial Black" pitchFamily="34" charset="0"/>
              </a:rPr>
              <a:pPr eaLnBrk="1" hangingPunct="1"/>
              <a:t>20</a:t>
            </a:fld>
            <a:endParaRPr lang="en-US" altLang="en-US" dirty="0" smtClean="0">
              <a:latin typeface="Arial Black" pitchFamily="34" charset="0"/>
            </a:endParaRPr>
          </a:p>
        </p:txBody>
      </p:sp>
      <p:pic>
        <p:nvPicPr>
          <p:cNvPr id="38918" name="Picture 6" descr="C:\Documents and Settings\susan\Local Settings\Temporary Internet Files\Content.IE5\CUH0G4DM\MC90002158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308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</a:rPr>
              <a:t>Presented by Partners in Medical Education, Inc. 2015 </a:t>
            </a:r>
            <a:endParaRPr lang="en-US" alt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65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ea typeface="ＭＳ Ｐゴシック" pitchFamily="34" charset="-128"/>
              </a:rPr>
              <a:t>The Academic Year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743200"/>
            <a:ext cx="4038600" cy="2819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November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Dean’s letters released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Schedule interviews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Begin interviewing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Review APE action plan</a:t>
            </a:r>
          </a:p>
          <a:p>
            <a:pPr lvl="1">
              <a:defRPr/>
            </a:pPr>
            <a:r>
              <a:rPr lang="en-US" sz="2000" dirty="0">
                <a:solidFill>
                  <a:srgbClr val="FF0000"/>
                </a:solidFill>
                <a:ea typeface="ＭＳ Ｐゴシック" pitchFamily="34" charset="-128"/>
              </a:rPr>
              <a:t>CLER blackout dates for </a:t>
            </a: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winter visits</a:t>
            </a:r>
            <a:endParaRPr lang="en-US" sz="2000" dirty="0">
              <a:ea typeface="ＭＳ Ｐゴシック" pitchFamily="34" charset="-128"/>
            </a:endParaRPr>
          </a:p>
          <a:p>
            <a:pPr lvl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  <a:defRPr/>
            </a:pPr>
            <a:r>
              <a:rPr lang="en-US" dirty="0" smtClean="0">
                <a:ea typeface="ＭＳ Ｐゴシック" pitchFamily="34" charset="-128"/>
              </a:rPr>
              <a:t>	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2743200"/>
            <a:ext cx="4800600" cy="1981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December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Interviews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Schedule semi-annual evaluations</a:t>
            </a:r>
          </a:p>
          <a:p>
            <a:pPr lvl="1">
              <a:defRPr/>
            </a:pPr>
            <a:r>
              <a:rPr lang="en-US" sz="2000" dirty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Milestone Reports</a:t>
            </a:r>
          </a:p>
        </p:txBody>
      </p:sp>
      <p:sp>
        <p:nvSpPr>
          <p:cNvPr id="4096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68BC772-404F-4DF0-BB25-A32945B15585}" type="slidenum">
              <a:rPr lang="en-US" altLang="en-US" smtClean="0">
                <a:latin typeface="Arial Black" pitchFamily="34" charset="0"/>
              </a:rPr>
              <a:pPr eaLnBrk="1" hangingPunct="1"/>
              <a:t>21</a:t>
            </a:fld>
            <a:endParaRPr lang="en-US" altLang="en-US" dirty="0" smtClean="0">
              <a:latin typeface="Arial Black" pitchFamily="34" charset="0"/>
            </a:endParaRPr>
          </a:p>
        </p:txBody>
      </p:sp>
      <p:pic>
        <p:nvPicPr>
          <p:cNvPr id="40966" name="Picture 7" descr="C:\Documents and Settings\susan\Local Settings\Temporary Internet Files\Content.IE5\B26R4M0S\MC90038422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657"/>
            <a:ext cx="24288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</a:rPr>
              <a:t>Presented by Partners in Medical Education, Inc. 2015 </a:t>
            </a:r>
            <a:endParaRPr lang="en-US" alt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0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ea typeface="ＭＳ Ｐゴシック" pitchFamily="34" charset="-128"/>
              </a:rPr>
              <a:t>The Academic Year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514600"/>
            <a:ext cx="4572000" cy="2819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January 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Interviews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NRMP quota changes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ACGME resident surveys begin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Quarterly internal ADS data update</a:t>
            </a:r>
          </a:p>
          <a:p>
            <a:pPr lvl="1"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436091"/>
            <a:ext cx="4343400" cy="3886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February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NRMP rank order list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Determine extensions, reappointments, non-renewals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Review APE action plan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Review Annual Letter of Notification</a:t>
            </a:r>
          </a:p>
        </p:txBody>
      </p:sp>
      <p:sp>
        <p:nvSpPr>
          <p:cNvPr id="4301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F300296-6D8B-4B9F-8C96-874DD03EF018}" type="slidenum">
              <a:rPr lang="en-US" altLang="en-US" smtClean="0">
                <a:latin typeface="Arial Black" pitchFamily="34" charset="0"/>
              </a:rPr>
              <a:pPr eaLnBrk="1" hangingPunct="1"/>
              <a:t>22</a:t>
            </a:fld>
            <a:endParaRPr lang="en-US" altLang="en-US" dirty="0" smtClean="0">
              <a:latin typeface="Arial Black" pitchFamily="34" charset="0"/>
            </a:endParaRPr>
          </a:p>
        </p:txBody>
      </p:sp>
      <p:pic>
        <p:nvPicPr>
          <p:cNvPr id="43014" name="Picture 5" descr="C:\Documents and Settings\susan\Local Settings\Temporary Internet Files\Content.IE5\LJ471KLO\MC90043259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5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</a:rPr>
              <a:t>Presented by Partners in Medical Education, Inc. 2015 </a:t>
            </a:r>
            <a:endParaRPr lang="en-US" alt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60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ea typeface="ＭＳ Ｐゴシック" pitchFamily="34" charset="-128"/>
              </a:rPr>
              <a:t>The Academic Year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699111"/>
            <a:ext cx="4038600" cy="2787289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March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ea typeface="ＭＳ Ｐゴシック" pitchFamily="34" charset="-128"/>
              </a:rPr>
              <a:t>NRMP match results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ea typeface="ＭＳ Ｐゴシック" pitchFamily="34" charset="-128"/>
              </a:rPr>
              <a:t>Process new residents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ea typeface="ＭＳ Ｐゴシック" pitchFamily="34" charset="-128"/>
              </a:rPr>
              <a:t>Notify GME office of any issues with reappointments or new hires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solidFill>
                  <a:srgbClr val="FF0000"/>
                </a:solidFill>
                <a:ea typeface="ＭＳ Ｐゴシック" pitchFamily="34" charset="-128"/>
              </a:rPr>
              <a:t>CLER blackout dates for </a:t>
            </a: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summer visits</a:t>
            </a:r>
            <a:endParaRPr lang="en-US" sz="2000" dirty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33900" y="2703729"/>
            <a:ext cx="4152900" cy="2935071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April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ea typeface="ＭＳ Ｐゴシック" pitchFamily="34" charset="-128"/>
              </a:rPr>
              <a:t>Update resident handbook, policy manual, departmental orientation, curriculum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ea typeface="ＭＳ Ｐゴシック" pitchFamily="34" charset="-128"/>
              </a:rPr>
              <a:t>Assist incoming residents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ea typeface="ＭＳ Ｐゴシック" pitchFamily="34" charset="-128"/>
              </a:rPr>
              <a:t>Begin resident schedules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Quarterly internal ADS data update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506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15E8315-48DD-4394-87A8-0664946EF84D}" type="slidenum">
              <a:rPr lang="en-US" altLang="en-US" smtClean="0">
                <a:latin typeface="Arial Black" pitchFamily="34" charset="0"/>
              </a:rPr>
              <a:pPr eaLnBrk="1" hangingPunct="1"/>
              <a:t>23</a:t>
            </a:fld>
            <a:endParaRPr lang="en-US" altLang="en-US" dirty="0" smtClean="0">
              <a:latin typeface="Arial Black" pitchFamily="34" charset="0"/>
            </a:endParaRPr>
          </a:p>
        </p:txBody>
      </p:sp>
      <p:pic>
        <p:nvPicPr>
          <p:cNvPr id="45062" name="Picture 5" descr="C:\Documents and Settings\susan\Local Settings\Temporary Internet Files\Content.IE5\LJ471KLO\MC90038422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81000"/>
            <a:ext cx="1468438" cy="214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3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</a:rPr>
              <a:t>Presented by Partners in Medical Education, Inc. 2015 </a:t>
            </a:r>
            <a:endParaRPr lang="en-US" alt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02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ea typeface="ＭＳ Ｐゴシック" pitchFamily="34" charset="-128"/>
              </a:rPr>
              <a:t>The Academic Year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659063"/>
            <a:ext cx="4572000" cy="297973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May 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Schedule semi-annual evaluations</a:t>
            </a:r>
            <a:endParaRPr 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Finalize resident schedules</a:t>
            </a:r>
          </a:p>
          <a:p>
            <a:pPr lvl="1">
              <a:defRPr/>
            </a:pPr>
            <a:r>
              <a:rPr lang="en-US" sz="2000" dirty="0">
                <a:ea typeface="ＭＳ Ｐゴシック" pitchFamily="34" charset="-128"/>
              </a:rPr>
              <a:t> </a:t>
            </a:r>
            <a:r>
              <a:rPr lang="en-US" sz="2000" dirty="0" smtClean="0">
                <a:ea typeface="ＭＳ Ｐゴシック" pitchFamily="34" charset="-128"/>
              </a:rPr>
              <a:t>GME track for Programs Opens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Review APE action plan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2659063"/>
            <a:ext cx="4038600" cy="2895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June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Milestone Reports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ACGME survey results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Graduation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Hospital Orientation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Review specialty match dates – all are different!</a:t>
            </a:r>
          </a:p>
          <a:p>
            <a:pPr lvl="1">
              <a:buFont typeface="Wingdings" pitchFamily="2" charset="2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710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2BBC9AC-C707-4A5A-94E4-919B0F20C5F3}" type="slidenum">
              <a:rPr lang="en-US" altLang="en-US" smtClean="0">
                <a:latin typeface="Arial Black" pitchFamily="34" charset="0"/>
              </a:rPr>
              <a:pPr eaLnBrk="1" hangingPunct="1"/>
              <a:t>24</a:t>
            </a:fld>
            <a:endParaRPr lang="en-US" altLang="en-US" dirty="0" smtClean="0">
              <a:latin typeface="Arial Black" pitchFamily="34" charset="0"/>
            </a:endParaRPr>
          </a:p>
        </p:txBody>
      </p:sp>
      <p:pic>
        <p:nvPicPr>
          <p:cNvPr id="47110" name="Picture 5" descr="C:\Documents and Settings\susan\Local Settings\Temporary Internet Files\Content.IE5\ZEZCAWCE\MC90033578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09600"/>
            <a:ext cx="2212975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1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</a:rPr>
              <a:t>Presented by Partners in Medical Education, Inc. 2015 </a:t>
            </a:r>
            <a:endParaRPr lang="en-US" alt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55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ea typeface="ＭＳ Ｐゴシック" pitchFamily="34" charset="-128"/>
              </a:rPr>
              <a:t>The Academic Year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2133600"/>
            <a:ext cx="42672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itchFamily="34" charset="-128"/>
              </a:rPr>
              <a:t>Why a calendar?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ea typeface="ＭＳ Ｐゴシック" pitchFamily="34" charset="-128"/>
              </a:rPr>
              <a:t> </a:t>
            </a:r>
            <a:r>
              <a:rPr lang="en-US" altLang="en-US" sz="2000" dirty="0" smtClean="0">
                <a:ea typeface="ＭＳ Ｐゴシック" pitchFamily="34" charset="-128"/>
              </a:rPr>
              <a:t>There is too much going on at the same time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ea typeface="ＭＳ Ｐゴシック" pitchFamily="34" charset="-128"/>
              </a:rPr>
              <a:t>Deadlines may not be static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ea typeface="ＭＳ Ｐゴシック" pitchFamily="34" charset="-128"/>
              </a:rPr>
              <a:t>Plan out ahead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ea typeface="ＭＳ Ｐゴシック" pitchFamily="34" charset="-128"/>
              </a:rPr>
              <a:t> </a:t>
            </a:r>
            <a:r>
              <a:rPr lang="en-US" altLang="en-US" sz="2000" dirty="0" smtClean="0">
                <a:ea typeface="ＭＳ Ｐゴシック" pitchFamily="34" charset="-128"/>
              </a:rPr>
              <a:t>Visually easy to see what is due and when</a:t>
            </a:r>
          </a:p>
          <a:p>
            <a:pPr lvl="1">
              <a:lnSpc>
                <a:spcPct val="90000"/>
              </a:lnSpc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itchFamily="34" charset="-128"/>
              </a:rPr>
              <a:t>Other ideas</a:t>
            </a:r>
            <a:endParaRPr lang="en-US" altLang="en-US" sz="24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 smtClean="0">
                <a:ea typeface="ＭＳ Ｐゴシック" pitchFamily="34" charset="-128"/>
              </a:rPr>
              <a:t>Evaluations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Quarterly internal ADS update </a:t>
            </a:r>
            <a:endParaRPr lang="en-US" altLang="en-US" sz="2000" dirty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  <a:ea typeface="ＭＳ Ｐゴシック" pitchFamily="34" charset="-128"/>
              </a:rPr>
              <a:t>PEC meetings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  <a:ea typeface="ＭＳ Ｐゴシック" pitchFamily="34" charset="-128"/>
              </a:rPr>
              <a:t>Annual Program Evaluation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  <a:ea typeface="ＭＳ Ｐゴシック" pitchFamily="34" charset="-128"/>
              </a:rPr>
              <a:t>Milestone reports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ea typeface="ＭＳ Ｐゴシック" pitchFamily="34" charset="-128"/>
              </a:rPr>
              <a:t>Retreats or special meetings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ea typeface="ＭＳ Ｐゴシック" pitchFamily="34" charset="-128"/>
              </a:rPr>
              <a:t>GMEC meetings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ea typeface="ＭＳ Ｐゴシック" pitchFamily="34" charset="-128"/>
              </a:rPr>
              <a:t>GME Office deadlines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  <a:ea typeface="ＭＳ Ｐゴシック" pitchFamily="34" charset="-128"/>
              </a:rPr>
              <a:t>Personal development goals</a:t>
            </a:r>
          </a:p>
          <a:p>
            <a:pPr>
              <a:lnSpc>
                <a:spcPct val="90000"/>
              </a:lnSpc>
            </a:pPr>
            <a:endParaRPr lang="en-US" altLang="en-US" sz="2000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D87F08D-651F-4007-ACC2-C6A9673E12E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49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Based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839200" cy="3124200"/>
          </a:xfrm>
        </p:spPr>
        <p:txBody>
          <a:bodyPr/>
          <a:lstStyle/>
          <a:p>
            <a:r>
              <a:rPr lang="en-US" dirty="0" smtClean="0"/>
              <a:t>Utilizing the resources of the system</a:t>
            </a:r>
          </a:p>
          <a:p>
            <a:pPr lvl="1"/>
            <a:r>
              <a:rPr lang="en-US" dirty="0"/>
              <a:t> </a:t>
            </a:r>
            <a:r>
              <a:rPr lang="en-US" sz="2400" dirty="0" smtClean="0"/>
              <a:t>Work effectively with GME office, other coordinators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Knowledge of the larger hospital system  (You know who to call to get things done)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Advocate for quality and safe education for the residents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Identify and secure resources that are cost effective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371600"/>
          </a:xfrm>
        </p:spPr>
        <p:txBody>
          <a:bodyPr/>
          <a:lstStyle/>
          <a:p>
            <a:r>
              <a:rPr lang="en-US" dirty="0" smtClean="0"/>
              <a:t>Practice Based Learning &amp;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505200"/>
          </a:xfrm>
        </p:spPr>
        <p:txBody>
          <a:bodyPr/>
          <a:lstStyle/>
          <a:p>
            <a:r>
              <a:rPr lang="en-US" dirty="0" smtClean="0"/>
              <a:t>Improvements based on self-evaluation</a:t>
            </a:r>
          </a:p>
          <a:p>
            <a:pPr lvl="1"/>
            <a:r>
              <a:rPr lang="en-US" dirty="0"/>
              <a:t> </a:t>
            </a:r>
            <a:r>
              <a:rPr lang="en-US" sz="2400" dirty="0" smtClean="0"/>
              <a:t>Adjustments made when necessary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Acknowledge and learn from hits and misses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APE and other reviews/survey results (job review)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Seek out and appraise GME information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Use technology for improvement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Participate in the education of others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6" name="irc_mi" descr="http://2010.skozok.nl/Scholen/Bergeijk/De-Zonnesteen/PublishingImages/plaatje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512" y="4574540"/>
            <a:ext cx="1462088" cy="18262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235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&amp; Interpersonal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verbal and written communication with all individuals</a:t>
            </a:r>
          </a:p>
          <a:p>
            <a:r>
              <a:rPr lang="en-US" dirty="0" smtClean="0"/>
              <a:t>Team player</a:t>
            </a:r>
          </a:p>
          <a:p>
            <a:r>
              <a:rPr lang="en-US" dirty="0" smtClean="0"/>
              <a:t>Consultant and mentor to other coordinators</a:t>
            </a:r>
          </a:p>
          <a:p>
            <a:r>
              <a:rPr lang="en-US" dirty="0" smtClean="0"/>
              <a:t>Maintain comprehensive, accurate resident files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6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915400" cy="3276600"/>
          </a:xfrm>
        </p:spPr>
        <p:txBody>
          <a:bodyPr/>
          <a:lstStyle/>
          <a:p>
            <a:r>
              <a:rPr lang="en-US" dirty="0" smtClean="0"/>
              <a:t>Respect all; sensitive to different cultures</a:t>
            </a:r>
          </a:p>
          <a:p>
            <a:r>
              <a:rPr lang="en-US" dirty="0" smtClean="0"/>
              <a:t>Responsive to PD, Faculty and resident needs</a:t>
            </a:r>
          </a:p>
          <a:p>
            <a:r>
              <a:rPr lang="en-US" dirty="0" smtClean="0"/>
              <a:t>Accountable to program needs</a:t>
            </a:r>
          </a:p>
          <a:p>
            <a:r>
              <a:rPr lang="en-US" dirty="0" smtClean="0"/>
              <a:t>Prioritize and meet deadlines</a:t>
            </a:r>
          </a:p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6" name="Picture 5" descr="http://us.cdn4.123rf.com/168nwm/coramax/coramax1209/coramax120900276/15298070-3d-people--man-person--proud-hopeful-businessma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86200"/>
            <a:ext cx="1981200" cy="23298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643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rc_mi" descr="http://heartofthematterseminars.files.wordpress.com/2010/04/goals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4191000"/>
            <a:ext cx="40576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>
                <a:latin typeface="Lucida Bright" charset="0"/>
                <a:ea typeface="ＭＳ Ｐゴシック" charset="0"/>
                <a:cs typeface="ＭＳ Ｐゴシック" charset="0"/>
              </a:rPr>
              <a:t>Goals &amp; Objectives</a:t>
            </a:r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686800" cy="2178050"/>
          </a:xfrm>
        </p:spPr>
        <p:txBody>
          <a:bodyPr/>
          <a:lstStyle/>
          <a:p>
            <a:r>
              <a:rPr lang="en-US" sz="2000" b="1" dirty="0"/>
              <a:t>Understand the evolving role of the residency program </a:t>
            </a:r>
            <a:r>
              <a:rPr lang="en-US" sz="2000" b="1" dirty="0" smtClean="0"/>
              <a:t>coordinator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Develop an updated GME Calendar of Events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 smtClean="0"/>
              <a:t>Identify and explore </a:t>
            </a:r>
            <a:r>
              <a:rPr lang="en-US" sz="2000" b="1" dirty="0"/>
              <a:t>professional development </a:t>
            </a:r>
            <a:r>
              <a:rPr lang="en-US" sz="2000" b="1" dirty="0" smtClean="0"/>
              <a:t>opportunities</a:t>
            </a:r>
            <a:endParaRPr lang="en-US" altLang="en-US" sz="2000" b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sz="2000" b="1" dirty="0" smtClean="0"/>
          </a:p>
          <a:p>
            <a:pPr marL="0" indent="0" eaLnBrk="1" hangingPunct="1">
              <a:buNone/>
              <a:defRPr/>
            </a:pPr>
            <a:endParaRPr lang="en-US" alt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 Ensures continued competence</a:t>
            </a:r>
          </a:p>
          <a:p>
            <a:pPr lvl="1"/>
            <a:r>
              <a:rPr lang="en-US" dirty="0" smtClean="0"/>
              <a:t> Keeps your career moving; must develop alongside the field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Benefits program and institution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Align with future career goals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Learning  opens up opportunities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Networking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6" name="irc_mi" descr="http://us.cdn3.123rf.com/168nwm/coramax/coramax1208/coramax120801265/14799993-3d-people--human-character-person-with-a-stethoscope-doctor-3d-rende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025" y="4191000"/>
            <a:ext cx="1781175" cy="1743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439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Opportunities are </a:t>
            </a:r>
            <a:r>
              <a:rPr lang="en-US" b="1" dirty="0"/>
              <a:t>e</a:t>
            </a:r>
            <a:r>
              <a:rPr lang="en-US" b="1" dirty="0" smtClean="0"/>
              <a:t>verywhere!</a:t>
            </a:r>
          </a:p>
          <a:p>
            <a:pPr lvl="1"/>
            <a:r>
              <a:rPr lang="en-US" dirty="0" smtClean="0"/>
              <a:t> Formal, organized </a:t>
            </a:r>
            <a:r>
              <a:rPr lang="en-US" dirty="0"/>
              <a:t>courses</a:t>
            </a:r>
          </a:p>
          <a:p>
            <a:pPr lvl="1"/>
            <a:r>
              <a:rPr lang="en-US" dirty="0" smtClean="0"/>
              <a:t> Self-directed courses and readings</a:t>
            </a:r>
            <a:endParaRPr lang="en-US" dirty="0"/>
          </a:p>
          <a:p>
            <a:pPr lvl="1"/>
            <a:r>
              <a:rPr lang="en-US" dirty="0" smtClean="0"/>
              <a:t> Mentoring</a:t>
            </a:r>
            <a:endParaRPr lang="en-US" dirty="0"/>
          </a:p>
          <a:p>
            <a:pPr lvl="1"/>
            <a:r>
              <a:rPr lang="en-US" dirty="0" smtClean="0"/>
              <a:t> Learning </a:t>
            </a:r>
            <a:r>
              <a:rPr lang="en-US" dirty="0"/>
              <a:t>a new language</a:t>
            </a:r>
          </a:p>
          <a:p>
            <a:pPr lvl="1"/>
            <a:r>
              <a:rPr lang="en-US" dirty="0" smtClean="0"/>
              <a:t> Learning </a:t>
            </a:r>
            <a:r>
              <a:rPr lang="en-US" dirty="0"/>
              <a:t>a new </a:t>
            </a:r>
            <a:r>
              <a:rPr lang="en-US" dirty="0" smtClean="0"/>
              <a:t>technology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6" name="irc_mi" descr="http://www.86ps.com/sc/sw/75/3D_0020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873" y="4114800"/>
            <a:ext cx="2590800" cy="175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573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>
                <a:latin typeface="Lucida Bright" charset="0"/>
                <a:ea typeface="ＭＳ Ｐゴシック" charset="0"/>
                <a:cs typeface="ＭＳ Ｐゴシック" charset="0"/>
              </a:rPr>
              <a:t>Professional Development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14800"/>
          </a:xfrm>
          <a:ex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Specialty groups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Leadership training</a:t>
            </a:r>
          </a:p>
          <a:p>
            <a:pPr lvl="1">
              <a:buFont typeface="Wingdings" pitchFamily="2" charset="2"/>
              <a:buChar char="¨"/>
              <a:defRPr/>
            </a:pPr>
            <a:r>
              <a:rPr lang="en-US" dirty="0"/>
              <a:t> </a:t>
            </a:r>
            <a:r>
              <a:rPr lang="en-US" dirty="0" smtClean="0"/>
              <a:t>internal and external 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Toastmasters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TAGME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National meetings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Local meetings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</p:txBody>
      </p:sp>
      <p:pic>
        <p:nvPicPr>
          <p:cNvPr id="8" name="Picture 7" descr="http://www.co.mendocino.ca.us/hr/images/4642101517_6c4d9d30a3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590800"/>
            <a:ext cx="33528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ucida Bright" charset="0"/>
                <a:ea typeface="ＭＳ Ｐゴシック" charset="0"/>
                <a:cs typeface="ＭＳ Ｐゴシック" charset="0"/>
              </a:rPr>
              <a:t>Professional Development</a:t>
            </a:r>
            <a:endParaRPr lang="en-US" dirty="0">
              <a:latin typeface="Lucida Brigh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71638" y="1981200"/>
            <a:ext cx="8229600" cy="4267200"/>
          </a:xfrm>
        </p:spPr>
        <p:txBody>
          <a:bodyPr/>
          <a:lstStyle/>
          <a:p>
            <a:r>
              <a:rPr lang="en-US" dirty="0">
                <a:ea typeface="ＭＳ Ｐゴシック" charset="0"/>
              </a:rPr>
              <a:t>Other </a:t>
            </a:r>
            <a:r>
              <a:rPr lang="en-US" dirty="0" smtClean="0">
                <a:ea typeface="ＭＳ Ｐゴシック" charset="0"/>
              </a:rPr>
              <a:t>institutions</a:t>
            </a:r>
            <a:endParaRPr lang="en-US" dirty="0">
              <a:ea typeface="ＭＳ Ｐゴシック" charset="0"/>
            </a:endParaRPr>
          </a:p>
          <a:p>
            <a:r>
              <a:rPr lang="en-US" dirty="0">
                <a:ea typeface="ＭＳ Ｐゴシック" charset="0"/>
              </a:rPr>
              <a:t>Mentoring</a:t>
            </a:r>
          </a:p>
          <a:p>
            <a:pPr lvl="1"/>
            <a:r>
              <a:rPr lang="en-US" dirty="0">
                <a:ea typeface="ＭＳ Ｐゴシック" charset="0"/>
              </a:rPr>
              <a:t> Get a mentor; be a </a:t>
            </a:r>
            <a:r>
              <a:rPr lang="en-US" dirty="0" smtClean="0">
                <a:ea typeface="ＭＳ Ｐゴシック" charset="0"/>
              </a:rPr>
              <a:t>mentor</a:t>
            </a:r>
          </a:p>
          <a:p>
            <a:r>
              <a:rPr lang="en-US" dirty="0" smtClean="0">
                <a:ea typeface="ＭＳ Ｐゴシック" charset="0"/>
              </a:rPr>
              <a:t>Library</a:t>
            </a:r>
            <a:endParaRPr lang="en-US" dirty="0">
              <a:ea typeface="ＭＳ Ｐゴシック" charset="0"/>
            </a:endParaRPr>
          </a:p>
          <a:p>
            <a:r>
              <a:rPr lang="en-US" dirty="0">
                <a:ea typeface="ＭＳ Ｐゴシック" charset="0"/>
              </a:rPr>
              <a:t>AHME </a:t>
            </a:r>
          </a:p>
          <a:p>
            <a:r>
              <a:rPr lang="en-US" dirty="0" smtClean="0">
                <a:ea typeface="ＭＳ Ｐゴシック" charset="0"/>
              </a:rPr>
              <a:t>ACGME &amp; AOA</a:t>
            </a:r>
            <a:endParaRPr lang="en-US" dirty="0">
              <a:ea typeface="ＭＳ Ｐゴシック" charset="0"/>
            </a:endParaRPr>
          </a:p>
          <a:p>
            <a:r>
              <a:rPr lang="en-US" dirty="0">
                <a:ea typeface="ＭＳ Ｐゴシック" charset="0"/>
              </a:rPr>
              <a:t>Partners webinars</a:t>
            </a:r>
          </a:p>
          <a:p>
            <a:endParaRPr lang="en-US" dirty="0">
              <a:ea typeface="ＭＳ Ｐゴシック" charset="0"/>
            </a:endParaRPr>
          </a:p>
        </p:txBody>
      </p:sp>
      <p:pic>
        <p:nvPicPr>
          <p:cNvPr id="8" name="Picture 7" descr="http://www.nadinemuller.org.uk/wp-content/uploads/2013/02/Fotolia_45148257_XS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2590800"/>
            <a:ext cx="2841094" cy="24384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Scholarly Activity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38600"/>
          </a:xfrm>
        </p:spPr>
        <p:txBody>
          <a:bodyPr/>
          <a:lstStyle/>
          <a:p>
            <a:r>
              <a:rPr lang="en-US" dirty="0" smtClean="0"/>
              <a:t>Posters at national conferences</a:t>
            </a:r>
          </a:p>
          <a:p>
            <a:r>
              <a:rPr lang="en-US" dirty="0" smtClean="0"/>
              <a:t>Presentations at national conferences</a:t>
            </a:r>
          </a:p>
          <a:p>
            <a:r>
              <a:rPr lang="en-US" dirty="0" smtClean="0"/>
              <a:t>Professional writing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Newsletters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Books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Journals</a:t>
            </a:r>
          </a:p>
          <a:p>
            <a:r>
              <a:rPr lang="en-US" dirty="0" smtClean="0"/>
              <a:t>Speakers bureau 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6" name="irc_mi" descr="http://www.staceyreid.com/news/wp-content/uploads/2011/10/andresr2505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505200"/>
            <a:ext cx="2285999" cy="2228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16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19100" y="671945"/>
            <a:ext cx="8229600" cy="1371600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latin typeface="Lucida Bright" charset="0"/>
                <a:ea typeface="ＭＳ Ｐゴシック" charset="0"/>
                <a:cs typeface="ＭＳ Ｐゴシック" charset="0"/>
              </a:rPr>
              <a:t>2015</a:t>
            </a:r>
            <a:endParaRPr lang="en-US" sz="4400" b="1" dirty="0">
              <a:latin typeface="Lucida Brigh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50" y="2043545"/>
            <a:ext cx="8496300" cy="3124200"/>
          </a:xfrm>
        </p:spPr>
        <p:txBody>
          <a:bodyPr/>
          <a:lstStyle/>
          <a:p>
            <a:r>
              <a:rPr lang="en-US" b="1" dirty="0" smtClean="0"/>
              <a:t>This past year has seen a lot of changes</a:t>
            </a:r>
          </a:p>
          <a:p>
            <a:pPr lvl="1"/>
            <a:r>
              <a:rPr lang="en-US" dirty="0"/>
              <a:t> </a:t>
            </a:r>
            <a:r>
              <a:rPr lang="en-US" sz="2400" dirty="0" smtClean="0"/>
              <a:t>NAS is fully implemented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CLER is in second cycle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Self-study is in pilot phase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Milestones are in all specialties and sub specialties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Single Accreditation System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>
                <a:latin typeface="Lucida Bright" charset="0"/>
                <a:ea typeface="ＭＳ Ｐゴシック" charset="0"/>
                <a:cs typeface="ＭＳ Ｐゴシック" charset="0"/>
              </a:rPr>
              <a:t>Closing Thoughts….</a:t>
            </a:r>
          </a:p>
        </p:txBody>
      </p:sp>
      <p:sp>
        <p:nvSpPr>
          <p:cNvPr id="39941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191000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</a:rPr>
              <a:t>Role of coordinator continues to evolve</a:t>
            </a:r>
            <a:endParaRPr lang="en-US" dirty="0">
              <a:ea typeface="ＭＳ Ｐゴシック" charset="0"/>
            </a:endParaRPr>
          </a:p>
          <a:p>
            <a:r>
              <a:rPr lang="en-US" dirty="0" smtClean="0">
                <a:ea typeface="ＭＳ Ｐゴシック" charset="0"/>
              </a:rPr>
              <a:t>Initiative is a must</a:t>
            </a:r>
          </a:p>
          <a:p>
            <a:r>
              <a:rPr lang="en-US" dirty="0" smtClean="0">
                <a:ea typeface="ＭＳ Ｐゴシック" charset="0"/>
              </a:rPr>
              <a:t>Make </a:t>
            </a:r>
            <a:r>
              <a:rPr lang="en-US" dirty="0">
                <a:ea typeface="ＭＳ Ｐゴシック" charset="0"/>
              </a:rPr>
              <a:t>a </a:t>
            </a:r>
            <a:r>
              <a:rPr lang="en-US" dirty="0" smtClean="0">
                <a:ea typeface="ＭＳ Ｐゴシック" charset="0"/>
              </a:rPr>
              <a:t>career plan</a:t>
            </a:r>
            <a:endParaRPr lang="en-US" dirty="0">
              <a:ea typeface="ＭＳ Ｐゴシック" charset="0"/>
            </a:endParaRPr>
          </a:p>
          <a:p>
            <a:r>
              <a:rPr lang="en-US" dirty="0">
                <a:ea typeface="ＭＳ Ｐゴシック" charset="0"/>
              </a:rPr>
              <a:t>Read, read, read (everything</a:t>
            </a:r>
            <a:r>
              <a:rPr lang="en-US" dirty="0" smtClean="0">
                <a:ea typeface="ＭＳ Ｐゴシック" charset="0"/>
              </a:rPr>
              <a:t>!)</a:t>
            </a:r>
          </a:p>
          <a:p>
            <a:r>
              <a:rPr lang="en-US" dirty="0" smtClean="0">
                <a:ea typeface="ＭＳ Ｐゴシック" charset="0"/>
              </a:rPr>
              <a:t>Benefits far outweigh any additional work </a:t>
            </a:r>
          </a:p>
          <a:p>
            <a:pPr marL="0" indent="0">
              <a:buNone/>
            </a:pPr>
            <a:endParaRPr lang="en-US" dirty="0" smtClean="0">
              <a:ea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59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981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“The best part of learning is sharing what you know.” </a:t>
            </a:r>
            <a:endParaRPr lang="en-US" sz="4400" dirty="0" smtClean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705600" y="6172200"/>
            <a:ext cx="2133600" cy="457200"/>
          </a:xfrm>
        </p:spPr>
        <p:txBody>
          <a:bodyPr/>
          <a:lstStyle/>
          <a:p>
            <a:fld id="{1459B5FA-1E80-E24B-8EB7-297C9AEDB701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81600" y="48768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Vaughn K. Lauer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254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3"/>
          <p:cNvSpPr txBox="1">
            <a:spLocks noChangeArrowheads="1"/>
          </p:cNvSpPr>
          <p:nvPr/>
        </p:nvSpPr>
        <p:spPr bwMode="auto">
          <a:xfrm>
            <a:off x="324643" y="828675"/>
            <a:ext cx="4319588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  <a:cs typeface="Lucida Bright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i="1" dirty="0">
                <a:latin typeface="Arial" charset="0"/>
                <a:cs typeface="Arial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>
                <a:solidFill>
                  <a:srgbClr val="00A600"/>
                </a:solidFill>
                <a:latin typeface="Arial" charset="0"/>
                <a:cs typeface="Arial" charset="0"/>
              </a:rPr>
              <a:t>  </a:t>
            </a:r>
            <a:r>
              <a:rPr lang="en-US" altLang="en-US" sz="1800" b="1" dirty="0">
                <a:solidFill>
                  <a:srgbClr val="00A600"/>
                </a:solidFill>
                <a:latin typeface="Arial" charset="0"/>
                <a:cs typeface="Arial" charset="0"/>
              </a:rPr>
              <a:t>Upcoming Live </a:t>
            </a:r>
            <a:r>
              <a:rPr lang="en-US" altLang="en-US" sz="1800" b="1" dirty="0" smtClean="0">
                <a:solidFill>
                  <a:srgbClr val="00A600"/>
                </a:solidFill>
                <a:latin typeface="Arial" charset="0"/>
                <a:cs typeface="Arial" charset="0"/>
              </a:rPr>
              <a:t>Webinars</a:t>
            </a:r>
            <a:endParaRPr lang="en-US" altLang="en-US" sz="14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4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>
                <a:latin typeface="Arial" charset="0"/>
                <a:cs typeface="Arial" charset="0"/>
              </a:rPr>
              <a:t>My Program Received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>
                <a:latin typeface="Arial" charset="0"/>
                <a:cs typeface="Arial" charset="0"/>
              </a:rPr>
              <a:t>Pre/Initial Accreditation. Now What?</a:t>
            </a:r>
            <a:endParaRPr lang="en-US" altLang="en-US" sz="1400" b="1" dirty="0"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1400" b="0" dirty="0" smtClean="0">
                <a:latin typeface="Arial" charset="0"/>
                <a:cs typeface="Arial" charset="0"/>
              </a:rPr>
              <a:t>Tuesday</a:t>
            </a:r>
            <a:r>
              <a:rPr lang="en-US" altLang="en-US" sz="1400" b="0" dirty="0">
                <a:latin typeface="Arial" charset="0"/>
                <a:cs typeface="Arial" charset="0"/>
              </a:rPr>
              <a:t>, </a:t>
            </a:r>
            <a:r>
              <a:rPr lang="en-US" altLang="en-US" sz="1400" b="0" dirty="0" smtClean="0">
                <a:latin typeface="Arial" charset="0"/>
                <a:cs typeface="Arial" charset="0"/>
              </a:rPr>
              <a:t>January 12, 2016</a:t>
            </a:r>
            <a:endParaRPr lang="en-US" altLang="en-US" sz="1400" b="0" dirty="0"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1400" b="0" dirty="0">
                <a:latin typeface="Arial" charset="0"/>
                <a:cs typeface="Arial" charset="0"/>
              </a:rPr>
              <a:t>12:00pm – </a:t>
            </a:r>
            <a:r>
              <a:rPr lang="en-US" altLang="en-US" sz="1400" b="0" dirty="0" smtClean="0">
                <a:latin typeface="Arial" charset="0"/>
                <a:cs typeface="Arial" charset="0"/>
              </a:rPr>
              <a:t>1:00pm EST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altLang="en-US" sz="1200" dirty="0">
              <a:latin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>
                <a:latin typeface="Arial" charset="0"/>
                <a:cs typeface="Arial" charset="0"/>
              </a:rPr>
              <a:t>CLER Pathways II</a:t>
            </a:r>
            <a:endParaRPr lang="en-US" altLang="en-US" sz="1400" b="1" dirty="0"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1400" b="0" dirty="0" smtClean="0">
                <a:latin typeface="Arial" charset="0"/>
                <a:cs typeface="Arial" charset="0"/>
              </a:rPr>
              <a:t>Thursday </a:t>
            </a:r>
            <a:r>
              <a:rPr lang="en-US" altLang="en-US" sz="1400" b="0" dirty="0">
                <a:latin typeface="Arial" charset="0"/>
                <a:cs typeface="Arial" charset="0"/>
              </a:rPr>
              <a:t>January </a:t>
            </a:r>
            <a:r>
              <a:rPr lang="en-US" altLang="en-US" sz="1400" b="0" dirty="0" smtClean="0">
                <a:latin typeface="Arial" charset="0"/>
                <a:cs typeface="Arial" charset="0"/>
              </a:rPr>
              <a:t>28, </a:t>
            </a:r>
            <a:r>
              <a:rPr lang="en-US" altLang="en-US" sz="1400" b="0" dirty="0">
                <a:latin typeface="Arial" charset="0"/>
                <a:cs typeface="Arial" charset="0"/>
              </a:rPr>
              <a:t>2016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1400" b="0" dirty="0">
                <a:latin typeface="Arial" charset="0"/>
                <a:cs typeface="Arial" charset="0"/>
              </a:rPr>
              <a:t>12:00pm – 1:00pm </a:t>
            </a:r>
            <a:r>
              <a:rPr lang="en-US" altLang="en-US" sz="1400" b="0" dirty="0" smtClean="0">
                <a:latin typeface="Arial" charset="0"/>
                <a:cs typeface="Arial" charset="0"/>
              </a:rPr>
              <a:t>EST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altLang="en-US" sz="1400" dirty="0">
              <a:latin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>
                <a:latin typeface="Arial" charset="0"/>
                <a:cs typeface="Arial" charset="0"/>
              </a:rPr>
              <a:t>Resident Wellness Initiatives</a:t>
            </a:r>
            <a:endParaRPr lang="en-US" altLang="en-US" sz="1400" b="1" dirty="0"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1400" dirty="0" smtClean="0">
                <a:latin typeface="Arial" charset="0"/>
                <a:cs typeface="Arial" charset="0"/>
              </a:rPr>
              <a:t> </a:t>
            </a:r>
            <a:r>
              <a:rPr lang="en-US" altLang="en-US" sz="1400" b="0" dirty="0" smtClean="0">
                <a:latin typeface="Arial" charset="0"/>
                <a:cs typeface="Arial" charset="0"/>
              </a:rPr>
              <a:t>Tuesday February 9, </a:t>
            </a:r>
            <a:r>
              <a:rPr lang="en-US" altLang="en-US" sz="1400" b="0" dirty="0">
                <a:latin typeface="Arial" charset="0"/>
                <a:cs typeface="Arial" charset="0"/>
              </a:rPr>
              <a:t>2016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1400" b="0" dirty="0">
                <a:latin typeface="Arial" charset="0"/>
                <a:cs typeface="Arial" charset="0"/>
              </a:rPr>
              <a:t>12:00pm – 1:00pm EST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6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400" dirty="0" smtClean="0">
                <a:latin typeface="Arial" charset="0"/>
                <a:cs typeface="Arial" charset="0"/>
              </a:rPr>
              <a:t>I, We, They: Self-, Team-, and Patient-Leadership Education in GME</a:t>
            </a:r>
            <a:endParaRPr lang="en-US" altLang="en-US" sz="1400" dirty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1400" dirty="0">
                <a:latin typeface="Arial" charset="0"/>
                <a:cs typeface="Arial" charset="0"/>
              </a:rPr>
              <a:t> </a:t>
            </a:r>
            <a:r>
              <a:rPr lang="en-US" altLang="en-US" sz="1400" b="0" dirty="0" smtClean="0">
                <a:latin typeface="Arial" charset="0"/>
                <a:cs typeface="Arial" charset="0"/>
              </a:rPr>
              <a:t>Thursday </a:t>
            </a:r>
            <a:r>
              <a:rPr lang="en-US" altLang="en-US" sz="1400" b="0" dirty="0">
                <a:latin typeface="Arial" charset="0"/>
                <a:cs typeface="Arial" charset="0"/>
              </a:rPr>
              <a:t>February </a:t>
            </a:r>
            <a:r>
              <a:rPr lang="en-US" altLang="en-US" sz="1400" b="0" dirty="0" smtClean="0">
                <a:latin typeface="Arial" charset="0"/>
                <a:cs typeface="Arial" charset="0"/>
              </a:rPr>
              <a:t>18, </a:t>
            </a:r>
            <a:r>
              <a:rPr lang="en-US" altLang="en-US" sz="1400" b="0" dirty="0">
                <a:latin typeface="Arial" charset="0"/>
                <a:cs typeface="Arial" charset="0"/>
              </a:rPr>
              <a:t>2016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1400" b="0" dirty="0">
                <a:latin typeface="Arial" charset="0"/>
                <a:cs typeface="Arial" charset="0"/>
              </a:rPr>
              <a:t>12:00pm – 1:00pm EST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US" altLang="en-US" sz="1500" dirty="0"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500" dirty="0">
                <a:latin typeface="Arial" charset="0"/>
                <a:cs typeface="Arial" charset="0"/>
              </a:rPr>
              <a:t>www.PartnersInMedEd.com</a:t>
            </a:r>
            <a:endParaRPr lang="en-US" altLang="en-US" sz="1600" dirty="0">
              <a:latin typeface="Arial" charset="0"/>
              <a:cs typeface="Arial" charset="0"/>
            </a:endParaRPr>
          </a:p>
        </p:txBody>
      </p:sp>
      <p:sp>
        <p:nvSpPr>
          <p:cNvPr id="61442" name="Rectangle 3"/>
          <p:cNvSpPr txBox="1">
            <a:spLocks noChangeArrowheads="1"/>
          </p:cNvSpPr>
          <p:nvPr/>
        </p:nvSpPr>
        <p:spPr bwMode="auto">
          <a:xfrm>
            <a:off x="4953000" y="828675"/>
            <a:ext cx="4038600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  <a:cs typeface="Lucida Bright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800" i="1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i="1" dirty="0">
                <a:latin typeface="Arial" charset="0"/>
                <a:cs typeface="Arial" charset="0"/>
              </a:rPr>
              <a:t>   </a:t>
            </a:r>
            <a:r>
              <a:rPr lang="en-US" altLang="en-US" sz="1800" b="1" dirty="0">
                <a:solidFill>
                  <a:srgbClr val="00A600"/>
                </a:solidFill>
                <a:latin typeface="Arial" charset="0"/>
                <a:cs typeface="Arial" charset="0"/>
              </a:rPr>
              <a:t>On-Demand Webinars</a:t>
            </a:r>
            <a:r>
              <a:rPr lang="en-US" altLang="en-US" sz="1800" dirty="0">
                <a:solidFill>
                  <a:srgbClr val="00A600"/>
                </a:solidFill>
                <a:latin typeface="Arial" charset="0"/>
                <a:cs typeface="Arial" charset="0"/>
              </a:rPr>
              <a:t/>
            </a:r>
            <a:br>
              <a:rPr lang="en-US" altLang="en-US" sz="1800" dirty="0">
                <a:solidFill>
                  <a:srgbClr val="00A600"/>
                </a:solidFill>
                <a:latin typeface="Arial" charset="0"/>
                <a:cs typeface="Arial" charset="0"/>
              </a:rPr>
            </a:br>
            <a:endParaRPr lang="en-US" altLang="en-US" sz="1600" dirty="0">
              <a:solidFill>
                <a:srgbClr val="00A600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4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500" dirty="0">
                <a:latin typeface="Arial" charset="0"/>
                <a:cs typeface="Arial" charset="0"/>
              </a:rPr>
              <a:t>Self-Study Visits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5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500" dirty="0">
                <a:latin typeface="Arial" charset="0"/>
                <a:cs typeface="Arial" charset="0"/>
              </a:rPr>
              <a:t>Introduction to GME for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500" dirty="0">
                <a:latin typeface="Arial" charset="0"/>
                <a:cs typeface="Arial" charset="0"/>
              </a:rPr>
              <a:t>New Program Coordinators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5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500" dirty="0">
                <a:latin typeface="Arial" charset="0"/>
                <a:cs typeface="Arial" charset="0"/>
              </a:rPr>
              <a:t>Milestones &amp; CCCs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5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500" dirty="0">
                <a:latin typeface="Arial" charset="0"/>
                <a:cs typeface="Arial" charset="0"/>
              </a:rPr>
              <a:t>GME Financing – The Basics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5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500" dirty="0">
                <a:latin typeface="Arial" charset="0"/>
                <a:cs typeface="Arial" charset="0"/>
              </a:rPr>
              <a:t>Single Accreditation System</a:t>
            </a:r>
            <a:endParaRPr lang="en-US" altLang="ja-JP" sz="15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ja-JP" sz="15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500" dirty="0">
                <a:latin typeface="Arial" charset="0"/>
                <a:cs typeface="Arial" charset="0"/>
              </a:rPr>
              <a:t>The IOM Report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ja-JP" sz="15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500" dirty="0">
                <a:latin typeface="Arial" charset="0"/>
                <a:cs typeface="Arial" charset="0"/>
              </a:rPr>
              <a:t>Institutional Requirements: What’s New?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ja-JP" sz="15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ja-JP" sz="15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ja-JP" sz="15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ja-JP" sz="15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500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500" i="1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500" dirty="0">
              <a:latin typeface="Arial" charset="0"/>
              <a:cs typeface="Arial" charset="0"/>
            </a:endParaRPr>
          </a:p>
        </p:txBody>
      </p:sp>
      <p:sp>
        <p:nvSpPr>
          <p:cNvPr id="61443" name="TextBox 1"/>
          <p:cNvSpPr txBox="1">
            <a:spLocks noChangeArrowheads="1"/>
          </p:cNvSpPr>
          <p:nvPr/>
        </p:nvSpPr>
        <p:spPr bwMode="auto">
          <a:xfrm>
            <a:off x="2257425" y="490538"/>
            <a:ext cx="4773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  <a:cs typeface="Lucida Bright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Lucida Bright" pitchFamily="18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latin typeface="Arial" charset="0"/>
              </a:rPr>
              <a:t>Partners’ Online Education</a:t>
            </a:r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4811713" y="5334000"/>
            <a:ext cx="30368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altLang="en-US" sz="1400" i="1" dirty="0">
                <a:latin typeface="Arial" charset="0"/>
                <a:ea typeface="Arial" charset="0"/>
                <a:cs typeface="Arial" charset="0"/>
              </a:rPr>
              <a:t>Contact us today to learn </a:t>
            </a:r>
          </a:p>
          <a:p>
            <a:pPr algn="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altLang="en-US" sz="1400" i="1" dirty="0">
                <a:latin typeface="Arial" charset="0"/>
                <a:ea typeface="Arial" charset="0"/>
                <a:cs typeface="Arial" charset="0"/>
              </a:rPr>
              <a:t>how our Educational Passports can save you time &amp; money! </a:t>
            </a:r>
          </a:p>
          <a:p>
            <a:pPr algn="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altLang="en-US" sz="1400" i="1" dirty="0">
                <a:latin typeface="Arial" charset="0"/>
                <a:ea typeface="Arial" charset="0"/>
                <a:cs typeface="Arial" charset="0"/>
              </a:rPr>
              <a:t>724-864-7320</a:t>
            </a:r>
          </a:p>
        </p:txBody>
      </p:sp>
      <p:pic>
        <p:nvPicPr>
          <p:cNvPr id="61445" name="Picture 4" descr="Media-Play-02-25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9906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6" name="Picture 1" descr="Calendar-Date-2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7" name="Picture 2" descr="InstCustomIconLarg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24800" y="5638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8" name="Picture 4" descr="InstIconLarg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58200" y="5791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9" name="Picture 5" descr="InstPlusIconLarg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05800" y="5257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514600" y="6400800"/>
            <a:ext cx="4038600" cy="304800"/>
          </a:xfrm>
          <a:prstGeom prst="rect">
            <a:avLst/>
          </a:prstGeom>
        </p:spPr>
        <p:txBody>
          <a:bodyPr/>
          <a:lstStyle/>
          <a:p>
            <a:r>
              <a:rPr lang="en-US" sz="100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Presented by Partners in Medical Education, Inc. 2015 </a:t>
            </a:r>
            <a:endParaRPr lang="en-US" sz="1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305800" y="6477000"/>
            <a:ext cx="609600" cy="457200"/>
          </a:xfrm>
          <a:prstGeom prst="rect">
            <a:avLst/>
          </a:prstGeom>
        </p:spPr>
        <p:txBody>
          <a:bodyPr/>
          <a:lstStyle/>
          <a:p>
            <a:r>
              <a:rPr lang="en-US" sz="1000" dirty="0" smtClean="0">
                <a:latin typeface="Arial Black" charset="0"/>
                <a:ea typeface="Arial Black" charset="0"/>
                <a:cs typeface="Arial Black" charset="0"/>
              </a:rPr>
              <a:t>38</a:t>
            </a:r>
            <a:endParaRPr lang="en-US" sz="1000" dirty="0">
              <a:latin typeface="Arial Black" charset="0"/>
              <a:ea typeface="Arial Black" charset="0"/>
              <a:cs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91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743200"/>
            <a:ext cx="7010400" cy="2895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Lucida Bright" pitchFamily="18" charset="0"/>
              </a:rPr>
              <a:t>    Partners in Medical Education, Inc. provides comprehensive consulting services to the GME community.  For more information, contact us at: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Lucida Bright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Lucida Bright" pitchFamily="18" charset="0"/>
              </a:rPr>
              <a:t>Phone:  724-864-7320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Lucida Bright" pitchFamily="18" charset="0"/>
              </a:rPr>
              <a:t>Fax: 724-864-6153</a:t>
            </a:r>
          </a:p>
          <a:p>
            <a:pPr algn="ctr">
              <a:lnSpc>
                <a:spcPct val="80000"/>
              </a:lnSpc>
              <a:buNone/>
            </a:pPr>
            <a:r>
              <a:rPr lang="en-US" sz="2000" b="1" dirty="0" smtClean="0">
                <a:latin typeface="Lucida Bright" pitchFamily="18" charset="0"/>
              </a:rPr>
              <a:t>Email: </a:t>
            </a:r>
            <a:r>
              <a:rPr lang="en-US" sz="2000" b="1" dirty="0">
                <a:latin typeface="Lucida Bright" pitchFamily="18" charset="0"/>
              </a:rPr>
              <a:t>I</a:t>
            </a:r>
            <a:r>
              <a:rPr lang="en-US" sz="2000" b="1" dirty="0" smtClean="0">
                <a:latin typeface="Lucida Bright" pitchFamily="18" charset="0"/>
              </a:rPr>
              <a:t>nfo@PartnersInMedEd.com</a:t>
            </a:r>
            <a:endParaRPr lang="en-US" sz="2000" b="1" dirty="0">
              <a:latin typeface="Lucida Bright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solidFill>
                <a:schemeClr val="accent2">
                  <a:lumMod val="75000"/>
                </a:schemeClr>
              </a:solidFill>
              <a:latin typeface="Lucida Bright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Lucida Bright" pitchFamily="18" charset="0"/>
              </a:rPr>
              <a:t>www.PartnersInMedEd.com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 smtClean="0">
              <a:latin typeface="Lucida Bright" pitchFamily="18" charset="0"/>
            </a:endParaRPr>
          </a:p>
        </p:txBody>
      </p:sp>
      <p:pic>
        <p:nvPicPr>
          <p:cNvPr id="34821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0" y="914400"/>
            <a:ext cx="3087036" cy="126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514600" y="6400800"/>
            <a:ext cx="4038600" cy="304800"/>
          </a:xfrm>
          <a:prstGeom prst="rect">
            <a:avLst/>
          </a:prstGeom>
        </p:spPr>
        <p:txBody>
          <a:bodyPr/>
          <a:lstStyle/>
          <a:p>
            <a:r>
              <a:rPr lang="en-US" sz="100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Presented by Partners in Medical Education, Inc. 2015 </a:t>
            </a:r>
            <a:endParaRPr lang="en-US" sz="1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077200" y="6324600"/>
            <a:ext cx="685800" cy="304800"/>
          </a:xfrm>
          <a:prstGeom prst="rect">
            <a:avLst/>
          </a:prstGeom>
        </p:spPr>
        <p:txBody>
          <a:bodyPr/>
          <a:lstStyle/>
          <a:p>
            <a:r>
              <a:rPr lang="en-US" sz="1000" dirty="0" smtClean="0">
                <a:latin typeface="Arial Black" charset="0"/>
                <a:ea typeface="Arial Black" charset="0"/>
                <a:cs typeface="Arial Black" charset="0"/>
              </a:rPr>
              <a:t>39</a:t>
            </a:r>
            <a:endParaRPr lang="en-US" sz="1000" dirty="0"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6" name="Picture 5" descr="http://us.cdn1.123rf.com/168nwm/coramax/coramax1212/coramax121200323/17075723-3d-people--man-person-and-a-button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1981200" cy="182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499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latin typeface="Lucida Bright" charset="0"/>
                <a:ea typeface="ＭＳ Ｐゴシック" charset="0"/>
                <a:cs typeface="ＭＳ Ｐゴシック" charset="0"/>
              </a:rPr>
              <a:t>Brief History</a:t>
            </a:r>
            <a:endParaRPr lang="en-US" sz="4000" b="1" dirty="0">
              <a:latin typeface="Lucida Brigh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26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Through 2000 – </a:t>
            </a:r>
            <a:r>
              <a:rPr lang="en-US" dirty="0" smtClean="0">
                <a:ea typeface="ＭＳ Ｐゴシック" charset="0"/>
              </a:rPr>
              <a:t>mainly clerical role</a:t>
            </a:r>
          </a:p>
          <a:p>
            <a:pPr lvl="1"/>
            <a:r>
              <a:rPr lang="en-US" dirty="0" smtClean="0">
                <a:ea typeface="ＭＳ Ｐゴシック" charset="0"/>
              </a:rPr>
              <a:t> Limited authority agent(s)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Very little documentation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Minimal requirements</a:t>
            </a:r>
          </a:p>
          <a:p>
            <a:pPr lvl="1"/>
            <a:endParaRPr lang="en-US" dirty="0">
              <a:ea typeface="ＭＳ Ｐゴシック" charset="0"/>
            </a:endParaRPr>
          </a:p>
          <a:p>
            <a:r>
              <a:rPr lang="en-US" dirty="0" smtClean="0">
                <a:ea typeface="ＭＳ Ｐゴシック" charset="0"/>
              </a:rPr>
              <a:t>ACGME incorporated in 2000</a:t>
            </a:r>
          </a:p>
          <a:p>
            <a:endParaRPr lang="en-US" dirty="0">
              <a:ea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457200"/>
            <a:ext cx="8229600" cy="1371600"/>
          </a:xfrm>
        </p:spPr>
        <p:txBody>
          <a:bodyPr/>
          <a:lstStyle/>
          <a:p>
            <a:r>
              <a:rPr lang="en-US" dirty="0" smtClean="0"/>
              <a:t>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752600"/>
            <a:ext cx="8686800" cy="3886200"/>
          </a:xfrm>
        </p:spPr>
        <p:txBody>
          <a:bodyPr/>
          <a:lstStyle/>
          <a:p>
            <a:r>
              <a:rPr lang="en-US" b="1" dirty="0" smtClean="0">
                <a:ea typeface="ＭＳ Ｐゴシック" charset="0"/>
              </a:rPr>
              <a:t>2002 – 2011- Competency Focus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Outcomes Project (1999 - 2008) 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Introduction of 6 core competencies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We learned right along with PD and faculty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Beginning of monitoring, tracking</a:t>
            </a:r>
          </a:p>
          <a:p>
            <a:pPr lvl="1"/>
            <a:r>
              <a:rPr lang="en-US" dirty="0" smtClean="0">
                <a:ea typeface="ＭＳ Ｐゴシック" charset="0"/>
              </a:rPr>
              <a:t> CPR (2007) </a:t>
            </a:r>
          </a:p>
          <a:p>
            <a:pPr lvl="1"/>
            <a:r>
              <a:rPr lang="en-US" dirty="0" smtClean="0">
                <a:ea typeface="ＭＳ Ｐゴシック" charset="0"/>
              </a:rPr>
              <a:t> Requirements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revised; begin to reflect outcomes</a:t>
            </a:r>
            <a:endParaRPr lang="en-US" dirty="0">
              <a:ea typeface="ＭＳ Ｐゴシック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7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3810000"/>
          </a:xfrm>
        </p:spPr>
        <p:txBody>
          <a:bodyPr/>
          <a:lstStyle/>
          <a:p>
            <a:r>
              <a:rPr lang="en-US" b="1" dirty="0" smtClean="0">
                <a:ea typeface="ＭＳ Ｐゴシック" charset="0"/>
              </a:rPr>
              <a:t>2002 – 2011 – Duty Hour Focus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sz="2400" dirty="0" smtClean="0">
                <a:ea typeface="ＭＳ Ｐゴシック" charset="0"/>
              </a:rPr>
              <a:t>Duty hours 2003. Monitoring, tracking and       	identification of fatigue</a:t>
            </a:r>
          </a:p>
          <a:p>
            <a:pPr lvl="1"/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smtClean="0">
                <a:ea typeface="ＭＳ Ｐゴシック" charset="0"/>
              </a:rPr>
              <a:t>Further defined requirements and documentation</a:t>
            </a:r>
          </a:p>
          <a:p>
            <a:pPr lvl="1"/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smtClean="0">
                <a:ea typeface="ＭＳ Ｐゴシック" charset="0"/>
              </a:rPr>
              <a:t>National Coordinator Groups</a:t>
            </a:r>
          </a:p>
          <a:p>
            <a:pPr lvl="2"/>
            <a:r>
              <a:rPr lang="en-US" dirty="0" smtClean="0">
                <a:ea typeface="ＭＳ Ｐゴシック" charset="0"/>
              </a:rPr>
              <a:t>Specialty Specific</a:t>
            </a:r>
          </a:p>
          <a:p>
            <a:pPr lvl="2"/>
            <a:r>
              <a:rPr lang="en-US" dirty="0" smtClean="0">
                <a:ea typeface="ＭＳ Ｐゴシック" charset="0"/>
              </a:rPr>
              <a:t>TAGME founded 2005</a:t>
            </a:r>
          </a:p>
          <a:p>
            <a:pPr lvl="2"/>
            <a:r>
              <a:rPr lang="en-US" sz="2000" dirty="0" smtClean="0">
                <a:ea typeface="ＭＳ Ｐゴシック" charset="0"/>
              </a:rPr>
              <a:t>ACGME/AHME/Specialties– coordinator specific education</a:t>
            </a:r>
          </a:p>
          <a:p>
            <a:pPr lvl="2"/>
            <a:endParaRPr lang="en-US" sz="2000" dirty="0" smtClean="0">
              <a:ea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2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3886200"/>
          </a:xfrm>
        </p:spPr>
        <p:txBody>
          <a:bodyPr/>
          <a:lstStyle/>
          <a:p>
            <a:r>
              <a:rPr lang="en-US" b="1" dirty="0">
                <a:ea typeface="ＭＳ Ｐゴシック" charset="0"/>
              </a:rPr>
              <a:t>Technology </a:t>
            </a:r>
            <a:r>
              <a:rPr lang="en-US" b="1" dirty="0" smtClean="0">
                <a:ea typeface="ＭＳ Ｐゴシック" charset="0"/>
              </a:rPr>
              <a:t>explosion along the way…</a:t>
            </a:r>
            <a:endParaRPr lang="en-US" b="1" dirty="0">
              <a:ea typeface="ＭＳ Ｐゴシック" charset="0"/>
            </a:endParaRPr>
          </a:p>
          <a:p>
            <a:pPr lvl="1"/>
            <a:r>
              <a:rPr lang="en-US" dirty="0">
                <a:ea typeface="ＭＳ Ｐゴシック" charset="0"/>
              </a:rPr>
              <a:t> ERAS</a:t>
            </a:r>
          </a:p>
          <a:p>
            <a:pPr lvl="1"/>
            <a:r>
              <a:rPr lang="en-US" dirty="0">
                <a:ea typeface="ＭＳ Ｐゴシック" charset="0"/>
              </a:rPr>
              <a:t> NRMP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ADS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Web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Smart phones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Social media</a:t>
            </a:r>
            <a:endParaRPr lang="en-US" dirty="0">
              <a:ea typeface="ＭＳ Ｐゴシック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irc_mi" descr="http://www.freeimageworks.com/images/2011/06/FreeImageWorks.com_563382H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t="5464" r="5556" b="5464"/>
          <a:stretch/>
        </p:blipFill>
        <p:spPr bwMode="auto">
          <a:xfrm>
            <a:off x="7010400" y="2895600"/>
            <a:ext cx="1295400" cy="16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yui_3_3_0_1_136398345800020421" descr="http://ts3.mm.bing.net/th?id=H.4770210653668362&amp;amp;pid=15.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191000"/>
            <a:ext cx="1447800" cy="16833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071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419600"/>
          </a:xfrm>
        </p:spPr>
        <p:txBody>
          <a:bodyPr/>
          <a:lstStyle/>
          <a:p>
            <a:r>
              <a:rPr lang="en-US" b="1" dirty="0" smtClean="0">
                <a:ea typeface="ＭＳ Ｐゴシック" charset="0"/>
              </a:rPr>
              <a:t>2011 – 2013 Shift in GME</a:t>
            </a:r>
            <a:endParaRPr lang="en-US" b="1" dirty="0">
              <a:ea typeface="ＭＳ Ｐゴシック" charset="0"/>
            </a:endParaRPr>
          </a:p>
          <a:p>
            <a:pPr lvl="1"/>
            <a:r>
              <a:rPr lang="en-US" dirty="0" smtClean="0">
                <a:ea typeface="ＭＳ Ｐゴシック" charset="0"/>
              </a:rPr>
              <a:t> Residency Requirements </a:t>
            </a:r>
            <a:endParaRPr lang="en-US" dirty="0">
              <a:ea typeface="ＭＳ Ｐゴシック" charset="0"/>
            </a:endParaRPr>
          </a:p>
          <a:p>
            <a:pPr lvl="2"/>
            <a:r>
              <a:rPr lang="en-US" dirty="0" smtClean="0">
                <a:ea typeface="ＭＳ Ｐゴシック" charset="0"/>
              </a:rPr>
              <a:t> Continued updates, changes, additions</a:t>
            </a:r>
          </a:p>
          <a:p>
            <a:pPr lvl="2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PC required in many specialties</a:t>
            </a:r>
          </a:p>
          <a:p>
            <a:pPr lvl="2"/>
            <a:r>
              <a:rPr lang="en-US" dirty="0" smtClean="0">
                <a:ea typeface="ＭＳ Ｐゴシック" charset="0"/>
              </a:rPr>
              <a:t> ACGME coordinator award 2010</a:t>
            </a:r>
          </a:p>
          <a:p>
            <a:pPr lvl="2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ACGME institution coordinator award 2011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Expectations begin to increase </a:t>
            </a:r>
          </a:p>
          <a:p>
            <a:pPr lvl="1"/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Tasks and responsibilities begin to pile on</a:t>
            </a:r>
          </a:p>
          <a:p>
            <a:pPr marL="914400" lvl="2" indent="0">
              <a:buNone/>
            </a:pPr>
            <a:endParaRPr lang="en-US" dirty="0" smtClean="0">
              <a:ea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8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r>
              <a:rPr lang="en-US" b="1" dirty="0" smtClean="0"/>
              <a:t>2014 - NAS and beyond</a:t>
            </a:r>
          </a:p>
          <a:p>
            <a:pPr lvl="1"/>
            <a:r>
              <a:rPr lang="en-US" dirty="0" smtClean="0"/>
              <a:t> GME matters to EVERYONE in the hospital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Finally!</a:t>
            </a:r>
          </a:p>
          <a:p>
            <a:pPr lvl="1"/>
            <a:r>
              <a:rPr lang="en-US" dirty="0" smtClean="0"/>
              <a:t> Clinical Learning Environment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Patient Safety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Quality Improvement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Single Accreditation System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Milestones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EPA’s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Presented by Partners in Medical Education, Inc. 2015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59B5FA-1E80-E24B-8EB7-297C9AEDB70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irc_mi" descr="http://thumbs.gograph.com/gg6212765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419600"/>
            <a:ext cx="2362200" cy="167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798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chingPME">
  <a:themeElements>
    <a:clrScheme name="Pixel 8">
      <a:dk1>
        <a:srgbClr val="003300"/>
      </a:dk1>
      <a:lt1>
        <a:srgbClr val="FFFFFF"/>
      </a:lt1>
      <a:dk2>
        <a:srgbClr val="000000"/>
      </a:dk2>
      <a:lt2>
        <a:srgbClr val="336600"/>
      </a:lt2>
      <a:accent1>
        <a:srgbClr val="CCCC00"/>
      </a:accent1>
      <a:accent2>
        <a:srgbClr val="669900"/>
      </a:accent2>
      <a:accent3>
        <a:srgbClr val="FFFFFF"/>
      </a:accent3>
      <a:accent4>
        <a:srgbClr val="002A00"/>
      </a:accent4>
      <a:accent5>
        <a:srgbClr val="E2E2AA"/>
      </a:accent5>
      <a:accent6>
        <a:srgbClr val="5C8A00"/>
      </a:accent6>
      <a:hlink>
        <a:srgbClr val="333300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1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29033</TotalTime>
  <Words>1808</Words>
  <Application>Microsoft Macintosh PowerPoint</Application>
  <PresentationFormat>On-screen Show (4:3)</PresentationFormat>
  <Paragraphs>483</Paragraphs>
  <Slides>39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Arial</vt:lpstr>
      <vt:lpstr>Arial Black</vt:lpstr>
      <vt:lpstr>Arial Rounded MT Bold</vt:lpstr>
      <vt:lpstr>Calibri</vt:lpstr>
      <vt:lpstr>Comic Sans MS</vt:lpstr>
      <vt:lpstr>Lucida Bright</vt:lpstr>
      <vt:lpstr>ＭＳ Ｐゴシック</vt:lpstr>
      <vt:lpstr>Times New Roman</vt:lpstr>
      <vt:lpstr>Wingdings</vt:lpstr>
      <vt:lpstr>MatchingPME</vt:lpstr>
      <vt:lpstr> Program Coordinators:  A Year in Review  December 10, 2015  </vt:lpstr>
      <vt:lpstr> </vt:lpstr>
      <vt:lpstr>Goals &amp; Objectives</vt:lpstr>
      <vt:lpstr>Brief History</vt:lpstr>
      <vt:lpstr>Brief History</vt:lpstr>
      <vt:lpstr>Brief History</vt:lpstr>
      <vt:lpstr>Brief History</vt:lpstr>
      <vt:lpstr>Brief History</vt:lpstr>
      <vt:lpstr>Brief History</vt:lpstr>
      <vt:lpstr>Where Will the Future Take Us?</vt:lpstr>
      <vt:lpstr>In the past 3 years…</vt:lpstr>
      <vt:lpstr>Coordinator Impact on  Residency Program</vt:lpstr>
      <vt:lpstr>Managing It All</vt:lpstr>
      <vt:lpstr>Medical             Knowledge</vt:lpstr>
      <vt:lpstr>Medical             Knowledge</vt:lpstr>
      <vt:lpstr>Medical             Knowledge</vt:lpstr>
      <vt:lpstr>Patient Residency Program Care</vt:lpstr>
      <vt:lpstr>Patient Residency Program Care</vt:lpstr>
      <vt:lpstr>The Academic Year </vt:lpstr>
      <vt:lpstr>The Academic Year </vt:lpstr>
      <vt:lpstr>The Academic Year </vt:lpstr>
      <vt:lpstr>The Academic Year </vt:lpstr>
      <vt:lpstr>The Academic Year </vt:lpstr>
      <vt:lpstr>The Academic Year </vt:lpstr>
      <vt:lpstr>The Academic Year </vt:lpstr>
      <vt:lpstr>Systems Based Practice</vt:lpstr>
      <vt:lpstr>Practice Based Learning &amp; Improvement</vt:lpstr>
      <vt:lpstr>Communication &amp; Interpersonal Skills</vt:lpstr>
      <vt:lpstr>Professionalism</vt:lpstr>
      <vt:lpstr>Professional Development</vt:lpstr>
      <vt:lpstr>Professional Development</vt:lpstr>
      <vt:lpstr>Professional Development</vt:lpstr>
      <vt:lpstr>Professional Development</vt:lpstr>
      <vt:lpstr>Scholarly Activity </vt:lpstr>
      <vt:lpstr>2015</vt:lpstr>
      <vt:lpstr>Closing Thoughts….</vt:lpstr>
      <vt:lpstr>PowerPoint Presentation</vt:lpstr>
      <vt:lpstr>PowerPoint Presentation</vt:lpstr>
      <vt:lpstr>PowerPoint Presentation</vt:lpstr>
    </vt:vector>
  </TitlesOfParts>
  <Company>Spartanburg Technical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BY STEP:  HOW TO COMPLETE THE IRD</dc:title>
  <dc:creator>Catherine</dc:creator>
  <cp:lastModifiedBy>Microsoft Office User</cp:lastModifiedBy>
  <cp:revision>722</cp:revision>
  <cp:lastPrinted>2012-09-10T19:39:20Z</cp:lastPrinted>
  <dcterms:created xsi:type="dcterms:W3CDTF">2005-07-30T23:15:28Z</dcterms:created>
  <dcterms:modified xsi:type="dcterms:W3CDTF">2015-12-08T15:47:17Z</dcterms:modified>
</cp:coreProperties>
</file>