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4"/>
  </p:notesMasterIdLst>
  <p:sldIdLst>
    <p:sldId id="256" r:id="rId2"/>
    <p:sldId id="358" r:id="rId3"/>
    <p:sldId id="257" r:id="rId4"/>
    <p:sldId id="260" r:id="rId5"/>
    <p:sldId id="329" r:id="rId6"/>
    <p:sldId id="330" r:id="rId7"/>
    <p:sldId id="331" r:id="rId8"/>
    <p:sldId id="332" r:id="rId9"/>
    <p:sldId id="343" r:id="rId10"/>
    <p:sldId id="333" r:id="rId11"/>
    <p:sldId id="342" r:id="rId12"/>
    <p:sldId id="345" r:id="rId13"/>
    <p:sldId id="346" r:id="rId14"/>
    <p:sldId id="347" r:id="rId15"/>
    <p:sldId id="349" r:id="rId16"/>
    <p:sldId id="350" r:id="rId17"/>
    <p:sldId id="335" r:id="rId18"/>
    <p:sldId id="356" r:id="rId19"/>
    <p:sldId id="357" r:id="rId20"/>
    <p:sldId id="344" r:id="rId21"/>
    <p:sldId id="336" r:id="rId22"/>
    <p:sldId id="351" r:id="rId23"/>
    <p:sldId id="337" r:id="rId24"/>
    <p:sldId id="338" r:id="rId25"/>
    <p:sldId id="339" r:id="rId26"/>
    <p:sldId id="352" r:id="rId27"/>
    <p:sldId id="353" r:id="rId28"/>
    <p:sldId id="341" r:id="rId29"/>
    <p:sldId id="323" r:id="rId30"/>
    <p:sldId id="354" r:id="rId31"/>
    <p:sldId id="359" r:id="rId32"/>
    <p:sldId id="322" r:id="rId3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7" autoAdjust="0"/>
    <p:restoredTop sz="92553" autoAdjust="0"/>
  </p:normalViewPr>
  <p:slideViewPr>
    <p:cSldViewPr snapToGrid="0" snapToObjects="1">
      <p:cViewPr varScale="1">
        <p:scale>
          <a:sx n="100" d="100"/>
          <a:sy n="100" d="100"/>
        </p:scale>
        <p:origin x="8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pPr/>
              <a:t>9/11/18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3576"/>
            <a:ext cx="548515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8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0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7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hyperlink" Target="http://www.partnersinmeded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Policies, PLAs and Policing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US" b="1" dirty="0"/>
              <a:t>Christine Redovan, MBA</a:t>
            </a:r>
          </a:p>
          <a:p>
            <a:pPr fontAlgn="base"/>
            <a:r>
              <a:rPr lang="en-US" b="1" dirty="0"/>
              <a:t>GME 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4389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Company/Program</a:t>
            </a:r>
          </a:p>
          <a:p>
            <a:pPr lvl="0"/>
            <a:r>
              <a:rPr lang="en-US" dirty="0"/>
              <a:t>Policy Title</a:t>
            </a:r>
          </a:p>
          <a:p>
            <a:pPr lvl="0"/>
            <a:r>
              <a:rPr lang="en-US" dirty="0"/>
              <a:t>Effective Date</a:t>
            </a:r>
          </a:p>
          <a:p>
            <a:pPr lvl="0"/>
            <a:r>
              <a:rPr lang="en-US" dirty="0"/>
              <a:t>Definitions – </a:t>
            </a:r>
            <a:r>
              <a:rPr lang="en-US" i="1" dirty="0"/>
              <a:t>If applicable</a:t>
            </a:r>
            <a:endParaRPr lang="en-US" dirty="0"/>
          </a:p>
          <a:p>
            <a:pPr lvl="0"/>
            <a:r>
              <a:rPr lang="en-US" dirty="0"/>
              <a:t>Purpose </a:t>
            </a:r>
            <a:r>
              <a:rPr lang="en-US" i="1" dirty="0"/>
              <a:t>- What is the reason for the policy?</a:t>
            </a:r>
            <a:endParaRPr lang="en-US" dirty="0"/>
          </a:p>
          <a:p>
            <a:pPr lvl="0"/>
            <a:r>
              <a:rPr lang="en-US" dirty="0"/>
              <a:t>Scope </a:t>
            </a:r>
            <a:r>
              <a:rPr lang="en-US" i="1" dirty="0"/>
              <a:t>- Who does the policy apply to, and when?</a:t>
            </a:r>
            <a:endParaRPr lang="en-US" dirty="0"/>
          </a:p>
          <a:p>
            <a:pPr lvl="0"/>
            <a:r>
              <a:rPr lang="en-US" dirty="0"/>
              <a:t>Policy </a:t>
            </a:r>
            <a:r>
              <a:rPr lang="en-US" i="1" dirty="0"/>
              <a:t>- Stipulate the secure state or practice; Describe the mandated behavior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policy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375563" y="6087884"/>
            <a:ext cx="37684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Modified from https://www.annese.com/blog/anatomy-it-security-policy)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49C93B-B6DD-304C-9065-0FDF10EA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91" y="1066800"/>
            <a:ext cx="2371839" cy="24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4389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Regulatory Requirement </a:t>
            </a:r>
            <a:r>
              <a:rPr lang="en-US" i="1" dirty="0"/>
              <a:t>- if applicable </a:t>
            </a:r>
            <a:endParaRPr lang="en-US" dirty="0"/>
          </a:p>
          <a:p>
            <a:pPr lvl="0"/>
            <a:r>
              <a:rPr lang="en-US" dirty="0"/>
              <a:t>Consequence Management </a:t>
            </a:r>
            <a:r>
              <a:rPr lang="en-US" i="1" dirty="0"/>
              <a:t>- What happens if non-compliance occurs?</a:t>
            </a:r>
            <a:endParaRPr lang="en-US" dirty="0"/>
          </a:p>
          <a:p>
            <a:pPr lvl="0"/>
            <a:r>
              <a:rPr lang="en-US" dirty="0"/>
              <a:t>Reference or Other Relevant Policies or Standards</a:t>
            </a:r>
          </a:p>
          <a:p>
            <a:r>
              <a:rPr lang="en-US" dirty="0"/>
              <a:t>Version History = Reviewed Date, Revised Date</a:t>
            </a:r>
          </a:p>
          <a:p>
            <a:pPr lvl="0"/>
            <a:r>
              <a:rPr lang="en-US" dirty="0"/>
              <a:t>Ownership </a:t>
            </a:r>
            <a:r>
              <a:rPr lang="en-US" i="1" dirty="0"/>
              <a:t>- Include specific point people for follow up and questions </a:t>
            </a:r>
            <a:r>
              <a:rPr lang="en-US" dirty="0"/>
              <a:t>[optional]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policy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375563" y="6087884"/>
            <a:ext cx="37684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Modified from https://www.annese.com/blog/anatomy-it-security-policy)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7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888794"/>
            <a:ext cx="2568660" cy="17190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steps to policy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1110" y="2265940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n-lt"/>
              </a:rPr>
              <a:t>Identify</a:t>
            </a:r>
            <a:r>
              <a:rPr lang="en-US" sz="2400" b="0" dirty="0">
                <a:latin typeface="+mn-lt"/>
              </a:rPr>
              <a:t> </a:t>
            </a:r>
            <a:r>
              <a:rPr lang="en-US" sz="3600" b="0" dirty="0">
                <a:latin typeface="+mn-lt"/>
              </a:rPr>
              <a:t>need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" y="3930365"/>
            <a:ext cx="1392338" cy="1392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2877" y="4303368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n-lt"/>
              </a:rPr>
              <a:t>Identify who will take the lead</a:t>
            </a:r>
          </a:p>
        </p:txBody>
      </p:sp>
    </p:spTree>
    <p:extLst>
      <p:ext uri="{BB962C8B-B14F-4D97-AF65-F5344CB8AC3E}">
        <p14:creationId xmlns:p14="http://schemas.microsoft.com/office/powerpoint/2010/main" val="290679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steps to policy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1110" y="2265940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n-lt"/>
              </a:rPr>
              <a:t>Gather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2877" y="4303368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n-lt"/>
              </a:rPr>
              <a:t>Draft policy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9" y="1852786"/>
            <a:ext cx="1760105" cy="1755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5" y="3858885"/>
            <a:ext cx="1088623" cy="15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9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steps to policy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1110" y="2265940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n-lt"/>
              </a:rPr>
              <a:t>Consult with stakeholders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9344" y="4303368"/>
            <a:ext cx="662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n-lt"/>
              </a:rPr>
              <a:t>Determine if procedures are necessary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8" y="1834438"/>
            <a:ext cx="1773382" cy="1773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4" y="373379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4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steps to policy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1110" y="2265940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n-lt"/>
              </a:rPr>
              <a:t>Finalize and approve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9344" y="4303368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n-lt"/>
              </a:rPr>
              <a:t>Implement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9" y="1999304"/>
            <a:ext cx="1379115" cy="1374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801209"/>
            <a:ext cx="1787236" cy="17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3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steps to policy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37250" y="3677718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n-lt"/>
              </a:rPr>
              <a:t>Monitor, review and revise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1" y="3064298"/>
            <a:ext cx="1575813" cy="158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 Handout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Policy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57" y="2051845"/>
            <a:ext cx="2884093" cy="34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69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policy making tips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28108" y="1797311"/>
            <a:ext cx="5287241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Policies should be in writing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Policies should be clearly understood by those who are supposed to implement them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Policies should reflect the objectives of the institution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For successful implementation, enforcers and implementers must  participate in their formulation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697541"/>
            <a:ext cx="3056659" cy="46075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75563" y="6087884"/>
            <a:ext cx="37684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Modified from https://www.annese.com/blog/anatomy-it-security-policy)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6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policy making tips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5210" y="1634763"/>
            <a:ext cx="5287241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As conditions change, policies must also change accordingly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Different policies in the institution should not pull in different directions and should support one another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Policies should be periodically reviewed in order to see whether they are to be modified, changed or completely abandoned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20" y="1526204"/>
            <a:ext cx="3056659" cy="46075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75563" y="6087884"/>
            <a:ext cx="37684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Modified from https://www.annese.com/blog/anatomy-it-security-policy)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3A520-EC44-6F4F-8EAC-7E25D12E5B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4417D-330E-6B4D-BBF5-572A5216E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4BB9B4-DE0D-A34F-AD1B-91380F94929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19707" y="38883"/>
            <a:ext cx="793221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DD423-257B-254A-B862-D843B0E0858F}"/>
              </a:ext>
            </a:extLst>
          </p:cNvPr>
          <p:cNvSpPr txBox="1"/>
          <p:nvPr/>
        </p:nvSpPr>
        <p:spPr>
          <a:xfrm>
            <a:off x="3752850" y="1295400"/>
            <a:ext cx="472440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GME Consultant</a:t>
            </a:r>
          </a:p>
          <a:p>
            <a:pPr algn="ctr">
              <a:defRPr/>
            </a:pPr>
            <a:endParaRPr lang="en-US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Accreditation and Management success for both ACGME &amp; AOA Programs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Focused on continual readiness and offering timely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17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93A252-132F-6344-9CF9-74E70642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552" y="1981473"/>
            <a:ext cx="2279986" cy="30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3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policies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57550" y="1428750"/>
            <a:ext cx="5886450" cy="5004381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400" dirty="0">
                <a:latin typeface="+mn-lt"/>
              </a:rPr>
              <a:t>Have a method to capture new policy          requirements based on new requirements or information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400" dirty="0">
                <a:latin typeface="+mn-lt"/>
              </a:rPr>
              <a:t>Set an annual sequence for review of all policies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400" dirty="0">
                <a:latin typeface="+mn-lt"/>
              </a:rPr>
              <a:t>Set a protocol for gaining input from all stakeholders. Get early buy-in so policies do not become stagnant awaiting change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400" dirty="0">
                <a:latin typeface="+mn-lt"/>
              </a:rPr>
              <a:t>Do not change a policy on a whim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400" dirty="0">
                <a:latin typeface="+mn-lt"/>
              </a:rPr>
              <a:t>Reissue your revised policy on its anniversary date each year, rather than varying the update periods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400" dirty="0">
                <a:latin typeface="+mn-lt"/>
              </a:rPr>
              <a:t>Know exactly who will craft and approve changes to the policy in advance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375563" y="6087884"/>
            <a:ext cx="37684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Modified from https://www.annese.com/blog/anatomy-it-security-policy)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4" y="1920402"/>
            <a:ext cx="2525856" cy="2525856"/>
          </a:xfrm>
          <a:prstGeom prst="rect">
            <a:avLst/>
          </a:prstGeom>
          <a:effectLst>
            <a:outerShdw blurRad="139700" dist="76200" dir="2700000" sx="102000" sy="102000" algn="tl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23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July 1, 2019 – usual items not specified in requirements – expect to be in PD Guide, not yet published</a:t>
            </a:r>
          </a:p>
          <a:p>
            <a:r>
              <a:rPr lang="en-US" dirty="0"/>
              <a:t>Recommendations included in the background and intent section of common program requirements</a:t>
            </a:r>
          </a:p>
          <a:p>
            <a:r>
              <a:rPr lang="en-US" dirty="0"/>
              <a:t>FAQ’s spell out the who, what, why, when </a:t>
            </a:r>
          </a:p>
          <a:p>
            <a:pPr lvl="1"/>
            <a:r>
              <a:rPr lang="en-US" dirty="0"/>
              <a:t>When to get a PLA can be complex</a:t>
            </a:r>
          </a:p>
          <a:p>
            <a:pPr lvl="1"/>
            <a:r>
              <a:rPr lang="en-US" dirty="0"/>
              <a:t>Mergers, name changes, acquisitions, turnover</a:t>
            </a:r>
          </a:p>
          <a:p>
            <a:pPr lvl="1"/>
            <a:r>
              <a:rPr lang="en-US" dirty="0"/>
              <a:t>System umbrellas</a:t>
            </a:r>
          </a:p>
          <a:p>
            <a:pPr lvl="1"/>
            <a:r>
              <a:rPr lang="en-US" dirty="0"/>
              <a:t>Private offices, non-clinical sites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Letters of Agreement (PLA)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2291" y="6015712"/>
            <a:ext cx="5361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latin typeface="+mn-lt"/>
              </a:rPr>
              <a:t>Source: https://acgme.org/What-We-Do/Accreditation/Common-Program-Requirements</a:t>
            </a:r>
          </a:p>
        </p:txBody>
      </p:sp>
    </p:spTree>
    <p:extLst>
      <p:ext uri="{BB962C8B-B14F-4D97-AF65-F5344CB8AC3E}">
        <p14:creationId xmlns:p14="http://schemas.microsoft.com/office/powerpoint/2010/main" val="222273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683134"/>
            <a:ext cx="2450523" cy="18378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Effective July 1, 2019 (CPR I.B.2)</a:t>
            </a:r>
          </a:p>
          <a:p>
            <a:pPr>
              <a:buFontTx/>
              <a:buChar char="-"/>
            </a:pPr>
            <a:r>
              <a:rPr lang="en-US" dirty="0"/>
              <a:t>Must have one between SI and participating sites</a:t>
            </a:r>
          </a:p>
          <a:p>
            <a:pPr>
              <a:buFontTx/>
              <a:buChar char="-"/>
            </a:pPr>
            <a:r>
              <a:rPr lang="en-US" dirty="0"/>
              <a:t>Renewed every 10 years</a:t>
            </a:r>
          </a:p>
          <a:p>
            <a:pPr>
              <a:buFontTx/>
              <a:buChar char="-"/>
            </a:pPr>
            <a:r>
              <a:rPr lang="en-US" dirty="0"/>
              <a:t>DIO must approve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Read the background and intent                                        		statement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PLA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2291" y="6015712"/>
            <a:ext cx="5361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latin typeface="+mn-lt"/>
              </a:rPr>
              <a:t>Source: https://acgme.org/What-We-Do/Accreditation/Common-Program-Requirements</a:t>
            </a:r>
          </a:p>
        </p:txBody>
      </p:sp>
    </p:spTree>
    <p:extLst>
      <p:ext uri="{BB962C8B-B14F-4D97-AF65-F5344CB8AC3E}">
        <p14:creationId xmlns:p14="http://schemas.microsoft.com/office/powerpoint/2010/main" val="4238068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543975"/>
            <a:ext cx="7886700" cy="3546762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5900" dirty="0"/>
              <a:t>Identify the faculty members who will assume educational and supervisory responsibility for residents </a:t>
            </a:r>
          </a:p>
          <a:p>
            <a:r>
              <a:rPr lang="en-US" sz="5900" dirty="0"/>
              <a:t>Specify the responsibilities for teaching, supervision, and formal evaluation of residents </a:t>
            </a:r>
          </a:p>
          <a:p>
            <a:r>
              <a:rPr lang="en-US" sz="5900" dirty="0"/>
              <a:t>Specify the duration and content of the educational experience </a:t>
            </a:r>
          </a:p>
          <a:p>
            <a:r>
              <a:rPr lang="en-US" sz="5900" dirty="0"/>
              <a:t>State the policies and procedures that will govern resident education during the assignment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PLA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1370812"/>
            <a:ext cx="2414155" cy="1608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2291" y="6015712"/>
            <a:ext cx="5361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latin typeface="+mn-lt"/>
              </a:rPr>
              <a:t>Source: https://acgme.org/What-We-Do/Accreditation/Common-Program-Requirements</a:t>
            </a:r>
          </a:p>
        </p:txBody>
      </p:sp>
    </p:spTree>
    <p:extLst>
      <p:ext uri="{BB962C8B-B14F-4D97-AF65-F5344CB8AC3E}">
        <p14:creationId xmlns:p14="http://schemas.microsoft.com/office/powerpoint/2010/main" val="3457479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 a table to list multiple years and/or time periods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sure the goals and objectives match the PGY level</a:t>
            </a:r>
          </a:p>
          <a:p>
            <a:r>
              <a:rPr lang="en-US" dirty="0"/>
              <a:t>Make sure PLA matches block schedule</a:t>
            </a:r>
          </a:p>
          <a:p>
            <a:r>
              <a:rPr lang="en-US" dirty="0"/>
              <a:t>Acknowledge support if a distant site</a:t>
            </a:r>
          </a:p>
          <a:p>
            <a:r>
              <a:rPr lang="en-US" dirty="0"/>
              <a:t>Use the template from your GME office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 tips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86813"/>
              </p:ext>
            </p:extLst>
          </p:nvPr>
        </p:nvGraphicFramePr>
        <p:xfrm>
          <a:off x="808759" y="2183310"/>
          <a:ext cx="6677891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098">
                <a:tc>
                  <a:txBody>
                    <a:bodyPr/>
                    <a:lstStyle/>
                    <a:p>
                      <a:r>
                        <a:rPr lang="en-US" dirty="0"/>
                        <a:t>PGY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  <a:r>
                        <a:rPr lang="en-US" baseline="0" dirty="0"/>
                        <a:t> of Rotation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number of residents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4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4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42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0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/>
              <a:t>Oversight at:</a:t>
            </a:r>
          </a:p>
          <a:p>
            <a:r>
              <a:rPr lang="en-US" sz="3800" dirty="0"/>
              <a:t>Departmental Level</a:t>
            </a:r>
          </a:p>
          <a:p>
            <a:pPr marL="457200" lvl="1" indent="0">
              <a:buNone/>
            </a:pPr>
            <a:r>
              <a:rPr lang="en-US" sz="3300" dirty="0"/>
              <a:t>PEC (program evaluation committee)</a:t>
            </a:r>
          </a:p>
          <a:p>
            <a:pPr marL="0" indent="0">
              <a:buNone/>
            </a:pPr>
            <a:endParaRPr lang="en-US" sz="5200" dirty="0"/>
          </a:p>
          <a:p>
            <a:pPr lvl="6"/>
            <a:r>
              <a:rPr lang="en-US" sz="3900" dirty="0"/>
              <a:t>Institutional Level</a:t>
            </a:r>
          </a:p>
          <a:p>
            <a:pPr marL="3200400" lvl="7" indent="0">
              <a:buNone/>
            </a:pPr>
            <a:r>
              <a:rPr lang="en-US" sz="3600" dirty="0"/>
              <a:t>GMEC (graduate medical education committee)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Make it easy…set up an on-going review schedule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Policies &amp; PLAs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4" y="3052693"/>
            <a:ext cx="2890160" cy="21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92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 a system that works for you</a:t>
            </a:r>
          </a:p>
          <a:p>
            <a:r>
              <a:rPr lang="en-US" dirty="0"/>
              <a:t>Most residency management systems have a module for tracking </a:t>
            </a:r>
          </a:p>
          <a:p>
            <a:r>
              <a:rPr lang="en-US" dirty="0"/>
              <a:t>Word table or Excel works well</a:t>
            </a:r>
          </a:p>
          <a:p>
            <a:r>
              <a:rPr lang="en-US" dirty="0"/>
              <a:t>Add to PEC agenda</a:t>
            </a:r>
          </a:p>
          <a:p>
            <a:r>
              <a:rPr lang="en-US" dirty="0"/>
              <a:t>Factor in preparation, discussion and review time</a:t>
            </a:r>
          </a:p>
          <a:p>
            <a:r>
              <a:rPr lang="en-US" dirty="0"/>
              <a:t>Add to your annual GME calendar</a:t>
            </a:r>
          </a:p>
          <a:p>
            <a:r>
              <a:rPr lang="en-US" dirty="0"/>
              <a:t>The majority should not change; rapid changes in the GME or hospital environment should trigger a reminder to look at any policies that may be affected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Policies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3136">
            <a:off x="6457949" y="1431338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0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14" y="2188707"/>
            <a:ext cx="7886700" cy="29282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Review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90580" y="1788597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0" dirty="0">
                <a:latin typeface="+mj-lt"/>
              </a:rPr>
              <a:t>See Handout</a:t>
            </a:r>
          </a:p>
        </p:txBody>
      </p:sp>
      <p:sp>
        <p:nvSpPr>
          <p:cNvPr id="9" name="Rectangle 8"/>
          <p:cNvSpPr/>
          <p:nvPr/>
        </p:nvSpPr>
        <p:spPr>
          <a:xfrm>
            <a:off x="790580" y="5861308"/>
            <a:ext cx="7613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b="0" dirty="0">
                <a:latin typeface="+mn-lt"/>
              </a:rPr>
              <a:t>Retrieved from https://www.quit.org.au/resources/community-services/tackling-tobacco-program/</a:t>
            </a:r>
          </a:p>
        </p:txBody>
      </p:sp>
    </p:spTree>
    <p:extLst>
      <p:ext uri="{BB962C8B-B14F-4D97-AF65-F5344CB8AC3E}">
        <p14:creationId xmlns:p14="http://schemas.microsoft.com/office/powerpoint/2010/main" val="1960305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system that works for you</a:t>
            </a:r>
          </a:p>
          <a:p>
            <a:r>
              <a:rPr lang="en-US" dirty="0"/>
              <a:t>Most residency management systems have a module for tracking </a:t>
            </a:r>
          </a:p>
          <a:p>
            <a:r>
              <a:rPr lang="en-US" dirty="0"/>
              <a:t>Excel or Access works well for sorting by date</a:t>
            </a:r>
          </a:p>
          <a:p>
            <a:r>
              <a:rPr lang="en-US" dirty="0"/>
              <a:t>Add to your GME calendar</a:t>
            </a:r>
          </a:p>
          <a:p>
            <a:pPr lvl="1"/>
            <a:r>
              <a:rPr lang="en-US" dirty="0" err="1"/>
              <a:t>i.e</a:t>
            </a:r>
            <a:r>
              <a:rPr lang="en-US" dirty="0"/>
              <a:t> – you know you have a PLA coming up for renewal in July 2020.  Add to your April 2020 calendar</a:t>
            </a:r>
          </a:p>
          <a:p>
            <a:r>
              <a:rPr lang="en-US" dirty="0"/>
              <a:t>Factor in signature time</a:t>
            </a:r>
          </a:p>
          <a:p>
            <a:r>
              <a:rPr lang="en-US" dirty="0"/>
              <a:t>Always check with your GME office for the latest template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 Tracking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552">
            <a:off x="6362699" y="-10306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Policies can (and do) fail</a:t>
            </a:r>
          </a:p>
          <a:p>
            <a:r>
              <a:rPr lang="en-US" dirty="0"/>
              <a:t>Use “down” time to review a policy here and there</a:t>
            </a:r>
          </a:p>
          <a:p>
            <a:r>
              <a:rPr lang="en-US" dirty="0"/>
              <a:t>Always check your specialty requirements and FAQ’s</a:t>
            </a:r>
          </a:p>
          <a:p>
            <a:r>
              <a:rPr lang="en-US" dirty="0"/>
              <a:t>Check for consistency – institutional and program</a:t>
            </a:r>
          </a:p>
          <a:p>
            <a:r>
              <a:rPr lang="en-US" dirty="0"/>
              <a:t>Check for updated hospital policies</a:t>
            </a:r>
          </a:p>
          <a:p>
            <a:r>
              <a:rPr lang="en-US" dirty="0"/>
              <a:t>It will take much longer than you think </a:t>
            </a:r>
          </a:p>
          <a:p>
            <a:pPr marL="0" indent="0">
              <a:buNone/>
            </a:pPr>
            <a:r>
              <a:rPr lang="en-US" dirty="0"/>
              <a:t>   you will need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30" y="4100946"/>
            <a:ext cx="1489640" cy="17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A0E8-7DFD-4FC7-B18F-3490768C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>
            <a:normAutofit/>
          </a:bodyPr>
          <a:lstStyle/>
          <a:p>
            <a:r>
              <a:rPr lang="en-US" sz="2800" dirty="0"/>
              <a:t>Understand policy purpose and development in the context of GME</a:t>
            </a:r>
          </a:p>
          <a:p>
            <a:r>
              <a:rPr lang="en-US" sz="2800" dirty="0"/>
              <a:t>Learn the who, what, why, when of PLAs</a:t>
            </a:r>
          </a:p>
          <a:p>
            <a:r>
              <a:rPr lang="en-US" sz="2800" dirty="0"/>
              <a:t>Apply best practices to oversight of policy and procedure</a:t>
            </a:r>
          </a:p>
          <a:p>
            <a:pPr marL="0" indent="0"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C030B-358D-46F5-9F0A-146465FF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5" y="4558127"/>
            <a:ext cx="3235036" cy="17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reviews part of your GME calendar</a:t>
            </a:r>
          </a:p>
          <a:p>
            <a:r>
              <a:rPr lang="en-US" dirty="0"/>
              <a:t>A little work now will pay off in the long run</a:t>
            </a:r>
          </a:p>
          <a:p>
            <a:r>
              <a:rPr lang="en-US" dirty="0"/>
              <a:t>Make policy and PLA review a routine part of your program evaluation and maintenance</a:t>
            </a:r>
          </a:p>
          <a:p>
            <a:r>
              <a:rPr lang="en-US" dirty="0"/>
              <a:t>Its perfect timing to start looking at your policies with all the revised CPR requirements becoming effective July 2019 and Institutional effective July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01" y="4752109"/>
            <a:ext cx="934258" cy="13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3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Journey from Initial Accreditation to Continued Accreditation</a:t>
            </a:r>
          </a:p>
          <a:p>
            <a:pPr algn="ctr"/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Resident Remediation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DIO Competencies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How to Prepare for Your 10 Year Site Visit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- How to Build a Team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319872"/>
            <a:ext cx="4346026" cy="64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Making “Cents” Out of GME Financing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September 25,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”Invisible” Faculty Development: Maximizing Your  Reach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October 18,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ACGME Section 6 and Wellness Update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October 30,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New Institution – The value of Graduate Medical Education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November 8,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500" dirty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" y="5018691"/>
            <a:ext cx="1967615" cy="1106784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213D7E41-93CA-B144-8E03-D01A06B12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597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Christine Redovan, MBA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60026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3D227-235C-4994-9F82-BB1F5818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7758"/>
            <a:ext cx="7886700" cy="4481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Policies serve many purposes: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A set of rules and principles that aims to guide managers and workers in how to behave in the workplace</a:t>
            </a:r>
          </a:p>
          <a:p>
            <a:pPr marL="514350" indent="-514350">
              <a:buAutoNum type="arabicParenR"/>
            </a:pPr>
            <a:r>
              <a:rPr lang="en-US" dirty="0"/>
              <a:t>General statements that provide a framework for decision making</a:t>
            </a:r>
          </a:p>
          <a:p>
            <a:pPr marL="514350" indent="-514350">
              <a:buAutoNum type="arabicParenR"/>
            </a:pPr>
            <a:r>
              <a:rPr lang="en-US" dirty="0"/>
              <a:t>General statements that provide limits within decisions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4DF2A8-8FCA-4EA7-814B-57BD81A4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policy?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2CF87-8800-4E09-8202-6129C1B54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A098-A589-4E32-B569-90AD1447D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27" y="889000"/>
            <a:ext cx="2379127" cy="17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5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Informs residents and faculty of what is expected standards of behavior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guidelines for decision-making in routine situations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consistency across departments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Assures fair and equitable treatment of all residents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Spells out method of dealing with complains to avoid bias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policies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02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Set a framework for delegation of decision-making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Offer means of communication to new residents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Offer protection from breaches of employment law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Meet ACGME requirements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policies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82" y="3740727"/>
            <a:ext cx="2648751" cy="20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4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  <a:p>
            <a:r>
              <a:rPr lang="en-US" dirty="0"/>
              <a:t>Human Resource Management</a:t>
            </a:r>
          </a:p>
          <a:p>
            <a:r>
              <a:rPr lang="en-US" dirty="0"/>
              <a:t>Patient Care</a:t>
            </a:r>
          </a:p>
          <a:p>
            <a:r>
              <a:rPr lang="en-US" dirty="0"/>
              <a:t>Pharmacy</a:t>
            </a:r>
          </a:p>
          <a:p>
            <a:r>
              <a:rPr lang="en-US" dirty="0"/>
              <a:t>Information Technology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policies in hospitals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8" y="2951016"/>
            <a:ext cx="2355273" cy="23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 Handout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Required Program Policies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57" y="2051845"/>
            <a:ext cx="2884093" cy="34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 Handout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Required Institutional Policies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57" y="2051845"/>
            <a:ext cx="2884093" cy="34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92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6145</TotalTime>
  <Words>1506</Words>
  <Application>Microsoft Macintosh PowerPoint</Application>
  <PresentationFormat>On-screen Show (4:3)</PresentationFormat>
  <Paragraphs>304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Policies, PLAs and Policing</vt:lpstr>
      <vt:lpstr>Introducing Your Presenter…</vt:lpstr>
      <vt:lpstr>Learning Objectives</vt:lpstr>
      <vt:lpstr>What is a policy?</vt:lpstr>
      <vt:lpstr>Benefits of policies</vt:lpstr>
      <vt:lpstr>Benefits of policies</vt:lpstr>
      <vt:lpstr>Types of policies in hospitals</vt:lpstr>
      <vt:lpstr>ACGME Required Program Policies</vt:lpstr>
      <vt:lpstr>ACGME Required Institutional Policies</vt:lpstr>
      <vt:lpstr>Anatomy of a policy</vt:lpstr>
      <vt:lpstr>Anatomy of a policy</vt:lpstr>
      <vt:lpstr>Nine steps to policy success</vt:lpstr>
      <vt:lpstr>Nine steps to policy success</vt:lpstr>
      <vt:lpstr>Nine steps to policy success</vt:lpstr>
      <vt:lpstr>Nine steps to policy success</vt:lpstr>
      <vt:lpstr>Nine steps to policy success</vt:lpstr>
      <vt:lpstr>Supervision Policy Example</vt:lpstr>
      <vt:lpstr>Effective policy making tips</vt:lpstr>
      <vt:lpstr>Effective policy making tips</vt:lpstr>
      <vt:lpstr>Best practices for policies</vt:lpstr>
      <vt:lpstr>Program Letters of Agreement (PLA)</vt:lpstr>
      <vt:lpstr>ACGME PLA Requirements</vt:lpstr>
      <vt:lpstr>Anatomy of a PLA</vt:lpstr>
      <vt:lpstr>PLA tips</vt:lpstr>
      <vt:lpstr>Policing Policies &amp; PLAs</vt:lpstr>
      <vt:lpstr>Tracking Policies</vt:lpstr>
      <vt:lpstr>Policy Review Form</vt:lpstr>
      <vt:lpstr>PLA Tracking</vt:lpstr>
      <vt:lpstr>Final Thoughts…</vt:lpstr>
      <vt:lpstr>Final Thoughts…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235</cp:revision>
  <cp:lastPrinted>2018-02-07T19:53:59Z</cp:lastPrinted>
  <dcterms:created xsi:type="dcterms:W3CDTF">2016-03-20T11:36:31Z</dcterms:created>
  <dcterms:modified xsi:type="dcterms:W3CDTF">2018-09-11T18:59:54Z</dcterms:modified>
</cp:coreProperties>
</file>