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04" r:id="rId23"/>
    <p:sldId id="283" r:id="rId24"/>
    <p:sldId id="284" r:id="rId25"/>
    <p:sldId id="285" r:id="rId26"/>
    <p:sldId id="302" r:id="rId27"/>
    <p:sldId id="30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0" r:id="rId40"/>
    <p:sldId id="299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060"/>
    <p:restoredTop sz="94599"/>
  </p:normalViewPr>
  <p:slideViewPr>
    <p:cSldViewPr snapToGrid="0" snapToObjects="1">
      <p:cViewPr>
        <p:scale>
          <a:sx n="76" d="100"/>
          <a:sy n="76" d="100"/>
        </p:scale>
        <p:origin x="144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4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E1558E83-EEEC-A24C-BDB7-7650BE2BBCCC}" type="slidenum">
              <a:rPr lang="en-US" altLang="en-US" sz="1200" b="0" smtClean="0">
                <a:latin typeface="Arial" charset="0"/>
              </a:rPr>
              <a:pPr>
                <a:defRPr/>
              </a:pPr>
              <a:t>3</a:t>
            </a:fld>
            <a:endParaRPr lang="en-US" altLang="en-US" sz="1200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8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F7E761DF-DBDF-3047-B39D-1607FDA68CA8}" type="slidenum">
              <a:rPr lang="en-US" altLang="en-US" sz="1200" b="0" smtClean="0">
                <a:latin typeface="Arial" charset="0"/>
              </a:rPr>
              <a:pPr>
                <a:defRPr/>
              </a:pPr>
              <a:t>4</a:t>
            </a:fld>
            <a:endParaRPr lang="en-US" altLang="en-US" sz="1200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18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lefkovic@Northwell.edu" TargetMode="External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Review:</a:t>
            </a:r>
            <a:br>
              <a:rPr lang="en-US" dirty="0"/>
            </a:br>
            <a:r>
              <a:rPr lang="en-US" dirty="0"/>
              <a:t>Required and Useful!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900" b="1" dirty="0"/>
              <a:t>PARTNERS IN MEDICAL EDUCATION, INC.</a:t>
            </a:r>
          </a:p>
          <a:p>
            <a:r>
              <a:rPr lang="en-US" altLang="en-US" sz="2300" b="1" dirty="0"/>
              <a:t>Presented by: </a:t>
            </a:r>
            <a:r>
              <a:rPr lang="en-US" altLang="en-US" sz="2300" dirty="0"/>
              <a:t>Amy </a:t>
            </a:r>
            <a:r>
              <a:rPr lang="en-US" altLang="en-US" sz="2300" dirty="0" err="1"/>
              <a:t>Lefkovic</a:t>
            </a:r>
            <a:r>
              <a:rPr lang="en-US" altLang="en-US" sz="2300" dirty="0"/>
              <a:t>, MHA</a:t>
            </a:r>
          </a:p>
          <a:p>
            <a:r>
              <a:rPr lang="en-US" altLang="en-US" dirty="0"/>
              <a:t>Manager, GME &amp; Academic Affairs, Staten Island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597" y="412495"/>
            <a:ext cx="6526006" cy="1325563"/>
          </a:xfrm>
        </p:spPr>
        <p:txBody>
          <a:bodyPr>
            <a:normAutofit/>
          </a:bodyPr>
          <a:lstStyle/>
          <a:p>
            <a:r>
              <a:rPr lang="en-US" dirty="0"/>
              <a:t>Underperformance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67406"/>
            <a:ext cx="7886700" cy="4438905"/>
          </a:xfrm>
        </p:spPr>
        <p:txBody>
          <a:bodyPr/>
          <a:lstStyle/>
          <a:p>
            <a:r>
              <a:rPr lang="en-US" dirty="0"/>
              <a:t>How to determine the underperforming programs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materials will be used as reference?</a:t>
            </a:r>
          </a:p>
          <a:p>
            <a:endParaRPr lang="en-US" dirty="0"/>
          </a:p>
        </p:txBody>
      </p:sp>
      <p:pic>
        <p:nvPicPr>
          <p:cNvPr id="5122" name="Picture 2" descr="C:\Users\Amy\AppData\Local\Microsoft\Windows\Temporary Internet Files\Content.IE5\7UUNIEW1\logo-ontwer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2150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349339"/>
            <a:ext cx="6526006" cy="1325563"/>
          </a:xfrm>
        </p:spPr>
        <p:txBody>
          <a:bodyPr/>
          <a:lstStyle/>
          <a:p>
            <a:r>
              <a:rPr lang="en-US" dirty="0"/>
              <a:t>Underperformance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2753"/>
            <a:ext cx="7886700" cy="4438905"/>
          </a:xfrm>
        </p:spPr>
        <p:txBody>
          <a:bodyPr/>
          <a:lstStyle/>
          <a:p>
            <a:r>
              <a:rPr lang="en-US" dirty="0"/>
              <a:t>When to review and analyze these references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review and analyze these references?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Amy\AppData\Local\Microsoft\Windows\Temporary Internet Files\Content.IE5\00C9KKGO\question-marks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5" y="3866149"/>
            <a:ext cx="2594262" cy="2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39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597" y="412495"/>
            <a:ext cx="652600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Special </a:t>
            </a:r>
            <a:r>
              <a:rPr lang="en-US" dirty="0"/>
              <a:t>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8" y="1377111"/>
            <a:ext cx="7886700" cy="44389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Who will conduct the reviews?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will participate in the reviews?</a:t>
            </a:r>
          </a:p>
          <a:p>
            <a:endParaRPr lang="en-US" dirty="0"/>
          </a:p>
          <a:p>
            <a:r>
              <a:rPr lang="en-US" dirty="0" smtClean="0"/>
              <a:t>What will be reviewed?</a:t>
            </a:r>
          </a:p>
          <a:p>
            <a:endParaRPr lang="en-US" dirty="0"/>
          </a:p>
          <a:p>
            <a:r>
              <a:rPr lang="en-US" dirty="0" smtClean="0"/>
              <a:t>When will the reviews be conducted?</a:t>
            </a:r>
          </a:p>
          <a:p>
            <a:endParaRPr lang="en-US" dirty="0"/>
          </a:p>
          <a:p>
            <a:r>
              <a:rPr lang="en-US" dirty="0" smtClean="0"/>
              <a:t>What will be done with the findings?</a:t>
            </a:r>
          </a:p>
        </p:txBody>
      </p:sp>
      <p:pic>
        <p:nvPicPr>
          <p:cNvPr id="7170" name="Picture 2" descr="C:\Users\Amy\AppData\Local\Microsoft\Windows\Temporary Internet Files\Content.IE5\00C9KKGO\dúvida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93" y="3546058"/>
            <a:ext cx="2269958" cy="22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08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44" y="150558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Special Review Policy </a:t>
            </a:r>
            <a:br>
              <a:rPr lang="en-US" dirty="0" smtClean="0"/>
            </a:br>
            <a:r>
              <a:rPr lang="en-US" dirty="0" smtClean="0"/>
              <a:t>and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564"/>
            <a:ext cx="7886700" cy="4438905"/>
          </a:xfrm>
        </p:spPr>
        <p:txBody>
          <a:bodyPr/>
          <a:lstStyle/>
          <a:p>
            <a:r>
              <a:rPr lang="en-US" dirty="0" smtClean="0"/>
              <a:t>Step by step instructions</a:t>
            </a:r>
          </a:p>
          <a:p>
            <a:r>
              <a:rPr lang="en-US" dirty="0" smtClean="0"/>
              <a:t>Avoid misinterpretation </a:t>
            </a:r>
            <a:endParaRPr lang="en-US" dirty="0"/>
          </a:p>
          <a:p>
            <a:r>
              <a:rPr lang="en-US" dirty="0" smtClean="0"/>
              <a:t>Avoid miscommunication</a:t>
            </a:r>
          </a:p>
          <a:p>
            <a:r>
              <a:rPr lang="en-US" dirty="0" smtClean="0"/>
              <a:t>Ensure all programs follow same guidelines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Amy\AppData\Local\Microsoft\Windows\Temporary Internet Files\Content.IE5\00C9KKGO\120px-Gold_seal_policy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6" y="4150016"/>
            <a:ext cx="1961147" cy="19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13</a:t>
            </a:r>
            <a:endParaRPr lang="en-US" alt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849" y="198437"/>
            <a:ext cx="6526006" cy="1325563"/>
          </a:xfrm>
        </p:spPr>
        <p:txBody>
          <a:bodyPr/>
          <a:lstStyle/>
          <a:p>
            <a:r>
              <a:rPr lang="en-US" dirty="0" smtClean="0"/>
              <a:t>SIUH Program Report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2424398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 smtClean="0"/>
              <a:t>Education program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Success of graduates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Resident/Faculty satisfaction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Amy\AppData\Local\Microsoft\Windows\Temporary Internet Files\Content.IE5\TRPAMQWU\reportcar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73705"/>
            <a:ext cx="1957388" cy="2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4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355" y="293432"/>
            <a:ext cx="6526006" cy="1325563"/>
          </a:xfrm>
        </p:spPr>
        <p:txBody>
          <a:bodyPr/>
          <a:lstStyle/>
          <a:p>
            <a:r>
              <a:rPr lang="en-US" dirty="0"/>
              <a:t>SIUH Program Report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3069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/>
              <a:t>Quality of </a:t>
            </a:r>
            <a:r>
              <a:rPr lang="en-US" dirty="0" smtClean="0"/>
              <a:t>candidates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GME </a:t>
            </a:r>
            <a:r>
              <a:rPr lang="en-US" dirty="0" smtClean="0"/>
              <a:t>compliance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Action </a:t>
            </a:r>
            <a:r>
              <a:rPr lang="en-US" dirty="0" smtClean="0"/>
              <a:t>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Meeting with DIO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Amy\AppData\Local\Microsoft\Windows\Temporary Internet Files\Content.IE5\PA0ZK4CJ\hmmm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3" y="2394284"/>
            <a:ext cx="2705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3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198339"/>
            <a:ext cx="6526006" cy="1325563"/>
          </a:xfrm>
        </p:spPr>
        <p:txBody>
          <a:bodyPr/>
          <a:lstStyle/>
          <a:p>
            <a:r>
              <a:rPr lang="en-US" dirty="0" smtClean="0"/>
              <a:t>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7747"/>
            <a:ext cx="7886700" cy="4438905"/>
          </a:xfrm>
        </p:spPr>
        <p:txBody>
          <a:bodyPr/>
          <a:lstStyle/>
          <a:p>
            <a:r>
              <a:rPr lang="en-US" dirty="0" smtClean="0"/>
              <a:t>Average program in-service exam scores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National average in-service exam scores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Percent of residents on remediation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Amy\AppData\Local\Microsoft\Windows\Temporary Internet Files\Content.IE5\TRPAMQWU\perfect-scor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17" y="3617495"/>
            <a:ext cx="1812633" cy="23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7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270529"/>
            <a:ext cx="6526006" cy="1325563"/>
          </a:xfrm>
        </p:spPr>
        <p:txBody>
          <a:bodyPr/>
          <a:lstStyle/>
          <a:p>
            <a:r>
              <a:rPr lang="en-US" dirty="0" smtClean="0"/>
              <a:t>Success of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4786"/>
            <a:ext cx="7886700" cy="4438905"/>
          </a:xfrm>
        </p:spPr>
        <p:txBody>
          <a:bodyPr/>
          <a:lstStyle/>
          <a:p>
            <a:r>
              <a:rPr lang="en-US" dirty="0" smtClean="0"/>
              <a:t>Specialty ACGME first time board pass rate requirement</a:t>
            </a:r>
          </a:p>
          <a:p>
            <a:r>
              <a:rPr lang="en-US" dirty="0"/>
              <a:t>B</a:t>
            </a:r>
            <a:r>
              <a:rPr lang="en-US" dirty="0" smtClean="0"/>
              <a:t>oard pass rate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Most recent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past 5 years</a:t>
            </a:r>
          </a:p>
          <a:p>
            <a:r>
              <a:rPr lang="en-US" dirty="0" smtClean="0"/>
              <a:t>Percentage of residents that obtained a fellowship position</a:t>
            </a:r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8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12" y="267906"/>
            <a:ext cx="6526006" cy="1325563"/>
          </a:xfrm>
        </p:spPr>
        <p:txBody>
          <a:bodyPr/>
          <a:lstStyle/>
          <a:p>
            <a:r>
              <a:rPr lang="en-US" dirty="0" smtClean="0"/>
              <a:t>Resident/Faculty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2437"/>
            <a:ext cx="7886700" cy="4438905"/>
          </a:xfrm>
        </p:spPr>
        <p:txBody>
          <a:bodyPr/>
          <a:lstStyle/>
          <a:p>
            <a:r>
              <a:rPr lang="en-US" dirty="0" smtClean="0"/>
              <a:t>Survey completion response rates</a:t>
            </a:r>
          </a:p>
          <a:p>
            <a:endParaRPr lang="en-US" dirty="0" smtClean="0"/>
          </a:p>
          <a:p>
            <a:r>
              <a:rPr lang="en-US" dirty="0" smtClean="0"/>
              <a:t>Overall evaluation of the program</a:t>
            </a:r>
          </a:p>
          <a:p>
            <a:endParaRPr lang="en-US" dirty="0" smtClean="0"/>
          </a:p>
          <a:p>
            <a:r>
              <a:rPr lang="en-US" dirty="0" smtClean="0"/>
              <a:t>Positive and very positive</a:t>
            </a:r>
            <a:endParaRPr lang="en-US" dirty="0"/>
          </a:p>
        </p:txBody>
      </p:sp>
      <p:pic>
        <p:nvPicPr>
          <p:cNvPr id="12290" name="Picture 2" descr="C:\Users\Amy\AppData\Local\Microsoft\Windows\Temporary Internet Files\Content.IE5\7UUNIEW1\satisfaction-e1406025325590-120x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24" y="3416968"/>
            <a:ext cx="2486526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3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481" y="222402"/>
            <a:ext cx="6526006" cy="1325563"/>
          </a:xfrm>
        </p:spPr>
        <p:txBody>
          <a:bodyPr/>
          <a:lstStyle/>
          <a:p>
            <a:r>
              <a:rPr lang="en-US" dirty="0" smtClean="0"/>
              <a:t>Quality of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13" y="2123069"/>
            <a:ext cx="7886700" cy="4438905"/>
          </a:xfrm>
        </p:spPr>
        <p:txBody>
          <a:bodyPr/>
          <a:lstStyle/>
          <a:p>
            <a:r>
              <a:rPr lang="en-US" dirty="0" smtClean="0"/>
              <a:t>Position filled on the match pre-SOAP</a:t>
            </a:r>
          </a:p>
          <a:p>
            <a:r>
              <a:rPr lang="en-US" dirty="0" smtClean="0"/>
              <a:t>Number of applicants</a:t>
            </a:r>
          </a:p>
          <a:p>
            <a:r>
              <a:rPr lang="en-US" dirty="0" smtClean="0"/>
              <a:t>Number of United States medical school graduate applicants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Compared to last year</a:t>
            </a:r>
          </a:p>
          <a:p>
            <a:r>
              <a:rPr lang="en-US" dirty="0" smtClean="0"/>
              <a:t>USMLE step 3 exam</a:t>
            </a:r>
          </a:p>
          <a:p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1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738058"/>
            <a:ext cx="5314950" cy="443890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4400" b="1" dirty="0">
                <a:solidFill>
                  <a:srgbClr val="336600"/>
                </a:solidFill>
              </a:rPr>
              <a:t>Amy </a:t>
            </a:r>
            <a:r>
              <a:rPr lang="en-US" sz="4400" b="1" dirty="0" err="1">
                <a:solidFill>
                  <a:srgbClr val="336600"/>
                </a:solidFill>
              </a:rPr>
              <a:t>Lefkovic</a:t>
            </a:r>
            <a:r>
              <a:rPr lang="en-US" sz="4400" b="1" dirty="0">
                <a:solidFill>
                  <a:srgbClr val="336600"/>
                </a:solidFill>
              </a:rPr>
              <a:t>, </a:t>
            </a:r>
            <a:r>
              <a:rPr lang="en-US" sz="4400" b="1" dirty="0" smtClean="0">
                <a:solidFill>
                  <a:srgbClr val="336600"/>
                </a:solidFill>
              </a:rPr>
              <a:t>MHA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3300" dirty="0" smtClean="0">
                <a:solidFill>
                  <a:srgbClr val="003300"/>
                </a:solidFill>
              </a:rPr>
              <a:t>Guest Speaker</a:t>
            </a:r>
            <a:endParaRPr lang="en-US" sz="2000" dirty="0">
              <a:solidFill>
                <a:srgbClr val="003300"/>
              </a:solidFill>
            </a:endParaRPr>
          </a:p>
          <a:p>
            <a:pPr marL="171450" indent="-171450">
              <a:lnSpc>
                <a:spcPct val="120000"/>
              </a:lnSpc>
              <a:defRPr/>
            </a:pPr>
            <a:r>
              <a:rPr lang="en-US" sz="2800" dirty="0"/>
              <a:t>Received her Bachelors Degree in Health Information Management from Kean </a:t>
            </a:r>
            <a:r>
              <a:rPr lang="en-US" sz="2800" dirty="0" smtClean="0"/>
              <a:t>University</a:t>
            </a:r>
            <a:endParaRPr lang="en-US" sz="2800" dirty="0"/>
          </a:p>
          <a:p>
            <a:pPr marL="171450" indent="-171450">
              <a:lnSpc>
                <a:spcPct val="120000"/>
              </a:lnSpc>
              <a:defRPr/>
            </a:pPr>
            <a:r>
              <a:rPr lang="en-US" sz="2800" dirty="0"/>
              <a:t>Began her career in Graduate Medical Education (GME) at Hospital for Special Surgery as the Radiology Fellowship Program </a:t>
            </a:r>
            <a:r>
              <a:rPr lang="en-US" sz="2800" dirty="0" smtClean="0"/>
              <a:t>Coordinator</a:t>
            </a:r>
            <a:endParaRPr lang="en-US" sz="2800" dirty="0"/>
          </a:p>
          <a:p>
            <a:pPr marL="171450" indent="-171450">
              <a:lnSpc>
                <a:spcPct val="120000"/>
              </a:lnSpc>
              <a:defRPr/>
            </a:pPr>
            <a:r>
              <a:rPr lang="en-US" sz="2800" dirty="0"/>
              <a:t>Received her Masters degree in Healthcare Administration from Seton Hall </a:t>
            </a:r>
            <a:r>
              <a:rPr lang="en-US" sz="2800" dirty="0" smtClean="0"/>
              <a:t>University</a:t>
            </a:r>
            <a:endParaRPr lang="en-US" sz="2800" dirty="0"/>
          </a:p>
          <a:p>
            <a:pPr marL="171450" indent="-171450">
              <a:lnSpc>
                <a:spcPct val="120000"/>
              </a:lnSpc>
              <a:defRPr/>
            </a:pPr>
            <a:r>
              <a:rPr lang="en-US" sz="2800" dirty="0"/>
              <a:t>Continued her career in GME at Lutheran Medical Center as the OB/GYN Residency </a:t>
            </a:r>
            <a:r>
              <a:rPr lang="en-US" sz="2800" dirty="0" smtClean="0"/>
              <a:t>Coordinator</a:t>
            </a:r>
            <a:endParaRPr lang="en-US" sz="2800" dirty="0"/>
          </a:p>
          <a:p>
            <a:pPr marL="171450" indent="-171450">
              <a:lnSpc>
                <a:spcPct val="120000"/>
              </a:lnSpc>
              <a:defRPr/>
            </a:pPr>
            <a:r>
              <a:rPr lang="en-US" sz="2800" dirty="0"/>
              <a:t>Is currently the Manager of GME and Academic Affairs at Staten Island University Hospital</a:t>
            </a:r>
          </a:p>
          <a:p>
            <a:pPr marL="171450" indent="-171450" algn="ctr">
              <a:lnSpc>
                <a:spcPct val="120000"/>
              </a:lnSpc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Introducing Your Presenter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6" y="2563900"/>
            <a:ext cx="2447984" cy="22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97" y="188658"/>
            <a:ext cx="6526006" cy="1325563"/>
          </a:xfrm>
        </p:spPr>
        <p:txBody>
          <a:bodyPr/>
          <a:lstStyle/>
          <a:p>
            <a:r>
              <a:rPr lang="en-US" dirty="0" smtClean="0"/>
              <a:t>GME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94" y="1961895"/>
            <a:ext cx="7886700" cy="4438905"/>
          </a:xfrm>
        </p:spPr>
        <p:txBody>
          <a:bodyPr/>
          <a:lstStyle/>
          <a:p>
            <a:r>
              <a:rPr lang="en-US" dirty="0" smtClean="0"/>
              <a:t>Required departmental policies and procedures</a:t>
            </a:r>
          </a:p>
          <a:p>
            <a:r>
              <a:rPr lang="en-US" dirty="0" smtClean="0"/>
              <a:t>Committee attendance compliance</a:t>
            </a:r>
          </a:p>
          <a:p>
            <a:r>
              <a:rPr lang="en-US" dirty="0" smtClean="0"/>
              <a:t>Certificate compliance</a:t>
            </a:r>
          </a:p>
          <a:p>
            <a:r>
              <a:rPr lang="en-US" dirty="0" smtClean="0"/>
              <a:t>NY state license</a:t>
            </a:r>
          </a:p>
          <a:p>
            <a:r>
              <a:rPr lang="en-US" dirty="0" smtClean="0"/>
              <a:t>Evaluation completion rate</a:t>
            </a:r>
          </a:p>
          <a:p>
            <a:endParaRPr lang="en-US" dirty="0"/>
          </a:p>
        </p:txBody>
      </p:sp>
      <p:pic>
        <p:nvPicPr>
          <p:cNvPr id="13314" name="Picture 2" descr="C:\Users\Amy\AppData\Local\Microsoft\Windows\Temporary Internet Files\Content.IE5\TRPAMQWU\yes-im-complai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303">
            <a:off x="5652640" y="2951290"/>
            <a:ext cx="2586793" cy="30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0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681" y="328485"/>
            <a:ext cx="6526006" cy="1325563"/>
          </a:xfrm>
        </p:spPr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8" y="1978690"/>
            <a:ext cx="7886700" cy="4438905"/>
          </a:xfrm>
        </p:spPr>
        <p:txBody>
          <a:bodyPr/>
          <a:lstStyle/>
          <a:p>
            <a:r>
              <a:rPr lang="en-US" dirty="0" smtClean="0"/>
              <a:t>Update in the programs Annual Program Evaluation (APE) action plan</a:t>
            </a:r>
            <a:endParaRPr lang="en-US" dirty="0"/>
          </a:p>
        </p:txBody>
      </p:sp>
      <p:pic>
        <p:nvPicPr>
          <p:cNvPr id="14338" name="Picture 2" descr="C:\Users\Amy\AppData\Local\Microsoft\Windows\Temporary Internet Files\Content.IE5\7UUNIEW1\Isn-t-it-time-to-take-ac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2" y="3056022"/>
            <a:ext cx="3747229" cy="29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3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3074" name="Picture 2" descr="C:\Users\alefkovic\AppData\Local\Microsoft\Windows\Temporary Internet Files\Content.IE5\6P5W9ET1\visual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10" y="1966586"/>
            <a:ext cx="5569073" cy="29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797" y="245818"/>
            <a:ext cx="6526006" cy="1325563"/>
          </a:xfrm>
        </p:spPr>
        <p:txBody>
          <a:bodyPr/>
          <a:lstStyle/>
          <a:p>
            <a:r>
              <a:rPr lang="en-US" dirty="0" smtClean="0"/>
              <a:t>DIO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13" y="2051188"/>
            <a:ext cx="7886700" cy="4438905"/>
          </a:xfrm>
        </p:spPr>
        <p:txBody>
          <a:bodyPr/>
          <a:lstStyle/>
          <a:p>
            <a:r>
              <a:rPr lang="en-US" dirty="0" smtClean="0"/>
              <a:t>Program Director, Associate Program Directors and Program Coordinators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of graduate contracts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Scholarly activity</a:t>
            </a:r>
          </a:p>
        </p:txBody>
      </p:sp>
      <p:pic>
        <p:nvPicPr>
          <p:cNvPr id="15362" name="Picture 2" descr="C:\Users\Amy\AppData\Local\Microsoft\Windows\Temporary Internet Files\Content.IE5\00C9KKGO\Contract-due-dillig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3804452"/>
            <a:ext cx="3028950" cy="20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1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337683"/>
            <a:ext cx="6526006" cy="1325563"/>
          </a:xfrm>
        </p:spPr>
        <p:txBody>
          <a:bodyPr/>
          <a:lstStyle/>
          <a:p>
            <a:r>
              <a:rPr lang="en-US" dirty="0"/>
              <a:t>DIO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563"/>
            <a:ext cx="7886700" cy="4438905"/>
          </a:xfrm>
        </p:spPr>
        <p:txBody>
          <a:bodyPr/>
          <a:lstStyle/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Feedback </a:t>
            </a:r>
          </a:p>
          <a:p>
            <a:r>
              <a:rPr lang="en-US" dirty="0" smtClean="0"/>
              <a:t>Transitions in care</a:t>
            </a:r>
            <a:endParaRPr lang="en-US" dirty="0"/>
          </a:p>
          <a:p>
            <a:r>
              <a:rPr lang="en-US" dirty="0"/>
              <a:t>Case log compliance</a:t>
            </a:r>
          </a:p>
          <a:p>
            <a:r>
              <a:rPr lang="en-US" dirty="0"/>
              <a:t>ACGME resident and faculty survey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C:\Users\Amy\AppData\Local\Microsoft\Windows\Temporary Internet Files\Content.IE5\00C9KKGO\adult-supervi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10" y="3615239"/>
            <a:ext cx="3630529" cy="2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4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78" y="246466"/>
            <a:ext cx="6084971" cy="1325563"/>
          </a:xfrm>
        </p:spPr>
        <p:txBody>
          <a:bodyPr/>
          <a:lstStyle/>
          <a:p>
            <a:r>
              <a:rPr lang="en-US" dirty="0" smtClean="0"/>
              <a:t>Report Card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58374"/>
            <a:ext cx="7886700" cy="4438905"/>
          </a:xfrm>
        </p:spPr>
        <p:txBody>
          <a:bodyPr/>
          <a:lstStyle/>
          <a:p>
            <a:r>
              <a:rPr lang="en-US" dirty="0" smtClean="0"/>
              <a:t>January of each year for current academic year – with exception </a:t>
            </a:r>
          </a:p>
          <a:p>
            <a:r>
              <a:rPr lang="en-US" dirty="0" smtClean="0"/>
              <a:t>Scale of 1 through 5</a:t>
            </a:r>
          </a:p>
          <a:p>
            <a:r>
              <a:rPr lang="en-US" dirty="0" smtClean="0"/>
              <a:t>GMEC oversight </a:t>
            </a:r>
          </a:p>
          <a:p>
            <a:r>
              <a:rPr lang="en-US" dirty="0" smtClean="0"/>
              <a:t>Below average of 3 or below 3 on two areas = underperforming program(s)….the special review is next!</a:t>
            </a:r>
          </a:p>
          <a:p>
            <a:endParaRPr lang="en-US" dirty="0"/>
          </a:p>
        </p:txBody>
      </p:sp>
      <p:pic>
        <p:nvPicPr>
          <p:cNvPr id="17411" name="Picture 3" descr="C:\Users\Amy\AppData\Local\Microsoft\Windows\Temporary Internet Files\Content.IE5\00C9KKGO\scared-black-wo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88" y="4485724"/>
            <a:ext cx="1756612" cy="18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49" y="643578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1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topics</a:t>
            </a:r>
          </a:p>
          <a:p>
            <a:r>
              <a:rPr lang="en-US" dirty="0" smtClean="0"/>
              <a:t>Chief Resident meetings</a:t>
            </a:r>
          </a:p>
          <a:p>
            <a:r>
              <a:rPr lang="en-US" dirty="0" smtClean="0"/>
              <a:t>Match participation</a:t>
            </a:r>
          </a:p>
          <a:p>
            <a:r>
              <a:rPr lang="en-US" dirty="0" smtClean="0"/>
              <a:t>Wellness activities</a:t>
            </a:r>
          </a:p>
          <a:p>
            <a:r>
              <a:rPr lang="en-US" dirty="0" smtClean="0"/>
              <a:t>Board review courses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026" name="Picture 2" descr="C:\Users\alefkovic\AppData\Local\Microsoft\Windows\Temporary Internet Files\Content.IE5\3ZLW1JJF\i-get-it-244x3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72" y="1738058"/>
            <a:ext cx="3016178" cy="37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GME compliance</a:t>
            </a:r>
          </a:p>
          <a:p>
            <a:r>
              <a:rPr lang="en-US" dirty="0" smtClean="0"/>
              <a:t>USMLE scores</a:t>
            </a:r>
          </a:p>
          <a:p>
            <a:r>
              <a:rPr lang="en-US" dirty="0" smtClean="0"/>
              <a:t>DIO meeting frequency</a:t>
            </a:r>
          </a:p>
          <a:p>
            <a:r>
              <a:rPr lang="en-US" dirty="0" smtClean="0"/>
              <a:t>ACGME surveys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2050" name="Picture 2" descr="C:\Users\alefkovic\AppData\Local\Microsoft\Windows\Temporary Internet Files\Content.IE5\8WZ6B5WE\PDCA_13950312_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60" y="2968668"/>
            <a:ext cx="3000332" cy="30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6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6466"/>
            <a:ext cx="6076950" cy="1325563"/>
          </a:xfrm>
        </p:spPr>
        <p:txBody>
          <a:bodyPr/>
          <a:lstStyle/>
          <a:p>
            <a:r>
              <a:rPr lang="en-US" dirty="0" smtClean="0"/>
              <a:t>Special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7840"/>
            <a:ext cx="7886700" cy="4438905"/>
          </a:xfrm>
        </p:spPr>
        <p:txBody>
          <a:bodyPr/>
          <a:lstStyle/>
          <a:p>
            <a:r>
              <a:rPr lang="en-US" dirty="0" smtClean="0"/>
              <a:t>Committee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DIO/Chair of GMEC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Manager, Academic Affairs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Resident outside of program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Program Coordinator outside of program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8434" name="Picture 2" descr="C:\Users\Amy\AppData\Local\Microsoft\Windows\Temporary Internet Files\Content.IE5\PA0ZK4CJ\mee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63" y="4371473"/>
            <a:ext cx="3457074" cy="18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78" y="246466"/>
            <a:ext cx="6084971" cy="1325563"/>
          </a:xfrm>
        </p:spPr>
        <p:txBody>
          <a:bodyPr/>
          <a:lstStyle/>
          <a:p>
            <a:r>
              <a:rPr lang="en-US" dirty="0" smtClean="0"/>
              <a:t>Special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06500"/>
            <a:ext cx="7886700" cy="4438905"/>
          </a:xfrm>
        </p:spPr>
        <p:txBody>
          <a:bodyPr/>
          <a:lstStyle/>
          <a:p>
            <a:r>
              <a:rPr lang="en-US" dirty="0" smtClean="0"/>
              <a:t>Extensive document review</a:t>
            </a:r>
          </a:p>
          <a:p>
            <a:r>
              <a:rPr lang="en-US" dirty="0" smtClean="0"/>
              <a:t>Interviews – Residents and faculty</a:t>
            </a:r>
          </a:p>
          <a:p>
            <a:pPr marL="0" indent="0">
              <a:buNone/>
            </a:pPr>
            <a:r>
              <a:rPr lang="en-US" dirty="0" smtClean="0"/>
              <a:t>	- 3</a:t>
            </a:r>
            <a:r>
              <a:rPr lang="en-US" baseline="30000" dirty="0" smtClean="0"/>
              <a:t>rd</a:t>
            </a:r>
            <a:r>
              <a:rPr lang="en-US" dirty="0" smtClean="0"/>
              <a:t> party more forthcoming</a:t>
            </a:r>
          </a:p>
          <a:p>
            <a:r>
              <a:rPr lang="en-US" dirty="0" smtClean="0"/>
              <a:t>Program Director input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C:\Users\Amy\AppData\Local\Microsoft\Windows\Temporary Internet Files\Content.IE5\00C9KKGO\documento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6" y="3293394"/>
            <a:ext cx="2917658" cy="27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2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rc_mi" descr="http://heartofthematterseminars.files.wordpress.com/2010/04/goa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1995"/>
            <a:ext cx="2914650" cy="18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examine current processes in use to determine if a Special Review is needed.</a:t>
            </a:r>
          </a:p>
          <a:p>
            <a:endParaRPr lang="en-US" sz="2400" dirty="0" smtClean="0"/>
          </a:p>
          <a:p>
            <a:r>
              <a:rPr lang="en-US" sz="2400" dirty="0"/>
              <a:t>To review the importance and significance of when to use this process and conduct Special Reviews</a:t>
            </a:r>
          </a:p>
          <a:p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identify who should participate in the Special Review process and what should be </a:t>
            </a:r>
            <a:r>
              <a:rPr lang="en-US" sz="2400" dirty="0" smtClean="0"/>
              <a:t>done </a:t>
            </a:r>
            <a:r>
              <a:rPr lang="en-US" sz="2400" dirty="0"/>
              <a:t>with the findings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Goals &amp; Objectives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936" y="246466"/>
            <a:ext cx="6253413" cy="1325563"/>
          </a:xfrm>
        </p:spPr>
        <p:txBody>
          <a:bodyPr/>
          <a:lstStyle/>
          <a:p>
            <a:r>
              <a:rPr lang="en-US" dirty="0" smtClean="0"/>
              <a:t>Special Review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54626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 smtClean="0"/>
              <a:t>Written report</a:t>
            </a:r>
          </a:p>
          <a:p>
            <a:r>
              <a:rPr lang="en-US" dirty="0" smtClean="0"/>
              <a:t>Quality improvement goals</a:t>
            </a:r>
          </a:p>
          <a:p>
            <a:r>
              <a:rPr lang="en-US" dirty="0" smtClean="0"/>
              <a:t>Corrective action plan </a:t>
            </a:r>
          </a:p>
          <a:p>
            <a:r>
              <a:rPr lang="en-US" dirty="0" smtClean="0"/>
              <a:t>GMEC informed</a:t>
            </a:r>
          </a:p>
        </p:txBody>
      </p:sp>
      <p:pic>
        <p:nvPicPr>
          <p:cNvPr id="4" name="Picture 3" descr="http://us.cdn4.123rf.com/168nwm/3dmask/3dmask1212/3dmask121200011/16991482-3d-white-people-examines-files-isolated-white-backgroun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07" y="2975258"/>
            <a:ext cx="2592555" cy="294427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6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694" y="246466"/>
            <a:ext cx="5964655" cy="1325563"/>
          </a:xfrm>
        </p:spPr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3811"/>
            <a:ext cx="7886700" cy="396315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frame</a:t>
            </a:r>
          </a:p>
          <a:p>
            <a:r>
              <a:rPr lang="en-US" dirty="0" smtClean="0"/>
              <a:t>Interviews</a:t>
            </a:r>
            <a:endParaRPr lang="en-US" dirty="0"/>
          </a:p>
          <a:p>
            <a:r>
              <a:rPr lang="en-US" dirty="0" smtClean="0"/>
              <a:t>Documents</a:t>
            </a:r>
            <a:endParaRPr lang="en-US" dirty="0"/>
          </a:p>
          <a:p>
            <a:r>
              <a:rPr lang="en-US" dirty="0" smtClean="0"/>
              <a:t>Evaluations</a:t>
            </a:r>
            <a:endParaRPr lang="en-US" dirty="0"/>
          </a:p>
          <a:p>
            <a:r>
              <a:rPr lang="en-US" dirty="0" smtClean="0"/>
              <a:t>Logs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C:\Users\Amy\AppData\Local\Microsoft\Windows\Temporary Internet Files\Content.IE5\PA0ZK4CJ\2137729430_11b29f916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7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442" y="246466"/>
            <a:ext cx="6060908" cy="1325563"/>
          </a:xfrm>
        </p:spPr>
        <p:txBody>
          <a:bodyPr/>
          <a:lstStyle/>
          <a:p>
            <a:r>
              <a:rPr lang="en-US" dirty="0" smtClean="0"/>
              <a:t>Program Report Card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9995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 smtClean="0"/>
              <a:t>No more than one hour to complete</a:t>
            </a:r>
          </a:p>
          <a:p>
            <a:r>
              <a:rPr lang="en-US" dirty="0" smtClean="0"/>
              <a:t>Identifying strategy for underperformance</a:t>
            </a:r>
          </a:p>
          <a:p>
            <a:r>
              <a:rPr lang="en-US" dirty="0" smtClean="0"/>
              <a:t>Smaller scale Special Reviews</a:t>
            </a:r>
            <a:endParaRPr lang="en-US" dirty="0"/>
          </a:p>
          <a:p>
            <a:r>
              <a:rPr lang="en-US" dirty="0" smtClean="0"/>
              <a:t>At a glance monitoring</a:t>
            </a:r>
          </a:p>
          <a:p>
            <a:r>
              <a:rPr lang="en-US" dirty="0" smtClean="0"/>
              <a:t>Program confirm compliance</a:t>
            </a:r>
          </a:p>
          <a:p>
            <a:r>
              <a:rPr lang="en-US" dirty="0" smtClean="0"/>
              <a:t>Reboot every January</a:t>
            </a:r>
          </a:p>
        </p:txBody>
      </p:sp>
      <p:pic>
        <p:nvPicPr>
          <p:cNvPr id="21506" name="Picture 2" descr="C:\Users\Amy\AppData\Local\Microsoft\Windows\Temporary Internet Files\Content.IE5\7UUNIEW1\dc8aobb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9" y="3111746"/>
            <a:ext cx="2502568" cy="26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88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8" y="246466"/>
            <a:ext cx="6157161" cy="1325563"/>
          </a:xfrm>
        </p:spPr>
        <p:txBody>
          <a:bodyPr/>
          <a:lstStyle/>
          <a:p>
            <a:r>
              <a:rPr lang="en-US" dirty="0"/>
              <a:t>Program Report Card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2"/>
            <a:ext cx="7886700" cy="4179721"/>
          </a:xfrm>
        </p:spPr>
        <p:txBody>
          <a:bodyPr/>
          <a:lstStyle/>
          <a:p>
            <a:r>
              <a:rPr lang="en-US" dirty="0"/>
              <a:t>Assist prior to years end</a:t>
            </a:r>
          </a:p>
          <a:p>
            <a:r>
              <a:rPr lang="en-US" dirty="0"/>
              <a:t>Individual DIO meetings</a:t>
            </a:r>
          </a:p>
          <a:p>
            <a:r>
              <a:rPr lang="en-US" dirty="0"/>
              <a:t>GME administrative compliance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5" name="Picture 7" descr="C:\Users\Amy\AppData\Local\Microsoft\Windows\Temporary Internet Files\Content.IE5\00C9KKGO\lavoratori_felic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1611"/>
            <a:ext cx="3519141" cy="23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2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52" y="246466"/>
            <a:ext cx="6133097" cy="1325563"/>
          </a:xfrm>
        </p:spPr>
        <p:txBody>
          <a:bodyPr/>
          <a:lstStyle/>
          <a:p>
            <a:r>
              <a:rPr lang="en-US" dirty="0" smtClean="0"/>
              <a:t>Special Review Process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282640"/>
            <a:ext cx="7886700" cy="4438905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/>
              <a:t>Coordinator </a:t>
            </a:r>
            <a:r>
              <a:rPr lang="en-US" dirty="0" smtClean="0"/>
              <a:t>participation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Resident participation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5" name="Picture 3" descr="C:\Users\Amy\AppData\Local\Microsoft\Windows\Temporary Internet Files\Content.IE5\00C9KKGO\clip-art00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38" y="3056021"/>
            <a:ext cx="2886687" cy="30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936" y="246466"/>
            <a:ext cx="6253413" cy="1325563"/>
          </a:xfrm>
        </p:spPr>
        <p:txBody>
          <a:bodyPr/>
          <a:lstStyle/>
          <a:p>
            <a:r>
              <a:rPr lang="en-US" dirty="0" smtClean="0"/>
              <a:t>Special Review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197244"/>
            <a:ext cx="7886700" cy="4438905"/>
          </a:xfrm>
        </p:spPr>
        <p:txBody>
          <a:bodyPr/>
          <a:lstStyle/>
          <a:p>
            <a:r>
              <a:rPr lang="en-US" dirty="0"/>
              <a:t>Self study assistance</a:t>
            </a:r>
          </a:p>
          <a:p>
            <a:r>
              <a:rPr lang="en-US" dirty="0" smtClean="0"/>
              <a:t>Program improvement </a:t>
            </a:r>
          </a:p>
          <a:p>
            <a:r>
              <a:rPr lang="en-US" dirty="0" smtClean="0"/>
              <a:t>Resource assistance</a:t>
            </a:r>
            <a:endParaRPr lang="en-US" dirty="0"/>
          </a:p>
        </p:txBody>
      </p:sp>
      <p:pic>
        <p:nvPicPr>
          <p:cNvPr id="24578" name="Picture 2" descr="C:\Users\Amy\AppData\Local\Microsoft\Windows\Temporary Internet Files\Content.IE5\PA0ZK4CJ\ist2_9641349-stick-figure-with-chekl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29" y="2831736"/>
            <a:ext cx="316992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8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758" y="246466"/>
            <a:ext cx="5940591" cy="13255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65" y="1917779"/>
            <a:ext cx="7886700" cy="4438905"/>
          </a:xfrm>
        </p:spPr>
        <p:txBody>
          <a:bodyPr/>
          <a:lstStyle/>
          <a:p>
            <a:r>
              <a:rPr lang="en-US" dirty="0" smtClean="0"/>
              <a:t>Additional administrative burdens</a:t>
            </a:r>
          </a:p>
          <a:p>
            <a:r>
              <a:rPr lang="en-US" dirty="0" smtClean="0"/>
              <a:t>Scheduling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Completion of report card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Individual DIO meetings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Meeting minutes</a:t>
            </a:r>
          </a:p>
          <a:p>
            <a:r>
              <a:rPr lang="en-US" dirty="0"/>
              <a:t> </a:t>
            </a:r>
            <a:r>
              <a:rPr lang="en-US" dirty="0" smtClean="0"/>
              <a:t>Deceiving portrayal of programs.</a:t>
            </a:r>
          </a:p>
          <a:p>
            <a:r>
              <a:rPr lang="en-US" dirty="0" smtClean="0"/>
              <a:t>ACGME Resident and Faculty survey</a:t>
            </a:r>
            <a:br>
              <a:rPr lang="en-US" dirty="0" smtClean="0"/>
            </a:br>
            <a:r>
              <a:rPr lang="en-US" dirty="0" smtClean="0"/>
              <a:t>release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5603" name="Picture 3" descr="C:\Users\Amy\AppData\Local\Microsoft\Windows\Temporary Internet Files\Content.IE5\00C9KKGO\esfuerz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05" y="2911642"/>
            <a:ext cx="3007895" cy="3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694" y="246466"/>
            <a:ext cx="5964655" cy="1325563"/>
          </a:xfrm>
        </p:spPr>
        <p:txBody>
          <a:bodyPr/>
          <a:lstStyle/>
          <a:p>
            <a:r>
              <a:rPr lang="en-US" dirty="0" smtClean="0"/>
              <a:t>Additional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5053"/>
            <a:ext cx="7886700" cy="4251910"/>
          </a:xfrm>
        </p:spPr>
        <p:txBody>
          <a:bodyPr/>
          <a:lstStyle/>
          <a:p>
            <a:r>
              <a:rPr lang="en-US" dirty="0" smtClean="0"/>
              <a:t>RRC official letters</a:t>
            </a:r>
          </a:p>
          <a:p>
            <a:r>
              <a:rPr lang="en-US" dirty="0" smtClean="0"/>
              <a:t>ACGME Resident and Fellow surveys</a:t>
            </a:r>
          </a:p>
          <a:p>
            <a:r>
              <a:rPr lang="en-US" dirty="0" smtClean="0"/>
              <a:t>Annual Program Evaluation – Academic Affairs</a:t>
            </a:r>
          </a:p>
          <a:p>
            <a:r>
              <a:rPr lang="en-US" dirty="0" smtClean="0"/>
              <a:t>Annual Program Evaluation (APE)</a:t>
            </a:r>
          </a:p>
          <a:p>
            <a:r>
              <a:rPr lang="en-US" dirty="0" smtClean="0"/>
              <a:t>Self study </a:t>
            </a:r>
            <a:endParaRPr lang="en-US" dirty="0"/>
          </a:p>
        </p:txBody>
      </p:sp>
      <p:pic>
        <p:nvPicPr>
          <p:cNvPr id="27650" name="Picture 2" descr="C:\Users\Amy\AppData\Local\Microsoft\Windows\Temporary Internet Files\Content.IE5\TRPAMQWU\peer-re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0" y="3292393"/>
            <a:ext cx="2884570" cy="28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0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661"/>
            <a:ext cx="9144000" cy="45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7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77000" y="641670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6954" y="373478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Osteopathic Recognition </a:t>
            </a:r>
            <a:endParaRPr 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Thursday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smtClean="0">
                <a:latin typeface="+mn-lt"/>
              </a:rPr>
              <a:t>July 7,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Fatigue Management &amp; Mitigation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</a:t>
            </a:r>
            <a:r>
              <a:rPr lang="en-US" altLang="en-US" sz="1400" b="0" dirty="0" smtClean="0">
                <a:latin typeface="+mn-lt"/>
              </a:rPr>
              <a:t>July 28,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Milestones to EPAs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Tuesday, August 2,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+mn-lt"/>
            </a:endParaRPr>
          </a:p>
          <a:p>
            <a:pPr marL="0" lvl="0" indent="0" algn="ctr"/>
            <a:r>
              <a:rPr 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Documentation and Coding </a:t>
            </a:r>
          </a:p>
          <a:p>
            <a:pPr marL="0" lvl="0" indent="0" algn="ctr"/>
            <a:r>
              <a:rPr 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for Teaching Physicians</a:t>
            </a:r>
            <a:endParaRPr lang="en-US" altLang="en-US" sz="14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August 18,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3"/>
              </a:rPr>
              <a:t>www.PartnersInMedEd.com</a:t>
            </a: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 smtClean="0">
                <a:latin typeface="Arial" charset="0"/>
              </a:rPr>
              <a:t>Partners</a:t>
            </a:r>
            <a:r>
              <a:rPr lang="en-US" altLang="en-US" sz="1800" baseline="30000" dirty="0" smtClean="0">
                <a:latin typeface="Arial" charset="0"/>
              </a:rPr>
              <a:t>®</a:t>
            </a:r>
            <a:r>
              <a:rPr lang="en-US" altLang="en-US" sz="1800" dirty="0" smtClean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56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Staten Island University Hospital</a:t>
            </a:r>
            <a:endParaRPr lang="en-US" altLang="en-US" dirty="0"/>
          </a:p>
        </p:txBody>
      </p:sp>
      <p:sp>
        <p:nvSpPr>
          <p:cNvPr id="12293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Northwell Health</a:t>
            </a:r>
          </a:p>
          <a:p>
            <a:r>
              <a:rPr lang="en-US" smtClean="0"/>
              <a:t>295 residents and fellows </a:t>
            </a:r>
          </a:p>
          <a:p>
            <a:r>
              <a:rPr lang="en-US" smtClean="0"/>
              <a:t>15 programs</a:t>
            </a:r>
          </a:p>
          <a:p>
            <a:endParaRPr lang="en-US" altLang="en-US" smtClean="0"/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62200"/>
            <a:ext cx="4543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</a:t>
            </a:r>
            <a:r>
              <a:rPr lang="en-US" sz="2000" dirty="0" smtClean="0"/>
              <a:t>Partners in Medical Education, Inc. provides comprehensive consulting 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 smtClean="0"/>
              <a:t>724-864-7320  </a:t>
            </a:r>
            <a:r>
              <a:rPr lang="en-US" sz="2000" dirty="0"/>
              <a:t>| 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Amy </a:t>
            </a:r>
            <a:r>
              <a:rPr lang="en-US" sz="2000" b="1" dirty="0" err="1" smtClean="0"/>
              <a:t>Lefkovic</a:t>
            </a:r>
            <a:r>
              <a:rPr lang="en-US" sz="2000" b="1" dirty="0" smtClean="0"/>
              <a:t>, MHA</a:t>
            </a:r>
          </a:p>
          <a:p>
            <a:pPr marL="0" indent="0">
              <a:buNone/>
            </a:pPr>
            <a:r>
              <a:rPr lang="en-US" sz="2000" dirty="0" smtClean="0"/>
              <a:t>                    718-226-8855  |  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Alefkovic@Northwell.edu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err="1" smtClean="0"/>
              <a:t>www.PartnersInMedEd.com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6" y="763006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325" y="225684"/>
            <a:ext cx="6526006" cy="1325563"/>
          </a:xfrm>
        </p:spPr>
        <p:txBody>
          <a:bodyPr/>
          <a:lstStyle/>
          <a:p>
            <a:r>
              <a:rPr lang="en-US" dirty="0" smtClean="0"/>
              <a:t>ACGME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65254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I.B.6. The Graduate Medical Education Committee (GMEC) must demonstrate effective oversight of underperforming program(s) through a Special Review process.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Designated Institutional Official (DIO) and Department of Academic Affairs.</a:t>
            </a:r>
          </a:p>
          <a:p>
            <a:pPr lvl="1"/>
            <a:r>
              <a:rPr lang="en-US" dirty="0" smtClean="0"/>
              <a:t>Individual programs personal review.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21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293433"/>
            <a:ext cx="6526006" cy="1325563"/>
          </a:xfrm>
        </p:spPr>
        <p:txBody>
          <a:bodyPr/>
          <a:lstStyle/>
          <a:p>
            <a:r>
              <a:rPr lang="en-US" dirty="0" smtClean="0"/>
              <a:t>Requirements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4272"/>
            <a:ext cx="7886700" cy="5361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I.B.6.a) The Special Review process must include a protocol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I.B.6.a).(1) Established criteria for identifying underperformance; and,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52" name="Picture 4" descr="C:\Users\Amy\AppData\Local\Microsoft\Windows\Temporary Internet Files\Content.IE5\00C9KKGO\300px-Japan's_asset_bubb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5" y="3969327"/>
            <a:ext cx="3649735" cy="22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8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94" y="191832"/>
            <a:ext cx="6526006" cy="1325563"/>
          </a:xfrm>
        </p:spPr>
        <p:txBody>
          <a:bodyPr/>
          <a:lstStyle/>
          <a:p>
            <a:r>
              <a:rPr lang="en-US" dirty="0" smtClean="0"/>
              <a:t>Requirements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1222"/>
            <a:ext cx="7886700" cy="4181908"/>
          </a:xfrm>
        </p:spPr>
        <p:txBody>
          <a:bodyPr/>
          <a:lstStyle/>
          <a:p>
            <a:r>
              <a:rPr lang="en-US" dirty="0" smtClean="0"/>
              <a:t>I.B.6.a).(2)  Results in a report that describes the Quality Improvement goals, the corrective actions, and the process for GMEC monitoring outcomes.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3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004" y="301742"/>
            <a:ext cx="6526006" cy="1325563"/>
          </a:xfrm>
        </p:spPr>
        <p:txBody>
          <a:bodyPr/>
          <a:lstStyle/>
          <a:p>
            <a:r>
              <a:rPr lang="en-US" dirty="0" smtClean="0"/>
              <a:t>Now What??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994225"/>
            <a:ext cx="7886700" cy="4438905"/>
          </a:xfrm>
        </p:spPr>
        <p:txBody>
          <a:bodyPr/>
          <a:lstStyle/>
          <a:p>
            <a:r>
              <a:rPr lang="en-US" dirty="0" smtClean="0"/>
              <a:t>ACGME July 2015 requirements</a:t>
            </a:r>
          </a:p>
          <a:p>
            <a:r>
              <a:rPr lang="en-US" dirty="0" smtClean="0"/>
              <a:t>Replaced Internal Review</a:t>
            </a:r>
          </a:p>
          <a:p>
            <a:r>
              <a:rPr lang="en-US" dirty="0" smtClean="0"/>
              <a:t>A lot of information packed into 7 lines</a:t>
            </a:r>
          </a:p>
          <a:p>
            <a:r>
              <a:rPr lang="en-US" dirty="0" smtClean="0"/>
              <a:t>Next steps</a:t>
            </a:r>
          </a:p>
          <a:p>
            <a:endParaRPr lang="en-US" dirty="0"/>
          </a:p>
        </p:txBody>
      </p:sp>
      <p:pic>
        <p:nvPicPr>
          <p:cNvPr id="4100" name="Picture 4" descr="C:\Users\Amy\AppData\Local\Microsoft\Windows\Temporary Internet Files\Content.IE5\7UUNIEW1\information-overload-300x2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1906"/>
            <a:ext cx="3316705" cy="22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94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038" y="174276"/>
            <a:ext cx="6526006" cy="1325563"/>
          </a:xfrm>
        </p:spPr>
        <p:txBody>
          <a:bodyPr/>
          <a:lstStyle/>
          <a:p>
            <a:r>
              <a:rPr lang="en-US" dirty="0" smtClean="0"/>
              <a:t>Requirement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563"/>
            <a:ext cx="7886700" cy="4438905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Underperformance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Special Review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0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1575</TotalTime>
  <Words>1288</Words>
  <Application>Microsoft Macintosh PowerPoint</Application>
  <PresentationFormat>On-screen Show (4:3)</PresentationFormat>
  <Paragraphs>346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Comic Sans MS</vt:lpstr>
      <vt:lpstr>ＭＳ Ｐゴシック</vt:lpstr>
      <vt:lpstr>Wingdings</vt:lpstr>
      <vt:lpstr>Arial</vt:lpstr>
      <vt:lpstr>PME-2016</vt:lpstr>
      <vt:lpstr>Special Review: Required and Useful! </vt:lpstr>
      <vt:lpstr> Introducing Your Presenter</vt:lpstr>
      <vt:lpstr>Goals &amp; Objectives</vt:lpstr>
      <vt:lpstr>Staten Island University Hospital</vt:lpstr>
      <vt:lpstr>ACGME Requirements </vt:lpstr>
      <vt:lpstr>Requirements cont.</vt:lpstr>
      <vt:lpstr>Requirements cont.</vt:lpstr>
      <vt:lpstr>Now What??</vt:lpstr>
      <vt:lpstr>Requirement Breakdown</vt:lpstr>
      <vt:lpstr>Underperformance </vt:lpstr>
      <vt:lpstr>Underperformance</vt:lpstr>
      <vt:lpstr>Special Review </vt:lpstr>
      <vt:lpstr>Special Review Policy  and Procedure</vt:lpstr>
      <vt:lpstr>SIUH Program Report Card</vt:lpstr>
      <vt:lpstr>SIUH Program Report Card</vt:lpstr>
      <vt:lpstr>Education Program</vt:lpstr>
      <vt:lpstr>Success of Graduates</vt:lpstr>
      <vt:lpstr>Resident/Faculty Satisfaction</vt:lpstr>
      <vt:lpstr>Quality of Candidates</vt:lpstr>
      <vt:lpstr>GME Compliance</vt:lpstr>
      <vt:lpstr>Action Plan</vt:lpstr>
      <vt:lpstr>PowerPoint Presentation</vt:lpstr>
      <vt:lpstr>DIO Meeting</vt:lpstr>
      <vt:lpstr>DIO Meeting</vt:lpstr>
      <vt:lpstr>Report Card Requirements</vt:lpstr>
      <vt:lpstr>Did You Know?</vt:lpstr>
      <vt:lpstr>PDCA</vt:lpstr>
      <vt:lpstr>Special Review</vt:lpstr>
      <vt:lpstr>Special Review</vt:lpstr>
      <vt:lpstr>Special Review Findings</vt:lpstr>
      <vt:lpstr>Follow Up</vt:lpstr>
      <vt:lpstr>Program Report Card Advantages</vt:lpstr>
      <vt:lpstr>Program Report Card Advantages</vt:lpstr>
      <vt:lpstr>Special Review Process Advantages</vt:lpstr>
      <vt:lpstr>Special Review Advantages</vt:lpstr>
      <vt:lpstr>Challenges</vt:lpstr>
      <vt:lpstr>Additional Reviews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2016-03-20T11:36:31Z</dcterms:created>
  <dcterms:modified xsi:type="dcterms:W3CDTF">2016-06-22T14:05:21Z</dcterms:modified>
</cp:coreProperties>
</file>