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5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7"/>
    <p:restoredTop sz="94676"/>
  </p:normalViewPr>
  <p:slideViewPr>
    <p:cSldViewPr snapToGrid="0" snapToObjects="1">
      <p:cViewPr varScale="1">
        <p:scale>
          <a:sx n="71" d="100"/>
          <a:sy n="71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4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1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9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61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94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0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0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8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7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960" indent="-288061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2246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3145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4044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942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5840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6739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7637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960" indent="-288061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2246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3145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4044" indent="-230449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942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5840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6739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7637" indent="-230449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081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34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539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7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5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1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89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2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0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partnersinmeded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1821" y="1423942"/>
            <a:ext cx="5257800" cy="238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Working </a:t>
            </a:r>
            <a:r>
              <a:rPr lang="en-US" sz="3200" dirty="0"/>
              <a:t>with </a:t>
            </a:r>
            <a:r>
              <a:rPr lang="en-US" sz="3200" dirty="0" smtClean="0"/>
              <a:t>the</a:t>
            </a:r>
            <a:br>
              <a:rPr lang="en-US" sz="3200" dirty="0" smtClean="0"/>
            </a:br>
            <a:r>
              <a:rPr lang="en-US" sz="3200" dirty="0" smtClean="0"/>
              <a:t> Struggling Learner</a:t>
            </a:r>
            <a:br>
              <a:rPr lang="en-US" sz="32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Remediation, Probation, etc.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9604" y="4519866"/>
            <a:ext cx="7245398" cy="111624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PARTNERS IN MEDICAL EDUCATION, INC.</a:t>
            </a:r>
          </a:p>
          <a:p>
            <a:r>
              <a:rPr lang="en-US" dirty="0" smtClean="0"/>
              <a:t>Heather Peters, M.Ed., Ph.D.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98032" y="192506"/>
            <a:ext cx="5185611" cy="1371600"/>
          </a:xfrm>
        </p:spPr>
        <p:txBody>
          <a:bodyPr/>
          <a:lstStyle/>
          <a:p>
            <a:r>
              <a:rPr lang="en-US" dirty="0" smtClean="0"/>
              <a:t>Faculty-Faculty-Faculty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16" y="1275347"/>
            <a:ext cx="4749800" cy="4559300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89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60382" y="180474"/>
            <a:ext cx="5736055" cy="1371600"/>
          </a:xfrm>
        </p:spPr>
        <p:txBody>
          <a:bodyPr/>
          <a:lstStyle/>
          <a:p>
            <a:r>
              <a:rPr lang="en-US" dirty="0" smtClean="0"/>
              <a:t>Policy</a:t>
            </a:r>
            <a:r>
              <a:rPr lang="en-US" baseline="0" dirty="0" smtClean="0"/>
              <a:t> Issues to Consider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1893" y="1953127"/>
            <a:ext cx="8013031" cy="3340768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rogram policy for remediation and probation deal with early identification of issues?</a:t>
            </a:r>
          </a:p>
          <a:p>
            <a:r>
              <a:rPr lang="en-US" dirty="0"/>
              <a:t>S</a:t>
            </a:r>
            <a:r>
              <a:rPr lang="en-US" dirty="0" smtClean="0"/>
              <a:t>ection in your faculty manual that discusses early identification of struggling learners?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Remember to align institutional and program policies for remediation and  probation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443999" y="4130174"/>
            <a:ext cx="6256002" cy="1362075"/>
          </a:xfrm>
        </p:spPr>
        <p:txBody>
          <a:bodyPr>
            <a:noAutofit/>
          </a:bodyPr>
          <a:lstStyle/>
          <a:p>
            <a:r>
              <a:rPr lang="en-US" sz="4400" dirty="0"/>
              <a:t>Period of Educational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Support </a:t>
            </a:r>
            <a:r>
              <a:rPr lang="en-US" sz="4400" dirty="0"/>
              <a:t>(Observation)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9326" y="467402"/>
            <a:ext cx="648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We have determined that there might be issues, now what….</a:t>
            </a:r>
            <a:endParaRPr lang="en-US" sz="240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" name="irc_mi" descr="http://i1088.photobucket.com/albums/i333/Romson/Autoverzekering-afsluiten-als-wanbetal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14" y="1486299"/>
            <a:ext cx="2069057" cy="275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9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4" y="554045"/>
            <a:ext cx="7022432" cy="53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58779" y="1732546"/>
            <a:ext cx="8085221" cy="4487779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 smtClean="0"/>
              <a:t>Private and confidential</a:t>
            </a:r>
          </a:p>
          <a:p>
            <a:r>
              <a:rPr lang="en-US" sz="4000" dirty="0" smtClean="0"/>
              <a:t>Not one evaluates or makes promotion decisions</a:t>
            </a:r>
          </a:p>
          <a:p>
            <a:r>
              <a:rPr lang="en-US" sz="4000" dirty="0" smtClean="0"/>
              <a:t>Inform about where this information will go</a:t>
            </a:r>
          </a:p>
          <a:p>
            <a:r>
              <a:rPr lang="en-US" sz="4000" dirty="0" smtClean="0"/>
              <a:t>Areas to</a:t>
            </a:r>
            <a:r>
              <a:rPr lang="en-US" sz="4000" baseline="0" dirty="0" smtClean="0"/>
              <a:t> cover:</a:t>
            </a:r>
          </a:p>
          <a:p>
            <a:pPr lvl="1"/>
            <a:r>
              <a:rPr lang="en-US" sz="4000" dirty="0" smtClean="0"/>
              <a:t>Medical knowledge (USMLE)</a:t>
            </a:r>
          </a:p>
          <a:p>
            <a:pPr lvl="1"/>
            <a:r>
              <a:rPr lang="en-US" sz="4000" dirty="0" smtClean="0"/>
              <a:t>Learning styles</a:t>
            </a:r>
          </a:p>
          <a:p>
            <a:pPr lvl="1"/>
            <a:r>
              <a:rPr lang="en-US" sz="4000" dirty="0" smtClean="0"/>
              <a:t>Time management</a:t>
            </a:r>
          </a:p>
          <a:p>
            <a:pPr lvl="1"/>
            <a:r>
              <a:rPr lang="en-US" sz="4000" dirty="0" smtClean="0"/>
              <a:t>Interpersonal skills</a:t>
            </a:r>
          </a:p>
          <a:p>
            <a:pPr lvl="1"/>
            <a:r>
              <a:rPr lang="en-US" sz="4000" dirty="0" smtClean="0"/>
              <a:t>Past learning experiences (undergrad, medical school)</a:t>
            </a:r>
          </a:p>
          <a:p>
            <a:pPr marL="0" indent="0">
              <a:buNone/>
            </a:pPr>
            <a:r>
              <a:rPr lang="en-US" sz="4000" dirty="0" smtClean="0"/>
              <a:t>If the resident is willing, discuss the following (needs to be conveyed that this is optional):</a:t>
            </a:r>
          </a:p>
          <a:p>
            <a:r>
              <a:rPr lang="en-US" sz="4000" dirty="0" smtClean="0"/>
              <a:t>Diagnosed learning differences</a:t>
            </a:r>
          </a:p>
          <a:p>
            <a:r>
              <a:rPr lang="en-US" sz="4000" dirty="0" smtClean="0"/>
              <a:t>Medications that might interfere with focus and concentration</a:t>
            </a:r>
          </a:p>
          <a:p>
            <a:r>
              <a:rPr lang="en-US" sz="4000" dirty="0" smtClean="0"/>
              <a:t>Family history of learning differences</a:t>
            </a:r>
          </a:p>
          <a:p>
            <a:r>
              <a:rPr lang="en-US" sz="4000" dirty="0" smtClean="0"/>
              <a:t>Counseling history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99511" y="254543"/>
            <a:ext cx="4944978" cy="1371600"/>
          </a:xfrm>
        </p:spPr>
        <p:txBody>
          <a:bodyPr/>
          <a:lstStyle/>
          <a:p>
            <a:r>
              <a:rPr lang="en-US" dirty="0" smtClean="0"/>
              <a:t>Educational</a:t>
            </a:r>
            <a:r>
              <a:rPr lang="en-US" baseline="0" dirty="0" smtClean="0"/>
              <a:t> 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9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2073442"/>
            <a:ext cx="7579895" cy="3886200"/>
          </a:xfrm>
        </p:spPr>
        <p:txBody>
          <a:bodyPr/>
          <a:lstStyle/>
          <a:p>
            <a:r>
              <a:rPr lang="en-US" dirty="0" smtClean="0"/>
              <a:t>Use tools provided to see which presenting</a:t>
            </a:r>
            <a:r>
              <a:rPr lang="en-US" baseline="0" dirty="0" smtClean="0"/>
              <a:t> behaviors are indicative of certain competencies</a:t>
            </a:r>
          </a:p>
          <a:p>
            <a:pPr lvl="1"/>
            <a:r>
              <a:rPr lang="en-US" dirty="0" smtClean="0"/>
              <a:t>Presenting </a:t>
            </a:r>
            <a:r>
              <a:rPr lang="en-US" dirty="0"/>
              <a:t>Behavior Aligned with </a:t>
            </a:r>
            <a:r>
              <a:rPr lang="en-US" dirty="0" smtClean="0"/>
              <a:t>Competencies</a:t>
            </a:r>
          </a:p>
          <a:p>
            <a:pPr lvl="1"/>
            <a:r>
              <a:rPr lang="en-US" dirty="0" smtClean="0"/>
              <a:t>Alarm </a:t>
            </a:r>
            <a:r>
              <a:rPr lang="en-US" dirty="0"/>
              <a:t>Bells for </a:t>
            </a:r>
            <a:r>
              <a:rPr lang="en-US" dirty="0" smtClean="0"/>
              <a:t>Trainees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6631" y="312821"/>
            <a:ext cx="4812632" cy="1371600"/>
          </a:xfrm>
        </p:spPr>
        <p:txBody>
          <a:bodyPr/>
          <a:lstStyle/>
          <a:p>
            <a:r>
              <a:rPr lang="en-US" dirty="0" smtClean="0"/>
              <a:t>Using Competencies</a:t>
            </a:r>
            <a:endParaRPr lang="en-US" dirty="0"/>
          </a:p>
        </p:txBody>
      </p:sp>
      <p:pic>
        <p:nvPicPr>
          <p:cNvPr id="8" name="irc_mi" descr="http://cdn1.agentright.com/AU/blog-and-articles/wp-content/uploads/2013/07/iStock_000020197396X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2228850" cy="199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89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0810" y="2205790"/>
            <a:ext cx="7724274" cy="2991853"/>
          </a:xfrm>
        </p:spPr>
        <p:txBody>
          <a:bodyPr>
            <a:normAutofit/>
          </a:bodyPr>
          <a:lstStyle/>
          <a:p>
            <a:r>
              <a:rPr lang="en-US" dirty="0" smtClean="0"/>
              <a:t>Assessing self-awareness will guide your support plan</a:t>
            </a:r>
          </a:p>
          <a:p>
            <a:r>
              <a:rPr lang="en-US" dirty="0" smtClean="0"/>
              <a:t>Learners with limited</a:t>
            </a:r>
            <a:r>
              <a:rPr lang="en-US" baseline="0" dirty="0" smtClean="0"/>
              <a:t> or no self-awareness will be more difficult to support:</a:t>
            </a:r>
          </a:p>
          <a:p>
            <a:pPr lvl="1"/>
            <a:r>
              <a:rPr lang="en-US" dirty="0" smtClean="0"/>
              <a:t>Use a “friend”</a:t>
            </a:r>
          </a:p>
          <a:p>
            <a:pPr lvl="1"/>
            <a:r>
              <a:rPr lang="en-US" baseline="0" dirty="0" smtClean="0"/>
              <a:t>Comparison (self vs attending/chief</a:t>
            </a:r>
            <a:r>
              <a:rPr lang="en-US" dirty="0" smtClean="0"/>
              <a:t> resident)</a:t>
            </a:r>
          </a:p>
          <a:p>
            <a:pPr lvl="1"/>
            <a:r>
              <a:rPr lang="en-US" baseline="0" dirty="0" smtClean="0"/>
              <a:t>We</a:t>
            </a:r>
            <a:r>
              <a:rPr lang="en-US" dirty="0" smtClean="0"/>
              <a:t>ll-being Committee</a:t>
            </a:r>
            <a:endParaRPr lang="en-US" baseline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31857" y="284502"/>
            <a:ext cx="5402179" cy="1371600"/>
          </a:xfrm>
        </p:spPr>
        <p:txBody>
          <a:bodyPr/>
          <a:lstStyle/>
          <a:p>
            <a:r>
              <a:rPr lang="en-US" dirty="0" smtClean="0"/>
              <a:t>Assess Self-Awareness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5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25842" y="204536"/>
            <a:ext cx="6641432" cy="1371600"/>
          </a:xfrm>
        </p:spPr>
        <p:txBody>
          <a:bodyPr/>
          <a:lstStyle/>
          <a:p>
            <a:r>
              <a:rPr lang="en-US" dirty="0" smtClean="0"/>
              <a:t>Responsibilities of Educators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8" y="1576136"/>
            <a:ext cx="7435516" cy="46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9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7" y="360947"/>
            <a:ext cx="7122695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7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5308" y="164432"/>
            <a:ext cx="5856166" cy="1371600"/>
          </a:xfrm>
        </p:spPr>
        <p:txBody>
          <a:bodyPr/>
          <a:lstStyle/>
          <a:p>
            <a:r>
              <a:rPr lang="en-US" dirty="0" smtClean="0"/>
              <a:t>Sample Improvement Plan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9" y="1420040"/>
            <a:ext cx="7110766" cy="44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73A0A-C37C-6546-844A-15AEA3E0B35D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752600"/>
            <a:ext cx="4724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Heather Peters, </a:t>
            </a:r>
            <a:r>
              <a:rPr lang="en-US" sz="2400" b="1" dirty="0" err="1" smtClean="0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M.Ed</a:t>
            </a:r>
            <a:r>
              <a:rPr lang="en-US" sz="2400" b="1" dirty="0" smtClean="0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Ph.D</a:t>
            </a:r>
            <a:endParaRPr lang="en-US" sz="2400" b="1" dirty="0" smtClean="0">
              <a:solidFill>
                <a:srgbClr val="3366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GME Director &amp; DIO</a:t>
            </a:r>
          </a:p>
          <a:p>
            <a:pPr marL="342900" indent="-342900">
              <a:buFont typeface="Arial"/>
              <a:buChar char="•"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Seasoned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speaker at ACGME &amp; sub-specialty national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meetings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Institutional and Program accreditation experience</a:t>
            </a:r>
          </a:p>
          <a:p>
            <a:pPr marL="342900" indent="-342900">
              <a:buFont typeface="Arial"/>
              <a:buChar char="•"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3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decades in education; Masters of Education in curriculum &amp; evaluations,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PhD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concentration in secondary education &amp; adult learning theories</a:t>
            </a:r>
            <a:endParaRPr lang="en-US" sz="16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838200" y="1981200"/>
            <a:ext cx="2369358" cy="3200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Introducing Your Presenter</a:t>
            </a:r>
            <a:r>
              <a:rPr lang="en-US" altLang="en-US" sz="320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90537" y="156411"/>
            <a:ext cx="4451684" cy="1371600"/>
          </a:xfrm>
        </p:spPr>
        <p:txBody>
          <a:bodyPr/>
          <a:lstStyle/>
          <a:p>
            <a:r>
              <a:rPr lang="en-US" dirty="0" smtClean="0"/>
              <a:t>Time for </a:t>
            </a:r>
            <a:r>
              <a:rPr lang="en-US" smtClean="0"/>
              <a:t>Probation?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1579" y="1604624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hese situations might mean it’s time for probation:</a:t>
            </a:r>
          </a:p>
          <a:p>
            <a:pPr lvl="1"/>
            <a:r>
              <a:rPr lang="en-US" dirty="0" smtClean="0"/>
              <a:t>Learner working at his/her capacity and not making significant progress</a:t>
            </a:r>
          </a:p>
          <a:p>
            <a:pPr lvl="2"/>
            <a:r>
              <a:rPr lang="en-US" dirty="0" smtClean="0"/>
              <a:t>Career change indicated?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earner is not interested in remediation</a:t>
            </a:r>
          </a:p>
          <a:p>
            <a:pPr lvl="1"/>
            <a:r>
              <a:rPr lang="en-US" dirty="0" smtClean="0"/>
              <a:t>Egregious reasons that are outlined in your institutional policies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Straight to Probation</a:t>
            </a:r>
            <a:endParaRPr lang="en-US" dirty="0"/>
          </a:p>
          <a:p>
            <a:r>
              <a:rPr lang="en-US" sz="2000" dirty="0"/>
              <a:t>Non-compliant with treatment of a severe psychiatric disorders or substance abuse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ental </a:t>
            </a:r>
            <a:r>
              <a:rPr lang="en-US" sz="2000" dirty="0"/>
              <a:t>health or physical health problem that makes them unfit for duty.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74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ldNum" idx="4294967295"/>
          </p:nvPr>
        </p:nvSpPr>
        <p:spPr>
          <a:xfrm>
            <a:off x="6477000" y="6416700"/>
            <a:ext cx="20574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 algn="r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21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3623" y="560388"/>
            <a:ext cx="4319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</a:t>
            </a:r>
            <a:r>
              <a:rPr lang="en-US" sz="1800" dirty="0" smtClean="0">
                <a:solidFill>
                  <a:srgbClr val="00A600"/>
                </a:solidFill>
                <a:latin typeface="Arial" charset="0"/>
                <a:cs typeface="Arial" charset="0"/>
              </a:rPr>
              <a:t>Webinars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/>
            <a:r>
              <a:rPr lang="en-US" sz="1400" dirty="0" smtClean="0">
                <a:latin typeface="+mn-lt"/>
              </a:rPr>
              <a:t>Special Review: </a:t>
            </a:r>
          </a:p>
          <a:p>
            <a:pPr algn="ctr"/>
            <a:r>
              <a:rPr lang="en-US" sz="1400" dirty="0" smtClean="0">
                <a:latin typeface="+mn-lt"/>
              </a:rPr>
              <a:t>Required and Useful</a:t>
            </a:r>
            <a:endParaRPr lang="en-US" altLang="en-US" sz="14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Thursday, June 23,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 smtClean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Osteopathic Recognition </a:t>
            </a:r>
            <a:endParaRPr lang="en-US" sz="14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Thursday</a:t>
            </a:r>
            <a:r>
              <a:rPr lang="en-US" altLang="en-US" sz="1400" b="0" dirty="0">
                <a:latin typeface="+mn-lt"/>
              </a:rPr>
              <a:t>, </a:t>
            </a:r>
            <a:r>
              <a:rPr lang="en-US" altLang="en-US" sz="1400" b="0" dirty="0" smtClean="0">
                <a:latin typeface="+mn-lt"/>
              </a:rPr>
              <a:t>July 7,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Fatigue Management &amp; Mitigation</a:t>
            </a:r>
            <a:endParaRPr lang="en-US" altLang="en-US" sz="14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Thursday, </a:t>
            </a:r>
            <a:r>
              <a:rPr lang="en-US" altLang="en-US" sz="1400" b="0" dirty="0" smtClean="0">
                <a:latin typeface="+mn-lt"/>
              </a:rPr>
              <a:t>July 28,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</a:t>
            </a:r>
            <a:r>
              <a:rPr lang="en-US" altLang="en-US" sz="1400" b="0" dirty="0" smtClean="0">
                <a:latin typeface="+mn-lt"/>
              </a:rPr>
              <a:t>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Milestones to EPAs</a:t>
            </a:r>
            <a:endParaRPr lang="en-US" altLang="en-US" sz="1400" dirty="0">
              <a:latin typeface="+mn-lt"/>
            </a:endParaRPr>
          </a:p>
          <a:p>
            <a:pPr algn="ctr"/>
            <a:r>
              <a:rPr lang="en-US" altLang="en-US" sz="1400" b="0" dirty="0" smtClean="0">
                <a:latin typeface="+mn-lt"/>
              </a:rPr>
              <a:t>Tuesday, August 2, </a:t>
            </a:r>
            <a:r>
              <a:rPr lang="en-US" altLang="en-US" sz="1400" b="0" dirty="0">
                <a:latin typeface="+mn-lt"/>
              </a:rPr>
              <a:t>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EST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 smtClean="0">
                <a:latin typeface="Arial" charset="0"/>
                <a:hlinkClick r:id="rId3"/>
              </a:rPr>
              <a:t>www.PartnersInMedEd.com</a:t>
            </a: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 smtClean="0">
                <a:latin typeface="Arial" charset="0"/>
              </a:rPr>
              <a:t>Partners</a:t>
            </a:r>
            <a:r>
              <a:rPr lang="en-US" altLang="en-US" sz="1800" baseline="30000" dirty="0" smtClean="0">
                <a:latin typeface="Arial" charset="0"/>
              </a:rPr>
              <a:t>®</a:t>
            </a:r>
            <a:r>
              <a:rPr lang="en-US" altLang="en-US" sz="1800" dirty="0" smtClean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87995" y="560388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GMEC Check-Up: Is your GMEC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meeting its responsibilities?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53866" y="5137954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72" y="53937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60388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615" y="53606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015" y="5513019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615" y="4979619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67" y="541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72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743200"/>
            <a:ext cx="7010400" cy="28956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Partners in Medical Education, Inc.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provides comprehensive consulting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services to the GME community.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Heather Peters, M.Ed., Ph.D.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724-864-7320</a:t>
            </a:r>
            <a:r>
              <a:rPr lang="en-US" sz="2000" dirty="0"/>
              <a:t> </a:t>
            </a:r>
            <a:r>
              <a:rPr lang="en-US" sz="2000" dirty="0" smtClean="0"/>
              <a:t> |  </a:t>
            </a:r>
            <a:r>
              <a:rPr lang="en-US" sz="2000" dirty="0" err="1" smtClean="0"/>
              <a:t>Heather@PartnersInMedEd.com</a:t>
            </a:r>
            <a:endParaRPr lang="en-US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err="1" smtClean="0"/>
              <a:t>www.PartnersInMedEd.com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087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4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64197" y="173135"/>
            <a:ext cx="3922295" cy="1371600"/>
          </a:xfrm>
        </p:spPr>
        <p:txBody>
          <a:bodyPr/>
          <a:lstStyle/>
          <a:p>
            <a:r>
              <a:rPr lang="en-US" dirty="0" smtClean="0"/>
              <a:t>Deficits</a:t>
            </a:r>
            <a:r>
              <a:rPr lang="en-US" baseline="0" dirty="0" smtClean="0"/>
              <a:t> By Stage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8" y="1395663"/>
            <a:ext cx="7129975" cy="45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Webinar Goals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7206" y="1905000"/>
            <a:ext cx="8382000" cy="2763253"/>
          </a:xfrm>
        </p:spPr>
        <p:txBody>
          <a:bodyPr/>
          <a:lstStyle/>
          <a:p>
            <a:r>
              <a:rPr lang="en-US" sz="2200" dirty="0" smtClean="0"/>
              <a:t>How </a:t>
            </a:r>
            <a:r>
              <a:rPr lang="en-US" sz="2200" dirty="0"/>
              <a:t>to remediate the “difficult to remediate”</a:t>
            </a:r>
          </a:p>
          <a:p>
            <a:r>
              <a:rPr lang="en-US" sz="2200" dirty="0" smtClean="0"/>
              <a:t>How to tie the remediation/probation to competencies</a:t>
            </a:r>
            <a:endParaRPr lang="en-US" sz="2200" dirty="0"/>
          </a:p>
          <a:p>
            <a:r>
              <a:rPr lang="en-US" sz="2200" dirty="0"/>
              <a:t>When to move from remediation to probation</a:t>
            </a:r>
          </a:p>
          <a:p>
            <a:r>
              <a:rPr lang="en-US" sz="2200" dirty="0"/>
              <a:t>What to do when you have a resident who is simply in </a:t>
            </a:r>
            <a:r>
              <a:rPr lang="en-US" sz="2200" dirty="0" smtClean="0"/>
              <a:t>the</a:t>
            </a:r>
            <a:br>
              <a:rPr lang="en-US" sz="2200" dirty="0" smtClean="0"/>
            </a:br>
            <a:r>
              <a:rPr lang="en-US" sz="2200" dirty="0" smtClean="0"/>
              <a:t>wrong specialty</a:t>
            </a:r>
          </a:p>
          <a:p>
            <a:r>
              <a:rPr lang="en-US" sz="2200" dirty="0"/>
              <a:t>Provide some additional diagnostic tools for struggling </a:t>
            </a:r>
            <a:r>
              <a:rPr lang="en-US" sz="2200" dirty="0" smtClean="0"/>
              <a:t>learners</a:t>
            </a:r>
            <a:endParaRPr lang="en-US" sz="22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3" y="4319337"/>
            <a:ext cx="2690813" cy="192505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0021" y="5585671"/>
            <a:ext cx="82296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Our obligation is to educate all learners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21" y="1215857"/>
            <a:ext cx="6096000" cy="40843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36821" y="457200"/>
            <a:ext cx="6340643" cy="473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Importance of Learner Remediation</a:t>
            </a:r>
            <a:endParaRPr lang="en-US" sz="28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87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6573" y="180474"/>
            <a:ext cx="2610853" cy="1371600"/>
          </a:xfrm>
        </p:spPr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750763"/>
            <a:ext cx="8229600" cy="3886200"/>
          </a:xfrm>
        </p:spPr>
        <p:txBody>
          <a:bodyPr/>
          <a:lstStyle/>
          <a:p>
            <a:r>
              <a:rPr lang="en-US" dirty="0" smtClean="0"/>
              <a:t>17-20% of medical trainees will experience difficulty during residency due to learning/behavior issues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50% will seek help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How do we reach the other 50%?</a:t>
            </a:r>
          </a:p>
        </p:txBody>
      </p:sp>
      <p:pic>
        <p:nvPicPr>
          <p:cNvPr id="8" name="yui_3_3_0_1_13639834580005237" descr="http://ts2.mm.bing.net/th?id=H.4770210653668361&amp;amp;pid=15.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58" y="3311026"/>
            <a:ext cx="1900238" cy="23259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2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7" y="297182"/>
            <a:ext cx="9122945" cy="5534369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25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9374" y="228599"/>
            <a:ext cx="3958390" cy="1371600"/>
          </a:xfrm>
        </p:spPr>
        <p:txBody>
          <a:bodyPr/>
          <a:lstStyle/>
          <a:p>
            <a:r>
              <a:rPr lang="en-US" sz="3200" dirty="0" smtClean="0"/>
              <a:t>Initial</a:t>
            </a:r>
            <a:r>
              <a:rPr lang="en-US" sz="3200" baseline="0" dirty="0" smtClean="0"/>
              <a:t> Identification </a:t>
            </a:r>
            <a:br>
              <a:rPr lang="en-US" sz="3200" baseline="0" dirty="0" smtClean="0"/>
            </a:br>
            <a:r>
              <a:rPr lang="en-US" sz="3200" baseline="0" dirty="0" smtClean="0"/>
              <a:t>Phase Guidelines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3769" y="1792706"/>
            <a:ext cx="8229600" cy="4367463"/>
          </a:xfrm>
        </p:spPr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of residency -- focused observation time for all residents</a:t>
            </a:r>
          </a:p>
          <a:p>
            <a:r>
              <a:rPr lang="en-US" dirty="0"/>
              <a:t>R</a:t>
            </a:r>
            <a:r>
              <a:rPr lang="en-US" baseline="0" dirty="0" smtClean="0"/>
              <a:t>eview meeting in the first few months of residency</a:t>
            </a:r>
          </a:p>
          <a:p>
            <a:r>
              <a:rPr lang="en-US" dirty="0"/>
              <a:t>E</a:t>
            </a:r>
            <a:r>
              <a:rPr lang="en-US" baseline="0" dirty="0" smtClean="0"/>
              <a:t>valuations in the first few months of residency are maybe the most important</a:t>
            </a:r>
          </a:p>
          <a:p>
            <a:r>
              <a:rPr lang="en-US" dirty="0" smtClean="0"/>
              <a:t>Instruct</a:t>
            </a:r>
            <a:r>
              <a:rPr lang="en-US" baseline="0" dirty="0" smtClean="0"/>
              <a:t> chief residents on how to spot deficits for the purpose of support, not remediation</a:t>
            </a:r>
          </a:p>
          <a:p>
            <a:r>
              <a:rPr lang="en-US" dirty="0" smtClean="0"/>
              <a:t>T</a:t>
            </a:r>
            <a:r>
              <a:rPr lang="en-US" baseline="0" dirty="0" smtClean="0"/>
              <a:t>ools</a:t>
            </a:r>
          </a:p>
          <a:p>
            <a:pPr lvl="1"/>
            <a:r>
              <a:rPr lang="en-US" baseline="0" dirty="0" smtClean="0"/>
              <a:t>“Presenting Behavior Aligned with Competencies”</a:t>
            </a:r>
          </a:p>
          <a:p>
            <a:pPr lvl="1"/>
            <a:r>
              <a:rPr lang="en-US" baseline="0" dirty="0" smtClean="0"/>
              <a:t>“Alarm Bells for Trainees”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94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34154" y="288758"/>
            <a:ext cx="6051884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Common Identifiers during Initial Identification Stage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3" y="2034672"/>
            <a:ext cx="7751257" cy="3788611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585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2057400"/>
            <a:ext cx="5638800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60%</a:t>
            </a:r>
            <a:endParaRPr lang="en-US" sz="19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2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268</TotalTime>
  <Words>877</Words>
  <Application>Microsoft Office PowerPoint</Application>
  <PresentationFormat>On-screen Show (4:3)</PresentationFormat>
  <Paragraphs>213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PME-2016</vt:lpstr>
      <vt:lpstr>Working with the  Struggling Learner  Remediation, Probation, etc. </vt:lpstr>
      <vt:lpstr>Introducing Your Presenter…</vt:lpstr>
      <vt:lpstr>Webinar Goals</vt:lpstr>
      <vt:lpstr>Importance of Learner Remediation</vt:lpstr>
      <vt:lpstr>Prevalence</vt:lpstr>
      <vt:lpstr>PowerPoint Presentation</vt:lpstr>
      <vt:lpstr>Initial Identification  Phase Guidelines</vt:lpstr>
      <vt:lpstr>Common Identifiers during Initial Identification Stage</vt:lpstr>
      <vt:lpstr>PowerPoint Presentation</vt:lpstr>
      <vt:lpstr>Faculty-Faculty-Faculty</vt:lpstr>
      <vt:lpstr>Policy Issues to Consider</vt:lpstr>
      <vt:lpstr>Period of Educational  Support (Observation)</vt:lpstr>
      <vt:lpstr>PowerPoint Presentation</vt:lpstr>
      <vt:lpstr>Educational Interview</vt:lpstr>
      <vt:lpstr>Using Competencies</vt:lpstr>
      <vt:lpstr>Assess Self-Awareness</vt:lpstr>
      <vt:lpstr>Responsibilities of Educators</vt:lpstr>
      <vt:lpstr>PowerPoint Presentation</vt:lpstr>
      <vt:lpstr>Sample Improvement Plan</vt:lpstr>
      <vt:lpstr>Time for Probation?</vt:lpstr>
      <vt:lpstr>PowerPoint Presentation</vt:lpstr>
      <vt:lpstr>PowerPoint Presentation</vt:lpstr>
      <vt:lpstr>Deficits By Stage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15</cp:revision>
  <dcterms:created xsi:type="dcterms:W3CDTF">2016-03-20T11:36:31Z</dcterms:created>
  <dcterms:modified xsi:type="dcterms:W3CDTF">2016-05-19T22:15:58Z</dcterms:modified>
</cp:coreProperties>
</file>