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1"/>
  </p:notesMasterIdLst>
  <p:sldIdLst>
    <p:sldId id="256" r:id="rId2"/>
    <p:sldId id="353" r:id="rId3"/>
    <p:sldId id="257" r:id="rId4"/>
    <p:sldId id="260" r:id="rId5"/>
    <p:sldId id="330" r:id="rId6"/>
    <p:sldId id="331" r:id="rId7"/>
    <p:sldId id="344" r:id="rId8"/>
    <p:sldId id="332" r:id="rId9"/>
    <p:sldId id="345" r:id="rId10"/>
    <p:sldId id="333" r:id="rId11"/>
    <p:sldId id="346" r:id="rId12"/>
    <p:sldId id="334" r:id="rId13"/>
    <p:sldId id="335" r:id="rId14"/>
    <p:sldId id="336" r:id="rId15"/>
    <p:sldId id="347" r:id="rId16"/>
    <p:sldId id="338" r:id="rId17"/>
    <p:sldId id="339" r:id="rId18"/>
    <p:sldId id="348" r:id="rId19"/>
    <p:sldId id="340" r:id="rId20"/>
    <p:sldId id="350" r:id="rId21"/>
    <p:sldId id="341" r:id="rId22"/>
    <p:sldId id="342" r:id="rId23"/>
    <p:sldId id="349" r:id="rId24"/>
    <p:sldId id="343" r:id="rId25"/>
    <p:sldId id="352" r:id="rId26"/>
    <p:sldId id="323" r:id="rId27"/>
    <p:sldId id="324" r:id="rId28"/>
    <p:sldId id="354" r:id="rId29"/>
    <p:sldId id="322" r:id="rId3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0" autoAdjust="0"/>
    <p:restoredTop sz="92583" autoAdjust="0"/>
  </p:normalViewPr>
  <p:slideViewPr>
    <p:cSldViewPr snapToGrid="0" snapToObjects="1">
      <p:cViewPr varScale="1">
        <p:scale>
          <a:sx n="117" d="100"/>
          <a:sy n="117" d="100"/>
        </p:scale>
        <p:origin x="8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4CCDB-A810-4825-B96D-C7A90E182A6D}" type="doc">
      <dgm:prSet loTypeId="urn:microsoft.com/office/officeart/2005/8/layout/matrix3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633447E-858A-4757-8D84-941FC7847B50}">
      <dgm:prSet phldrT="[Text]"/>
      <dgm:spPr/>
      <dgm:t>
        <a:bodyPr/>
        <a:lstStyle/>
        <a:p>
          <a:r>
            <a:rPr lang="en-US" dirty="0"/>
            <a:t>Q1</a:t>
          </a:r>
        </a:p>
        <a:p>
          <a:r>
            <a:rPr lang="en-US" dirty="0"/>
            <a:t>Back to Basics</a:t>
          </a:r>
        </a:p>
      </dgm:t>
    </dgm:pt>
    <dgm:pt modelId="{4AC066A8-AB02-4870-9107-CD4223DDE7FD}" type="parTrans" cxnId="{368EA68E-B5B0-417F-A4DF-C2F69E63ACA7}">
      <dgm:prSet/>
      <dgm:spPr/>
      <dgm:t>
        <a:bodyPr/>
        <a:lstStyle/>
        <a:p>
          <a:endParaRPr lang="en-US"/>
        </a:p>
      </dgm:t>
    </dgm:pt>
    <dgm:pt modelId="{0EF5087C-AE77-424D-A281-173BA9B2DA8E}" type="sibTrans" cxnId="{368EA68E-B5B0-417F-A4DF-C2F69E63ACA7}">
      <dgm:prSet/>
      <dgm:spPr/>
      <dgm:t>
        <a:bodyPr/>
        <a:lstStyle/>
        <a:p>
          <a:endParaRPr lang="en-US"/>
        </a:p>
      </dgm:t>
    </dgm:pt>
    <dgm:pt modelId="{DCFBC845-C582-476A-912D-5F13E1798FCD}">
      <dgm:prSet phldrT="[Text]"/>
      <dgm:spPr/>
      <dgm:t>
        <a:bodyPr/>
        <a:lstStyle/>
        <a:p>
          <a:r>
            <a:rPr lang="en-US" dirty="0"/>
            <a:t>Q2</a:t>
          </a:r>
        </a:p>
        <a:p>
          <a:r>
            <a:rPr lang="en-US" dirty="0"/>
            <a:t>Revisit Self-Study</a:t>
          </a:r>
        </a:p>
      </dgm:t>
    </dgm:pt>
    <dgm:pt modelId="{26F291D4-240D-4218-A61F-3BC993E74691}" type="parTrans" cxnId="{F9890C15-FF17-4E3C-B18D-A4324DCD45DF}">
      <dgm:prSet/>
      <dgm:spPr/>
      <dgm:t>
        <a:bodyPr/>
        <a:lstStyle/>
        <a:p>
          <a:endParaRPr lang="en-US"/>
        </a:p>
      </dgm:t>
    </dgm:pt>
    <dgm:pt modelId="{A7DE84E2-7DEC-4BFA-8927-DA36B1CBCEFE}" type="sibTrans" cxnId="{F9890C15-FF17-4E3C-B18D-A4324DCD45DF}">
      <dgm:prSet/>
      <dgm:spPr/>
      <dgm:t>
        <a:bodyPr/>
        <a:lstStyle/>
        <a:p>
          <a:endParaRPr lang="en-US"/>
        </a:p>
      </dgm:t>
    </dgm:pt>
    <dgm:pt modelId="{90528662-DEB3-41C4-A99E-15357B81A4D9}">
      <dgm:prSet phldrT="[Text]"/>
      <dgm:spPr/>
      <dgm:t>
        <a:bodyPr/>
        <a:lstStyle/>
        <a:p>
          <a:r>
            <a:rPr lang="en-US" dirty="0"/>
            <a:t>Q3</a:t>
          </a:r>
        </a:p>
        <a:p>
          <a:r>
            <a:rPr lang="en-US" dirty="0"/>
            <a:t>Gather &amp; Update Documents</a:t>
          </a:r>
        </a:p>
      </dgm:t>
    </dgm:pt>
    <dgm:pt modelId="{2E13D265-A906-4CC2-B1DB-C34B13482781}" type="parTrans" cxnId="{2BFAB8B9-7A9A-4E0E-99C3-37B9AC8ABCEF}">
      <dgm:prSet/>
      <dgm:spPr/>
      <dgm:t>
        <a:bodyPr/>
        <a:lstStyle/>
        <a:p>
          <a:endParaRPr lang="en-US"/>
        </a:p>
      </dgm:t>
    </dgm:pt>
    <dgm:pt modelId="{ABE558F5-8469-4434-824D-190CAB283646}" type="sibTrans" cxnId="{2BFAB8B9-7A9A-4E0E-99C3-37B9AC8ABCEF}">
      <dgm:prSet/>
      <dgm:spPr/>
      <dgm:t>
        <a:bodyPr/>
        <a:lstStyle/>
        <a:p>
          <a:endParaRPr lang="en-US"/>
        </a:p>
      </dgm:t>
    </dgm:pt>
    <dgm:pt modelId="{7142FAE9-4C33-4F1C-B7AF-881A35703DCE}">
      <dgm:prSet phldrT="[Text]"/>
      <dgm:spPr/>
      <dgm:t>
        <a:bodyPr/>
        <a:lstStyle/>
        <a:p>
          <a:r>
            <a:rPr lang="en-US" dirty="0"/>
            <a:t>Q4</a:t>
          </a:r>
        </a:p>
        <a:p>
          <a:r>
            <a:rPr lang="en-US" dirty="0"/>
            <a:t>Assemble Final “Package”</a:t>
          </a:r>
        </a:p>
      </dgm:t>
    </dgm:pt>
    <dgm:pt modelId="{9A263360-2A76-4C48-9512-DFD2F9BBAF87}" type="parTrans" cxnId="{7460914B-41E0-49C7-AEA2-51039851815E}">
      <dgm:prSet/>
      <dgm:spPr/>
      <dgm:t>
        <a:bodyPr/>
        <a:lstStyle/>
        <a:p>
          <a:endParaRPr lang="en-US"/>
        </a:p>
      </dgm:t>
    </dgm:pt>
    <dgm:pt modelId="{4FB48C57-5161-4562-B0BA-0D7E032515E4}" type="sibTrans" cxnId="{7460914B-41E0-49C7-AEA2-51039851815E}">
      <dgm:prSet/>
      <dgm:spPr/>
      <dgm:t>
        <a:bodyPr/>
        <a:lstStyle/>
        <a:p>
          <a:endParaRPr lang="en-US"/>
        </a:p>
      </dgm:t>
    </dgm:pt>
    <dgm:pt modelId="{F89B829F-0BF5-4715-95F2-0E5DED033B19}" type="pres">
      <dgm:prSet presAssocID="{F3A4CCDB-A810-4825-B96D-C7A90E182A6D}" presName="matrix" presStyleCnt="0">
        <dgm:presLayoutVars>
          <dgm:chMax val="1"/>
          <dgm:dir/>
          <dgm:resizeHandles val="exact"/>
        </dgm:presLayoutVars>
      </dgm:prSet>
      <dgm:spPr/>
    </dgm:pt>
    <dgm:pt modelId="{FAC87845-6D5E-48BD-B869-8F9CC345049A}" type="pres">
      <dgm:prSet presAssocID="{F3A4CCDB-A810-4825-B96D-C7A90E182A6D}" presName="diamond" presStyleLbl="bgShp" presStyleIdx="0" presStyleCnt="1" custLinFactNeighborX="0" custLinFactNeighborY="-3746"/>
      <dgm:spPr/>
    </dgm:pt>
    <dgm:pt modelId="{B37661C7-B08C-46E9-86B7-4193680F80AB}" type="pres">
      <dgm:prSet presAssocID="{F3A4CCDB-A810-4825-B96D-C7A90E182A6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43AAECA-1575-4048-823E-DBFD617E62E6}" type="pres">
      <dgm:prSet presAssocID="{F3A4CCDB-A810-4825-B96D-C7A90E182A6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11EF196-E8C4-4B87-9BF8-C394E4F1EECE}" type="pres">
      <dgm:prSet presAssocID="{F3A4CCDB-A810-4825-B96D-C7A90E182A6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3DB75E7-8DEC-40EA-9D3F-47DA5A3907F9}" type="pres">
      <dgm:prSet presAssocID="{F3A4CCDB-A810-4825-B96D-C7A90E182A6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9890C15-FF17-4E3C-B18D-A4324DCD45DF}" srcId="{F3A4CCDB-A810-4825-B96D-C7A90E182A6D}" destId="{DCFBC845-C582-476A-912D-5F13E1798FCD}" srcOrd="1" destOrd="0" parTransId="{26F291D4-240D-4218-A61F-3BC993E74691}" sibTransId="{A7DE84E2-7DEC-4BFA-8927-DA36B1CBCEFE}"/>
    <dgm:cxn modelId="{7460914B-41E0-49C7-AEA2-51039851815E}" srcId="{F3A4CCDB-A810-4825-B96D-C7A90E182A6D}" destId="{7142FAE9-4C33-4F1C-B7AF-881A35703DCE}" srcOrd="3" destOrd="0" parTransId="{9A263360-2A76-4C48-9512-DFD2F9BBAF87}" sibTransId="{4FB48C57-5161-4562-B0BA-0D7E032515E4}"/>
    <dgm:cxn modelId="{880C614E-CCDA-4EEC-8DBF-22B252F045DA}" type="presOf" srcId="{6633447E-858A-4757-8D84-941FC7847B50}" destId="{B37661C7-B08C-46E9-86B7-4193680F80AB}" srcOrd="0" destOrd="0" presId="urn:microsoft.com/office/officeart/2005/8/layout/matrix3"/>
    <dgm:cxn modelId="{C2157B68-69F0-4077-9C1D-4331C42B604B}" type="presOf" srcId="{90528662-DEB3-41C4-A99E-15357B81A4D9}" destId="{311EF196-E8C4-4B87-9BF8-C394E4F1EECE}" srcOrd="0" destOrd="0" presId="urn:microsoft.com/office/officeart/2005/8/layout/matrix3"/>
    <dgm:cxn modelId="{5CA63172-5DB7-4F1D-B96D-89B1F41A5E89}" type="presOf" srcId="{DCFBC845-C582-476A-912D-5F13E1798FCD}" destId="{043AAECA-1575-4048-823E-DBFD617E62E6}" srcOrd="0" destOrd="0" presId="urn:microsoft.com/office/officeart/2005/8/layout/matrix3"/>
    <dgm:cxn modelId="{368EA68E-B5B0-417F-A4DF-C2F69E63ACA7}" srcId="{F3A4CCDB-A810-4825-B96D-C7A90E182A6D}" destId="{6633447E-858A-4757-8D84-941FC7847B50}" srcOrd="0" destOrd="0" parTransId="{4AC066A8-AB02-4870-9107-CD4223DDE7FD}" sibTransId="{0EF5087C-AE77-424D-A281-173BA9B2DA8E}"/>
    <dgm:cxn modelId="{54B148A0-435B-4270-92EF-8679C06AD658}" type="presOf" srcId="{7142FAE9-4C33-4F1C-B7AF-881A35703DCE}" destId="{83DB75E7-8DEC-40EA-9D3F-47DA5A3907F9}" srcOrd="0" destOrd="0" presId="urn:microsoft.com/office/officeart/2005/8/layout/matrix3"/>
    <dgm:cxn modelId="{2BFAB8B9-7A9A-4E0E-99C3-37B9AC8ABCEF}" srcId="{F3A4CCDB-A810-4825-B96D-C7A90E182A6D}" destId="{90528662-DEB3-41C4-A99E-15357B81A4D9}" srcOrd="2" destOrd="0" parTransId="{2E13D265-A906-4CC2-B1DB-C34B13482781}" sibTransId="{ABE558F5-8469-4434-824D-190CAB283646}"/>
    <dgm:cxn modelId="{4706BDC3-A6E6-4D04-BE32-E0BC67FCE9B7}" type="presOf" srcId="{F3A4CCDB-A810-4825-B96D-C7A90E182A6D}" destId="{F89B829F-0BF5-4715-95F2-0E5DED033B19}" srcOrd="0" destOrd="0" presId="urn:microsoft.com/office/officeart/2005/8/layout/matrix3"/>
    <dgm:cxn modelId="{B8CD93F1-7D49-4E78-8586-981AC9E1909F}" type="presParOf" srcId="{F89B829F-0BF5-4715-95F2-0E5DED033B19}" destId="{FAC87845-6D5E-48BD-B869-8F9CC345049A}" srcOrd="0" destOrd="0" presId="urn:microsoft.com/office/officeart/2005/8/layout/matrix3"/>
    <dgm:cxn modelId="{5F59E6D9-37D3-4DAF-B647-611E037F369C}" type="presParOf" srcId="{F89B829F-0BF5-4715-95F2-0E5DED033B19}" destId="{B37661C7-B08C-46E9-86B7-4193680F80AB}" srcOrd="1" destOrd="0" presId="urn:microsoft.com/office/officeart/2005/8/layout/matrix3"/>
    <dgm:cxn modelId="{FF168EC6-B6FD-43BA-B56B-9AA668B4B9AB}" type="presParOf" srcId="{F89B829F-0BF5-4715-95F2-0E5DED033B19}" destId="{043AAECA-1575-4048-823E-DBFD617E62E6}" srcOrd="2" destOrd="0" presId="urn:microsoft.com/office/officeart/2005/8/layout/matrix3"/>
    <dgm:cxn modelId="{8D686594-8061-4CD9-B1AA-6F816C5092E1}" type="presParOf" srcId="{F89B829F-0BF5-4715-95F2-0E5DED033B19}" destId="{311EF196-E8C4-4B87-9BF8-C394E4F1EECE}" srcOrd="3" destOrd="0" presId="urn:microsoft.com/office/officeart/2005/8/layout/matrix3"/>
    <dgm:cxn modelId="{ED1FD1AB-D916-4985-90AB-9F2AA5136A94}" type="presParOf" srcId="{F89B829F-0BF5-4715-95F2-0E5DED033B19}" destId="{83DB75E7-8DEC-40EA-9D3F-47DA5A3907F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87845-6D5E-48BD-B869-8F9CC345049A}">
      <dsp:nvSpPr>
        <dsp:cNvPr id="0" name=""/>
        <dsp:cNvSpPr/>
      </dsp:nvSpPr>
      <dsp:spPr>
        <a:xfrm>
          <a:off x="1464468" y="0"/>
          <a:ext cx="4957763" cy="4957763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661C7-B08C-46E9-86B7-4193680F80AB}">
      <dsp:nvSpPr>
        <dsp:cNvPr id="0" name=""/>
        <dsp:cNvSpPr/>
      </dsp:nvSpPr>
      <dsp:spPr>
        <a:xfrm>
          <a:off x="1935455" y="470987"/>
          <a:ext cx="1933527" cy="19335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Back to Basics</a:t>
          </a:r>
        </a:p>
      </dsp:txBody>
      <dsp:txXfrm>
        <a:off x="2029842" y="565374"/>
        <a:ext cx="1744753" cy="1744753"/>
      </dsp:txXfrm>
    </dsp:sp>
    <dsp:sp modelId="{043AAECA-1575-4048-823E-DBFD617E62E6}">
      <dsp:nvSpPr>
        <dsp:cNvPr id="0" name=""/>
        <dsp:cNvSpPr/>
      </dsp:nvSpPr>
      <dsp:spPr>
        <a:xfrm>
          <a:off x="4017716" y="470987"/>
          <a:ext cx="1933527" cy="19335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Revisit Self-Study</a:t>
          </a:r>
        </a:p>
      </dsp:txBody>
      <dsp:txXfrm>
        <a:off x="4112103" y="565374"/>
        <a:ext cx="1744753" cy="1744753"/>
      </dsp:txXfrm>
    </dsp:sp>
    <dsp:sp modelId="{311EF196-E8C4-4B87-9BF8-C394E4F1EECE}">
      <dsp:nvSpPr>
        <dsp:cNvPr id="0" name=""/>
        <dsp:cNvSpPr/>
      </dsp:nvSpPr>
      <dsp:spPr>
        <a:xfrm>
          <a:off x="1935455" y="2553247"/>
          <a:ext cx="1933527" cy="19335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Gather &amp; Update Documents</a:t>
          </a:r>
        </a:p>
      </dsp:txBody>
      <dsp:txXfrm>
        <a:off x="2029842" y="2647634"/>
        <a:ext cx="1744753" cy="1744753"/>
      </dsp:txXfrm>
    </dsp:sp>
    <dsp:sp modelId="{83DB75E7-8DEC-40EA-9D3F-47DA5A3907F9}">
      <dsp:nvSpPr>
        <dsp:cNvPr id="0" name=""/>
        <dsp:cNvSpPr/>
      </dsp:nvSpPr>
      <dsp:spPr>
        <a:xfrm>
          <a:off x="4017716" y="2553247"/>
          <a:ext cx="1933527" cy="19335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Assemble Final “Package”</a:t>
          </a:r>
        </a:p>
      </dsp:txBody>
      <dsp:txXfrm>
        <a:off x="4112103" y="2647634"/>
        <a:ext cx="1744753" cy="1744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pPr/>
              <a:t>7/5/18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3576"/>
            <a:ext cx="548515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8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0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926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9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hyperlink" Target="http://www.partnersinmeded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for your 10 year site visit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US" b="1" dirty="0"/>
              <a:t>Christine Redovan, MBA</a:t>
            </a:r>
          </a:p>
          <a:p>
            <a:pPr fontAlgn="base"/>
            <a:r>
              <a:rPr lang="en-US" b="1" dirty="0"/>
              <a:t>GME Consultant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APE Data and Action Plans</a:t>
            </a:r>
          </a:p>
          <a:p>
            <a:r>
              <a:rPr lang="en-US" dirty="0"/>
              <a:t>Anywhere from a few to 10 years worth of APE data</a:t>
            </a:r>
          </a:p>
          <a:p>
            <a:r>
              <a:rPr lang="en-US" dirty="0"/>
              <a:t>Look at your APEs in total</a:t>
            </a:r>
          </a:p>
          <a:p>
            <a:r>
              <a:rPr lang="en-US" dirty="0"/>
              <a:t>Can you follow the action plans?</a:t>
            </a:r>
          </a:p>
          <a:p>
            <a:r>
              <a:rPr lang="en-US" dirty="0"/>
              <a:t>Did you make improvements?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Basics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55" y="2858944"/>
            <a:ext cx="2752149" cy="21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2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Idea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Update your APE action plans at every PEC meeting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Provides an opportunity to clean up action plans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Keeps current plans front and center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Allows for real-time feedback and adjustments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Ensures movement on improvements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Make standing agenda item for PEC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13" y="88294"/>
            <a:ext cx="1435873" cy="1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57510"/>
            <a:ext cx="1950720" cy="195072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Self-Study Data</a:t>
            </a:r>
          </a:p>
          <a:p>
            <a:r>
              <a:rPr lang="en-US" dirty="0"/>
              <a:t>Self-Study group review data and progress on improvements identified in self-study</a:t>
            </a:r>
          </a:p>
          <a:p>
            <a:r>
              <a:rPr lang="en-US" dirty="0"/>
              <a:t>Review and discuss improvements with stakeholders</a:t>
            </a:r>
          </a:p>
          <a:p>
            <a:pPr lvl="1"/>
            <a:r>
              <a:rPr lang="en-US" dirty="0"/>
              <a:t>Did the improvement or change have the desired effect?</a:t>
            </a:r>
          </a:p>
          <a:p>
            <a:pPr lvl="4"/>
            <a:r>
              <a:rPr lang="en-US" sz="2200" dirty="0"/>
              <a:t>Is more work needed in the area?</a:t>
            </a:r>
          </a:p>
          <a:p>
            <a:pPr lvl="4"/>
            <a:r>
              <a:rPr lang="en-US" sz="2200" dirty="0"/>
              <a:t>Did improvements support the program AIMs?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Self-Study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19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0" y="2524646"/>
            <a:ext cx="3046786" cy="28657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AIMs</a:t>
            </a:r>
          </a:p>
          <a:p>
            <a:pPr lvl="6"/>
            <a:r>
              <a:rPr lang="en-US" sz="2800" dirty="0"/>
              <a:t>Reassess your program aims</a:t>
            </a:r>
          </a:p>
          <a:p>
            <a:pPr marL="2743200" lvl="6" indent="0">
              <a:buNone/>
            </a:pPr>
            <a:endParaRPr lang="en-US" sz="2800" dirty="0"/>
          </a:p>
          <a:p>
            <a:pPr lvl="6"/>
            <a:r>
              <a:rPr lang="en-US" sz="2800" dirty="0"/>
              <a:t>Did they change?  It is OK!</a:t>
            </a:r>
          </a:p>
          <a:p>
            <a:pPr marL="2743200" lvl="6" indent="0">
              <a:buNone/>
            </a:pPr>
            <a:endParaRPr lang="en-US" sz="2800" dirty="0"/>
          </a:p>
          <a:p>
            <a:pPr lvl="6"/>
            <a:r>
              <a:rPr lang="en-US" sz="2800" dirty="0"/>
              <a:t>Discuss aims with your stakeholders for additional feedback and confirmation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Self-Study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570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SWOT</a:t>
            </a:r>
          </a:p>
          <a:p>
            <a:r>
              <a:rPr lang="en-US" dirty="0"/>
              <a:t>Revisit the environment of the program </a:t>
            </a:r>
          </a:p>
          <a:p>
            <a:r>
              <a:rPr lang="en-US" dirty="0"/>
              <a:t>Pay attention to opportunities and threats.  A lot can happen in two years since original submission.</a:t>
            </a:r>
          </a:p>
          <a:p>
            <a:r>
              <a:rPr lang="en-US" dirty="0"/>
              <a:t>Discuss with stakeholders; improvement focused conversations</a:t>
            </a:r>
          </a:p>
          <a:p>
            <a:r>
              <a:rPr lang="en-US" dirty="0"/>
              <a:t>Reminds those involved about what the process was, what was discovered and what was done</a:t>
            </a:r>
          </a:p>
          <a:p>
            <a:r>
              <a:rPr lang="en-US" dirty="0">
                <a:solidFill>
                  <a:srgbClr val="FF0000"/>
                </a:solidFill>
              </a:rPr>
              <a:t>You WILL be asked about all aspects of the self-study during the site visit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Self-Study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795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Idea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Confirm your aims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Use exit interviews and post-grad surveys with  your graduates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Identify SWOT factors that may affect aims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Revise aims when necessary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13" y="88294"/>
            <a:ext cx="1435873" cy="1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4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Day of Visit Documents</a:t>
            </a:r>
          </a:p>
          <a:p>
            <a:pPr lvl="5"/>
            <a:r>
              <a:rPr lang="en-US" sz="2400" dirty="0"/>
              <a:t>Current list is available on the ACGME website</a:t>
            </a:r>
          </a:p>
          <a:p>
            <a:pPr lvl="5"/>
            <a:r>
              <a:rPr lang="en-US" sz="2400" dirty="0"/>
              <a:t>All of the documents are very familiar and should be readily available</a:t>
            </a:r>
          </a:p>
          <a:p>
            <a:pPr lvl="5"/>
            <a:r>
              <a:rPr lang="en-US" sz="2400" dirty="0"/>
              <a:t>Will also be included in your notification letter</a:t>
            </a:r>
          </a:p>
          <a:p>
            <a:pPr lvl="5"/>
            <a:r>
              <a:rPr lang="en-US" sz="2400" dirty="0"/>
              <a:t>Some site visitors may request additional documentation</a:t>
            </a:r>
          </a:p>
          <a:p>
            <a:pPr lvl="6"/>
            <a:r>
              <a:rPr lang="en-US" sz="2400" dirty="0"/>
              <a:t>Lists of current scholarly activities</a:t>
            </a:r>
          </a:p>
          <a:p>
            <a:pPr lvl="6"/>
            <a:r>
              <a:rPr lang="en-US" sz="2400" dirty="0"/>
              <a:t>Actions taken to meet future approved requirements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&amp; Update 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2421631"/>
            <a:ext cx="2419927" cy="28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9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&amp; Update Documents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PLA’s</a:t>
            </a:r>
          </a:p>
          <a:p>
            <a:r>
              <a:rPr lang="en-US" dirty="0"/>
              <a:t>Resident Files</a:t>
            </a:r>
          </a:p>
          <a:p>
            <a:r>
              <a:rPr lang="en-US" dirty="0"/>
              <a:t>Evaluations</a:t>
            </a:r>
          </a:p>
          <a:p>
            <a:r>
              <a:rPr lang="en-US" dirty="0"/>
              <a:t>Goals &amp; Objectives</a:t>
            </a:r>
          </a:p>
          <a:p>
            <a:r>
              <a:rPr lang="en-US" dirty="0"/>
              <a:t>Conference Schedule</a:t>
            </a:r>
          </a:p>
          <a:p>
            <a:r>
              <a:rPr lang="en-US" dirty="0"/>
              <a:t>Faculty Evaluations</a:t>
            </a:r>
          </a:p>
          <a:p>
            <a:r>
              <a:rPr lang="en-US" dirty="0"/>
              <a:t>Written CCC description	</a:t>
            </a:r>
          </a:p>
          <a:p>
            <a:r>
              <a:rPr lang="en-US" dirty="0"/>
              <a:t>Written PEC description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Program</a:t>
            </a:r>
            <a:r>
              <a:rPr lang="en-US" dirty="0"/>
              <a:t> Supervision Policy </a:t>
            </a:r>
          </a:p>
          <a:p>
            <a:r>
              <a:rPr lang="en-US" dirty="0"/>
              <a:t>Duty Hour Compliance Data and Monitoring</a:t>
            </a:r>
          </a:p>
          <a:p>
            <a:r>
              <a:rPr lang="en-US" dirty="0"/>
              <a:t>Resident participation in QI &amp; Pt. Safety projects</a:t>
            </a:r>
          </a:p>
          <a:p>
            <a:pPr marL="0" indent="0">
              <a:buNone/>
            </a:pPr>
            <a:r>
              <a:rPr lang="en-US" sz="1600" dirty="0"/>
              <a:t>Not reviewed, but have available:</a:t>
            </a:r>
          </a:p>
          <a:p>
            <a:r>
              <a:rPr lang="en-US" dirty="0"/>
              <a:t>Last 5 years of APEs</a:t>
            </a:r>
          </a:p>
          <a:p>
            <a:r>
              <a:rPr lang="en-US" dirty="0"/>
              <a:t>Self-study Documentation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72000" y="4350327"/>
            <a:ext cx="3886200" cy="2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5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Idea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Ensure documents reflect the current requirements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Perform in conjunction with cross-walk creation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Pay attention to those items you may not have looked at in a while!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Tackle one “section” a month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13" y="88294"/>
            <a:ext cx="1435873" cy="1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1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5" y="2610155"/>
            <a:ext cx="2694709" cy="26947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ADS Data</a:t>
            </a:r>
          </a:p>
          <a:p>
            <a:pPr marL="0" indent="0">
              <a:buNone/>
            </a:pPr>
            <a:r>
              <a:rPr lang="en-US" dirty="0"/>
              <a:t>Similar to the Annual Data Update:</a:t>
            </a:r>
          </a:p>
          <a:p>
            <a:r>
              <a:rPr lang="en-US" dirty="0"/>
              <a:t>Response to Citations</a:t>
            </a:r>
          </a:p>
          <a:p>
            <a:r>
              <a:rPr lang="en-US" dirty="0">
                <a:solidFill>
                  <a:srgbClr val="FF0000"/>
                </a:solidFill>
              </a:rPr>
              <a:t>Major Changes/Other Updates</a:t>
            </a:r>
          </a:p>
          <a:p>
            <a:r>
              <a:rPr lang="en-US" dirty="0">
                <a:solidFill>
                  <a:srgbClr val="FF0000"/>
                </a:solidFill>
              </a:rPr>
              <a:t>Block Diagram</a:t>
            </a:r>
          </a:p>
          <a:p>
            <a:r>
              <a:rPr lang="en-US" dirty="0"/>
              <a:t>Faculty Roster</a:t>
            </a:r>
          </a:p>
          <a:p>
            <a:r>
              <a:rPr lang="en-US" dirty="0"/>
              <a:t>Program Director CV</a:t>
            </a:r>
          </a:p>
          <a:p>
            <a:r>
              <a:rPr lang="en-US" dirty="0"/>
              <a:t>Participating Sites</a:t>
            </a:r>
          </a:p>
          <a:p>
            <a:r>
              <a:rPr lang="en-US" dirty="0"/>
              <a:t>Overall Evaluation Methods</a:t>
            </a:r>
          </a:p>
          <a:p>
            <a:r>
              <a:rPr lang="en-US" dirty="0"/>
              <a:t>Clinical Experience and Educational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&amp; Update 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855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3A520-EC44-6F4F-8EAC-7E25D12E5B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4417D-330E-6B4D-BBF5-572A5216E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4BB9B4-DE0D-A34F-AD1B-91380F94929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19707" y="38883"/>
            <a:ext cx="793221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DD423-257B-254A-B862-D843B0E0858F}"/>
              </a:ext>
            </a:extLst>
          </p:cNvPr>
          <p:cNvSpPr txBox="1"/>
          <p:nvPr/>
        </p:nvSpPr>
        <p:spPr>
          <a:xfrm>
            <a:off x="3752850" y="1295400"/>
            <a:ext cx="4724400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Christine Redovan, MBA</a:t>
            </a:r>
          </a:p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GME Consultant</a:t>
            </a:r>
          </a:p>
          <a:p>
            <a:pPr algn="ctr">
              <a:defRPr/>
            </a:pPr>
            <a:endParaRPr lang="en-US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Accreditation and Management success for both ACGME &amp; AOA Programs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Focused on continual readiness and offering timely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17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93A252-132F-6344-9CF9-74E70642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552" y="1981473"/>
            <a:ext cx="2279986" cy="30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23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Idea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provided template for block schedule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Available on ACGME website as a handout and accompanying video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Explains exactly what the RC is looking for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Represents your curriculum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Confirms meeting all curricular requirements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13" y="88294"/>
            <a:ext cx="1435873" cy="1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3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Manuals</a:t>
            </a:r>
            <a:endParaRPr lang="en-US" dirty="0"/>
          </a:p>
          <a:p>
            <a:pPr lvl="3"/>
            <a:r>
              <a:rPr lang="en-US" sz="2800" dirty="0"/>
              <a:t>Program Handbook</a:t>
            </a:r>
          </a:p>
          <a:p>
            <a:pPr lvl="4"/>
            <a:r>
              <a:rPr lang="en-US" sz="2400" dirty="0"/>
              <a:t>Programs do great job with this one</a:t>
            </a:r>
          </a:p>
          <a:p>
            <a:pPr marL="1828800" lvl="4" indent="0">
              <a:buNone/>
            </a:pPr>
            <a:endParaRPr lang="en-US" sz="2400" dirty="0"/>
          </a:p>
          <a:p>
            <a:pPr lvl="3"/>
            <a:r>
              <a:rPr lang="en-US" sz="2800" dirty="0"/>
              <a:t>Program Policy Manual</a:t>
            </a:r>
          </a:p>
          <a:p>
            <a:pPr lvl="4"/>
            <a:r>
              <a:rPr lang="en-US" sz="2400" dirty="0"/>
              <a:t>Programs do not do such a great job with this one</a:t>
            </a:r>
          </a:p>
          <a:p>
            <a:pPr lvl="4"/>
            <a:endParaRPr lang="en-US" sz="2400" dirty="0"/>
          </a:p>
          <a:p>
            <a:pPr lvl="3"/>
            <a:r>
              <a:rPr lang="en-US" sz="2800" dirty="0"/>
              <a:t>Goals and Objectives</a:t>
            </a:r>
          </a:p>
          <a:p>
            <a:pPr lvl="4"/>
            <a:r>
              <a:rPr lang="en-US" sz="2400" dirty="0"/>
              <a:t>Competency Based, PGY level specific</a:t>
            </a:r>
          </a:p>
          <a:p>
            <a:pPr lvl="4"/>
            <a:r>
              <a:rPr lang="en-US" sz="2400" dirty="0"/>
              <a:t>Incorporate Milestones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&amp; Update 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0" y="2122910"/>
            <a:ext cx="717406" cy="71980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7" y="3098883"/>
            <a:ext cx="754653" cy="922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8" y="4590790"/>
            <a:ext cx="1482436" cy="7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60" y="4602434"/>
            <a:ext cx="1718172" cy="15606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 Final “Package”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 Self-Study Summary of Achievements</a:t>
            </a:r>
          </a:p>
          <a:p>
            <a:r>
              <a:rPr lang="en-US" dirty="0"/>
              <a:t>Complete all ADS data updates</a:t>
            </a:r>
          </a:p>
          <a:p>
            <a:r>
              <a:rPr lang="en-US" dirty="0"/>
              <a:t>Pay attention to due date!  All documents must be uploaded and final in ADS 12 days prior to scheduled site visit date.</a:t>
            </a:r>
          </a:p>
          <a:p>
            <a:r>
              <a:rPr lang="en-US" dirty="0"/>
              <a:t>Remember to save a copy of the final document that you submitted.</a:t>
            </a:r>
          </a:p>
          <a:p>
            <a:r>
              <a:rPr lang="en-US" dirty="0"/>
              <a:t>Try not to wait until the last minute just in case there are technical difficulties</a:t>
            </a:r>
          </a:p>
        </p:txBody>
      </p:sp>
    </p:spTree>
    <p:extLst>
      <p:ext uri="{BB962C8B-B14F-4D97-AF65-F5344CB8AC3E}">
        <p14:creationId xmlns:p14="http://schemas.microsoft.com/office/powerpoint/2010/main" val="1422594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Notified approximately 90 days ahead of time</a:t>
            </a:r>
          </a:p>
          <a:p>
            <a:r>
              <a:rPr lang="en-US" dirty="0"/>
              <a:t>Core and subspecialties reviewed together</a:t>
            </a:r>
          </a:p>
          <a:p>
            <a:r>
              <a:rPr lang="en-US" dirty="0"/>
              <a:t>May occur over a few days if many programs</a:t>
            </a:r>
          </a:p>
          <a:p>
            <a:r>
              <a:rPr lang="en-US" dirty="0"/>
              <a:t>One or more site visitors</a:t>
            </a:r>
          </a:p>
          <a:p>
            <a:r>
              <a:rPr lang="en-US" dirty="0"/>
              <a:t>Interview PD, coordinator, faculty, residents, DIO, chair</a:t>
            </a:r>
          </a:p>
          <a:p>
            <a:r>
              <a:rPr lang="en-US" dirty="0"/>
              <a:t>Faculty and residents list of five strengths and five areas for improvement</a:t>
            </a:r>
          </a:p>
          <a:p>
            <a:r>
              <a:rPr lang="en-US" dirty="0"/>
              <a:t>Review and clarify information provided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254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Accreditation history</a:t>
            </a:r>
          </a:p>
          <a:p>
            <a:r>
              <a:rPr lang="en-US" dirty="0"/>
              <a:t>Letters of notification</a:t>
            </a:r>
          </a:p>
          <a:p>
            <a:r>
              <a:rPr lang="en-US" dirty="0"/>
              <a:t>Other RC correspondence</a:t>
            </a:r>
          </a:p>
          <a:p>
            <a:r>
              <a:rPr lang="en-US" dirty="0"/>
              <a:t>Resident surveys</a:t>
            </a:r>
          </a:p>
          <a:p>
            <a:r>
              <a:rPr lang="en-US" dirty="0"/>
              <a:t>Faculty surveys</a:t>
            </a:r>
          </a:p>
          <a:p>
            <a:r>
              <a:rPr lang="en-US" dirty="0"/>
              <a:t>Rosters</a:t>
            </a:r>
          </a:p>
          <a:p>
            <a:r>
              <a:rPr lang="en-US" dirty="0"/>
              <a:t>Case lists</a:t>
            </a:r>
          </a:p>
          <a:p>
            <a:r>
              <a:rPr lang="en-US" dirty="0"/>
              <a:t>Institutional accreditation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Core program status</a:t>
            </a:r>
          </a:p>
          <a:p>
            <a:r>
              <a:rPr lang="en-US" dirty="0"/>
              <a:t>Faculty attrition</a:t>
            </a:r>
          </a:p>
          <a:p>
            <a:r>
              <a:rPr lang="en-US" dirty="0"/>
              <a:t>Resident attrition</a:t>
            </a:r>
          </a:p>
          <a:p>
            <a:r>
              <a:rPr lang="en-US" dirty="0"/>
              <a:t>PD turnover</a:t>
            </a:r>
          </a:p>
          <a:p>
            <a:r>
              <a:rPr lang="en-US" dirty="0"/>
              <a:t>Public website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80" y="4001294"/>
            <a:ext cx="2179494" cy="21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8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the requirements</a:t>
            </a:r>
          </a:p>
          <a:p>
            <a:r>
              <a:rPr lang="en-US" dirty="0"/>
              <a:t>Meaningful educational rationale</a:t>
            </a:r>
          </a:p>
          <a:p>
            <a:r>
              <a:rPr lang="en-US" dirty="0"/>
              <a:t>Watch for abbreviations</a:t>
            </a:r>
          </a:p>
          <a:p>
            <a:r>
              <a:rPr lang="en-US" dirty="0"/>
              <a:t>Extra documents</a:t>
            </a:r>
          </a:p>
          <a:p>
            <a:r>
              <a:rPr lang="en-US" dirty="0"/>
              <a:t>Block diagram </a:t>
            </a:r>
          </a:p>
          <a:p>
            <a:r>
              <a:rPr lang="en-US" dirty="0"/>
              <a:t>Not submitting data on time</a:t>
            </a:r>
          </a:p>
          <a:p>
            <a:r>
              <a:rPr lang="en-US" dirty="0"/>
              <a:t>Accurate Data</a:t>
            </a:r>
          </a:p>
          <a:p>
            <a:pPr lvl="1"/>
            <a:r>
              <a:rPr lang="en-US" dirty="0"/>
              <a:t>Faculty certifications, license and hours</a:t>
            </a:r>
          </a:p>
          <a:p>
            <a:pPr lvl="1"/>
            <a:r>
              <a:rPr lang="en-US" dirty="0"/>
              <a:t>CV not updated or incorrect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Responsibilities – Common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5106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Readiness</a:t>
            </a:r>
          </a:p>
          <a:p>
            <a:pPr lvl="1"/>
            <a:r>
              <a:rPr lang="en-US" dirty="0"/>
              <a:t>Never know when may get a focused or full site visit that is </a:t>
            </a:r>
            <a:r>
              <a:rPr lang="en-US" i="1" dirty="0"/>
              <a:t>not</a:t>
            </a:r>
            <a:r>
              <a:rPr lang="en-US" dirty="0"/>
              <a:t> the expected 10-year site visit</a:t>
            </a:r>
          </a:p>
          <a:p>
            <a:pPr lvl="1"/>
            <a:r>
              <a:rPr lang="en-US" dirty="0"/>
              <a:t>Great time to shore up some of the loose ends</a:t>
            </a:r>
          </a:p>
          <a:p>
            <a:pPr lvl="1"/>
            <a:r>
              <a:rPr lang="en-US" dirty="0"/>
              <a:t>Tackle problem areas early on</a:t>
            </a:r>
          </a:p>
          <a:p>
            <a:pPr lvl="1"/>
            <a:r>
              <a:rPr lang="en-US" dirty="0"/>
              <a:t>Enhance structure and processes</a:t>
            </a:r>
          </a:p>
          <a:p>
            <a:pPr lvl="1"/>
            <a:r>
              <a:rPr lang="en-US" dirty="0"/>
              <a:t>Approach in systematic way</a:t>
            </a:r>
          </a:p>
          <a:p>
            <a:pPr lvl="1"/>
            <a:r>
              <a:rPr lang="en-US" dirty="0"/>
              <a:t>Documentation opportunities</a:t>
            </a:r>
          </a:p>
          <a:p>
            <a:pPr lvl="1"/>
            <a:r>
              <a:rPr lang="en-US" dirty="0"/>
              <a:t>Eliminates last minute stress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36" y="3957510"/>
            <a:ext cx="3161145" cy="18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ACGME website: http://acgme.org/What-We-Do/Accreditation/Site-Visit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Contains links to documents, FAQ’s, processes and general information about site visits.</a:t>
            </a:r>
          </a:p>
          <a:p>
            <a:r>
              <a:rPr lang="en-US" sz="2400" dirty="0"/>
              <a:t>Block Schedule: http://acgme.org/Program-Directors-and-Coordinators/Avoiding-Common-Errors-in-the-ADS-Annual-Update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Video and handout for creating block schedules</a:t>
            </a:r>
            <a:endParaRPr lang="en-US" sz="2400" dirty="0"/>
          </a:p>
          <a:p>
            <a:r>
              <a:rPr lang="en-US" sz="2400" dirty="0"/>
              <a:t>Self-Study: http://acgme.org/What-We-Do/Accreditation/Self-Study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Forms, processes and general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1093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64255" y="0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500" dirty="0">
                <a:solidFill>
                  <a:srgbClr val="0070C0"/>
                </a:solidFill>
                <a:latin typeface="+mn-lt"/>
              </a:rPr>
              <a:t>Ask Partners - Spring Freebie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500" dirty="0">
                <a:solidFill>
                  <a:srgbClr val="0070C0"/>
                </a:solidFill>
                <a:latin typeface="+mn-lt"/>
              </a:rPr>
              <a:t>Building a Scholarly Activity Infrastructure at a Community Based Institution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>
                <a:solidFill>
                  <a:srgbClr val="0070C0"/>
                </a:solidFill>
                <a:latin typeface="+mn-lt"/>
              </a:rPr>
              <a:t>ACGME Check-Up for Programs and Institutions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+mn-lt"/>
              </a:rPr>
              <a:t>Recruitment Strategies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CLER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Journey from Initial Accreditation to Continued Accreditation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Resident Remediation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DIO Competencies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    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10044"/>
            <a:ext cx="4346026" cy="64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Coordinator Development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– How to Build a Team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July 24,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Responsiveness to Diverse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Patient Populations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August 2,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Demystifying the Resident and Faculty ACGME Survey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August 16,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Oversight of the Clinical Learning and Working Environment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August 28,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r>
              <a:rPr lang="en-US" altLang="en-US" sz="1500" b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	</a:t>
            </a:r>
            <a:r>
              <a:rPr lang="en-US" altLang="en-US" sz="1500" dirty="0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" y="5018691"/>
            <a:ext cx="1967615" cy="1106784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5E13BE3-399E-334B-BD76-6A5EE5C161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88293A4-E0CC-A343-8927-9033B0C71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944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Christine Redovan, MBA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7848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A0E8-7DFD-4FC7-B18F-3490768C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9597"/>
            <a:ext cx="7886700" cy="4438905"/>
          </a:xfrm>
        </p:spPr>
        <p:txBody>
          <a:bodyPr>
            <a:normAutofit/>
          </a:bodyPr>
          <a:lstStyle/>
          <a:p>
            <a:r>
              <a:rPr lang="en-US" sz="2800" dirty="0"/>
              <a:t>Understand the current ACGME process for 10 year site visits</a:t>
            </a:r>
          </a:p>
          <a:p>
            <a:r>
              <a:rPr lang="en-US" sz="2800" dirty="0"/>
              <a:t>Determine gaps in your program's ability to meet current and future ACGME standards</a:t>
            </a:r>
          </a:p>
          <a:p>
            <a:r>
              <a:rPr lang="en-US" sz="2800" dirty="0"/>
              <a:t>Identify best practices and resources for accreditation readiness</a:t>
            </a:r>
          </a:p>
          <a:p>
            <a:r>
              <a:rPr lang="en-US" sz="2800" dirty="0"/>
              <a:t>Develop a timeline for preparing the program and supporting documents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C030B-358D-46F5-9F0A-146465FF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1" y="5117670"/>
            <a:ext cx="3643745" cy="11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3D227-235C-4994-9F82-BB1F5818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44819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Next Accreditation System</a:t>
            </a:r>
          </a:p>
          <a:p>
            <a:r>
              <a:rPr lang="en-US" dirty="0"/>
              <a:t>Annual Accreditation Review</a:t>
            </a:r>
          </a:p>
          <a:p>
            <a:r>
              <a:rPr lang="en-US" dirty="0"/>
              <a:t>Single GME Accreditation System</a:t>
            </a:r>
          </a:p>
          <a:p>
            <a:r>
              <a:rPr lang="en-US" dirty="0"/>
              <a:t>Self-Study</a:t>
            </a:r>
          </a:p>
          <a:p>
            <a:r>
              <a:rPr lang="en-US" dirty="0"/>
              <a:t>CLER</a:t>
            </a:r>
          </a:p>
          <a:p>
            <a:r>
              <a:rPr lang="en-US" dirty="0"/>
              <a:t>Common Program Requirement Revisions</a:t>
            </a:r>
          </a:p>
          <a:p>
            <a:r>
              <a:rPr lang="en-US" dirty="0"/>
              <a:t>Specialty Requirement Revisions</a:t>
            </a:r>
          </a:p>
          <a:p>
            <a:r>
              <a:rPr lang="en-US" dirty="0"/>
              <a:t>Institutional Requirement Revisions</a:t>
            </a:r>
          </a:p>
          <a:p>
            <a:r>
              <a:rPr lang="en-US" dirty="0"/>
              <a:t>SI2025</a:t>
            </a:r>
          </a:p>
          <a:p>
            <a:r>
              <a:rPr lang="en-US" dirty="0"/>
              <a:t>IM2035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4DF2A8-8FCA-4EA7-814B-57BD81A4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Years is a long time!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2CF87-8800-4E09-8202-6129C1B54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A098-A589-4E32-B569-90AD1447D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6035" y="5923256"/>
            <a:ext cx="2513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Source: http://www.acgme.org</a:t>
            </a:r>
          </a:p>
        </p:txBody>
      </p:sp>
    </p:spTree>
    <p:extLst>
      <p:ext uri="{BB962C8B-B14F-4D97-AF65-F5344CB8AC3E}">
        <p14:creationId xmlns:p14="http://schemas.microsoft.com/office/powerpoint/2010/main" val="263735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384866"/>
              </p:ext>
            </p:extLst>
          </p:nvPr>
        </p:nvGraphicFramePr>
        <p:xfrm>
          <a:off x="628650" y="1219200"/>
          <a:ext cx="7886700" cy="495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50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Requirements</a:t>
            </a:r>
          </a:p>
          <a:p>
            <a:r>
              <a:rPr lang="en-US" dirty="0"/>
              <a:t>So many changes!   </a:t>
            </a:r>
          </a:p>
          <a:p>
            <a:r>
              <a:rPr lang="en-US" dirty="0"/>
              <a:t>Use the current version for your site visit</a:t>
            </a:r>
          </a:p>
          <a:p>
            <a:r>
              <a:rPr lang="en-US" dirty="0"/>
              <a:t>Understand and be prepared for future common and specialty standards</a:t>
            </a:r>
          </a:p>
          <a:p>
            <a:r>
              <a:rPr lang="en-US" dirty="0">
                <a:solidFill>
                  <a:srgbClr val="FF0000"/>
                </a:solidFill>
              </a:rPr>
              <a:t>You WILL be asked how you are preparing for the future</a:t>
            </a:r>
          </a:p>
          <a:p>
            <a:r>
              <a:rPr lang="en-US" dirty="0"/>
              <a:t>Use the Common Program Requirements        table of implementation dates</a:t>
            </a:r>
          </a:p>
          <a:p>
            <a:r>
              <a:rPr lang="en-US" dirty="0"/>
              <a:t>Did your specialty requirements change?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Basics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59" y="4348163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Idea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 a cross-walk of specialty specific standards for tracking compliance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Provides an opportunity to understand revisions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Provides an opportunity to reinforce standards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Identifies gaps in current and expected processes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Educational opportunity for faculty and residents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Excellent PEC discussion tool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Useful for feeding APE &amp; self-study action plans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13" y="88294"/>
            <a:ext cx="1435873" cy="1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8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Policies</a:t>
            </a:r>
          </a:p>
          <a:p>
            <a:r>
              <a:rPr lang="en-US" dirty="0"/>
              <a:t>Updates follow requirement changes</a:t>
            </a:r>
          </a:p>
          <a:p>
            <a:r>
              <a:rPr lang="en-US" dirty="0"/>
              <a:t>Be proactive – change your policies to meet future requirements</a:t>
            </a:r>
          </a:p>
          <a:p>
            <a:r>
              <a:rPr lang="en-US" dirty="0"/>
              <a:t>Do you have them all?</a:t>
            </a:r>
          </a:p>
          <a:p>
            <a:r>
              <a:rPr lang="en-US" dirty="0"/>
              <a:t>Take the time to thoroughly review and standardize your program policies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Basics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13" y="968553"/>
            <a:ext cx="2308514" cy="153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Idea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Perform a complete policy review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Perform in conjunction with cross-walk creation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Provides an opportunity to </a:t>
            </a:r>
            <a:r>
              <a:rPr lang="en-US" i="1" dirty="0"/>
              <a:t>finally</a:t>
            </a:r>
            <a:r>
              <a:rPr lang="en-US" dirty="0"/>
              <a:t> update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Perfect PEC activity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13" y="88294"/>
            <a:ext cx="1435873" cy="1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31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5798</TotalTime>
  <Words>1484</Words>
  <Application>Microsoft Macintosh PowerPoint</Application>
  <PresentationFormat>On-screen Show (4:3)</PresentationFormat>
  <Paragraphs>335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Preparing for your 10 year site visit</vt:lpstr>
      <vt:lpstr>Introducing Your Presenter…</vt:lpstr>
      <vt:lpstr>Learning Objectives</vt:lpstr>
      <vt:lpstr>10 Years is a long time!</vt:lpstr>
      <vt:lpstr>Time Line</vt:lpstr>
      <vt:lpstr>Back to Basics</vt:lpstr>
      <vt:lpstr>Action Idea  </vt:lpstr>
      <vt:lpstr>Back to Basics</vt:lpstr>
      <vt:lpstr>Action Idea  </vt:lpstr>
      <vt:lpstr>Back to Basics</vt:lpstr>
      <vt:lpstr>Action Idea  </vt:lpstr>
      <vt:lpstr>Revisit Self-Study</vt:lpstr>
      <vt:lpstr>Revisit Self-Study</vt:lpstr>
      <vt:lpstr>Revisit Self-Study</vt:lpstr>
      <vt:lpstr>Action Idea  </vt:lpstr>
      <vt:lpstr>Gather &amp; Update Documents</vt:lpstr>
      <vt:lpstr>Gather &amp; Update Documents</vt:lpstr>
      <vt:lpstr>Action Idea  </vt:lpstr>
      <vt:lpstr>Gather &amp; Update Documents</vt:lpstr>
      <vt:lpstr>Action Idea  </vt:lpstr>
      <vt:lpstr>Gather &amp; Update Documents</vt:lpstr>
      <vt:lpstr>Assemble Final “Package”</vt:lpstr>
      <vt:lpstr>Logistics</vt:lpstr>
      <vt:lpstr>Available Data</vt:lpstr>
      <vt:lpstr>Program Responsibilities – Common Issues</vt:lpstr>
      <vt:lpstr>Final Thoughts…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223</cp:revision>
  <cp:lastPrinted>2018-02-07T19:53:59Z</cp:lastPrinted>
  <dcterms:created xsi:type="dcterms:W3CDTF">2016-03-20T11:36:31Z</dcterms:created>
  <dcterms:modified xsi:type="dcterms:W3CDTF">2018-07-05T15:31:13Z</dcterms:modified>
</cp:coreProperties>
</file>