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8" r:id="rId3"/>
    <p:sldId id="257" r:id="rId4"/>
    <p:sldId id="258" r:id="rId5"/>
    <p:sldId id="259" r:id="rId6"/>
    <p:sldId id="260" r:id="rId7"/>
    <p:sldId id="261" r:id="rId8"/>
    <p:sldId id="263" r:id="rId9"/>
    <p:sldId id="283" r:id="rId10"/>
    <p:sldId id="262" r:id="rId11"/>
    <p:sldId id="264" r:id="rId12"/>
    <p:sldId id="265" r:id="rId13"/>
    <p:sldId id="266" r:id="rId14"/>
    <p:sldId id="267" r:id="rId15"/>
    <p:sldId id="284" r:id="rId16"/>
    <p:sldId id="268" r:id="rId17"/>
    <p:sldId id="269" r:id="rId18"/>
    <p:sldId id="287" r:id="rId19"/>
    <p:sldId id="288" r:id="rId20"/>
    <p:sldId id="270" r:id="rId21"/>
    <p:sldId id="271" r:id="rId22"/>
    <p:sldId id="272" r:id="rId23"/>
    <p:sldId id="273" r:id="rId24"/>
    <p:sldId id="274" r:id="rId25"/>
    <p:sldId id="281" r:id="rId26"/>
    <p:sldId id="285" r:id="rId27"/>
    <p:sldId id="286" r:id="rId28"/>
    <p:sldId id="280" r:id="rId29"/>
    <p:sldId id="277" r:id="rId30"/>
    <p:sldId id="367" r:id="rId31"/>
    <p:sldId id="339" r:id="rId3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4558"/>
  </p:normalViewPr>
  <p:slideViewPr>
    <p:cSldViewPr snapToGrid="0" snapToObjects="1">
      <p:cViewPr varScale="1">
        <p:scale>
          <a:sx n="116" d="100"/>
          <a:sy n="116" d="100"/>
        </p:scale>
        <p:origin x="22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1353"/>
            <a:ext cx="5586735" cy="3650773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1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87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for the Ten Year Site Visit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Reassemble the Annual Program Evaluation/Self-Study Group to “Harvest” the data in areas for improvement identified in the Self-Study.</a:t>
            </a:r>
          </a:p>
          <a:p>
            <a:pPr marL="514350" indent="-514350">
              <a:buAutoNum type="arabicPeriod"/>
            </a:pPr>
            <a:r>
              <a:rPr lang="en-US" dirty="0"/>
              <a:t>Discuss improvements made as a result of the self-study with stakeholders.</a:t>
            </a:r>
          </a:p>
          <a:p>
            <a:pPr marL="514350" indent="-514350">
              <a:buAutoNum type="arabicPeriod"/>
            </a:pPr>
            <a:r>
              <a:rPr lang="en-US" dirty="0"/>
              <a:t>Reassess program aims and other elements of the program's strategic assessment (strengths, opportunities and threats).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Eight Steps to Prepare for the 10-Year Accreditation Site Visit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78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Discuss program aims, improvements achieved,    </a:t>
            </a:r>
          </a:p>
          <a:p>
            <a:pPr marL="0" indent="0">
              <a:buNone/>
            </a:pPr>
            <a:r>
              <a:rPr lang="en-US" dirty="0"/>
              <a:t>    and other elements of the programs strategic </a:t>
            </a:r>
          </a:p>
          <a:p>
            <a:pPr marL="0" indent="0">
              <a:buNone/>
            </a:pPr>
            <a:r>
              <a:rPr lang="en-US" dirty="0"/>
              <a:t>    assessment with program stakeholders.</a:t>
            </a:r>
          </a:p>
          <a:p>
            <a:pPr marL="0" indent="0">
              <a:buNone/>
            </a:pPr>
            <a:r>
              <a:rPr lang="en-US" dirty="0"/>
              <a:t>5. Complete and submit summary of achievements.</a:t>
            </a:r>
          </a:p>
          <a:p>
            <a:pPr marL="0" indent="0">
              <a:buNone/>
            </a:pPr>
            <a:r>
              <a:rPr lang="en-US" dirty="0"/>
              <a:t>6. Update data in Accreditation Data System (ADS).</a:t>
            </a:r>
          </a:p>
          <a:p>
            <a:pPr marL="0" indent="0">
              <a:buNone/>
            </a:pPr>
            <a:r>
              <a:rPr lang="en-US" dirty="0"/>
              <a:t>7. Ensure timely data submission prior to the site </a:t>
            </a:r>
          </a:p>
          <a:p>
            <a:pPr marL="0" indent="0">
              <a:buNone/>
            </a:pPr>
            <a:r>
              <a:rPr lang="en-US" dirty="0"/>
              <a:t>    visit.</a:t>
            </a:r>
          </a:p>
          <a:p>
            <a:pPr marL="0" indent="0">
              <a:buNone/>
            </a:pPr>
            <a:r>
              <a:rPr lang="en-US" dirty="0"/>
              <a:t>8. Set and confirm logistics of the site visit.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Eight Steps to Prepare for the 10-Year Accreditation Site Visit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26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in between is deliberate</a:t>
            </a:r>
          </a:p>
          <a:p>
            <a:r>
              <a:rPr lang="en-US" dirty="0"/>
              <a:t>Remind them of what was done</a:t>
            </a:r>
          </a:p>
          <a:p>
            <a:r>
              <a:rPr lang="en-US" dirty="0"/>
              <a:t>Inform them of the site visit</a:t>
            </a:r>
          </a:p>
          <a:p>
            <a:r>
              <a:rPr lang="en-US" dirty="0"/>
              <a:t>Re-analyze the data</a:t>
            </a:r>
          </a:p>
          <a:p>
            <a:pPr lvl="1"/>
            <a:r>
              <a:rPr lang="en-US" dirty="0"/>
              <a:t>Should be done throughout the year</a:t>
            </a:r>
          </a:p>
          <a:p>
            <a:pPr lvl="1"/>
            <a:r>
              <a:rPr lang="en-US" dirty="0"/>
              <a:t>On faculty agenda’s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Reassemble the Annual Program Evaluation/Self-Study Group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295775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4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improvements made</a:t>
            </a:r>
          </a:p>
          <a:p>
            <a:pPr lvl="1"/>
            <a:r>
              <a:rPr lang="en-US" dirty="0"/>
              <a:t>Perhaps incorporate a PDCA cycle if not done so already</a:t>
            </a:r>
          </a:p>
          <a:p>
            <a:r>
              <a:rPr lang="en-US" dirty="0"/>
              <a:t>Stakeholders, is this really happening?</a:t>
            </a:r>
          </a:p>
          <a:p>
            <a:r>
              <a:rPr lang="en-US" dirty="0"/>
              <a:t>If done correctly this wont be a surprise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Discuss improvements made as a result of the self-study with stakeholders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04145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Changes?</a:t>
            </a:r>
          </a:p>
          <a:p>
            <a:r>
              <a:rPr lang="en-US" dirty="0"/>
              <a:t>Still a strength, opportunity or threat?</a:t>
            </a:r>
          </a:p>
          <a:p>
            <a:r>
              <a:rPr lang="en-US" dirty="0"/>
              <a:t>Perhaps went from threat to opportunity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3. Reassess program aims and other elements of the program's strategic assessment (strengths, opportunities and threats).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944302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Hospital-based or community-based practices for the future</a:t>
            </a:r>
          </a:p>
          <a:p>
            <a:r>
              <a:rPr lang="en-US" dirty="0"/>
              <a:t>Type of residents</a:t>
            </a:r>
          </a:p>
          <a:p>
            <a:r>
              <a:rPr lang="en-US" dirty="0"/>
              <a:t>Research aims</a:t>
            </a:r>
          </a:p>
          <a:p>
            <a:r>
              <a:rPr lang="en-US" dirty="0"/>
              <a:t>Quality improvement aims</a:t>
            </a:r>
          </a:p>
          <a:p>
            <a:r>
              <a:rPr lang="en-US" dirty="0"/>
              <a:t>Alignment with hospital wide aims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1525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and to the point </a:t>
            </a:r>
          </a:p>
          <a:p>
            <a:r>
              <a:rPr lang="en-US" dirty="0"/>
              <a:t>Not explaining how to in the aim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2000" dirty="0"/>
              <a:t>Provide a comprehensive 3 year curriculum to enable residents to learn tertiary, secondary, and primary care skills in all settings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Educate residents to be excellent practitioners of medically directed anesthesiology in an Anesthesia care team model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Produce excellent, independent practitioners who will be local and national leaders, and for academic careers.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Cont.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671916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Deja Vu</a:t>
            </a:r>
          </a:p>
          <a:p>
            <a:r>
              <a:rPr lang="en-US" dirty="0"/>
              <a:t>Another opportunity to have an improvement-focused conversation about the program</a:t>
            </a:r>
          </a:p>
          <a:p>
            <a:r>
              <a:rPr lang="en-US" dirty="0"/>
              <a:t>Spread beyond just those stakeholders</a:t>
            </a:r>
          </a:p>
          <a:p>
            <a:r>
              <a:rPr lang="en-US" dirty="0"/>
              <a:t>Most important people to ask???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4. Discuss program aims, improvements achieved, and other elements of the programs strategic assessment with program stakeholders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0" y="42037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Rumors!</a:t>
            </a:r>
          </a:p>
          <a:p>
            <a:r>
              <a:rPr lang="en-US" dirty="0"/>
              <a:t>Documents are still alive</a:t>
            </a:r>
          </a:p>
          <a:p>
            <a:r>
              <a:rPr lang="en-US" dirty="0"/>
              <a:t>Print</a:t>
            </a:r>
          </a:p>
          <a:p>
            <a:r>
              <a:rPr lang="en-US" dirty="0"/>
              <a:t>Easy to find</a:t>
            </a:r>
          </a:p>
          <a:p>
            <a:r>
              <a:rPr lang="en-US" dirty="0"/>
              <a:t>Label</a:t>
            </a:r>
          </a:p>
          <a:p>
            <a:r>
              <a:rPr lang="en-US" dirty="0"/>
              <a:t>Binders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would like to add!!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69" y="3759200"/>
            <a:ext cx="3574143" cy="2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Review of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291839"/>
            <a:ext cx="3531146" cy="23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</a:t>
            </a:r>
            <a:r>
              <a:rPr lang="en-US" dirty="0"/>
              <a:t>Lefkovic</a:t>
            </a:r>
            <a:r>
              <a:rPr lang="en-US" b="1" dirty="0"/>
              <a:t>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Summary of Achievements must be completed and uploaded through the Accreditation Data System (ADS) a minimum of 12 days prior to the 10-year accreditation site visit date</a:t>
            </a:r>
          </a:p>
          <a:p>
            <a:r>
              <a:rPr lang="en-US" dirty="0"/>
              <a:t>Make sure </a:t>
            </a:r>
            <a:r>
              <a:rPr lang="en-US" u="sng" dirty="0"/>
              <a:t>discussed </a:t>
            </a:r>
            <a:r>
              <a:rPr lang="en-US" dirty="0"/>
              <a:t>and </a:t>
            </a:r>
            <a:r>
              <a:rPr lang="en-US" u="sng" dirty="0"/>
              <a:t>finalized</a:t>
            </a:r>
          </a:p>
          <a:p>
            <a:r>
              <a:rPr lang="en-US" dirty="0"/>
              <a:t>Time is up!</a:t>
            </a:r>
          </a:p>
          <a:p>
            <a:r>
              <a:rPr lang="en-US" dirty="0"/>
              <a:t>Don’t wait until step 5, utilize in step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Complete and submit summary of 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20" y="3867151"/>
            <a:ext cx="19812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5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Summary of Achievements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263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Only three sections of ADS program data can be updated </a:t>
            </a:r>
          </a:p>
          <a:p>
            <a:pPr marL="914400" lvl="1" indent="-457200">
              <a:buAutoNum type="arabicPeriod"/>
            </a:pPr>
            <a:r>
              <a:rPr lang="en-US" dirty="0"/>
              <a:t>current responses to any citations</a:t>
            </a:r>
          </a:p>
          <a:p>
            <a:pPr marL="914400" lvl="1" indent="-457200">
              <a:buAutoNum type="arabicPeriod"/>
            </a:pPr>
            <a:r>
              <a:rPr lang="en-US" dirty="0"/>
              <a:t>the open text section entitled “Changes and Other Updates”</a:t>
            </a:r>
          </a:p>
          <a:p>
            <a:pPr marL="914400" lvl="1" indent="-457200">
              <a:buAutoNum type="arabicPeriod"/>
            </a:pPr>
            <a:r>
              <a:rPr lang="en-US" dirty="0"/>
              <a:t>a current block diagram that accurately reflects the program.</a:t>
            </a:r>
          </a:p>
          <a:p>
            <a:r>
              <a:rPr lang="en-US" sz="2400" dirty="0"/>
              <a:t>Punctuation</a:t>
            </a:r>
          </a:p>
          <a:p>
            <a:r>
              <a:rPr lang="en-US" sz="2400" dirty="0"/>
              <a:t>Grammar</a:t>
            </a:r>
          </a:p>
          <a:p>
            <a:r>
              <a:rPr lang="en-US" sz="2400" dirty="0"/>
              <a:t>Accuracy</a:t>
            </a:r>
          </a:p>
          <a:p>
            <a:r>
              <a:rPr lang="en-US" sz="2400" dirty="0"/>
              <a:t>Full sentences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Update data in Accreditation Data System (ADS)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42672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asked for a certain word count don’t exceed but base answer around it</a:t>
            </a:r>
          </a:p>
          <a:p>
            <a:r>
              <a:rPr lang="en-US" dirty="0"/>
              <a:t>Your lifeline </a:t>
            </a:r>
          </a:p>
          <a:p>
            <a:r>
              <a:rPr lang="en-US" dirty="0"/>
              <a:t>Major changes…always answer or get a citation</a:t>
            </a:r>
          </a:p>
          <a:p>
            <a:r>
              <a:rPr lang="en-US" dirty="0"/>
              <a:t>Any updates or changes made after that date will not be reflected in the documents available to the site visitor or the Review Committee reviewers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Update data in Accreditation Data System (ADS)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35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Summary of Achievements, and for any updates, the Self-Study Summary Update, must be submitted via ADS a minimum of 12 days before the 10-year accreditation site visit</a:t>
            </a:r>
          </a:p>
          <a:p>
            <a:r>
              <a:rPr lang="en-US" dirty="0"/>
              <a:t>Another tip?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7. Ensure timely data submission prior to the site visit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394747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7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 12 to 18 peer-selected residents or fellows during the site visit</a:t>
            </a:r>
          </a:p>
          <a:p>
            <a:r>
              <a:rPr lang="en-US" dirty="0"/>
              <a:t>The 10-year accreditation site visit for a core program will take a half to a full day, depending on the size of the program, while the visit for a subspecialty program generally will require less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Set and confirm logistics of the site visit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4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Review of 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17" y="34289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9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at main entrance</a:t>
            </a:r>
          </a:p>
          <a:p>
            <a:pPr lvl="1"/>
            <a:r>
              <a:rPr lang="en-US" dirty="0"/>
              <a:t>Security restrictions </a:t>
            </a:r>
          </a:p>
          <a:p>
            <a:pPr lvl="1"/>
            <a:r>
              <a:rPr lang="en-US" dirty="0"/>
              <a:t>Avoid getting lost</a:t>
            </a:r>
          </a:p>
          <a:p>
            <a:r>
              <a:rPr lang="en-US" dirty="0"/>
              <a:t>Inform ahead of time about any parking restrictions etc.</a:t>
            </a:r>
          </a:p>
          <a:p>
            <a:r>
              <a:rPr lang="en-US" dirty="0"/>
              <a:t>Ask about dietary restrictions </a:t>
            </a:r>
          </a:p>
          <a:p>
            <a:r>
              <a:rPr lang="en-US" dirty="0"/>
              <a:t>Ask about accommodations and give suggestions</a:t>
            </a:r>
          </a:p>
          <a:p>
            <a:r>
              <a:rPr lang="en-US" dirty="0"/>
              <a:t>Have cab number available for departure</a:t>
            </a:r>
          </a:p>
          <a:p>
            <a:r>
              <a:rPr lang="en-US" dirty="0"/>
              <a:t>Don’t provide what they don’t ask for – keep on side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Preparations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32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of Academic Affairs driven</a:t>
            </a:r>
          </a:p>
          <a:p>
            <a:pPr lvl="1"/>
            <a:r>
              <a:rPr lang="en-US" dirty="0"/>
              <a:t>Wellness</a:t>
            </a:r>
          </a:p>
          <a:p>
            <a:pPr lvl="1"/>
            <a:r>
              <a:rPr lang="en-US" dirty="0"/>
              <a:t>Faculty development</a:t>
            </a:r>
          </a:p>
          <a:p>
            <a:pPr lvl="1"/>
            <a:r>
              <a:rPr lang="en-US" dirty="0"/>
              <a:t>Want program driven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3965257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DA9DEF-493A-4F45-9777-8B2E0875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Faculty meetings</a:t>
            </a:r>
          </a:p>
          <a:p>
            <a:pPr lvl="1"/>
            <a:r>
              <a:rPr lang="en-US" dirty="0"/>
              <a:t>Provide education/information	</a:t>
            </a:r>
          </a:p>
          <a:p>
            <a:pPr lvl="1"/>
            <a:r>
              <a:rPr lang="en-US" dirty="0"/>
              <a:t>Create/bring templates</a:t>
            </a:r>
          </a:p>
          <a:p>
            <a:pPr lvl="1"/>
            <a:r>
              <a:rPr lang="en-US" dirty="0"/>
              <a:t>Complete forms – don’t wait</a:t>
            </a:r>
          </a:p>
          <a:p>
            <a:pPr lvl="1"/>
            <a:r>
              <a:rPr lang="en-US" dirty="0"/>
              <a:t>Get started early!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your lifeline </a:t>
            </a:r>
          </a:p>
          <a:p>
            <a:pPr marL="0" indent="0">
              <a:buNone/>
            </a:pPr>
            <a:r>
              <a:rPr lang="en-US" dirty="0"/>
              <a:t>TELL EVERYONE!!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B66AF3-269A-4D9A-94F9-654C8277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Preparations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DB297-717F-4AA5-9FE4-B2C365668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42E3-7519-46FF-B4CE-54F9C9B6D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57" y="3180165"/>
            <a:ext cx="3095337" cy="23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0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requirements of the 10 year accreditation site visit.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review the process for the site visit preparations  and how to expand upon them.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examine ways in which to prepare for your programs 10 year accreditation site visit prior to your notice.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9"/>
            <a:ext cx="5060092" cy="37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Jump Start Your GME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December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Creating a Diverse Workforce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December 17,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19" y="408568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5" y="4902291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Taking Supervision to the Next Level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 Is Not Just GME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4 of 4: Strategic Planning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Practice Data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4 of 4: Putting It All Together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“Top Notch” Goals, Objectives and Evaluations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44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</a:t>
            </a:r>
            <a:r>
              <a:rPr lang="en-US" sz="2400" b="1" dirty="0" err="1"/>
              <a:t>Lefkovic</a:t>
            </a:r>
            <a:r>
              <a:rPr lang="en-US" sz="2400" b="1" dirty="0"/>
              <a:t>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18295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Northwell</a:t>
            </a:r>
            <a:r>
              <a:rPr lang="en-US" dirty="0"/>
              <a:t> Health</a:t>
            </a:r>
          </a:p>
          <a:p>
            <a:r>
              <a:rPr lang="en-US" dirty="0"/>
              <a:t>315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</a:t>
            </a:r>
            <a:r>
              <a:rPr lang="en-US" dirty="0" err="1"/>
              <a:t>Northwell</a:t>
            </a:r>
            <a:r>
              <a:rPr lang="en-US" dirty="0"/>
              <a:t>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Sponsoring Institutions and programs undergo a full accreditation site visit every 10 years. This is </a:t>
            </a:r>
            <a:r>
              <a:rPr lang="en-US" b="1" dirty="0">
                <a:solidFill>
                  <a:srgbClr val="FF0000"/>
                </a:solidFill>
              </a:rPr>
              <a:t>preceded by </a:t>
            </a:r>
            <a:r>
              <a:rPr lang="en-US" dirty="0"/>
              <a:t>a comprehensive Self-Study process that includes a description of how the Sponsoring Institution or program creates an effective learning and working environment, and how this leads to desired educational outcomes.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73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 Self-Study, programs are also asked to review their aims and conduct an analysis of strengths, areas for improvement, external opportunities, and threats, and to formulate and document plans for improvement.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55427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10-Year Accreditation Site Visit is scheduled at least 24 months after the program has completed its Self-Study and submitted its Self-Study Summary. </a:t>
            </a:r>
          </a:p>
          <a:p>
            <a:pPr lvl="1"/>
            <a:r>
              <a:rPr lang="en-US" dirty="0"/>
              <a:t>The minimum notice for all announced site visits is approximately 30 days. Notice may be less than 30 days if a site visit is required to meet a Review or Recognition Committee meeting deadline</a:t>
            </a:r>
          </a:p>
          <a:p>
            <a:r>
              <a:rPr lang="en-US" dirty="0"/>
              <a:t>The 10-Year Accreditation Site Visits for subspecialty programs will be coordinated with the visit of their respective core program.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35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0" y="1513840"/>
            <a:ext cx="5937818" cy="33251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25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In preparation for the site visit,  Self-study already completed.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73793"/>
            <a:ext cx="24384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878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917</TotalTime>
  <Words>1574</Words>
  <Application>Microsoft Macintosh PowerPoint</Application>
  <PresentationFormat>On-screen Show (4:3)</PresentationFormat>
  <Paragraphs>327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Wingdings</vt:lpstr>
      <vt:lpstr>PME-2016</vt:lpstr>
      <vt:lpstr>Preparing for the Ten Year Site Visit</vt:lpstr>
      <vt:lpstr>Introducing Your Presenter</vt:lpstr>
      <vt:lpstr>Goals and Objectives</vt:lpstr>
      <vt:lpstr>Staten Island University Hospital Northwell Health</vt:lpstr>
      <vt:lpstr>10-Year Accreditation Site Visits</vt:lpstr>
      <vt:lpstr>10-Year Accreditation Site Visits</vt:lpstr>
      <vt:lpstr>10-Year Accreditation Site Visits</vt:lpstr>
      <vt:lpstr>PowerPoint Presentation</vt:lpstr>
      <vt:lpstr>Reminder!</vt:lpstr>
      <vt:lpstr> Eight Steps to Prepare for the 10-Year Accreditation Site Visit</vt:lpstr>
      <vt:lpstr>Eight Steps to Prepare for the 10-Year Accreditation Site Visit</vt:lpstr>
      <vt:lpstr>1. Reassemble the Annual Program Evaluation/Self-Study Group </vt:lpstr>
      <vt:lpstr>2. Discuss improvements made as a result of the self-study with stakeholders</vt:lpstr>
      <vt:lpstr>3. Reassess program aims and other elements of the program's strategic assessment (strengths, opportunities and threats). </vt:lpstr>
      <vt:lpstr>Aims</vt:lpstr>
      <vt:lpstr>Aims Cont. </vt:lpstr>
      <vt:lpstr>4. Discuss program aims, improvements achieved, and other elements of the programs strategic assessment with program stakeholders</vt:lpstr>
      <vt:lpstr>I would like to add!!</vt:lpstr>
      <vt:lpstr>PowerPoint Presentation</vt:lpstr>
      <vt:lpstr>5. Complete and submit summary of achievements</vt:lpstr>
      <vt:lpstr>PowerPoint Presentation</vt:lpstr>
      <vt:lpstr>6. Update data in Accreditation Data System (ADS) </vt:lpstr>
      <vt:lpstr>6. Update data in Accreditation Data System (ADS)</vt:lpstr>
      <vt:lpstr>7. Ensure timely data submission prior to the site visit </vt:lpstr>
      <vt:lpstr>8. Set and confirm logistics of the site visit</vt:lpstr>
      <vt:lpstr>PowerPoint Presentation</vt:lpstr>
      <vt:lpstr>Day of Preparations</vt:lpstr>
      <vt:lpstr>What Happened?</vt:lpstr>
      <vt:lpstr>Suggestions for Preparations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78</cp:revision>
  <cp:lastPrinted>2019-09-10T21:20:15Z</cp:lastPrinted>
  <dcterms:created xsi:type="dcterms:W3CDTF">2016-03-20T11:36:31Z</dcterms:created>
  <dcterms:modified xsi:type="dcterms:W3CDTF">2019-10-28T19:32:37Z</dcterms:modified>
</cp:coreProperties>
</file>