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1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yl Haynes" initials="CH" lastIdx="1" clrIdx="0">
    <p:extLst>
      <p:ext uri="{19B8F6BF-5375-455C-9EA6-DF929625EA0E}">
        <p15:presenceInfo xmlns:p15="http://schemas.microsoft.com/office/powerpoint/2012/main" userId="S-1-5-21-3605715487-1343149275-3969813285-5194" providerId="AD"/>
      </p:ext>
    </p:extLst>
  </p:cmAuthor>
  <p:cmAuthor id="2" name="Cheryl Haynes" initials="CH [2]" lastIdx="7" clrIdx="1">
    <p:extLst>
      <p:ext uri="{19B8F6BF-5375-455C-9EA6-DF929625EA0E}">
        <p15:presenceInfo xmlns:p15="http://schemas.microsoft.com/office/powerpoint/2012/main" userId="54879926727dbc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3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0T08:51:19.060" idx="1">
    <p:pos x="4183" y="1085"/>
    <p:text>3rd week of March</p:text>
    <p:extLst>
      <p:ext uri="{C676402C-5697-4E1C-873F-D02D1690AC5C}">
        <p15:threadingInfo xmlns:p15="http://schemas.microsoft.com/office/powerpoint/2012/main" timeZoneBias="240"/>
      </p:ext>
    </p:extLst>
  </p:cm>
  <p:cm authorId="2" dt="2022-09-08T13:06:22.993" idx="1">
    <p:pos x="775" y="881"/>
    <p:text>Institutional and Program, deadlines vary by specialty. Check for deadlines</p:text>
    <p:extLst>
      <p:ext uri="{C676402C-5697-4E1C-873F-D02D1690AC5C}">
        <p15:threadingInfo xmlns:p15="http://schemas.microsoft.com/office/powerpoint/2012/main" timeZoneBias="300"/>
      </p:ext>
    </p:extLst>
  </p:cm>
  <p:cm authorId="2" dt="2022-09-08T13:24:53.785" idx="2">
    <p:pos x="3754" y="2452"/>
    <p:text>Check your policy; by what date must any resident not advancing be notified in writing?</p:text>
    <p:extLst>
      <p:ext uri="{C676402C-5697-4E1C-873F-D02D1690AC5C}">
        <p15:threadingInfo xmlns:p15="http://schemas.microsoft.com/office/powerpoint/2012/main" timeZoneBias="300"/>
      </p:ext>
    </p:extLst>
  </p:cm>
  <p:cm authorId="2" dt="2022-09-08T13:35:28.663" idx="3">
    <p:pos x="3754" y="2548"/>
    <p:text>then</p:text>
    <p:extLst>
      <p:ext uri="{C676402C-5697-4E1C-873F-D02D1690AC5C}">
        <p15:threadingInfo xmlns:p15="http://schemas.microsoft.com/office/powerpoint/2012/main" timeZoneBias="300">
          <p15:parentCm authorId="2" idx="2"/>
        </p15:threadingInfo>
      </p:ext>
    </p:extLst>
  </p:cm>
  <p:cm authorId="2" dt="2022-09-08T13:33:08.458" idx="4">
    <p:pos x="1804" y="1674"/>
    <p:text>Determine test schedule, then put on calendars and block residents accordingly.</p:text>
    <p:extLst>
      <p:ext uri="{C676402C-5697-4E1C-873F-D02D1690AC5C}">
        <p15:threadingInfo xmlns:p15="http://schemas.microsoft.com/office/powerpoint/2012/main" timeZoneBias="300"/>
      </p:ext>
    </p:extLst>
  </p:cm>
  <p:cm authorId="2" dt="2022-09-08T13:42:11.245" idx="5">
    <p:pos x="7419" y="1002"/>
    <p:text>Check the required language in the CPR, update your FSE accordingly.</p:text>
    <p:extLst>
      <p:ext uri="{C676402C-5697-4E1C-873F-D02D1690AC5C}">
        <p15:threadingInfo xmlns:p15="http://schemas.microsoft.com/office/powerpoint/2012/main" timeZoneBias="300"/>
      </p:ext>
    </p:extLst>
  </p:cm>
  <p:cm authorId="2" dt="2022-09-08T13:45:09.154" idx="6">
    <p:pos x="3289" y="2160"/>
    <p:text>Check the NRMP website for deadlines.</p:text>
    <p:extLst>
      <p:ext uri="{C676402C-5697-4E1C-873F-D02D1690AC5C}">
        <p15:threadingInfo xmlns:p15="http://schemas.microsoft.com/office/powerpoint/2012/main" timeZoneBias="300"/>
      </p:ext>
    </p:extLst>
  </p:cm>
  <p:cm authorId="2" dt="2022-09-12T15:40:03.665" idx="7">
    <p:pos x="1279" y="1717"/>
    <p:text>Timeline determined by program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99CD0-0C44-4BFD-A446-E64DF01BF52B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1C2E8-7311-421A-88C3-903144C6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8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5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FF4A-029B-FEC7-755F-599B3DE6C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7AA40-8206-E187-0EAC-42C41D545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39D6-1493-CB1A-3162-9E1D28F1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6DE7C-4BD7-2D9F-CAEB-DF266DF8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E04DC-41B9-D8AF-AEEC-8318FC70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9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AD66-3EA4-19A0-E201-DDF7F2150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85FA24-0220-1E60-DA29-8B3766738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B876B-ED01-15F7-F93A-B63C78A4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F4007-C0D6-5937-5D3D-E843AED6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6C61C-80CC-226F-CF62-EA78963A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B5B5F1-F407-C162-FC98-4FB796A4E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16C80-187D-BE5E-5DEF-7D8FAD73F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10BFA-791E-7C4F-9CD8-56F67B486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529C-98E6-3B92-3CA1-C1414E06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A2A3A-B364-F951-4BB9-CDCB95F0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8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F63B-629D-9B8D-B977-781DC58F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9E22E-6BDF-70C3-D2A2-344D80D48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9EE9-A390-6BE4-E03A-4BEB4CF30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5DCD6-468D-17A4-0BC6-8BBC1D91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FDDDE-8931-0EBB-FA92-FDF31C21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91032-3E42-35A8-9B37-117B2625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D8605-C3C8-283F-6353-219AB745E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6F6B5-FAF6-B0F4-1C37-3ED881BF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58658-6569-E9D7-240C-71A991CD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44EE-D50E-CFE0-034C-3F0C10FC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3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41CA-4D70-1BE1-C77B-87D64348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567A-C4A2-57E8-54E4-AAB45CD88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2C41A-DDEF-E2D9-7ADC-A2DC9AE4C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AE4CE-0799-3AFE-1B49-EB0719161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CB6BC-BC5A-6DCF-5FC4-CCD7B22E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79C78-3BF0-8E4C-3CA6-6607F952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0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A27F-C82A-D80B-B1E9-2CF1466E3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2E715-45BA-D383-6BEF-60AA1A61B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5DC20-5A05-0808-9587-F183AD78F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EDE676-9408-4A39-B839-7238EC193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10B64-4006-EFF8-5FB7-84B6E0BA5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CD041-6414-811F-C3D4-3E6DEDE2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2EF34-9245-46D6-1962-ECDC7725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8102C-E358-86BF-54B7-C6A724D0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9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A9CFE-8779-A883-EB1E-8CB77ADB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68B1D-757A-748C-1D25-9A084499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26D54-FA9D-1CDE-1E0D-EF2DBC1D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02961-6D83-F1AF-439E-39535C4F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56743-5131-4FF9-3001-C24C697D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83EC1-D05E-EDA2-7583-16E7865D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91F12-746C-777B-AF29-88A1341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9EB8-0BC6-C990-126C-A25DCDA43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F53B-919D-52E0-4096-18863EB80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B912C-549C-CBCD-43D3-A1A8BBA60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12942-2B36-316D-904A-C9F073E4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9C8B5-1E30-0FC5-6CE2-2963080AE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DBC6E-053E-9C35-B979-10FBD239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57AC-BD03-FF68-74CC-33EEC8127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CC49E-3A07-758A-E3EA-A93134B36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C7CE4-480D-1083-6AD4-DEBDD0B23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B96CD-E67D-5F29-498E-9816B668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D56AA-5194-43C7-9AE4-09D8536D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1F15E-89ED-98EA-1E90-F111775AD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0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F6735-1B96-DF1B-1DC7-EBB5F0690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587FD-6AE7-858B-0D85-93D05B05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93D5B-C8FF-D985-BE76-46FA09DFF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EDE2-69F1-47C1-B134-B8E4BCFCC302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ABBF8-07EC-7962-31C7-D92E13D58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D929-A50D-49CC-A5E6-F9E138ABB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F0F0-ED94-4586-AAF7-7947FCBE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1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C2E1-8C31-D70D-D9D6-055D567B3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for</a:t>
            </a:r>
            <a:br>
              <a:rPr lang="en-US" dirty="0"/>
            </a:br>
            <a:r>
              <a:rPr lang="en-US" dirty="0"/>
              <a:t>Program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F4EF2-2B82-B686-004F-9DC643408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Remember that each specialty and each institution may have unique requirements and deadlines.  Check your specialty requirements, your institutional deadlines and program-specific requirements then adjust this calendar accordingly.</a:t>
            </a:r>
          </a:p>
        </p:txBody>
      </p:sp>
    </p:spTree>
    <p:extLst>
      <p:ext uri="{BB962C8B-B14F-4D97-AF65-F5344CB8AC3E}">
        <p14:creationId xmlns:p14="http://schemas.microsoft.com/office/powerpoint/2010/main" val="23857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90463" y="1093170"/>
          <a:ext cx="8969758" cy="5295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7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0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89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74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542"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6943298" y="3941964"/>
            <a:ext cx="649433" cy="3429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solidFill>
                  <a:sysClr val="windowText" lastClr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Resident Contract Renewals</a:t>
            </a:r>
            <a:endParaRPr lang="en-US" sz="825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96572" y="1447412"/>
            <a:ext cx="1225892" cy="3429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WebADS Annual Updates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444240" y="1397384"/>
            <a:ext cx="731984" cy="3429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CCC &amp; Milestones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088275" y="2781294"/>
            <a:ext cx="685801" cy="3429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APE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882960" y="4944530"/>
            <a:ext cx="1303020" cy="3429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Resident Manual/Policy Updates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853950" y="1387423"/>
            <a:ext cx="757000" cy="3429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CCC &amp; Milestones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8478239" y="3991678"/>
            <a:ext cx="2057400" cy="3429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Orientation Planning &amp; Onboarding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746636" y="3512930"/>
            <a:ext cx="1915296" cy="3429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Graduation Planning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4199300" y="1807657"/>
            <a:ext cx="2390235" cy="342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Residency Interviews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3124232" y="2105030"/>
            <a:ext cx="685800" cy="342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NRMP Opens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847288" y="2707229"/>
            <a:ext cx="685800" cy="342900"/>
          </a:xfrm>
          <a:prstGeom prst="roundRect">
            <a:avLst/>
          </a:prstGeom>
          <a:solidFill>
            <a:srgbClr val="EF07B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ITE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551987" y="4384985"/>
            <a:ext cx="1203981" cy="445096"/>
          </a:xfrm>
          <a:prstGeom prst="roundRect">
            <a:avLst/>
          </a:prstGeom>
          <a:solidFill>
            <a:srgbClr val="EF07B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Specialty Educational Conference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942286" y="3106685"/>
            <a:ext cx="839640" cy="3429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Chief Elections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3847288" y="3118777"/>
            <a:ext cx="685800" cy="5667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IRIS Reports to hospital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9874421" y="1840587"/>
            <a:ext cx="685800" cy="21402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PGY3 Out-Processing</a:t>
            </a:r>
          </a:p>
          <a:p>
            <a:pPr marL="128588" indent="-128588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dirty="0">
                <a:ea typeface="Calibri" panose="020F0502020204030204" pitchFamily="34" charset="0"/>
                <a:cs typeface="Times New Roman" panose="02020603050405020304" pitchFamily="18" charset="0"/>
              </a:rPr>
              <a:t>Final Summative w/PD</a:t>
            </a:r>
          </a:p>
          <a:p>
            <a:pPr marL="128588" indent="-128588">
              <a:lnSpc>
                <a:spcPct val="107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600" dirty="0">
                <a:ea typeface="Calibri" panose="020F0502020204030204" pitchFamily="34" charset="0"/>
                <a:cs typeface="Times New Roman" panose="02020603050405020304" pitchFamily="18" charset="0"/>
              </a:rPr>
              <a:t>Certify in ABMS</a:t>
            </a:r>
          </a:p>
          <a:p>
            <a:pPr marL="128588" indent="-128588">
              <a:lnSpc>
                <a:spcPct val="107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600" dirty="0">
                <a:ea typeface="Calibri" panose="020F0502020204030204" pitchFamily="34" charset="0"/>
                <a:cs typeface="Times New Roman" panose="02020603050405020304" pitchFamily="18" charset="0"/>
              </a:rPr>
              <a:t>State Board/ Licensing</a:t>
            </a:r>
          </a:p>
          <a:p>
            <a:pPr marL="128588" indent="-128588">
              <a:lnSpc>
                <a:spcPct val="107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600" dirty="0">
                <a:ea typeface="Calibri" panose="020F0502020204030204" pitchFamily="34" charset="0"/>
                <a:cs typeface="Times New Roman" panose="02020603050405020304" pitchFamily="18" charset="0"/>
              </a:rPr>
              <a:t>Clearance Forms</a:t>
            </a:r>
          </a:p>
          <a:p>
            <a:pPr marL="128588" indent="-128588">
              <a:lnSpc>
                <a:spcPct val="107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600" dirty="0">
                <a:ea typeface="Calibri" panose="020F0502020204030204" pitchFamily="34" charset="0"/>
                <a:cs typeface="Times New Roman" panose="02020603050405020304" pitchFamily="18" charset="0"/>
              </a:rPr>
              <a:t>Optional Exit Interview w/HR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641192" y="5917248"/>
            <a:ext cx="1094073" cy="3429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Update Evals and Curriculum per PEC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661495" y="1837899"/>
            <a:ext cx="685800" cy="342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Match Week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6882960" y="1805868"/>
            <a:ext cx="685800" cy="4114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NRMP Rank List Due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559055" y="3562612"/>
            <a:ext cx="745676" cy="5667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/>
              <a:t>Website/</a:t>
            </a:r>
          </a:p>
          <a:p>
            <a:pPr algn="ctr"/>
            <a:r>
              <a:rPr lang="en-US" sz="750" dirty="0"/>
              <a:t>Recruiting Material Updates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1779453" y="2447930"/>
            <a:ext cx="977418" cy="342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GME Track /            FREIDA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1568686" y="3097058"/>
            <a:ext cx="1285766" cy="342900"/>
          </a:xfrm>
          <a:prstGeom prst="roundRect">
            <a:avLst/>
          </a:prstGeom>
          <a:solidFill>
            <a:srgbClr val="EF07B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In-Training Exam Registration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5374319" y="2339661"/>
            <a:ext cx="811715" cy="666683"/>
          </a:xfrm>
          <a:prstGeom prst="roundRect">
            <a:avLst/>
          </a:prstGeom>
          <a:solidFill>
            <a:srgbClr val="EF07B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/>
              <a:t>PGY-3</a:t>
            </a:r>
          </a:p>
          <a:p>
            <a:pPr algn="ctr"/>
            <a:r>
              <a:rPr lang="en-US" sz="750" dirty="0"/>
              <a:t>ABMS Exam Registration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6211032" y="3006343"/>
            <a:ext cx="607733" cy="342900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/>
              <a:t>ACGME Program Fee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6133332" y="2202997"/>
            <a:ext cx="794781" cy="650737"/>
          </a:xfrm>
          <a:prstGeom prst="roundRect">
            <a:avLst/>
          </a:prstGeom>
          <a:solidFill>
            <a:srgbClr val="EF07B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Register for Specialty Conf or ACGME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8390548" y="1727662"/>
            <a:ext cx="685800" cy="442985"/>
          </a:xfrm>
          <a:prstGeom prst="roundRect">
            <a:avLst/>
          </a:prstGeom>
          <a:solidFill>
            <a:srgbClr val="EF07B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/>
              <a:t>ABMS Board Exams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9076349" y="3118777"/>
            <a:ext cx="777601" cy="3429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Chief Conference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9141748" y="1310063"/>
            <a:ext cx="685800" cy="3429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 err="1"/>
              <a:t>GMEC</a:t>
            </a:r>
            <a:r>
              <a:rPr lang="en-US" sz="750" dirty="0"/>
              <a:t> Meeting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4653323" y="1387423"/>
            <a:ext cx="685800" cy="3429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 err="1"/>
              <a:t>GMEC</a:t>
            </a:r>
            <a:r>
              <a:rPr lang="en-US" sz="750" dirty="0"/>
              <a:t> Meeting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2318188" y="1819968"/>
            <a:ext cx="685800" cy="3429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 err="1"/>
              <a:t>GMEC</a:t>
            </a:r>
            <a:r>
              <a:rPr lang="en-US" sz="750" dirty="0"/>
              <a:t> Meeting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6897366" y="1397384"/>
            <a:ext cx="685800" cy="3429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 err="1"/>
              <a:t>GMEC</a:t>
            </a:r>
            <a:r>
              <a:rPr lang="en-US" sz="750" dirty="0"/>
              <a:t> Meeting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68687" y="732095"/>
            <a:ext cx="8969759" cy="340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Residency Timeline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3079625" y="5445163"/>
            <a:ext cx="720186" cy="40916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Retreat Planning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859952" y="5455469"/>
            <a:ext cx="685800" cy="40916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Retreat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9888479" y="5192273"/>
            <a:ext cx="685800" cy="3429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Orientation Begins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914231" y="2264923"/>
            <a:ext cx="841736" cy="3429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Create Block Schedule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9866756" y="5622133"/>
            <a:ext cx="685800" cy="3429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Graduation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5444239" y="3093752"/>
            <a:ext cx="685800" cy="6507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Bi-Annual Resident Eval of Faculty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9900823" y="4363141"/>
            <a:ext cx="685800" cy="6774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Bi-Annual Resident Eval of Faculty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9060" y="6096141"/>
            <a:ext cx="685121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ONGOING:  License Renewals, class support meetings, Practice Management meetings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8392498" y="5461933"/>
            <a:ext cx="685800" cy="40270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360 </a:t>
            </a:r>
            <a:r>
              <a:rPr lang="en-US" sz="825" dirty="0" err="1">
                <a:ea typeface="Calibri" panose="020F0502020204030204" pitchFamily="34" charset="0"/>
                <a:cs typeface="Times New Roman" panose="02020603050405020304" pitchFamily="18" charset="0"/>
              </a:rPr>
              <a:t>Evals</a:t>
            </a:r>
            <a:endParaRPr lang="en-US" sz="825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201547" y="3478640"/>
            <a:ext cx="685800" cy="6507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NRMP Quota Change due by 1/31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559054" y="4197955"/>
            <a:ext cx="685800" cy="3429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Resource Renewals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2340776" y="5467803"/>
            <a:ext cx="685800" cy="37971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 Budget                                                                                                    </a:t>
            </a:r>
          </a:p>
        </p:txBody>
      </p:sp>
      <p:sp>
        <p:nvSpPr>
          <p:cNvPr id="3" name="Rounded Rectangle 61">
            <a:extLst>
              <a:ext uri="{FF2B5EF4-FFF2-40B4-BE49-F238E27FC236}">
                <a16:creationId xmlns:a16="http://schemas.microsoft.com/office/drawing/2014/main" id="{146E5AF8-C5CA-861C-1D53-CFFBA2E5EA65}"/>
              </a:ext>
            </a:extLst>
          </p:cNvPr>
          <p:cNvSpPr/>
          <p:nvPr/>
        </p:nvSpPr>
        <p:spPr>
          <a:xfrm>
            <a:off x="9156463" y="4404587"/>
            <a:ext cx="717959" cy="3429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Research Symposium</a:t>
            </a:r>
          </a:p>
        </p:txBody>
      </p:sp>
      <p:sp>
        <p:nvSpPr>
          <p:cNvPr id="5" name="Rounded Rectangle 94">
            <a:extLst>
              <a:ext uri="{FF2B5EF4-FFF2-40B4-BE49-F238E27FC236}">
                <a16:creationId xmlns:a16="http://schemas.microsoft.com/office/drawing/2014/main" id="{D28B8D7B-640D-0977-5357-074DA951128A}"/>
              </a:ext>
            </a:extLst>
          </p:cNvPr>
          <p:cNvSpPr/>
          <p:nvPr/>
        </p:nvSpPr>
        <p:spPr>
          <a:xfrm>
            <a:off x="8403004" y="2566113"/>
            <a:ext cx="685800" cy="499357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dirty="0"/>
              <a:t>NRMP and AAMC Fees</a:t>
            </a:r>
          </a:p>
        </p:txBody>
      </p:sp>
      <p:sp>
        <p:nvSpPr>
          <p:cNvPr id="8" name="Rounded Rectangle 62">
            <a:extLst>
              <a:ext uri="{FF2B5EF4-FFF2-40B4-BE49-F238E27FC236}">
                <a16:creationId xmlns:a16="http://schemas.microsoft.com/office/drawing/2014/main" id="{1F7CE95B-257C-CD5C-7055-FA5E668E530A}"/>
              </a:ext>
            </a:extLst>
          </p:cNvPr>
          <p:cNvSpPr/>
          <p:nvPr/>
        </p:nvSpPr>
        <p:spPr>
          <a:xfrm>
            <a:off x="2354072" y="3702722"/>
            <a:ext cx="685800" cy="4060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Check matched evals</a:t>
            </a:r>
          </a:p>
        </p:txBody>
      </p:sp>
      <p:sp>
        <p:nvSpPr>
          <p:cNvPr id="9" name="Rounded Rectangle 99">
            <a:extLst>
              <a:ext uri="{FF2B5EF4-FFF2-40B4-BE49-F238E27FC236}">
                <a16:creationId xmlns:a16="http://schemas.microsoft.com/office/drawing/2014/main" id="{C719AE4F-562E-0F8C-08D2-3E539B1B8D20}"/>
              </a:ext>
            </a:extLst>
          </p:cNvPr>
          <p:cNvSpPr/>
          <p:nvPr/>
        </p:nvSpPr>
        <p:spPr>
          <a:xfrm>
            <a:off x="9168149" y="4876428"/>
            <a:ext cx="685800" cy="5813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Resident &amp; Faculty Eval of Program</a:t>
            </a:r>
          </a:p>
        </p:txBody>
      </p:sp>
      <p:sp>
        <p:nvSpPr>
          <p:cNvPr id="10" name="Rounded Rectangle 57">
            <a:extLst>
              <a:ext uri="{FF2B5EF4-FFF2-40B4-BE49-F238E27FC236}">
                <a16:creationId xmlns:a16="http://schemas.microsoft.com/office/drawing/2014/main" id="{AE2E2EF3-8957-5B18-C38B-96DA9382285A}"/>
              </a:ext>
            </a:extLst>
          </p:cNvPr>
          <p:cNvSpPr/>
          <p:nvPr/>
        </p:nvSpPr>
        <p:spPr>
          <a:xfrm>
            <a:off x="1604521" y="5463483"/>
            <a:ext cx="685800" cy="37971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825" dirty="0">
                <a:ea typeface="Calibri" panose="020F0502020204030204" pitchFamily="34" charset="0"/>
                <a:cs typeface="Times New Roman" panose="02020603050405020304" pitchFamily="18" charset="0"/>
              </a:rPr>
              <a:t> PEC Meetings                                                                                       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AAD31-311C-25D6-6FE9-3F7C8BE7E7DA}"/>
              </a:ext>
            </a:extLst>
          </p:cNvPr>
          <p:cNvSpPr txBox="1"/>
          <p:nvPr/>
        </p:nvSpPr>
        <p:spPr>
          <a:xfrm>
            <a:off x="1641191" y="4986406"/>
            <a:ext cx="212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Move these tasks to the appropriate time per your institution or program: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35F3A1-BA88-233D-507B-CB28F6727A09}"/>
              </a:ext>
            </a:extLst>
          </p:cNvPr>
          <p:cNvSpPr txBox="1"/>
          <p:nvPr/>
        </p:nvSpPr>
        <p:spPr>
          <a:xfrm>
            <a:off x="2512737" y="6437025"/>
            <a:ext cx="7300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Disclaimer:  This is a template only.  Adjust per your specialty and your institution.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E56B732-FA3E-6A28-8AED-E14112AD0121}"/>
              </a:ext>
            </a:extLst>
          </p:cNvPr>
          <p:cNvSpPr/>
          <p:nvPr/>
        </p:nvSpPr>
        <p:spPr>
          <a:xfrm>
            <a:off x="9056286" y="2208202"/>
            <a:ext cx="685800" cy="2822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Register for ERAS</a:t>
            </a:r>
          </a:p>
        </p:txBody>
      </p:sp>
      <p:sp>
        <p:nvSpPr>
          <p:cNvPr id="2" name="Rounded Rectangle 52">
            <a:extLst>
              <a:ext uri="{FF2B5EF4-FFF2-40B4-BE49-F238E27FC236}">
                <a16:creationId xmlns:a16="http://schemas.microsoft.com/office/drawing/2014/main" id="{C1FBE4D6-B99F-57F8-B791-F266DE3D0B4B}"/>
              </a:ext>
            </a:extLst>
          </p:cNvPr>
          <p:cNvSpPr/>
          <p:nvPr/>
        </p:nvSpPr>
        <p:spPr>
          <a:xfrm>
            <a:off x="3111396" y="1534045"/>
            <a:ext cx="685800" cy="342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750" dirty="0">
                <a:ea typeface="Calibri" panose="020F0502020204030204" pitchFamily="34" charset="0"/>
                <a:cs typeface="Times New Roman" panose="02020603050405020304" pitchFamily="18" charset="0"/>
              </a:rPr>
              <a:t>Register for NRMP</a:t>
            </a:r>
          </a:p>
        </p:txBody>
      </p:sp>
    </p:spTree>
    <p:extLst>
      <p:ext uri="{BB962C8B-B14F-4D97-AF65-F5344CB8AC3E}">
        <p14:creationId xmlns:p14="http://schemas.microsoft.com/office/powerpoint/2010/main" val="4462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74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Template for Program Administration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Program Administration</dc:title>
  <dc:creator>Cheryl Haynes</dc:creator>
  <cp:lastModifiedBy>BJ Schwartz</cp:lastModifiedBy>
  <cp:revision>1</cp:revision>
  <dcterms:created xsi:type="dcterms:W3CDTF">2022-09-26T12:57:20Z</dcterms:created>
  <dcterms:modified xsi:type="dcterms:W3CDTF">2022-09-26T17:06:23Z</dcterms:modified>
</cp:coreProperties>
</file>