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412" r:id="rId1"/>
  </p:sldMasterIdLst>
  <p:notesMasterIdLst>
    <p:notesMasterId r:id="rId27"/>
  </p:notesMasterIdLst>
  <p:sldIdLst>
    <p:sldId id="256" r:id="rId2"/>
    <p:sldId id="279" r:id="rId3"/>
    <p:sldId id="257" r:id="rId4"/>
    <p:sldId id="263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7" r:id="rId24"/>
    <p:sldId id="281" r:id="rId25"/>
    <p:sldId id="280" r:id="rId2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mic Sans M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/>
    <p:restoredTop sz="94590"/>
  </p:normalViewPr>
  <p:slideViewPr>
    <p:cSldViewPr snapToGrid="0" snapToObjects="1">
      <p:cViewPr varScale="1">
        <p:scale>
          <a:sx n="101" d="100"/>
          <a:sy n="101" d="100"/>
        </p:scale>
        <p:origin x="255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712A9-CA9F-4B76-A411-F6AC95FE60C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FEB1185-14E4-4B81-B4CD-D9D180D4791D}">
      <dgm:prSet phldrT="[Text]"/>
      <dgm:spPr/>
      <dgm:t>
        <a:bodyPr/>
        <a:lstStyle/>
        <a:p>
          <a:r>
            <a:rPr lang="en-US" dirty="0" smtClean="0"/>
            <a:t>Exposure to QI &amp; QI methodologies</a:t>
          </a:r>
          <a:endParaRPr lang="en-US" dirty="0"/>
        </a:p>
      </dgm:t>
    </dgm:pt>
    <dgm:pt modelId="{83608608-3CF8-4F77-ABDE-74ED571D05B1}" type="parTrans" cxnId="{650BE778-592D-4362-B7E0-8D65B2156CD6}">
      <dgm:prSet/>
      <dgm:spPr/>
      <dgm:t>
        <a:bodyPr/>
        <a:lstStyle/>
        <a:p>
          <a:endParaRPr lang="en-US"/>
        </a:p>
      </dgm:t>
    </dgm:pt>
    <dgm:pt modelId="{A0F0DDD1-3F99-407E-B487-453ED6862EA3}" type="sibTrans" cxnId="{650BE778-592D-4362-B7E0-8D65B2156CD6}">
      <dgm:prSet/>
      <dgm:spPr/>
      <dgm:t>
        <a:bodyPr/>
        <a:lstStyle/>
        <a:p>
          <a:endParaRPr lang="en-US"/>
        </a:p>
      </dgm:t>
    </dgm:pt>
    <dgm:pt modelId="{D6D54BAC-73FF-4342-A30B-3D4B7167EF11}">
      <dgm:prSet phldrT="[Text]"/>
      <dgm:spPr/>
      <dgm:t>
        <a:bodyPr/>
        <a:lstStyle/>
        <a:p>
          <a:r>
            <a:rPr lang="en-US" dirty="0" smtClean="0"/>
            <a:t>Experiential learning</a:t>
          </a:r>
          <a:endParaRPr lang="en-US" dirty="0"/>
        </a:p>
      </dgm:t>
    </dgm:pt>
    <dgm:pt modelId="{19FF7CEF-A209-4C40-867F-0B745DD7F1DF}" type="parTrans" cxnId="{7A8CAED6-84A6-45A0-8BAD-E7FD59A07C33}">
      <dgm:prSet/>
      <dgm:spPr/>
      <dgm:t>
        <a:bodyPr/>
        <a:lstStyle/>
        <a:p>
          <a:endParaRPr lang="en-US"/>
        </a:p>
      </dgm:t>
    </dgm:pt>
    <dgm:pt modelId="{CAC04075-74EE-4112-9D7E-A36FD03A3CE6}" type="sibTrans" cxnId="{7A8CAED6-84A6-45A0-8BAD-E7FD59A07C33}">
      <dgm:prSet/>
      <dgm:spPr/>
      <dgm:t>
        <a:bodyPr/>
        <a:lstStyle/>
        <a:p>
          <a:endParaRPr lang="en-US"/>
        </a:p>
      </dgm:t>
    </dgm:pt>
    <dgm:pt modelId="{6032BFA9-539B-4E2B-B92C-CECD8564EC0B}">
      <dgm:prSet phldrT="[Text]"/>
      <dgm:spPr/>
      <dgm:t>
        <a:bodyPr/>
        <a:lstStyle/>
        <a:p>
          <a:r>
            <a:rPr lang="en-US" dirty="0" smtClean="0"/>
            <a:t>Independent practice</a:t>
          </a:r>
          <a:endParaRPr lang="en-US" dirty="0"/>
        </a:p>
      </dgm:t>
    </dgm:pt>
    <dgm:pt modelId="{EE12420E-16AE-4DB7-992C-18EDE8C71319}" type="parTrans" cxnId="{D54EDD3A-34DA-4189-B22C-609351C11587}">
      <dgm:prSet/>
      <dgm:spPr/>
      <dgm:t>
        <a:bodyPr/>
        <a:lstStyle/>
        <a:p>
          <a:endParaRPr lang="en-US"/>
        </a:p>
      </dgm:t>
    </dgm:pt>
    <dgm:pt modelId="{45FA2DA5-5442-470E-B830-EB4251FDA35C}" type="sibTrans" cxnId="{D54EDD3A-34DA-4189-B22C-609351C11587}">
      <dgm:prSet/>
      <dgm:spPr/>
      <dgm:t>
        <a:bodyPr/>
        <a:lstStyle/>
        <a:p>
          <a:endParaRPr lang="en-US"/>
        </a:p>
      </dgm:t>
    </dgm:pt>
    <dgm:pt modelId="{D91C2C21-35A7-40F7-A58B-8501DDFFE625}" type="pres">
      <dgm:prSet presAssocID="{A30712A9-CA9F-4B76-A411-F6AC95FE60C5}" presName="CompostProcess" presStyleCnt="0">
        <dgm:presLayoutVars>
          <dgm:dir/>
          <dgm:resizeHandles val="exact"/>
        </dgm:presLayoutVars>
      </dgm:prSet>
      <dgm:spPr/>
    </dgm:pt>
    <dgm:pt modelId="{EE105D26-1DE7-4326-98FA-C6EE39A3AD44}" type="pres">
      <dgm:prSet presAssocID="{A30712A9-CA9F-4B76-A411-F6AC95FE60C5}" presName="arrow" presStyleLbl="bgShp" presStyleIdx="0" presStyleCnt="1"/>
      <dgm:spPr/>
    </dgm:pt>
    <dgm:pt modelId="{62F02A1D-5D54-434C-AE98-6D61674D5B79}" type="pres">
      <dgm:prSet presAssocID="{A30712A9-CA9F-4B76-A411-F6AC95FE60C5}" presName="linearProcess" presStyleCnt="0"/>
      <dgm:spPr/>
    </dgm:pt>
    <dgm:pt modelId="{CAC6D733-701D-4C44-B94D-561AAB5AC95C}" type="pres">
      <dgm:prSet presAssocID="{1FEB1185-14E4-4B81-B4CD-D9D180D4791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6F0FF-0475-42AD-BD2C-1A120523A4AB}" type="pres">
      <dgm:prSet presAssocID="{A0F0DDD1-3F99-407E-B487-453ED6862EA3}" presName="sibTrans" presStyleCnt="0"/>
      <dgm:spPr/>
    </dgm:pt>
    <dgm:pt modelId="{00368BB3-FA54-46AC-96A9-0201673EEDD9}" type="pres">
      <dgm:prSet presAssocID="{D6D54BAC-73FF-4342-A30B-3D4B7167EF1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DEFE3-F0E1-4837-88B2-413CD6211EFC}" type="pres">
      <dgm:prSet presAssocID="{CAC04075-74EE-4112-9D7E-A36FD03A3CE6}" presName="sibTrans" presStyleCnt="0"/>
      <dgm:spPr/>
    </dgm:pt>
    <dgm:pt modelId="{AFA27F15-0E05-47FD-91AD-3A21D077E32C}" type="pres">
      <dgm:prSet presAssocID="{6032BFA9-539B-4E2B-B92C-CECD8564EC0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C15EC4-24DE-4D61-AD76-69F733ADC1CE}" type="presOf" srcId="{1FEB1185-14E4-4B81-B4CD-D9D180D4791D}" destId="{CAC6D733-701D-4C44-B94D-561AAB5AC95C}" srcOrd="0" destOrd="0" presId="urn:microsoft.com/office/officeart/2005/8/layout/hProcess9"/>
    <dgm:cxn modelId="{D54EDD3A-34DA-4189-B22C-609351C11587}" srcId="{A30712A9-CA9F-4B76-A411-F6AC95FE60C5}" destId="{6032BFA9-539B-4E2B-B92C-CECD8564EC0B}" srcOrd="2" destOrd="0" parTransId="{EE12420E-16AE-4DB7-992C-18EDE8C71319}" sibTransId="{45FA2DA5-5442-470E-B830-EB4251FDA35C}"/>
    <dgm:cxn modelId="{066164A2-2E18-42E9-95CE-028D0358DB61}" type="presOf" srcId="{D6D54BAC-73FF-4342-A30B-3D4B7167EF11}" destId="{00368BB3-FA54-46AC-96A9-0201673EEDD9}" srcOrd="0" destOrd="0" presId="urn:microsoft.com/office/officeart/2005/8/layout/hProcess9"/>
    <dgm:cxn modelId="{7A8CAED6-84A6-45A0-8BAD-E7FD59A07C33}" srcId="{A30712A9-CA9F-4B76-A411-F6AC95FE60C5}" destId="{D6D54BAC-73FF-4342-A30B-3D4B7167EF11}" srcOrd="1" destOrd="0" parTransId="{19FF7CEF-A209-4C40-867F-0B745DD7F1DF}" sibTransId="{CAC04075-74EE-4112-9D7E-A36FD03A3CE6}"/>
    <dgm:cxn modelId="{650BE778-592D-4362-B7E0-8D65B2156CD6}" srcId="{A30712A9-CA9F-4B76-A411-F6AC95FE60C5}" destId="{1FEB1185-14E4-4B81-B4CD-D9D180D4791D}" srcOrd="0" destOrd="0" parTransId="{83608608-3CF8-4F77-ABDE-74ED571D05B1}" sibTransId="{A0F0DDD1-3F99-407E-B487-453ED6862EA3}"/>
    <dgm:cxn modelId="{2B1F95C8-F19C-4272-9D0B-A6E980D7B6D2}" type="presOf" srcId="{6032BFA9-539B-4E2B-B92C-CECD8564EC0B}" destId="{AFA27F15-0E05-47FD-91AD-3A21D077E32C}" srcOrd="0" destOrd="0" presId="urn:microsoft.com/office/officeart/2005/8/layout/hProcess9"/>
    <dgm:cxn modelId="{B7A16E72-F706-4F55-8362-0FA997FE63B6}" type="presOf" srcId="{A30712A9-CA9F-4B76-A411-F6AC95FE60C5}" destId="{D91C2C21-35A7-40F7-A58B-8501DDFFE625}" srcOrd="0" destOrd="0" presId="urn:microsoft.com/office/officeart/2005/8/layout/hProcess9"/>
    <dgm:cxn modelId="{D30DEA0D-33E7-49AB-A2FF-6898B3A69683}" type="presParOf" srcId="{D91C2C21-35A7-40F7-A58B-8501DDFFE625}" destId="{EE105D26-1DE7-4326-98FA-C6EE39A3AD44}" srcOrd="0" destOrd="0" presId="urn:microsoft.com/office/officeart/2005/8/layout/hProcess9"/>
    <dgm:cxn modelId="{B898B5C9-712D-4605-9380-2260EAA8DC2F}" type="presParOf" srcId="{D91C2C21-35A7-40F7-A58B-8501DDFFE625}" destId="{62F02A1D-5D54-434C-AE98-6D61674D5B79}" srcOrd="1" destOrd="0" presId="urn:microsoft.com/office/officeart/2005/8/layout/hProcess9"/>
    <dgm:cxn modelId="{3F893EF3-D03C-468B-8054-45DDAAFB5872}" type="presParOf" srcId="{62F02A1D-5D54-434C-AE98-6D61674D5B79}" destId="{CAC6D733-701D-4C44-B94D-561AAB5AC95C}" srcOrd="0" destOrd="0" presId="urn:microsoft.com/office/officeart/2005/8/layout/hProcess9"/>
    <dgm:cxn modelId="{CC5669BF-E12F-4FFD-8ED2-DD143C973615}" type="presParOf" srcId="{62F02A1D-5D54-434C-AE98-6D61674D5B79}" destId="{9E56F0FF-0475-42AD-BD2C-1A120523A4AB}" srcOrd="1" destOrd="0" presId="urn:microsoft.com/office/officeart/2005/8/layout/hProcess9"/>
    <dgm:cxn modelId="{8294AB35-9365-47F6-81DD-B97B237F8C0F}" type="presParOf" srcId="{62F02A1D-5D54-434C-AE98-6D61674D5B79}" destId="{00368BB3-FA54-46AC-96A9-0201673EEDD9}" srcOrd="2" destOrd="0" presId="urn:microsoft.com/office/officeart/2005/8/layout/hProcess9"/>
    <dgm:cxn modelId="{6D605654-454F-4B21-958E-5064FA4CFD1C}" type="presParOf" srcId="{62F02A1D-5D54-434C-AE98-6D61674D5B79}" destId="{964DEFE3-F0E1-4837-88B2-413CD6211EFC}" srcOrd="3" destOrd="0" presId="urn:microsoft.com/office/officeart/2005/8/layout/hProcess9"/>
    <dgm:cxn modelId="{90494AF9-94B1-4C3D-BFB6-C52DFB122699}" type="presParOf" srcId="{62F02A1D-5D54-434C-AE98-6D61674D5B79}" destId="{AFA27F15-0E05-47FD-91AD-3A21D077E32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17FEA-592B-4209-B6BD-4D7DA6D6667A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F21D3-C505-40FE-8589-A6C42EAC1E0F}">
      <dgm:prSet phldrT="[Text]" custT="1"/>
      <dgm:spPr/>
      <dgm:t>
        <a:bodyPr/>
        <a:lstStyle/>
        <a:p>
          <a:r>
            <a:rPr lang="en-US" sz="4400" dirty="0" smtClean="0"/>
            <a:t>Quality</a:t>
          </a:r>
          <a:endParaRPr lang="en-US" sz="4400" dirty="0"/>
        </a:p>
      </dgm:t>
    </dgm:pt>
    <dgm:pt modelId="{7F754C78-1EDF-4A46-80B1-9CED6B4E8106}" type="parTrans" cxnId="{29829F90-CEA4-4225-808B-C49AC794F3CA}">
      <dgm:prSet/>
      <dgm:spPr/>
      <dgm:t>
        <a:bodyPr/>
        <a:lstStyle/>
        <a:p>
          <a:endParaRPr lang="en-US"/>
        </a:p>
      </dgm:t>
    </dgm:pt>
    <dgm:pt modelId="{4A76F2AC-6122-4F02-9207-CE0C64C376D4}" type="sibTrans" cxnId="{29829F90-CEA4-4225-808B-C49AC794F3CA}">
      <dgm:prSet/>
      <dgm:spPr/>
      <dgm:t>
        <a:bodyPr/>
        <a:lstStyle/>
        <a:p>
          <a:endParaRPr lang="en-US"/>
        </a:p>
      </dgm:t>
    </dgm:pt>
    <dgm:pt modelId="{4BB8B2D6-36A1-478A-80CF-2B8B73AF6A59}">
      <dgm:prSet phldrT="[Text]"/>
      <dgm:spPr/>
      <dgm:t>
        <a:bodyPr/>
        <a:lstStyle/>
        <a:p>
          <a:r>
            <a:rPr lang="en-US" dirty="0" smtClean="0"/>
            <a:t>Varying degree in what people viewed to be institutional QI priorities</a:t>
          </a:r>
          <a:endParaRPr lang="en-US" dirty="0"/>
        </a:p>
      </dgm:t>
    </dgm:pt>
    <dgm:pt modelId="{FF5E039D-0145-445C-8488-8E03AA61BA59}" type="parTrans" cxnId="{00DB264F-F2CD-46CD-80D9-1BACB0231FB6}">
      <dgm:prSet/>
      <dgm:spPr/>
      <dgm:t>
        <a:bodyPr/>
        <a:lstStyle/>
        <a:p>
          <a:endParaRPr lang="en-US"/>
        </a:p>
      </dgm:t>
    </dgm:pt>
    <dgm:pt modelId="{C294700B-00B3-4CFB-A876-0810EB283834}" type="sibTrans" cxnId="{00DB264F-F2CD-46CD-80D9-1BACB0231FB6}">
      <dgm:prSet/>
      <dgm:spPr/>
      <dgm:t>
        <a:bodyPr/>
        <a:lstStyle/>
        <a:p>
          <a:endParaRPr lang="en-US"/>
        </a:p>
      </dgm:t>
    </dgm:pt>
    <dgm:pt modelId="{7CD0664E-3455-4475-8520-DDD6C1B91E85}">
      <dgm:prSet phldrT="[Text]"/>
      <dgm:spPr/>
      <dgm:t>
        <a:bodyPr/>
        <a:lstStyle/>
        <a:p>
          <a:r>
            <a:rPr lang="en-US" dirty="0" smtClean="0"/>
            <a:t>Limited knowledge of QI methodologies and those employed in the CLE</a:t>
          </a:r>
          <a:endParaRPr lang="en-US" dirty="0"/>
        </a:p>
      </dgm:t>
    </dgm:pt>
    <dgm:pt modelId="{DB121B51-1FAB-4C79-93CF-4188D86639D8}" type="parTrans" cxnId="{CA2473C2-9C5F-4A22-AED1-C64942CBB93E}">
      <dgm:prSet/>
      <dgm:spPr/>
      <dgm:t>
        <a:bodyPr/>
        <a:lstStyle/>
        <a:p>
          <a:endParaRPr lang="en-US"/>
        </a:p>
      </dgm:t>
    </dgm:pt>
    <dgm:pt modelId="{D3A225DC-0488-457E-B49A-314FC322BA5E}" type="sibTrans" cxnId="{CA2473C2-9C5F-4A22-AED1-C64942CBB93E}">
      <dgm:prSet/>
      <dgm:spPr/>
      <dgm:t>
        <a:bodyPr/>
        <a:lstStyle/>
        <a:p>
          <a:endParaRPr lang="en-US"/>
        </a:p>
      </dgm:t>
    </dgm:pt>
    <dgm:pt modelId="{66AC40D9-22B8-4DC1-A3D7-B458E54E7CD8}">
      <dgm:prSet phldrT="[Text]"/>
      <dgm:spPr/>
      <dgm:t>
        <a:bodyPr/>
        <a:lstStyle/>
        <a:p>
          <a:r>
            <a:rPr lang="en-US" dirty="0" smtClean="0"/>
            <a:t>Residents view QI engagement as implementing solutions prescribed by CLE or department</a:t>
          </a:r>
          <a:endParaRPr lang="en-US" dirty="0"/>
        </a:p>
      </dgm:t>
    </dgm:pt>
    <dgm:pt modelId="{9C1A8B0C-851B-477C-B238-D1A801793112}" type="parTrans" cxnId="{1BE2AAA9-4D25-45C8-936E-173C87FE66B9}">
      <dgm:prSet/>
      <dgm:spPr/>
      <dgm:t>
        <a:bodyPr/>
        <a:lstStyle/>
        <a:p>
          <a:endParaRPr lang="en-US"/>
        </a:p>
      </dgm:t>
    </dgm:pt>
    <dgm:pt modelId="{09B30A32-79F9-410B-888F-B5C181454F60}" type="sibTrans" cxnId="{1BE2AAA9-4D25-45C8-936E-173C87FE66B9}">
      <dgm:prSet/>
      <dgm:spPr/>
      <dgm:t>
        <a:bodyPr/>
        <a:lstStyle/>
        <a:p>
          <a:endParaRPr lang="en-US"/>
        </a:p>
      </dgm:t>
    </dgm:pt>
    <dgm:pt modelId="{B21B98AD-4ADC-46E1-8020-32AB3F119B42}">
      <dgm:prSet phldrT="[Text]"/>
      <dgm:spPr/>
      <dgm:t>
        <a:bodyPr/>
        <a:lstStyle/>
        <a:p>
          <a:r>
            <a:rPr lang="en-US" dirty="0" smtClean="0"/>
            <a:t>Limited participation in interprofessional QI teams</a:t>
          </a:r>
          <a:endParaRPr lang="en-US" dirty="0"/>
        </a:p>
      </dgm:t>
    </dgm:pt>
    <dgm:pt modelId="{B41EBAAD-5107-453A-B899-C671BC42F1A2}" type="parTrans" cxnId="{75CF35A0-1737-452E-B249-9C4DE40B969B}">
      <dgm:prSet/>
      <dgm:spPr/>
      <dgm:t>
        <a:bodyPr/>
        <a:lstStyle/>
        <a:p>
          <a:endParaRPr lang="en-US"/>
        </a:p>
      </dgm:t>
    </dgm:pt>
    <dgm:pt modelId="{D41F6E8D-67CD-400C-A132-CA321DE61A64}" type="sibTrans" cxnId="{75CF35A0-1737-452E-B249-9C4DE40B969B}">
      <dgm:prSet/>
      <dgm:spPr/>
      <dgm:t>
        <a:bodyPr/>
        <a:lstStyle/>
        <a:p>
          <a:endParaRPr lang="en-US"/>
        </a:p>
      </dgm:t>
    </dgm:pt>
    <dgm:pt modelId="{3BE57DFB-EA59-4C6C-BCA6-DEE4EEB1C7E4}" type="pres">
      <dgm:prSet presAssocID="{88717FEA-592B-4209-B6BD-4D7DA6D666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6DCC7A-AA69-46D4-AE06-61F07601694D}" type="pres">
      <dgm:prSet presAssocID="{88717FEA-592B-4209-B6BD-4D7DA6D6667A}" presName="matrix" presStyleCnt="0"/>
      <dgm:spPr/>
    </dgm:pt>
    <dgm:pt modelId="{FBBE238C-F9F2-477A-B948-D9088F4F490F}" type="pres">
      <dgm:prSet presAssocID="{88717FEA-592B-4209-B6BD-4D7DA6D6667A}" presName="tile1" presStyleLbl="node1" presStyleIdx="0" presStyleCnt="4"/>
      <dgm:spPr/>
      <dgm:t>
        <a:bodyPr/>
        <a:lstStyle/>
        <a:p>
          <a:endParaRPr lang="en-US"/>
        </a:p>
      </dgm:t>
    </dgm:pt>
    <dgm:pt modelId="{78D0F38B-512C-4D83-AE64-C20BD8EDFA92}" type="pres">
      <dgm:prSet presAssocID="{88717FEA-592B-4209-B6BD-4D7DA6D666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B3DDF-65DD-48CA-885A-B7C10AFA58B0}" type="pres">
      <dgm:prSet presAssocID="{88717FEA-592B-4209-B6BD-4D7DA6D6667A}" presName="tile2" presStyleLbl="node1" presStyleIdx="1" presStyleCnt="4"/>
      <dgm:spPr/>
      <dgm:t>
        <a:bodyPr/>
        <a:lstStyle/>
        <a:p>
          <a:endParaRPr lang="en-US"/>
        </a:p>
      </dgm:t>
    </dgm:pt>
    <dgm:pt modelId="{B58EE646-4716-44AE-9DCB-D80257366AFD}" type="pres">
      <dgm:prSet presAssocID="{88717FEA-592B-4209-B6BD-4D7DA6D666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DFA67-24E4-4D2D-8A99-D1BEFF590944}" type="pres">
      <dgm:prSet presAssocID="{88717FEA-592B-4209-B6BD-4D7DA6D6667A}" presName="tile3" presStyleLbl="node1" presStyleIdx="2" presStyleCnt="4"/>
      <dgm:spPr/>
      <dgm:t>
        <a:bodyPr/>
        <a:lstStyle/>
        <a:p>
          <a:endParaRPr lang="en-US"/>
        </a:p>
      </dgm:t>
    </dgm:pt>
    <dgm:pt modelId="{F23C6D30-9F93-4E35-9881-F7237357D32D}" type="pres">
      <dgm:prSet presAssocID="{88717FEA-592B-4209-B6BD-4D7DA6D666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A92B7-0D49-468A-92CC-2D71EFCD12D1}" type="pres">
      <dgm:prSet presAssocID="{88717FEA-592B-4209-B6BD-4D7DA6D6667A}" presName="tile4" presStyleLbl="node1" presStyleIdx="3" presStyleCnt="4"/>
      <dgm:spPr/>
      <dgm:t>
        <a:bodyPr/>
        <a:lstStyle/>
        <a:p>
          <a:endParaRPr lang="en-US"/>
        </a:p>
      </dgm:t>
    </dgm:pt>
    <dgm:pt modelId="{70627E56-586F-4975-A115-0C71C8A7B331}" type="pres">
      <dgm:prSet presAssocID="{88717FEA-592B-4209-B6BD-4D7DA6D666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A5BE4-0BA9-441C-9298-1CD11B8400F0}" type="pres">
      <dgm:prSet presAssocID="{88717FEA-592B-4209-B6BD-4D7DA6D6667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1BE2AAA9-4D25-45C8-936E-173C87FE66B9}" srcId="{C8AF21D3-C505-40FE-8589-A6C42EAC1E0F}" destId="{66AC40D9-22B8-4DC1-A3D7-B458E54E7CD8}" srcOrd="2" destOrd="0" parTransId="{9C1A8B0C-851B-477C-B238-D1A801793112}" sibTransId="{09B30A32-79F9-410B-888F-B5C181454F60}"/>
    <dgm:cxn modelId="{435B0766-58FB-4EDD-A06C-6278FD5DAC07}" type="presOf" srcId="{66AC40D9-22B8-4DC1-A3D7-B458E54E7CD8}" destId="{F23C6D30-9F93-4E35-9881-F7237357D32D}" srcOrd="1" destOrd="0" presId="urn:microsoft.com/office/officeart/2005/8/layout/matrix1"/>
    <dgm:cxn modelId="{BD0B0C22-0182-4B73-83FE-D415158255FF}" type="presOf" srcId="{B21B98AD-4ADC-46E1-8020-32AB3F119B42}" destId="{70627E56-586F-4975-A115-0C71C8A7B331}" srcOrd="1" destOrd="0" presId="urn:microsoft.com/office/officeart/2005/8/layout/matrix1"/>
    <dgm:cxn modelId="{7E12363E-5898-4F89-A64F-68167A093F14}" type="presOf" srcId="{C8AF21D3-C505-40FE-8589-A6C42EAC1E0F}" destId="{A4FA5BE4-0BA9-441C-9298-1CD11B8400F0}" srcOrd="0" destOrd="0" presId="urn:microsoft.com/office/officeart/2005/8/layout/matrix1"/>
    <dgm:cxn modelId="{48036556-27AD-4C18-A5D2-537DD3E6B972}" type="presOf" srcId="{66AC40D9-22B8-4DC1-A3D7-B458E54E7CD8}" destId="{329DFA67-24E4-4D2D-8A99-D1BEFF590944}" srcOrd="0" destOrd="0" presId="urn:microsoft.com/office/officeart/2005/8/layout/matrix1"/>
    <dgm:cxn modelId="{14AFCF39-7EF2-4720-8EE2-06663AB8BECB}" type="presOf" srcId="{4BB8B2D6-36A1-478A-80CF-2B8B73AF6A59}" destId="{FBBE238C-F9F2-477A-B948-D9088F4F490F}" srcOrd="0" destOrd="0" presId="urn:microsoft.com/office/officeart/2005/8/layout/matrix1"/>
    <dgm:cxn modelId="{29829F90-CEA4-4225-808B-C49AC794F3CA}" srcId="{88717FEA-592B-4209-B6BD-4D7DA6D6667A}" destId="{C8AF21D3-C505-40FE-8589-A6C42EAC1E0F}" srcOrd="0" destOrd="0" parTransId="{7F754C78-1EDF-4A46-80B1-9CED6B4E8106}" sibTransId="{4A76F2AC-6122-4F02-9207-CE0C64C376D4}"/>
    <dgm:cxn modelId="{00DB264F-F2CD-46CD-80D9-1BACB0231FB6}" srcId="{C8AF21D3-C505-40FE-8589-A6C42EAC1E0F}" destId="{4BB8B2D6-36A1-478A-80CF-2B8B73AF6A59}" srcOrd="0" destOrd="0" parTransId="{FF5E039D-0145-445C-8488-8E03AA61BA59}" sibTransId="{C294700B-00B3-4CFB-A876-0810EB283834}"/>
    <dgm:cxn modelId="{857C6B9E-2B7A-40E8-8194-498108332D12}" type="presOf" srcId="{7CD0664E-3455-4475-8520-DDD6C1B91E85}" destId="{B58EE646-4716-44AE-9DCB-D80257366AFD}" srcOrd="1" destOrd="0" presId="urn:microsoft.com/office/officeart/2005/8/layout/matrix1"/>
    <dgm:cxn modelId="{5C6E3D35-43D2-4A0A-8CF7-0C38D68B13E7}" type="presOf" srcId="{4BB8B2D6-36A1-478A-80CF-2B8B73AF6A59}" destId="{78D0F38B-512C-4D83-AE64-C20BD8EDFA92}" srcOrd="1" destOrd="0" presId="urn:microsoft.com/office/officeart/2005/8/layout/matrix1"/>
    <dgm:cxn modelId="{6F924C60-B03F-47C0-9FBA-535777F63089}" type="presOf" srcId="{7CD0664E-3455-4475-8520-DDD6C1B91E85}" destId="{429B3DDF-65DD-48CA-885A-B7C10AFA58B0}" srcOrd="0" destOrd="0" presId="urn:microsoft.com/office/officeart/2005/8/layout/matrix1"/>
    <dgm:cxn modelId="{A65A38A5-E472-4F74-8EA7-E422F985FCA3}" type="presOf" srcId="{B21B98AD-4ADC-46E1-8020-32AB3F119B42}" destId="{078A92B7-0D49-468A-92CC-2D71EFCD12D1}" srcOrd="0" destOrd="0" presId="urn:microsoft.com/office/officeart/2005/8/layout/matrix1"/>
    <dgm:cxn modelId="{75CF35A0-1737-452E-B249-9C4DE40B969B}" srcId="{C8AF21D3-C505-40FE-8589-A6C42EAC1E0F}" destId="{B21B98AD-4ADC-46E1-8020-32AB3F119B42}" srcOrd="3" destOrd="0" parTransId="{B41EBAAD-5107-453A-B899-C671BC42F1A2}" sibTransId="{D41F6E8D-67CD-400C-A132-CA321DE61A64}"/>
    <dgm:cxn modelId="{4F6D191A-7E40-4789-951F-04D387D28901}" type="presOf" srcId="{88717FEA-592B-4209-B6BD-4D7DA6D6667A}" destId="{3BE57DFB-EA59-4C6C-BCA6-DEE4EEB1C7E4}" srcOrd="0" destOrd="0" presId="urn:microsoft.com/office/officeart/2005/8/layout/matrix1"/>
    <dgm:cxn modelId="{CA2473C2-9C5F-4A22-AED1-C64942CBB93E}" srcId="{C8AF21D3-C505-40FE-8589-A6C42EAC1E0F}" destId="{7CD0664E-3455-4475-8520-DDD6C1B91E85}" srcOrd="1" destOrd="0" parTransId="{DB121B51-1FAB-4C79-93CF-4188D86639D8}" sibTransId="{D3A225DC-0488-457E-B49A-314FC322BA5E}"/>
    <dgm:cxn modelId="{641AE858-DC50-4D55-8A0C-89B2D9FBE712}" type="presParOf" srcId="{3BE57DFB-EA59-4C6C-BCA6-DEE4EEB1C7E4}" destId="{DF6DCC7A-AA69-46D4-AE06-61F07601694D}" srcOrd="0" destOrd="0" presId="urn:microsoft.com/office/officeart/2005/8/layout/matrix1"/>
    <dgm:cxn modelId="{4A70FEE4-D5F9-4D13-B5B5-ECE4F5064522}" type="presParOf" srcId="{DF6DCC7A-AA69-46D4-AE06-61F07601694D}" destId="{FBBE238C-F9F2-477A-B948-D9088F4F490F}" srcOrd="0" destOrd="0" presId="urn:microsoft.com/office/officeart/2005/8/layout/matrix1"/>
    <dgm:cxn modelId="{50814526-8011-4AC9-9AEB-790F53652392}" type="presParOf" srcId="{DF6DCC7A-AA69-46D4-AE06-61F07601694D}" destId="{78D0F38B-512C-4D83-AE64-C20BD8EDFA92}" srcOrd="1" destOrd="0" presId="urn:microsoft.com/office/officeart/2005/8/layout/matrix1"/>
    <dgm:cxn modelId="{A25E38F8-2C27-4073-89D6-24F90CC2C261}" type="presParOf" srcId="{DF6DCC7A-AA69-46D4-AE06-61F07601694D}" destId="{429B3DDF-65DD-48CA-885A-B7C10AFA58B0}" srcOrd="2" destOrd="0" presId="urn:microsoft.com/office/officeart/2005/8/layout/matrix1"/>
    <dgm:cxn modelId="{B1BEBEB0-076B-41D6-9044-1B5CA09E20FA}" type="presParOf" srcId="{DF6DCC7A-AA69-46D4-AE06-61F07601694D}" destId="{B58EE646-4716-44AE-9DCB-D80257366AFD}" srcOrd="3" destOrd="0" presId="urn:microsoft.com/office/officeart/2005/8/layout/matrix1"/>
    <dgm:cxn modelId="{D47A9E5E-6479-4EA2-93F5-50AE884F437F}" type="presParOf" srcId="{DF6DCC7A-AA69-46D4-AE06-61F07601694D}" destId="{329DFA67-24E4-4D2D-8A99-D1BEFF590944}" srcOrd="4" destOrd="0" presId="urn:microsoft.com/office/officeart/2005/8/layout/matrix1"/>
    <dgm:cxn modelId="{28D0A2DF-93F7-4204-8C4E-30D621AFFFCA}" type="presParOf" srcId="{DF6DCC7A-AA69-46D4-AE06-61F07601694D}" destId="{F23C6D30-9F93-4E35-9881-F7237357D32D}" srcOrd="5" destOrd="0" presId="urn:microsoft.com/office/officeart/2005/8/layout/matrix1"/>
    <dgm:cxn modelId="{1E5585D0-325D-4841-8B69-552860C7838B}" type="presParOf" srcId="{DF6DCC7A-AA69-46D4-AE06-61F07601694D}" destId="{078A92B7-0D49-468A-92CC-2D71EFCD12D1}" srcOrd="6" destOrd="0" presId="urn:microsoft.com/office/officeart/2005/8/layout/matrix1"/>
    <dgm:cxn modelId="{0CDFD018-1677-4DE3-82CB-89F7FF881A3A}" type="presParOf" srcId="{DF6DCC7A-AA69-46D4-AE06-61F07601694D}" destId="{70627E56-586F-4975-A115-0C71C8A7B331}" srcOrd="7" destOrd="0" presId="urn:microsoft.com/office/officeart/2005/8/layout/matrix1"/>
    <dgm:cxn modelId="{FA52DF95-2404-4B79-AA2A-FBF4282D29AF}" type="presParOf" srcId="{3BE57DFB-EA59-4C6C-BCA6-DEE4EEB1C7E4}" destId="{A4FA5BE4-0BA9-441C-9298-1CD11B8400F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84F3A1-0FBF-2841-A679-875353309154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2740D8-220B-B448-B035-355E859190FA}">
      <dgm:prSet phldrT="[Text]"/>
      <dgm:spPr/>
      <dgm:t>
        <a:bodyPr/>
        <a:lstStyle/>
        <a:p>
          <a:r>
            <a:rPr lang="en-US" dirty="0" smtClean="0"/>
            <a:t>Health Care Disparities</a:t>
          </a:r>
          <a:endParaRPr lang="en-US" dirty="0"/>
        </a:p>
      </dgm:t>
    </dgm:pt>
    <dgm:pt modelId="{25AF0BFF-2295-3743-8A13-EE1B85FE1770}" type="parTrans" cxnId="{33B62AE0-538F-A94B-B34D-D711B587B5A3}">
      <dgm:prSet/>
      <dgm:spPr/>
      <dgm:t>
        <a:bodyPr/>
        <a:lstStyle/>
        <a:p>
          <a:endParaRPr lang="en-US"/>
        </a:p>
      </dgm:t>
    </dgm:pt>
    <dgm:pt modelId="{5B93145B-785B-5248-B585-A81C16514FBE}" type="sibTrans" cxnId="{33B62AE0-538F-A94B-B34D-D711B587B5A3}">
      <dgm:prSet/>
      <dgm:spPr/>
      <dgm:t>
        <a:bodyPr/>
        <a:lstStyle/>
        <a:p>
          <a:endParaRPr lang="en-US"/>
        </a:p>
      </dgm:t>
    </dgm:pt>
    <dgm:pt modelId="{1119EDEC-31BA-8C43-9B96-0CA18A5CAA03}">
      <dgm:prSet phldrT="[Text]"/>
      <dgm:spPr/>
      <dgm:t>
        <a:bodyPr/>
        <a:lstStyle/>
        <a:p>
          <a:r>
            <a:rPr lang="en-US" dirty="0" smtClean="0"/>
            <a:t>Few CLEs had a formal strategy for addressing disparities</a:t>
          </a:r>
          <a:endParaRPr lang="en-US" dirty="0"/>
        </a:p>
      </dgm:t>
    </dgm:pt>
    <dgm:pt modelId="{DCEE0637-E8A0-1842-838C-90D2A893A48A}" type="parTrans" cxnId="{5EF24BC6-4276-0040-B1BF-3D7F3BD62355}">
      <dgm:prSet/>
      <dgm:spPr/>
      <dgm:t>
        <a:bodyPr/>
        <a:lstStyle/>
        <a:p>
          <a:endParaRPr lang="en-US"/>
        </a:p>
      </dgm:t>
    </dgm:pt>
    <dgm:pt modelId="{6C41D380-A097-8841-9BDA-A71BCF483718}" type="sibTrans" cxnId="{5EF24BC6-4276-0040-B1BF-3D7F3BD62355}">
      <dgm:prSet/>
      <dgm:spPr/>
      <dgm:t>
        <a:bodyPr/>
        <a:lstStyle/>
        <a:p>
          <a:endParaRPr lang="en-US"/>
        </a:p>
      </dgm:t>
    </dgm:pt>
    <dgm:pt modelId="{76483486-9331-1B46-AE89-F69BB4006E61}">
      <dgm:prSet phldrT="[Text]"/>
      <dgm:spPr/>
      <dgm:t>
        <a:bodyPr/>
        <a:lstStyle/>
        <a:p>
          <a:r>
            <a:rPr lang="en-US" dirty="0" smtClean="0"/>
            <a:t>Education and training on disparities &amp; cultural competence was largely generic</a:t>
          </a:r>
          <a:endParaRPr lang="en-US" dirty="0"/>
        </a:p>
      </dgm:t>
    </dgm:pt>
    <dgm:pt modelId="{0E17D2B6-157F-0347-B422-2EA2D3962390}" type="parTrans" cxnId="{E574DB0C-E847-B44E-9A6D-E08476A3B415}">
      <dgm:prSet/>
      <dgm:spPr/>
      <dgm:t>
        <a:bodyPr/>
        <a:lstStyle/>
        <a:p>
          <a:endParaRPr lang="en-US"/>
        </a:p>
      </dgm:t>
    </dgm:pt>
    <dgm:pt modelId="{95322623-47DB-6941-85CA-EA92DAA62294}" type="sibTrans" cxnId="{E574DB0C-E847-B44E-9A6D-E08476A3B415}">
      <dgm:prSet/>
      <dgm:spPr/>
      <dgm:t>
        <a:bodyPr/>
        <a:lstStyle/>
        <a:p>
          <a:endParaRPr lang="en-US"/>
        </a:p>
      </dgm:t>
    </dgm:pt>
    <dgm:pt modelId="{D68DAEBB-257F-3B4C-8E35-187876ACB7FB}">
      <dgm:prSet phldrT="[Text]"/>
      <dgm:spPr/>
      <dgm:t>
        <a:bodyPr/>
        <a:lstStyle/>
        <a:p>
          <a:r>
            <a:rPr lang="en-US" dirty="0" smtClean="0"/>
            <a:t>Executive leadership’s description of their vulnerable populations didn’t align with that identified by residents &amp; faculty</a:t>
          </a:r>
          <a:endParaRPr lang="en-US" dirty="0"/>
        </a:p>
      </dgm:t>
    </dgm:pt>
    <dgm:pt modelId="{A9BF1C55-56C5-C443-B1C7-45DB1BD58287}" type="parTrans" cxnId="{25FEF710-12C6-E242-9F90-9A5A7BED9BAF}">
      <dgm:prSet/>
      <dgm:spPr/>
      <dgm:t>
        <a:bodyPr/>
        <a:lstStyle/>
        <a:p>
          <a:endParaRPr lang="en-US"/>
        </a:p>
      </dgm:t>
    </dgm:pt>
    <dgm:pt modelId="{A4D0B152-B717-CA42-98AB-21C075878931}" type="sibTrans" cxnId="{25FEF710-12C6-E242-9F90-9A5A7BED9BAF}">
      <dgm:prSet/>
      <dgm:spPr/>
      <dgm:t>
        <a:bodyPr/>
        <a:lstStyle/>
        <a:p>
          <a:endParaRPr lang="en-US"/>
        </a:p>
      </dgm:t>
    </dgm:pt>
    <dgm:pt modelId="{57F7E6C5-8931-9E4C-9016-AA5CBBDDE1BC}">
      <dgm:prSet phldrT="[Text]"/>
      <dgm:spPr/>
      <dgm:t>
        <a:bodyPr/>
        <a:lstStyle/>
        <a:p>
          <a:r>
            <a:rPr lang="en-US" dirty="0" smtClean="0"/>
            <a:t>Limited awareness of differences in outcomes across various populations</a:t>
          </a:r>
          <a:endParaRPr lang="en-US" dirty="0"/>
        </a:p>
      </dgm:t>
    </dgm:pt>
    <dgm:pt modelId="{10A6D9D7-C23C-C14B-813C-492A7B833671}" type="parTrans" cxnId="{02EE250F-EC70-DB4E-83DA-DBD7D3C75670}">
      <dgm:prSet/>
      <dgm:spPr/>
      <dgm:t>
        <a:bodyPr/>
        <a:lstStyle/>
        <a:p>
          <a:endParaRPr lang="en-US"/>
        </a:p>
      </dgm:t>
    </dgm:pt>
    <dgm:pt modelId="{2358BF23-E7FB-5149-960F-D46E019B69AD}" type="sibTrans" cxnId="{02EE250F-EC70-DB4E-83DA-DBD7D3C75670}">
      <dgm:prSet/>
      <dgm:spPr/>
      <dgm:t>
        <a:bodyPr/>
        <a:lstStyle/>
        <a:p>
          <a:endParaRPr lang="en-US"/>
        </a:p>
      </dgm:t>
    </dgm:pt>
    <dgm:pt modelId="{A4A5075B-4B63-C344-B9F7-9EA5207D6085}" type="pres">
      <dgm:prSet presAssocID="{9A84F3A1-0FBF-2841-A679-87535330915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A754AF-1EDB-C847-A4B2-A56EDC325B0F}" type="pres">
      <dgm:prSet presAssocID="{9A84F3A1-0FBF-2841-A679-875353309154}" presName="matrix" presStyleCnt="0"/>
      <dgm:spPr/>
    </dgm:pt>
    <dgm:pt modelId="{BB601893-CCCA-7646-89BF-8823547751DC}" type="pres">
      <dgm:prSet presAssocID="{9A84F3A1-0FBF-2841-A679-875353309154}" presName="tile1" presStyleLbl="node1" presStyleIdx="0" presStyleCnt="4"/>
      <dgm:spPr/>
      <dgm:t>
        <a:bodyPr/>
        <a:lstStyle/>
        <a:p>
          <a:endParaRPr lang="en-US"/>
        </a:p>
      </dgm:t>
    </dgm:pt>
    <dgm:pt modelId="{7FAD1482-362A-0342-8D1C-5A66EC4E9754}" type="pres">
      <dgm:prSet presAssocID="{9A84F3A1-0FBF-2841-A679-87535330915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3DB30-F191-D245-B6A9-C620C5DFBBA7}" type="pres">
      <dgm:prSet presAssocID="{9A84F3A1-0FBF-2841-A679-875353309154}" presName="tile2" presStyleLbl="node1" presStyleIdx="1" presStyleCnt="4"/>
      <dgm:spPr/>
      <dgm:t>
        <a:bodyPr/>
        <a:lstStyle/>
        <a:p>
          <a:endParaRPr lang="en-US"/>
        </a:p>
      </dgm:t>
    </dgm:pt>
    <dgm:pt modelId="{F4859F29-2ECA-F54D-B5A1-B91A2C42A1EB}" type="pres">
      <dgm:prSet presAssocID="{9A84F3A1-0FBF-2841-A679-87535330915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A0C061-6EB1-E641-9C86-2F0188064B85}" type="pres">
      <dgm:prSet presAssocID="{9A84F3A1-0FBF-2841-A679-875353309154}" presName="tile3" presStyleLbl="node1" presStyleIdx="2" presStyleCnt="4"/>
      <dgm:spPr/>
      <dgm:t>
        <a:bodyPr/>
        <a:lstStyle/>
        <a:p>
          <a:endParaRPr lang="en-US"/>
        </a:p>
      </dgm:t>
    </dgm:pt>
    <dgm:pt modelId="{D76C31D9-171A-1B46-A605-3BAB464AF457}" type="pres">
      <dgm:prSet presAssocID="{9A84F3A1-0FBF-2841-A679-87535330915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45B4B-56A0-F943-9927-29BA421FDE9C}" type="pres">
      <dgm:prSet presAssocID="{9A84F3A1-0FBF-2841-A679-875353309154}" presName="tile4" presStyleLbl="node1" presStyleIdx="3" presStyleCnt="4"/>
      <dgm:spPr/>
      <dgm:t>
        <a:bodyPr/>
        <a:lstStyle/>
        <a:p>
          <a:endParaRPr lang="en-US"/>
        </a:p>
      </dgm:t>
    </dgm:pt>
    <dgm:pt modelId="{344EA925-76D5-D444-ABBD-157720EF0095}" type="pres">
      <dgm:prSet presAssocID="{9A84F3A1-0FBF-2841-A679-87535330915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4CEA4-46FC-664D-9DA7-7580C9A35D38}" type="pres">
      <dgm:prSet presAssocID="{9A84F3A1-0FBF-2841-A679-87535330915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EF24BC6-4276-0040-B1BF-3D7F3BD62355}" srcId="{C92740D8-220B-B448-B035-355E859190FA}" destId="{1119EDEC-31BA-8C43-9B96-0CA18A5CAA03}" srcOrd="0" destOrd="0" parTransId="{DCEE0637-E8A0-1842-838C-90D2A893A48A}" sibTransId="{6C41D380-A097-8841-9BDA-A71BCF483718}"/>
    <dgm:cxn modelId="{1BD9F513-0109-BB4A-8DC5-759AA08AA523}" type="presOf" srcId="{57F7E6C5-8931-9E4C-9016-AA5CBBDDE1BC}" destId="{344EA925-76D5-D444-ABBD-157720EF0095}" srcOrd="1" destOrd="0" presId="urn:microsoft.com/office/officeart/2005/8/layout/matrix1"/>
    <dgm:cxn modelId="{6940725C-2677-0D44-90CE-906CA83D6D1A}" type="presOf" srcId="{9A84F3A1-0FBF-2841-A679-875353309154}" destId="{A4A5075B-4B63-C344-B9F7-9EA5207D6085}" srcOrd="0" destOrd="0" presId="urn:microsoft.com/office/officeart/2005/8/layout/matrix1"/>
    <dgm:cxn modelId="{E574DB0C-E847-B44E-9A6D-E08476A3B415}" srcId="{C92740D8-220B-B448-B035-355E859190FA}" destId="{76483486-9331-1B46-AE89-F69BB4006E61}" srcOrd="1" destOrd="0" parTransId="{0E17D2B6-157F-0347-B422-2EA2D3962390}" sibTransId="{95322623-47DB-6941-85CA-EA92DAA62294}"/>
    <dgm:cxn modelId="{729D2B52-957E-004C-A032-C1CCD529B508}" type="presOf" srcId="{1119EDEC-31BA-8C43-9B96-0CA18A5CAA03}" destId="{7FAD1482-362A-0342-8D1C-5A66EC4E9754}" srcOrd="1" destOrd="0" presId="urn:microsoft.com/office/officeart/2005/8/layout/matrix1"/>
    <dgm:cxn modelId="{CC475AFC-CB72-3946-8545-9F1B4CE30839}" type="presOf" srcId="{76483486-9331-1B46-AE89-F69BB4006E61}" destId="{F4859F29-2ECA-F54D-B5A1-B91A2C42A1EB}" srcOrd="1" destOrd="0" presId="urn:microsoft.com/office/officeart/2005/8/layout/matrix1"/>
    <dgm:cxn modelId="{BB601028-4A00-C34C-BA3A-7FA374811290}" type="presOf" srcId="{D68DAEBB-257F-3B4C-8E35-187876ACB7FB}" destId="{33A0C061-6EB1-E641-9C86-2F0188064B85}" srcOrd="0" destOrd="0" presId="urn:microsoft.com/office/officeart/2005/8/layout/matrix1"/>
    <dgm:cxn modelId="{02EE250F-EC70-DB4E-83DA-DBD7D3C75670}" srcId="{C92740D8-220B-B448-B035-355E859190FA}" destId="{57F7E6C5-8931-9E4C-9016-AA5CBBDDE1BC}" srcOrd="3" destOrd="0" parTransId="{10A6D9D7-C23C-C14B-813C-492A7B833671}" sibTransId="{2358BF23-E7FB-5149-960F-D46E019B69AD}"/>
    <dgm:cxn modelId="{262163D8-3DD5-6849-98C3-3BC0A8D850CA}" type="presOf" srcId="{1119EDEC-31BA-8C43-9B96-0CA18A5CAA03}" destId="{BB601893-CCCA-7646-89BF-8823547751DC}" srcOrd="0" destOrd="0" presId="urn:microsoft.com/office/officeart/2005/8/layout/matrix1"/>
    <dgm:cxn modelId="{53E26039-10B8-424E-9CBF-D10C9EEE6809}" type="presOf" srcId="{C92740D8-220B-B448-B035-355E859190FA}" destId="{2994CEA4-46FC-664D-9DA7-7580C9A35D38}" srcOrd="0" destOrd="0" presId="urn:microsoft.com/office/officeart/2005/8/layout/matrix1"/>
    <dgm:cxn modelId="{25FEF710-12C6-E242-9F90-9A5A7BED9BAF}" srcId="{C92740D8-220B-B448-B035-355E859190FA}" destId="{D68DAEBB-257F-3B4C-8E35-187876ACB7FB}" srcOrd="2" destOrd="0" parTransId="{A9BF1C55-56C5-C443-B1C7-45DB1BD58287}" sibTransId="{A4D0B152-B717-CA42-98AB-21C075878931}"/>
    <dgm:cxn modelId="{33B62AE0-538F-A94B-B34D-D711B587B5A3}" srcId="{9A84F3A1-0FBF-2841-A679-875353309154}" destId="{C92740D8-220B-B448-B035-355E859190FA}" srcOrd="0" destOrd="0" parTransId="{25AF0BFF-2295-3743-8A13-EE1B85FE1770}" sibTransId="{5B93145B-785B-5248-B585-A81C16514FBE}"/>
    <dgm:cxn modelId="{FC2E563A-8F2F-7A4C-949C-6097A5C9D517}" type="presOf" srcId="{D68DAEBB-257F-3B4C-8E35-187876ACB7FB}" destId="{D76C31D9-171A-1B46-A605-3BAB464AF457}" srcOrd="1" destOrd="0" presId="urn:microsoft.com/office/officeart/2005/8/layout/matrix1"/>
    <dgm:cxn modelId="{B50EBA77-B9C0-5840-A571-92532DAFE606}" type="presOf" srcId="{76483486-9331-1B46-AE89-F69BB4006E61}" destId="{BD53DB30-F191-D245-B6A9-C620C5DFBBA7}" srcOrd="0" destOrd="0" presId="urn:microsoft.com/office/officeart/2005/8/layout/matrix1"/>
    <dgm:cxn modelId="{75D39884-3DB1-2B4D-A2DF-05E061939003}" type="presOf" srcId="{57F7E6C5-8931-9E4C-9016-AA5CBBDDE1BC}" destId="{B0245B4B-56A0-F943-9927-29BA421FDE9C}" srcOrd="0" destOrd="0" presId="urn:microsoft.com/office/officeart/2005/8/layout/matrix1"/>
    <dgm:cxn modelId="{56F36823-8BFF-CE4A-B58D-9CE8EF1D620E}" type="presParOf" srcId="{A4A5075B-4B63-C344-B9F7-9EA5207D6085}" destId="{A5A754AF-1EDB-C847-A4B2-A56EDC325B0F}" srcOrd="0" destOrd="0" presId="urn:microsoft.com/office/officeart/2005/8/layout/matrix1"/>
    <dgm:cxn modelId="{456BCE01-EF66-F347-8756-34D1939499E5}" type="presParOf" srcId="{A5A754AF-1EDB-C847-A4B2-A56EDC325B0F}" destId="{BB601893-CCCA-7646-89BF-8823547751DC}" srcOrd="0" destOrd="0" presId="urn:microsoft.com/office/officeart/2005/8/layout/matrix1"/>
    <dgm:cxn modelId="{CA9A89C1-5D5E-6248-BBC1-742C099C9391}" type="presParOf" srcId="{A5A754AF-1EDB-C847-A4B2-A56EDC325B0F}" destId="{7FAD1482-362A-0342-8D1C-5A66EC4E9754}" srcOrd="1" destOrd="0" presId="urn:microsoft.com/office/officeart/2005/8/layout/matrix1"/>
    <dgm:cxn modelId="{09816BB6-ADDA-AB47-BA42-0BB86619630C}" type="presParOf" srcId="{A5A754AF-1EDB-C847-A4B2-A56EDC325B0F}" destId="{BD53DB30-F191-D245-B6A9-C620C5DFBBA7}" srcOrd="2" destOrd="0" presId="urn:microsoft.com/office/officeart/2005/8/layout/matrix1"/>
    <dgm:cxn modelId="{2DA4AE80-95BC-2E41-9973-90BF57F66206}" type="presParOf" srcId="{A5A754AF-1EDB-C847-A4B2-A56EDC325B0F}" destId="{F4859F29-2ECA-F54D-B5A1-B91A2C42A1EB}" srcOrd="3" destOrd="0" presId="urn:microsoft.com/office/officeart/2005/8/layout/matrix1"/>
    <dgm:cxn modelId="{4B2699C5-FF2D-9347-BEC4-5D25D1364BA7}" type="presParOf" srcId="{A5A754AF-1EDB-C847-A4B2-A56EDC325B0F}" destId="{33A0C061-6EB1-E641-9C86-2F0188064B85}" srcOrd="4" destOrd="0" presId="urn:microsoft.com/office/officeart/2005/8/layout/matrix1"/>
    <dgm:cxn modelId="{52E5B10D-167C-3940-B104-8502FA437B8D}" type="presParOf" srcId="{A5A754AF-1EDB-C847-A4B2-A56EDC325B0F}" destId="{D76C31D9-171A-1B46-A605-3BAB464AF457}" srcOrd="5" destOrd="0" presId="urn:microsoft.com/office/officeart/2005/8/layout/matrix1"/>
    <dgm:cxn modelId="{A4C0164F-119B-8543-8A8B-29591CF698F9}" type="presParOf" srcId="{A5A754AF-1EDB-C847-A4B2-A56EDC325B0F}" destId="{B0245B4B-56A0-F943-9927-29BA421FDE9C}" srcOrd="6" destOrd="0" presId="urn:microsoft.com/office/officeart/2005/8/layout/matrix1"/>
    <dgm:cxn modelId="{93EC6397-052C-2245-BE59-B44F0123C192}" type="presParOf" srcId="{A5A754AF-1EDB-C847-A4B2-A56EDC325B0F}" destId="{344EA925-76D5-D444-ABBD-157720EF0095}" srcOrd="7" destOrd="0" presId="urn:microsoft.com/office/officeart/2005/8/layout/matrix1"/>
    <dgm:cxn modelId="{E30A5794-394B-EA40-8419-2BCA1EC49D5F}" type="presParOf" srcId="{A4A5075B-4B63-C344-B9F7-9EA5207D6085}" destId="{2994CEA4-46FC-664D-9DA7-7580C9A35D3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1FAE49-C2FD-5B4E-91D4-341C32B15C7B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1C81A-FD4A-3149-9A0A-DD5E1281C84E}">
      <dgm:prSet phldrT="[Text]"/>
      <dgm:spPr/>
      <dgm:t>
        <a:bodyPr/>
        <a:lstStyle/>
        <a:p>
          <a:r>
            <a:rPr lang="en-US" dirty="0" smtClean="0"/>
            <a:t>Plan</a:t>
          </a:r>
          <a:endParaRPr lang="en-US" dirty="0"/>
        </a:p>
      </dgm:t>
    </dgm:pt>
    <dgm:pt modelId="{3636F695-38FA-694B-B390-9C033F395707}" type="parTrans" cxnId="{5D3C8A4C-4062-3E4E-974F-9790C620E8AC}">
      <dgm:prSet/>
      <dgm:spPr/>
      <dgm:t>
        <a:bodyPr/>
        <a:lstStyle/>
        <a:p>
          <a:endParaRPr lang="en-US"/>
        </a:p>
      </dgm:t>
    </dgm:pt>
    <dgm:pt modelId="{A60757C7-EA31-C242-82A3-B4411802AC21}" type="sibTrans" cxnId="{5D3C8A4C-4062-3E4E-974F-9790C620E8AC}">
      <dgm:prSet/>
      <dgm:spPr/>
      <dgm:t>
        <a:bodyPr/>
        <a:lstStyle/>
        <a:p>
          <a:endParaRPr lang="en-US"/>
        </a:p>
      </dgm:t>
    </dgm:pt>
    <dgm:pt modelId="{F9CF2947-3910-FE48-A911-C28D2672BBC5}">
      <dgm:prSet phldrT="[Text]"/>
      <dgm:spPr/>
      <dgm:t>
        <a:bodyPr/>
        <a:lstStyle/>
        <a:p>
          <a:r>
            <a:rPr lang="en-US" dirty="0" smtClean="0"/>
            <a:t>Do</a:t>
          </a:r>
          <a:endParaRPr lang="en-US" dirty="0"/>
        </a:p>
      </dgm:t>
    </dgm:pt>
    <dgm:pt modelId="{58CCAA1A-1DE4-294D-BDA3-2A635A430D4E}" type="parTrans" cxnId="{261A81C9-6CCC-8347-97B1-A7A02A6CC3F1}">
      <dgm:prSet/>
      <dgm:spPr/>
      <dgm:t>
        <a:bodyPr/>
        <a:lstStyle/>
        <a:p>
          <a:endParaRPr lang="en-US"/>
        </a:p>
      </dgm:t>
    </dgm:pt>
    <dgm:pt modelId="{C9107DC9-73E9-744A-AFED-3D2D01AB0ED6}" type="sibTrans" cxnId="{261A81C9-6CCC-8347-97B1-A7A02A6CC3F1}">
      <dgm:prSet/>
      <dgm:spPr/>
      <dgm:t>
        <a:bodyPr/>
        <a:lstStyle/>
        <a:p>
          <a:endParaRPr lang="en-US"/>
        </a:p>
      </dgm:t>
    </dgm:pt>
    <dgm:pt modelId="{68E97DF3-0864-1B4C-BB1D-CA93397247F3}">
      <dgm:prSet phldrT="[Text]"/>
      <dgm:spPr/>
      <dgm:t>
        <a:bodyPr/>
        <a:lstStyle/>
        <a:p>
          <a:r>
            <a:rPr lang="en-US" dirty="0" smtClean="0"/>
            <a:t>Check</a:t>
          </a:r>
          <a:endParaRPr lang="en-US" dirty="0"/>
        </a:p>
      </dgm:t>
    </dgm:pt>
    <dgm:pt modelId="{2DA415B5-059E-0447-BEC7-CD7427A14F20}" type="parTrans" cxnId="{A05BCF0E-AF40-0D40-A600-57D03C599552}">
      <dgm:prSet/>
      <dgm:spPr/>
      <dgm:t>
        <a:bodyPr/>
        <a:lstStyle/>
        <a:p>
          <a:endParaRPr lang="en-US"/>
        </a:p>
      </dgm:t>
    </dgm:pt>
    <dgm:pt modelId="{D4486438-7DAC-F34A-AF0C-58EF0BB261D6}" type="sibTrans" cxnId="{A05BCF0E-AF40-0D40-A600-57D03C599552}">
      <dgm:prSet/>
      <dgm:spPr/>
      <dgm:t>
        <a:bodyPr/>
        <a:lstStyle/>
        <a:p>
          <a:endParaRPr lang="en-US"/>
        </a:p>
      </dgm:t>
    </dgm:pt>
    <dgm:pt modelId="{A3F160F2-D41B-A843-93E2-1A75896E9D4A}">
      <dgm:prSet phldrT="[Text]"/>
      <dgm:spPr/>
      <dgm:t>
        <a:bodyPr/>
        <a:lstStyle/>
        <a:p>
          <a:r>
            <a:rPr lang="en-US" dirty="0" smtClean="0"/>
            <a:t>Act</a:t>
          </a:r>
          <a:endParaRPr lang="en-US" dirty="0"/>
        </a:p>
      </dgm:t>
    </dgm:pt>
    <dgm:pt modelId="{D1964470-0187-324B-B272-576E86209320}" type="parTrans" cxnId="{AB1C7BC8-91AA-544D-9116-6AB5E9354484}">
      <dgm:prSet/>
      <dgm:spPr/>
      <dgm:t>
        <a:bodyPr/>
        <a:lstStyle/>
        <a:p>
          <a:endParaRPr lang="en-US"/>
        </a:p>
      </dgm:t>
    </dgm:pt>
    <dgm:pt modelId="{DACC0F03-2542-924D-980B-B815CB5B3B07}" type="sibTrans" cxnId="{AB1C7BC8-91AA-544D-9116-6AB5E9354484}">
      <dgm:prSet/>
      <dgm:spPr/>
      <dgm:t>
        <a:bodyPr/>
        <a:lstStyle/>
        <a:p>
          <a:endParaRPr lang="en-US"/>
        </a:p>
      </dgm:t>
    </dgm:pt>
    <dgm:pt modelId="{5B7FA48B-A945-9242-BF17-F98B582CCF3D}" type="pres">
      <dgm:prSet presAssocID="{DC1FAE49-C2FD-5B4E-91D4-341C32B15C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386358-CE5C-E84B-8A01-9B73391ACA7E}" type="pres">
      <dgm:prSet presAssocID="{5C11C81A-FD4A-3149-9A0A-DD5E1281C84E}" presName="dummy" presStyleCnt="0"/>
      <dgm:spPr/>
    </dgm:pt>
    <dgm:pt modelId="{F08CE6BE-5BEE-9B47-85C3-4DF95B053ED3}" type="pres">
      <dgm:prSet presAssocID="{5C11C81A-FD4A-3149-9A0A-DD5E1281C84E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BEAB0-BFE1-804F-96BB-099FC918F286}" type="pres">
      <dgm:prSet presAssocID="{A60757C7-EA31-C242-82A3-B4411802AC21}" presName="sibTrans" presStyleLbl="node1" presStyleIdx="0" presStyleCnt="4"/>
      <dgm:spPr/>
      <dgm:t>
        <a:bodyPr/>
        <a:lstStyle/>
        <a:p>
          <a:endParaRPr lang="en-US"/>
        </a:p>
      </dgm:t>
    </dgm:pt>
    <dgm:pt modelId="{7E66E7A9-1A99-D745-8454-7AD211C5A326}" type="pres">
      <dgm:prSet presAssocID="{F9CF2947-3910-FE48-A911-C28D2672BBC5}" presName="dummy" presStyleCnt="0"/>
      <dgm:spPr/>
    </dgm:pt>
    <dgm:pt modelId="{D2B7E6B0-6EC5-4B4C-B4FC-1EE94FF9E7B2}" type="pres">
      <dgm:prSet presAssocID="{F9CF2947-3910-FE48-A911-C28D2672BBC5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A236C8-4D28-CB42-90FA-D8B2FCBA890D}" type="pres">
      <dgm:prSet presAssocID="{C9107DC9-73E9-744A-AFED-3D2D01AB0ED6}" presName="sibTrans" presStyleLbl="node1" presStyleIdx="1" presStyleCnt="4"/>
      <dgm:spPr/>
      <dgm:t>
        <a:bodyPr/>
        <a:lstStyle/>
        <a:p>
          <a:endParaRPr lang="en-US"/>
        </a:p>
      </dgm:t>
    </dgm:pt>
    <dgm:pt modelId="{F7FD2E7E-3CC2-E04E-AEC3-22CFDABC0E09}" type="pres">
      <dgm:prSet presAssocID="{68E97DF3-0864-1B4C-BB1D-CA93397247F3}" presName="dummy" presStyleCnt="0"/>
      <dgm:spPr/>
    </dgm:pt>
    <dgm:pt modelId="{FAAD97A8-4B06-E841-9A56-72C21A650348}" type="pres">
      <dgm:prSet presAssocID="{68E97DF3-0864-1B4C-BB1D-CA93397247F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31B6C8-95D8-CB4D-9D8D-6C99F4E49E8C}" type="pres">
      <dgm:prSet presAssocID="{D4486438-7DAC-F34A-AF0C-58EF0BB261D6}" presName="sibTrans" presStyleLbl="node1" presStyleIdx="2" presStyleCnt="4"/>
      <dgm:spPr/>
      <dgm:t>
        <a:bodyPr/>
        <a:lstStyle/>
        <a:p>
          <a:endParaRPr lang="en-US"/>
        </a:p>
      </dgm:t>
    </dgm:pt>
    <dgm:pt modelId="{E994D550-0FB2-574A-B369-EC547B46CC71}" type="pres">
      <dgm:prSet presAssocID="{A3F160F2-D41B-A843-93E2-1A75896E9D4A}" presName="dummy" presStyleCnt="0"/>
      <dgm:spPr/>
    </dgm:pt>
    <dgm:pt modelId="{0DD89364-8C17-8B4D-B9BF-8E8E626B91CF}" type="pres">
      <dgm:prSet presAssocID="{A3F160F2-D41B-A843-93E2-1A75896E9D4A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4A55EF-31C9-154D-B83A-1A351A0612F9}" type="pres">
      <dgm:prSet presAssocID="{DACC0F03-2542-924D-980B-B815CB5B3B07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261A81C9-6CCC-8347-97B1-A7A02A6CC3F1}" srcId="{DC1FAE49-C2FD-5B4E-91D4-341C32B15C7B}" destId="{F9CF2947-3910-FE48-A911-C28D2672BBC5}" srcOrd="1" destOrd="0" parTransId="{58CCAA1A-1DE4-294D-BDA3-2A635A430D4E}" sibTransId="{C9107DC9-73E9-744A-AFED-3D2D01AB0ED6}"/>
    <dgm:cxn modelId="{83CAAAEE-2DBA-984A-A594-256943120C46}" type="presOf" srcId="{C9107DC9-73E9-744A-AFED-3D2D01AB0ED6}" destId="{26A236C8-4D28-CB42-90FA-D8B2FCBA890D}" srcOrd="0" destOrd="0" presId="urn:microsoft.com/office/officeart/2005/8/layout/cycle1"/>
    <dgm:cxn modelId="{006F77B7-EA04-E846-8C83-ACA5DF34BAA0}" type="presOf" srcId="{F9CF2947-3910-FE48-A911-C28D2672BBC5}" destId="{D2B7E6B0-6EC5-4B4C-B4FC-1EE94FF9E7B2}" srcOrd="0" destOrd="0" presId="urn:microsoft.com/office/officeart/2005/8/layout/cycle1"/>
    <dgm:cxn modelId="{5C36A881-DAFC-5042-BF34-162A04875EDB}" type="presOf" srcId="{DACC0F03-2542-924D-980B-B815CB5B3B07}" destId="{3E4A55EF-31C9-154D-B83A-1A351A0612F9}" srcOrd="0" destOrd="0" presId="urn:microsoft.com/office/officeart/2005/8/layout/cycle1"/>
    <dgm:cxn modelId="{3E0E3835-643C-414E-AB6A-681B753F287D}" type="presOf" srcId="{5C11C81A-FD4A-3149-9A0A-DD5E1281C84E}" destId="{F08CE6BE-5BEE-9B47-85C3-4DF95B053ED3}" srcOrd="0" destOrd="0" presId="urn:microsoft.com/office/officeart/2005/8/layout/cycle1"/>
    <dgm:cxn modelId="{A05BCF0E-AF40-0D40-A600-57D03C599552}" srcId="{DC1FAE49-C2FD-5B4E-91D4-341C32B15C7B}" destId="{68E97DF3-0864-1B4C-BB1D-CA93397247F3}" srcOrd="2" destOrd="0" parTransId="{2DA415B5-059E-0447-BEC7-CD7427A14F20}" sibTransId="{D4486438-7DAC-F34A-AF0C-58EF0BB261D6}"/>
    <dgm:cxn modelId="{D2B31F0C-0720-6842-9AAA-22F3866C0223}" type="presOf" srcId="{DC1FAE49-C2FD-5B4E-91D4-341C32B15C7B}" destId="{5B7FA48B-A945-9242-BF17-F98B582CCF3D}" srcOrd="0" destOrd="0" presId="urn:microsoft.com/office/officeart/2005/8/layout/cycle1"/>
    <dgm:cxn modelId="{AE40DB5F-27E7-6A44-873A-B7BCD701154C}" type="presOf" srcId="{D4486438-7DAC-F34A-AF0C-58EF0BB261D6}" destId="{9A31B6C8-95D8-CB4D-9D8D-6C99F4E49E8C}" srcOrd="0" destOrd="0" presId="urn:microsoft.com/office/officeart/2005/8/layout/cycle1"/>
    <dgm:cxn modelId="{B19B1026-116E-8D49-9495-2D2E22D7D016}" type="presOf" srcId="{A60757C7-EA31-C242-82A3-B4411802AC21}" destId="{D85BEAB0-BFE1-804F-96BB-099FC918F286}" srcOrd="0" destOrd="0" presId="urn:microsoft.com/office/officeart/2005/8/layout/cycle1"/>
    <dgm:cxn modelId="{5D3C8A4C-4062-3E4E-974F-9790C620E8AC}" srcId="{DC1FAE49-C2FD-5B4E-91D4-341C32B15C7B}" destId="{5C11C81A-FD4A-3149-9A0A-DD5E1281C84E}" srcOrd="0" destOrd="0" parTransId="{3636F695-38FA-694B-B390-9C033F395707}" sibTransId="{A60757C7-EA31-C242-82A3-B4411802AC21}"/>
    <dgm:cxn modelId="{AB1C7BC8-91AA-544D-9116-6AB5E9354484}" srcId="{DC1FAE49-C2FD-5B4E-91D4-341C32B15C7B}" destId="{A3F160F2-D41B-A843-93E2-1A75896E9D4A}" srcOrd="3" destOrd="0" parTransId="{D1964470-0187-324B-B272-576E86209320}" sibTransId="{DACC0F03-2542-924D-980B-B815CB5B3B07}"/>
    <dgm:cxn modelId="{7E1E5A9B-4582-C046-A277-FC6F8151AB73}" type="presOf" srcId="{A3F160F2-D41B-A843-93E2-1A75896E9D4A}" destId="{0DD89364-8C17-8B4D-B9BF-8E8E626B91CF}" srcOrd="0" destOrd="0" presId="urn:microsoft.com/office/officeart/2005/8/layout/cycle1"/>
    <dgm:cxn modelId="{1F019264-7CA8-834F-8EA6-95BF78E2E576}" type="presOf" srcId="{68E97DF3-0864-1B4C-BB1D-CA93397247F3}" destId="{FAAD97A8-4B06-E841-9A56-72C21A650348}" srcOrd="0" destOrd="0" presId="urn:microsoft.com/office/officeart/2005/8/layout/cycle1"/>
    <dgm:cxn modelId="{A986158A-DE2F-E642-850E-F153387AEE56}" type="presParOf" srcId="{5B7FA48B-A945-9242-BF17-F98B582CCF3D}" destId="{DC386358-CE5C-E84B-8A01-9B73391ACA7E}" srcOrd="0" destOrd="0" presId="urn:microsoft.com/office/officeart/2005/8/layout/cycle1"/>
    <dgm:cxn modelId="{65552F4F-2F66-E846-8887-208F18D0FAEA}" type="presParOf" srcId="{5B7FA48B-A945-9242-BF17-F98B582CCF3D}" destId="{F08CE6BE-5BEE-9B47-85C3-4DF95B053ED3}" srcOrd="1" destOrd="0" presId="urn:microsoft.com/office/officeart/2005/8/layout/cycle1"/>
    <dgm:cxn modelId="{BAFA621C-9132-1A4E-B675-56BF89965CD2}" type="presParOf" srcId="{5B7FA48B-A945-9242-BF17-F98B582CCF3D}" destId="{D85BEAB0-BFE1-804F-96BB-099FC918F286}" srcOrd="2" destOrd="0" presId="urn:microsoft.com/office/officeart/2005/8/layout/cycle1"/>
    <dgm:cxn modelId="{CB1D92A9-4831-6142-8FA7-EA6671FA61DE}" type="presParOf" srcId="{5B7FA48B-A945-9242-BF17-F98B582CCF3D}" destId="{7E66E7A9-1A99-D745-8454-7AD211C5A326}" srcOrd="3" destOrd="0" presId="urn:microsoft.com/office/officeart/2005/8/layout/cycle1"/>
    <dgm:cxn modelId="{27B68B6F-2BF2-ED44-8D83-4DD46CAE8CC2}" type="presParOf" srcId="{5B7FA48B-A945-9242-BF17-F98B582CCF3D}" destId="{D2B7E6B0-6EC5-4B4C-B4FC-1EE94FF9E7B2}" srcOrd="4" destOrd="0" presId="urn:microsoft.com/office/officeart/2005/8/layout/cycle1"/>
    <dgm:cxn modelId="{4FE534EC-2EA0-F540-848B-6F51C0A33903}" type="presParOf" srcId="{5B7FA48B-A945-9242-BF17-F98B582CCF3D}" destId="{26A236C8-4D28-CB42-90FA-D8B2FCBA890D}" srcOrd="5" destOrd="0" presId="urn:microsoft.com/office/officeart/2005/8/layout/cycle1"/>
    <dgm:cxn modelId="{BF8B8491-D345-C64D-A231-5E55EFD3144D}" type="presParOf" srcId="{5B7FA48B-A945-9242-BF17-F98B582CCF3D}" destId="{F7FD2E7E-3CC2-E04E-AEC3-22CFDABC0E09}" srcOrd="6" destOrd="0" presId="urn:microsoft.com/office/officeart/2005/8/layout/cycle1"/>
    <dgm:cxn modelId="{91927EA5-6356-2746-BDC6-3E13CAC925C4}" type="presParOf" srcId="{5B7FA48B-A945-9242-BF17-F98B582CCF3D}" destId="{FAAD97A8-4B06-E841-9A56-72C21A650348}" srcOrd="7" destOrd="0" presId="urn:microsoft.com/office/officeart/2005/8/layout/cycle1"/>
    <dgm:cxn modelId="{B8CD116A-0BED-7F42-9821-519C6943DAD9}" type="presParOf" srcId="{5B7FA48B-A945-9242-BF17-F98B582CCF3D}" destId="{9A31B6C8-95D8-CB4D-9D8D-6C99F4E49E8C}" srcOrd="8" destOrd="0" presId="urn:microsoft.com/office/officeart/2005/8/layout/cycle1"/>
    <dgm:cxn modelId="{E795B136-2350-4546-810A-6B67F1D15F43}" type="presParOf" srcId="{5B7FA48B-A945-9242-BF17-F98B582CCF3D}" destId="{E994D550-0FB2-574A-B369-EC547B46CC71}" srcOrd="9" destOrd="0" presId="urn:microsoft.com/office/officeart/2005/8/layout/cycle1"/>
    <dgm:cxn modelId="{F54821DA-9279-214D-A290-D6491DFDE6C5}" type="presParOf" srcId="{5B7FA48B-A945-9242-BF17-F98B582CCF3D}" destId="{0DD89364-8C17-8B4D-B9BF-8E8E626B91CF}" srcOrd="10" destOrd="0" presId="urn:microsoft.com/office/officeart/2005/8/layout/cycle1"/>
    <dgm:cxn modelId="{AAC8E2DC-0709-364A-B3F6-3C4F65F8FA27}" type="presParOf" srcId="{5B7FA48B-A945-9242-BF17-F98B582CCF3D}" destId="{3E4A55EF-31C9-154D-B83A-1A351A0612F9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05D26-1DE7-4326-98FA-C6EE39A3AD44}">
      <dsp:nvSpPr>
        <dsp:cNvPr id="0" name=""/>
        <dsp:cNvSpPr/>
      </dsp:nvSpPr>
      <dsp:spPr>
        <a:xfrm>
          <a:off x="591502" y="0"/>
          <a:ext cx="6703695" cy="44386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6D733-701D-4C44-B94D-561AAB5AC95C}">
      <dsp:nvSpPr>
        <dsp:cNvPr id="0" name=""/>
        <dsp:cNvSpPr/>
      </dsp:nvSpPr>
      <dsp:spPr>
        <a:xfrm>
          <a:off x="8472" y="1331594"/>
          <a:ext cx="2538531" cy="1775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Exposure to QI &amp; QI methodologies</a:t>
          </a:r>
          <a:endParaRPr lang="en-US" sz="2600" kern="1200" dirty="0"/>
        </a:p>
      </dsp:txBody>
      <dsp:txXfrm>
        <a:off x="95143" y="1418265"/>
        <a:ext cx="2365189" cy="1602118"/>
      </dsp:txXfrm>
    </dsp:sp>
    <dsp:sp modelId="{00368BB3-FA54-46AC-96A9-0201673EEDD9}">
      <dsp:nvSpPr>
        <dsp:cNvPr id="0" name=""/>
        <dsp:cNvSpPr/>
      </dsp:nvSpPr>
      <dsp:spPr>
        <a:xfrm>
          <a:off x="2674084" y="1331594"/>
          <a:ext cx="2538531" cy="1775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Experiential learning</a:t>
          </a:r>
          <a:endParaRPr lang="en-US" sz="2600" kern="1200" dirty="0"/>
        </a:p>
      </dsp:txBody>
      <dsp:txXfrm>
        <a:off x="2760755" y="1418265"/>
        <a:ext cx="2365189" cy="1602118"/>
      </dsp:txXfrm>
    </dsp:sp>
    <dsp:sp modelId="{AFA27F15-0E05-47FD-91AD-3A21D077E32C}">
      <dsp:nvSpPr>
        <dsp:cNvPr id="0" name=""/>
        <dsp:cNvSpPr/>
      </dsp:nvSpPr>
      <dsp:spPr>
        <a:xfrm>
          <a:off x="5339696" y="1331594"/>
          <a:ext cx="2538531" cy="1775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Independent practice</a:t>
          </a:r>
          <a:endParaRPr lang="en-US" sz="2600" kern="1200" dirty="0"/>
        </a:p>
      </dsp:txBody>
      <dsp:txXfrm>
        <a:off x="5426367" y="1418265"/>
        <a:ext cx="2365189" cy="1602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E238C-F9F2-477A-B948-D9088F4F490F}">
      <dsp:nvSpPr>
        <dsp:cNvPr id="0" name=""/>
        <dsp:cNvSpPr/>
      </dsp:nvSpPr>
      <dsp:spPr>
        <a:xfrm rot="16200000">
          <a:off x="862012" y="-862012"/>
          <a:ext cx="2219325" cy="3943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Varying degree in what people viewed to be institutional QI priorities</a:t>
          </a:r>
          <a:endParaRPr lang="en-US" sz="2100" kern="1200" dirty="0"/>
        </a:p>
      </dsp:txBody>
      <dsp:txXfrm rot="5400000">
        <a:off x="0" y="0"/>
        <a:ext cx="3943350" cy="1664493"/>
      </dsp:txXfrm>
    </dsp:sp>
    <dsp:sp modelId="{429B3DDF-65DD-48CA-885A-B7C10AFA58B0}">
      <dsp:nvSpPr>
        <dsp:cNvPr id="0" name=""/>
        <dsp:cNvSpPr/>
      </dsp:nvSpPr>
      <dsp:spPr>
        <a:xfrm>
          <a:off x="3943350" y="0"/>
          <a:ext cx="3943350" cy="22193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Limited knowledge of QI methodologies and those employed in the CLE</a:t>
          </a:r>
          <a:endParaRPr lang="en-US" sz="2100" kern="1200" dirty="0"/>
        </a:p>
      </dsp:txBody>
      <dsp:txXfrm>
        <a:off x="3943350" y="0"/>
        <a:ext cx="3943350" cy="1664493"/>
      </dsp:txXfrm>
    </dsp:sp>
    <dsp:sp modelId="{329DFA67-24E4-4D2D-8A99-D1BEFF590944}">
      <dsp:nvSpPr>
        <dsp:cNvPr id="0" name=""/>
        <dsp:cNvSpPr/>
      </dsp:nvSpPr>
      <dsp:spPr>
        <a:xfrm rot="10800000">
          <a:off x="0" y="2219325"/>
          <a:ext cx="3943350" cy="22193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Residents view QI engagement as implementing solutions prescribed by CLE or department</a:t>
          </a:r>
          <a:endParaRPr lang="en-US" sz="2100" kern="1200" dirty="0"/>
        </a:p>
      </dsp:txBody>
      <dsp:txXfrm rot="10800000">
        <a:off x="0" y="2774156"/>
        <a:ext cx="3943350" cy="1664493"/>
      </dsp:txXfrm>
    </dsp:sp>
    <dsp:sp modelId="{078A92B7-0D49-468A-92CC-2D71EFCD12D1}">
      <dsp:nvSpPr>
        <dsp:cNvPr id="0" name=""/>
        <dsp:cNvSpPr/>
      </dsp:nvSpPr>
      <dsp:spPr>
        <a:xfrm rot="5400000">
          <a:off x="4805362" y="1357312"/>
          <a:ext cx="2219325" cy="3943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Limited participation in interprofessional QI teams</a:t>
          </a:r>
          <a:endParaRPr lang="en-US" sz="2100" kern="1200" dirty="0"/>
        </a:p>
      </dsp:txBody>
      <dsp:txXfrm rot="-5400000">
        <a:off x="3943350" y="2774156"/>
        <a:ext cx="3943350" cy="1664493"/>
      </dsp:txXfrm>
    </dsp:sp>
    <dsp:sp modelId="{A4FA5BE4-0BA9-441C-9298-1CD11B8400F0}">
      <dsp:nvSpPr>
        <dsp:cNvPr id="0" name=""/>
        <dsp:cNvSpPr/>
      </dsp:nvSpPr>
      <dsp:spPr>
        <a:xfrm>
          <a:off x="2760344" y="1664493"/>
          <a:ext cx="2366010" cy="110966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Quality</a:t>
          </a:r>
          <a:endParaRPr lang="en-US" sz="4400" kern="1200" dirty="0"/>
        </a:p>
      </dsp:txBody>
      <dsp:txXfrm>
        <a:off x="2814513" y="1718662"/>
        <a:ext cx="2257672" cy="1001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01893-CCCA-7646-89BF-8823547751DC}">
      <dsp:nvSpPr>
        <dsp:cNvPr id="0" name=""/>
        <dsp:cNvSpPr/>
      </dsp:nvSpPr>
      <dsp:spPr>
        <a:xfrm rot="16200000">
          <a:off x="862012" y="-862012"/>
          <a:ext cx="2219325" cy="39433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Few CLEs had a formal strategy for addressing disparities</a:t>
          </a:r>
          <a:endParaRPr lang="en-US" sz="2000" kern="1200" dirty="0"/>
        </a:p>
      </dsp:txBody>
      <dsp:txXfrm rot="5400000">
        <a:off x="0" y="0"/>
        <a:ext cx="3943350" cy="1664493"/>
      </dsp:txXfrm>
    </dsp:sp>
    <dsp:sp modelId="{BD53DB30-F191-D245-B6A9-C620C5DFBBA7}">
      <dsp:nvSpPr>
        <dsp:cNvPr id="0" name=""/>
        <dsp:cNvSpPr/>
      </dsp:nvSpPr>
      <dsp:spPr>
        <a:xfrm>
          <a:off x="3943350" y="0"/>
          <a:ext cx="3943350" cy="22193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Education and training on disparities &amp; cultural competence was largely generic</a:t>
          </a:r>
          <a:endParaRPr lang="en-US" sz="2000" kern="1200" dirty="0"/>
        </a:p>
      </dsp:txBody>
      <dsp:txXfrm>
        <a:off x="3943350" y="0"/>
        <a:ext cx="3943350" cy="1664493"/>
      </dsp:txXfrm>
    </dsp:sp>
    <dsp:sp modelId="{33A0C061-6EB1-E641-9C86-2F0188064B85}">
      <dsp:nvSpPr>
        <dsp:cNvPr id="0" name=""/>
        <dsp:cNvSpPr/>
      </dsp:nvSpPr>
      <dsp:spPr>
        <a:xfrm rot="10800000">
          <a:off x="0" y="2219325"/>
          <a:ext cx="3943350" cy="2219325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Executive leadership’s description of their vulnerable populations didn’t align with that identified by residents &amp; faculty</a:t>
          </a:r>
          <a:endParaRPr lang="en-US" sz="2000" kern="1200" dirty="0"/>
        </a:p>
      </dsp:txBody>
      <dsp:txXfrm rot="10800000">
        <a:off x="0" y="2774156"/>
        <a:ext cx="3943350" cy="1664493"/>
      </dsp:txXfrm>
    </dsp:sp>
    <dsp:sp modelId="{B0245B4B-56A0-F943-9927-29BA421FDE9C}">
      <dsp:nvSpPr>
        <dsp:cNvPr id="0" name=""/>
        <dsp:cNvSpPr/>
      </dsp:nvSpPr>
      <dsp:spPr>
        <a:xfrm rot="5400000">
          <a:off x="4805362" y="1357312"/>
          <a:ext cx="2219325" cy="394335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Limited awareness of differences in outcomes across various populations</a:t>
          </a:r>
          <a:endParaRPr lang="en-US" sz="2000" kern="1200" dirty="0"/>
        </a:p>
      </dsp:txBody>
      <dsp:txXfrm rot="-5400000">
        <a:off x="3943350" y="2774156"/>
        <a:ext cx="3943350" cy="1664493"/>
      </dsp:txXfrm>
    </dsp:sp>
    <dsp:sp modelId="{2994CEA4-46FC-664D-9DA7-7580C9A35D38}">
      <dsp:nvSpPr>
        <dsp:cNvPr id="0" name=""/>
        <dsp:cNvSpPr/>
      </dsp:nvSpPr>
      <dsp:spPr>
        <a:xfrm>
          <a:off x="2760344" y="1664493"/>
          <a:ext cx="2366010" cy="1109662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Health Care Disparities</a:t>
          </a:r>
          <a:endParaRPr lang="en-US" sz="2000" kern="1200" dirty="0"/>
        </a:p>
      </dsp:txBody>
      <dsp:txXfrm>
        <a:off x="2814513" y="1718662"/>
        <a:ext cx="2257672" cy="1001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CE6BE-5BEE-9B47-85C3-4DF95B053ED3}">
      <dsp:nvSpPr>
        <dsp:cNvPr id="0" name=""/>
        <dsp:cNvSpPr/>
      </dsp:nvSpPr>
      <dsp:spPr>
        <a:xfrm>
          <a:off x="3551358" y="90962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Plan</a:t>
          </a:r>
          <a:endParaRPr lang="en-US" sz="3700" kern="1200" dirty="0"/>
        </a:p>
      </dsp:txBody>
      <dsp:txXfrm>
        <a:off x="3551358" y="90962"/>
        <a:ext cx="1437679" cy="1437679"/>
      </dsp:txXfrm>
    </dsp:sp>
    <dsp:sp modelId="{D85BEAB0-BFE1-804F-96BB-099FC918F286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B7E6B0-6EC5-4B4C-B4FC-1EE94FF9E7B2}">
      <dsp:nvSpPr>
        <dsp:cNvPr id="0" name=""/>
        <dsp:cNvSpPr/>
      </dsp:nvSpPr>
      <dsp:spPr>
        <a:xfrm>
          <a:off x="3551358" y="2535358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Do</a:t>
          </a:r>
          <a:endParaRPr lang="en-US" sz="3700" kern="1200" dirty="0"/>
        </a:p>
      </dsp:txBody>
      <dsp:txXfrm>
        <a:off x="3551358" y="2535358"/>
        <a:ext cx="1437679" cy="1437679"/>
      </dsp:txXfrm>
    </dsp:sp>
    <dsp:sp modelId="{26A236C8-4D28-CB42-90FA-D8B2FCBA890D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AD97A8-4B06-E841-9A56-72C21A650348}">
      <dsp:nvSpPr>
        <dsp:cNvPr id="0" name=""/>
        <dsp:cNvSpPr/>
      </dsp:nvSpPr>
      <dsp:spPr>
        <a:xfrm>
          <a:off x="1106962" y="2535358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Check</a:t>
          </a:r>
          <a:endParaRPr lang="en-US" sz="3700" kern="1200" dirty="0"/>
        </a:p>
      </dsp:txBody>
      <dsp:txXfrm>
        <a:off x="1106962" y="2535358"/>
        <a:ext cx="1437679" cy="1437679"/>
      </dsp:txXfrm>
    </dsp:sp>
    <dsp:sp modelId="{9A31B6C8-95D8-CB4D-9D8D-6C99F4E49E8C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D89364-8C17-8B4D-B9BF-8E8E626B91CF}">
      <dsp:nvSpPr>
        <dsp:cNvPr id="0" name=""/>
        <dsp:cNvSpPr/>
      </dsp:nvSpPr>
      <dsp:spPr>
        <a:xfrm>
          <a:off x="1106962" y="90962"/>
          <a:ext cx="1437679" cy="1437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Act</a:t>
          </a:r>
          <a:endParaRPr lang="en-US" sz="3700" kern="1200" dirty="0"/>
        </a:p>
      </dsp:txBody>
      <dsp:txXfrm>
        <a:off x="1106962" y="90962"/>
        <a:ext cx="1437679" cy="1437679"/>
      </dsp:txXfrm>
    </dsp:sp>
    <dsp:sp modelId="{3E4A55EF-31C9-154D-B83A-1A351A0612F9}">
      <dsp:nvSpPr>
        <dsp:cNvPr id="0" name=""/>
        <dsp:cNvSpPr/>
      </dsp:nvSpPr>
      <dsp:spPr>
        <a:xfrm>
          <a:off x="1015841" y="-158"/>
          <a:ext cx="4064317" cy="4064317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E93E-5F7F-184D-A4E8-94CA3862B532}" type="datetimeFigureOut">
              <a:rPr lang="en-US" smtClean="0"/>
              <a:t>10/5/17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67206-340A-194E-9A97-1CE564B49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1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b="0" dirty="0">
                <a:solidFill>
                  <a:srgbClr val="000000"/>
                </a:solidFill>
                <a:latin typeface="Arial" charset="0"/>
              </a:rPr>
              <a:t>Partners in Medical Education, Inc.</a:t>
            </a:r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>
              <a:defRPr/>
            </a:pPr>
            <a:fld id="{89F04476-255E-3041-B32A-315F2FF8FE96}" type="slidenum">
              <a:rPr lang="en-US" altLang="en-US" sz="1200" b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>
                <a:defRPr/>
              </a:pPr>
              <a:t>2</a:t>
            </a:fld>
            <a:endParaRPr lang="en-US" altLang="en-US" sz="1200" b="0" dirty="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172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67206-340A-194E-9A97-1CE564B4980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5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450975" y="639763"/>
            <a:ext cx="4268788" cy="3201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16989" y="4055019"/>
            <a:ext cx="5735898" cy="3841720"/>
          </a:xfrm>
          <a:prstGeom prst="rect">
            <a:avLst/>
          </a:prstGeom>
        </p:spPr>
        <p:txBody>
          <a:bodyPr lIns="93198" tIns="93198" rIns="93198" bIns="9319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41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303" y="1423942"/>
            <a:ext cx="5263034" cy="23876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04" y="4495801"/>
            <a:ext cx="7245398" cy="1116242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743DA7-34FC-504A-B92E-0B05F71BEB3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02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136702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56888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1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170" y="2081894"/>
            <a:ext cx="6115049" cy="242949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2169" y="4511385"/>
            <a:ext cx="6115049" cy="5143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C1577-D165-894F-A2E8-2E5C1B1749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869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936355-F024-8C42-A5F5-6F05435583B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10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5B5787-11C4-AF40-8375-AA391F8B86DD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3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25EC8-843F-094B-B467-B8DEAEA065F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49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11FBDE-2D36-6A49-83F8-2BBFB586505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65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600">
                <a:latin typeface="Arial" charset="0"/>
                <a:ea typeface="Arial" charset="0"/>
                <a:cs typeface="Arial" charset="0"/>
              </a:defRPr>
            </a:lvl1pPr>
            <a:lvl2pPr>
              <a:defRPr sz="22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DE7DD9-96F1-6E43-A8F9-4B502D1EE7D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38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5E9A17-9C8D-1B4D-8899-8FD1CDB0128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02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9344" y="246466"/>
            <a:ext cx="6526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38058"/>
            <a:ext cx="7886700" cy="443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3131"/>
            <a:ext cx="20574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9D05994-BE46-7048-AC8D-587C147F5A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43313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Presented by Partners in Medical Education, Inc.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6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cgme.org/Portals/0/PDFs/CLER/CLER_Pathways_V1.1_Digital_Final.pdf" TargetMode="External"/><Relationship Id="rId3" Type="http://schemas.openxmlformats.org/officeDocument/2006/relationships/hyperlink" Target="http://www.ihi.org/education/IHIOpenSchool/Pages/default.asp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hyperlink" Target="http://www.partnersinmeded.com/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ori@partnersinmeded.com" TargetMode="External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PartnersInMedEd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Quality Improvement: </a:t>
            </a:r>
            <a:br>
              <a:rPr lang="en-US" dirty="0" smtClean="0"/>
            </a:br>
            <a:r>
              <a:rPr lang="en-US" dirty="0" smtClean="0"/>
              <a:t> Are You Meeting the New Requirements?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Tori Hanlon, MS, CHCP</a:t>
            </a:r>
          </a:p>
          <a:p>
            <a:r>
              <a:rPr lang="en-US" dirty="0" smtClean="0"/>
              <a:t>Consultant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83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to data is essential to prioritizing activities for care improvement and evaluating success of improvement efforts.</a:t>
            </a:r>
          </a:p>
          <a:p>
            <a:pPr lvl="1"/>
            <a:r>
              <a:rPr lang="en-US" b="1" dirty="0" smtClean="0"/>
              <a:t>Residents and faculty members should receive specialty-specific </a:t>
            </a:r>
            <a:r>
              <a:rPr lang="en-US" b="1" u="sng" dirty="0" smtClean="0"/>
              <a:t>data</a:t>
            </a:r>
            <a:r>
              <a:rPr lang="en-US" b="1" dirty="0" smtClean="0"/>
              <a:t> on </a:t>
            </a:r>
            <a:r>
              <a:rPr lang="en-US" b="1" u="sng" dirty="0" smtClean="0"/>
              <a:t>quality metrics </a:t>
            </a:r>
            <a:r>
              <a:rPr lang="en-US" b="1" dirty="0" smtClean="0"/>
              <a:t>and benchmarks related to their patient populations.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Metrics (VI.A.1.b).(2)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6" name="irc_mi" descr="http://3.bp.blogspot.com/-Zwcc7vFEFH4/T0THHF2P9lI/AAAAAAAAILY/pAoLQOhTUJ8/s1600/teamwork_pie_chart_400_cl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91" y="3952371"/>
            <a:ext cx="2134059" cy="23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69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Experiential learning is essential to developing the ability to identify and institute sustainable systems-based changes to improve patient care.</a:t>
            </a:r>
          </a:p>
          <a:p>
            <a:pPr lvl="1"/>
            <a:r>
              <a:rPr lang="en-US" b="1" dirty="0" smtClean="0"/>
              <a:t>Residents must have the opportunity to participate in </a:t>
            </a:r>
            <a:r>
              <a:rPr lang="en-US" b="1" u="sng" dirty="0" smtClean="0"/>
              <a:t>interprofessional</a:t>
            </a:r>
            <a:r>
              <a:rPr lang="en-US" b="1" dirty="0" smtClean="0"/>
              <a:t> quality improvement activities, including activities aimed at reducing </a:t>
            </a:r>
            <a:r>
              <a:rPr lang="en-US" b="1" u="sng" dirty="0" smtClean="0"/>
              <a:t>health care disparities.</a:t>
            </a:r>
            <a:endParaRPr lang="en-US" b="1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in QI (VI.A.1.b).(3)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13450" y="4147102"/>
            <a:ext cx="2501900" cy="21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3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visit preparation</a:t>
            </a:r>
          </a:p>
          <a:p>
            <a:r>
              <a:rPr lang="en-US" dirty="0" smtClean="0"/>
              <a:t>Develop policies</a:t>
            </a:r>
          </a:p>
          <a:p>
            <a:r>
              <a:rPr lang="en-US" dirty="0" smtClean="0"/>
              <a:t>Annual update ADS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 Now?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6" name="Picture 5" descr="http://www.nadinemuller.org.uk/wp-content/uploads/2013/02/Fotolia_45148257_X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47" y="3636042"/>
            <a:ext cx="3228975" cy="2540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781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411225"/>
              </p:ext>
            </p:extLst>
          </p:nvPr>
        </p:nvGraphicFramePr>
        <p:xfrm>
          <a:off x="628650" y="1439210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276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6507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CLER Findings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188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deliver training</a:t>
            </a:r>
          </a:p>
          <a:p>
            <a:pPr lvl="1"/>
            <a:r>
              <a:rPr lang="en-US" dirty="0" smtClean="0"/>
              <a:t>Orientation</a:t>
            </a:r>
          </a:p>
          <a:p>
            <a:pPr lvl="1"/>
            <a:r>
              <a:rPr lang="en-US" dirty="0" smtClean="0"/>
              <a:t>Didactics</a:t>
            </a:r>
          </a:p>
          <a:p>
            <a:pPr lvl="1"/>
            <a:r>
              <a:rPr lang="en-US" dirty="0" smtClean="0"/>
              <a:t>Online modules (IHI Open School</a:t>
            </a:r>
            <a:r>
              <a:rPr lang="en-US" dirty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QI processes/methodologies</a:t>
            </a:r>
          </a:p>
          <a:p>
            <a:pPr lvl="1"/>
            <a:r>
              <a:rPr lang="en-US" dirty="0" smtClean="0"/>
              <a:t>Larger healthcare quality goals set by those outside CLE</a:t>
            </a:r>
          </a:p>
          <a:p>
            <a:pPr lvl="1"/>
            <a:r>
              <a:rPr lang="en-US" dirty="0" smtClean="0"/>
              <a:t>Healthcare disparities</a:t>
            </a:r>
          </a:p>
          <a:p>
            <a:pPr lvl="1"/>
            <a:r>
              <a:rPr lang="en-US" dirty="0" smtClean="0"/>
              <a:t>Institution-specific processes and initiatives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in QI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789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60% of residents reported knowing their CLE’s priorities in the area of health care disparities</a:t>
            </a:r>
          </a:p>
          <a:p>
            <a:endParaRPr lang="en-US" dirty="0" smtClean="0"/>
          </a:p>
          <a:p>
            <a:r>
              <a:rPr lang="en-US" dirty="0" smtClean="0"/>
              <a:t>Only 30% of CLEs had some type of cultural competency training tailored to the population served by the institution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Care Disparities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8521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712881"/>
              </p:ext>
            </p:extLst>
          </p:nvPr>
        </p:nvGraphicFramePr>
        <p:xfrm>
          <a:off x="628650" y="1738313"/>
          <a:ext cx="7886700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CLER Findings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617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education around disparities &amp; cultural competence</a:t>
            </a:r>
          </a:p>
          <a:p>
            <a:r>
              <a:rPr lang="en-US" dirty="0" smtClean="0"/>
              <a:t>Information related to specific community and patients served by institution</a:t>
            </a:r>
          </a:p>
          <a:p>
            <a:r>
              <a:rPr lang="en-US" dirty="0" smtClean="0"/>
              <a:t>Institution’s priorities</a:t>
            </a:r>
          </a:p>
          <a:p>
            <a:r>
              <a:rPr lang="en-US" dirty="0" smtClean="0"/>
              <a:t>Outcomes-based data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Care Disparities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96883" y="3879498"/>
            <a:ext cx="3818467" cy="22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17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Residents to identify process or area in need of improvement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in QI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52491269"/>
              </p:ext>
            </p:extLst>
          </p:nvPr>
        </p:nvGraphicFramePr>
        <p:xfrm>
          <a:off x="1466850" y="2311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970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Lucida Bright" charset="0"/>
                <a:ea typeface="ＭＳ Ｐゴシック" charset="-128"/>
              </a:rPr>
              <a:t> 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466060"/>
            <a:ext cx="8534400" cy="2209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sz="3200" b="1" dirty="0">
                <a:latin typeface="Lucida Bright" charset="0"/>
                <a:ea typeface="ＭＳ Ｐゴシック" charset="-128"/>
              </a:rPr>
              <a:t>Introducing Your Presenter…</a:t>
            </a:r>
            <a:endParaRPr lang="en-US" altLang="en-US" sz="3200" b="1" i="1" dirty="0">
              <a:latin typeface="Lucida Bright" charset="0"/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52847" y="1407560"/>
            <a:ext cx="4724400" cy="427809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336600"/>
                </a:solidFill>
                <a:latin typeface="Lucida Bright" pitchFamily="18" charset="0"/>
              </a:rPr>
              <a:t>Tori Hanlon, MS, CHCP</a:t>
            </a:r>
            <a:endParaRPr lang="en-US" sz="2000" dirty="0">
              <a:solidFill>
                <a:srgbClr val="336600"/>
              </a:solidFill>
              <a:latin typeface="Lucida Bright" pitchFamily="18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3300"/>
                </a:solidFill>
                <a:latin typeface="Lucida Bright" pitchFamily="18" charset="0"/>
              </a:rPr>
              <a:t>GME Consultant</a:t>
            </a:r>
          </a:p>
          <a:p>
            <a:pPr marL="171450" indent="-171450" algn="ctr"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3300"/>
              </a:solidFill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Lucida Bright" pitchFamily="18" charset="0"/>
              </a:rPr>
              <a:t>Over </a:t>
            </a:r>
            <a:r>
              <a:rPr lang="en-US" sz="1600" dirty="0" smtClean="0">
                <a:latin typeface="Lucida Bright" pitchFamily="18" charset="0"/>
              </a:rPr>
              <a:t>13 </a:t>
            </a:r>
            <a:r>
              <a:rPr lang="en-US" sz="1600" dirty="0" smtClean="0">
                <a:latin typeface="Lucida Bright" pitchFamily="18" charset="0"/>
              </a:rPr>
              <a:t>years working in Medical Education</a:t>
            </a: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Lucida Bright" pitchFamily="18" charset="0"/>
              </a:rPr>
              <a:t>Bachelor’s in Health Services Administration</a:t>
            </a:r>
            <a:r>
              <a:rPr lang="en-US" sz="1600" dirty="0">
                <a:latin typeface="Lucida Bright" pitchFamily="18" charset="0"/>
              </a:rPr>
              <a:t/>
            </a:r>
            <a:br>
              <a:rPr lang="en-US" sz="1600" dirty="0">
                <a:latin typeface="Lucida Bright" pitchFamily="18" charset="0"/>
              </a:rPr>
            </a:b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Lucida Bright" pitchFamily="18" charset="0"/>
              </a:rPr>
              <a:t>Master’s in Health Administration and Policy</a:t>
            </a: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Lucida Bright" pitchFamily="18" charset="0"/>
              </a:rPr>
              <a:t>Designated Institutional Official</a:t>
            </a: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1600" dirty="0">
              <a:latin typeface="Lucida Bright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en-US" sz="1600" dirty="0" smtClean="0">
                <a:latin typeface="Lucida Bright" pitchFamily="18" charset="0"/>
              </a:rPr>
              <a:t>Experienced in GME at a large academic medical center</a:t>
            </a:r>
            <a:endParaRPr lang="en-US" sz="1600" dirty="0">
              <a:latin typeface="Lucida Bright" pitchFamily="18" charset="0"/>
            </a:endParaRPr>
          </a:p>
          <a:p>
            <a:pPr marL="171450" indent="-171450" algn="ctr">
              <a:buFont typeface="Arial" pitchFamily="34" charset="0"/>
              <a:buChar char="•"/>
              <a:defRPr/>
            </a:pPr>
            <a:endParaRPr lang="en-US" sz="12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" y="2209800"/>
            <a:ext cx="3124980" cy="2726046"/>
          </a:xfrm>
          <a:prstGeom prst="rect">
            <a:avLst/>
          </a:prstGeom>
        </p:spPr>
      </p:pic>
      <p:sp>
        <p:nvSpPr>
          <p:cNvPr id="10" name="Shape 79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quality metrics</a:t>
            </a:r>
          </a:p>
          <a:p>
            <a:r>
              <a:rPr lang="en-US" dirty="0"/>
              <a:t>Identify patient </a:t>
            </a:r>
            <a:r>
              <a:rPr lang="en-US" dirty="0" smtClean="0"/>
              <a:t>population</a:t>
            </a:r>
          </a:p>
          <a:p>
            <a:r>
              <a:rPr lang="en-US" dirty="0"/>
              <a:t>Review data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Attribution strategy</a:t>
            </a:r>
          </a:p>
          <a:p>
            <a:r>
              <a:rPr lang="en-US" dirty="0" smtClean="0"/>
              <a:t>Employ </a:t>
            </a:r>
            <a:r>
              <a:rPr lang="en-US" dirty="0"/>
              <a:t>Q</a:t>
            </a:r>
            <a:r>
              <a:rPr lang="en-US" dirty="0" smtClean="0"/>
              <a:t>I process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Metrics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9" name="irc_mi" descr="http://srvcallmng.loren.co.il/Portals/1/1%D7%AA%D7%9E%D7%95%D7%A0%D7%AA%20%D7%92%D7%A8%D7%A4%D7%99%D7%9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3680178"/>
            <a:ext cx="3635022" cy="238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3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Participation ≠ Engagement</a:t>
            </a:r>
          </a:p>
          <a:p>
            <a:r>
              <a:rPr lang="en-US" dirty="0" smtClean="0"/>
              <a:t>Create meaning/relevance for residents &amp; faculty</a:t>
            </a:r>
          </a:p>
          <a:p>
            <a:r>
              <a:rPr lang="en-US" dirty="0" smtClean="0"/>
              <a:t>Integration of residents during planning phases of QI processes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Engagement in QI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45" y="3676273"/>
            <a:ext cx="6979043" cy="2628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439" y="3263899"/>
            <a:ext cx="3083911" cy="10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Faculty &amp; faculty development</a:t>
            </a:r>
          </a:p>
          <a:p>
            <a:r>
              <a:rPr lang="en-US" dirty="0" smtClean="0"/>
              <a:t>Engagement</a:t>
            </a:r>
          </a:p>
          <a:p>
            <a:r>
              <a:rPr lang="en-US" dirty="0" smtClean="0"/>
              <a:t>Lack of institutional resources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6" name="irc_mi" descr="http://bloggers4peace.files.wordpress.com/2013/08/blog-challen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4" y="3169733"/>
            <a:ext cx="7388226" cy="3173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7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CLER Pathways to Excellence - </a:t>
            </a:r>
            <a:r>
              <a:rPr lang="en-US" dirty="0">
                <a:hlinkClick r:id="rId2"/>
              </a:rPr>
              <a:t>http://www.acgme.org/Portals/0/PDFs/CLER/CLER_Pathways_V1.1_Digital_Final.pdf</a:t>
            </a:r>
            <a:endParaRPr lang="en-US" dirty="0"/>
          </a:p>
          <a:p>
            <a:r>
              <a:rPr lang="en-US" dirty="0" smtClean="0"/>
              <a:t>IHI </a:t>
            </a:r>
            <a:r>
              <a:rPr lang="en-US" dirty="0"/>
              <a:t>Open School -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www.ihi.org/education/IHIOpenSchool/Pages/default.aspx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9401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26073" y="10045"/>
            <a:ext cx="4038600" cy="50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8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800" i="1" dirty="0">
                <a:latin typeface="Arial" charset="0"/>
                <a:cs typeface="Arial" charset="0"/>
              </a:rPr>
              <a:t>   </a:t>
            </a: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On-Demand Webinars</a:t>
            </a:r>
            <a:b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</a:b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What do They Do Up </a:t>
            </a:r>
            <a:b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There in the GME Office?</a:t>
            </a:r>
            <a:b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endParaRPr lang="en-US" sz="14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    Breaking Bad News to Residents: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 A Five Stage Process for Giving Instructive Feedback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AOA to ACGME – 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What are you Waiting For?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GMEC &amp; Program Oversight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Lean Six Sigma for GME Support </a:t>
            </a: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Staff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Initial &amp; Pre-Accreditation:</a:t>
            </a:r>
            <a:b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Annual Date </a:t>
            </a: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>Updates</a:t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Can I Do That? Becoming an Integral Member of the GME Education Team</a:t>
            </a:r>
            <a: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  <a:t/>
            </a:r>
            <a:br>
              <a:rPr lang="en-US" sz="1500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r>
              <a:rPr lang="en-US" sz="15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Getting the Most Out of Your Resident Interview</a:t>
            </a: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ja-JP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sz="15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charset="0"/>
              <a:buChar char="•"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altLang="ja-JP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i="1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endParaRPr lang="en-US" sz="1500" dirty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60112" y="5293080"/>
            <a:ext cx="3037468" cy="87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Contact us today to learn </a:t>
            </a:r>
          </a:p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how our Educational Passports can save you time &amp; money! </a:t>
            </a:r>
          </a:p>
          <a:p>
            <a:pPr marL="342900" indent="-342900" algn="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400" i="1" dirty="0"/>
              <a:t>724-864-7320</a:t>
            </a:r>
          </a:p>
        </p:txBody>
      </p:sp>
      <p:pic>
        <p:nvPicPr>
          <p:cNvPr id="10" name="Picture 9" descr="Media-Play-02-2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97" y="398857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alendar-Date-25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4" y="398857"/>
            <a:ext cx="685800" cy="685800"/>
          </a:xfrm>
          <a:prstGeom prst="rect">
            <a:avLst/>
          </a:prstGeom>
        </p:spPr>
      </p:pic>
      <p:pic>
        <p:nvPicPr>
          <p:cNvPr id="12" name="Picture 11" descr="InstCustomIconLar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5587" y="5436019"/>
            <a:ext cx="457200" cy="457200"/>
          </a:xfrm>
          <a:prstGeom prst="rect">
            <a:avLst/>
          </a:prstGeom>
        </p:spPr>
      </p:pic>
      <p:pic>
        <p:nvPicPr>
          <p:cNvPr id="13" name="Picture 12" descr="InstIconLarg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3769" y="5668275"/>
            <a:ext cx="457200" cy="457200"/>
          </a:xfrm>
          <a:prstGeom prst="rect">
            <a:avLst/>
          </a:prstGeom>
        </p:spPr>
      </p:pic>
      <p:pic>
        <p:nvPicPr>
          <p:cNvPr id="14" name="Picture 13" descr="InstPlusIconLarg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2787" y="51265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57" y="5258194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79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  <a:sym typeface="Arial"/>
              </a:rPr>
              <a:t>24</a:t>
            </a:r>
            <a:endParaRPr lang="en-US"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Presented by Partners in Medical Education, Inc. 2017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276741" y="10045"/>
            <a:ext cx="4467256" cy="573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sz="1800" i="1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sz="1800" dirty="0">
                <a:solidFill>
                  <a:srgbClr val="00A600"/>
                </a:solidFill>
                <a:latin typeface="Arial" charset="0"/>
                <a:cs typeface="Arial" charset="0"/>
              </a:rPr>
              <a:t>  Upcoming Live </a:t>
            </a:r>
            <a:r>
              <a:rPr lang="en-US" sz="1800" dirty="0" smtClean="0">
                <a:solidFill>
                  <a:srgbClr val="00A600"/>
                </a:solidFill>
                <a:latin typeface="Arial" charset="0"/>
                <a:cs typeface="Arial" charset="0"/>
              </a:rPr>
              <a:t>Webinars</a:t>
            </a:r>
            <a:r>
              <a:rPr lang="en-US" sz="1600" dirty="0">
                <a:solidFill>
                  <a:prstClr val="black"/>
                </a:solidFill>
                <a:ea typeface=""/>
                <a:cs typeface=""/>
              </a:rPr>
              <a:t/>
            </a:r>
            <a:br>
              <a:rPr lang="en-US" sz="1600" dirty="0">
                <a:solidFill>
                  <a:prstClr val="black"/>
                </a:solidFill>
                <a:ea typeface=""/>
                <a:cs typeface=""/>
              </a:rPr>
            </a:br>
            <a:r>
              <a:rPr lang="en-US" sz="1600" dirty="0" smtClean="0">
                <a:solidFill>
                  <a:prstClr val="black"/>
                </a:solidFill>
                <a:ea typeface=""/>
                <a:cs typeface=""/>
              </a:rPr>
              <a:t/>
            </a:r>
            <a:br>
              <a:rPr lang="en-US" sz="1600" dirty="0" smtClean="0">
                <a:solidFill>
                  <a:prstClr val="black"/>
                </a:solidFill>
                <a:ea typeface=""/>
                <a:cs typeface=""/>
              </a:rPr>
            </a:br>
            <a:endParaRPr lang="en-US" altLang="en-US" sz="1600" b="0" dirty="0" smtClean="0">
              <a:solidFill>
                <a:prstClr val="black"/>
              </a:solidFill>
              <a:latin typeface="+mn-lt"/>
              <a:ea typeface=""/>
              <a:cs typeface="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 2017 Common Program </a:t>
            </a:r>
            <a:b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Requirements Update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Thursday,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October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19,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Bullying in the Workplace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Thursday,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November 2,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/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+mn-lt"/>
              <a:ea typeface=""/>
              <a:cs typeface="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      Meet the Experts – Fall Freebie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Tuesday,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November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14,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None/>
            </a:pP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– 1:00pm </a:t>
            </a: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EST</a:t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>
                <a:solidFill>
                  <a:prstClr val="black"/>
                </a:solidFill>
                <a:ea typeface=""/>
                <a:cs typeface=""/>
              </a:rPr>
              <a:t> </a:t>
            </a: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Self Study – </a:t>
            </a:r>
            <a:b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Have You Analyzed Your Data Yet? </a:t>
            </a:r>
            <a: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  <a:t/>
            </a:r>
            <a:br>
              <a:rPr lang="en-US" altLang="en-US" sz="1600" dirty="0">
                <a:solidFill>
                  <a:prstClr val="black"/>
                </a:solidFill>
                <a:latin typeface="+mn-lt"/>
                <a:ea typeface=""/>
                <a:cs typeface=""/>
              </a:rPr>
            </a:br>
            <a:r>
              <a:rPr lang="en-US" altLang="en-US" sz="1600" b="0" dirty="0" smtClean="0">
                <a:solidFill>
                  <a:prstClr val="black"/>
                </a:solidFill>
                <a:latin typeface="+mn-lt"/>
                <a:ea typeface=""/>
                <a:cs typeface=""/>
              </a:rPr>
              <a:t>Thursday, December 7, </a:t>
            </a:r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2017</a:t>
            </a:r>
          </a:p>
          <a:p>
            <a:pPr algn="ctr"/>
            <a:r>
              <a:rPr lang="en-US" altLang="en-US" sz="1600" b="0" dirty="0">
                <a:solidFill>
                  <a:prstClr val="black"/>
                </a:solidFill>
                <a:latin typeface="+mn-lt"/>
                <a:ea typeface=""/>
                <a:cs typeface=""/>
              </a:rPr>
              <a:t>      12:00pm – 1:00pm EST</a:t>
            </a:r>
          </a:p>
          <a:p>
            <a:pPr algn="ctr"/>
            <a:endParaRPr lang="en-US" altLang="en-US" sz="1600" b="0" dirty="0">
              <a:solidFill>
                <a:prstClr val="black"/>
              </a:solidFill>
              <a:latin typeface="+mn-lt"/>
              <a:ea typeface=""/>
              <a:cs typeface=""/>
            </a:endParaRPr>
          </a:p>
          <a:p>
            <a:pPr algn="ctr"/>
            <a:endParaRPr lang="en-US" altLang="en-US" sz="1500" dirty="0">
              <a:latin typeface="+mn-lt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n-US" altLang="en-US" sz="1500" dirty="0">
                <a:latin typeface="Arial" charset="0"/>
                <a:hlinkClick r:id="rId10"/>
              </a:rPr>
              <a:t>www.PartnersInMedEd.com</a:t>
            </a: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endParaRPr lang="en-US" altLang="en-US" sz="1500" dirty="0">
              <a:latin typeface="Arial" charset="0"/>
            </a:endParaRPr>
          </a:p>
          <a:p>
            <a:pPr algn="ctr">
              <a:lnSpc>
                <a:spcPct val="80000"/>
              </a:lnSpc>
              <a:buFont typeface="Wingdings" charset="2"/>
              <a:buNone/>
            </a:pPr>
            <a:r>
              <a:rPr lang="en-US" altLang="en-US" sz="1800" dirty="0">
                <a:latin typeface="Arial" charset="0"/>
              </a:rPr>
              <a:t>Partners</a:t>
            </a:r>
            <a:r>
              <a:rPr lang="en-US" altLang="en-US" sz="1800" baseline="30000" dirty="0">
                <a:latin typeface="Arial" charset="0"/>
              </a:rPr>
              <a:t>®</a:t>
            </a:r>
            <a:r>
              <a:rPr lang="en-US" altLang="en-US" sz="1800" dirty="0">
                <a:latin typeface="Arial" charset="0"/>
              </a:rPr>
              <a:t> Snippets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2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984250" y="2565400"/>
            <a:ext cx="7531100" cy="3327400"/>
          </a:xfrm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sz="2100" b="1" dirty="0"/>
              <a:t>    </a:t>
            </a:r>
            <a:r>
              <a:rPr lang="en-US" sz="2400" dirty="0"/>
              <a:t>Partners in Medical Education, Inc. provides </a:t>
            </a:r>
            <a:r>
              <a:rPr lang="en-US" sz="2400" dirty="0" smtClean="0"/>
              <a:t>comprehensive </a:t>
            </a:r>
            <a:r>
              <a:rPr lang="en-US" sz="2400" dirty="0"/>
              <a:t>consulting services to the GME community.  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en-US" sz="2000" dirty="0">
              <a:solidFill>
                <a:srgbClr val="336600"/>
              </a:solidFill>
              <a:latin typeface="Lucida Bright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b="1" dirty="0"/>
              <a:t>Partners in Medical Education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/>
              <a:t>724-864-7320  |  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info@PartnersInMedEd.com</a:t>
            </a:r>
            <a:endParaRPr lang="en-US" sz="2000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/>
          </a:p>
          <a:p>
            <a:pPr marL="0" indent="0" algn="ctr">
              <a:buNone/>
              <a:defRPr/>
            </a:pPr>
            <a:r>
              <a:rPr lang="en-US" sz="2000" b="1" dirty="0" smtClean="0">
                <a:latin typeface="+mn-lt"/>
              </a:rPr>
              <a:t>Tori Hanlon, MS, CHCP</a:t>
            </a:r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100" dirty="0" smtClean="0">
                <a:hlinkClick r:id="rId3"/>
              </a:rPr>
              <a:t>tori@partnersinmeded.com</a:t>
            </a:r>
            <a:endParaRPr lang="en-US" sz="2100" dirty="0"/>
          </a:p>
          <a:p>
            <a:pPr marL="0" indent="0"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b="1" dirty="0"/>
              <a:t>www.PartnersInMedEd.com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25" y="484910"/>
            <a:ext cx="3768064" cy="15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79"/>
          <p:cNvSpPr txBox="1">
            <a:spLocks noGrp="1"/>
          </p:cNvSpPr>
          <p:nvPr>
            <p:ph type="sldNum" idx="4294967295"/>
          </p:nvPr>
        </p:nvSpPr>
        <p:spPr>
          <a:xfrm>
            <a:off x="6457950" y="64331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dk1"/>
                </a:solidFill>
                <a:sym typeface="Arial"/>
              </a:rPr>
              <a:t>25</a:t>
            </a:r>
            <a:endParaRPr lang="en-US"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28950" y="6433130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38059"/>
            <a:ext cx="8515350" cy="4492888"/>
          </a:xfrm>
        </p:spPr>
        <p:txBody>
          <a:bodyPr/>
          <a:lstStyle/>
          <a:p>
            <a:r>
              <a:rPr lang="en-US" dirty="0" smtClean="0"/>
              <a:t>Review &amp; understand new ACGME Requirements around QI</a:t>
            </a:r>
          </a:p>
          <a:p>
            <a:endParaRPr lang="en-US" dirty="0" smtClean="0"/>
          </a:p>
          <a:p>
            <a:r>
              <a:rPr lang="en-US" dirty="0" smtClean="0"/>
              <a:t>Evaluate strategies to comply with the requirements</a:t>
            </a:r>
          </a:p>
          <a:p>
            <a:endParaRPr lang="en-US" dirty="0" smtClean="0"/>
          </a:p>
          <a:p>
            <a:r>
              <a:rPr lang="en-US" dirty="0" smtClean="0"/>
              <a:t>Explore challenges to implementing QI initiatives to meet the new requirements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&amp; Goals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9" name="Picture 8" descr="../../../../Volumes/douglas/how%20to%20access%20your%20on-demand/clipart/dh-isto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15" y="4780135"/>
            <a:ext cx="3366135" cy="1551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19" y="0"/>
            <a:ext cx="2369281" cy="61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Recognition of the need to ensure resident education occurs in an environment designed to emphasize a culture of safety and quality improvement</a:t>
            </a:r>
          </a:p>
          <a:p>
            <a:r>
              <a:rPr lang="en-US" dirty="0" smtClean="0"/>
              <a:t>Increased emphasis on patient safety and QI expected to improve resident education and patient safety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6" name="Picture 5" descr="../../../../Volumes/douglas/how%20to%20access%20your%20on-demand/clipart/414e4a710a858306f0b51fbcfddf3c6a3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799" y="4076786"/>
            <a:ext cx="2347701" cy="235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61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in QI</a:t>
            </a:r>
          </a:p>
          <a:p>
            <a:r>
              <a:rPr lang="en-US" dirty="0" smtClean="0"/>
              <a:t>Quality metrics</a:t>
            </a:r>
          </a:p>
          <a:p>
            <a:r>
              <a:rPr lang="en-US" dirty="0" smtClean="0"/>
              <a:t>Engagement in QI activities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QI Requirements (VI.A.1.b)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779911" y="3612444"/>
            <a:ext cx="2647561" cy="25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018798"/>
              </p:ext>
            </p:extLst>
          </p:nvPr>
        </p:nvGraphicFramePr>
        <p:xfrm>
          <a:off x="628650" y="1738313"/>
          <a:ext cx="78867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/>
                <a:gridCol w="3943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CLER Pathways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 in QI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</a:t>
                      </a:r>
                      <a:r>
                        <a:rPr lang="en-US" baseline="0" dirty="0" smtClean="0"/>
                        <a:t> on QI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Education</a:t>
                      </a:r>
                      <a:r>
                        <a:rPr lang="en-US" baseline="0" dirty="0" smtClean="0"/>
                        <a:t> on reducing health care disparities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Quality</a:t>
                      </a:r>
                      <a:r>
                        <a:rPr lang="en-US" baseline="0" dirty="0" smtClean="0"/>
                        <a:t> metrics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Residents receive data on quality metrics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Engagement</a:t>
                      </a:r>
                      <a:r>
                        <a:rPr lang="en-US" baseline="0" dirty="0" smtClean="0"/>
                        <a:t> in QI activities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 engagement in QI</a:t>
                      </a:r>
                      <a:r>
                        <a:rPr lang="en-US" baseline="0" dirty="0" smtClean="0"/>
                        <a:t> activities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 engagement</a:t>
                      </a:r>
                      <a:r>
                        <a:rPr lang="en-US" baseline="0" dirty="0" smtClean="0"/>
                        <a:t> in planning for QI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 engagement in clinical site initiatives to address health care disparities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CPRs vs. CLER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398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cohesive model of health care includes quality-related goals, tools, and techniques that are necessary in order for health care professionals to achieve QI goals.</a:t>
            </a:r>
          </a:p>
          <a:p>
            <a:pPr lvl="1"/>
            <a:r>
              <a:rPr lang="en-US" b="1" dirty="0" smtClean="0"/>
              <a:t>Residents and faculty members must receive </a:t>
            </a:r>
            <a:r>
              <a:rPr lang="en-US" b="1" u="sng" dirty="0" smtClean="0"/>
              <a:t>training</a:t>
            </a:r>
            <a:r>
              <a:rPr lang="en-US" b="1" dirty="0" smtClean="0"/>
              <a:t> and </a:t>
            </a:r>
            <a:r>
              <a:rPr lang="en-US" b="1" u="sng" dirty="0" smtClean="0"/>
              <a:t>experience</a:t>
            </a:r>
            <a:r>
              <a:rPr lang="en-US" b="1" dirty="0" smtClean="0"/>
              <a:t> in QI processes, including an understanding of health care disparities.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in QI (VI.A.1.b).(1)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050" y="4120444"/>
            <a:ext cx="2250017" cy="23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7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Training</a:t>
            </a:r>
          </a:p>
          <a:p>
            <a:pPr marL="0" indent="0">
              <a:buNone/>
            </a:pPr>
            <a:r>
              <a:rPr lang="en-US" dirty="0" smtClean="0"/>
              <a:t>providing residents and faculty with the knowledge, skills, resources and tools needed in order to carry out quality improvement processes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Experience</a:t>
            </a:r>
          </a:p>
          <a:p>
            <a:pPr marL="0" indent="0">
              <a:buNone/>
            </a:pPr>
            <a:r>
              <a:rPr lang="en-US" dirty="0"/>
              <a:t>Residents and faculty in an environment in which they are able to apply the knowledge, skills and tools and integrate quality improvement processes into their practice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in </a:t>
            </a:r>
            <a:r>
              <a:rPr lang="en-US" dirty="0" smtClean="0"/>
              <a:t>QI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Presented by Partners in Medical Education, Inc.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68910-38FE-C240-95D4-C063CA8D3DE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76882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ME-201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E-2016" id="{CDBB09D6-2E31-6544-8AD6-22CA05291743}" vid="{98D09D54-364A-314E-A8DE-A1E776F54B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PME-2016</Template>
  <TotalTime>3463</TotalTime>
  <Words>1000</Words>
  <Application>Microsoft Macintosh PowerPoint</Application>
  <PresentationFormat>On-screen Show (4:3)</PresentationFormat>
  <Paragraphs>217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Comic Sans MS</vt:lpstr>
      <vt:lpstr>Lucida Bright</vt:lpstr>
      <vt:lpstr>ＭＳ Ｐゴシック</vt:lpstr>
      <vt:lpstr>Wingdings</vt:lpstr>
      <vt:lpstr>Arial</vt:lpstr>
      <vt:lpstr>PME-2016</vt:lpstr>
      <vt:lpstr>Quality Improvement:   Are You Meeting the New Requirements?</vt:lpstr>
      <vt:lpstr> </vt:lpstr>
      <vt:lpstr>Objectives &amp; Goals</vt:lpstr>
      <vt:lpstr>PowerPoint Presentation</vt:lpstr>
      <vt:lpstr>Why?</vt:lpstr>
      <vt:lpstr>QI Requirements (VI.A.1.b)</vt:lpstr>
      <vt:lpstr>CPRs vs. CLER</vt:lpstr>
      <vt:lpstr>Education in QI (VI.A.1.b).(1)</vt:lpstr>
      <vt:lpstr>Education in QI</vt:lpstr>
      <vt:lpstr>Quality Metrics (VI.A.1.b).(2)</vt:lpstr>
      <vt:lpstr>Engagement in QI (VI.A.1.b).(3)</vt:lpstr>
      <vt:lpstr>What Can You Do Now?</vt:lpstr>
      <vt:lpstr>PowerPoint Presentation</vt:lpstr>
      <vt:lpstr>CLER Findings</vt:lpstr>
      <vt:lpstr>Education in QI</vt:lpstr>
      <vt:lpstr>Health Care Disparities</vt:lpstr>
      <vt:lpstr>CLER Findings</vt:lpstr>
      <vt:lpstr>Health Care Disparities</vt:lpstr>
      <vt:lpstr>Education in QI</vt:lpstr>
      <vt:lpstr>Quality Metrics</vt:lpstr>
      <vt:lpstr>Engagement in QI</vt:lpstr>
      <vt:lpstr>Challenges</vt:lpstr>
      <vt:lpstr>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74</cp:revision>
  <dcterms:created xsi:type="dcterms:W3CDTF">2016-03-20T11:36:31Z</dcterms:created>
  <dcterms:modified xsi:type="dcterms:W3CDTF">2017-10-05T19:09:48Z</dcterms:modified>
</cp:coreProperties>
</file>