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1.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412" r:id="rId1"/>
  </p:sldMasterIdLst>
  <p:notesMasterIdLst>
    <p:notesMasterId r:id="rId55"/>
  </p:notesMasterIdLst>
  <p:sldIdLst>
    <p:sldId id="398" r:id="rId2"/>
    <p:sldId id="256" r:id="rId3"/>
    <p:sldId id="257" r:id="rId4"/>
    <p:sldId id="258" r:id="rId5"/>
    <p:sldId id="324" r:id="rId6"/>
    <p:sldId id="326" r:id="rId7"/>
    <p:sldId id="383" r:id="rId8"/>
    <p:sldId id="327" r:id="rId9"/>
    <p:sldId id="328" r:id="rId10"/>
    <p:sldId id="330" r:id="rId11"/>
    <p:sldId id="331" r:id="rId12"/>
    <p:sldId id="384" r:id="rId13"/>
    <p:sldId id="332" r:id="rId14"/>
    <p:sldId id="333" r:id="rId15"/>
    <p:sldId id="334" r:id="rId16"/>
    <p:sldId id="335" r:id="rId17"/>
    <p:sldId id="385" r:id="rId18"/>
    <p:sldId id="387" r:id="rId19"/>
    <p:sldId id="339" r:id="rId20"/>
    <p:sldId id="340" r:id="rId21"/>
    <p:sldId id="343" r:id="rId22"/>
    <p:sldId id="345" r:id="rId23"/>
    <p:sldId id="344" r:id="rId24"/>
    <p:sldId id="342" r:id="rId25"/>
    <p:sldId id="356" r:id="rId26"/>
    <p:sldId id="355" r:id="rId27"/>
    <p:sldId id="353" r:id="rId28"/>
    <p:sldId id="349" r:id="rId29"/>
    <p:sldId id="350" r:id="rId30"/>
    <p:sldId id="351" r:id="rId31"/>
    <p:sldId id="352" r:id="rId32"/>
    <p:sldId id="379" r:id="rId33"/>
    <p:sldId id="358" r:id="rId34"/>
    <p:sldId id="359" r:id="rId35"/>
    <p:sldId id="362" r:id="rId36"/>
    <p:sldId id="365" r:id="rId37"/>
    <p:sldId id="364" r:id="rId38"/>
    <p:sldId id="401" r:id="rId39"/>
    <p:sldId id="369" r:id="rId40"/>
    <p:sldId id="389" r:id="rId41"/>
    <p:sldId id="370" r:id="rId42"/>
    <p:sldId id="372" r:id="rId43"/>
    <p:sldId id="388" r:id="rId44"/>
    <p:sldId id="373" r:id="rId45"/>
    <p:sldId id="381" r:id="rId46"/>
    <p:sldId id="336" r:id="rId47"/>
    <p:sldId id="337" r:id="rId48"/>
    <p:sldId id="360" r:id="rId49"/>
    <p:sldId id="380" r:id="rId50"/>
    <p:sldId id="375" r:id="rId51"/>
    <p:sldId id="400" r:id="rId52"/>
    <p:sldId id="399" r:id="rId53"/>
    <p:sldId id="329" r:id="rId54"/>
  </p:sldIdLst>
  <p:sldSz cx="9144000" cy="6858000" type="screen4x3"/>
  <p:notesSz cx="7010400" cy="9296400"/>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585429-9062-F246-8850-6E54B98AE8B3}" v="4" dt="2020-05-27T15:44:19.9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64"/>
    <p:restoredTop sz="95794"/>
  </p:normalViewPr>
  <p:slideViewPr>
    <p:cSldViewPr snapToGrid="0" snapToObjects="1">
      <p:cViewPr varScale="1">
        <p:scale>
          <a:sx n="102" d="100"/>
          <a:sy n="102" d="100"/>
        </p:scale>
        <p:origin x="1680" y="168"/>
      </p:cViewPr>
      <p:guideLst>
        <p:guide orient="horz" pos="2160"/>
        <p:guide pos="2880"/>
      </p:guideLst>
    </p:cSldViewPr>
  </p:slideViewPr>
  <p:notesTextViewPr>
    <p:cViewPr>
      <p:scale>
        <a:sx n="1" d="1"/>
        <a:sy n="1" d="1"/>
      </p:scale>
      <p:origin x="0" y="0"/>
    </p:cViewPr>
  </p:notesTextViewPr>
  <p:sorterViewPr>
    <p:cViewPr>
      <p:scale>
        <a:sx n="65" d="100"/>
        <a:sy n="65" d="100"/>
      </p:scale>
      <p:origin x="0" y="0"/>
    </p:cViewPr>
  </p:sorterViewPr>
  <p:notesViewPr>
    <p:cSldViewPr snapToGrid="0" snapToObject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Knox" userId="cbf633a9-934c-44a5-8521-74392aa898e8" providerId="ADAL" clId="{5BA6C944-E3E9-8F44-95CD-AA33A95435CF}"/>
    <pc:docChg chg="modSld">
      <pc:chgData name="Douglas Knox" userId="cbf633a9-934c-44a5-8521-74392aa898e8" providerId="ADAL" clId="{5BA6C944-E3E9-8F44-95CD-AA33A95435CF}" dt="2020-05-27T15:57:54.622" v="62" actId="20577"/>
      <pc:docMkLst>
        <pc:docMk/>
      </pc:docMkLst>
      <pc:sldChg chg="modNotesTx">
        <pc:chgData name="Douglas Knox" userId="cbf633a9-934c-44a5-8521-74392aa898e8" providerId="ADAL" clId="{5BA6C944-E3E9-8F44-95CD-AA33A95435CF}" dt="2020-05-27T15:51:00.670" v="1" actId="6549"/>
        <pc:sldMkLst>
          <pc:docMk/>
          <pc:sldMk cId="693674552" sldId="258"/>
        </pc:sldMkLst>
      </pc:sldChg>
      <pc:sldChg chg="modNotesTx">
        <pc:chgData name="Douglas Knox" userId="cbf633a9-934c-44a5-8521-74392aa898e8" providerId="ADAL" clId="{5BA6C944-E3E9-8F44-95CD-AA33A95435CF}" dt="2020-05-27T15:51:22.590" v="4" actId="6549"/>
        <pc:sldMkLst>
          <pc:docMk/>
          <pc:sldMk cId="2667150414" sldId="324"/>
        </pc:sldMkLst>
      </pc:sldChg>
      <pc:sldChg chg="modNotesTx">
        <pc:chgData name="Douglas Knox" userId="cbf633a9-934c-44a5-8521-74392aa898e8" providerId="ADAL" clId="{5BA6C944-E3E9-8F44-95CD-AA33A95435CF}" dt="2020-05-27T15:51:36.927" v="5" actId="6549"/>
        <pc:sldMkLst>
          <pc:docMk/>
          <pc:sldMk cId="2585226797" sldId="326"/>
        </pc:sldMkLst>
      </pc:sldChg>
      <pc:sldChg chg="modNotesTx">
        <pc:chgData name="Douglas Knox" userId="cbf633a9-934c-44a5-8521-74392aa898e8" providerId="ADAL" clId="{5BA6C944-E3E9-8F44-95CD-AA33A95435CF}" dt="2020-05-27T15:51:56.607" v="7" actId="6549"/>
        <pc:sldMkLst>
          <pc:docMk/>
          <pc:sldMk cId="972575030" sldId="327"/>
        </pc:sldMkLst>
      </pc:sldChg>
      <pc:sldChg chg="modNotesTx">
        <pc:chgData name="Douglas Knox" userId="cbf633a9-934c-44a5-8521-74392aa898e8" providerId="ADAL" clId="{5BA6C944-E3E9-8F44-95CD-AA33A95435CF}" dt="2020-05-27T15:52:05.392" v="8" actId="6549"/>
        <pc:sldMkLst>
          <pc:docMk/>
          <pc:sldMk cId="214601040" sldId="328"/>
        </pc:sldMkLst>
      </pc:sldChg>
      <pc:sldChg chg="modNotesTx">
        <pc:chgData name="Douglas Knox" userId="cbf633a9-934c-44a5-8521-74392aa898e8" providerId="ADAL" clId="{5BA6C944-E3E9-8F44-95CD-AA33A95435CF}" dt="2020-05-27T15:57:54.622" v="62" actId="20577"/>
        <pc:sldMkLst>
          <pc:docMk/>
          <pc:sldMk cId="1443113934" sldId="329"/>
        </pc:sldMkLst>
      </pc:sldChg>
      <pc:sldChg chg="modNotesTx">
        <pc:chgData name="Douglas Knox" userId="cbf633a9-934c-44a5-8521-74392aa898e8" providerId="ADAL" clId="{5BA6C944-E3E9-8F44-95CD-AA33A95435CF}" dt="2020-05-27T15:52:16.617" v="9" actId="6549"/>
        <pc:sldMkLst>
          <pc:docMk/>
          <pc:sldMk cId="3860114507" sldId="330"/>
        </pc:sldMkLst>
      </pc:sldChg>
      <pc:sldChg chg="modNotesTx">
        <pc:chgData name="Douglas Knox" userId="cbf633a9-934c-44a5-8521-74392aa898e8" providerId="ADAL" clId="{5BA6C944-E3E9-8F44-95CD-AA33A95435CF}" dt="2020-05-27T15:52:25.402" v="10" actId="6549"/>
        <pc:sldMkLst>
          <pc:docMk/>
          <pc:sldMk cId="256525974" sldId="331"/>
        </pc:sldMkLst>
      </pc:sldChg>
      <pc:sldChg chg="modNotesTx">
        <pc:chgData name="Douglas Knox" userId="cbf633a9-934c-44a5-8521-74392aa898e8" providerId="ADAL" clId="{5BA6C944-E3E9-8F44-95CD-AA33A95435CF}" dt="2020-05-27T15:52:37.304" v="12" actId="6549"/>
        <pc:sldMkLst>
          <pc:docMk/>
          <pc:sldMk cId="2433080084" sldId="332"/>
        </pc:sldMkLst>
      </pc:sldChg>
      <pc:sldChg chg="modNotesTx">
        <pc:chgData name="Douglas Knox" userId="cbf633a9-934c-44a5-8521-74392aa898e8" providerId="ADAL" clId="{5BA6C944-E3E9-8F44-95CD-AA33A95435CF}" dt="2020-05-27T15:52:44.058" v="13" actId="6549"/>
        <pc:sldMkLst>
          <pc:docMk/>
          <pc:sldMk cId="3896084460" sldId="333"/>
        </pc:sldMkLst>
      </pc:sldChg>
      <pc:sldChg chg="modNotesTx">
        <pc:chgData name="Douglas Knox" userId="cbf633a9-934c-44a5-8521-74392aa898e8" providerId="ADAL" clId="{5BA6C944-E3E9-8F44-95CD-AA33A95435CF}" dt="2020-05-27T15:52:48.633" v="14" actId="6549"/>
        <pc:sldMkLst>
          <pc:docMk/>
          <pc:sldMk cId="711265686" sldId="334"/>
        </pc:sldMkLst>
      </pc:sldChg>
      <pc:sldChg chg="modNotesTx">
        <pc:chgData name="Douglas Knox" userId="cbf633a9-934c-44a5-8521-74392aa898e8" providerId="ADAL" clId="{5BA6C944-E3E9-8F44-95CD-AA33A95435CF}" dt="2020-05-27T15:52:59.473" v="16" actId="6549"/>
        <pc:sldMkLst>
          <pc:docMk/>
          <pc:sldMk cId="2436965733" sldId="335"/>
        </pc:sldMkLst>
      </pc:sldChg>
      <pc:sldChg chg="modNotesTx">
        <pc:chgData name="Douglas Knox" userId="cbf633a9-934c-44a5-8521-74392aa898e8" providerId="ADAL" clId="{5BA6C944-E3E9-8F44-95CD-AA33A95435CF}" dt="2020-05-27T15:57:09.800" v="54" actId="20577"/>
        <pc:sldMkLst>
          <pc:docMk/>
          <pc:sldMk cId="3300939228" sldId="336"/>
        </pc:sldMkLst>
      </pc:sldChg>
      <pc:sldChg chg="modNotesTx">
        <pc:chgData name="Douglas Knox" userId="cbf633a9-934c-44a5-8521-74392aa898e8" providerId="ADAL" clId="{5BA6C944-E3E9-8F44-95CD-AA33A95435CF}" dt="2020-05-27T15:57:14.264" v="55" actId="20577"/>
        <pc:sldMkLst>
          <pc:docMk/>
          <pc:sldMk cId="1801287411" sldId="337"/>
        </pc:sldMkLst>
      </pc:sldChg>
      <pc:sldChg chg="modNotesTx">
        <pc:chgData name="Douglas Knox" userId="cbf633a9-934c-44a5-8521-74392aa898e8" providerId="ADAL" clId="{5BA6C944-E3E9-8F44-95CD-AA33A95435CF}" dt="2020-05-27T15:53:39.386" v="22" actId="6549"/>
        <pc:sldMkLst>
          <pc:docMk/>
          <pc:sldMk cId="2266555199" sldId="339"/>
        </pc:sldMkLst>
      </pc:sldChg>
      <pc:sldChg chg="modNotesTx">
        <pc:chgData name="Douglas Knox" userId="cbf633a9-934c-44a5-8521-74392aa898e8" providerId="ADAL" clId="{5BA6C944-E3E9-8F44-95CD-AA33A95435CF}" dt="2020-05-27T15:53:47.843" v="23" actId="6549"/>
        <pc:sldMkLst>
          <pc:docMk/>
          <pc:sldMk cId="3389265409" sldId="340"/>
        </pc:sldMkLst>
      </pc:sldChg>
      <pc:sldChg chg="modNotesTx">
        <pc:chgData name="Douglas Knox" userId="cbf633a9-934c-44a5-8521-74392aa898e8" providerId="ADAL" clId="{5BA6C944-E3E9-8F44-95CD-AA33A95435CF}" dt="2020-05-27T15:54:43.182" v="28" actId="20577"/>
        <pc:sldMkLst>
          <pc:docMk/>
          <pc:sldMk cId="1625790815" sldId="342"/>
        </pc:sldMkLst>
      </pc:sldChg>
      <pc:sldChg chg="modNotesTx">
        <pc:chgData name="Douglas Knox" userId="cbf633a9-934c-44a5-8521-74392aa898e8" providerId="ADAL" clId="{5BA6C944-E3E9-8F44-95CD-AA33A95435CF}" dt="2020-05-27T15:54:01.043" v="25" actId="6549"/>
        <pc:sldMkLst>
          <pc:docMk/>
          <pc:sldMk cId="3033792612" sldId="343"/>
        </pc:sldMkLst>
      </pc:sldChg>
      <pc:sldChg chg="modNotesTx">
        <pc:chgData name="Douglas Knox" userId="cbf633a9-934c-44a5-8521-74392aa898e8" providerId="ADAL" clId="{5BA6C944-E3E9-8F44-95CD-AA33A95435CF}" dt="2020-05-27T15:54:37.350" v="27" actId="20577"/>
        <pc:sldMkLst>
          <pc:docMk/>
          <pc:sldMk cId="307091106" sldId="344"/>
        </pc:sldMkLst>
      </pc:sldChg>
      <pc:sldChg chg="modNotesTx">
        <pc:chgData name="Douglas Knox" userId="cbf633a9-934c-44a5-8521-74392aa898e8" providerId="ADAL" clId="{5BA6C944-E3E9-8F44-95CD-AA33A95435CF}" dt="2020-05-27T15:54:30.203" v="26" actId="20577"/>
        <pc:sldMkLst>
          <pc:docMk/>
          <pc:sldMk cId="3660792838" sldId="345"/>
        </pc:sldMkLst>
      </pc:sldChg>
      <pc:sldChg chg="modNotesTx">
        <pc:chgData name="Douglas Knox" userId="cbf633a9-934c-44a5-8521-74392aa898e8" providerId="ADAL" clId="{5BA6C944-E3E9-8F44-95CD-AA33A95435CF}" dt="2020-05-27T15:55:13.342" v="33" actId="20577"/>
        <pc:sldMkLst>
          <pc:docMk/>
          <pc:sldMk cId="4109067294" sldId="349"/>
        </pc:sldMkLst>
      </pc:sldChg>
      <pc:sldChg chg="modNotesTx">
        <pc:chgData name="Douglas Knox" userId="cbf633a9-934c-44a5-8521-74392aa898e8" providerId="ADAL" clId="{5BA6C944-E3E9-8F44-95CD-AA33A95435CF}" dt="2020-05-27T15:55:17.844" v="34" actId="20577"/>
        <pc:sldMkLst>
          <pc:docMk/>
          <pc:sldMk cId="3725595243" sldId="350"/>
        </pc:sldMkLst>
      </pc:sldChg>
      <pc:sldChg chg="modNotesTx">
        <pc:chgData name="Douglas Knox" userId="cbf633a9-934c-44a5-8521-74392aa898e8" providerId="ADAL" clId="{5BA6C944-E3E9-8F44-95CD-AA33A95435CF}" dt="2020-05-27T15:55:23.243" v="35" actId="20577"/>
        <pc:sldMkLst>
          <pc:docMk/>
          <pc:sldMk cId="2008665356" sldId="351"/>
        </pc:sldMkLst>
      </pc:sldChg>
      <pc:sldChg chg="modNotesTx">
        <pc:chgData name="Douglas Knox" userId="cbf633a9-934c-44a5-8521-74392aa898e8" providerId="ADAL" clId="{5BA6C944-E3E9-8F44-95CD-AA33A95435CF}" dt="2020-05-27T15:55:26.608" v="36" actId="20577"/>
        <pc:sldMkLst>
          <pc:docMk/>
          <pc:sldMk cId="2029044316" sldId="352"/>
        </pc:sldMkLst>
      </pc:sldChg>
      <pc:sldChg chg="modNotesTx">
        <pc:chgData name="Douglas Knox" userId="cbf633a9-934c-44a5-8521-74392aa898e8" providerId="ADAL" clId="{5BA6C944-E3E9-8F44-95CD-AA33A95435CF}" dt="2020-05-27T15:55:03.149" v="31" actId="20577"/>
        <pc:sldMkLst>
          <pc:docMk/>
          <pc:sldMk cId="2075037915" sldId="353"/>
        </pc:sldMkLst>
      </pc:sldChg>
      <pc:sldChg chg="modNotesTx">
        <pc:chgData name="Douglas Knox" userId="cbf633a9-934c-44a5-8521-74392aa898e8" providerId="ADAL" clId="{5BA6C944-E3E9-8F44-95CD-AA33A95435CF}" dt="2020-05-27T15:54:57.199" v="30" actId="20577"/>
        <pc:sldMkLst>
          <pc:docMk/>
          <pc:sldMk cId="222165439" sldId="355"/>
        </pc:sldMkLst>
      </pc:sldChg>
      <pc:sldChg chg="modNotesTx">
        <pc:chgData name="Douglas Knox" userId="cbf633a9-934c-44a5-8521-74392aa898e8" providerId="ADAL" clId="{5BA6C944-E3E9-8F44-95CD-AA33A95435CF}" dt="2020-05-27T15:54:50.224" v="29" actId="20577"/>
        <pc:sldMkLst>
          <pc:docMk/>
          <pc:sldMk cId="2701120960" sldId="356"/>
        </pc:sldMkLst>
      </pc:sldChg>
      <pc:sldChg chg="modNotesTx">
        <pc:chgData name="Douglas Knox" userId="cbf633a9-934c-44a5-8521-74392aa898e8" providerId="ADAL" clId="{5BA6C944-E3E9-8F44-95CD-AA33A95435CF}" dt="2020-05-27T15:55:39.062" v="39" actId="20577"/>
        <pc:sldMkLst>
          <pc:docMk/>
          <pc:sldMk cId="2900699863" sldId="358"/>
        </pc:sldMkLst>
      </pc:sldChg>
      <pc:sldChg chg="modNotesTx">
        <pc:chgData name="Douglas Knox" userId="cbf633a9-934c-44a5-8521-74392aa898e8" providerId="ADAL" clId="{5BA6C944-E3E9-8F44-95CD-AA33A95435CF}" dt="2020-05-27T15:55:43.735" v="40" actId="20577"/>
        <pc:sldMkLst>
          <pc:docMk/>
          <pc:sldMk cId="712899446" sldId="359"/>
        </pc:sldMkLst>
      </pc:sldChg>
      <pc:sldChg chg="modNotesTx">
        <pc:chgData name="Douglas Knox" userId="cbf633a9-934c-44a5-8521-74392aa898e8" providerId="ADAL" clId="{5BA6C944-E3E9-8F44-95CD-AA33A95435CF}" dt="2020-05-27T15:57:19.656" v="56" actId="20577"/>
        <pc:sldMkLst>
          <pc:docMk/>
          <pc:sldMk cId="2713175751" sldId="360"/>
        </pc:sldMkLst>
      </pc:sldChg>
      <pc:sldChg chg="modNotesTx">
        <pc:chgData name="Douglas Knox" userId="cbf633a9-934c-44a5-8521-74392aa898e8" providerId="ADAL" clId="{5BA6C944-E3E9-8F44-95CD-AA33A95435CF}" dt="2020-05-27T15:55:47.511" v="41" actId="20577"/>
        <pc:sldMkLst>
          <pc:docMk/>
          <pc:sldMk cId="3389909472" sldId="362"/>
        </pc:sldMkLst>
      </pc:sldChg>
      <pc:sldChg chg="modNotesTx">
        <pc:chgData name="Douglas Knox" userId="cbf633a9-934c-44a5-8521-74392aa898e8" providerId="ADAL" clId="{5BA6C944-E3E9-8F44-95CD-AA33A95435CF}" dt="2020-05-27T15:56:02.886" v="43" actId="20577"/>
        <pc:sldMkLst>
          <pc:docMk/>
          <pc:sldMk cId="2346498928" sldId="364"/>
        </pc:sldMkLst>
      </pc:sldChg>
      <pc:sldChg chg="modNotesTx">
        <pc:chgData name="Douglas Knox" userId="cbf633a9-934c-44a5-8521-74392aa898e8" providerId="ADAL" clId="{5BA6C944-E3E9-8F44-95CD-AA33A95435CF}" dt="2020-05-27T15:55:57.035" v="42" actId="20577"/>
        <pc:sldMkLst>
          <pc:docMk/>
          <pc:sldMk cId="1115323057" sldId="365"/>
        </pc:sldMkLst>
      </pc:sldChg>
      <pc:sldChg chg="modNotesTx">
        <pc:chgData name="Douglas Knox" userId="cbf633a9-934c-44a5-8521-74392aa898e8" providerId="ADAL" clId="{5BA6C944-E3E9-8F44-95CD-AA33A95435CF}" dt="2020-05-27T15:56:27.972" v="46" actId="20577"/>
        <pc:sldMkLst>
          <pc:docMk/>
          <pc:sldMk cId="4214843280" sldId="369"/>
        </pc:sldMkLst>
      </pc:sldChg>
      <pc:sldChg chg="modNotesTx">
        <pc:chgData name="Douglas Knox" userId="cbf633a9-934c-44a5-8521-74392aa898e8" providerId="ADAL" clId="{5BA6C944-E3E9-8F44-95CD-AA33A95435CF}" dt="2020-05-27T15:56:42.648" v="49" actId="20577"/>
        <pc:sldMkLst>
          <pc:docMk/>
          <pc:sldMk cId="2595276719" sldId="370"/>
        </pc:sldMkLst>
      </pc:sldChg>
      <pc:sldChg chg="modNotesTx">
        <pc:chgData name="Douglas Knox" userId="cbf633a9-934c-44a5-8521-74392aa898e8" providerId="ADAL" clId="{5BA6C944-E3E9-8F44-95CD-AA33A95435CF}" dt="2020-05-27T15:56:47.034" v="50" actId="20577"/>
        <pc:sldMkLst>
          <pc:docMk/>
          <pc:sldMk cId="9732577" sldId="372"/>
        </pc:sldMkLst>
      </pc:sldChg>
      <pc:sldChg chg="modNotesTx">
        <pc:chgData name="Douglas Knox" userId="cbf633a9-934c-44a5-8521-74392aa898e8" providerId="ADAL" clId="{5BA6C944-E3E9-8F44-95CD-AA33A95435CF}" dt="2020-05-27T15:56:58.159" v="52" actId="20577"/>
        <pc:sldMkLst>
          <pc:docMk/>
          <pc:sldMk cId="4082822028" sldId="373"/>
        </pc:sldMkLst>
      </pc:sldChg>
      <pc:sldChg chg="modNotesTx">
        <pc:chgData name="Douglas Knox" userId="cbf633a9-934c-44a5-8521-74392aa898e8" providerId="ADAL" clId="{5BA6C944-E3E9-8F44-95CD-AA33A95435CF}" dt="2020-05-27T15:57:28.002" v="58" actId="20577"/>
        <pc:sldMkLst>
          <pc:docMk/>
          <pc:sldMk cId="4006014592" sldId="375"/>
        </pc:sldMkLst>
      </pc:sldChg>
      <pc:sldChg chg="modNotesTx">
        <pc:chgData name="Douglas Knox" userId="cbf633a9-934c-44a5-8521-74392aa898e8" providerId="ADAL" clId="{5BA6C944-E3E9-8F44-95CD-AA33A95435CF}" dt="2020-05-27T15:55:31.736" v="37" actId="20577"/>
        <pc:sldMkLst>
          <pc:docMk/>
          <pc:sldMk cId="1548591675" sldId="379"/>
        </pc:sldMkLst>
      </pc:sldChg>
      <pc:sldChg chg="modNotesTx">
        <pc:chgData name="Douglas Knox" userId="cbf633a9-934c-44a5-8521-74392aa898e8" providerId="ADAL" clId="{5BA6C944-E3E9-8F44-95CD-AA33A95435CF}" dt="2020-05-27T15:57:24.179" v="57" actId="20577"/>
        <pc:sldMkLst>
          <pc:docMk/>
          <pc:sldMk cId="325069127" sldId="380"/>
        </pc:sldMkLst>
      </pc:sldChg>
      <pc:sldChg chg="modNotesTx">
        <pc:chgData name="Douglas Knox" userId="cbf633a9-934c-44a5-8521-74392aa898e8" providerId="ADAL" clId="{5BA6C944-E3E9-8F44-95CD-AA33A95435CF}" dt="2020-05-27T15:57:04.062" v="53" actId="20577"/>
        <pc:sldMkLst>
          <pc:docMk/>
          <pc:sldMk cId="2636424767" sldId="381"/>
        </pc:sldMkLst>
      </pc:sldChg>
      <pc:sldChg chg="modNotesTx">
        <pc:chgData name="Douglas Knox" userId="cbf633a9-934c-44a5-8521-74392aa898e8" providerId="ADAL" clId="{5BA6C944-E3E9-8F44-95CD-AA33A95435CF}" dt="2020-05-27T15:51:45.216" v="6" actId="6549"/>
        <pc:sldMkLst>
          <pc:docMk/>
          <pc:sldMk cId="2332776057" sldId="383"/>
        </pc:sldMkLst>
      </pc:sldChg>
      <pc:sldChg chg="modNotesTx">
        <pc:chgData name="Douglas Knox" userId="cbf633a9-934c-44a5-8521-74392aa898e8" providerId="ADAL" clId="{5BA6C944-E3E9-8F44-95CD-AA33A95435CF}" dt="2020-05-27T15:52:29.976" v="11" actId="6549"/>
        <pc:sldMkLst>
          <pc:docMk/>
          <pc:sldMk cId="1351411375" sldId="384"/>
        </pc:sldMkLst>
      </pc:sldChg>
      <pc:sldChg chg="modNotesTx">
        <pc:chgData name="Douglas Knox" userId="cbf633a9-934c-44a5-8521-74392aa898e8" providerId="ADAL" clId="{5BA6C944-E3E9-8F44-95CD-AA33A95435CF}" dt="2020-05-27T15:53:12.420" v="17" actId="6549"/>
        <pc:sldMkLst>
          <pc:docMk/>
          <pc:sldMk cId="3631423812" sldId="385"/>
        </pc:sldMkLst>
      </pc:sldChg>
      <pc:sldChg chg="modNotesTx">
        <pc:chgData name="Douglas Knox" userId="cbf633a9-934c-44a5-8521-74392aa898e8" providerId="ADAL" clId="{5BA6C944-E3E9-8F44-95CD-AA33A95435CF}" dt="2020-05-27T15:53:22.871" v="18" actId="6549"/>
        <pc:sldMkLst>
          <pc:docMk/>
          <pc:sldMk cId="468015271" sldId="387"/>
        </pc:sldMkLst>
      </pc:sldChg>
      <pc:sldChg chg="modNotesTx">
        <pc:chgData name="Douglas Knox" userId="cbf633a9-934c-44a5-8521-74392aa898e8" providerId="ADAL" clId="{5BA6C944-E3E9-8F44-95CD-AA33A95435CF}" dt="2020-05-27T15:56:52.827" v="51" actId="20577"/>
        <pc:sldMkLst>
          <pc:docMk/>
          <pc:sldMk cId="3764323889" sldId="388"/>
        </pc:sldMkLst>
      </pc:sldChg>
      <pc:sldChg chg="modNotesTx">
        <pc:chgData name="Douglas Knox" userId="cbf633a9-934c-44a5-8521-74392aa898e8" providerId="ADAL" clId="{5BA6C944-E3E9-8F44-95CD-AA33A95435CF}" dt="2020-05-27T15:56:38.372" v="48" actId="20577"/>
        <pc:sldMkLst>
          <pc:docMk/>
          <pc:sldMk cId="793920599" sldId="389"/>
        </pc:sldMkLst>
      </pc:sldChg>
      <pc:sldChg chg="modNotesTx">
        <pc:chgData name="Douglas Knox" userId="cbf633a9-934c-44a5-8521-74392aa898e8" providerId="ADAL" clId="{5BA6C944-E3E9-8F44-95CD-AA33A95435CF}" dt="2020-05-27T15:57:49.865" v="61" actId="20577"/>
        <pc:sldMkLst>
          <pc:docMk/>
          <pc:sldMk cId="2777758460" sldId="399"/>
        </pc:sldMkLst>
      </pc:sldChg>
      <pc:sldChg chg="modNotesTx">
        <pc:chgData name="Douglas Knox" userId="cbf633a9-934c-44a5-8521-74392aa898e8" providerId="ADAL" clId="{5BA6C944-E3E9-8F44-95CD-AA33A95435CF}" dt="2020-05-27T15:57:40.375" v="60" actId="20577"/>
        <pc:sldMkLst>
          <pc:docMk/>
          <pc:sldMk cId="2082329426" sldId="400"/>
        </pc:sldMkLst>
      </pc:sldChg>
      <pc:sldChg chg="modNotesTx">
        <pc:chgData name="Douglas Knox" userId="cbf633a9-934c-44a5-8521-74392aa898e8" providerId="ADAL" clId="{5BA6C944-E3E9-8F44-95CD-AA33A95435CF}" dt="2020-05-27T15:56:11.746" v="44" actId="20577"/>
        <pc:sldMkLst>
          <pc:docMk/>
          <pc:sldMk cId="3768283967" sldId="401"/>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svg"/><Relationship Id="rId1" Type="http://schemas.openxmlformats.org/officeDocument/2006/relationships/image" Target="../media/image16.png"/><Relationship Id="rId6" Type="http://schemas.openxmlformats.org/officeDocument/2006/relationships/image" Target="../media/image15.svg"/><Relationship Id="rId5" Type="http://schemas.openxmlformats.org/officeDocument/2006/relationships/image" Target="../media/image18.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6D4C4D-EBC4-49FF-897B-CBBD267E027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FE7040D-B8B2-455D-8976-BAF8C2624B13}">
      <dgm:prSet/>
      <dgm:spPr/>
      <dgm:t>
        <a:bodyPr/>
        <a:lstStyle/>
        <a:p>
          <a:pPr>
            <a:lnSpc>
              <a:spcPct val="100000"/>
            </a:lnSpc>
            <a:defRPr cap="all"/>
          </a:pPr>
          <a:r>
            <a:rPr lang="en-US" b="1" dirty="0"/>
            <a:t>30% Medical Students are Depressed</a:t>
          </a:r>
        </a:p>
      </dgm:t>
    </dgm:pt>
    <dgm:pt modelId="{EFAC8833-9AD2-4DA2-9949-27145962FBC0}" type="parTrans" cxnId="{B08E796E-BFD3-4463-9295-0AE288B2F981}">
      <dgm:prSet/>
      <dgm:spPr/>
      <dgm:t>
        <a:bodyPr/>
        <a:lstStyle/>
        <a:p>
          <a:endParaRPr lang="en-US"/>
        </a:p>
      </dgm:t>
    </dgm:pt>
    <dgm:pt modelId="{F977BD9E-31C8-4A27-85DC-75633DFC8D72}" type="sibTrans" cxnId="{B08E796E-BFD3-4463-9295-0AE288B2F981}">
      <dgm:prSet/>
      <dgm:spPr/>
      <dgm:t>
        <a:bodyPr/>
        <a:lstStyle/>
        <a:p>
          <a:endParaRPr lang="en-US"/>
        </a:p>
      </dgm:t>
    </dgm:pt>
    <dgm:pt modelId="{E3B0927B-54C1-4D48-A233-8793B0F86875}">
      <dgm:prSet/>
      <dgm:spPr/>
      <dgm:t>
        <a:bodyPr/>
        <a:lstStyle/>
        <a:p>
          <a:pPr>
            <a:lnSpc>
              <a:spcPct val="100000"/>
            </a:lnSpc>
            <a:defRPr cap="all"/>
          </a:pPr>
          <a:r>
            <a:rPr lang="en-US" b="1" dirty="0"/>
            <a:t>11.1% Medical Students with Suicidal Ideation</a:t>
          </a:r>
        </a:p>
      </dgm:t>
    </dgm:pt>
    <dgm:pt modelId="{30CFCF2A-8320-45C5-B1DB-23790F08F7E7}" type="parTrans" cxnId="{296A398A-129C-42E5-9043-0634399267FE}">
      <dgm:prSet/>
      <dgm:spPr/>
      <dgm:t>
        <a:bodyPr/>
        <a:lstStyle/>
        <a:p>
          <a:endParaRPr lang="en-US"/>
        </a:p>
      </dgm:t>
    </dgm:pt>
    <dgm:pt modelId="{4EE6069C-6D68-4035-91AC-DC97D1D0C38B}" type="sibTrans" cxnId="{296A398A-129C-42E5-9043-0634399267FE}">
      <dgm:prSet/>
      <dgm:spPr/>
      <dgm:t>
        <a:bodyPr/>
        <a:lstStyle/>
        <a:p>
          <a:endParaRPr lang="en-US"/>
        </a:p>
      </dgm:t>
    </dgm:pt>
    <dgm:pt modelId="{6CA20EE2-1FCA-4741-A0AC-06685A334212}">
      <dgm:prSet/>
      <dgm:spPr/>
      <dgm:t>
        <a:bodyPr/>
        <a:lstStyle/>
        <a:p>
          <a:pPr>
            <a:lnSpc>
              <a:spcPct val="100000"/>
            </a:lnSpc>
            <a:defRPr cap="all"/>
          </a:pPr>
          <a:r>
            <a:rPr lang="en-US" b="1" dirty="0"/>
            <a:t>42%-53% Physicians are Burned Out</a:t>
          </a:r>
        </a:p>
      </dgm:t>
    </dgm:pt>
    <dgm:pt modelId="{33AED768-AF6E-49DA-B804-7B21545AF99D}" type="parTrans" cxnId="{50956489-615F-4C75-911B-0A4D8BA0DEFB}">
      <dgm:prSet/>
      <dgm:spPr/>
      <dgm:t>
        <a:bodyPr/>
        <a:lstStyle/>
        <a:p>
          <a:endParaRPr lang="en-US"/>
        </a:p>
      </dgm:t>
    </dgm:pt>
    <dgm:pt modelId="{9BBEAAF5-59B2-478C-B402-376ED8D3393A}" type="sibTrans" cxnId="{50956489-615F-4C75-911B-0A4D8BA0DEFB}">
      <dgm:prSet/>
      <dgm:spPr/>
      <dgm:t>
        <a:bodyPr/>
        <a:lstStyle/>
        <a:p>
          <a:endParaRPr lang="en-US"/>
        </a:p>
      </dgm:t>
    </dgm:pt>
    <dgm:pt modelId="{929558FB-C48A-034D-873A-6278AEACF4AC}">
      <dgm:prSet/>
      <dgm:spPr/>
      <dgm:t>
        <a:bodyPr/>
        <a:lstStyle/>
        <a:p>
          <a:pPr>
            <a:lnSpc>
              <a:spcPct val="100000"/>
            </a:lnSpc>
            <a:defRPr cap="all"/>
          </a:pPr>
          <a:r>
            <a:rPr lang="en-US" b="1" dirty="0"/>
            <a:t>45.2 % RESIDENTS EXPERIENCE BURNOUT BY THEIR 2ND YEAR</a:t>
          </a:r>
        </a:p>
      </dgm:t>
    </dgm:pt>
    <dgm:pt modelId="{A871FD8D-670D-424D-8CB1-CF6AA82A8729}" type="parTrans" cxnId="{429F0D8D-F9DC-9241-868F-44E74563FC94}">
      <dgm:prSet/>
      <dgm:spPr/>
      <dgm:t>
        <a:bodyPr/>
        <a:lstStyle/>
        <a:p>
          <a:endParaRPr lang="en-US"/>
        </a:p>
      </dgm:t>
    </dgm:pt>
    <dgm:pt modelId="{755ECD7D-E4F5-404B-9FB9-D84141A824F0}" type="sibTrans" cxnId="{429F0D8D-F9DC-9241-868F-44E74563FC94}">
      <dgm:prSet/>
      <dgm:spPr/>
      <dgm:t>
        <a:bodyPr/>
        <a:lstStyle/>
        <a:p>
          <a:endParaRPr lang="en-US"/>
        </a:p>
      </dgm:t>
    </dgm:pt>
    <dgm:pt modelId="{EE9D85DA-0BB2-4D7B-A065-D70AA1118B99}" type="pres">
      <dgm:prSet presAssocID="{A26D4C4D-EBC4-49FF-897B-CBBD267E0273}" presName="root" presStyleCnt="0">
        <dgm:presLayoutVars>
          <dgm:dir/>
          <dgm:resizeHandles val="exact"/>
        </dgm:presLayoutVars>
      </dgm:prSet>
      <dgm:spPr/>
    </dgm:pt>
    <dgm:pt modelId="{272B758D-4047-47C8-9475-AF5DB5560338}" type="pres">
      <dgm:prSet presAssocID="{BFE7040D-B8B2-455D-8976-BAF8C2624B13}" presName="compNode" presStyleCnt="0"/>
      <dgm:spPr/>
    </dgm:pt>
    <dgm:pt modelId="{E1031EA4-2459-43D0-A7FB-DDE19BBA1F78}" type="pres">
      <dgm:prSet presAssocID="{BFE7040D-B8B2-455D-8976-BAF8C2624B13}" presName="iconBgRect" presStyleLbl="bgShp" presStyleIdx="0" presStyleCnt="4"/>
      <dgm:spPr/>
    </dgm:pt>
    <dgm:pt modelId="{25164EBE-F0FC-4D4D-BE57-BB3CA7B92DEB}" type="pres">
      <dgm:prSet presAssocID="{BFE7040D-B8B2-455D-8976-BAF8C2624B1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FD4592BF-94D8-465A-A691-C16671C88DC4}" type="pres">
      <dgm:prSet presAssocID="{BFE7040D-B8B2-455D-8976-BAF8C2624B13}" presName="spaceRect" presStyleCnt="0"/>
      <dgm:spPr/>
    </dgm:pt>
    <dgm:pt modelId="{4350FA4F-14B8-4ACA-A8DA-F787E283E5DD}" type="pres">
      <dgm:prSet presAssocID="{BFE7040D-B8B2-455D-8976-BAF8C2624B13}" presName="textRect" presStyleLbl="revTx" presStyleIdx="0" presStyleCnt="4">
        <dgm:presLayoutVars>
          <dgm:chMax val="1"/>
          <dgm:chPref val="1"/>
        </dgm:presLayoutVars>
      </dgm:prSet>
      <dgm:spPr/>
    </dgm:pt>
    <dgm:pt modelId="{E1D3D59E-525B-492D-BC0A-7B6B45E8BFB4}" type="pres">
      <dgm:prSet presAssocID="{F977BD9E-31C8-4A27-85DC-75633DFC8D72}" presName="sibTrans" presStyleCnt="0"/>
      <dgm:spPr/>
    </dgm:pt>
    <dgm:pt modelId="{9FCEAF5A-5337-4EE4-839F-BA3C3E39C117}" type="pres">
      <dgm:prSet presAssocID="{E3B0927B-54C1-4D48-A233-8793B0F86875}" presName="compNode" presStyleCnt="0"/>
      <dgm:spPr/>
    </dgm:pt>
    <dgm:pt modelId="{A177DFAD-2152-447B-B2C5-5D45D7D2F78F}" type="pres">
      <dgm:prSet presAssocID="{E3B0927B-54C1-4D48-A233-8793B0F86875}" presName="iconBgRect" presStyleLbl="bgShp" presStyleIdx="1" presStyleCnt="4"/>
      <dgm:spPr/>
    </dgm:pt>
    <dgm:pt modelId="{373F1F80-C09D-491E-85DC-2BAC90CE4EF1}" type="pres">
      <dgm:prSet presAssocID="{E3B0927B-54C1-4D48-A233-8793B0F8687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1FF98CA3-C622-4FA3-A19B-6D2D62EBCACC}" type="pres">
      <dgm:prSet presAssocID="{E3B0927B-54C1-4D48-A233-8793B0F86875}" presName="spaceRect" presStyleCnt="0"/>
      <dgm:spPr/>
    </dgm:pt>
    <dgm:pt modelId="{4BDC7B8D-D947-43BF-99CA-F0FBD082F74E}" type="pres">
      <dgm:prSet presAssocID="{E3B0927B-54C1-4D48-A233-8793B0F86875}" presName="textRect" presStyleLbl="revTx" presStyleIdx="1" presStyleCnt="4">
        <dgm:presLayoutVars>
          <dgm:chMax val="1"/>
          <dgm:chPref val="1"/>
        </dgm:presLayoutVars>
      </dgm:prSet>
      <dgm:spPr/>
    </dgm:pt>
    <dgm:pt modelId="{002219A3-C676-4868-B9D6-A0865D9A25E1}" type="pres">
      <dgm:prSet presAssocID="{4EE6069C-6D68-4035-91AC-DC97D1D0C38B}" presName="sibTrans" presStyleCnt="0"/>
      <dgm:spPr/>
    </dgm:pt>
    <dgm:pt modelId="{DAB40179-A759-7C45-B5D9-ABF07D494A12}" type="pres">
      <dgm:prSet presAssocID="{929558FB-C48A-034D-873A-6278AEACF4AC}" presName="compNode" presStyleCnt="0"/>
      <dgm:spPr/>
    </dgm:pt>
    <dgm:pt modelId="{4230E446-79A2-CD49-8BD1-822997CF84F4}" type="pres">
      <dgm:prSet presAssocID="{929558FB-C48A-034D-873A-6278AEACF4AC}" presName="iconBgRect" presStyleLbl="bgShp" presStyleIdx="2" presStyleCnt="4"/>
      <dgm:spPr/>
    </dgm:pt>
    <dgm:pt modelId="{1828FF3A-09B5-B247-B215-D463CFB221E4}" type="pres">
      <dgm:prSet presAssocID="{929558FB-C48A-034D-873A-6278AEACF4AC}" presName="iconRect" presStyleLbl="node1" presStyleIdx="2" presStyleCnt="4"/>
      <dgm:spPr/>
    </dgm:pt>
    <dgm:pt modelId="{4477416E-6A0F-044B-B68C-5A08418726FB}" type="pres">
      <dgm:prSet presAssocID="{929558FB-C48A-034D-873A-6278AEACF4AC}" presName="spaceRect" presStyleCnt="0"/>
      <dgm:spPr/>
    </dgm:pt>
    <dgm:pt modelId="{F0686ADB-96E2-9E46-927A-E702A8A1B0B8}" type="pres">
      <dgm:prSet presAssocID="{929558FB-C48A-034D-873A-6278AEACF4AC}" presName="textRect" presStyleLbl="revTx" presStyleIdx="2" presStyleCnt="4">
        <dgm:presLayoutVars>
          <dgm:chMax val="1"/>
          <dgm:chPref val="1"/>
        </dgm:presLayoutVars>
      </dgm:prSet>
      <dgm:spPr/>
    </dgm:pt>
    <dgm:pt modelId="{6DEFF9B9-F176-1E40-AAFA-47386783AD6A}" type="pres">
      <dgm:prSet presAssocID="{755ECD7D-E4F5-404B-9FB9-D84141A824F0}" presName="sibTrans" presStyleCnt="0"/>
      <dgm:spPr/>
    </dgm:pt>
    <dgm:pt modelId="{015F26B1-5585-4F77-A47F-2DEE96B9D62C}" type="pres">
      <dgm:prSet presAssocID="{6CA20EE2-1FCA-4741-A0AC-06685A334212}" presName="compNode" presStyleCnt="0"/>
      <dgm:spPr/>
    </dgm:pt>
    <dgm:pt modelId="{1527A12A-6456-45AE-81FE-A595FECB89B7}" type="pres">
      <dgm:prSet presAssocID="{6CA20EE2-1FCA-4741-A0AC-06685A334212}" presName="iconBgRect" presStyleLbl="bgShp" presStyleIdx="3" presStyleCnt="4"/>
      <dgm:spPr/>
    </dgm:pt>
    <dgm:pt modelId="{C5D9260E-0C47-43EF-BA69-5D0DF35BDC2F}" type="pres">
      <dgm:prSet presAssocID="{6CA20EE2-1FCA-4741-A0AC-06685A334212}" presName="iconRect" presStyleLbl="node1" presStyleIdx="3"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612B3B5C-CE70-471E-95FB-6C7825BF7F56}" type="pres">
      <dgm:prSet presAssocID="{6CA20EE2-1FCA-4741-A0AC-06685A334212}" presName="spaceRect" presStyleCnt="0"/>
      <dgm:spPr/>
    </dgm:pt>
    <dgm:pt modelId="{2B8F19C6-9006-4EF4-AEE1-60B0C6F1A6C7}" type="pres">
      <dgm:prSet presAssocID="{6CA20EE2-1FCA-4741-A0AC-06685A334212}" presName="textRect" presStyleLbl="revTx" presStyleIdx="3" presStyleCnt="4">
        <dgm:presLayoutVars>
          <dgm:chMax val="1"/>
          <dgm:chPref val="1"/>
        </dgm:presLayoutVars>
      </dgm:prSet>
      <dgm:spPr/>
    </dgm:pt>
  </dgm:ptLst>
  <dgm:cxnLst>
    <dgm:cxn modelId="{8AAF5300-7FAA-3445-AF00-BEA07CAF5421}" type="presOf" srcId="{929558FB-C48A-034D-873A-6278AEACF4AC}" destId="{F0686ADB-96E2-9E46-927A-E702A8A1B0B8}" srcOrd="0" destOrd="0" presId="urn:microsoft.com/office/officeart/2018/5/layout/IconCircleLabelList"/>
    <dgm:cxn modelId="{9578504E-02BF-B04D-9A8B-85772C083008}" type="presOf" srcId="{A26D4C4D-EBC4-49FF-897B-CBBD267E0273}" destId="{EE9D85DA-0BB2-4D7B-A065-D70AA1118B99}" srcOrd="0" destOrd="0" presId="urn:microsoft.com/office/officeart/2018/5/layout/IconCircleLabelList"/>
    <dgm:cxn modelId="{5226466E-227A-0D42-89D6-0E12E8499051}" type="presOf" srcId="{E3B0927B-54C1-4D48-A233-8793B0F86875}" destId="{4BDC7B8D-D947-43BF-99CA-F0FBD082F74E}" srcOrd="0" destOrd="0" presId="urn:microsoft.com/office/officeart/2018/5/layout/IconCircleLabelList"/>
    <dgm:cxn modelId="{B08E796E-BFD3-4463-9295-0AE288B2F981}" srcId="{A26D4C4D-EBC4-49FF-897B-CBBD267E0273}" destId="{BFE7040D-B8B2-455D-8976-BAF8C2624B13}" srcOrd="0" destOrd="0" parTransId="{EFAC8833-9AD2-4DA2-9949-27145962FBC0}" sibTransId="{F977BD9E-31C8-4A27-85DC-75633DFC8D72}"/>
    <dgm:cxn modelId="{50956489-615F-4C75-911B-0A4D8BA0DEFB}" srcId="{A26D4C4D-EBC4-49FF-897B-CBBD267E0273}" destId="{6CA20EE2-1FCA-4741-A0AC-06685A334212}" srcOrd="3" destOrd="0" parTransId="{33AED768-AF6E-49DA-B804-7B21545AF99D}" sibTransId="{9BBEAAF5-59B2-478C-B402-376ED8D3393A}"/>
    <dgm:cxn modelId="{296A398A-129C-42E5-9043-0634399267FE}" srcId="{A26D4C4D-EBC4-49FF-897B-CBBD267E0273}" destId="{E3B0927B-54C1-4D48-A233-8793B0F86875}" srcOrd="1" destOrd="0" parTransId="{30CFCF2A-8320-45C5-B1DB-23790F08F7E7}" sibTransId="{4EE6069C-6D68-4035-91AC-DC97D1D0C38B}"/>
    <dgm:cxn modelId="{429F0D8D-F9DC-9241-868F-44E74563FC94}" srcId="{A26D4C4D-EBC4-49FF-897B-CBBD267E0273}" destId="{929558FB-C48A-034D-873A-6278AEACF4AC}" srcOrd="2" destOrd="0" parTransId="{A871FD8D-670D-424D-8CB1-CF6AA82A8729}" sibTransId="{755ECD7D-E4F5-404B-9FB9-D84141A824F0}"/>
    <dgm:cxn modelId="{C285AB94-E6C8-CA4C-A94F-5CF91DA53148}" type="presOf" srcId="{BFE7040D-B8B2-455D-8976-BAF8C2624B13}" destId="{4350FA4F-14B8-4ACA-A8DA-F787E283E5DD}" srcOrd="0" destOrd="0" presId="urn:microsoft.com/office/officeart/2018/5/layout/IconCircleLabelList"/>
    <dgm:cxn modelId="{FEAE9FFF-3933-194E-B3C8-2D9AE6B9CB67}" type="presOf" srcId="{6CA20EE2-1FCA-4741-A0AC-06685A334212}" destId="{2B8F19C6-9006-4EF4-AEE1-60B0C6F1A6C7}" srcOrd="0" destOrd="0" presId="urn:microsoft.com/office/officeart/2018/5/layout/IconCircleLabelList"/>
    <dgm:cxn modelId="{BFA80040-54BD-974F-9A3D-A3508F71BC70}" type="presParOf" srcId="{EE9D85DA-0BB2-4D7B-A065-D70AA1118B99}" destId="{272B758D-4047-47C8-9475-AF5DB5560338}" srcOrd="0" destOrd="0" presId="urn:microsoft.com/office/officeart/2018/5/layout/IconCircleLabelList"/>
    <dgm:cxn modelId="{8497ED6E-908B-B645-A2C4-2BE67DE8B5C5}" type="presParOf" srcId="{272B758D-4047-47C8-9475-AF5DB5560338}" destId="{E1031EA4-2459-43D0-A7FB-DDE19BBA1F78}" srcOrd="0" destOrd="0" presId="urn:microsoft.com/office/officeart/2018/5/layout/IconCircleLabelList"/>
    <dgm:cxn modelId="{27B5CB9A-9E61-B944-9049-7CB9A542B9DB}" type="presParOf" srcId="{272B758D-4047-47C8-9475-AF5DB5560338}" destId="{25164EBE-F0FC-4D4D-BE57-BB3CA7B92DEB}" srcOrd="1" destOrd="0" presId="urn:microsoft.com/office/officeart/2018/5/layout/IconCircleLabelList"/>
    <dgm:cxn modelId="{BC7D5067-8A2B-6C46-ADF1-20EF32833F89}" type="presParOf" srcId="{272B758D-4047-47C8-9475-AF5DB5560338}" destId="{FD4592BF-94D8-465A-A691-C16671C88DC4}" srcOrd="2" destOrd="0" presId="urn:microsoft.com/office/officeart/2018/5/layout/IconCircleLabelList"/>
    <dgm:cxn modelId="{1095A114-E9BF-EB49-9C7F-CB1E707B7E6B}" type="presParOf" srcId="{272B758D-4047-47C8-9475-AF5DB5560338}" destId="{4350FA4F-14B8-4ACA-A8DA-F787E283E5DD}" srcOrd="3" destOrd="0" presId="urn:microsoft.com/office/officeart/2018/5/layout/IconCircleLabelList"/>
    <dgm:cxn modelId="{19ACDD85-A7E3-F044-B4C7-E48DEA8917B4}" type="presParOf" srcId="{EE9D85DA-0BB2-4D7B-A065-D70AA1118B99}" destId="{E1D3D59E-525B-492D-BC0A-7B6B45E8BFB4}" srcOrd="1" destOrd="0" presId="urn:microsoft.com/office/officeart/2018/5/layout/IconCircleLabelList"/>
    <dgm:cxn modelId="{F7148DC6-8872-4048-BF5F-838C930ABAE6}" type="presParOf" srcId="{EE9D85DA-0BB2-4D7B-A065-D70AA1118B99}" destId="{9FCEAF5A-5337-4EE4-839F-BA3C3E39C117}" srcOrd="2" destOrd="0" presId="urn:microsoft.com/office/officeart/2018/5/layout/IconCircleLabelList"/>
    <dgm:cxn modelId="{65C0F038-0501-AC46-826E-FA1AEBC2B197}" type="presParOf" srcId="{9FCEAF5A-5337-4EE4-839F-BA3C3E39C117}" destId="{A177DFAD-2152-447B-B2C5-5D45D7D2F78F}" srcOrd="0" destOrd="0" presId="urn:microsoft.com/office/officeart/2018/5/layout/IconCircleLabelList"/>
    <dgm:cxn modelId="{3323FFCF-A16C-624D-B04D-43F3330DA45E}" type="presParOf" srcId="{9FCEAF5A-5337-4EE4-839F-BA3C3E39C117}" destId="{373F1F80-C09D-491E-85DC-2BAC90CE4EF1}" srcOrd="1" destOrd="0" presId="urn:microsoft.com/office/officeart/2018/5/layout/IconCircleLabelList"/>
    <dgm:cxn modelId="{67735EB4-B389-5E4C-9C9B-515C4BF7D580}" type="presParOf" srcId="{9FCEAF5A-5337-4EE4-839F-BA3C3E39C117}" destId="{1FF98CA3-C622-4FA3-A19B-6D2D62EBCACC}" srcOrd="2" destOrd="0" presId="urn:microsoft.com/office/officeart/2018/5/layout/IconCircleLabelList"/>
    <dgm:cxn modelId="{111FE8D2-81E8-7D4D-9850-A3BA3FA7E254}" type="presParOf" srcId="{9FCEAF5A-5337-4EE4-839F-BA3C3E39C117}" destId="{4BDC7B8D-D947-43BF-99CA-F0FBD082F74E}" srcOrd="3" destOrd="0" presId="urn:microsoft.com/office/officeart/2018/5/layout/IconCircleLabelList"/>
    <dgm:cxn modelId="{3045D8A0-34DD-AD4D-8506-1892C805A897}" type="presParOf" srcId="{EE9D85DA-0BB2-4D7B-A065-D70AA1118B99}" destId="{002219A3-C676-4868-B9D6-A0865D9A25E1}" srcOrd="3" destOrd="0" presId="urn:microsoft.com/office/officeart/2018/5/layout/IconCircleLabelList"/>
    <dgm:cxn modelId="{60A4D3D5-FF02-BC4B-B0F8-1225B655EC6D}" type="presParOf" srcId="{EE9D85DA-0BB2-4D7B-A065-D70AA1118B99}" destId="{DAB40179-A759-7C45-B5D9-ABF07D494A12}" srcOrd="4" destOrd="0" presId="urn:microsoft.com/office/officeart/2018/5/layout/IconCircleLabelList"/>
    <dgm:cxn modelId="{1114696F-76D5-A242-B734-927119F1D958}" type="presParOf" srcId="{DAB40179-A759-7C45-B5D9-ABF07D494A12}" destId="{4230E446-79A2-CD49-8BD1-822997CF84F4}" srcOrd="0" destOrd="0" presId="urn:microsoft.com/office/officeart/2018/5/layout/IconCircleLabelList"/>
    <dgm:cxn modelId="{10337BCC-507E-8042-B218-814E4ED80AA6}" type="presParOf" srcId="{DAB40179-A759-7C45-B5D9-ABF07D494A12}" destId="{1828FF3A-09B5-B247-B215-D463CFB221E4}" srcOrd="1" destOrd="0" presId="urn:microsoft.com/office/officeart/2018/5/layout/IconCircleLabelList"/>
    <dgm:cxn modelId="{A8C8E216-4F9A-F347-A527-8D1611EDB31A}" type="presParOf" srcId="{DAB40179-A759-7C45-B5D9-ABF07D494A12}" destId="{4477416E-6A0F-044B-B68C-5A08418726FB}" srcOrd="2" destOrd="0" presId="urn:microsoft.com/office/officeart/2018/5/layout/IconCircleLabelList"/>
    <dgm:cxn modelId="{DB05E228-4AB8-B74C-AE7E-1D159E252DD2}" type="presParOf" srcId="{DAB40179-A759-7C45-B5D9-ABF07D494A12}" destId="{F0686ADB-96E2-9E46-927A-E702A8A1B0B8}" srcOrd="3" destOrd="0" presId="urn:microsoft.com/office/officeart/2018/5/layout/IconCircleLabelList"/>
    <dgm:cxn modelId="{09943A12-9ADD-4E49-83CC-40A8C29AA6A1}" type="presParOf" srcId="{EE9D85DA-0BB2-4D7B-A065-D70AA1118B99}" destId="{6DEFF9B9-F176-1E40-AAFA-47386783AD6A}" srcOrd="5" destOrd="0" presId="urn:microsoft.com/office/officeart/2018/5/layout/IconCircleLabelList"/>
    <dgm:cxn modelId="{C494CB8E-B746-EB4D-82CB-CB275AFC3F70}" type="presParOf" srcId="{EE9D85DA-0BB2-4D7B-A065-D70AA1118B99}" destId="{015F26B1-5585-4F77-A47F-2DEE96B9D62C}" srcOrd="6" destOrd="0" presId="urn:microsoft.com/office/officeart/2018/5/layout/IconCircleLabelList"/>
    <dgm:cxn modelId="{541C6654-BE52-0340-9E73-C24489E19CE7}" type="presParOf" srcId="{015F26B1-5585-4F77-A47F-2DEE96B9D62C}" destId="{1527A12A-6456-45AE-81FE-A595FECB89B7}" srcOrd="0" destOrd="0" presId="urn:microsoft.com/office/officeart/2018/5/layout/IconCircleLabelList"/>
    <dgm:cxn modelId="{161567AB-0551-1143-A9A5-375D8F893F6A}" type="presParOf" srcId="{015F26B1-5585-4F77-A47F-2DEE96B9D62C}" destId="{C5D9260E-0C47-43EF-BA69-5D0DF35BDC2F}" srcOrd="1" destOrd="0" presId="urn:microsoft.com/office/officeart/2018/5/layout/IconCircleLabelList"/>
    <dgm:cxn modelId="{17CA2E91-6C10-9D40-86ED-A4B143CE06BA}" type="presParOf" srcId="{015F26B1-5585-4F77-A47F-2DEE96B9D62C}" destId="{612B3B5C-CE70-471E-95FB-6C7825BF7F56}" srcOrd="2" destOrd="0" presId="urn:microsoft.com/office/officeart/2018/5/layout/IconCircleLabelList"/>
    <dgm:cxn modelId="{21D6181D-CAA8-2B4D-A99C-7B9D29351985}" type="presParOf" srcId="{015F26B1-5585-4F77-A47F-2DEE96B9D62C}" destId="{2B8F19C6-9006-4EF4-AEE1-60B0C6F1A6C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31EA4-2459-43D0-A7FB-DDE19BBA1F78}">
      <dsp:nvSpPr>
        <dsp:cNvPr id="0" name=""/>
        <dsp:cNvSpPr/>
      </dsp:nvSpPr>
      <dsp:spPr>
        <a:xfrm>
          <a:off x="850500" y="1475888"/>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164EBE-F0FC-4D4D-BE57-BB3CA7B92DEB}">
      <dsp:nvSpPr>
        <dsp:cNvPr id="0" name=""/>
        <dsp:cNvSpPr/>
      </dsp:nvSpPr>
      <dsp:spPr>
        <a:xfrm>
          <a:off x="1084500" y="1709888"/>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50FA4F-14B8-4ACA-A8DA-F787E283E5DD}">
      <dsp:nvSpPr>
        <dsp:cNvPr id="0" name=""/>
        <dsp:cNvSpPr/>
      </dsp:nvSpPr>
      <dsp:spPr>
        <a:xfrm>
          <a:off x="499500" y="291588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1" kern="1200" dirty="0"/>
            <a:t>30% Medical Students are Depressed</a:t>
          </a:r>
        </a:p>
      </dsp:txBody>
      <dsp:txXfrm>
        <a:off x="499500" y="2915888"/>
        <a:ext cx="1800000" cy="720000"/>
      </dsp:txXfrm>
    </dsp:sp>
    <dsp:sp modelId="{A177DFAD-2152-447B-B2C5-5D45D7D2F78F}">
      <dsp:nvSpPr>
        <dsp:cNvPr id="0" name=""/>
        <dsp:cNvSpPr/>
      </dsp:nvSpPr>
      <dsp:spPr>
        <a:xfrm>
          <a:off x="2965500" y="1475888"/>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3F1F80-C09D-491E-85DC-2BAC90CE4EF1}">
      <dsp:nvSpPr>
        <dsp:cNvPr id="0" name=""/>
        <dsp:cNvSpPr/>
      </dsp:nvSpPr>
      <dsp:spPr>
        <a:xfrm>
          <a:off x="3199500" y="170988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DC7B8D-D947-43BF-99CA-F0FBD082F74E}">
      <dsp:nvSpPr>
        <dsp:cNvPr id="0" name=""/>
        <dsp:cNvSpPr/>
      </dsp:nvSpPr>
      <dsp:spPr>
        <a:xfrm>
          <a:off x="2614500" y="291588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1" kern="1200" dirty="0"/>
            <a:t>11.1% Medical Students with Suicidal Ideation</a:t>
          </a:r>
        </a:p>
      </dsp:txBody>
      <dsp:txXfrm>
        <a:off x="2614500" y="2915888"/>
        <a:ext cx="1800000" cy="720000"/>
      </dsp:txXfrm>
    </dsp:sp>
    <dsp:sp modelId="{4230E446-79A2-CD49-8BD1-822997CF84F4}">
      <dsp:nvSpPr>
        <dsp:cNvPr id="0" name=""/>
        <dsp:cNvSpPr/>
      </dsp:nvSpPr>
      <dsp:spPr>
        <a:xfrm>
          <a:off x="5080500" y="1475888"/>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28FF3A-09B5-B247-B215-D463CFB221E4}">
      <dsp:nvSpPr>
        <dsp:cNvPr id="0" name=""/>
        <dsp:cNvSpPr/>
      </dsp:nvSpPr>
      <dsp:spPr>
        <a:xfrm>
          <a:off x="5314500" y="1709888"/>
          <a:ext cx="630000" cy="630000"/>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686ADB-96E2-9E46-927A-E702A8A1B0B8}">
      <dsp:nvSpPr>
        <dsp:cNvPr id="0" name=""/>
        <dsp:cNvSpPr/>
      </dsp:nvSpPr>
      <dsp:spPr>
        <a:xfrm>
          <a:off x="4729500" y="291588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1" kern="1200" dirty="0"/>
            <a:t>45.2 % RESIDENTS EXPERIENCE BURNOUT BY THEIR 2ND YEAR</a:t>
          </a:r>
        </a:p>
      </dsp:txBody>
      <dsp:txXfrm>
        <a:off x="4729500" y="2915888"/>
        <a:ext cx="1800000" cy="720000"/>
      </dsp:txXfrm>
    </dsp:sp>
    <dsp:sp modelId="{1527A12A-6456-45AE-81FE-A595FECB89B7}">
      <dsp:nvSpPr>
        <dsp:cNvPr id="0" name=""/>
        <dsp:cNvSpPr/>
      </dsp:nvSpPr>
      <dsp:spPr>
        <a:xfrm>
          <a:off x="7195500" y="1475888"/>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D9260E-0C47-43EF-BA69-5D0DF35BDC2F}">
      <dsp:nvSpPr>
        <dsp:cNvPr id="0" name=""/>
        <dsp:cNvSpPr/>
      </dsp:nvSpPr>
      <dsp:spPr>
        <a:xfrm>
          <a:off x="7429500" y="170988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8F19C6-9006-4EF4-AEE1-60B0C6F1A6C7}">
      <dsp:nvSpPr>
        <dsp:cNvPr id="0" name=""/>
        <dsp:cNvSpPr/>
      </dsp:nvSpPr>
      <dsp:spPr>
        <a:xfrm>
          <a:off x="6844500" y="291588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1" kern="1200" dirty="0"/>
            <a:t>42%-53% Physicians are Burned Out</a:t>
          </a:r>
        </a:p>
      </dsp:txBody>
      <dsp:txXfrm>
        <a:off x="6844500" y="2915888"/>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ABBE93E-5F7F-184D-A4E8-94CA3862B532}" type="datetimeFigureOut">
              <a:rPr lang="en-US" smtClean="0"/>
              <a:t>5/27/20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0D67206-340A-194E-9A97-1CE564B49809}" type="slidenum">
              <a:rPr lang="en-US" smtClean="0"/>
              <a:t>‹#›</a:t>
            </a:fld>
            <a:endParaRPr lang="en-US" dirty="0"/>
          </a:p>
        </p:txBody>
      </p:sp>
    </p:spTree>
    <p:extLst>
      <p:ext uri="{BB962C8B-B14F-4D97-AF65-F5344CB8AC3E}">
        <p14:creationId xmlns:p14="http://schemas.microsoft.com/office/powerpoint/2010/main" val="104131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a:t>
            </a:fld>
            <a:endParaRPr lang="en-US" dirty="0"/>
          </a:p>
        </p:txBody>
      </p:sp>
    </p:spTree>
    <p:extLst>
      <p:ext uri="{BB962C8B-B14F-4D97-AF65-F5344CB8AC3E}">
        <p14:creationId xmlns:p14="http://schemas.microsoft.com/office/powerpoint/2010/main" val="1888857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11</a:t>
            </a:fld>
            <a:endParaRPr lang="en-US" dirty="0"/>
          </a:p>
        </p:txBody>
      </p:sp>
    </p:spTree>
    <p:extLst>
      <p:ext uri="{BB962C8B-B14F-4D97-AF65-F5344CB8AC3E}">
        <p14:creationId xmlns:p14="http://schemas.microsoft.com/office/powerpoint/2010/main" val="265016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12</a:t>
            </a:fld>
            <a:endParaRPr lang="en-US" dirty="0"/>
          </a:p>
        </p:txBody>
      </p:sp>
    </p:spTree>
    <p:extLst>
      <p:ext uri="{BB962C8B-B14F-4D97-AF65-F5344CB8AC3E}">
        <p14:creationId xmlns:p14="http://schemas.microsoft.com/office/powerpoint/2010/main" val="4221491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13</a:t>
            </a:fld>
            <a:endParaRPr lang="en-US" dirty="0"/>
          </a:p>
        </p:txBody>
      </p:sp>
    </p:spTree>
    <p:extLst>
      <p:ext uri="{BB962C8B-B14F-4D97-AF65-F5344CB8AC3E}">
        <p14:creationId xmlns:p14="http://schemas.microsoft.com/office/powerpoint/2010/main" val="3752560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14</a:t>
            </a:fld>
            <a:endParaRPr lang="en-US" dirty="0"/>
          </a:p>
        </p:txBody>
      </p:sp>
    </p:spTree>
    <p:extLst>
      <p:ext uri="{BB962C8B-B14F-4D97-AF65-F5344CB8AC3E}">
        <p14:creationId xmlns:p14="http://schemas.microsoft.com/office/powerpoint/2010/main" val="1172157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15</a:t>
            </a:fld>
            <a:endParaRPr lang="en-US" dirty="0"/>
          </a:p>
        </p:txBody>
      </p:sp>
    </p:spTree>
    <p:extLst>
      <p:ext uri="{BB962C8B-B14F-4D97-AF65-F5344CB8AC3E}">
        <p14:creationId xmlns:p14="http://schemas.microsoft.com/office/powerpoint/2010/main" val="1521936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16</a:t>
            </a:fld>
            <a:endParaRPr lang="en-US" dirty="0"/>
          </a:p>
        </p:txBody>
      </p:sp>
    </p:spTree>
    <p:extLst>
      <p:ext uri="{BB962C8B-B14F-4D97-AF65-F5344CB8AC3E}">
        <p14:creationId xmlns:p14="http://schemas.microsoft.com/office/powerpoint/2010/main" val="2954820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17</a:t>
            </a:fld>
            <a:endParaRPr lang="en-US" dirty="0"/>
          </a:p>
        </p:txBody>
      </p:sp>
    </p:spTree>
    <p:extLst>
      <p:ext uri="{BB962C8B-B14F-4D97-AF65-F5344CB8AC3E}">
        <p14:creationId xmlns:p14="http://schemas.microsoft.com/office/powerpoint/2010/main" val="1538935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18</a:t>
            </a:fld>
            <a:endParaRPr lang="en-US" dirty="0"/>
          </a:p>
        </p:txBody>
      </p:sp>
    </p:spTree>
    <p:extLst>
      <p:ext uri="{BB962C8B-B14F-4D97-AF65-F5344CB8AC3E}">
        <p14:creationId xmlns:p14="http://schemas.microsoft.com/office/powerpoint/2010/main" val="1334580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19</a:t>
            </a:fld>
            <a:endParaRPr lang="en-US" dirty="0"/>
          </a:p>
        </p:txBody>
      </p:sp>
    </p:spTree>
    <p:extLst>
      <p:ext uri="{BB962C8B-B14F-4D97-AF65-F5344CB8AC3E}">
        <p14:creationId xmlns:p14="http://schemas.microsoft.com/office/powerpoint/2010/main" val="1073244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20</a:t>
            </a:fld>
            <a:endParaRPr lang="en-US" dirty="0"/>
          </a:p>
        </p:txBody>
      </p:sp>
    </p:spTree>
    <p:extLst>
      <p:ext uri="{BB962C8B-B14F-4D97-AF65-F5344CB8AC3E}">
        <p14:creationId xmlns:p14="http://schemas.microsoft.com/office/powerpoint/2010/main" val="3545578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3</a:t>
            </a:fld>
            <a:endParaRPr lang="en-US" dirty="0"/>
          </a:p>
        </p:txBody>
      </p:sp>
    </p:spTree>
    <p:extLst>
      <p:ext uri="{BB962C8B-B14F-4D97-AF65-F5344CB8AC3E}">
        <p14:creationId xmlns:p14="http://schemas.microsoft.com/office/powerpoint/2010/main" val="1547251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B0D67206-340A-194E-9A97-1CE564B49809}" type="slidenum">
              <a:rPr lang="en-US" smtClean="0"/>
              <a:t>21</a:t>
            </a:fld>
            <a:endParaRPr lang="en-US" dirty="0"/>
          </a:p>
        </p:txBody>
      </p:sp>
    </p:spTree>
    <p:extLst>
      <p:ext uri="{BB962C8B-B14F-4D97-AF65-F5344CB8AC3E}">
        <p14:creationId xmlns:p14="http://schemas.microsoft.com/office/powerpoint/2010/main" val="4283987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22</a:t>
            </a:fld>
            <a:endParaRPr lang="en-US" dirty="0"/>
          </a:p>
        </p:txBody>
      </p:sp>
    </p:spTree>
    <p:extLst>
      <p:ext uri="{BB962C8B-B14F-4D97-AF65-F5344CB8AC3E}">
        <p14:creationId xmlns:p14="http://schemas.microsoft.com/office/powerpoint/2010/main" val="3458505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23</a:t>
            </a:fld>
            <a:endParaRPr lang="en-US" dirty="0"/>
          </a:p>
        </p:txBody>
      </p:sp>
    </p:spTree>
    <p:extLst>
      <p:ext uri="{BB962C8B-B14F-4D97-AF65-F5344CB8AC3E}">
        <p14:creationId xmlns:p14="http://schemas.microsoft.com/office/powerpoint/2010/main" val="2943215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24</a:t>
            </a:fld>
            <a:endParaRPr lang="en-US" dirty="0"/>
          </a:p>
        </p:txBody>
      </p:sp>
    </p:spTree>
    <p:extLst>
      <p:ext uri="{BB962C8B-B14F-4D97-AF65-F5344CB8AC3E}">
        <p14:creationId xmlns:p14="http://schemas.microsoft.com/office/powerpoint/2010/main" val="3374844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endParaRPr lang="en-US" baseline="0" dirty="0"/>
          </a:p>
        </p:txBody>
      </p:sp>
      <p:sp>
        <p:nvSpPr>
          <p:cNvPr id="4" name="Slide Number Placeholder 3"/>
          <p:cNvSpPr>
            <a:spLocks noGrp="1"/>
          </p:cNvSpPr>
          <p:nvPr>
            <p:ph type="sldNum" sz="quarter" idx="5"/>
          </p:nvPr>
        </p:nvSpPr>
        <p:spPr/>
        <p:txBody>
          <a:bodyPr/>
          <a:lstStyle/>
          <a:p>
            <a:fld id="{B0D67206-340A-194E-9A97-1CE564B49809}" type="slidenum">
              <a:rPr lang="en-US" smtClean="0"/>
              <a:t>25</a:t>
            </a:fld>
            <a:endParaRPr lang="en-US" dirty="0"/>
          </a:p>
        </p:txBody>
      </p:sp>
    </p:spTree>
    <p:extLst>
      <p:ext uri="{BB962C8B-B14F-4D97-AF65-F5344CB8AC3E}">
        <p14:creationId xmlns:p14="http://schemas.microsoft.com/office/powerpoint/2010/main" val="1932075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26</a:t>
            </a:fld>
            <a:endParaRPr lang="en-US" dirty="0"/>
          </a:p>
        </p:txBody>
      </p:sp>
    </p:spTree>
    <p:extLst>
      <p:ext uri="{BB962C8B-B14F-4D97-AF65-F5344CB8AC3E}">
        <p14:creationId xmlns:p14="http://schemas.microsoft.com/office/powerpoint/2010/main" val="1808065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27</a:t>
            </a:fld>
            <a:endParaRPr lang="en-US" dirty="0"/>
          </a:p>
        </p:txBody>
      </p:sp>
    </p:spTree>
    <p:extLst>
      <p:ext uri="{BB962C8B-B14F-4D97-AF65-F5344CB8AC3E}">
        <p14:creationId xmlns:p14="http://schemas.microsoft.com/office/powerpoint/2010/main" val="960261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28</a:t>
            </a:fld>
            <a:endParaRPr lang="en-US" dirty="0"/>
          </a:p>
        </p:txBody>
      </p:sp>
    </p:spTree>
    <p:extLst>
      <p:ext uri="{BB962C8B-B14F-4D97-AF65-F5344CB8AC3E}">
        <p14:creationId xmlns:p14="http://schemas.microsoft.com/office/powerpoint/2010/main" val="3358069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29</a:t>
            </a:fld>
            <a:endParaRPr lang="en-US" dirty="0"/>
          </a:p>
        </p:txBody>
      </p:sp>
    </p:spTree>
    <p:extLst>
      <p:ext uri="{BB962C8B-B14F-4D97-AF65-F5344CB8AC3E}">
        <p14:creationId xmlns:p14="http://schemas.microsoft.com/office/powerpoint/2010/main" val="951520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30</a:t>
            </a:fld>
            <a:endParaRPr lang="en-US" dirty="0"/>
          </a:p>
        </p:txBody>
      </p:sp>
    </p:spTree>
    <p:extLst>
      <p:ext uri="{BB962C8B-B14F-4D97-AF65-F5344CB8AC3E}">
        <p14:creationId xmlns:p14="http://schemas.microsoft.com/office/powerpoint/2010/main" val="1908324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4</a:t>
            </a:fld>
            <a:endParaRPr lang="en-US" dirty="0"/>
          </a:p>
        </p:txBody>
      </p:sp>
    </p:spTree>
    <p:extLst>
      <p:ext uri="{BB962C8B-B14F-4D97-AF65-F5344CB8AC3E}">
        <p14:creationId xmlns:p14="http://schemas.microsoft.com/office/powerpoint/2010/main" val="2709467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31</a:t>
            </a:fld>
            <a:endParaRPr lang="en-US" dirty="0"/>
          </a:p>
        </p:txBody>
      </p:sp>
    </p:spTree>
    <p:extLst>
      <p:ext uri="{BB962C8B-B14F-4D97-AF65-F5344CB8AC3E}">
        <p14:creationId xmlns:p14="http://schemas.microsoft.com/office/powerpoint/2010/main" val="1332545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32</a:t>
            </a:fld>
            <a:endParaRPr lang="en-US" dirty="0"/>
          </a:p>
        </p:txBody>
      </p:sp>
    </p:spTree>
    <p:extLst>
      <p:ext uri="{BB962C8B-B14F-4D97-AF65-F5344CB8AC3E}">
        <p14:creationId xmlns:p14="http://schemas.microsoft.com/office/powerpoint/2010/main" val="2597453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B0D67206-340A-194E-9A97-1CE564B49809}" type="slidenum">
              <a:rPr lang="en-US" smtClean="0"/>
              <a:t>33</a:t>
            </a:fld>
            <a:endParaRPr lang="en-US" dirty="0"/>
          </a:p>
        </p:txBody>
      </p:sp>
    </p:spTree>
    <p:extLst>
      <p:ext uri="{BB962C8B-B14F-4D97-AF65-F5344CB8AC3E}">
        <p14:creationId xmlns:p14="http://schemas.microsoft.com/office/powerpoint/2010/main" val="1028439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34</a:t>
            </a:fld>
            <a:endParaRPr lang="en-US" dirty="0"/>
          </a:p>
        </p:txBody>
      </p:sp>
    </p:spTree>
    <p:extLst>
      <p:ext uri="{BB962C8B-B14F-4D97-AF65-F5344CB8AC3E}">
        <p14:creationId xmlns:p14="http://schemas.microsoft.com/office/powerpoint/2010/main" val="953665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35</a:t>
            </a:fld>
            <a:endParaRPr lang="en-US" dirty="0"/>
          </a:p>
        </p:txBody>
      </p:sp>
    </p:spTree>
    <p:extLst>
      <p:ext uri="{BB962C8B-B14F-4D97-AF65-F5344CB8AC3E}">
        <p14:creationId xmlns:p14="http://schemas.microsoft.com/office/powerpoint/2010/main" val="13444556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36</a:t>
            </a:fld>
            <a:endParaRPr lang="en-US" dirty="0"/>
          </a:p>
        </p:txBody>
      </p:sp>
    </p:spTree>
    <p:extLst>
      <p:ext uri="{BB962C8B-B14F-4D97-AF65-F5344CB8AC3E}">
        <p14:creationId xmlns:p14="http://schemas.microsoft.com/office/powerpoint/2010/main" val="21423713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37</a:t>
            </a:fld>
            <a:endParaRPr lang="en-US" dirty="0"/>
          </a:p>
        </p:txBody>
      </p:sp>
    </p:spTree>
    <p:extLst>
      <p:ext uri="{BB962C8B-B14F-4D97-AF65-F5344CB8AC3E}">
        <p14:creationId xmlns:p14="http://schemas.microsoft.com/office/powerpoint/2010/main" val="668472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38</a:t>
            </a:fld>
            <a:endParaRPr lang="en-US" dirty="0"/>
          </a:p>
        </p:txBody>
      </p:sp>
    </p:spTree>
    <p:extLst>
      <p:ext uri="{BB962C8B-B14F-4D97-AF65-F5344CB8AC3E}">
        <p14:creationId xmlns:p14="http://schemas.microsoft.com/office/powerpoint/2010/main" val="28185417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39</a:t>
            </a:fld>
            <a:endParaRPr lang="en-US" dirty="0"/>
          </a:p>
        </p:txBody>
      </p:sp>
    </p:spTree>
    <p:extLst>
      <p:ext uri="{BB962C8B-B14F-4D97-AF65-F5344CB8AC3E}">
        <p14:creationId xmlns:p14="http://schemas.microsoft.com/office/powerpoint/2010/main" val="17455484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40</a:t>
            </a:fld>
            <a:endParaRPr lang="en-US" dirty="0"/>
          </a:p>
        </p:txBody>
      </p:sp>
    </p:spTree>
    <p:extLst>
      <p:ext uri="{BB962C8B-B14F-4D97-AF65-F5344CB8AC3E}">
        <p14:creationId xmlns:p14="http://schemas.microsoft.com/office/powerpoint/2010/main" val="2732168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5</a:t>
            </a:fld>
            <a:endParaRPr lang="en-US" dirty="0"/>
          </a:p>
        </p:txBody>
      </p:sp>
    </p:spTree>
    <p:extLst>
      <p:ext uri="{BB962C8B-B14F-4D97-AF65-F5344CB8AC3E}">
        <p14:creationId xmlns:p14="http://schemas.microsoft.com/office/powerpoint/2010/main" val="28488641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41</a:t>
            </a:fld>
            <a:endParaRPr lang="en-US" dirty="0"/>
          </a:p>
        </p:txBody>
      </p:sp>
    </p:spTree>
    <p:extLst>
      <p:ext uri="{BB962C8B-B14F-4D97-AF65-F5344CB8AC3E}">
        <p14:creationId xmlns:p14="http://schemas.microsoft.com/office/powerpoint/2010/main" val="25194708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42</a:t>
            </a:fld>
            <a:endParaRPr lang="en-US" dirty="0"/>
          </a:p>
        </p:txBody>
      </p:sp>
    </p:spTree>
    <p:extLst>
      <p:ext uri="{BB962C8B-B14F-4D97-AF65-F5344CB8AC3E}">
        <p14:creationId xmlns:p14="http://schemas.microsoft.com/office/powerpoint/2010/main" val="42826727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43</a:t>
            </a:fld>
            <a:endParaRPr lang="en-US" dirty="0"/>
          </a:p>
        </p:txBody>
      </p:sp>
    </p:spTree>
    <p:extLst>
      <p:ext uri="{BB962C8B-B14F-4D97-AF65-F5344CB8AC3E}">
        <p14:creationId xmlns:p14="http://schemas.microsoft.com/office/powerpoint/2010/main" val="25503625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44</a:t>
            </a:fld>
            <a:endParaRPr lang="en-US" dirty="0"/>
          </a:p>
        </p:txBody>
      </p:sp>
    </p:spTree>
    <p:extLst>
      <p:ext uri="{BB962C8B-B14F-4D97-AF65-F5344CB8AC3E}">
        <p14:creationId xmlns:p14="http://schemas.microsoft.com/office/powerpoint/2010/main" val="26886463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45</a:t>
            </a:fld>
            <a:endParaRPr lang="en-US" dirty="0"/>
          </a:p>
        </p:txBody>
      </p:sp>
    </p:spTree>
    <p:extLst>
      <p:ext uri="{BB962C8B-B14F-4D97-AF65-F5344CB8AC3E}">
        <p14:creationId xmlns:p14="http://schemas.microsoft.com/office/powerpoint/2010/main" val="1116491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46</a:t>
            </a:fld>
            <a:endParaRPr lang="en-US" dirty="0"/>
          </a:p>
        </p:txBody>
      </p:sp>
    </p:spTree>
    <p:extLst>
      <p:ext uri="{BB962C8B-B14F-4D97-AF65-F5344CB8AC3E}">
        <p14:creationId xmlns:p14="http://schemas.microsoft.com/office/powerpoint/2010/main" val="25632342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47</a:t>
            </a:fld>
            <a:endParaRPr lang="en-US" dirty="0"/>
          </a:p>
        </p:txBody>
      </p:sp>
    </p:spTree>
    <p:extLst>
      <p:ext uri="{BB962C8B-B14F-4D97-AF65-F5344CB8AC3E}">
        <p14:creationId xmlns:p14="http://schemas.microsoft.com/office/powerpoint/2010/main" val="13838122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48</a:t>
            </a:fld>
            <a:endParaRPr lang="en-US" dirty="0"/>
          </a:p>
        </p:txBody>
      </p:sp>
    </p:spTree>
    <p:extLst>
      <p:ext uri="{BB962C8B-B14F-4D97-AF65-F5344CB8AC3E}">
        <p14:creationId xmlns:p14="http://schemas.microsoft.com/office/powerpoint/2010/main" val="38207471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49</a:t>
            </a:fld>
            <a:endParaRPr lang="en-US" dirty="0"/>
          </a:p>
        </p:txBody>
      </p:sp>
    </p:spTree>
    <p:extLst>
      <p:ext uri="{BB962C8B-B14F-4D97-AF65-F5344CB8AC3E}">
        <p14:creationId xmlns:p14="http://schemas.microsoft.com/office/powerpoint/2010/main" val="25703854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50</a:t>
            </a:fld>
            <a:endParaRPr lang="en-US" dirty="0"/>
          </a:p>
        </p:txBody>
      </p:sp>
    </p:spTree>
    <p:extLst>
      <p:ext uri="{BB962C8B-B14F-4D97-AF65-F5344CB8AC3E}">
        <p14:creationId xmlns:p14="http://schemas.microsoft.com/office/powerpoint/2010/main" val="1913813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6</a:t>
            </a:fld>
            <a:endParaRPr lang="en-US" dirty="0"/>
          </a:p>
        </p:txBody>
      </p:sp>
    </p:spTree>
    <p:extLst>
      <p:ext uri="{BB962C8B-B14F-4D97-AF65-F5344CB8AC3E}">
        <p14:creationId xmlns:p14="http://schemas.microsoft.com/office/powerpoint/2010/main" val="10537667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3:notes"/>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dirty="0"/>
          </a:p>
        </p:txBody>
      </p:sp>
      <p:sp>
        <p:nvSpPr>
          <p:cNvPr id="336" name="Google Shape;336;p1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16028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536700" y="660400"/>
            <a:ext cx="4410075" cy="33067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48162" y="4187970"/>
            <a:ext cx="5985285" cy="3967678"/>
          </a:xfrm>
          <a:prstGeom prst="rect">
            <a:avLst/>
          </a:prstGeom>
        </p:spPr>
        <p:txBody>
          <a:bodyPr lIns="96674" tIns="96674" rIns="96674" bIns="96674" anchor="t" anchorCtr="0">
            <a:noAutofit/>
          </a:bodyPr>
          <a:lstStyle/>
          <a:p>
            <a:endParaRPr dirty="0"/>
          </a:p>
        </p:txBody>
      </p:sp>
    </p:spTree>
    <p:extLst>
      <p:ext uri="{BB962C8B-B14F-4D97-AF65-F5344CB8AC3E}">
        <p14:creationId xmlns:p14="http://schemas.microsoft.com/office/powerpoint/2010/main" val="6453562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53</a:t>
            </a:fld>
            <a:endParaRPr lang="en-US" dirty="0"/>
          </a:p>
        </p:txBody>
      </p:sp>
    </p:spTree>
    <p:extLst>
      <p:ext uri="{BB962C8B-B14F-4D97-AF65-F5344CB8AC3E}">
        <p14:creationId xmlns:p14="http://schemas.microsoft.com/office/powerpoint/2010/main" val="3973712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7</a:t>
            </a:fld>
            <a:endParaRPr lang="en-US" dirty="0"/>
          </a:p>
        </p:txBody>
      </p:sp>
    </p:spTree>
    <p:extLst>
      <p:ext uri="{BB962C8B-B14F-4D97-AF65-F5344CB8AC3E}">
        <p14:creationId xmlns:p14="http://schemas.microsoft.com/office/powerpoint/2010/main" val="2068248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8</a:t>
            </a:fld>
            <a:endParaRPr lang="en-US" dirty="0"/>
          </a:p>
        </p:txBody>
      </p:sp>
    </p:spTree>
    <p:extLst>
      <p:ext uri="{BB962C8B-B14F-4D97-AF65-F5344CB8AC3E}">
        <p14:creationId xmlns:p14="http://schemas.microsoft.com/office/powerpoint/2010/main" val="837155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9</a:t>
            </a:fld>
            <a:endParaRPr lang="en-US" dirty="0"/>
          </a:p>
        </p:txBody>
      </p:sp>
    </p:spTree>
    <p:extLst>
      <p:ext uri="{BB962C8B-B14F-4D97-AF65-F5344CB8AC3E}">
        <p14:creationId xmlns:p14="http://schemas.microsoft.com/office/powerpoint/2010/main" val="3545158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10</a:t>
            </a:fld>
            <a:endParaRPr lang="en-US" dirty="0"/>
          </a:p>
        </p:txBody>
      </p:sp>
    </p:spTree>
    <p:extLst>
      <p:ext uri="{BB962C8B-B14F-4D97-AF65-F5344CB8AC3E}">
        <p14:creationId xmlns:p14="http://schemas.microsoft.com/office/powerpoint/2010/main" val="2937475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2019</a:t>
            </a:r>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dirty="0"/>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120136702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73435688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dirty="0"/>
              <a:t>Presented by Partners in Medical Education, Inc. 2019</a:t>
            </a:r>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dirty="0"/>
          </a:p>
        </p:txBody>
      </p:sp>
    </p:spTree>
    <p:extLst>
      <p:ext uri="{BB962C8B-B14F-4D97-AF65-F5344CB8AC3E}">
        <p14:creationId xmlns:p14="http://schemas.microsoft.com/office/powerpoint/2010/main" val="172810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dirty="0"/>
          </a:p>
        </p:txBody>
      </p:sp>
    </p:spTree>
    <p:extLst>
      <p:ext uri="{BB962C8B-B14F-4D97-AF65-F5344CB8AC3E}">
        <p14:creationId xmlns:p14="http://schemas.microsoft.com/office/powerpoint/2010/main" val="16886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a:defRPr/>
            </a:pPr>
            <a:r>
              <a:rPr lang="en-US" dirty="0"/>
              <a:t>Presented by Partners in Medical Education, Inc. 2016</a:t>
            </a:r>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dirty="0"/>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a:t>Click to edit Master title style</a:t>
            </a:r>
            <a:endParaRPr lang="en-US" dirty="0"/>
          </a:p>
        </p:txBody>
      </p:sp>
      <p:sp>
        <p:nvSpPr>
          <p:cNvPr id="2" name="Footer Placeholder 1"/>
          <p:cNvSpPr>
            <a:spLocks noGrp="1"/>
          </p:cNvSpPr>
          <p:nvPr>
            <p:ph type="ftr" sz="quarter" idx="10"/>
          </p:nvPr>
        </p:nvSpPr>
        <p:spPr/>
        <p:txBody>
          <a:bodyPr/>
          <a:lstStyle/>
          <a:p>
            <a:pPr>
              <a:defRPr/>
            </a:pPr>
            <a:r>
              <a:rPr lang="en-US" dirty="0"/>
              <a:t>Presented by Partners in Medical Education, Inc. 2016</a:t>
            </a:r>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dirty="0"/>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a:t>Presented by Partners in Medical Education, Inc. 2016</a:t>
            </a:r>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dirty="0"/>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t>Presented by Partners in Medical Education, Inc. 2016</a:t>
            </a:r>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dirty="0"/>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2016</a:t>
            </a:r>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dirty="0"/>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2016</a:t>
            </a:r>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dirty="0"/>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dirty="0"/>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dirty="0"/>
              <a:t>Presented by Partners in Medical Education, Inc. 2019</a:t>
            </a:r>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www.uthscsaco2012.com/thoughts-on-the-importance-of-the-medical-field/trackback/"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en.wikipedia.org/wiki/Misinformation_related_to_the_2019%E2%80%9320_coronavirus_pandemic"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phantomsandmonsters.com/2013/01/just-facts-bigfoot-gravesite-for-sale.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hyperlink" Target="http://blog.hotwhopper.com/2013/06/denier-comment-of-day-earth-and-that.html"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hyperlink" Target="https://creativecommons.org/licenses/by/3.0/" TargetMode="External"/><Relationship Id="rId4" Type="http://schemas.openxmlformats.org/officeDocument/2006/relationships/hyperlink" Target="http://miracleshappen13.blogspot.com/2012/08/why-do-indians-always-almost-win.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vimeo.com/58379726"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psiquiatriaetoxicodependencia.blogspot.com/2011/01/cuidando-de-pacientes-odiosos.html" TargetMode="External"/><Relationship Id="rId5" Type="http://schemas.openxmlformats.org/officeDocument/2006/relationships/image" Target="../media/image27.jpg"/><Relationship Id="rId4" Type="http://schemas.openxmlformats.org/officeDocument/2006/relationships/hyperlink" Target="https://en.wikipedia.org/wiki/List_of_Grey%27s_Anatomy_cast_member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leadershipfreak.blog/2011/12/13/gifts-from-empty-cups/"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www.themindfulword.org/2015/everything-complicated-remembering-simplicity-dealing-stress/"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medscape.com/slideshow/2020-lifestyle-burnout-6012460#2"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www.nytimes.com/2018/01/01/upshot/finding-purpose-for-a-good-life-but-also-a-healthy-one.html"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mailto:amiestorydoc@gmail.com" TargetMode="External"/><Relationship Id="rId4" Type="http://schemas.openxmlformats.org/officeDocument/2006/relationships/hyperlink" Target="mailto:info@PartnersInMedEd.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www.progressive-charlestown.com/2012/09/healing-our-health-care-system.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101" y="246465"/>
            <a:ext cx="6526006" cy="1325563"/>
          </a:xfrm>
        </p:spPr>
        <p:txBody>
          <a:bodyPr/>
          <a:lstStyle/>
          <a:p>
            <a:r>
              <a:rPr lang="en-US" dirty="0"/>
              <a:t>Partners Webinar </a:t>
            </a:r>
            <a:r>
              <a:rPr lang="en-US" dirty="0">
                <a:solidFill>
                  <a:srgbClr val="FF0000"/>
                </a:solidFill>
              </a:rPr>
              <a:t>Alert</a:t>
            </a:r>
          </a:p>
        </p:txBody>
      </p:sp>
      <p:sp>
        <p:nvSpPr>
          <p:cNvPr id="4" name="Footer Placeholder 3"/>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1</a:t>
            </a:fld>
            <a:endParaRPr lang="en-US" altLang="en-US" dirty="0"/>
          </a:p>
        </p:txBody>
      </p:sp>
      <p:sp>
        <p:nvSpPr>
          <p:cNvPr id="3" name="TextBox 2"/>
          <p:cNvSpPr txBox="1"/>
          <p:nvPr/>
        </p:nvSpPr>
        <p:spPr>
          <a:xfrm>
            <a:off x="587564" y="2120118"/>
            <a:ext cx="4954592" cy="3847207"/>
          </a:xfrm>
          <a:prstGeom prst="rect">
            <a:avLst/>
          </a:prstGeom>
          <a:noFill/>
        </p:spPr>
        <p:txBody>
          <a:bodyPr wrap="square" rtlCol="0">
            <a:spAutoFit/>
          </a:bodyPr>
          <a:lstStyle/>
          <a:p>
            <a:r>
              <a:rPr lang="en-US" sz="2800" b="0" dirty="0">
                <a:latin typeface="Arial" panose="020B0604020202020204" pitchFamily="34" charset="0"/>
                <a:cs typeface="Arial" panose="020B0604020202020204" pitchFamily="34" charset="0"/>
              </a:rPr>
              <a:t>Reminder…Because of the amount of individual logins for this webinar.  </a:t>
            </a:r>
            <a:br>
              <a:rPr lang="en-US" sz="2800" b="0" dirty="0">
                <a:latin typeface="Arial" panose="020B0604020202020204" pitchFamily="34" charset="0"/>
                <a:cs typeface="Arial" panose="020B0604020202020204" pitchFamily="34" charset="0"/>
              </a:rPr>
            </a:br>
            <a:br>
              <a:rPr lang="en-US" sz="2800" b="0" dirty="0">
                <a:latin typeface="Arial" panose="020B0604020202020204" pitchFamily="34" charset="0"/>
                <a:cs typeface="Arial" panose="020B0604020202020204" pitchFamily="34" charset="0"/>
              </a:rPr>
            </a:br>
            <a:r>
              <a:rPr lang="en-US" sz="2800" b="0" dirty="0">
                <a:latin typeface="Arial" panose="020B0604020202020204" pitchFamily="34" charset="0"/>
                <a:cs typeface="Arial" panose="020B0604020202020204" pitchFamily="34" charset="0"/>
              </a:rPr>
              <a:t>Please </a:t>
            </a:r>
            <a:r>
              <a:rPr lang="en-US" sz="2800" dirty="0">
                <a:solidFill>
                  <a:srgbClr val="FF0000"/>
                </a:solidFill>
                <a:latin typeface="Arial" panose="020B0604020202020204" pitchFamily="34" charset="0"/>
                <a:cs typeface="Arial" panose="020B0604020202020204" pitchFamily="34" charset="0"/>
              </a:rPr>
              <a:t>DO NOT Unmute</a:t>
            </a:r>
            <a:r>
              <a:rPr lang="en-US" sz="2800" b="0" dirty="0">
                <a:latin typeface="Arial" panose="020B0604020202020204" pitchFamily="34" charset="0"/>
                <a:cs typeface="Arial" panose="020B0604020202020204" pitchFamily="34" charset="0"/>
              </a:rPr>
              <a:t> your Microphone after you enter this webinar.</a:t>
            </a:r>
            <a:br>
              <a:rPr lang="en-US" sz="2400" b="0" dirty="0">
                <a:latin typeface="Arial" panose="020B0604020202020204" pitchFamily="34" charset="0"/>
                <a:cs typeface="Arial" panose="020B0604020202020204" pitchFamily="34" charset="0"/>
              </a:rPr>
            </a:br>
            <a:br>
              <a:rPr lang="en-US" sz="2400" b="0" dirty="0">
                <a:latin typeface="Arial" panose="020B0604020202020204" pitchFamily="34" charset="0"/>
                <a:cs typeface="Arial" panose="020B0604020202020204" pitchFamily="34" charset="0"/>
              </a:rPr>
            </a:br>
            <a:endParaRPr lang="en-US" sz="2400" b="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F229DE1-3463-3549-9316-31249972B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389" y="2174485"/>
            <a:ext cx="2943925" cy="2943925"/>
          </a:xfrm>
          <a:prstGeom prst="rect">
            <a:avLst/>
          </a:prstGeom>
        </p:spPr>
      </p:pic>
    </p:spTree>
    <p:extLst>
      <p:ext uri="{BB962C8B-B14F-4D97-AF65-F5344CB8AC3E}">
        <p14:creationId xmlns:p14="http://schemas.microsoft.com/office/powerpoint/2010/main" val="2490462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F023DE4-8DE0-274B-82E3-22FE8F190095}"/>
              </a:ext>
            </a:extLst>
          </p:cNvPr>
          <p:cNvSpPr>
            <a:spLocks noGrp="1"/>
          </p:cNvSpPr>
          <p:nvPr>
            <p:ph type="sldNum" sz="quarter" idx="11"/>
          </p:nvPr>
        </p:nvSpPr>
        <p:spPr/>
        <p:txBody>
          <a:bodyPr/>
          <a:lstStyle/>
          <a:p>
            <a:pPr>
              <a:defRPr/>
            </a:pPr>
            <a:fld id="{0111FBDE-2D36-6A49-83F8-2BBFB586505C}" type="slidenum">
              <a:rPr lang="en-US" altLang="en-US" smtClean="0"/>
              <a:pPr>
                <a:defRPr/>
              </a:pPr>
              <a:t>10</a:t>
            </a:fld>
            <a:endParaRPr lang="en-US" altLang="en-US" dirty="0"/>
          </a:p>
        </p:txBody>
      </p:sp>
      <p:pic>
        <p:nvPicPr>
          <p:cNvPr id="6" name="Content Placeholder 3">
            <a:extLst>
              <a:ext uri="{FF2B5EF4-FFF2-40B4-BE49-F238E27FC236}">
                <a16:creationId xmlns:a16="http://schemas.microsoft.com/office/drawing/2014/main" id="{44339C16-F437-AE49-B86A-EBDB9E47C18F}"/>
              </a:ext>
            </a:extLst>
          </p:cNvPr>
          <p:cNvPicPr>
            <a:picLocks noGrp="1" noChangeAspect="1"/>
          </p:cNvPicPr>
          <p:nvPr>
            <p:ph idx="1"/>
          </p:nvPr>
        </p:nvPicPr>
        <p:blipFill>
          <a:blip r:embed="rId3"/>
          <a:stretch>
            <a:fillRect/>
          </a:stretch>
        </p:blipFill>
        <p:spPr>
          <a:xfrm>
            <a:off x="830530" y="1628875"/>
            <a:ext cx="7886700" cy="3943350"/>
          </a:xfrm>
          <a:prstGeom prst="rect">
            <a:avLst/>
          </a:prstGeom>
        </p:spPr>
      </p:pic>
      <p:sp>
        <p:nvSpPr>
          <p:cNvPr id="5" name="Footer Placeholder 3">
            <a:extLst>
              <a:ext uri="{FF2B5EF4-FFF2-40B4-BE49-F238E27FC236}">
                <a16:creationId xmlns:a16="http://schemas.microsoft.com/office/drawing/2014/main" id="{BC23B901-FE5D-C846-9B1B-626C3DFE4A01}"/>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3860114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26B3DFA-E423-7148-8402-2499174FB151}"/>
              </a:ext>
            </a:extLst>
          </p:cNvPr>
          <p:cNvSpPr>
            <a:spLocks noGrp="1"/>
          </p:cNvSpPr>
          <p:nvPr>
            <p:ph idx="1"/>
          </p:nvPr>
        </p:nvSpPr>
        <p:spPr>
          <a:xfrm>
            <a:off x="834888" y="1844075"/>
            <a:ext cx="7924800" cy="4438905"/>
          </a:xfrm>
        </p:spPr>
        <p:txBody>
          <a:bodyPr>
            <a:normAutofit fontScale="47500" lnSpcReduction="20000"/>
          </a:bodyPr>
          <a:lstStyle/>
          <a:p>
            <a:endParaRPr lang="en-US" sz="2400" dirty="0"/>
          </a:p>
          <a:p>
            <a:endParaRPr lang="en-US" sz="3400" i="1" dirty="0"/>
          </a:p>
          <a:p>
            <a:pPr marL="0" indent="0" algn="ctr">
              <a:lnSpc>
                <a:spcPct val="120000"/>
              </a:lnSpc>
              <a:buNone/>
            </a:pPr>
            <a:r>
              <a:rPr lang="en-US" sz="5100" i="1" dirty="0"/>
              <a:t>“Psychological, emotional and physical well-being are critical in the development of competent, caring, and resilient physicians and require proactive attention to life inside and outside of medicine.”</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pPr marL="0" indent="0">
              <a:buNone/>
            </a:pPr>
            <a:endParaRPr lang="en-US" sz="2400" dirty="0"/>
          </a:p>
          <a:p>
            <a:pPr marL="0" indent="0">
              <a:buNone/>
            </a:pPr>
            <a:r>
              <a:rPr lang="en-US" sz="2900" dirty="0"/>
              <a:t>FamMed. 2019;52(8):670-6.)doi:10.22454/FamMed.2019.899425</a:t>
            </a:r>
          </a:p>
          <a:p>
            <a:pPr marL="0" indent="0">
              <a:buNone/>
            </a:pPr>
            <a:endParaRPr lang="en-US" sz="2400" dirty="0"/>
          </a:p>
        </p:txBody>
      </p:sp>
      <p:sp>
        <p:nvSpPr>
          <p:cNvPr id="3" name="Title 2">
            <a:extLst>
              <a:ext uri="{FF2B5EF4-FFF2-40B4-BE49-F238E27FC236}">
                <a16:creationId xmlns:a16="http://schemas.microsoft.com/office/drawing/2014/main" id="{3D1BD801-516F-4344-B9CB-D900D9408FCA}"/>
              </a:ext>
            </a:extLst>
          </p:cNvPr>
          <p:cNvSpPr>
            <a:spLocks noGrp="1"/>
          </p:cNvSpPr>
          <p:nvPr>
            <p:ph type="title"/>
          </p:nvPr>
        </p:nvSpPr>
        <p:spPr/>
        <p:txBody>
          <a:bodyPr/>
          <a:lstStyle/>
          <a:p>
            <a:r>
              <a:rPr lang="en-US" sz="3600" dirty="0"/>
              <a:t> Physician Well-Being</a:t>
            </a:r>
            <a:endParaRPr lang="en-US" dirty="0"/>
          </a:p>
        </p:txBody>
      </p:sp>
      <p:sp>
        <p:nvSpPr>
          <p:cNvPr id="5" name="Slide Number Placeholder 4">
            <a:extLst>
              <a:ext uri="{FF2B5EF4-FFF2-40B4-BE49-F238E27FC236}">
                <a16:creationId xmlns:a16="http://schemas.microsoft.com/office/drawing/2014/main" id="{0644752E-841C-2C40-AAF5-74BC58738430}"/>
              </a:ext>
            </a:extLst>
          </p:cNvPr>
          <p:cNvSpPr>
            <a:spLocks noGrp="1"/>
          </p:cNvSpPr>
          <p:nvPr>
            <p:ph type="sldNum" sz="quarter" idx="11"/>
          </p:nvPr>
        </p:nvSpPr>
        <p:spPr/>
        <p:txBody>
          <a:bodyPr/>
          <a:lstStyle/>
          <a:p>
            <a:pPr>
              <a:defRPr/>
            </a:pPr>
            <a:fld id="{6AD68910-38FE-C240-95D4-C063CA8D3DE6}" type="slidenum">
              <a:rPr lang="en-US" altLang="en-US" smtClean="0"/>
              <a:pPr>
                <a:defRPr/>
              </a:pPr>
              <a:t>11</a:t>
            </a:fld>
            <a:endParaRPr lang="en-US" altLang="en-US" dirty="0"/>
          </a:p>
        </p:txBody>
      </p:sp>
      <p:sp>
        <p:nvSpPr>
          <p:cNvPr id="7" name="Footer Placeholder 3">
            <a:extLst>
              <a:ext uri="{FF2B5EF4-FFF2-40B4-BE49-F238E27FC236}">
                <a16:creationId xmlns:a16="http://schemas.microsoft.com/office/drawing/2014/main" id="{8A2EA59A-5807-DB4A-B6A0-43954D71AA17}"/>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256525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AFF6F5-F50A-964C-BAB4-0A34AC7812F3}"/>
              </a:ext>
            </a:extLst>
          </p:cNvPr>
          <p:cNvSpPr>
            <a:spLocks noGrp="1"/>
          </p:cNvSpPr>
          <p:nvPr>
            <p:ph idx="1"/>
          </p:nvPr>
        </p:nvSpPr>
        <p:spPr>
          <a:xfrm>
            <a:off x="641902" y="1916586"/>
            <a:ext cx="7886700" cy="4604934"/>
          </a:xfrm>
        </p:spPr>
        <p:txBody>
          <a:bodyPr>
            <a:normAutofit/>
          </a:bodyPr>
          <a:lstStyle/>
          <a:p>
            <a:r>
              <a:rPr lang="en-US" dirty="0"/>
              <a:t>“Emphasizing physician well-being in residency is especially important as </a:t>
            </a:r>
            <a:r>
              <a:rPr lang="en-US" b="1" dirty="0"/>
              <a:t>work habits and patterns surrounding self-care begin to solidify around this time.”</a:t>
            </a:r>
          </a:p>
          <a:p>
            <a:pPr marL="0" indent="0">
              <a:buNone/>
            </a:pPr>
            <a:endParaRPr lang="en-US" dirty="0"/>
          </a:p>
          <a:p>
            <a:r>
              <a:rPr lang="en-US" b="1" dirty="0"/>
              <a:t>There are concrete ways to teach and enhance resiliency</a:t>
            </a:r>
          </a:p>
          <a:p>
            <a:pPr marL="0" indent="0">
              <a:buNone/>
            </a:pPr>
            <a:endParaRPr lang="en-US" b="1" dirty="0"/>
          </a:p>
          <a:p>
            <a:endParaRPr lang="en-US" dirty="0"/>
          </a:p>
          <a:p>
            <a:pPr marL="0" indent="0">
              <a:buNone/>
            </a:pPr>
            <a:r>
              <a:rPr lang="en-US" sz="1400" dirty="0"/>
              <a:t>FamMed. 2019;52(8):670-6.)doi:10.22454/FamMed.2019.899425</a:t>
            </a:r>
          </a:p>
          <a:p>
            <a:pPr marL="0" indent="0">
              <a:buNone/>
            </a:pPr>
            <a:endParaRPr lang="en-US" dirty="0"/>
          </a:p>
          <a:p>
            <a:endParaRPr lang="en-US" dirty="0"/>
          </a:p>
        </p:txBody>
      </p:sp>
      <p:sp>
        <p:nvSpPr>
          <p:cNvPr id="3" name="Title 2">
            <a:extLst>
              <a:ext uri="{FF2B5EF4-FFF2-40B4-BE49-F238E27FC236}">
                <a16:creationId xmlns:a16="http://schemas.microsoft.com/office/drawing/2014/main" id="{B5148E7A-A3CC-9342-A4A4-03884B1078C8}"/>
              </a:ext>
            </a:extLst>
          </p:cNvPr>
          <p:cNvSpPr>
            <a:spLocks noGrp="1"/>
          </p:cNvSpPr>
          <p:nvPr>
            <p:ph type="title"/>
          </p:nvPr>
        </p:nvSpPr>
        <p:spPr/>
        <p:txBody>
          <a:bodyPr/>
          <a:lstStyle/>
          <a:p>
            <a:r>
              <a:rPr lang="en-US" dirty="0"/>
              <a:t>Physician Well-Being</a:t>
            </a:r>
          </a:p>
        </p:txBody>
      </p:sp>
      <p:sp>
        <p:nvSpPr>
          <p:cNvPr id="5" name="Slide Number Placeholder 4">
            <a:extLst>
              <a:ext uri="{FF2B5EF4-FFF2-40B4-BE49-F238E27FC236}">
                <a16:creationId xmlns:a16="http://schemas.microsoft.com/office/drawing/2014/main" id="{E7866E71-36A2-1A47-9D44-F419E1AEC4CA}"/>
              </a:ext>
            </a:extLst>
          </p:cNvPr>
          <p:cNvSpPr>
            <a:spLocks noGrp="1"/>
          </p:cNvSpPr>
          <p:nvPr>
            <p:ph type="sldNum" sz="quarter" idx="11"/>
          </p:nvPr>
        </p:nvSpPr>
        <p:spPr/>
        <p:txBody>
          <a:bodyPr/>
          <a:lstStyle/>
          <a:p>
            <a:pPr>
              <a:defRPr/>
            </a:pPr>
            <a:fld id="{6AD68910-38FE-C240-95D4-C063CA8D3DE6}" type="slidenum">
              <a:rPr lang="en-US" altLang="en-US" smtClean="0"/>
              <a:pPr>
                <a:defRPr/>
              </a:pPr>
              <a:t>12</a:t>
            </a:fld>
            <a:endParaRPr lang="en-US" altLang="en-US" dirty="0"/>
          </a:p>
        </p:txBody>
      </p:sp>
      <p:sp>
        <p:nvSpPr>
          <p:cNvPr id="6" name="Footer Placeholder 3">
            <a:extLst>
              <a:ext uri="{FF2B5EF4-FFF2-40B4-BE49-F238E27FC236}">
                <a16:creationId xmlns:a16="http://schemas.microsoft.com/office/drawing/2014/main" id="{9F0253DD-0F4A-0E47-97C1-9DD83B2FF5A4}"/>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1351411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5">
            <a:extLst>
              <a:ext uri="{FF2B5EF4-FFF2-40B4-BE49-F238E27FC236}">
                <a16:creationId xmlns:a16="http://schemas.microsoft.com/office/drawing/2014/main" id="{8765DB19-7E61-8647-8FDB-184947D08370}"/>
              </a:ext>
            </a:extLst>
          </p:cNvPr>
          <p:cNvGraphicFramePr>
            <a:graphicFrameLocks noGrp="1"/>
          </p:cNvGraphicFramePr>
          <p:nvPr>
            <p:ph idx="1"/>
            <p:extLst>
              <p:ext uri="{D42A27DB-BD31-4B8C-83A1-F6EECF244321}">
                <p14:modId xmlns:p14="http://schemas.microsoft.com/office/powerpoint/2010/main" val="2377976726"/>
              </p:ext>
            </p:extLst>
          </p:nvPr>
        </p:nvGraphicFramePr>
        <p:xfrm>
          <a:off x="0" y="898902"/>
          <a:ext cx="9144000" cy="5111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2269BEF5-1FD3-994C-BF07-503CBFE44487}"/>
              </a:ext>
            </a:extLst>
          </p:cNvPr>
          <p:cNvSpPr>
            <a:spLocks noGrp="1"/>
          </p:cNvSpPr>
          <p:nvPr>
            <p:ph type="title"/>
          </p:nvPr>
        </p:nvSpPr>
        <p:spPr/>
        <p:txBody>
          <a:bodyPr/>
          <a:lstStyle/>
          <a:p>
            <a:r>
              <a:rPr lang="en-US" dirty="0"/>
              <a:t>Alarming Statistics</a:t>
            </a:r>
          </a:p>
        </p:txBody>
      </p:sp>
      <p:sp>
        <p:nvSpPr>
          <p:cNvPr id="10" name="Footer Placeholder 3">
            <a:extLst>
              <a:ext uri="{FF2B5EF4-FFF2-40B4-BE49-F238E27FC236}">
                <a16:creationId xmlns:a16="http://schemas.microsoft.com/office/drawing/2014/main" id="{4AFF4037-6C57-D44F-B5F6-78C4EC8F54DA}"/>
              </a:ext>
            </a:extLst>
          </p:cNvPr>
          <p:cNvSpPr>
            <a:spLocks noGrp="1"/>
          </p:cNvSpPr>
          <p:nvPr>
            <p:ph type="ftr" sz="quarter" idx="10"/>
          </p:nvPr>
        </p:nvSpPr>
        <p:spPr/>
        <p:txBody>
          <a:bodyPr/>
          <a:lstStyle/>
          <a:p>
            <a:pPr>
              <a:defRPr/>
            </a:pPr>
            <a:r>
              <a:rPr lang="en-US" dirty="0"/>
              <a:t>Presented by Partners in Medical Education, Inc. 2020</a:t>
            </a:r>
          </a:p>
        </p:txBody>
      </p:sp>
      <p:sp>
        <p:nvSpPr>
          <p:cNvPr id="6" name="Slide Number Placeholder 5">
            <a:extLst>
              <a:ext uri="{FF2B5EF4-FFF2-40B4-BE49-F238E27FC236}">
                <a16:creationId xmlns:a16="http://schemas.microsoft.com/office/drawing/2014/main" id="{A5E8F309-D0C7-5640-95B5-794D5C1294EC}"/>
              </a:ext>
            </a:extLst>
          </p:cNvPr>
          <p:cNvSpPr>
            <a:spLocks noGrp="1"/>
          </p:cNvSpPr>
          <p:nvPr>
            <p:ph type="sldNum" sz="quarter" idx="11"/>
          </p:nvPr>
        </p:nvSpPr>
        <p:spPr/>
        <p:txBody>
          <a:bodyPr/>
          <a:lstStyle/>
          <a:p>
            <a:pPr>
              <a:defRPr/>
            </a:pPr>
            <a:fld id="{0F936355-F024-8C42-A5F5-6F05435583B0}" type="slidenum">
              <a:rPr lang="en-US" altLang="en-US" smtClean="0"/>
              <a:pPr>
                <a:defRPr/>
              </a:pPr>
              <a:t>13</a:t>
            </a:fld>
            <a:endParaRPr lang="en-US" altLang="en-US" dirty="0"/>
          </a:p>
        </p:txBody>
      </p:sp>
      <p:pic>
        <p:nvPicPr>
          <p:cNvPr id="8" name="Picture 7" descr="A picture containing drawing&#10;&#10;Description automatically generated">
            <a:extLst>
              <a:ext uri="{FF2B5EF4-FFF2-40B4-BE49-F238E27FC236}">
                <a16:creationId xmlns:a16="http://schemas.microsoft.com/office/drawing/2014/main" id="{7BA25FF4-D9BE-2B4D-B512-92342C94EFBE}"/>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b="12760"/>
          <a:stretch/>
        </p:blipFill>
        <p:spPr>
          <a:xfrm>
            <a:off x="5252347" y="2548396"/>
            <a:ext cx="781001" cy="768242"/>
          </a:xfrm>
          <a:prstGeom prst="rect">
            <a:avLst/>
          </a:prstGeom>
        </p:spPr>
      </p:pic>
    </p:spTree>
    <p:extLst>
      <p:ext uri="{BB962C8B-B14F-4D97-AF65-F5344CB8AC3E}">
        <p14:creationId xmlns:p14="http://schemas.microsoft.com/office/powerpoint/2010/main" val="2433080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4A71586-6D04-0D49-A941-C8AEDD03DAD3}"/>
              </a:ext>
            </a:extLst>
          </p:cNvPr>
          <p:cNvSpPr>
            <a:spLocks noGrp="1"/>
          </p:cNvSpPr>
          <p:nvPr>
            <p:ph idx="1"/>
          </p:nvPr>
        </p:nvSpPr>
        <p:spPr>
          <a:xfrm>
            <a:off x="588892" y="1857327"/>
            <a:ext cx="7998515" cy="4438905"/>
          </a:xfrm>
        </p:spPr>
        <p:txBody>
          <a:bodyPr/>
          <a:lstStyle/>
          <a:p>
            <a:r>
              <a:rPr lang="en-US" dirty="0"/>
              <a:t>Nearly 1/3 first year residents PRIOR to starting their internships experience burnout</a:t>
            </a:r>
          </a:p>
          <a:p>
            <a:r>
              <a:rPr lang="en-US" dirty="0"/>
              <a:t>They exhibit lower levels of mindfulness and </a:t>
            </a:r>
          </a:p>
          <a:p>
            <a:pPr marL="0" indent="0">
              <a:buNone/>
            </a:pPr>
            <a:r>
              <a:rPr lang="en-US" dirty="0"/>
              <a:t>    COPING SKILLS</a:t>
            </a:r>
          </a:p>
          <a:p>
            <a:r>
              <a:rPr lang="en-US" dirty="0"/>
              <a:t>Higher levels of depressive symptoms, fatigue, worry and stress</a:t>
            </a:r>
          </a:p>
          <a:p>
            <a:endParaRPr lang="en-US" dirty="0"/>
          </a:p>
          <a:p>
            <a:pPr marL="0" indent="0">
              <a:buNone/>
            </a:pPr>
            <a:endParaRPr lang="en-US" dirty="0"/>
          </a:p>
          <a:p>
            <a:pPr marL="0" indent="0">
              <a:buNone/>
            </a:pPr>
            <a:r>
              <a:rPr lang="en-US" sz="1400" dirty="0"/>
              <a:t>AcadPsych.2017Apr;41(2):189-194.doi:10.1007/s40596-016-0628-6. </a:t>
            </a:r>
          </a:p>
          <a:p>
            <a:endParaRPr lang="en-US" dirty="0"/>
          </a:p>
        </p:txBody>
      </p:sp>
      <p:sp>
        <p:nvSpPr>
          <p:cNvPr id="3" name="Title 2">
            <a:extLst>
              <a:ext uri="{FF2B5EF4-FFF2-40B4-BE49-F238E27FC236}">
                <a16:creationId xmlns:a16="http://schemas.microsoft.com/office/drawing/2014/main" id="{FB57254B-7320-2B4F-BA8D-708ADD2A956B}"/>
              </a:ext>
            </a:extLst>
          </p:cNvPr>
          <p:cNvSpPr>
            <a:spLocks noGrp="1"/>
          </p:cNvSpPr>
          <p:nvPr>
            <p:ph type="title"/>
          </p:nvPr>
        </p:nvSpPr>
        <p:spPr/>
        <p:txBody>
          <a:bodyPr/>
          <a:lstStyle/>
          <a:p>
            <a:r>
              <a:rPr lang="en-US" dirty="0"/>
              <a:t>Resident Burnout</a:t>
            </a:r>
          </a:p>
        </p:txBody>
      </p:sp>
      <p:sp>
        <p:nvSpPr>
          <p:cNvPr id="5" name="Slide Number Placeholder 4">
            <a:extLst>
              <a:ext uri="{FF2B5EF4-FFF2-40B4-BE49-F238E27FC236}">
                <a16:creationId xmlns:a16="http://schemas.microsoft.com/office/drawing/2014/main" id="{929A386F-1509-F240-9846-662D3EAE34D3}"/>
              </a:ext>
            </a:extLst>
          </p:cNvPr>
          <p:cNvSpPr>
            <a:spLocks noGrp="1"/>
          </p:cNvSpPr>
          <p:nvPr>
            <p:ph type="sldNum" sz="quarter" idx="11"/>
          </p:nvPr>
        </p:nvSpPr>
        <p:spPr/>
        <p:txBody>
          <a:bodyPr/>
          <a:lstStyle/>
          <a:p>
            <a:pPr>
              <a:defRPr/>
            </a:pPr>
            <a:fld id="{6AD68910-38FE-C240-95D4-C063CA8D3DE6}" type="slidenum">
              <a:rPr lang="en-US" altLang="en-US" smtClean="0"/>
              <a:pPr>
                <a:defRPr/>
              </a:pPr>
              <a:t>14</a:t>
            </a:fld>
            <a:endParaRPr lang="en-US" altLang="en-US" dirty="0"/>
          </a:p>
        </p:txBody>
      </p:sp>
      <p:sp>
        <p:nvSpPr>
          <p:cNvPr id="6" name="Footer Placeholder 3">
            <a:extLst>
              <a:ext uri="{FF2B5EF4-FFF2-40B4-BE49-F238E27FC236}">
                <a16:creationId xmlns:a16="http://schemas.microsoft.com/office/drawing/2014/main" id="{BDC52D23-2A50-CB4F-88F8-233ADAC6C8A6}"/>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3896084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8CB45C-10C2-8A4D-8FA7-6AA0CAB4B49E}"/>
              </a:ext>
            </a:extLst>
          </p:cNvPr>
          <p:cNvSpPr>
            <a:spLocks noGrp="1"/>
          </p:cNvSpPr>
          <p:nvPr>
            <p:ph idx="1"/>
          </p:nvPr>
        </p:nvSpPr>
        <p:spPr>
          <a:xfrm>
            <a:off x="655154" y="1910336"/>
            <a:ext cx="7886700" cy="4438905"/>
          </a:xfrm>
        </p:spPr>
        <p:txBody>
          <a:bodyPr>
            <a:normAutofit fontScale="92500" lnSpcReduction="20000"/>
          </a:bodyPr>
          <a:lstStyle/>
          <a:p>
            <a:r>
              <a:rPr lang="en-US" dirty="0"/>
              <a:t>Decreased productivity</a:t>
            </a:r>
          </a:p>
          <a:p>
            <a:r>
              <a:rPr lang="en-US" dirty="0"/>
              <a:t>Unprofessionalism</a:t>
            </a:r>
          </a:p>
          <a:p>
            <a:r>
              <a:rPr lang="en-US" dirty="0"/>
              <a:t>Decreased Empathy</a:t>
            </a:r>
          </a:p>
          <a:p>
            <a:r>
              <a:rPr lang="en-US" dirty="0"/>
              <a:t>Lower medical knowledge</a:t>
            </a:r>
          </a:p>
          <a:p>
            <a:r>
              <a:rPr lang="en-US" dirty="0"/>
              <a:t>Higher attrition</a:t>
            </a:r>
          </a:p>
          <a:p>
            <a:r>
              <a:rPr lang="en-US" dirty="0"/>
              <a:t>Suicidal ideation</a:t>
            </a:r>
          </a:p>
          <a:p>
            <a:r>
              <a:rPr lang="en-US" dirty="0"/>
              <a:t>Alcohol or drug dependence</a:t>
            </a:r>
          </a:p>
          <a:p>
            <a:r>
              <a:rPr lang="en-US" dirty="0"/>
              <a:t>Relationship stress</a:t>
            </a:r>
          </a:p>
          <a:p>
            <a:pPr marL="0" indent="0">
              <a:buNone/>
            </a:pPr>
            <a:endParaRPr lang="en-US" dirty="0"/>
          </a:p>
          <a:p>
            <a:pPr marL="0" indent="0">
              <a:buNone/>
            </a:pPr>
            <a:endParaRPr lang="en-US" dirty="0"/>
          </a:p>
          <a:p>
            <a:pPr marL="0" indent="0">
              <a:buNone/>
            </a:pPr>
            <a:r>
              <a:rPr lang="en-US" sz="1500" dirty="0"/>
              <a:t>FamMed. 2019;52(8):670-6.)doi:10.22454/FamMed.2019.899425</a:t>
            </a:r>
          </a:p>
          <a:p>
            <a:endParaRPr lang="en-US" dirty="0"/>
          </a:p>
        </p:txBody>
      </p:sp>
      <p:sp>
        <p:nvSpPr>
          <p:cNvPr id="3" name="Title 2">
            <a:extLst>
              <a:ext uri="{FF2B5EF4-FFF2-40B4-BE49-F238E27FC236}">
                <a16:creationId xmlns:a16="http://schemas.microsoft.com/office/drawing/2014/main" id="{D6E8077F-3489-044B-82FF-5FA22C892E21}"/>
              </a:ext>
            </a:extLst>
          </p:cNvPr>
          <p:cNvSpPr>
            <a:spLocks noGrp="1"/>
          </p:cNvSpPr>
          <p:nvPr>
            <p:ph type="title"/>
          </p:nvPr>
        </p:nvSpPr>
        <p:spPr/>
        <p:txBody>
          <a:bodyPr/>
          <a:lstStyle/>
          <a:p>
            <a:r>
              <a:rPr lang="en-US" dirty="0"/>
              <a:t>Consequences of Burnout</a:t>
            </a:r>
          </a:p>
        </p:txBody>
      </p:sp>
      <p:sp>
        <p:nvSpPr>
          <p:cNvPr id="5" name="Slide Number Placeholder 4">
            <a:extLst>
              <a:ext uri="{FF2B5EF4-FFF2-40B4-BE49-F238E27FC236}">
                <a16:creationId xmlns:a16="http://schemas.microsoft.com/office/drawing/2014/main" id="{35528677-E80B-6F4E-AF30-60EA49825B47}"/>
              </a:ext>
            </a:extLst>
          </p:cNvPr>
          <p:cNvSpPr>
            <a:spLocks noGrp="1"/>
          </p:cNvSpPr>
          <p:nvPr>
            <p:ph type="sldNum" sz="quarter" idx="11"/>
          </p:nvPr>
        </p:nvSpPr>
        <p:spPr/>
        <p:txBody>
          <a:bodyPr/>
          <a:lstStyle/>
          <a:p>
            <a:pPr>
              <a:defRPr/>
            </a:pPr>
            <a:fld id="{6AD68910-38FE-C240-95D4-C063CA8D3DE6}" type="slidenum">
              <a:rPr lang="en-US" altLang="en-US" smtClean="0"/>
              <a:pPr>
                <a:defRPr/>
              </a:pPr>
              <a:t>15</a:t>
            </a:fld>
            <a:endParaRPr lang="en-US" altLang="en-US" dirty="0"/>
          </a:p>
        </p:txBody>
      </p:sp>
      <p:sp>
        <p:nvSpPr>
          <p:cNvPr id="6" name="Footer Placeholder 3">
            <a:extLst>
              <a:ext uri="{FF2B5EF4-FFF2-40B4-BE49-F238E27FC236}">
                <a16:creationId xmlns:a16="http://schemas.microsoft.com/office/drawing/2014/main" id="{E644F569-63FC-4349-AFF3-F0912C1783B3}"/>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711265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34C634-F8AA-5E44-B1F8-8BBDBEC1DAD6}"/>
              </a:ext>
            </a:extLst>
          </p:cNvPr>
          <p:cNvSpPr>
            <a:spLocks noGrp="1"/>
          </p:cNvSpPr>
          <p:nvPr>
            <p:ph type="title"/>
          </p:nvPr>
        </p:nvSpPr>
        <p:spPr>
          <a:xfrm>
            <a:off x="1989344" y="246466"/>
            <a:ext cx="6526006" cy="1325563"/>
          </a:xfrm>
        </p:spPr>
        <p:txBody>
          <a:bodyPr anchor="ctr">
            <a:normAutofit/>
          </a:bodyPr>
          <a:lstStyle/>
          <a:p>
            <a:r>
              <a:rPr lang="en-US" dirty="0"/>
              <a:t>COVID-19</a:t>
            </a:r>
          </a:p>
        </p:txBody>
      </p:sp>
      <p:pic>
        <p:nvPicPr>
          <p:cNvPr id="14" name="Picture 13" descr="A close up of a hand holding a flower&#10;&#10;Description automatically generated">
            <a:extLst>
              <a:ext uri="{FF2B5EF4-FFF2-40B4-BE49-F238E27FC236}">
                <a16:creationId xmlns:a16="http://schemas.microsoft.com/office/drawing/2014/main" id="{C6751BBD-E3A7-6442-9751-04FC45CE893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8645" y="1608889"/>
            <a:ext cx="3886200" cy="3905728"/>
          </a:xfrm>
          <a:prstGeom prst="rect">
            <a:avLst/>
          </a:prstGeom>
          <a:noFill/>
        </p:spPr>
      </p:pic>
      <p:sp>
        <p:nvSpPr>
          <p:cNvPr id="6" name="Content Placeholder 5">
            <a:extLst>
              <a:ext uri="{FF2B5EF4-FFF2-40B4-BE49-F238E27FC236}">
                <a16:creationId xmlns:a16="http://schemas.microsoft.com/office/drawing/2014/main" id="{DA23B635-470D-3A46-915D-79D94E401614}"/>
              </a:ext>
            </a:extLst>
          </p:cNvPr>
          <p:cNvSpPr>
            <a:spLocks noGrp="1"/>
          </p:cNvSpPr>
          <p:nvPr>
            <p:ph sz="half" idx="2"/>
          </p:nvPr>
        </p:nvSpPr>
        <p:spPr>
          <a:xfrm>
            <a:off x="4662602" y="1326995"/>
            <a:ext cx="4236071" cy="5037319"/>
          </a:xfrm>
        </p:spPr>
        <p:txBody>
          <a:bodyPr>
            <a:normAutofit fontScale="92500" lnSpcReduction="20000"/>
          </a:bodyPr>
          <a:lstStyle/>
          <a:p>
            <a:pPr>
              <a:lnSpc>
                <a:spcPct val="150000"/>
              </a:lnSpc>
            </a:pPr>
            <a:r>
              <a:rPr lang="en-US" dirty="0"/>
              <a:t>Anger</a:t>
            </a:r>
          </a:p>
          <a:p>
            <a:pPr>
              <a:lnSpc>
                <a:spcPct val="150000"/>
              </a:lnSpc>
            </a:pPr>
            <a:r>
              <a:rPr lang="en-US" dirty="0"/>
              <a:t>Fear</a:t>
            </a:r>
          </a:p>
          <a:p>
            <a:pPr>
              <a:lnSpc>
                <a:spcPct val="150000"/>
              </a:lnSpc>
            </a:pPr>
            <a:r>
              <a:rPr lang="en-US" dirty="0"/>
              <a:t>Anxiety</a:t>
            </a:r>
          </a:p>
          <a:p>
            <a:pPr>
              <a:lnSpc>
                <a:spcPct val="150000"/>
              </a:lnSpc>
            </a:pPr>
            <a:r>
              <a:rPr lang="en-US" dirty="0"/>
              <a:t>Life, death and suffering</a:t>
            </a:r>
          </a:p>
          <a:p>
            <a:pPr>
              <a:lnSpc>
                <a:spcPct val="150000"/>
              </a:lnSpc>
            </a:pPr>
            <a:r>
              <a:rPr lang="en-US" dirty="0"/>
              <a:t> Lack of PPE </a:t>
            </a:r>
          </a:p>
          <a:p>
            <a:pPr>
              <a:lnSpc>
                <a:spcPct val="150000"/>
              </a:lnSpc>
            </a:pPr>
            <a:r>
              <a:rPr lang="en-US" dirty="0"/>
              <a:t>Changing responsibilities </a:t>
            </a:r>
          </a:p>
          <a:p>
            <a:pPr>
              <a:lnSpc>
                <a:spcPct val="150000"/>
              </a:lnSpc>
            </a:pPr>
            <a:r>
              <a:rPr lang="en-US" dirty="0"/>
              <a:t>Distance from loved ones</a:t>
            </a:r>
          </a:p>
          <a:p>
            <a:pPr>
              <a:lnSpc>
                <a:spcPct val="150000"/>
              </a:lnSpc>
            </a:pPr>
            <a:r>
              <a:rPr lang="en-US" dirty="0"/>
              <a:t>Guilt</a:t>
            </a:r>
          </a:p>
          <a:p>
            <a:pPr marL="0" indent="0">
              <a:buNone/>
            </a:pPr>
            <a:endParaRPr lang="en-US" sz="1800" dirty="0"/>
          </a:p>
        </p:txBody>
      </p:sp>
      <p:sp>
        <p:nvSpPr>
          <p:cNvPr id="5" name="Slide Number Placeholder 4">
            <a:extLst>
              <a:ext uri="{FF2B5EF4-FFF2-40B4-BE49-F238E27FC236}">
                <a16:creationId xmlns:a16="http://schemas.microsoft.com/office/drawing/2014/main" id="{74CDF08C-5C3F-534C-A67A-4FB78983E9AF}"/>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6AD68910-38FE-C240-95D4-C063CA8D3DE6}" type="slidenum">
              <a:rPr lang="en-US" altLang="en-US" smtClean="0"/>
              <a:pPr>
                <a:spcAft>
                  <a:spcPts val="600"/>
                </a:spcAft>
                <a:defRPr/>
              </a:pPr>
              <a:t>16</a:t>
            </a:fld>
            <a:endParaRPr lang="en-US" altLang="en-US" dirty="0"/>
          </a:p>
        </p:txBody>
      </p:sp>
      <p:sp>
        <p:nvSpPr>
          <p:cNvPr id="7" name="Footer Placeholder 3">
            <a:extLst>
              <a:ext uri="{FF2B5EF4-FFF2-40B4-BE49-F238E27FC236}">
                <a16:creationId xmlns:a16="http://schemas.microsoft.com/office/drawing/2014/main" id="{AC9AC9C8-56D0-274F-9445-40308A98A9D5}"/>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2436965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13DA809-0B43-A943-B1C5-D4320F714E8E}"/>
              </a:ext>
            </a:extLst>
          </p:cNvPr>
          <p:cNvSpPr>
            <a:spLocks noGrp="1"/>
          </p:cNvSpPr>
          <p:nvPr>
            <p:ph idx="1"/>
          </p:nvPr>
        </p:nvSpPr>
        <p:spPr>
          <a:xfrm>
            <a:off x="668406" y="1976597"/>
            <a:ext cx="7886700" cy="4438905"/>
          </a:xfrm>
        </p:spPr>
        <p:txBody>
          <a:bodyPr/>
          <a:lstStyle/>
          <a:p>
            <a:r>
              <a:rPr lang="en-US" dirty="0"/>
              <a:t>NO easy one size fits all fix</a:t>
            </a:r>
          </a:p>
          <a:p>
            <a:pPr marL="0" indent="0">
              <a:buNone/>
            </a:pPr>
            <a:endParaRPr lang="en-US" dirty="0"/>
          </a:p>
          <a:p>
            <a:r>
              <a:rPr lang="en-US" dirty="0"/>
              <a:t>Problem is multifactorial - systemic, organizational, cultural and individual</a:t>
            </a:r>
          </a:p>
          <a:p>
            <a:endParaRPr lang="en-US" dirty="0"/>
          </a:p>
          <a:p>
            <a:r>
              <a:rPr lang="en-US" dirty="0"/>
              <a:t>Today we will we talking mostly about individual ways to cultivate wellness through awareness of  the feelings, challenges and struggles trainees encounter </a:t>
            </a:r>
          </a:p>
          <a:p>
            <a:endParaRPr lang="en-US" dirty="0"/>
          </a:p>
          <a:p>
            <a:endParaRPr lang="en-US" dirty="0"/>
          </a:p>
        </p:txBody>
      </p:sp>
      <p:sp>
        <p:nvSpPr>
          <p:cNvPr id="2" name="Title 1">
            <a:extLst>
              <a:ext uri="{FF2B5EF4-FFF2-40B4-BE49-F238E27FC236}">
                <a16:creationId xmlns:a16="http://schemas.microsoft.com/office/drawing/2014/main" id="{B0ED28FD-1DCF-A840-B356-B28FC89749DC}"/>
              </a:ext>
            </a:extLst>
          </p:cNvPr>
          <p:cNvSpPr>
            <a:spLocks noGrp="1"/>
          </p:cNvSpPr>
          <p:nvPr>
            <p:ph type="title"/>
          </p:nvPr>
        </p:nvSpPr>
        <p:spPr/>
        <p:txBody>
          <a:bodyPr/>
          <a:lstStyle/>
          <a:p>
            <a:r>
              <a:rPr lang="en-US" dirty="0"/>
              <a:t>Addressing Burnout by Fostering Well-Being</a:t>
            </a:r>
          </a:p>
        </p:txBody>
      </p:sp>
      <p:sp>
        <p:nvSpPr>
          <p:cNvPr id="6" name="Slide Number Placeholder 5">
            <a:extLst>
              <a:ext uri="{FF2B5EF4-FFF2-40B4-BE49-F238E27FC236}">
                <a16:creationId xmlns:a16="http://schemas.microsoft.com/office/drawing/2014/main" id="{B1DCDFEF-5C60-8542-8748-9948BB316174}"/>
              </a:ext>
            </a:extLst>
          </p:cNvPr>
          <p:cNvSpPr>
            <a:spLocks noGrp="1"/>
          </p:cNvSpPr>
          <p:nvPr>
            <p:ph type="sldNum" sz="quarter" idx="11"/>
          </p:nvPr>
        </p:nvSpPr>
        <p:spPr/>
        <p:txBody>
          <a:bodyPr/>
          <a:lstStyle/>
          <a:p>
            <a:pPr>
              <a:defRPr/>
            </a:pPr>
            <a:fld id="{0F936355-F024-8C42-A5F5-6F05435583B0}" type="slidenum">
              <a:rPr lang="en-US" altLang="en-US" smtClean="0"/>
              <a:pPr>
                <a:defRPr/>
              </a:pPr>
              <a:t>17</a:t>
            </a:fld>
            <a:endParaRPr lang="en-US" altLang="en-US" dirty="0"/>
          </a:p>
        </p:txBody>
      </p:sp>
      <p:sp>
        <p:nvSpPr>
          <p:cNvPr id="8" name="Footer Placeholder 3">
            <a:extLst>
              <a:ext uri="{FF2B5EF4-FFF2-40B4-BE49-F238E27FC236}">
                <a16:creationId xmlns:a16="http://schemas.microsoft.com/office/drawing/2014/main" id="{9DACBA63-666F-1C43-A20E-BD9FF6B428BD}"/>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3631423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A person standing in front of a monkey&#10;&#10;Description automatically generated">
            <a:extLst>
              <a:ext uri="{FF2B5EF4-FFF2-40B4-BE49-F238E27FC236}">
                <a16:creationId xmlns:a16="http://schemas.microsoft.com/office/drawing/2014/main" id="{D5BEEB69-A199-9842-93F6-F89C08CADF12}"/>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3750" r="1" b="1931"/>
          <a:stretch/>
        </p:blipFill>
        <p:spPr>
          <a:xfrm>
            <a:off x="628650" y="1738058"/>
            <a:ext cx="7886700" cy="4438905"/>
          </a:xfrm>
          <a:noFill/>
        </p:spPr>
      </p:pic>
      <p:sp>
        <p:nvSpPr>
          <p:cNvPr id="12" name="Content Placeholder 11">
            <a:extLst>
              <a:ext uri="{FF2B5EF4-FFF2-40B4-BE49-F238E27FC236}">
                <a16:creationId xmlns:a16="http://schemas.microsoft.com/office/drawing/2014/main" id="{6D6F3630-6497-5F47-B6E1-73558BB9A6DE}"/>
              </a:ext>
            </a:extLst>
          </p:cNvPr>
          <p:cNvSpPr>
            <a:spLocks noGrp="1"/>
          </p:cNvSpPr>
          <p:nvPr>
            <p:ph type="title"/>
          </p:nvPr>
        </p:nvSpPr>
        <p:spPr>
          <a:xfrm>
            <a:off x="1989344" y="246466"/>
            <a:ext cx="6526006" cy="1325563"/>
          </a:xfrm>
        </p:spPr>
        <p:txBody>
          <a:bodyPr anchor="ctr">
            <a:normAutofit/>
          </a:bodyPr>
          <a:lstStyle/>
          <a:p>
            <a:r>
              <a:rPr lang="en-US" sz="2700" dirty="0"/>
              <a:t>“What you do makes a difference and you have to decide what kind of difference you want to make.”</a:t>
            </a:r>
          </a:p>
        </p:txBody>
      </p:sp>
      <p:sp>
        <p:nvSpPr>
          <p:cNvPr id="5" name="Slide Number Placeholder 4">
            <a:extLst>
              <a:ext uri="{FF2B5EF4-FFF2-40B4-BE49-F238E27FC236}">
                <a16:creationId xmlns:a16="http://schemas.microsoft.com/office/drawing/2014/main" id="{40FF890F-F8C2-0548-92FF-38BADBCA41DD}"/>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6AD68910-38FE-C240-95D4-C063CA8D3DE6}" type="slidenum">
              <a:rPr lang="en-US" altLang="en-US" smtClean="0"/>
              <a:pPr>
                <a:spcAft>
                  <a:spcPts val="600"/>
                </a:spcAft>
                <a:defRPr/>
              </a:pPr>
              <a:t>18</a:t>
            </a:fld>
            <a:endParaRPr lang="en-US" altLang="en-US" dirty="0"/>
          </a:p>
        </p:txBody>
      </p:sp>
      <p:sp>
        <p:nvSpPr>
          <p:cNvPr id="6" name="Footer Placeholder 3">
            <a:extLst>
              <a:ext uri="{FF2B5EF4-FFF2-40B4-BE49-F238E27FC236}">
                <a16:creationId xmlns:a16="http://schemas.microsoft.com/office/drawing/2014/main" id="{59ED4621-F34B-E840-B070-F1822DF57CBE}"/>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468015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E376F9C-58FF-9644-9C75-7CF7C3DB32CF}"/>
              </a:ext>
            </a:extLst>
          </p:cNvPr>
          <p:cNvSpPr>
            <a:spLocks noGrp="1"/>
          </p:cNvSpPr>
          <p:nvPr>
            <p:ph type="sldNum" sz="quarter" idx="11"/>
          </p:nvPr>
        </p:nvSpPr>
        <p:spPr/>
        <p:txBody>
          <a:bodyPr/>
          <a:lstStyle/>
          <a:p>
            <a:pPr>
              <a:defRPr/>
            </a:pPr>
            <a:fld id="{6AD68910-38FE-C240-95D4-C063CA8D3DE6}" type="slidenum">
              <a:rPr lang="en-US" altLang="en-US" smtClean="0"/>
              <a:pPr>
                <a:defRPr/>
              </a:pPr>
              <a:t>19</a:t>
            </a:fld>
            <a:endParaRPr lang="en-US" altLang="en-US" dirty="0"/>
          </a:p>
        </p:txBody>
      </p:sp>
      <p:sp>
        <p:nvSpPr>
          <p:cNvPr id="8" name="Rectangle 7">
            <a:extLst>
              <a:ext uri="{FF2B5EF4-FFF2-40B4-BE49-F238E27FC236}">
                <a16:creationId xmlns:a16="http://schemas.microsoft.com/office/drawing/2014/main" id="{E84F2311-0F3B-2440-ACE4-51E4D40AE33F}"/>
              </a:ext>
            </a:extLst>
          </p:cNvPr>
          <p:cNvSpPr/>
          <p:nvPr/>
        </p:nvSpPr>
        <p:spPr>
          <a:xfrm>
            <a:off x="2093845" y="510208"/>
            <a:ext cx="6745356" cy="2062103"/>
          </a:xfrm>
          <a:prstGeom prst="rect">
            <a:avLst/>
          </a:prstGeom>
        </p:spPr>
        <p:txBody>
          <a:bodyPr wrap="square">
            <a:spAutoFit/>
          </a:bodyPr>
          <a:lstStyle/>
          <a:p>
            <a:r>
              <a:rPr lang="en-US" sz="2600" b="0" i="1" dirty="0">
                <a:latin typeface="+mj-lt"/>
              </a:rPr>
              <a:t>“Shame is the intensely painful feeling or experience of believing that we are flawed and therefore unworthy of love, belonging and connection”</a:t>
            </a:r>
            <a:br>
              <a:rPr lang="en-US" sz="2400" dirty="0">
                <a:latin typeface="+mj-lt"/>
              </a:rPr>
            </a:br>
            <a:r>
              <a:rPr lang="en-US" sz="2400" dirty="0">
                <a:latin typeface="+mj-lt"/>
              </a:rPr>
              <a:t>                                                           </a:t>
            </a:r>
            <a:r>
              <a:rPr lang="en-US" sz="1400" b="0" dirty="0">
                <a:latin typeface="+mj-lt"/>
              </a:rPr>
              <a:t>Brené Brown</a:t>
            </a:r>
          </a:p>
        </p:txBody>
      </p:sp>
      <p:pic>
        <p:nvPicPr>
          <p:cNvPr id="9" name="Picture 8" descr="Miracles Happen!: Why do Indians always ‘almost’ win">
            <a:extLst>
              <a:ext uri="{FF2B5EF4-FFF2-40B4-BE49-F238E27FC236}">
                <a16:creationId xmlns:a16="http://schemas.microsoft.com/office/drawing/2014/main" id="{5F34D184-1FCF-C442-9FB8-B62271940E9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2812" y="2936074"/>
            <a:ext cx="2927579" cy="2874672"/>
          </a:xfrm>
          <a:prstGeom prst="rect">
            <a:avLst/>
          </a:prstGeom>
        </p:spPr>
      </p:pic>
      <p:sp>
        <p:nvSpPr>
          <p:cNvPr id="10" name="TextBox 9">
            <a:extLst>
              <a:ext uri="{FF2B5EF4-FFF2-40B4-BE49-F238E27FC236}">
                <a16:creationId xmlns:a16="http://schemas.microsoft.com/office/drawing/2014/main" id="{012CC959-317C-6542-8A38-679E98C829D1}"/>
              </a:ext>
            </a:extLst>
          </p:cNvPr>
          <p:cNvSpPr txBox="1"/>
          <p:nvPr/>
        </p:nvSpPr>
        <p:spPr>
          <a:xfrm>
            <a:off x="474785" y="8774232"/>
            <a:ext cx="3455242" cy="230832"/>
          </a:xfrm>
          <a:prstGeom prst="rect">
            <a:avLst/>
          </a:prstGeom>
          <a:noFill/>
        </p:spPr>
        <p:txBody>
          <a:bodyPr wrap="square" rtlCol="0">
            <a:spAutoFit/>
          </a:bodyPr>
          <a:lstStyle/>
          <a:p>
            <a:r>
              <a:rPr lang="en-US" sz="900" dirty="0">
                <a:hlinkClick r:id="rId4" tooltip="http://miracleshappen13.blogspot.com/2012/08/why-do-indians-always-almost-win.html"/>
              </a:rPr>
              <a:t>This Photo</a:t>
            </a:r>
            <a:r>
              <a:rPr lang="en-US" sz="900" dirty="0"/>
              <a:t> by Unknown Author is licensed under </a:t>
            </a:r>
            <a:r>
              <a:rPr lang="en-US" sz="900" dirty="0">
                <a:hlinkClick r:id="rId5" tooltip="https://creativecommons.org/licenses/by/3.0/"/>
              </a:rPr>
              <a:t>CC BY</a:t>
            </a:r>
            <a:endParaRPr lang="en-US" sz="900" dirty="0"/>
          </a:p>
        </p:txBody>
      </p:sp>
      <p:pic>
        <p:nvPicPr>
          <p:cNvPr id="12" name="Picture 11" descr="Denier comment of the day: Earth and that extra energy ...">
            <a:extLst>
              <a:ext uri="{FF2B5EF4-FFF2-40B4-BE49-F238E27FC236}">
                <a16:creationId xmlns:a16="http://schemas.microsoft.com/office/drawing/2014/main" id="{ACE6C6CD-AD9F-634B-A897-CC597B6FF9B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985508" y="2949326"/>
            <a:ext cx="3377740" cy="2874672"/>
          </a:xfrm>
          <a:prstGeom prst="rect">
            <a:avLst/>
          </a:prstGeom>
        </p:spPr>
      </p:pic>
      <p:sp>
        <p:nvSpPr>
          <p:cNvPr id="11" name="Footer Placeholder 3">
            <a:extLst>
              <a:ext uri="{FF2B5EF4-FFF2-40B4-BE49-F238E27FC236}">
                <a16:creationId xmlns:a16="http://schemas.microsoft.com/office/drawing/2014/main" id="{461D9699-E8A4-D648-9DD4-728C28B7BA30}"/>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2266555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5003" y="1576342"/>
            <a:ext cx="5263034" cy="2387600"/>
          </a:xfrm>
        </p:spPr>
        <p:txBody>
          <a:bodyPr>
            <a:normAutofit fontScale="90000"/>
          </a:bodyPr>
          <a:lstStyle/>
          <a:p>
            <a:br>
              <a:rPr lang="en-US" sz="3100" dirty="0"/>
            </a:br>
            <a:r>
              <a:rPr lang="en-US" sz="3200" dirty="0"/>
              <a:t>Recognizing &amp; Addressing Precursors of Burnout: </a:t>
            </a:r>
            <a:br>
              <a:rPr lang="en-US" sz="3200" dirty="0"/>
            </a:br>
            <a:r>
              <a:rPr lang="en-US" sz="3200" dirty="0"/>
              <a:t>The Value of Shame   Resiliency Training to Support Resident Well-Being</a:t>
            </a:r>
            <a:br>
              <a:rPr lang="en-US" dirty="0"/>
            </a:br>
            <a:br>
              <a:rPr lang="en-US" sz="3100" dirty="0"/>
            </a:br>
            <a:endParaRPr lang="en-US" sz="3100" dirty="0"/>
          </a:p>
        </p:txBody>
      </p:sp>
      <p:sp>
        <p:nvSpPr>
          <p:cNvPr id="3" name="Subtitle 2"/>
          <p:cNvSpPr>
            <a:spLocks noGrp="1"/>
          </p:cNvSpPr>
          <p:nvPr>
            <p:ph type="subTitle" idx="1"/>
          </p:nvPr>
        </p:nvSpPr>
        <p:spPr>
          <a:xfrm>
            <a:off x="139604" y="4394200"/>
            <a:ext cx="7245398" cy="1268643"/>
          </a:xfrm>
        </p:spPr>
        <p:txBody>
          <a:bodyPr>
            <a:normAutofit/>
          </a:bodyPr>
          <a:lstStyle/>
          <a:p>
            <a:endParaRPr lang="en-US" sz="1800" dirty="0"/>
          </a:p>
          <a:p>
            <a:r>
              <a:rPr lang="en-US" sz="1800" dirty="0"/>
              <a:t>Amie Langbein, DO, PCC, CDWF</a:t>
            </a:r>
          </a:p>
          <a:p>
            <a:r>
              <a:rPr lang="en-US" sz="1800" dirty="0"/>
              <a:t>The Story Doc</a:t>
            </a:r>
          </a:p>
          <a:p>
            <a:endParaRPr lang="en-US" dirty="0"/>
          </a:p>
        </p:txBody>
      </p:sp>
    </p:spTree>
    <p:extLst>
      <p:ext uri="{BB962C8B-B14F-4D97-AF65-F5344CB8AC3E}">
        <p14:creationId xmlns:p14="http://schemas.microsoft.com/office/powerpoint/2010/main" val="579483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189F051-B24B-48F2-B1DF-E00D674920C1}"/>
              </a:ext>
            </a:extLst>
          </p:cNvPr>
          <p:cNvSpPr>
            <a:spLocks noGrp="1"/>
          </p:cNvSpPr>
          <p:nvPr>
            <p:ph type="title"/>
          </p:nvPr>
        </p:nvSpPr>
        <p:spPr>
          <a:xfrm>
            <a:off x="1989344" y="246466"/>
            <a:ext cx="6526006" cy="1325563"/>
          </a:xfrm>
        </p:spPr>
        <p:txBody>
          <a:bodyPr/>
          <a:lstStyle/>
          <a:p>
            <a:r>
              <a:rPr lang="en-US" dirty="0"/>
              <a:t>Shame in Residency</a:t>
            </a:r>
          </a:p>
        </p:txBody>
      </p:sp>
      <p:sp>
        <p:nvSpPr>
          <p:cNvPr id="5" name="Content Placeholder 4">
            <a:extLst>
              <a:ext uri="{FF2B5EF4-FFF2-40B4-BE49-F238E27FC236}">
                <a16:creationId xmlns:a16="http://schemas.microsoft.com/office/drawing/2014/main" id="{77ECEF4B-1D83-9849-B409-66DD1102CBBE}"/>
              </a:ext>
            </a:extLst>
          </p:cNvPr>
          <p:cNvSpPr>
            <a:spLocks noGrp="1"/>
          </p:cNvSpPr>
          <p:nvPr>
            <p:ph sz="half" idx="1"/>
          </p:nvPr>
        </p:nvSpPr>
        <p:spPr>
          <a:xfrm>
            <a:off x="628650" y="1825625"/>
            <a:ext cx="3886200" cy="4351338"/>
          </a:xfrm>
        </p:spPr>
        <p:txBody>
          <a:bodyPr>
            <a:normAutofit/>
          </a:bodyPr>
          <a:lstStyle/>
          <a:p>
            <a:r>
              <a:rPr lang="en-US" sz="2000" dirty="0"/>
              <a:t>“I’m not good enough”</a:t>
            </a:r>
          </a:p>
          <a:p>
            <a:r>
              <a:rPr lang="en-US" sz="2000" dirty="0"/>
              <a:t>“Do I even belong here?”</a:t>
            </a:r>
          </a:p>
          <a:p>
            <a:r>
              <a:rPr lang="en-US" sz="2000" dirty="0"/>
              <a:t>“I can’t do what looks so easy for my fellow residents”</a:t>
            </a:r>
          </a:p>
          <a:p>
            <a:r>
              <a:rPr lang="en-US" sz="2000" dirty="0"/>
              <a:t>”I’m the stupidest one here”</a:t>
            </a:r>
          </a:p>
          <a:p>
            <a:r>
              <a:rPr lang="en-US" sz="2000" dirty="0"/>
              <a:t>“I think they made a mistake accepting me”</a:t>
            </a:r>
          </a:p>
          <a:p>
            <a:r>
              <a:rPr lang="en-US" sz="2000" dirty="0"/>
              <a:t>“I’m afraid I’m going to kill someone”</a:t>
            </a:r>
          </a:p>
          <a:p>
            <a:r>
              <a:rPr lang="en-US" sz="2000" dirty="0"/>
              <a:t>“ Is this even the right career  for me?”</a:t>
            </a:r>
          </a:p>
        </p:txBody>
      </p:sp>
      <p:pic>
        <p:nvPicPr>
          <p:cNvPr id="14" name="Content Placeholder 10" descr="A group of people standing in a room&#10;&#10;Description automatically generated">
            <a:extLst>
              <a:ext uri="{FF2B5EF4-FFF2-40B4-BE49-F238E27FC236}">
                <a16:creationId xmlns:a16="http://schemas.microsoft.com/office/drawing/2014/main" id="{9B9B5C09-73D9-6C4A-B0AB-C2DC4A795F2C}"/>
              </a:ext>
            </a:extLst>
          </p:cNvPr>
          <p:cNvPicPr>
            <a:picLocks noGrp="1" noChangeAspect="1"/>
          </p:cNvPicPr>
          <p:nvPr>
            <p:ph sz="half" idx="2"/>
          </p:nvPr>
        </p:nvPicPr>
        <p:blipFill rotWithShape="1">
          <a:blip r:embed="rId3">
            <a:extLst>
              <a:ext uri="{837473B0-CC2E-450A-ABE3-18F120FF3D39}">
                <a1611:picAttrSrcUrl xmlns:a1611="http://schemas.microsoft.com/office/drawing/2016/11/main" r:id="rId4"/>
              </a:ext>
            </a:extLst>
          </a:blip>
          <a:srcRect l="19820" r="29942" b="-1"/>
          <a:stretch/>
        </p:blipFill>
        <p:spPr>
          <a:xfrm>
            <a:off x="4629150" y="1825625"/>
            <a:ext cx="3886200" cy="4351338"/>
          </a:xfrm>
          <a:prstGeom prst="rect">
            <a:avLst/>
          </a:prstGeom>
          <a:noFill/>
        </p:spPr>
      </p:pic>
      <p:sp>
        <p:nvSpPr>
          <p:cNvPr id="3" name="Slide Number Placeholder 2">
            <a:extLst>
              <a:ext uri="{FF2B5EF4-FFF2-40B4-BE49-F238E27FC236}">
                <a16:creationId xmlns:a16="http://schemas.microsoft.com/office/drawing/2014/main" id="{ACD0AB1B-D805-8E40-AAAF-696420B5A5F0}"/>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0111FBDE-2D36-6A49-83F8-2BBFB586505C}" type="slidenum">
              <a:rPr lang="en-US" altLang="en-US" smtClean="0"/>
              <a:pPr>
                <a:spcAft>
                  <a:spcPts val="600"/>
                </a:spcAft>
                <a:defRPr/>
              </a:pPr>
              <a:t>20</a:t>
            </a:fld>
            <a:endParaRPr lang="en-US" altLang="en-US" dirty="0"/>
          </a:p>
        </p:txBody>
      </p:sp>
      <p:sp>
        <p:nvSpPr>
          <p:cNvPr id="7" name="Footer Placeholder 3">
            <a:extLst>
              <a:ext uri="{FF2B5EF4-FFF2-40B4-BE49-F238E27FC236}">
                <a16:creationId xmlns:a16="http://schemas.microsoft.com/office/drawing/2014/main" id="{400596A0-E766-554F-9831-3F198236900C}"/>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3389265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788DA-9FF6-3749-92C0-599EF621AEB2}"/>
              </a:ext>
            </a:extLst>
          </p:cNvPr>
          <p:cNvSpPr>
            <a:spLocks noGrp="1"/>
          </p:cNvSpPr>
          <p:nvPr>
            <p:ph type="title"/>
          </p:nvPr>
        </p:nvSpPr>
        <p:spPr/>
        <p:txBody>
          <a:bodyPr>
            <a:normAutofit fontScale="90000"/>
          </a:bodyPr>
          <a:lstStyle/>
          <a:p>
            <a:br>
              <a:rPr lang="en-US" sz="4000" dirty="0"/>
            </a:br>
            <a:r>
              <a:rPr lang="en-US" sz="4400" dirty="0"/>
              <a:t>Shame</a:t>
            </a:r>
            <a:r>
              <a:rPr lang="en-US" dirty="0"/>
              <a:t>     </a:t>
            </a:r>
            <a:r>
              <a:rPr lang="en-US" sz="4400" dirty="0"/>
              <a:t>+    Resilience</a:t>
            </a:r>
            <a:br>
              <a:rPr lang="en-US" dirty="0"/>
            </a:br>
            <a:r>
              <a:rPr lang="en-US" dirty="0"/>
              <a:t>                      </a:t>
            </a:r>
            <a:endParaRPr lang="en-US" sz="4400" dirty="0"/>
          </a:p>
        </p:txBody>
      </p:sp>
      <p:sp>
        <p:nvSpPr>
          <p:cNvPr id="3" name="Content Placeholder 2">
            <a:extLst>
              <a:ext uri="{FF2B5EF4-FFF2-40B4-BE49-F238E27FC236}">
                <a16:creationId xmlns:a16="http://schemas.microsoft.com/office/drawing/2014/main" id="{4FB794B4-7AFF-6A46-8EC1-5373B63B82F6}"/>
              </a:ext>
            </a:extLst>
          </p:cNvPr>
          <p:cNvSpPr>
            <a:spLocks noGrp="1"/>
          </p:cNvSpPr>
          <p:nvPr>
            <p:ph sz="half" idx="1"/>
          </p:nvPr>
        </p:nvSpPr>
        <p:spPr/>
        <p:txBody>
          <a:bodyPr>
            <a:normAutofit fontScale="92500"/>
          </a:bodyPr>
          <a:lstStyle/>
          <a:p>
            <a:pPr>
              <a:lnSpc>
                <a:spcPct val="110000"/>
              </a:lnSpc>
            </a:pPr>
            <a:r>
              <a:rPr lang="en-US" b="1" dirty="0"/>
              <a:t>Shame</a:t>
            </a:r>
            <a:r>
              <a:rPr lang="en-US" dirty="0"/>
              <a:t>: shows up as feelings of inadequacy- “NOT GOOD ENOUGH, SMART ENOUGH, DEDICATED ENOUGH, STRONG ENOUGH”</a:t>
            </a:r>
          </a:p>
          <a:p>
            <a:pPr>
              <a:lnSpc>
                <a:spcPct val="110000"/>
              </a:lnSpc>
            </a:pPr>
            <a:r>
              <a:rPr lang="en-US" dirty="0"/>
              <a:t>The first step to challenging this mindset is awareness that shame exists</a:t>
            </a:r>
          </a:p>
          <a:p>
            <a:endParaRPr lang="en-US" dirty="0"/>
          </a:p>
        </p:txBody>
      </p:sp>
      <p:sp>
        <p:nvSpPr>
          <p:cNvPr id="4" name="Content Placeholder 3">
            <a:extLst>
              <a:ext uri="{FF2B5EF4-FFF2-40B4-BE49-F238E27FC236}">
                <a16:creationId xmlns:a16="http://schemas.microsoft.com/office/drawing/2014/main" id="{07080A5C-A9B6-B942-9E43-1752E71AB870}"/>
              </a:ext>
            </a:extLst>
          </p:cNvPr>
          <p:cNvSpPr>
            <a:spLocks noGrp="1"/>
          </p:cNvSpPr>
          <p:nvPr>
            <p:ph sz="half" idx="2"/>
          </p:nvPr>
        </p:nvSpPr>
        <p:spPr/>
        <p:txBody>
          <a:bodyPr>
            <a:normAutofit fontScale="92500"/>
          </a:bodyPr>
          <a:lstStyle/>
          <a:p>
            <a:r>
              <a:rPr lang="en-US" b="1" dirty="0"/>
              <a:t>Resilience</a:t>
            </a:r>
            <a:r>
              <a:rPr lang="en-US" dirty="0"/>
              <a:t>: how well we adapt to challenging circumstances and get back up after setbacks</a:t>
            </a:r>
          </a:p>
          <a:p>
            <a:pPr marL="0" indent="0">
              <a:buNone/>
            </a:pPr>
            <a:endParaRPr lang="en-US" dirty="0"/>
          </a:p>
          <a:p>
            <a:r>
              <a:rPr lang="en-US" dirty="0"/>
              <a:t>Resilience can be learned and creates a sense of control </a:t>
            </a:r>
          </a:p>
          <a:p>
            <a:endParaRPr lang="en-US" dirty="0"/>
          </a:p>
        </p:txBody>
      </p:sp>
      <p:sp>
        <p:nvSpPr>
          <p:cNvPr id="6" name="Slide Number Placeholder 5">
            <a:extLst>
              <a:ext uri="{FF2B5EF4-FFF2-40B4-BE49-F238E27FC236}">
                <a16:creationId xmlns:a16="http://schemas.microsoft.com/office/drawing/2014/main" id="{CB45988D-1CD1-5F4D-AB58-BDBCE918D83E}"/>
              </a:ext>
            </a:extLst>
          </p:cNvPr>
          <p:cNvSpPr>
            <a:spLocks noGrp="1"/>
          </p:cNvSpPr>
          <p:nvPr>
            <p:ph type="sldNum" sz="quarter" idx="11"/>
          </p:nvPr>
        </p:nvSpPr>
        <p:spPr/>
        <p:txBody>
          <a:bodyPr/>
          <a:lstStyle/>
          <a:p>
            <a:pPr>
              <a:defRPr/>
            </a:pPr>
            <a:fld id="{0F936355-F024-8C42-A5F5-6F05435583B0}" type="slidenum">
              <a:rPr lang="en-US" altLang="en-US" smtClean="0"/>
              <a:pPr>
                <a:defRPr/>
              </a:pPr>
              <a:t>21</a:t>
            </a:fld>
            <a:endParaRPr lang="en-US" altLang="en-US" dirty="0"/>
          </a:p>
        </p:txBody>
      </p:sp>
      <p:sp>
        <p:nvSpPr>
          <p:cNvPr id="7" name="Footer Placeholder 3">
            <a:extLst>
              <a:ext uri="{FF2B5EF4-FFF2-40B4-BE49-F238E27FC236}">
                <a16:creationId xmlns:a16="http://schemas.microsoft.com/office/drawing/2014/main" id="{0EB055D6-07FC-EB48-A0EB-E09A9D8482BA}"/>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3033792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941B44F-2F81-A24B-9421-EFBBC2F11C74}"/>
              </a:ext>
            </a:extLst>
          </p:cNvPr>
          <p:cNvSpPr>
            <a:spLocks noGrp="1"/>
          </p:cNvSpPr>
          <p:nvPr>
            <p:ph idx="1"/>
          </p:nvPr>
        </p:nvSpPr>
        <p:spPr>
          <a:xfrm>
            <a:off x="708163" y="1720313"/>
            <a:ext cx="7886700" cy="4615678"/>
          </a:xfrm>
        </p:spPr>
        <p:txBody>
          <a:bodyPr>
            <a:normAutofit fontScale="70000" lnSpcReduction="20000"/>
          </a:bodyPr>
          <a:lstStyle/>
          <a:p>
            <a:r>
              <a:rPr lang="en-US" sz="2900" dirty="0"/>
              <a:t>Awareness of shame in residents gives them a new lens to view adversity and challenges </a:t>
            </a:r>
          </a:p>
          <a:p>
            <a:endParaRPr lang="en-US" dirty="0"/>
          </a:p>
          <a:p>
            <a:r>
              <a:rPr lang="en-US" sz="2900" dirty="0"/>
              <a:t>In doing so, they can evaluate and cultivate coping mechanisms to thrive as resilient individuals</a:t>
            </a:r>
          </a:p>
          <a:p>
            <a:endParaRPr lang="en-US" dirty="0"/>
          </a:p>
          <a:p>
            <a:r>
              <a:rPr lang="en-US" sz="2900" dirty="0"/>
              <a:t>Foster connection with peers in the medical community</a:t>
            </a:r>
          </a:p>
          <a:p>
            <a:pPr marL="0" indent="0">
              <a:buNone/>
            </a:pPr>
            <a:endParaRPr lang="en-US" dirty="0"/>
          </a:p>
          <a:p>
            <a:r>
              <a:rPr lang="en-US" sz="2900" dirty="0"/>
              <a:t>Help them find fulfillment in their work</a:t>
            </a:r>
          </a:p>
          <a:p>
            <a:pPr marL="0" indent="0">
              <a:buNone/>
            </a:pPr>
            <a:endParaRPr lang="en-US" dirty="0"/>
          </a:p>
          <a:p>
            <a:r>
              <a:rPr lang="en-US" sz="3600" b="1" dirty="0"/>
              <a:t>Enable them to develop self-care practices and coping strategies to engage with uncertainty </a:t>
            </a:r>
          </a:p>
          <a:p>
            <a:endParaRPr lang="en-US" dirty="0"/>
          </a:p>
          <a:p>
            <a:pPr marL="0" indent="0">
              <a:buNone/>
            </a:pPr>
            <a:r>
              <a:rPr lang="en-US" sz="2000" dirty="0"/>
              <a:t>ReprodHealth.2018Mar27;15(1):53.doi:10.1186/s12978-018-0489-4</a:t>
            </a:r>
          </a:p>
          <a:p>
            <a:endParaRPr lang="en-US" dirty="0"/>
          </a:p>
        </p:txBody>
      </p:sp>
      <p:sp>
        <p:nvSpPr>
          <p:cNvPr id="2" name="Title 1">
            <a:extLst>
              <a:ext uri="{FF2B5EF4-FFF2-40B4-BE49-F238E27FC236}">
                <a16:creationId xmlns:a16="http://schemas.microsoft.com/office/drawing/2014/main" id="{73ABABAC-AE1D-5149-98DD-92A04E0200A5}"/>
              </a:ext>
            </a:extLst>
          </p:cNvPr>
          <p:cNvSpPr>
            <a:spLocks noGrp="1"/>
          </p:cNvSpPr>
          <p:nvPr>
            <p:ph type="title"/>
          </p:nvPr>
        </p:nvSpPr>
        <p:spPr/>
        <p:txBody>
          <a:bodyPr/>
          <a:lstStyle/>
          <a:p>
            <a:r>
              <a:rPr lang="en-US" dirty="0"/>
              <a:t>Why Shame Resilience Matters</a:t>
            </a:r>
          </a:p>
        </p:txBody>
      </p:sp>
      <p:sp>
        <p:nvSpPr>
          <p:cNvPr id="6" name="Slide Number Placeholder 5">
            <a:extLst>
              <a:ext uri="{FF2B5EF4-FFF2-40B4-BE49-F238E27FC236}">
                <a16:creationId xmlns:a16="http://schemas.microsoft.com/office/drawing/2014/main" id="{F0DA5D0D-1C12-D74D-966B-C0E842528275}"/>
              </a:ext>
            </a:extLst>
          </p:cNvPr>
          <p:cNvSpPr>
            <a:spLocks noGrp="1"/>
          </p:cNvSpPr>
          <p:nvPr>
            <p:ph type="sldNum" sz="quarter" idx="11"/>
          </p:nvPr>
        </p:nvSpPr>
        <p:spPr/>
        <p:txBody>
          <a:bodyPr/>
          <a:lstStyle/>
          <a:p>
            <a:pPr>
              <a:defRPr/>
            </a:pPr>
            <a:fld id="{0F936355-F024-8C42-A5F5-6F05435583B0}" type="slidenum">
              <a:rPr lang="en-US" altLang="en-US" smtClean="0"/>
              <a:pPr>
                <a:defRPr/>
              </a:pPr>
              <a:t>22</a:t>
            </a:fld>
            <a:endParaRPr lang="en-US" altLang="en-US" dirty="0"/>
          </a:p>
        </p:txBody>
      </p:sp>
      <p:sp>
        <p:nvSpPr>
          <p:cNvPr id="8" name="Footer Placeholder 3">
            <a:extLst>
              <a:ext uri="{FF2B5EF4-FFF2-40B4-BE49-F238E27FC236}">
                <a16:creationId xmlns:a16="http://schemas.microsoft.com/office/drawing/2014/main" id="{C8F8ACB7-AFBC-5D48-8934-02056AF5B71B}"/>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3660792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AC801-9163-F947-BF78-C659B7D3C613}"/>
              </a:ext>
            </a:extLst>
          </p:cNvPr>
          <p:cNvSpPr>
            <a:spLocks noGrp="1"/>
          </p:cNvSpPr>
          <p:nvPr>
            <p:ph type="title"/>
          </p:nvPr>
        </p:nvSpPr>
        <p:spPr>
          <a:xfrm>
            <a:off x="1989344" y="246466"/>
            <a:ext cx="6526006" cy="1325563"/>
          </a:xfrm>
        </p:spPr>
        <p:txBody>
          <a:bodyPr anchor="ctr">
            <a:normAutofit/>
          </a:bodyPr>
          <a:lstStyle/>
          <a:p>
            <a:r>
              <a:rPr lang="en-US" dirty="0"/>
              <a:t>Resilience Toolbox</a:t>
            </a:r>
          </a:p>
        </p:txBody>
      </p:sp>
      <p:sp>
        <p:nvSpPr>
          <p:cNvPr id="3" name="Content Placeholder 2">
            <a:extLst>
              <a:ext uri="{FF2B5EF4-FFF2-40B4-BE49-F238E27FC236}">
                <a16:creationId xmlns:a16="http://schemas.microsoft.com/office/drawing/2014/main" id="{016CAF01-4D1D-E644-8759-004F9AB0795C}"/>
              </a:ext>
            </a:extLst>
          </p:cNvPr>
          <p:cNvSpPr>
            <a:spLocks noGrp="1"/>
          </p:cNvSpPr>
          <p:nvPr>
            <p:ph sz="half" idx="2"/>
          </p:nvPr>
        </p:nvSpPr>
        <p:spPr>
          <a:xfrm>
            <a:off x="4890975" y="1842400"/>
            <a:ext cx="3886200" cy="4351338"/>
          </a:xfrm>
        </p:spPr>
        <p:txBody>
          <a:bodyPr>
            <a:normAutofit/>
          </a:bodyPr>
          <a:lstStyle/>
          <a:p>
            <a:r>
              <a:rPr lang="en-US" sz="3200" dirty="0"/>
              <a:t>Resilience as a “toolbox”</a:t>
            </a:r>
          </a:p>
          <a:p>
            <a:pPr marL="0" indent="0">
              <a:buNone/>
            </a:pPr>
            <a:endParaRPr lang="en-US" sz="3200" dirty="0"/>
          </a:p>
          <a:p>
            <a:r>
              <a:rPr lang="en-US" sz="3200" dirty="0"/>
              <a:t>Using “tools” to cope</a:t>
            </a:r>
          </a:p>
          <a:p>
            <a:pPr marL="0" indent="0">
              <a:buNone/>
            </a:pPr>
            <a:endParaRPr lang="en-US" dirty="0"/>
          </a:p>
        </p:txBody>
      </p:sp>
      <p:sp>
        <p:nvSpPr>
          <p:cNvPr id="6" name="Slide Number Placeholder 5">
            <a:extLst>
              <a:ext uri="{FF2B5EF4-FFF2-40B4-BE49-F238E27FC236}">
                <a16:creationId xmlns:a16="http://schemas.microsoft.com/office/drawing/2014/main" id="{CC3E5828-A07B-0D48-B89D-92A76DBCC33A}"/>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0F936355-F024-8C42-A5F5-6F05435583B0}" type="slidenum">
              <a:rPr lang="en-US" altLang="en-US" smtClean="0"/>
              <a:pPr>
                <a:spcAft>
                  <a:spcPts val="600"/>
                </a:spcAft>
                <a:defRPr/>
              </a:pPr>
              <a:t>23</a:t>
            </a:fld>
            <a:endParaRPr lang="en-US" altLang="en-US" dirty="0"/>
          </a:p>
        </p:txBody>
      </p:sp>
      <p:sp>
        <p:nvSpPr>
          <p:cNvPr id="8" name="Footer Placeholder 3">
            <a:extLst>
              <a:ext uri="{FF2B5EF4-FFF2-40B4-BE49-F238E27FC236}">
                <a16:creationId xmlns:a16="http://schemas.microsoft.com/office/drawing/2014/main" id="{5E7BCDCD-2F21-8A4E-B298-08B76AF955C9}"/>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pic>
        <p:nvPicPr>
          <p:cNvPr id="12" name="Picture 11">
            <a:extLst>
              <a:ext uri="{FF2B5EF4-FFF2-40B4-BE49-F238E27FC236}">
                <a16:creationId xmlns:a16="http://schemas.microsoft.com/office/drawing/2014/main" id="{D5B669B6-E80D-D042-86B6-5DF498FA4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909" y="2276839"/>
            <a:ext cx="3956326" cy="3057161"/>
          </a:xfrm>
          <a:prstGeom prst="rect">
            <a:avLst/>
          </a:prstGeom>
        </p:spPr>
      </p:pic>
    </p:spTree>
    <p:extLst>
      <p:ext uri="{BB962C8B-B14F-4D97-AF65-F5344CB8AC3E}">
        <p14:creationId xmlns:p14="http://schemas.microsoft.com/office/powerpoint/2010/main" val="307091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D8A48B-3291-0347-8405-933CBD8081B4}"/>
              </a:ext>
            </a:extLst>
          </p:cNvPr>
          <p:cNvSpPr>
            <a:spLocks noGrp="1"/>
          </p:cNvSpPr>
          <p:nvPr>
            <p:ph type="title"/>
          </p:nvPr>
        </p:nvSpPr>
        <p:spPr/>
        <p:txBody>
          <a:bodyPr/>
          <a:lstStyle/>
          <a:p>
            <a:r>
              <a:rPr lang="en-US" dirty="0"/>
              <a:t>Mental Models of </a:t>
            </a:r>
            <a:br>
              <a:rPr lang="en-US" dirty="0"/>
            </a:br>
            <a:r>
              <a:rPr lang="en-US" dirty="0"/>
              <a:t>Shame + Resilience</a:t>
            </a:r>
          </a:p>
        </p:txBody>
      </p:sp>
      <p:sp>
        <p:nvSpPr>
          <p:cNvPr id="5" name="Content Placeholder 4">
            <a:extLst>
              <a:ext uri="{FF2B5EF4-FFF2-40B4-BE49-F238E27FC236}">
                <a16:creationId xmlns:a16="http://schemas.microsoft.com/office/drawing/2014/main" id="{40DFC284-0FE7-E445-A9AC-F8EA917C1F36}"/>
              </a:ext>
            </a:extLst>
          </p:cNvPr>
          <p:cNvSpPr>
            <a:spLocks noGrp="1"/>
          </p:cNvSpPr>
          <p:nvPr>
            <p:ph sz="half" idx="1"/>
          </p:nvPr>
        </p:nvSpPr>
        <p:spPr/>
        <p:txBody>
          <a:bodyPr/>
          <a:lstStyle/>
          <a:p>
            <a:r>
              <a:rPr lang="en-US" dirty="0"/>
              <a:t>“When something bad happens it means I’m not good enough”</a:t>
            </a:r>
          </a:p>
          <a:p>
            <a:pPr marL="0" indent="0">
              <a:buNone/>
            </a:pPr>
            <a:endParaRPr lang="en-US" dirty="0"/>
          </a:p>
          <a:p>
            <a:r>
              <a:rPr lang="en-US" dirty="0"/>
              <a:t>“I see my missteps as failures and failure is unacceptable.”</a:t>
            </a:r>
          </a:p>
          <a:p>
            <a:endParaRPr lang="en-US" dirty="0"/>
          </a:p>
        </p:txBody>
      </p:sp>
      <p:sp>
        <p:nvSpPr>
          <p:cNvPr id="6" name="Content Placeholder 5">
            <a:extLst>
              <a:ext uri="{FF2B5EF4-FFF2-40B4-BE49-F238E27FC236}">
                <a16:creationId xmlns:a16="http://schemas.microsoft.com/office/drawing/2014/main" id="{5678533D-D8BA-6A4D-A4D3-45C3FD5D27C9}"/>
              </a:ext>
            </a:extLst>
          </p:cNvPr>
          <p:cNvSpPr>
            <a:spLocks noGrp="1"/>
          </p:cNvSpPr>
          <p:nvPr>
            <p:ph sz="half" idx="2"/>
          </p:nvPr>
        </p:nvSpPr>
        <p:spPr/>
        <p:txBody>
          <a:bodyPr/>
          <a:lstStyle/>
          <a:p>
            <a:r>
              <a:rPr lang="en-US" dirty="0">
                <a:solidFill>
                  <a:schemeClr val="accent6"/>
                </a:solidFill>
              </a:rPr>
              <a:t>“Challenges hold opportunities to grow and learn”</a:t>
            </a:r>
          </a:p>
          <a:p>
            <a:pPr marL="0" indent="0">
              <a:buNone/>
            </a:pPr>
            <a:endParaRPr lang="en-US" dirty="0">
              <a:solidFill>
                <a:schemeClr val="accent6"/>
              </a:solidFill>
            </a:endParaRPr>
          </a:p>
          <a:p>
            <a:r>
              <a:rPr lang="en-US" dirty="0">
                <a:solidFill>
                  <a:schemeClr val="accent6"/>
                </a:solidFill>
              </a:rPr>
              <a:t>“I bounce back from difficult situations by leaning on my support group or recharging myself by doing things that I love.”</a:t>
            </a:r>
          </a:p>
          <a:p>
            <a:endParaRPr lang="en-US" dirty="0"/>
          </a:p>
        </p:txBody>
      </p:sp>
      <p:sp>
        <p:nvSpPr>
          <p:cNvPr id="3" name="Slide Number Placeholder 2">
            <a:extLst>
              <a:ext uri="{FF2B5EF4-FFF2-40B4-BE49-F238E27FC236}">
                <a16:creationId xmlns:a16="http://schemas.microsoft.com/office/drawing/2014/main" id="{32A6DB9E-2786-9248-BFAF-F9FF8A411673}"/>
              </a:ext>
            </a:extLst>
          </p:cNvPr>
          <p:cNvSpPr>
            <a:spLocks noGrp="1"/>
          </p:cNvSpPr>
          <p:nvPr>
            <p:ph type="sldNum" sz="quarter" idx="11"/>
          </p:nvPr>
        </p:nvSpPr>
        <p:spPr/>
        <p:txBody>
          <a:bodyPr/>
          <a:lstStyle/>
          <a:p>
            <a:pPr>
              <a:defRPr/>
            </a:pPr>
            <a:fld id="{0111FBDE-2D36-6A49-83F8-2BBFB586505C}" type="slidenum">
              <a:rPr lang="en-US" altLang="en-US" smtClean="0"/>
              <a:pPr>
                <a:defRPr/>
              </a:pPr>
              <a:t>24</a:t>
            </a:fld>
            <a:endParaRPr lang="en-US" altLang="en-US" dirty="0"/>
          </a:p>
        </p:txBody>
      </p:sp>
      <p:sp>
        <p:nvSpPr>
          <p:cNvPr id="7" name="Footer Placeholder 3">
            <a:extLst>
              <a:ext uri="{FF2B5EF4-FFF2-40B4-BE49-F238E27FC236}">
                <a16:creationId xmlns:a16="http://schemas.microsoft.com/office/drawing/2014/main" id="{418EEDFA-B634-0D49-A7E2-E05A9104C8F9}"/>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1625790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F474C-F726-A346-A519-60D563B581F8}"/>
              </a:ext>
            </a:extLst>
          </p:cNvPr>
          <p:cNvSpPr>
            <a:spLocks noGrp="1"/>
          </p:cNvSpPr>
          <p:nvPr>
            <p:ph type="title"/>
          </p:nvPr>
        </p:nvSpPr>
        <p:spPr/>
        <p:txBody>
          <a:bodyPr/>
          <a:lstStyle/>
          <a:p>
            <a:r>
              <a:rPr lang="en-US" dirty="0"/>
              <a:t>Idealized vs. Unwanted Identities </a:t>
            </a:r>
          </a:p>
        </p:txBody>
      </p:sp>
      <p:pic>
        <p:nvPicPr>
          <p:cNvPr id="7" name="Content Placeholder 17" descr="List of Grey's Anatomy cast members - Wikipedia">
            <a:extLst>
              <a:ext uri="{FF2B5EF4-FFF2-40B4-BE49-F238E27FC236}">
                <a16:creationId xmlns:a16="http://schemas.microsoft.com/office/drawing/2014/main" id="{CF9EF518-4F8B-CC4D-9876-F76983FC7FF1}"/>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6750" y="2096294"/>
            <a:ext cx="3810000" cy="3810000"/>
          </a:xfrm>
        </p:spPr>
      </p:pic>
      <p:pic>
        <p:nvPicPr>
          <p:cNvPr id="8" name="Content Placeholder 25" descr="Psiquiatria e Toxicodependência: Cuidando de pacientes odiosos">
            <a:extLst>
              <a:ext uri="{FF2B5EF4-FFF2-40B4-BE49-F238E27FC236}">
                <a16:creationId xmlns:a16="http://schemas.microsoft.com/office/drawing/2014/main" id="{5447A73D-8999-264E-AF15-7A80EBF13C99}"/>
              </a:ext>
            </a:extLst>
          </p:cNvPr>
          <p:cNvPicPr>
            <a:picLocks noGrp="1" noChangeAspect="1"/>
          </p:cNvPicPr>
          <p:nvPr>
            <p:ph sz="half" idx="2"/>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629150" y="2096294"/>
            <a:ext cx="3886200" cy="3810000"/>
          </a:xfrm>
        </p:spPr>
      </p:pic>
      <p:sp>
        <p:nvSpPr>
          <p:cNvPr id="6" name="Footer Placeholder 3">
            <a:extLst>
              <a:ext uri="{FF2B5EF4-FFF2-40B4-BE49-F238E27FC236}">
                <a16:creationId xmlns:a16="http://schemas.microsoft.com/office/drawing/2014/main" id="{646C687B-02D0-3A4C-BE95-1D2AFE1BAD52}"/>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
        <p:nvSpPr>
          <p:cNvPr id="9" name="Slide Number Placeholder 5">
            <a:extLst>
              <a:ext uri="{FF2B5EF4-FFF2-40B4-BE49-F238E27FC236}">
                <a16:creationId xmlns:a16="http://schemas.microsoft.com/office/drawing/2014/main" id="{65B08B2C-E0EB-4F47-A6FA-852F7B7CB5CD}"/>
              </a:ext>
            </a:extLst>
          </p:cNvPr>
          <p:cNvSpPr>
            <a:spLocks noGrp="1"/>
          </p:cNvSpPr>
          <p:nvPr>
            <p:ph type="sldNum" sz="quarter" idx="11"/>
          </p:nvPr>
        </p:nvSpPr>
        <p:spPr>
          <a:xfrm>
            <a:off x="6457950" y="6433131"/>
            <a:ext cx="2057400" cy="365125"/>
          </a:xfrm>
        </p:spPr>
        <p:txBody>
          <a:bodyPr/>
          <a:lstStyle/>
          <a:p>
            <a:pPr>
              <a:defRPr/>
            </a:pPr>
            <a:fld id="{0F936355-F024-8C42-A5F5-6F05435583B0}" type="slidenum">
              <a:rPr lang="en-US" altLang="en-US" smtClean="0"/>
              <a:pPr>
                <a:defRPr/>
              </a:pPr>
              <a:t>25</a:t>
            </a:fld>
            <a:endParaRPr lang="en-US" altLang="en-US" dirty="0"/>
          </a:p>
        </p:txBody>
      </p:sp>
    </p:spTree>
    <p:extLst>
      <p:ext uri="{BB962C8B-B14F-4D97-AF65-F5344CB8AC3E}">
        <p14:creationId xmlns:p14="http://schemas.microsoft.com/office/powerpoint/2010/main" val="2701120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427E2F-00E5-8C47-B229-1DD89AF7BFCB}"/>
              </a:ext>
            </a:extLst>
          </p:cNvPr>
          <p:cNvSpPr>
            <a:spLocks noGrp="1"/>
          </p:cNvSpPr>
          <p:nvPr>
            <p:ph type="title"/>
          </p:nvPr>
        </p:nvSpPr>
        <p:spPr>
          <a:xfrm>
            <a:off x="1989344" y="246466"/>
            <a:ext cx="6526006" cy="1069395"/>
          </a:xfrm>
        </p:spPr>
        <p:txBody>
          <a:bodyPr/>
          <a:lstStyle/>
          <a:p>
            <a:r>
              <a:rPr lang="en-US" dirty="0"/>
              <a:t>Manifestations of Shame in Residency</a:t>
            </a:r>
          </a:p>
        </p:txBody>
      </p:sp>
      <p:sp>
        <p:nvSpPr>
          <p:cNvPr id="6" name="Content Placeholder 5">
            <a:extLst>
              <a:ext uri="{FF2B5EF4-FFF2-40B4-BE49-F238E27FC236}">
                <a16:creationId xmlns:a16="http://schemas.microsoft.com/office/drawing/2014/main" id="{6E1D2FC4-7F55-0645-A73E-FD26F67CD5F9}"/>
              </a:ext>
            </a:extLst>
          </p:cNvPr>
          <p:cNvSpPr>
            <a:spLocks noGrp="1"/>
          </p:cNvSpPr>
          <p:nvPr>
            <p:ph sz="half" idx="1"/>
          </p:nvPr>
        </p:nvSpPr>
        <p:spPr>
          <a:xfrm>
            <a:off x="423331" y="2109267"/>
            <a:ext cx="4514850" cy="3805731"/>
          </a:xfrm>
        </p:spPr>
        <p:txBody>
          <a:bodyPr>
            <a:normAutofit/>
          </a:bodyPr>
          <a:lstStyle/>
          <a:p>
            <a:pPr>
              <a:lnSpc>
                <a:spcPct val="120000"/>
              </a:lnSpc>
            </a:pPr>
            <a:r>
              <a:rPr lang="en-US" sz="2900" dirty="0"/>
              <a:t>Feelings of  incompetence</a:t>
            </a:r>
          </a:p>
          <a:p>
            <a:pPr>
              <a:lnSpc>
                <a:spcPct val="120000"/>
              </a:lnSpc>
            </a:pPr>
            <a:r>
              <a:rPr lang="en-US" sz="2900" dirty="0"/>
              <a:t>Not feeling qualified </a:t>
            </a:r>
          </a:p>
          <a:p>
            <a:pPr>
              <a:lnSpc>
                <a:spcPct val="120000"/>
              </a:lnSpc>
            </a:pPr>
            <a:r>
              <a:rPr lang="en-US" sz="2900" dirty="0"/>
              <a:t>Personalizing negative feedback</a:t>
            </a:r>
          </a:p>
          <a:p>
            <a:pPr marL="0" indent="0">
              <a:buNone/>
            </a:pPr>
            <a:endParaRPr lang="en-US" dirty="0"/>
          </a:p>
        </p:txBody>
      </p:sp>
      <p:sp>
        <p:nvSpPr>
          <p:cNvPr id="7" name="Content Placeholder 6">
            <a:extLst>
              <a:ext uri="{FF2B5EF4-FFF2-40B4-BE49-F238E27FC236}">
                <a16:creationId xmlns:a16="http://schemas.microsoft.com/office/drawing/2014/main" id="{ADD38F45-4135-EE4F-AB19-178C7852E8AC}"/>
              </a:ext>
            </a:extLst>
          </p:cNvPr>
          <p:cNvSpPr>
            <a:spLocks noGrp="1"/>
          </p:cNvSpPr>
          <p:nvPr>
            <p:ph sz="half" idx="2"/>
          </p:nvPr>
        </p:nvSpPr>
        <p:spPr>
          <a:xfrm>
            <a:off x="4597398" y="2103877"/>
            <a:ext cx="4514850" cy="4118673"/>
          </a:xfrm>
        </p:spPr>
        <p:txBody>
          <a:bodyPr>
            <a:normAutofit/>
          </a:bodyPr>
          <a:lstStyle/>
          <a:p>
            <a:pPr>
              <a:lnSpc>
                <a:spcPct val="120000"/>
              </a:lnSpc>
            </a:pPr>
            <a:r>
              <a:rPr lang="en-US" sz="2900" dirty="0"/>
              <a:t>Not knowing answers </a:t>
            </a:r>
          </a:p>
          <a:p>
            <a:pPr>
              <a:lnSpc>
                <a:spcPct val="120000"/>
              </a:lnSpc>
            </a:pPr>
            <a:r>
              <a:rPr lang="en-US" sz="2900" dirty="0"/>
              <a:t>Covering up mistakes</a:t>
            </a:r>
          </a:p>
          <a:p>
            <a:pPr>
              <a:lnSpc>
                <a:spcPct val="120000"/>
              </a:lnSpc>
            </a:pPr>
            <a:r>
              <a:rPr lang="en-US" sz="2900" dirty="0"/>
              <a:t>Lack of balance</a:t>
            </a:r>
          </a:p>
          <a:p>
            <a:pPr>
              <a:lnSpc>
                <a:spcPct val="120000"/>
              </a:lnSpc>
            </a:pPr>
            <a:r>
              <a:rPr lang="en-US" sz="2900" dirty="0"/>
              <a:t>Failing exams </a:t>
            </a:r>
          </a:p>
          <a:p>
            <a:pPr marL="0" indent="0">
              <a:lnSpc>
                <a:spcPct val="120000"/>
              </a:lnSpc>
              <a:buNone/>
            </a:pPr>
            <a:endParaRPr lang="en-US" dirty="0"/>
          </a:p>
          <a:p>
            <a:endParaRPr lang="en-US" dirty="0"/>
          </a:p>
        </p:txBody>
      </p:sp>
      <p:sp>
        <p:nvSpPr>
          <p:cNvPr id="3" name="Slide Number Placeholder 2">
            <a:extLst>
              <a:ext uri="{FF2B5EF4-FFF2-40B4-BE49-F238E27FC236}">
                <a16:creationId xmlns:a16="http://schemas.microsoft.com/office/drawing/2014/main" id="{021F205D-01F4-444E-9601-A6C329A7D2A2}"/>
              </a:ext>
            </a:extLst>
          </p:cNvPr>
          <p:cNvSpPr>
            <a:spLocks noGrp="1"/>
          </p:cNvSpPr>
          <p:nvPr>
            <p:ph type="sldNum" sz="quarter" idx="11"/>
          </p:nvPr>
        </p:nvSpPr>
        <p:spPr/>
        <p:txBody>
          <a:bodyPr/>
          <a:lstStyle/>
          <a:p>
            <a:pPr>
              <a:defRPr/>
            </a:pPr>
            <a:fld id="{0111FBDE-2D36-6A49-83F8-2BBFB586505C}" type="slidenum">
              <a:rPr lang="en-US" altLang="en-US" smtClean="0"/>
              <a:pPr>
                <a:defRPr/>
              </a:pPr>
              <a:t>26</a:t>
            </a:fld>
            <a:endParaRPr lang="en-US" altLang="en-US" dirty="0"/>
          </a:p>
        </p:txBody>
      </p:sp>
      <p:sp>
        <p:nvSpPr>
          <p:cNvPr id="8" name="Footer Placeholder 3">
            <a:extLst>
              <a:ext uri="{FF2B5EF4-FFF2-40B4-BE49-F238E27FC236}">
                <a16:creationId xmlns:a16="http://schemas.microsoft.com/office/drawing/2014/main" id="{E49D1144-BDF6-DA41-BD0B-65BF50F3F3C8}"/>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222165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88D737-D404-FE48-9C6D-C31D35622D01}"/>
              </a:ext>
            </a:extLst>
          </p:cNvPr>
          <p:cNvSpPr>
            <a:spLocks noGrp="1"/>
          </p:cNvSpPr>
          <p:nvPr>
            <p:ph type="title"/>
          </p:nvPr>
        </p:nvSpPr>
        <p:spPr/>
        <p:txBody>
          <a:bodyPr/>
          <a:lstStyle/>
          <a:p>
            <a:r>
              <a:rPr lang="en-US" dirty="0"/>
              <a:t>Feelings of Shame Can Be Correlated With:</a:t>
            </a:r>
          </a:p>
        </p:txBody>
      </p:sp>
      <p:sp>
        <p:nvSpPr>
          <p:cNvPr id="6" name="Content Placeholder 5">
            <a:extLst>
              <a:ext uri="{FF2B5EF4-FFF2-40B4-BE49-F238E27FC236}">
                <a16:creationId xmlns:a16="http://schemas.microsoft.com/office/drawing/2014/main" id="{1AD34B4E-1D5E-4349-9D78-A75B51C4A87A}"/>
              </a:ext>
            </a:extLst>
          </p:cNvPr>
          <p:cNvSpPr>
            <a:spLocks noGrp="1"/>
          </p:cNvSpPr>
          <p:nvPr>
            <p:ph sz="half" idx="1"/>
          </p:nvPr>
        </p:nvSpPr>
        <p:spPr>
          <a:xfrm>
            <a:off x="734665" y="1783652"/>
            <a:ext cx="3886200" cy="4351338"/>
          </a:xfrm>
        </p:spPr>
        <p:txBody>
          <a:bodyPr/>
          <a:lstStyle/>
          <a:p>
            <a:pPr>
              <a:lnSpc>
                <a:spcPct val="150000"/>
              </a:lnSpc>
            </a:pPr>
            <a:r>
              <a:rPr lang="en-US" sz="3400" dirty="0"/>
              <a:t>Burnout</a:t>
            </a:r>
          </a:p>
          <a:p>
            <a:pPr>
              <a:lnSpc>
                <a:spcPct val="150000"/>
              </a:lnSpc>
            </a:pPr>
            <a:r>
              <a:rPr lang="en-US" sz="3400" dirty="0"/>
              <a:t>Anxiety</a:t>
            </a:r>
          </a:p>
          <a:p>
            <a:pPr>
              <a:lnSpc>
                <a:spcPct val="150000"/>
              </a:lnSpc>
            </a:pPr>
            <a:r>
              <a:rPr lang="en-US" sz="3400" dirty="0"/>
              <a:t>Depression</a:t>
            </a:r>
          </a:p>
          <a:p>
            <a:pPr>
              <a:lnSpc>
                <a:spcPct val="150000"/>
              </a:lnSpc>
            </a:pPr>
            <a:r>
              <a:rPr lang="en-US" sz="3400" dirty="0"/>
              <a:t>Eating Disorders </a:t>
            </a:r>
          </a:p>
          <a:p>
            <a:endParaRPr lang="en-US" dirty="0"/>
          </a:p>
        </p:txBody>
      </p:sp>
      <p:sp>
        <p:nvSpPr>
          <p:cNvPr id="7" name="Content Placeholder 6">
            <a:extLst>
              <a:ext uri="{FF2B5EF4-FFF2-40B4-BE49-F238E27FC236}">
                <a16:creationId xmlns:a16="http://schemas.microsoft.com/office/drawing/2014/main" id="{A42167B8-F411-5C45-BE40-C6FECABB2005}"/>
              </a:ext>
            </a:extLst>
          </p:cNvPr>
          <p:cNvSpPr>
            <a:spLocks noGrp="1"/>
          </p:cNvSpPr>
          <p:nvPr>
            <p:ph sz="half" idx="2"/>
          </p:nvPr>
        </p:nvSpPr>
        <p:spPr>
          <a:xfrm>
            <a:off x="5000213" y="1783652"/>
            <a:ext cx="3886200" cy="4351338"/>
          </a:xfrm>
        </p:spPr>
        <p:txBody>
          <a:bodyPr/>
          <a:lstStyle/>
          <a:p>
            <a:pPr>
              <a:lnSpc>
                <a:spcPct val="150000"/>
              </a:lnSpc>
            </a:pPr>
            <a:r>
              <a:rPr lang="en-US" sz="3400" dirty="0"/>
              <a:t>Suicide</a:t>
            </a:r>
          </a:p>
          <a:p>
            <a:pPr>
              <a:lnSpc>
                <a:spcPct val="150000"/>
              </a:lnSpc>
            </a:pPr>
            <a:r>
              <a:rPr lang="en-US" sz="3400" dirty="0"/>
              <a:t>Violence</a:t>
            </a:r>
          </a:p>
          <a:p>
            <a:pPr>
              <a:lnSpc>
                <a:spcPct val="150000"/>
              </a:lnSpc>
            </a:pPr>
            <a:r>
              <a:rPr lang="en-US" sz="3400" dirty="0"/>
              <a:t>Bullying</a:t>
            </a:r>
          </a:p>
          <a:p>
            <a:pPr>
              <a:lnSpc>
                <a:spcPct val="150000"/>
              </a:lnSpc>
            </a:pPr>
            <a:r>
              <a:rPr lang="en-US" sz="3400" dirty="0"/>
              <a:t>Addiction</a:t>
            </a:r>
          </a:p>
          <a:p>
            <a:endParaRPr lang="en-US" dirty="0"/>
          </a:p>
        </p:txBody>
      </p:sp>
      <p:sp>
        <p:nvSpPr>
          <p:cNvPr id="5" name="Slide Number Placeholder 4">
            <a:extLst>
              <a:ext uri="{FF2B5EF4-FFF2-40B4-BE49-F238E27FC236}">
                <a16:creationId xmlns:a16="http://schemas.microsoft.com/office/drawing/2014/main" id="{573D7C88-3E6B-0347-8748-17A04492A291}"/>
              </a:ext>
            </a:extLst>
          </p:cNvPr>
          <p:cNvSpPr>
            <a:spLocks noGrp="1"/>
          </p:cNvSpPr>
          <p:nvPr>
            <p:ph type="sldNum" sz="quarter" idx="11"/>
          </p:nvPr>
        </p:nvSpPr>
        <p:spPr/>
        <p:txBody>
          <a:bodyPr/>
          <a:lstStyle/>
          <a:p>
            <a:pPr>
              <a:defRPr/>
            </a:pPr>
            <a:fld id="{6AD68910-38FE-C240-95D4-C063CA8D3DE6}" type="slidenum">
              <a:rPr lang="en-US" altLang="en-US" smtClean="0"/>
              <a:pPr>
                <a:defRPr/>
              </a:pPr>
              <a:t>27</a:t>
            </a:fld>
            <a:endParaRPr lang="en-US" altLang="en-US" dirty="0"/>
          </a:p>
        </p:txBody>
      </p:sp>
      <p:sp>
        <p:nvSpPr>
          <p:cNvPr id="8" name="Footer Placeholder 3">
            <a:extLst>
              <a:ext uri="{FF2B5EF4-FFF2-40B4-BE49-F238E27FC236}">
                <a16:creationId xmlns:a16="http://schemas.microsoft.com/office/drawing/2014/main" id="{68188C74-4651-9040-910F-4941A7D7E444}"/>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2075037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B44759-06DC-9742-927A-052C41CA0E50}"/>
              </a:ext>
            </a:extLst>
          </p:cNvPr>
          <p:cNvSpPr>
            <a:spLocks noGrp="1"/>
          </p:cNvSpPr>
          <p:nvPr>
            <p:ph type="title"/>
          </p:nvPr>
        </p:nvSpPr>
        <p:spPr/>
        <p:txBody>
          <a:bodyPr/>
          <a:lstStyle/>
          <a:p>
            <a:r>
              <a:rPr lang="en-US" dirty="0"/>
              <a:t>Self-Talk Matters</a:t>
            </a:r>
          </a:p>
        </p:txBody>
      </p:sp>
      <p:sp>
        <p:nvSpPr>
          <p:cNvPr id="5" name="Slide Number Placeholder 4">
            <a:extLst>
              <a:ext uri="{FF2B5EF4-FFF2-40B4-BE49-F238E27FC236}">
                <a16:creationId xmlns:a16="http://schemas.microsoft.com/office/drawing/2014/main" id="{429C264F-A0F5-324A-8570-2000710BB60B}"/>
              </a:ext>
            </a:extLst>
          </p:cNvPr>
          <p:cNvSpPr>
            <a:spLocks noGrp="1"/>
          </p:cNvSpPr>
          <p:nvPr>
            <p:ph type="sldNum" sz="quarter" idx="11"/>
          </p:nvPr>
        </p:nvSpPr>
        <p:spPr/>
        <p:txBody>
          <a:bodyPr/>
          <a:lstStyle/>
          <a:p>
            <a:pPr>
              <a:defRPr/>
            </a:pPr>
            <a:fld id="{6AD68910-38FE-C240-95D4-C063CA8D3DE6}" type="slidenum">
              <a:rPr lang="en-US" altLang="en-US" smtClean="0"/>
              <a:pPr>
                <a:defRPr/>
              </a:pPr>
              <a:t>28</a:t>
            </a:fld>
            <a:endParaRPr lang="en-US" altLang="en-US" dirty="0"/>
          </a:p>
        </p:txBody>
      </p:sp>
      <p:sp>
        <p:nvSpPr>
          <p:cNvPr id="6" name="Content Placeholder 5">
            <a:extLst>
              <a:ext uri="{FF2B5EF4-FFF2-40B4-BE49-F238E27FC236}">
                <a16:creationId xmlns:a16="http://schemas.microsoft.com/office/drawing/2014/main" id="{39715E01-6160-664B-969A-8BA2F06ECB5F}"/>
              </a:ext>
            </a:extLst>
          </p:cNvPr>
          <p:cNvSpPr>
            <a:spLocks noGrp="1"/>
          </p:cNvSpPr>
          <p:nvPr>
            <p:ph idx="1"/>
          </p:nvPr>
        </p:nvSpPr>
        <p:spPr>
          <a:xfrm>
            <a:off x="185980" y="1572029"/>
            <a:ext cx="4091553" cy="434152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2800" b="1" dirty="0"/>
              <a:t>Guilt</a:t>
            </a:r>
          </a:p>
        </p:txBody>
      </p:sp>
      <p:sp>
        <p:nvSpPr>
          <p:cNvPr id="7" name="Cloud 6">
            <a:extLst>
              <a:ext uri="{FF2B5EF4-FFF2-40B4-BE49-F238E27FC236}">
                <a16:creationId xmlns:a16="http://schemas.microsoft.com/office/drawing/2014/main" id="{D0DA7940-6DA9-CC40-9A0F-0DC340AAE3B2}"/>
              </a:ext>
            </a:extLst>
          </p:cNvPr>
          <p:cNvSpPr/>
          <p:nvPr/>
        </p:nvSpPr>
        <p:spPr>
          <a:xfrm>
            <a:off x="4067177" y="1382849"/>
            <a:ext cx="4781545" cy="45307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Shame</a:t>
            </a:r>
          </a:p>
        </p:txBody>
      </p:sp>
      <p:sp>
        <p:nvSpPr>
          <p:cNvPr id="8" name="Footer Placeholder 3">
            <a:extLst>
              <a:ext uri="{FF2B5EF4-FFF2-40B4-BE49-F238E27FC236}">
                <a16:creationId xmlns:a16="http://schemas.microsoft.com/office/drawing/2014/main" id="{6AB1FDCD-338A-CE4F-B878-A33347A0453E}"/>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4109067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CE8A81-8D8B-B445-91DC-E6FB5BE801FD}"/>
              </a:ext>
            </a:extLst>
          </p:cNvPr>
          <p:cNvSpPr>
            <a:spLocks noGrp="1"/>
          </p:cNvSpPr>
          <p:nvPr>
            <p:ph idx="1"/>
          </p:nvPr>
        </p:nvSpPr>
        <p:spPr>
          <a:xfrm>
            <a:off x="628650" y="2082443"/>
            <a:ext cx="7886700" cy="4438905"/>
          </a:xfrm>
        </p:spPr>
        <p:txBody>
          <a:bodyPr/>
          <a:lstStyle/>
          <a:p>
            <a:pPr marL="0" indent="0" algn="ctr">
              <a:buNone/>
            </a:pPr>
            <a:r>
              <a:rPr lang="en-US" sz="6000" b="1" dirty="0"/>
              <a:t>I</a:t>
            </a:r>
            <a:r>
              <a:rPr lang="en-US" sz="6000" dirty="0"/>
              <a:t> am bad - </a:t>
            </a:r>
          </a:p>
          <a:p>
            <a:pPr marL="0" indent="0" algn="ctr">
              <a:buNone/>
            </a:pPr>
            <a:r>
              <a:rPr lang="en-US" sz="6000" dirty="0"/>
              <a:t>The focus is on the </a:t>
            </a:r>
            <a:r>
              <a:rPr lang="en-US" sz="6000" b="1" dirty="0"/>
              <a:t>self</a:t>
            </a:r>
          </a:p>
          <a:p>
            <a:endParaRPr lang="en-US" dirty="0"/>
          </a:p>
        </p:txBody>
      </p:sp>
      <p:sp>
        <p:nvSpPr>
          <p:cNvPr id="3" name="Title 2">
            <a:extLst>
              <a:ext uri="{FF2B5EF4-FFF2-40B4-BE49-F238E27FC236}">
                <a16:creationId xmlns:a16="http://schemas.microsoft.com/office/drawing/2014/main" id="{3C1F91D6-214B-0B49-A507-DF4057483564}"/>
              </a:ext>
            </a:extLst>
          </p:cNvPr>
          <p:cNvSpPr>
            <a:spLocks noGrp="1"/>
          </p:cNvSpPr>
          <p:nvPr>
            <p:ph type="title"/>
          </p:nvPr>
        </p:nvSpPr>
        <p:spPr/>
        <p:txBody>
          <a:bodyPr>
            <a:normAutofit/>
          </a:bodyPr>
          <a:lstStyle/>
          <a:p>
            <a:r>
              <a:rPr lang="en-US" sz="4400" dirty="0"/>
              <a:t>Shame is:</a:t>
            </a:r>
          </a:p>
        </p:txBody>
      </p:sp>
      <p:sp>
        <p:nvSpPr>
          <p:cNvPr id="5" name="Slide Number Placeholder 4">
            <a:extLst>
              <a:ext uri="{FF2B5EF4-FFF2-40B4-BE49-F238E27FC236}">
                <a16:creationId xmlns:a16="http://schemas.microsoft.com/office/drawing/2014/main" id="{809857A2-8BA0-0B48-A74F-4CB0A8B881D6}"/>
              </a:ext>
            </a:extLst>
          </p:cNvPr>
          <p:cNvSpPr>
            <a:spLocks noGrp="1"/>
          </p:cNvSpPr>
          <p:nvPr>
            <p:ph type="sldNum" sz="quarter" idx="11"/>
          </p:nvPr>
        </p:nvSpPr>
        <p:spPr/>
        <p:txBody>
          <a:bodyPr/>
          <a:lstStyle/>
          <a:p>
            <a:pPr>
              <a:defRPr/>
            </a:pPr>
            <a:fld id="{6AD68910-38FE-C240-95D4-C063CA8D3DE6}" type="slidenum">
              <a:rPr lang="en-US" altLang="en-US" smtClean="0"/>
              <a:pPr>
                <a:defRPr/>
              </a:pPr>
              <a:t>29</a:t>
            </a:fld>
            <a:endParaRPr lang="en-US" altLang="en-US" dirty="0"/>
          </a:p>
        </p:txBody>
      </p:sp>
      <p:sp>
        <p:nvSpPr>
          <p:cNvPr id="6" name="Footer Placeholder 3">
            <a:extLst>
              <a:ext uri="{FF2B5EF4-FFF2-40B4-BE49-F238E27FC236}">
                <a16:creationId xmlns:a16="http://schemas.microsoft.com/office/drawing/2014/main" id="{CB0080B6-4426-AF48-9C8E-74A0E7C22D48}"/>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3725595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3</a:t>
            </a:fld>
            <a:endParaRPr lang="en-US" altLang="en-US" dirty="0"/>
          </a:p>
        </p:txBody>
      </p:sp>
      <p:sp>
        <p:nvSpPr>
          <p:cNvPr id="6" name="Title 2">
            <a:extLst>
              <a:ext uri="{FF2B5EF4-FFF2-40B4-BE49-F238E27FC236}">
                <a16:creationId xmlns:a16="http://schemas.microsoft.com/office/drawing/2014/main" id="{DEB5A086-9859-467A-B39D-D369A78A8F1F}"/>
              </a:ext>
            </a:extLst>
          </p:cNvPr>
          <p:cNvSpPr>
            <a:spLocks noGrp="1"/>
          </p:cNvSpPr>
          <p:nvPr>
            <p:ph type="title"/>
          </p:nvPr>
        </p:nvSpPr>
        <p:spPr>
          <a:xfrm>
            <a:off x="1989344" y="246466"/>
            <a:ext cx="6526006" cy="1325563"/>
          </a:xfrm>
        </p:spPr>
        <p:txBody>
          <a:bodyPr/>
          <a:lstStyle/>
          <a:p>
            <a:r>
              <a:rPr lang="en-US" altLang="en-US" sz="3200" dirty="0">
                <a:solidFill>
                  <a:schemeClr val="tx1"/>
                </a:solidFill>
                <a:latin typeface="Lucida Bright" charset="0"/>
                <a:ea typeface="ＭＳ Ｐゴシック" charset="-128"/>
              </a:rPr>
              <a:t>Introducing Your Presenter…</a:t>
            </a:r>
            <a:endParaRPr lang="en-US" dirty="0"/>
          </a:p>
        </p:txBody>
      </p:sp>
      <p:sp>
        <p:nvSpPr>
          <p:cNvPr id="7" name="TextBox 6">
            <a:extLst>
              <a:ext uri="{FF2B5EF4-FFF2-40B4-BE49-F238E27FC236}">
                <a16:creationId xmlns:a16="http://schemas.microsoft.com/office/drawing/2014/main" id="{6E355914-DB31-4457-A287-395AEB52E06B}"/>
              </a:ext>
            </a:extLst>
          </p:cNvPr>
          <p:cNvSpPr txBox="1"/>
          <p:nvPr/>
        </p:nvSpPr>
        <p:spPr>
          <a:xfrm>
            <a:off x="3704764" y="1502885"/>
            <a:ext cx="4905632" cy="5016758"/>
          </a:xfrm>
          <a:prstGeom prst="rect">
            <a:avLst/>
          </a:prstGeom>
          <a:noFill/>
        </p:spPr>
        <p:txBody>
          <a:bodyPr wrap="square">
            <a:spAutoFit/>
          </a:bodyPr>
          <a:lstStyle/>
          <a:p>
            <a:pPr algn="ctr">
              <a:defRPr/>
            </a:pPr>
            <a:r>
              <a:rPr lang="en-US" sz="2400" b="1" dirty="0">
                <a:solidFill>
                  <a:srgbClr val="00B050"/>
                </a:solidFill>
                <a:latin typeface="+mj-lt"/>
              </a:rPr>
              <a:t>Amie Langbein, DO, PCC</a:t>
            </a:r>
            <a:endParaRPr lang="en-US" sz="2400" dirty="0">
              <a:solidFill>
                <a:srgbClr val="00B050"/>
              </a:solidFill>
              <a:latin typeface="+mj-lt"/>
            </a:endParaRPr>
          </a:p>
          <a:p>
            <a:pPr algn="ctr">
              <a:defRPr/>
            </a:pPr>
            <a:endParaRPr lang="en-US" sz="1200" b="1" dirty="0">
              <a:latin typeface="+mn-lt"/>
            </a:endParaRPr>
          </a:p>
          <a:p>
            <a:pPr marL="171450" indent="-171450">
              <a:buFont typeface="Arial" pitchFamily="34" charset="0"/>
              <a:buChar char="•"/>
              <a:defRPr/>
            </a:pPr>
            <a:r>
              <a:rPr lang="en-US" sz="1600" b="0" dirty="0">
                <a:latin typeface="Arial" panose="020B0604020202020204" pitchFamily="34" charset="0"/>
                <a:cs typeface="Arial" panose="020B0604020202020204" pitchFamily="34" charset="0"/>
              </a:rPr>
              <a:t>Board-certified Family Physician</a:t>
            </a:r>
          </a:p>
          <a:p>
            <a:pPr marL="171450" indent="-171450">
              <a:buFont typeface="Arial" pitchFamily="34" charset="0"/>
              <a:buChar char="•"/>
              <a:defRPr/>
            </a:pPr>
            <a:endParaRPr lang="en-US" sz="1600" b="0" dirty="0">
              <a:latin typeface="Arial" panose="020B0604020202020204" pitchFamily="34" charset="0"/>
              <a:cs typeface="Arial" panose="020B0604020202020204" pitchFamily="34" charset="0"/>
            </a:endParaRPr>
          </a:p>
          <a:p>
            <a:pPr marL="171450" indent="-171450">
              <a:buFont typeface="Arial" pitchFamily="34" charset="0"/>
              <a:buChar char="•"/>
              <a:defRPr/>
            </a:pPr>
            <a:r>
              <a:rPr lang="en-US" sz="1600" b="0" dirty="0">
                <a:latin typeface="Arial" panose="020B0604020202020204" pitchFamily="34" charset="0"/>
                <a:cs typeface="Arial" panose="020B0604020202020204" pitchFamily="34" charset="0"/>
              </a:rPr>
              <a:t>Executive and Leadership Professional Coach</a:t>
            </a:r>
            <a:br>
              <a:rPr lang="en-US" sz="1600" b="0" dirty="0">
                <a:latin typeface="Arial" panose="020B0604020202020204" pitchFamily="34" charset="0"/>
                <a:cs typeface="Arial" panose="020B0604020202020204" pitchFamily="34" charset="0"/>
              </a:rPr>
            </a:br>
            <a:endParaRPr lang="en-US" sz="1600" b="0" dirty="0">
              <a:latin typeface="Arial" panose="020B0604020202020204" pitchFamily="34" charset="0"/>
              <a:cs typeface="Arial" panose="020B0604020202020204" pitchFamily="34" charset="0"/>
            </a:endParaRPr>
          </a:p>
          <a:p>
            <a:pPr marL="171450" indent="-171450">
              <a:buFont typeface="Arial" pitchFamily="34" charset="0"/>
              <a:buChar char="•"/>
              <a:defRPr/>
            </a:pPr>
            <a:r>
              <a:rPr lang="en-US" sz="1600" b="0" dirty="0">
                <a:latin typeface="Arial" panose="020B0604020202020204" pitchFamily="34" charset="0"/>
                <a:cs typeface="Arial" panose="020B0604020202020204" pitchFamily="34" charset="0"/>
              </a:rPr>
              <a:t>Transformational Wellness Coach for Healthcare Professionals </a:t>
            </a:r>
          </a:p>
          <a:p>
            <a:pPr marL="171450" indent="-171450">
              <a:buFont typeface="Arial" pitchFamily="34" charset="0"/>
              <a:buChar char="•"/>
              <a:defRPr/>
            </a:pPr>
            <a:endParaRPr lang="en-US" sz="1600" b="0" dirty="0">
              <a:latin typeface="Arial" panose="020B0604020202020204" pitchFamily="34" charset="0"/>
              <a:cs typeface="Arial" panose="020B0604020202020204" pitchFamily="34" charset="0"/>
            </a:endParaRPr>
          </a:p>
          <a:p>
            <a:pPr marL="171450" indent="-171450">
              <a:buFont typeface="Arial" pitchFamily="34" charset="0"/>
              <a:buChar char="•"/>
              <a:defRPr/>
            </a:pPr>
            <a:r>
              <a:rPr lang="en-US" sz="1600" b="0" dirty="0">
                <a:latin typeface="Arial" panose="020B0604020202020204" pitchFamily="34" charset="0"/>
                <a:cs typeface="Arial" panose="020B0604020202020204" pitchFamily="34" charset="0"/>
              </a:rPr>
              <a:t>Certified Brené Brown DW Facilitator</a:t>
            </a:r>
          </a:p>
          <a:p>
            <a:pPr marL="171450" indent="-171450">
              <a:buFont typeface="Arial" pitchFamily="34" charset="0"/>
              <a:buChar char="•"/>
              <a:defRPr/>
            </a:pPr>
            <a:endParaRPr lang="en-US" sz="1600" b="0" dirty="0">
              <a:latin typeface="Arial" panose="020B0604020202020204" pitchFamily="34" charset="0"/>
              <a:cs typeface="Arial" panose="020B0604020202020204" pitchFamily="34" charset="0"/>
            </a:endParaRPr>
          </a:p>
          <a:p>
            <a:pPr marL="171450" indent="-171450">
              <a:buFont typeface="Arial" pitchFamily="34" charset="0"/>
              <a:buChar char="•"/>
              <a:defRPr/>
            </a:pPr>
            <a:r>
              <a:rPr lang="en-US" sz="1600" b="0" dirty="0">
                <a:latin typeface="Arial" panose="020B0604020202020204" pitchFamily="34" charset="0"/>
                <a:cs typeface="Arial" panose="020B0604020202020204" pitchFamily="34" charset="0"/>
              </a:rPr>
              <a:t>Certified Conscious Business Coach </a:t>
            </a:r>
          </a:p>
          <a:p>
            <a:pPr marL="171450" indent="-171450">
              <a:buFont typeface="Arial" pitchFamily="34" charset="0"/>
              <a:buChar char="•"/>
              <a:defRPr/>
            </a:pPr>
            <a:endParaRPr lang="en-US" sz="1600" b="0" dirty="0">
              <a:latin typeface="Arial" panose="020B0604020202020204" pitchFamily="34" charset="0"/>
              <a:cs typeface="Arial" panose="020B0604020202020204" pitchFamily="34" charset="0"/>
            </a:endParaRPr>
          </a:p>
          <a:p>
            <a:pPr marL="171450" indent="-171450">
              <a:buFont typeface="Arial" pitchFamily="34" charset="0"/>
              <a:buChar char="•"/>
              <a:defRPr/>
            </a:pPr>
            <a:r>
              <a:rPr lang="en-US" sz="1600" b="0" dirty="0">
                <a:latin typeface="Arial" panose="020B0604020202020204" pitchFamily="34" charset="0"/>
                <a:cs typeface="Arial" panose="020B0604020202020204" pitchFamily="34" charset="0"/>
              </a:rPr>
              <a:t>Visiting Lecturer Thomas Jefferson University Hospital</a:t>
            </a:r>
          </a:p>
          <a:p>
            <a:pPr marL="171450" indent="-171450">
              <a:buFont typeface="Arial" pitchFamily="34" charset="0"/>
              <a:buChar char="•"/>
              <a:defRPr/>
            </a:pPr>
            <a:endParaRPr lang="en-US" sz="1600" b="0" dirty="0">
              <a:latin typeface="Arial" panose="020B0604020202020204" pitchFamily="34" charset="0"/>
              <a:cs typeface="Arial" panose="020B0604020202020204" pitchFamily="34" charset="0"/>
            </a:endParaRPr>
          </a:p>
          <a:p>
            <a:pPr marL="171450" indent="-171450">
              <a:buFont typeface="Arial" pitchFamily="34" charset="0"/>
              <a:buChar char="•"/>
              <a:defRPr/>
            </a:pPr>
            <a:r>
              <a:rPr lang="en-US" sz="1600" b="0" dirty="0">
                <a:latin typeface="Arial" panose="020B0604020202020204" pitchFamily="34" charset="0"/>
                <a:cs typeface="Arial" panose="020B0604020202020204" pitchFamily="34" charset="0"/>
              </a:rPr>
              <a:t>Faculty Holy Family University School of Nursing and Allied Health Professions</a:t>
            </a:r>
          </a:p>
          <a:p>
            <a:pPr>
              <a:defRPr/>
            </a:pPr>
            <a:endParaRPr lang="en-US" sz="1600" b="1" dirty="0">
              <a:latin typeface="+mn-lt"/>
            </a:endParaRPr>
          </a:p>
          <a:p>
            <a:pPr algn="ctr">
              <a:defRPr/>
            </a:pPr>
            <a:endParaRPr lang="en-US" sz="1200" dirty="0">
              <a:solidFill>
                <a:srgbClr val="003300"/>
              </a:solidFill>
              <a:latin typeface="+mn-lt"/>
            </a:endParaRPr>
          </a:p>
        </p:txBody>
      </p:sp>
      <p:pic>
        <p:nvPicPr>
          <p:cNvPr id="3" name="Picture 2">
            <a:extLst>
              <a:ext uri="{FF2B5EF4-FFF2-40B4-BE49-F238E27FC236}">
                <a16:creationId xmlns:a16="http://schemas.microsoft.com/office/drawing/2014/main" id="{D0BBA75B-4B0C-2C4D-88AA-3BC3292E3043}"/>
              </a:ext>
            </a:extLst>
          </p:cNvPr>
          <p:cNvPicPr>
            <a:picLocks noChangeAspect="1"/>
          </p:cNvPicPr>
          <p:nvPr/>
        </p:nvPicPr>
        <p:blipFill rotWithShape="1">
          <a:blip r:embed="rId3">
            <a:extLst>
              <a:ext uri="{28A0092B-C50C-407E-A947-70E740481C1C}">
                <a14:useLocalDpi xmlns:a14="http://schemas.microsoft.com/office/drawing/2010/main" val="0"/>
              </a:ext>
            </a:extLst>
          </a:blip>
          <a:srcRect l="21869" r="15698" b="-5984"/>
          <a:stretch/>
        </p:blipFill>
        <p:spPr>
          <a:xfrm>
            <a:off x="712380" y="2477386"/>
            <a:ext cx="2503011" cy="2828261"/>
          </a:xfrm>
          <a:prstGeom prst="rect">
            <a:avLst/>
          </a:prstGeom>
        </p:spPr>
      </p:pic>
    </p:spTree>
    <p:extLst>
      <p:ext uri="{BB962C8B-B14F-4D97-AF65-F5344CB8AC3E}">
        <p14:creationId xmlns:p14="http://schemas.microsoft.com/office/powerpoint/2010/main" val="74546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BC5F3F-A9FA-354E-953A-B9EDB3AF0EC4}"/>
              </a:ext>
            </a:extLst>
          </p:cNvPr>
          <p:cNvSpPr>
            <a:spLocks noGrp="1"/>
          </p:cNvSpPr>
          <p:nvPr>
            <p:ph idx="1"/>
          </p:nvPr>
        </p:nvSpPr>
        <p:spPr>
          <a:xfrm>
            <a:off x="641902" y="2246016"/>
            <a:ext cx="7886700" cy="4438905"/>
          </a:xfrm>
        </p:spPr>
        <p:txBody>
          <a:bodyPr/>
          <a:lstStyle/>
          <a:p>
            <a:pPr marL="0" indent="0" algn="ctr">
              <a:buNone/>
            </a:pPr>
            <a:r>
              <a:rPr lang="en-US" sz="6000" dirty="0"/>
              <a:t>I </a:t>
            </a:r>
            <a:r>
              <a:rPr lang="en-US" sz="6000" b="1" dirty="0"/>
              <a:t>did</a:t>
            </a:r>
            <a:r>
              <a:rPr lang="en-US" sz="6000" dirty="0"/>
              <a:t> something bad -</a:t>
            </a:r>
          </a:p>
          <a:p>
            <a:pPr marL="0" indent="0" algn="ctr">
              <a:buNone/>
            </a:pPr>
            <a:r>
              <a:rPr lang="en-US" sz="6000" dirty="0"/>
              <a:t>The focus is on the </a:t>
            </a:r>
            <a:r>
              <a:rPr lang="en-US" sz="6000" b="1" dirty="0"/>
              <a:t>behavior</a:t>
            </a:r>
          </a:p>
          <a:p>
            <a:endParaRPr lang="en-US" dirty="0"/>
          </a:p>
        </p:txBody>
      </p:sp>
      <p:sp>
        <p:nvSpPr>
          <p:cNvPr id="3" name="Title 2">
            <a:extLst>
              <a:ext uri="{FF2B5EF4-FFF2-40B4-BE49-F238E27FC236}">
                <a16:creationId xmlns:a16="http://schemas.microsoft.com/office/drawing/2014/main" id="{9DCD31C9-356C-264F-8BE3-BE4BBC560A1E}"/>
              </a:ext>
            </a:extLst>
          </p:cNvPr>
          <p:cNvSpPr>
            <a:spLocks noGrp="1"/>
          </p:cNvSpPr>
          <p:nvPr>
            <p:ph type="title"/>
          </p:nvPr>
        </p:nvSpPr>
        <p:spPr/>
        <p:txBody>
          <a:bodyPr>
            <a:normAutofit/>
          </a:bodyPr>
          <a:lstStyle/>
          <a:p>
            <a:r>
              <a:rPr lang="en-US" sz="4400" dirty="0"/>
              <a:t>Guilt is:</a:t>
            </a:r>
          </a:p>
        </p:txBody>
      </p:sp>
      <p:sp>
        <p:nvSpPr>
          <p:cNvPr id="5" name="Slide Number Placeholder 4">
            <a:extLst>
              <a:ext uri="{FF2B5EF4-FFF2-40B4-BE49-F238E27FC236}">
                <a16:creationId xmlns:a16="http://schemas.microsoft.com/office/drawing/2014/main" id="{285D3E24-E15B-B44C-AC83-D5962A7BEB6B}"/>
              </a:ext>
            </a:extLst>
          </p:cNvPr>
          <p:cNvSpPr>
            <a:spLocks noGrp="1"/>
          </p:cNvSpPr>
          <p:nvPr>
            <p:ph type="sldNum" sz="quarter" idx="11"/>
          </p:nvPr>
        </p:nvSpPr>
        <p:spPr/>
        <p:txBody>
          <a:bodyPr/>
          <a:lstStyle/>
          <a:p>
            <a:pPr>
              <a:defRPr/>
            </a:pPr>
            <a:fld id="{6AD68910-38FE-C240-95D4-C063CA8D3DE6}" type="slidenum">
              <a:rPr lang="en-US" altLang="en-US" smtClean="0"/>
              <a:pPr>
                <a:defRPr/>
              </a:pPr>
              <a:t>30</a:t>
            </a:fld>
            <a:endParaRPr lang="en-US" altLang="en-US" dirty="0"/>
          </a:p>
        </p:txBody>
      </p:sp>
      <p:sp>
        <p:nvSpPr>
          <p:cNvPr id="6" name="Footer Placeholder 3">
            <a:extLst>
              <a:ext uri="{FF2B5EF4-FFF2-40B4-BE49-F238E27FC236}">
                <a16:creationId xmlns:a16="http://schemas.microsoft.com/office/drawing/2014/main" id="{9F018F9A-9810-A940-99FF-02A22DAC0FD9}"/>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2008665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92C7FA-B5BC-7E46-A357-CD1E94EA770C}"/>
              </a:ext>
            </a:extLst>
          </p:cNvPr>
          <p:cNvSpPr>
            <a:spLocks noGrp="1"/>
          </p:cNvSpPr>
          <p:nvPr>
            <p:ph idx="1"/>
          </p:nvPr>
        </p:nvSpPr>
        <p:spPr>
          <a:xfrm>
            <a:off x="668406" y="2069362"/>
            <a:ext cx="7886700" cy="4438905"/>
          </a:xfrm>
        </p:spPr>
        <p:txBody>
          <a:bodyPr/>
          <a:lstStyle/>
          <a:p>
            <a:r>
              <a:rPr lang="en-US" sz="2800" dirty="0"/>
              <a:t>Shame is associated with feelings of inadequacy, altered ability to be empathic, increased anxiety and diminished capacity to forgive ourselves</a:t>
            </a:r>
          </a:p>
          <a:p>
            <a:pPr marL="0" indent="0">
              <a:buNone/>
            </a:pPr>
            <a:endParaRPr lang="en-US" sz="2800" dirty="0"/>
          </a:p>
          <a:p>
            <a:r>
              <a:rPr lang="en-US" sz="2800" dirty="0"/>
              <a:t>Guilt is associated with the ability to see other perspectives, enhanced self-compassion and empathy, and overall wellbeing </a:t>
            </a:r>
          </a:p>
          <a:p>
            <a:pPr marL="0" indent="0">
              <a:buNone/>
            </a:pPr>
            <a:endParaRPr lang="en-US" dirty="0"/>
          </a:p>
        </p:txBody>
      </p:sp>
      <p:sp>
        <p:nvSpPr>
          <p:cNvPr id="3" name="Title 2">
            <a:extLst>
              <a:ext uri="{FF2B5EF4-FFF2-40B4-BE49-F238E27FC236}">
                <a16:creationId xmlns:a16="http://schemas.microsoft.com/office/drawing/2014/main" id="{8D78EF76-6E56-E14A-B864-69688F6B2E7F}"/>
              </a:ext>
            </a:extLst>
          </p:cNvPr>
          <p:cNvSpPr>
            <a:spLocks noGrp="1"/>
          </p:cNvSpPr>
          <p:nvPr>
            <p:ph type="title"/>
          </p:nvPr>
        </p:nvSpPr>
        <p:spPr/>
        <p:txBody>
          <a:bodyPr/>
          <a:lstStyle/>
          <a:p>
            <a:r>
              <a:rPr lang="en-US" dirty="0"/>
              <a:t>Why Recognizing Shame and Guilt in Medicine Matters</a:t>
            </a:r>
          </a:p>
        </p:txBody>
      </p:sp>
      <p:sp>
        <p:nvSpPr>
          <p:cNvPr id="5" name="Slide Number Placeholder 4">
            <a:extLst>
              <a:ext uri="{FF2B5EF4-FFF2-40B4-BE49-F238E27FC236}">
                <a16:creationId xmlns:a16="http://schemas.microsoft.com/office/drawing/2014/main" id="{0B9EDD8E-B63E-5F4C-8755-DF336782BBD7}"/>
              </a:ext>
            </a:extLst>
          </p:cNvPr>
          <p:cNvSpPr>
            <a:spLocks noGrp="1"/>
          </p:cNvSpPr>
          <p:nvPr>
            <p:ph type="sldNum" sz="quarter" idx="11"/>
          </p:nvPr>
        </p:nvSpPr>
        <p:spPr/>
        <p:txBody>
          <a:bodyPr/>
          <a:lstStyle/>
          <a:p>
            <a:pPr>
              <a:defRPr/>
            </a:pPr>
            <a:fld id="{6AD68910-38FE-C240-95D4-C063CA8D3DE6}" type="slidenum">
              <a:rPr lang="en-US" altLang="en-US" smtClean="0"/>
              <a:pPr>
                <a:defRPr/>
              </a:pPr>
              <a:t>31</a:t>
            </a:fld>
            <a:endParaRPr lang="en-US" altLang="en-US" dirty="0"/>
          </a:p>
        </p:txBody>
      </p:sp>
      <p:sp>
        <p:nvSpPr>
          <p:cNvPr id="6" name="Footer Placeholder 3">
            <a:extLst>
              <a:ext uri="{FF2B5EF4-FFF2-40B4-BE49-F238E27FC236}">
                <a16:creationId xmlns:a16="http://schemas.microsoft.com/office/drawing/2014/main" id="{D486E789-CCE8-F849-A77F-87AB34C5C261}"/>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2029044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486D2BB-2899-4849-8A78-355E37DADA90}"/>
              </a:ext>
            </a:extLst>
          </p:cNvPr>
          <p:cNvSpPr>
            <a:spLocks noGrp="1"/>
          </p:cNvSpPr>
          <p:nvPr>
            <p:ph type="sldNum" sz="quarter" idx="11"/>
          </p:nvPr>
        </p:nvSpPr>
        <p:spPr/>
        <p:txBody>
          <a:bodyPr/>
          <a:lstStyle/>
          <a:p>
            <a:pPr>
              <a:defRPr/>
            </a:pPr>
            <a:fld id="{6AD68910-38FE-C240-95D4-C063CA8D3DE6}" type="slidenum">
              <a:rPr lang="en-US" altLang="en-US" smtClean="0"/>
              <a:pPr>
                <a:defRPr/>
              </a:pPr>
              <a:t>32</a:t>
            </a:fld>
            <a:endParaRPr lang="en-US" altLang="en-US" dirty="0"/>
          </a:p>
        </p:txBody>
      </p:sp>
      <p:sp>
        <p:nvSpPr>
          <p:cNvPr id="6" name="Rectangle 5">
            <a:extLst>
              <a:ext uri="{FF2B5EF4-FFF2-40B4-BE49-F238E27FC236}">
                <a16:creationId xmlns:a16="http://schemas.microsoft.com/office/drawing/2014/main" id="{FD6A3885-8CF0-C949-B17D-7718B8AE925A}"/>
              </a:ext>
            </a:extLst>
          </p:cNvPr>
          <p:cNvSpPr/>
          <p:nvPr/>
        </p:nvSpPr>
        <p:spPr>
          <a:xfrm>
            <a:off x="424068" y="2040835"/>
            <a:ext cx="8401879" cy="3108543"/>
          </a:xfrm>
          <a:prstGeom prst="rect">
            <a:avLst/>
          </a:prstGeom>
        </p:spPr>
        <p:txBody>
          <a:bodyPr wrap="square">
            <a:spAutoFit/>
          </a:bodyPr>
          <a:lstStyle/>
          <a:p>
            <a:pPr marL="0" indent="0">
              <a:buNone/>
            </a:pPr>
            <a:r>
              <a:rPr lang="en-US" sz="2800" b="0" i="1" dirty="0">
                <a:latin typeface="+mj-lt"/>
              </a:rPr>
              <a:t>“My dear young colleague, you are not a fraud. You are a flawed and unique human being with excellent training and an admirable sense of purpose.  Your training and sense of purpose will serve you well.  Your humanity will serve your patients even better.”</a:t>
            </a:r>
            <a:br>
              <a:rPr lang="en-US" sz="2400" dirty="0">
                <a:latin typeface="+mj-lt"/>
              </a:rPr>
            </a:br>
            <a:endParaRPr lang="en-US" sz="2400" dirty="0">
              <a:latin typeface="+mj-lt"/>
            </a:endParaRPr>
          </a:p>
          <a:p>
            <a:pPr marL="0" indent="0" algn="r">
              <a:buNone/>
            </a:pPr>
            <a:r>
              <a:rPr lang="en-US" sz="1000" b="0" dirty="0"/>
              <a:t>-</a:t>
            </a:r>
            <a:r>
              <a:rPr lang="en-US" sz="1600" b="0" dirty="0">
                <a:latin typeface="+mj-lt"/>
              </a:rPr>
              <a:t>Susan Koven MD,</a:t>
            </a:r>
          </a:p>
          <a:p>
            <a:pPr marL="0" indent="0" algn="r">
              <a:buNone/>
            </a:pPr>
            <a:r>
              <a:rPr lang="en-US" sz="1600" b="0" dirty="0">
                <a:latin typeface="+mj-lt"/>
              </a:rPr>
              <a:t>Harvard Medical School</a:t>
            </a:r>
          </a:p>
        </p:txBody>
      </p:sp>
      <p:sp>
        <p:nvSpPr>
          <p:cNvPr id="7" name="Footer Placeholder 3">
            <a:extLst>
              <a:ext uri="{FF2B5EF4-FFF2-40B4-BE49-F238E27FC236}">
                <a16:creationId xmlns:a16="http://schemas.microsoft.com/office/drawing/2014/main" id="{20F0FC60-65B1-5043-9F68-F71E999EAD2F}"/>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1548591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6A1232B-FD62-6148-A495-886C5DF943E0}"/>
              </a:ext>
            </a:extLst>
          </p:cNvPr>
          <p:cNvSpPr>
            <a:spLocks noGrp="1"/>
          </p:cNvSpPr>
          <p:nvPr>
            <p:ph idx="1"/>
          </p:nvPr>
        </p:nvSpPr>
        <p:spPr>
          <a:xfrm>
            <a:off x="628650" y="1857328"/>
            <a:ext cx="7886700" cy="4438905"/>
          </a:xfrm>
        </p:spPr>
        <p:txBody>
          <a:bodyPr/>
          <a:lstStyle/>
          <a:p>
            <a:r>
              <a:rPr lang="en-US" dirty="0"/>
              <a:t>Pervasive feeling of self doubt, insecurity, or fraudulence despite overwhelming evidence to the contrary </a:t>
            </a:r>
          </a:p>
          <a:p>
            <a:pPr marL="0" indent="0">
              <a:buNone/>
            </a:pPr>
            <a:r>
              <a:rPr lang="en-US" dirty="0"/>
              <a:t> </a:t>
            </a:r>
          </a:p>
          <a:p>
            <a:r>
              <a:rPr lang="en-US" dirty="0"/>
              <a:t>It strikes smart, successful individuals</a:t>
            </a:r>
          </a:p>
          <a:p>
            <a:pPr marL="0" indent="0">
              <a:buNone/>
            </a:pPr>
            <a:endParaRPr lang="en-US" dirty="0"/>
          </a:p>
          <a:p>
            <a:r>
              <a:rPr lang="en-US" dirty="0"/>
              <a:t>It often manifests after an especially notable accomplishment (e.g., getting into a residency,  winning an award, earning a promotion)</a:t>
            </a:r>
          </a:p>
          <a:p>
            <a:endParaRPr lang="en-US" dirty="0"/>
          </a:p>
        </p:txBody>
      </p:sp>
      <p:sp>
        <p:nvSpPr>
          <p:cNvPr id="2" name="Title 1">
            <a:extLst>
              <a:ext uri="{FF2B5EF4-FFF2-40B4-BE49-F238E27FC236}">
                <a16:creationId xmlns:a16="http://schemas.microsoft.com/office/drawing/2014/main" id="{8A53BFD6-275E-A24D-B39F-ECB7661D268F}"/>
              </a:ext>
            </a:extLst>
          </p:cNvPr>
          <p:cNvSpPr>
            <a:spLocks noGrp="1"/>
          </p:cNvSpPr>
          <p:nvPr>
            <p:ph type="title"/>
          </p:nvPr>
        </p:nvSpPr>
        <p:spPr/>
        <p:txBody>
          <a:bodyPr/>
          <a:lstStyle/>
          <a:p>
            <a:r>
              <a:rPr lang="en-US" dirty="0"/>
              <a:t>Imposter Syndrome</a:t>
            </a:r>
          </a:p>
        </p:txBody>
      </p:sp>
      <p:sp>
        <p:nvSpPr>
          <p:cNvPr id="6" name="Slide Number Placeholder 5">
            <a:extLst>
              <a:ext uri="{FF2B5EF4-FFF2-40B4-BE49-F238E27FC236}">
                <a16:creationId xmlns:a16="http://schemas.microsoft.com/office/drawing/2014/main" id="{473BE95F-2DB6-FE42-8313-C0DC95C7A51C}"/>
              </a:ext>
            </a:extLst>
          </p:cNvPr>
          <p:cNvSpPr>
            <a:spLocks noGrp="1"/>
          </p:cNvSpPr>
          <p:nvPr>
            <p:ph type="sldNum" sz="quarter" idx="11"/>
          </p:nvPr>
        </p:nvSpPr>
        <p:spPr/>
        <p:txBody>
          <a:bodyPr/>
          <a:lstStyle/>
          <a:p>
            <a:pPr>
              <a:defRPr/>
            </a:pPr>
            <a:fld id="{0F936355-F024-8C42-A5F5-6F05435583B0}" type="slidenum">
              <a:rPr lang="en-US" altLang="en-US" smtClean="0"/>
              <a:pPr>
                <a:defRPr/>
              </a:pPr>
              <a:t>33</a:t>
            </a:fld>
            <a:endParaRPr lang="en-US" altLang="en-US" dirty="0"/>
          </a:p>
        </p:txBody>
      </p:sp>
      <p:sp>
        <p:nvSpPr>
          <p:cNvPr id="8" name="Footer Placeholder 3">
            <a:extLst>
              <a:ext uri="{FF2B5EF4-FFF2-40B4-BE49-F238E27FC236}">
                <a16:creationId xmlns:a16="http://schemas.microsoft.com/office/drawing/2014/main" id="{F68C3679-0A7F-6D4D-91BF-4C5147B1DC26}"/>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2900699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3C3CEF-C366-F943-B7AD-CB0CFF2248D7}"/>
              </a:ext>
            </a:extLst>
          </p:cNvPr>
          <p:cNvSpPr>
            <a:spLocks noGrp="1"/>
          </p:cNvSpPr>
          <p:nvPr>
            <p:ph idx="1"/>
          </p:nvPr>
        </p:nvSpPr>
        <p:spPr>
          <a:xfrm>
            <a:off x="628650" y="1738058"/>
            <a:ext cx="8025020" cy="4438905"/>
          </a:xfrm>
        </p:spPr>
        <p:txBody>
          <a:bodyPr>
            <a:normAutofit/>
          </a:bodyPr>
          <a:lstStyle/>
          <a:p>
            <a:pPr marL="0" indent="0" algn="ctr">
              <a:buNone/>
            </a:pPr>
            <a:endParaRPr lang="en-US" dirty="0"/>
          </a:p>
          <a:p>
            <a:pPr marL="0" indent="0" algn="ctr">
              <a:buNone/>
            </a:pPr>
            <a:r>
              <a:rPr lang="en-US" sz="3200" dirty="0"/>
              <a:t>It’s estimated that 70 % of people will experience at least one episode of Imposter Syndrome in their lives.</a:t>
            </a:r>
            <a:br>
              <a:rPr lang="en-US" sz="3200" dirty="0"/>
            </a:br>
            <a:br>
              <a:rPr lang="en-US" sz="3200" dirty="0"/>
            </a:br>
            <a:br>
              <a:rPr lang="en-US" sz="3200" dirty="0"/>
            </a:br>
            <a:br>
              <a:rPr lang="en-US" sz="3200" dirty="0"/>
            </a:br>
            <a:endParaRPr lang="en-US" sz="3200" dirty="0"/>
          </a:p>
          <a:p>
            <a:pPr marL="0" indent="0" algn="ctr">
              <a:buNone/>
            </a:pPr>
            <a:endParaRPr lang="en-US" sz="1400" dirty="0"/>
          </a:p>
          <a:p>
            <a:pPr marL="0" indent="0" algn="ctr">
              <a:buNone/>
            </a:pPr>
            <a:r>
              <a:rPr lang="en-US" sz="1400" dirty="0"/>
              <a:t>Sakulku, J. Alexander, James. International Journal of Behavioral Science 2011. Vol. 6 No. 1, 75-97</a:t>
            </a:r>
          </a:p>
          <a:p>
            <a:endParaRPr lang="en-US" dirty="0"/>
          </a:p>
        </p:txBody>
      </p:sp>
      <p:sp>
        <p:nvSpPr>
          <p:cNvPr id="5" name="Slide Number Placeholder 4">
            <a:extLst>
              <a:ext uri="{FF2B5EF4-FFF2-40B4-BE49-F238E27FC236}">
                <a16:creationId xmlns:a16="http://schemas.microsoft.com/office/drawing/2014/main" id="{85636496-CA1E-EA4C-A8A2-D529B6095525}"/>
              </a:ext>
            </a:extLst>
          </p:cNvPr>
          <p:cNvSpPr>
            <a:spLocks noGrp="1"/>
          </p:cNvSpPr>
          <p:nvPr>
            <p:ph type="sldNum" sz="quarter" idx="11"/>
          </p:nvPr>
        </p:nvSpPr>
        <p:spPr/>
        <p:txBody>
          <a:bodyPr/>
          <a:lstStyle/>
          <a:p>
            <a:pPr>
              <a:defRPr/>
            </a:pPr>
            <a:fld id="{6AD68910-38FE-C240-95D4-C063CA8D3DE6}" type="slidenum">
              <a:rPr lang="en-US" altLang="en-US" smtClean="0"/>
              <a:pPr>
                <a:defRPr/>
              </a:pPr>
              <a:t>34</a:t>
            </a:fld>
            <a:endParaRPr lang="en-US" altLang="en-US" dirty="0"/>
          </a:p>
        </p:txBody>
      </p:sp>
      <p:sp>
        <p:nvSpPr>
          <p:cNvPr id="6" name="Footer Placeholder 3">
            <a:extLst>
              <a:ext uri="{FF2B5EF4-FFF2-40B4-BE49-F238E27FC236}">
                <a16:creationId xmlns:a16="http://schemas.microsoft.com/office/drawing/2014/main" id="{EDB66A93-F1DA-8C40-85F8-609DBEC3E218}"/>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712899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A close up of a bowl on a table&#10;&#10;Description automatically generated">
            <a:extLst>
              <a:ext uri="{FF2B5EF4-FFF2-40B4-BE49-F238E27FC236}">
                <a16:creationId xmlns:a16="http://schemas.microsoft.com/office/drawing/2014/main" id="{FC0F25D9-8FA8-3642-A64F-C946D98BA80E}"/>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t="12478" r="1" b="12479"/>
          <a:stretch/>
        </p:blipFill>
        <p:spPr>
          <a:xfrm>
            <a:off x="628650" y="1738058"/>
            <a:ext cx="7886700" cy="4438905"/>
          </a:xfrm>
          <a:prstGeom prst="rect">
            <a:avLst/>
          </a:prstGeom>
          <a:noFill/>
        </p:spPr>
      </p:pic>
      <p:sp>
        <p:nvSpPr>
          <p:cNvPr id="4" name="Content Placeholder 3">
            <a:extLst>
              <a:ext uri="{FF2B5EF4-FFF2-40B4-BE49-F238E27FC236}">
                <a16:creationId xmlns:a16="http://schemas.microsoft.com/office/drawing/2014/main" id="{07DA92BA-F181-DE4E-93DC-46AC4E0A37FE}"/>
              </a:ext>
            </a:extLst>
          </p:cNvPr>
          <p:cNvSpPr>
            <a:spLocks noGrp="1"/>
          </p:cNvSpPr>
          <p:nvPr>
            <p:ph type="title"/>
          </p:nvPr>
        </p:nvSpPr>
        <p:spPr>
          <a:xfrm>
            <a:off x="1989344" y="246466"/>
            <a:ext cx="6526006" cy="1325563"/>
          </a:xfrm>
        </p:spPr>
        <p:txBody>
          <a:bodyPr anchor="ctr">
            <a:normAutofit/>
          </a:bodyPr>
          <a:lstStyle/>
          <a:p>
            <a:r>
              <a:rPr lang="en-US" dirty="0"/>
              <a:t>We cannot pour from an empty cup</a:t>
            </a:r>
          </a:p>
        </p:txBody>
      </p:sp>
      <p:sp>
        <p:nvSpPr>
          <p:cNvPr id="6" name="Slide Number Placeholder 5">
            <a:extLst>
              <a:ext uri="{FF2B5EF4-FFF2-40B4-BE49-F238E27FC236}">
                <a16:creationId xmlns:a16="http://schemas.microsoft.com/office/drawing/2014/main" id="{84F5E055-9FD7-824E-AEFB-9619135819C3}"/>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0F936355-F024-8C42-A5F5-6F05435583B0}" type="slidenum">
              <a:rPr lang="en-US" altLang="en-US" smtClean="0"/>
              <a:pPr>
                <a:spcAft>
                  <a:spcPts val="600"/>
                </a:spcAft>
                <a:defRPr/>
              </a:pPr>
              <a:t>35</a:t>
            </a:fld>
            <a:endParaRPr lang="en-US" altLang="en-US" dirty="0"/>
          </a:p>
        </p:txBody>
      </p:sp>
      <p:sp>
        <p:nvSpPr>
          <p:cNvPr id="8" name="Footer Placeholder 3">
            <a:extLst>
              <a:ext uri="{FF2B5EF4-FFF2-40B4-BE49-F238E27FC236}">
                <a16:creationId xmlns:a16="http://schemas.microsoft.com/office/drawing/2014/main" id="{B8807A80-8069-344B-B441-39F4BE94F8C1}"/>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3389909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FF0B41-B4E2-9147-9252-54EC8FFC0C7D}"/>
              </a:ext>
            </a:extLst>
          </p:cNvPr>
          <p:cNvSpPr>
            <a:spLocks noGrp="1"/>
          </p:cNvSpPr>
          <p:nvPr>
            <p:ph idx="1"/>
          </p:nvPr>
        </p:nvSpPr>
        <p:spPr>
          <a:xfrm>
            <a:off x="628650" y="1783127"/>
            <a:ext cx="7886700" cy="4438905"/>
          </a:xfrm>
        </p:spPr>
        <p:txBody>
          <a:bodyPr>
            <a:normAutofit/>
          </a:bodyPr>
          <a:lstStyle/>
          <a:p>
            <a:pPr marL="0" indent="0" algn="ctr">
              <a:buNone/>
            </a:pPr>
            <a:r>
              <a:rPr lang="en-US" sz="3400" dirty="0"/>
              <a:t>How would I talk to a friend who has made a mistake?</a:t>
            </a:r>
          </a:p>
          <a:p>
            <a:pPr marL="0" indent="0">
              <a:buNone/>
            </a:pPr>
            <a:endParaRPr lang="en-US" sz="3400" dirty="0"/>
          </a:p>
          <a:p>
            <a:pPr marL="0" indent="0">
              <a:buNone/>
            </a:pPr>
            <a:endParaRPr lang="en-US" sz="3400" dirty="0"/>
          </a:p>
          <a:p>
            <a:pPr marL="0" indent="0" algn="ctr">
              <a:buNone/>
            </a:pPr>
            <a:r>
              <a:rPr lang="en-US" sz="3400" dirty="0"/>
              <a:t>How do I talk to myself when I make a mistake?</a:t>
            </a:r>
          </a:p>
          <a:p>
            <a:pPr marL="0" indent="0">
              <a:buNone/>
            </a:pPr>
            <a:endParaRPr lang="en-US" dirty="0"/>
          </a:p>
        </p:txBody>
      </p:sp>
      <p:sp>
        <p:nvSpPr>
          <p:cNvPr id="3" name="Title 2">
            <a:extLst>
              <a:ext uri="{FF2B5EF4-FFF2-40B4-BE49-F238E27FC236}">
                <a16:creationId xmlns:a16="http://schemas.microsoft.com/office/drawing/2014/main" id="{488500E6-9FBA-5046-B491-033CEC7CC0BD}"/>
              </a:ext>
            </a:extLst>
          </p:cNvPr>
          <p:cNvSpPr>
            <a:spLocks noGrp="1"/>
          </p:cNvSpPr>
          <p:nvPr>
            <p:ph type="title"/>
          </p:nvPr>
        </p:nvSpPr>
        <p:spPr/>
        <p:txBody>
          <a:bodyPr>
            <a:normAutofit/>
          </a:bodyPr>
          <a:lstStyle/>
          <a:p>
            <a:r>
              <a:rPr lang="en-US" sz="3600" dirty="0"/>
              <a:t>Talk to a Friend Exercise</a:t>
            </a:r>
          </a:p>
        </p:txBody>
      </p:sp>
      <p:sp>
        <p:nvSpPr>
          <p:cNvPr id="5" name="Slide Number Placeholder 4">
            <a:extLst>
              <a:ext uri="{FF2B5EF4-FFF2-40B4-BE49-F238E27FC236}">
                <a16:creationId xmlns:a16="http://schemas.microsoft.com/office/drawing/2014/main" id="{A5669DCC-A12F-3143-96B1-6DD47F8D86A0}"/>
              </a:ext>
            </a:extLst>
          </p:cNvPr>
          <p:cNvSpPr>
            <a:spLocks noGrp="1"/>
          </p:cNvSpPr>
          <p:nvPr>
            <p:ph type="sldNum" sz="quarter" idx="11"/>
          </p:nvPr>
        </p:nvSpPr>
        <p:spPr/>
        <p:txBody>
          <a:bodyPr/>
          <a:lstStyle/>
          <a:p>
            <a:pPr>
              <a:defRPr/>
            </a:pPr>
            <a:fld id="{6AD68910-38FE-C240-95D4-C063CA8D3DE6}" type="slidenum">
              <a:rPr lang="en-US" altLang="en-US" smtClean="0"/>
              <a:pPr>
                <a:defRPr/>
              </a:pPr>
              <a:t>36</a:t>
            </a:fld>
            <a:endParaRPr lang="en-US" altLang="en-US" dirty="0"/>
          </a:p>
        </p:txBody>
      </p:sp>
      <p:sp>
        <p:nvSpPr>
          <p:cNvPr id="6" name="Footer Placeholder 3">
            <a:extLst>
              <a:ext uri="{FF2B5EF4-FFF2-40B4-BE49-F238E27FC236}">
                <a16:creationId xmlns:a16="http://schemas.microsoft.com/office/drawing/2014/main" id="{C456F6A6-B99D-0645-BBD7-AE12CF526045}"/>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1115323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629C7B-F304-B74E-B6D2-3AC9C1EF85A0}"/>
              </a:ext>
            </a:extLst>
          </p:cNvPr>
          <p:cNvSpPr>
            <a:spLocks noGrp="1"/>
          </p:cNvSpPr>
          <p:nvPr>
            <p:ph idx="1"/>
          </p:nvPr>
        </p:nvSpPr>
        <p:spPr>
          <a:xfrm>
            <a:off x="668406" y="1717447"/>
            <a:ext cx="7886700" cy="4438905"/>
          </a:xfrm>
        </p:spPr>
        <p:txBody>
          <a:bodyPr>
            <a:normAutofit fontScale="92500" lnSpcReduction="20000"/>
          </a:bodyPr>
          <a:lstStyle/>
          <a:p>
            <a:pPr>
              <a:lnSpc>
                <a:spcPct val="150000"/>
              </a:lnSpc>
            </a:pPr>
            <a:r>
              <a:rPr lang="en-US" sz="2400" b="1" dirty="0"/>
              <a:t>Self Kindness</a:t>
            </a:r>
            <a:r>
              <a:rPr lang="en-US" sz="2400" dirty="0"/>
              <a:t>: when I mess up, do I talk to myself like I talk to someone I love</a:t>
            </a:r>
          </a:p>
          <a:p>
            <a:pPr>
              <a:lnSpc>
                <a:spcPct val="150000"/>
              </a:lnSpc>
            </a:pPr>
            <a:r>
              <a:rPr lang="en-US" sz="2400" b="1" dirty="0"/>
              <a:t>Common Humanity</a:t>
            </a:r>
            <a:r>
              <a:rPr lang="en-US" sz="2400" dirty="0"/>
              <a:t>: Our struggles are everyone’s struggles.  We are not alone</a:t>
            </a:r>
          </a:p>
          <a:p>
            <a:pPr>
              <a:lnSpc>
                <a:spcPct val="150000"/>
              </a:lnSpc>
            </a:pPr>
            <a:r>
              <a:rPr lang="en-US" sz="2400" b="1" dirty="0"/>
              <a:t>Mindfulness</a:t>
            </a:r>
            <a:r>
              <a:rPr lang="en-US" sz="2400" dirty="0"/>
              <a:t>: awareness that things change and what is present right now might not be here in a few minutes, a few days, or forever</a:t>
            </a:r>
          </a:p>
          <a:p>
            <a:endParaRPr lang="en-US" sz="2400" dirty="0"/>
          </a:p>
          <a:p>
            <a:endParaRPr lang="en-US" sz="2400" dirty="0"/>
          </a:p>
          <a:p>
            <a:pPr marL="0" indent="0">
              <a:buNone/>
            </a:pPr>
            <a:r>
              <a:rPr lang="en-US" sz="1400" dirty="0"/>
              <a:t>www.selfcompassion.org</a:t>
            </a:r>
          </a:p>
          <a:p>
            <a:endParaRPr lang="en-US" dirty="0"/>
          </a:p>
        </p:txBody>
      </p:sp>
      <p:sp>
        <p:nvSpPr>
          <p:cNvPr id="3" name="Title 2">
            <a:extLst>
              <a:ext uri="{FF2B5EF4-FFF2-40B4-BE49-F238E27FC236}">
                <a16:creationId xmlns:a16="http://schemas.microsoft.com/office/drawing/2014/main" id="{BB55E5E8-520B-F542-849C-080AA5B3649B}"/>
              </a:ext>
            </a:extLst>
          </p:cNvPr>
          <p:cNvSpPr>
            <a:spLocks noGrp="1"/>
          </p:cNvSpPr>
          <p:nvPr>
            <p:ph type="title"/>
          </p:nvPr>
        </p:nvSpPr>
        <p:spPr/>
        <p:txBody>
          <a:bodyPr/>
          <a:lstStyle/>
          <a:p>
            <a:r>
              <a:rPr lang="en-US" dirty="0"/>
              <a:t>Self Compassion</a:t>
            </a:r>
          </a:p>
        </p:txBody>
      </p:sp>
      <p:sp>
        <p:nvSpPr>
          <p:cNvPr id="5" name="Slide Number Placeholder 4">
            <a:extLst>
              <a:ext uri="{FF2B5EF4-FFF2-40B4-BE49-F238E27FC236}">
                <a16:creationId xmlns:a16="http://schemas.microsoft.com/office/drawing/2014/main" id="{9647E4E6-4EA8-2C42-A89D-4EB8F768ADDD}"/>
              </a:ext>
            </a:extLst>
          </p:cNvPr>
          <p:cNvSpPr>
            <a:spLocks noGrp="1"/>
          </p:cNvSpPr>
          <p:nvPr>
            <p:ph type="sldNum" sz="quarter" idx="11"/>
          </p:nvPr>
        </p:nvSpPr>
        <p:spPr/>
        <p:txBody>
          <a:bodyPr/>
          <a:lstStyle/>
          <a:p>
            <a:pPr>
              <a:defRPr/>
            </a:pPr>
            <a:fld id="{6AD68910-38FE-C240-95D4-C063CA8D3DE6}" type="slidenum">
              <a:rPr lang="en-US" altLang="en-US" smtClean="0"/>
              <a:pPr>
                <a:defRPr/>
              </a:pPr>
              <a:t>37</a:t>
            </a:fld>
            <a:endParaRPr lang="en-US" altLang="en-US" dirty="0"/>
          </a:p>
        </p:txBody>
      </p:sp>
      <p:sp>
        <p:nvSpPr>
          <p:cNvPr id="6" name="Footer Placeholder 3">
            <a:extLst>
              <a:ext uri="{FF2B5EF4-FFF2-40B4-BE49-F238E27FC236}">
                <a16:creationId xmlns:a16="http://schemas.microsoft.com/office/drawing/2014/main" id="{30C3F22D-887F-E34A-A6AD-C9C02392171A}"/>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2346498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927817-A0B3-B743-BB79-0782EDE02A00}"/>
              </a:ext>
            </a:extLst>
          </p:cNvPr>
          <p:cNvSpPr>
            <a:spLocks noGrp="1"/>
          </p:cNvSpPr>
          <p:nvPr>
            <p:ph idx="1"/>
          </p:nvPr>
        </p:nvSpPr>
        <p:spPr>
          <a:xfrm>
            <a:off x="628650" y="1639229"/>
            <a:ext cx="7886700" cy="4638907"/>
          </a:xfrm>
        </p:spPr>
        <p:txBody>
          <a:bodyPr>
            <a:normAutofit fontScale="77500" lnSpcReduction="20000"/>
          </a:bodyPr>
          <a:lstStyle/>
          <a:p>
            <a:pPr marL="0" indent="0" algn="ctr">
              <a:lnSpc>
                <a:spcPct val="170000"/>
              </a:lnSpc>
              <a:buNone/>
            </a:pPr>
            <a:r>
              <a:rPr lang="en-US" i="1" dirty="0"/>
              <a:t>“During my most trying months of medical school, I met every Sunday evening with three friends. Phones off, lights dim, wine glasses full. We shared the most challenging and most rewarding moments of our weeks. These conversations helped each of us glean — or perhaps create — meaning in challenging, sometimes traumatic, experiences: the death of a child we’d cared for; abusive language from a superior; the guilt of committing a medical error.”</a:t>
            </a:r>
          </a:p>
          <a:p>
            <a:pPr marL="0" indent="0" algn="ctr">
              <a:lnSpc>
                <a:spcPct val="170000"/>
              </a:lnSpc>
              <a:buNone/>
            </a:pPr>
            <a:r>
              <a:rPr lang="en-US" sz="2000" i="1" dirty="0"/>
              <a:t>Dhruv Khullar, MD</a:t>
            </a:r>
          </a:p>
          <a:p>
            <a:pPr marL="0" indent="0" algn="ctr">
              <a:buNone/>
            </a:pPr>
            <a:endParaRPr lang="en-US" sz="2800" dirty="0"/>
          </a:p>
          <a:p>
            <a:pPr marL="0" indent="0" algn="ctr">
              <a:buNone/>
            </a:pPr>
            <a:r>
              <a:rPr lang="en-US" sz="1500" dirty="0"/>
              <a:t>https://www.nytimes.com/2018/01/01/upshot/finding-purpose-for-a-good-life-but-also-a-healthy-one.html</a:t>
            </a:r>
          </a:p>
          <a:p>
            <a:pPr marL="0" indent="0" algn="ctr">
              <a:buNone/>
            </a:pPr>
            <a:endParaRPr lang="en-US" i="1" dirty="0"/>
          </a:p>
        </p:txBody>
      </p:sp>
      <p:sp>
        <p:nvSpPr>
          <p:cNvPr id="3" name="Title 2">
            <a:extLst>
              <a:ext uri="{FF2B5EF4-FFF2-40B4-BE49-F238E27FC236}">
                <a16:creationId xmlns:a16="http://schemas.microsoft.com/office/drawing/2014/main" id="{F9E06DD8-ABB9-5F40-99C7-B7552649E5CF}"/>
              </a:ext>
            </a:extLst>
          </p:cNvPr>
          <p:cNvSpPr>
            <a:spLocks noGrp="1"/>
          </p:cNvSpPr>
          <p:nvPr>
            <p:ph type="title"/>
          </p:nvPr>
        </p:nvSpPr>
        <p:spPr/>
        <p:txBody>
          <a:bodyPr>
            <a:normAutofit/>
          </a:bodyPr>
          <a:lstStyle/>
          <a:p>
            <a:r>
              <a:rPr lang="en-US" dirty="0"/>
              <a:t>Opportunities to Create Meaning from Experiences</a:t>
            </a:r>
          </a:p>
        </p:txBody>
      </p:sp>
      <p:sp>
        <p:nvSpPr>
          <p:cNvPr id="4" name="Footer Placeholder 3">
            <a:extLst>
              <a:ext uri="{FF2B5EF4-FFF2-40B4-BE49-F238E27FC236}">
                <a16:creationId xmlns:a16="http://schemas.microsoft.com/office/drawing/2014/main" id="{46AC14BB-FB38-E64D-B9FD-6E79F776E176}"/>
              </a:ext>
            </a:extLst>
          </p:cNvPr>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a:extLst>
              <a:ext uri="{FF2B5EF4-FFF2-40B4-BE49-F238E27FC236}">
                <a16:creationId xmlns:a16="http://schemas.microsoft.com/office/drawing/2014/main" id="{0EBAD93E-D10D-BC49-B30F-4D898BE26ACB}"/>
              </a:ext>
            </a:extLst>
          </p:cNvPr>
          <p:cNvSpPr>
            <a:spLocks noGrp="1"/>
          </p:cNvSpPr>
          <p:nvPr>
            <p:ph type="sldNum" sz="quarter" idx="11"/>
          </p:nvPr>
        </p:nvSpPr>
        <p:spPr/>
        <p:txBody>
          <a:bodyPr/>
          <a:lstStyle/>
          <a:p>
            <a:pPr>
              <a:defRPr/>
            </a:pPr>
            <a:fld id="{6AD68910-38FE-C240-95D4-C063CA8D3DE6}" type="slidenum">
              <a:rPr lang="en-US" altLang="en-US" smtClean="0"/>
              <a:pPr>
                <a:defRPr/>
              </a:pPr>
              <a:t>38</a:t>
            </a:fld>
            <a:endParaRPr lang="en-US" altLang="en-US" dirty="0"/>
          </a:p>
        </p:txBody>
      </p:sp>
    </p:spTree>
    <p:extLst>
      <p:ext uri="{BB962C8B-B14F-4D97-AF65-F5344CB8AC3E}">
        <p14:creationId xmlns:p14="http://schemas.microsoft.com/office/powerpoint/2010/main" val="3768283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4D86D6-2040-F942-9634-0F1BFC16A5D6}"/>
              </a:ext>
            </a:extLst>
          </p:cNvPr>
          <p:cNvSpPr>
            <a:spLocks noGrp="1"/>
          </p:cNvSpPr>
          <p:nvPr>
            <p:ph idx="1"/>
          </p:nvPr>
        </p:nvSpPr>
        <p:spPr>
          <a:xfrm>
            <a:off x="655154" y="2109119"/>
            <a:ext cx="7886700" cy="4438905"/>
          </a:xfrm>
        </p:spPr>
        <p:txBody>
          <a:bodyPr>
            <a:normAutofit/>
          </a:bodyPr>
          <a:lstStyle/>
          <a:p>
            <a:r>
              <a:rPr lang="en-US" dirty="0"/>
              <a:t>Each person write down one concern or stressor they have about their work</a:t>
            </a:r>
          </a:p>
          <a:p>
            <a:pPr marL="0" indent="0">
              <a:buNone/>
            </a:pPr>
            <a:endParaRPr lang="en-US" dirty="0"/>
          </a:p>
          <a:p>
            <a:r>
              <a:rPr lang="en-US" dirty="0"/>
              <a:t>Collect the cards, shuffle and redistribute the cards.  Everyone should get someone else’s card</a:t>
            </a:r>
          </a:p>
          <a:p>
            <a:pPr marL="0" indent="0">
              <a:buNone/>
            </a:pPr>
            <a:r>
              <a:rPr lang="en-US" dirty="0"/>
              <a:t> </a:t>
            </a:r>
          </a:p>
          <a:p>
            <a:r>
              <a:rPr lang="en-US" dirty="0"/>
              <a:t>Have everyone read the card they now have out loud </a:t>
            </a:r>
          </a:p>
          <a:p>
            <a:endParaRPr lang="en-US" dirty="0"/>
          </a:p>
        </p:txBody>
      </p:sp>
      <p:sp>
        <p:nvSpPr>
          <p:cNvPr id="3" name="Title 2">
            <a:extLst>
              <a:ext uri="{FF2B5EF4-FFF2-40B4-BE49-F238E27FC236}">
                <a16:creationId xmlns:a16="http://schemas.microsoft.com/office/drawing/2014/main" id="{E8C11904-AD39-874E-B0F3-F97F36C71E0F}"/>
              </a:ext>
            </a:extLst>
          </p:cNvPr>
          <p:cNvSpPr>
            <a:spLocks noGrp="1"/>
          </p:cNvSpPr>
          <p:nvPr>
            <p:ph type="title"/>
          </p:nvPr>
        </p:nvSpPr>
        <p:spPr/>
        <p:txBody>
          <a:bodyPr/>
          <a:lstStyle/>
          <a:p>
            <a:r>
              <a:rPr lang="en-US" dirty="0"/>
              <a:t>Empathy Experience Example</a:t>
            </a:r>
          </a:p>
        </p:txBody>
      </p:sp>
      <p:sp>
        <p:nvSpPr>
          <p:cNvPr id="5" name="Slide Number Placeholder 4">
            <a:extLst>
              <a:ext uri="{FF2B5EF4-FFF2-40B4-BE49-F238E27FC236}">
                <a16:creationId xmlns:a16="http://schemas.microsoft.com/office/drawing/2014/main" id="{1D9CB88B-AA9F-4B45-9347-F26DCA2938D5}"/>
              </a:ext>
            </a:extLst>
          </p:cNvPr>
          <p:cNvSpPr>
            <a:spLocks noGrp="1"/>
          </p:cNvSpPr>
          <p:nvPr>
            <p:ph type="sldNum" sz="quarter" idx="11"/>
          </p:nvPr>
        </p:nvSpPr>
        <p:spPr/>
        <p:txBody>
          <a:bodyPr/>
          <a:lstStyle/>
          <a:p>
            <a:pPr>
              <a:defRPr/>
            </a:pPr>
            <a:fld id="{6AD68910-38FE-C240-95D4-C063CA8D3DE6}" type="slidenum">
              <a:rPr lang="en-US" altLang="en-US" smtClean="0"/>
              <a:pPr>
                <a:defRPr/>
              </a:pPr>
              <a:t>39</a:t>
            </a:fld>
            <a:endParaRPr lang="en-US" altLang="en-US" dirty="0"/>
          </a:p>
        </p:txBody>
      </p:sp>
      <p:sp>
        <p:nvSpPr>
          <p:cNvPr id="6" name="Footer Placeholder 3">
            <a:extLst>
              <a:ext uri="{FF2B5EF4-FFF2-40B4-BE49-F238E27FC236}">
                <a16:creationId xmlns:a16="http://schemas.microsoft.com/office/drawing/2014/main" id="{A55D1F68-B235-7845-9DC0-BB461A7D0C91}"/>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4214843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14D0D9-7E5E-4004-9968-65FF04620CA7}"/>
              </a:ext>
            </a:extLst>
          </p:cNvPr>
          <p:cNvSpPr>
            <a:spLocks noGrp="1"/>
          </p:cNvSpPr>
          <p:nvPr>
            <p:ph idx="1"/>
          </p:nvPr>
        </p:nvSpPr>
        <p:spPr>
          <a:xfrm>
            <a:off x="628650" y="2052084"/>
            <a:ext cx="7654113" cy="4124879"/>
          </a:xfrm>
        </p:spPr>
        <p:txBody>
          <a:bodyPr/>
          <a:lstStyle/>
          <a:p>
            <a:r>
              <a:rPr lang="en-US" dirty="0"/>
              <a:t>Define shame and identify how it shows up and impacts medical trainees</a:t>
            </a:r>
          </a:p>
          <a:p>
            <a:r>
              <a:rPr lang="en-US" dirty="0"/>
              <a:t>Recognize the challenges of medical education that contribute to feelings of shame and burnout</a:t>
            </a:r>
          </a:p>
          <a:p>
            <a:r>
              <a:rPr lang="en-US" dirty="0"/>
              <a:t>Distinguish shame resiliency and resiliency</a:t>
            </a:r>
          </a:p>
          <a:p>
            <a:r>
              <a:rPr lang="en-US" dirty="0"/>
              <a:t>Understand why early intervention is critical</a:t>
            </a:r>
          </a:p>
          <a:p>
            <a:r>
              <a:rPr lang="en-US" dirty="0"/>
              <a:t>Introduce resilience exercises/tools to encourage resident well-being</a:t>
            </a:r>
          </a:p>
          <a:p>
            <a:endParaRPr lang="en-US" dirty="0"/>
          </a:p>
        </p:txBody>
      </p:sp>
      <p:sp>
        <p:nvSpPr>
          <p:cNvPr id="3" name="Title 2">
            <a:extLst>
              <a:ext uri="{FF2B5EF4-FFF2-40B4-BE49-F238E27FC236}">
                <a16:creationId xmlns:a16="http://schemas.microsoft.com/office/drawing/2014/main" id="{70D06E1B-C1EA-4D53-85D6-697DB036586B}"/>
              </a:ext>
            </a:extLst>
          </p:cNvPr>
          <p:cNvSpPr>
            <a:spLocks noGrp="1"/>
          </p:cNvSpPr>
          <p:nvPr>
            <p:ph type="title"/>
          </p:nvPr>
        </p:nvSpPr>
        <p:spPr/>
        <p:txBody>
          <a:bodyPr/>
          <a:lstStyle/>
          <a:p>
            <a:r>
              <a:rPr lang="en-US" dirty="0"/>
              <a:t>Learning Objectives</a:t>
            </a:r>
          </a:p>
        </p:txBody>
      </p:sp>
      <p:sp>
        <p:nvSpPr>
          <p:cNvPr id="5" name="Slide Number Placeholder 4">
            <a:extLst>
              <a:ext uri="{FF2B5EF4-FFF2-40B4-BE49-F238E27FC236}">
                <a16:creationId xmlns:a16="http://schemas.microsoft.com/office/drawing/2014/main" id="{B81C7E01-0344-4786-BB75-D7379883E8A6}"/>
              </a:ext>
            </a:extLst>
          </p:cNvPr>
          <p:cNvSpPr>
            <a:spLocks noGrp="1"/>
          </p:cNvSpPr>
          <p:nvPr>
            <p:ph type="sldNum" sz="quarter" idx="11"/>
          </p:nvPr>
        </p:nvSpPr>
        <p:spPr/>
        <p:txBody>
          <a:bodyPr/>
          <a:lstStyle/>
          <a:p>
            <a:pPr>
              <a:defRPr/>
            </a:pPr>
            <a:fld id="{6AD68910-38FE-C240-95D4-C063CA8D3DE6}" type="slidenum">
              <a:rPr lang="en-US" altLang="en-US" smtClean="0"/>
              <a:pPr>
                <a:defRPr/>
              </a:pPr>
              <a:t>4</a:t>
            </a:fld>
            <a:endParaRPr lang="en-US" altLang="en-US" dirty="0"/>
          </a:p>
        </p:txBody>
      </p:sp>
      <p:sp>
        <p:nvSpPr>
          <p:cNvPr id="6" name="Footer Placeholder 3">
            <a:extLst>
              <a:ext uri="{FF2B5EF4-FFF2-40B4-BE49-F238E27FC236}">
                <a16:creationId xmlns:a16="http://schemas.microsoft.com/office/drawing/2014/main" id="{E2BC4B6A-A224-C64C-9F46-EE023E3CEDB7}"/>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693674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close up of a logo&#10;&#10;Description automatically generated">
            <a:extLst>
              <a:ext uri="{FF2B5EF4-FFF2-40B4-BE49-F238E27FC236}">
                <a16:creationId xmlns:a16="http://schemas.microsoft.com/office/drawing/2014/main" id="{B40FDBBA-725A-134C-9360-CDD88062424F}"/>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74574" y="1377975"/>
            <a:ext cx="6506014" cy="4342765"/>
          </a:xfrm>
          <a:noFill/>
        </p:spPr>
      </p:pic>
      <p:sp>
        <p:nvSpPr>
          <p:cNvPr id="5" name="Slide Number Placeholder 4">
            <a:extLst>
              <a:ext uri="{FF2B5EF4-FFF2-40B4-BE49-F238E27FC236}">
                <a16:creationId xmlns:a16="http://schemas.microsoft.com/office/drawing/2014/main" id="{68C23036-169D-D44A-995D-D02E6BE2E0D7}"/>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6AD68910-38FE-C240-95D4-C063CA8D3DE6}" type="slidenum">
              <a:rPr lang="en-US" altLang="en-US" smtClean="0"/>
              <a:pPr>
                <a:spcAft>
                  <a:spcPts val="600"/>
                </a:spcAft>
                <a:defRPr/>
              </a:pPr>
              <a:t>40</a:t>
            </a:fld>
            <a:endParaRPr lang="en-US" altLang="en-US" dirty="0"/>
          </a:p>
        </p:txBody>
      </p:sp>
      <p:sp>
        <p:nvSpPr>
          <p:cNvPr id="6" name="Footer Placeholder 3">
            <a:extLst>
              <a:ext uri="{FF2B5EF4-FFF2-40B4-BE49-F238E27FC236}">
                <a16:creationId xmlns:a16="http://schemas.microsoft.com/office/drawing/2014/main" id="{872BA50E-3470-064B-A28D-9A8EC3634937}"/>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7939205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066753-31FE-A041-BAA0-6E5B277AE700}"/>
              </a:ext>
            </a:extLst>
          </p:cNvPr>
          <p:cNvSpPr>
            <a:spLocks noGrp="1"/>
          </p:cNvSpPr>
          <p:nvPr>
            <p:ph idx="1"/>
          </p:nvPr>
        </p:nvSpPr>
        <p:spPr>
          <a:xfrm>
            <a:off x="655154" y="1910336"/>
            <a:ext cx="7886700" cy="4438905"/>
          </a:xfrm>
        </p:spPr>
        <p:txBody>
          <a:bodyPr/>
          <a:lstStyle/>
          <a:p>
            <a:r>
              <a:rPr lang="en-US" sz="3200" dirty="0"/>
              <a:t>Write down a list of goals or accomplishments that you’ve reached in spite of challenges or obstacles you’ve encountered</a:t>
            </a:r>
          </a:p>
          <a:p>
            <a:pPr marL="0" indent="0">
              <a:buNone/>
            </a:pPr>
            <a:endParaRPr lang="en-US" sz="3200" dirty="0"/>
          </a:p>
          <a:p>
            <a:r>
              <a:rPr lang="en-US" sz="3200" dirty="0"/>
              <a:t> Keep this list accessible, to remind and energize yourself as you confront new challenges</a:t>
            </a:r>
          </a:p>
          <a:p>
            <a:endParaRPr lang="en-US" dirty="0"/>
          </a:p>
        </p:txBody>
      </p:sp>
      <p:sp>
        <p:nvSpPr>
          <p:cNvPr id="3" name="Title 2">
            <a:extLst>
              <a:ext uri="{FF2B5EF4-FFF2-40B4-BE49-F238E27FC236}">
                <a16:creationId xmlns:a16="http://schemas.microsoft.com/office/drawing/2014/main" id="{E71DD265-6B44-074E-9D8E-D250A35DA098}"/>
              </a:ext>
            </a:extLst>
          </p:cNvPr>
          <p:cNvSpPr>
            <a:spLocks noGrp="1"/>
          </p:cNvSpPr>
          <p:nvPr>
            <p:ph type="title"/>
          </p:nvPr>
        </p:nvSpPr>
        <p:spPr/>
        <p:txBody>
          <a:bodyPr/>
          <a:lstStyle/>
          <a:p>
            <a:r>
              <a:rPr lang="en-US" dirty="0"/>
              <a:t>Resilience Resume Example</a:t>
            </a:r>
          </a:p>
        </p:txBody>
      </p:sp>
      <p:sp>
        <p:nvSpPr>
          <p:cNvPr id="5" name="Slide Number Placeholder 4">
            <a:extLst>
              <a:ext uri="{FF2B5EF4-FFF2-40B4-BE49-F238E27FC236}">
                <a16:creationId xmlns:a16="http://schemas.microsoft.com/office/drawing/2014/main" id="{442E9E82-4F8D-E641-8FD4-9EAE144921CA}"/>
              </a:ext>
            </a:extLst>
          </p:cNvPr>
          <p:cNvSpPr>
            <a:spLocks noGrp="1"/>
          </p:cNvSpPr>
          <p:nvPr>
            <p:ph type="sldNum" sz="quarter" idx="11"/>
          </p:nvPr>
        </p:nvSpPr>
        <p:spPr/>
        <p:txBody>
          <a:bodyPr/>
          <a:lstStyle/>
          <a:p>
            <a:pPr>
              <a:defRPr/>
            </a:pPr>
            <a:fld id="{6AD68910-38FE-C240-95D4-C063CA8D3DE6}" type="slidenum">
              <a:rPr lang="en-US" altLang="en-US" smtClean="0"/>
              <a:pPr>
                <a:defRPr/>
              </a:pPr>
              <a:t>41</a:t>
            </a:fld>
            <a:endParaRPr lang="en-US" altLang="en-US" dirty="0"/>
          </a:p>
        </p:txBody>
      </p:sp>
      <p:sp>
        <p:nvSpPr>
          <p:cNvPr id="6" name="Footer Placeholder 3">
            <a:extLst>
              <a:ext uri="{FF2B5EF4-FFF2-40B4-BE49-F238E27FC236}">
                <a16:creationId xmlns:a16="http://schemas.microsoft.com/office/drawing/2014/main" id="{31A4B428-E6CC-6D4A-83E4-7E56F5B020D6}"/>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25952767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AD0372-634F-A94B-AFD3-791897E85A63}"/>
              </a:ext>
            </a:extLst>
          </p:cNvPr>
          <p:cNvSpPr>
            <a:spLocks noGrp="1"/>
          </p:cNvSpPr>
          <p:nvPr>
            <p:ph idx="1"/>
          </p:nvPr>
        </p:nvSpPr>
        <p:spPr>
          <a:xfrm>
            <a:off x="645123" y="1414669"/>
            <a:ext cx="7896284" cy="4028662"/>
          </a:xfrm>
        </p:spPr>
        <p:txBody>
          <a:bodyPr>
            <a:normAutofit/>
          </a:bodyPr>
          <a:lstStyle/>
          <a:p>
            <a:endParaRPr lang="en-US" dirty="0"/>
          </a:p>
          <a:p>
            <a:pPr marL="0" indent="0">
              <a:buNone/>
            </a:pPr>
            <a:endParaRPr lang="en-US" sz="4000" dirty="0"/>
          </a:p>
          <a:p>
            <a:pPr marL="0" indent="0" algn="ctr">
              <a:buNone/>
            </a:pPr>
            <a:r>
              <a:rPr lang="en-US" sz="4000" i="1" dirty="0"/>
              <a:t>“The human mind is automatically attracted to the worst possible case, often very inaccurately.” </a:t>
            </a:r>
            <a:br>
              <a:rPr lang="en-US" sz="4000" dirty="0"/>
            </a:br>
            <a:endParaRPr lang="en-US" sz="4000" dirty="0"/>
          </a:p>
          <a:p>
            <a:pPr marL="0" indent="0">
              <a:buNone/>
            </a:pPr>
            <a:r>
              <a:rPr lang="en-US" sz="2000" dirty="0"/>
              <a:t>                  </a:t>
            </a:r>
            <a:r>
              <a:rPr lang="en-US" sz="1400" dirty="0"/>
              <a:t>                                                                                </a:t>
            </a:r>
            <a:r>
              <a:rPr lang="en-US" sz="1600" dirty="0"/>
              <a:t>Dr. Martin Seligman</a:t>
            </a:r>
          </a:p>
          <a:p>
            <a:endParaRPr lang="en-US" sz="1400" dirty="0"/>
          </a:p>
          <a:p>
            <a:pPr marL="0" indent="0">
              <a:buNone/>
            </a:pPr>
            <a:endParaRPr lang="en-US" dirty="0"/>
          </a:p>
        </p:txBody>
      </p:sp>
      <p:sp>
        <p:nvSpPr>
          <p:cNvPr id="5" name="Slide Number Placeholder 4">
            <a:extLst>
              <a:ext uri="{FF2B5EF4-FFF2-40B4-BE49-F238E27FC236}">
                <a16:creationId xmlns:a16="http://schemas.microsoft.com/office/drawing/2014/main" id="{48D1E8B8-5A6B-5346-9E08-A3CB35A96932}"/>
              </a:ext>
            </a:extLst>
          </p:cNvPr>
          <p:cNvSpPr>
            <a:spLocks noGrp="1"/>
          </p:cNvSpPr>
          <p:nvPr>
            <p:ph type="sldNum" sz="quarter" idx="11"/>
          </p:nvPr>
        </p:nvSpPr>
        <p:spPr/>
        <p:txBody>
          <a:bodyPr/>
          <a:lstStyle/>
          <a:p>
            <a:pPr>
              <a:defRPr/>
            </a:pPr>
            <a:fld id="{6AD68910-38FE-C240-95D4-C063CA8D3DE6}" type="slidenum">
              <a:rPr lang="en-US" altLang="en-US" smtClean="0"/>
              <a:pPr>
                <a:defRPr/>
              </a:pPr>
              <a:t>42</a:t>
            </a:fld>
            <a:endParaRPr lang="en-US" altLang="en-US" dirty="0"/>
          </a:p>
        </p:txBody>
      </p:sp>
      <p:sp>
        <p:nvSpPr>
          <p:cNvPr id="6" name="Footer Placeholder 3">
            <a:extLst>
              <a:ext uri="{FF2B5EF4-FFF2-40B4-BE49-F238E27FC236}">
                <a16:creationId xmlns:a16="http://schemas.microsoft.com/office/drawing/2014/main" id="{6F765538-BA98-AF42-A421-9C6F624A6D40}"/>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9732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93B3C9-DC41-194F-BF73-6DC7D9A6CC48}"/>
              </a:ext>
            </a:extLst>
          </p:cNvPr>
          <p:cNvSpPr>
            <a:spLocks noGrp="1"/>
          </p:cNvSpPr>
          <p:nvPr>
            <p:ph type="title"/>
          </p:nvPr>
        </p:nvSpPr>
        <p:spPr/>
        <p:txBody>
          <a:bodyPr/>
          <a:lstStyle/>
          <a:p>
            <a:r>
              <a:rPr lang="en-US" dirty="0"/>
              <a:t>Fear vs. Trust  Based Thinking</a:t>
            </a:r>
          </a:p>
        </p:txBody>
      </p:sp>
      <p:sp>
        <p:nvSpPr>
          <p:cNvPr id="6" name="Content Placeholder 5">
            <a:extLst>
              <a:ext uri="{FF2B5EF4-FFF2-40B4-BE49-F238E27FC236}">
                <a16:creationId xmlns:a16="http://schemas.microsoft.com/office/drawing/2014/main" id="{AF77D59C-CEEF-D24A-AEE1-AD2DA2BE2EAF}"/>
              </a:ext>
            </a:extLst>
          </p:cNvPr>
          <p:cNvSpPr>
            <a:spLocks noGrp="1"/>
          </p:cNvSpPr>
          <p:nvPr>
            <p:ph sz="half" idx="1"/>
          </p:nvPr>
        </p:nvSpPr>
        <p:spPr>
          <a:xfrm>
            <a:off x="582083" y="1631531"/>
            <a:ext cx="3886200" cy="4351338"/>
          </a:xfrm>
        </p:spPr>
        <p:txBody>
          <a:bodyPr>
            <a:normAutofit lnSpcReduction="10000"/>
          </a:bodyPr>
          <a:lstStyle/>
          <a:p>
            <a:pPr>
              <a:lnSpc>
                <a:spcPct val="160000"/>
              </a:lnSpc>
            </a:pPr>
            <a:r>
              <a:rPr lang="en-US" dirty="0"/>
              <a:t>“I’m the only resident who can’t seem to cut it in the ICU.”</a:t>
            </a:r>
          </a:p>
          <a:p>
            <a:pPr>
              <a:lnSpc>
                <a:spcPct val="160000"/>
              </a:lnSpc>
            </a:pPr>
            <a:r>
              <a:rPr lang="en-US" dirty="0"/>
              <a:t>“I feel stupid because I failed the COMLEX 3 exam.”</a:t>
            </a:r>
          </a:p>
          <a:p>
            <a:pPr marL="0" indent="0">
              <a:buNone/>
            </a:pPr>
            <a:endParaRPr lang="en-US" dirty="0"/>
          </a:p>
          <a:p>
            <a:endParaRPr lang="en-US" dirty="0"/>
          </a:p>
          <a:p>
            <a:endParaRPr lang="en-US" dirty="0"/>
          </a:p>
          <a:p>
            <a:endParaRPr lang="en-US" dirty="0"/>
          </a:p>
        </p:txBody>
      </p:sp>
      <p:sp>
        <p:nvSpPr>
          <p:cNvPr id="7" name="Content Placeholder 6">
            <a:extLst>
              <a:ext uri="{FF2B5EF4-FFF2-40B4-BE49-F238E27FC236}">
                <a16:creationId xmlns:a16="http://schemas.microsoft.com/office/drawing/2014/main" id="{CCB3C720-FE87-D84B-8C0C-F0432BCFC56D}"/>
              </a:ext>
            </a:extLst>
          </p:cNvPr>
          <p:cNvSpPr>
            <a:spLocks noGrp="1"/>
          </p:cNvSpPr>
          <p:nvPr>
            <p:ph sz="half" idx="2"/>
          </p:nvPr>
        </p:nvSpPr>
        <p:spPr>
          <a:xfrm>
            <a:off x="4711702" y="1282845"/>
            <a:ext cx="3886200" cy="4870677"/>
          </a:xfrm>
        </p:spPr>
        <p:txBody>
          <a:bodyPr>
            <a:normAutofit lnSpcReduction="10000"/>
          </a:bodyPr>
          <a:lstStyle/>
          <a:p>
            <a:pPr>
              <a:lnSpc>
                <a:spcPct val="150000"/>
              </a:lnSpc>
            </a:pPr>
            <a:r>
              <a:rPr lang="en-US" dirty="0">
                <a:solidFill>
                  <a:schemeClr val="accent6"/>
                </a:solidFill>
              </a:rPr>
              <a:t>“The ICU is a challenge for me, but I am really good in the office with patients.”</a:t>
            </a:r>
          </a:p>
          <a:p>
            <a:pPr>
              <a:lnSpc>
                <a:spcPct val="150000"/>
              </a:lnSpc>
            </a:pPr>
            <a:r>
              <a:rPr lang="en-US" dirty="0">
                <a:solidFill>
                  <a:schemeClr val="accent6"/>
                </a:solidFill>
              </a:rPr>
              <a:t>“I’m very good in real life situations but have trouble with standardized tests.”</a:t>
            </a:r>
          </a:p>
        </p:txBody>
      </p:sp>
      <p:sp>
        <p:nvSpPr>
          <p:cNvPr id="5" name="Slide Number Placeholder 4">
            <a:extLst>
              <a:ext uri="{FF2B5EF4-FFF2-40B4-BE49-F238E27FC236}">
                <a16:creationId xmlns:a16="http://schemas.microsoft.com/office/drawing/2014/main" id="{40A1D186-8829-464C-9DC9-362C78401396}"/>
              </a:ext>
            </a:extLst>
          </p:cNvPr>
          <p:cNvSpPr>
            <a:spLocks noGrp="1"/>
          </p:cNvSpPr>
          <p:nvPr>
            <p:ph type="sldNum" sz="quarter" idx="11"/>
          </p:nvPr>
        </p:nvSpPr>
        <p:spPr/>
        <p:txBody>
          <a:bodyPr/>
          <a:lstStyle/>
          <a:p>
            <a:pPr>
              <a:defRPr/>
            </a:pPr>
            <a:fld id="{6AD68910-38FE-C240-95D4-C063CA8D3DE6}" type="slidenum">
              <a:rPr lang="en-US" altLang="en-US" smtClean="0"/>
              <a:pPr>
                <a:defRPr/>
              </a:pPr>
              <a:t>43</a:t>
            </a:fld>
            <a:endParaRPr lang="en-US" altLang="en-US" dirty="0"/>
          </a:p>
        </p:txBody>
      </p:sp>
      <p:sp>
        <p:nvSpPr>
          <p:cNvPr id="8" name="Footer Placeholder 3">
            <a:extLst>
              <a:ext uri="{FF2B5EF4-FFF2-40B4-BE49-F238E27FC236}">
                <a16:creationId xmlns:a16="http://schemas.microsoft.com/office/drawing/2014/main" id="{A4C16BD3-459D-1545-96CF-F5E1E24B1AFB}"/>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37643238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816D3C-11C0-6E4C-94E4-6E629B10321D}"/>
              </a:ext>
            </a:extLst>
          </p:cNvPr>
          <p:cNvSpPr>
            <a:spLocks noGrp="1"/>
          </p:cNvSpPr>
          <p:nvPr>
            <p:ph idx="1"/>
          </p:nvPr>
        </p:nvSpPr>
        <p:spPr>
          <a:xfrm>
            <a:off x="641902" y="1830824"/>
            <a:ext cx="7886700" cy="4438905"/>
          </a:xfrm>
        </p:spPr>
        <p:txBody>
          <a:bodyPr>
            <a:normAutofit fontScale="92500"/>
          </a:bodyPr>
          <a:lstStyle/>
          <a:p>
            <a:r>
              <a:rPr lang="en-US" dirty="0"/>
              <a:t>Ask yourself, what is the worst possible situation?</a:t>
            </a:r>
          </a:p>
          <a:p>
            <a:pPr marL="0" indent="0">
              <a:buNone/>
            </a:pPr>
            <a:endParaRPr lang="en-US" dirty="0"/>
          </a:p>
          <a:p>
            <a:r>
              <a:rPr lang="en-US" dirty="0"/>
              <a:t>Force yourself to consider the best possible outcome</a:t>
            </a:r>
          </a:p>
          <a:p>
            <a:pPr marL="0" indent="0">
              <a:buNone/>
            </a:pPr>
            <a:endParaRPr lang="en-US" dirty="0"/>
          </a:p>
          <a:p>
            <a:r>
              <a:rPr lang="en-US" dirty="0"/>
              <a:t>Now, consider what’s most likely to happen</a:t>
            </a:r>
          </a:p>
          <a:p>
            <a:pPr marL="0" indent="0">
              <a:buNone/>
            </a:pPr>
            <a:endParaRPr lang="en-US" dirty="0"/>
          </a:p>
          <a:p>
            <a:r>
              <a:rPr lang="en-US" dirty="0"/>
              <a:t>Develop a plan for the most realistic situation</a:t>
            </a:r>
            <a:br>
              <a:rPr lang="en-US" dirty="0"/>
            </a:br>
            <a:endParaRPr lang="en-US" dirty="0"/>
          </a:p>
          <a:p>
            <a:endParaRPr lang="en-US" dirty="0"/>
          </a:p>
          <a:p>
            <a:pPr marL="0" indent="0">
              <a:buNone/>
            </a:pPr>
            <a:r>
              <a:rPr lang="en-US" sz="1800" dirty="0"/>
              <a:t> Based on the work of Dr. Martin Seligman</a:t>
            </a:r>
          </a:p>
          <a:p>
            <a:endParaRPr lang="en-US" dirty="0"/>
          </a:p>
        </p:txBody>
      </p:sp>
      <p:sp>
        <p:nvSpPr>
          <p:cNvPr id="3" name="Title 2">
            <a:extLst>
              <a:ext uri="{FF2B5EF4-FFF2-40B4-BE49-F238E27FC236}">
                <a16:creationId xmlns:a16="http://schemas.microsoft.com/office/drawing/2014/main" id="{50D974A2-5EC3-BE4F-84D2-0F0618B797E3}"/>
              </a:ext>
            </a:extLst>
          </p:cNvPr>
          <p:cNvSpPr>
            <a:spLocks noGrp="1"/>
          </p:cNvSpPr>
          <p:nvPr>
            <p:ph type="title"/>
          </p:nvPr>
        </p:nvSpPr>
        <p:spPr/>
        <p:txBody>
          <a:bodyPr/>
          <a:lstStyle/>
          <a:p>
            <a:r>
              <a:rPr lang="en-US" dirty="0"/>
              <a:t>Put it in Perspective Example </a:t>
            </a:r>
          </a:p>
        </p:txBody>
      </p:sp>
      <p:sp>
        <p:nvSpPr>
          <p:cNvPr id="5" name="Slide Number Placeholder 4">
            <a:extLst>
              <a:ext uri="{FF2B5EF4-FFF2-40B4-BE49-F238E27FC236}">
                <a16:creationId xmlns:a16="http://schemas.microsoft.com/office/drawing/2014/main" id="{DB6D2A89-1073-8F47-8172-07A18A0B3713}"/>
              </a:ext>
            </a:extLst>
          </p:cNvPr>
          <p:cNvSpPr>
            <a:spLocks noGrp="1"/>
          </p:cNvSpPr>
          <p:nvPr>
            <p:ph type="sldNum" sz="quarter" idx="11"/>
          </p:nvPr>
        </p:nvSpPr>
        <p:spPr/>
        <p:txBody>
          <a:bodyPr/>
          <a:lstStyle/>
          <a:p>
            <a:pPr>
              <a:defRPr/>
            </a:pPr>
            <a:fld id="{6AD68910-38FE-C240-95D4-C063CA8D3DE6}" type="slidenum">
              <a:rPr lang="en-US" altLang="en-US" smtClean="0"/>
              <a:pPr>
                <a:defRPr/>
              </a:pPr>
              <a:t>44</a:t>
            </a:fld>
            <a:endParaRPr lang="en-US" altLang="en-US" dirty="0"/>
          </a:p>
        </p:txBody>
      </p:sp>
      <p:sp>
        <p:nvSpPr>
          <p:cNvPr id="6" name="Footer Placeholder 3">
            <a:extLst>
              <a:ext uri="{FF2B5EF4-FFF2-40B4-BE49-F238E27FC236}">
                <a16:creationId xmlns:a16="http://schemas.microsoft.com/office/drawing/2014/main" id="{3B7C71A8-087F-DB47-9D70-82270A8D067A}"/>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4082822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03F3F0-6545-674B-8F57-F90E41D55221}"/>
              </a:ext>
            </a:extLst>
          </p:cNvPr>
          <p:cNvSpPr>
            <a:spLocks noGrp="1"/>
          </p:cNvSpPr>
          <p:nvPr>
            <p:ph idx="1"/>
          </p:nvPr>
        </p:nvSpPr>
        <p:spPr>
          <a:xfrm>
            <a:off x="694912" y="1765005"/>
            <a:ext cx="7886700" cy="4680083"/>
          </a:xfrm>
        </p:spPr>
        <p:txBody>
          <a:bodyPr/>
          <a:lstStyle/>
          <a:p>
            <a:r>
              <a:rPr lang="en-US" sz="2400" dirty="0"/>
              <a:t>Write down 3 things you are grateful for</a:t>
            </a:r>
          </a:p>
          <a:p>
            <a:pPr marL="0" indent="0">
              <a:buNone/>
            </a:pPr>
            <a:endParaRPr lang="en-US" sz="2400" dirty="0"/>
          </a:p>
          <a:p>
            <a:r>
              <a:rPr lang="en-US" sz="2400" dirty="0"/>
              <a:t>Write down the story of your life in 6 words</a:t>
            </a:r>
          </a:p>
          <a:p>
            <a:pPr marL="0" indent="0">
              <a:buNone/>
            </a:pPr>
            <a:endParaRPr lang="en-US" sz="2400" dirty="0"/>
          </a:p>
          <a:p>
            <a:r>
              <a:rPr lang="en-US" sz="2400" dirty="0"/>
              <a:t>Write down 3 wishes</a:t>
            </a:r>
          </a:p>
          <a:p>
            <a:pPr marL="0" indent="0">
              <a:buNone/>
            </a:pPr>
            <a:endParaRPr lang="en-US" sz="2400" dirty="0"/>
          </a:p>
          <a:p>
            <a:r>
              <a:rPr lang="en-US" sz="2400" dirty="0"/>
              <a:t>Write down 3 commitments you want to make to yourself today</a:t>
            </a:r>
          </a:p>
          <a:p>
            <a:pPr marL="0" indent="0">
              <a:buNone/>
            </a:pPr>
            <a:endParaRPr lang="en-US" sz="2400" dirty="0"/>
          </a:p>
          <a:p>
            <a:pPr marL="0" indent="0">
              <a:buNone/>
            </a:pPr>
            <a:r>
              <a:rPr lang="en-US" sz="1400" dirty="0"/>
              <a:t>ThoeleDG,PermJ2020;24:19.056 DOI:https://doi.org/10.7812/TPP?19.056</a:t>
            </a:r>
          </a:p>
          <a:p>
            <a:pPr marL="0" indent="0">
              <a:buNone/>
            </a:pPr>
            <a:endParaRPr lang="en-US" sz="2400" dirty="0"/>
          </a:p>
          <a:p>
            <a:pPr marL="0" indent="0">
              <a:buNone/>
            </a:pPr>
            <a:endParaRPr lang="en-US" dirty="0"/>
          </a:p>
        </p:txBody>
      </p:sp>
      <p:sp>
        <p:nvSpPr>
          <p:cNvPr id="4" name="Title 3">
            <a:extLst>
              <a:ext uri="{FF2B5EF4-FFF2-40B4-BE49-F238E27FC236}">
                <a16:creationId xmlns:a16="http://schemas.microsoft.com/office/drawing/2014/main" id="{F9E0EF61-39A4-5447-8819-16069C9E5931}"/>
              </a:ext>
            </a:extLst>
          </p:cNvPr>
          <p:cNvSpPr>
            <a:spLocks noGrp="1"/>
          </p:cNvSpPr>
          <p:nvPr>
            <p:ph type="title"/>
          </p:nvPr>
        </p:nvSpPr>
        <p:spPr/>
        <p:txBody>
          <a:bodyPr/>
          <a:lstStyle/>
          <a:p>
            <a:r>
              <a:rPr lang="en-US" dirty="0"/>
              <a:t>3-Minute Mental Makeover</a:t>
            </a:r>
          </a:p>
        </p:txBody>
      </p:sp>
      <p:sp>
        <p:nvSpPr>
          <p:cNvPr id="3" name="Slide Number Placeholder 2">
            <a:extLst>
              <a:ext uri="{FF2B5EF4-FFF2-40B4-BE49-F238E27FC236}">
                <a16:creationId xmlns:a16="http://schemas.microsoft.com/office/drawing/2014/main" id="{56151662-9F99-6E49-A7DE-88742EFBA4E4}"/>
              </a:ext>
            </a:extLst>
          </p:cNvPr>
          <p:cNvSpPr>
            <a:spLocks noGrp="1"/>
          </p:cNvSpPr>
          <p:nvPr>
            <p:ph type="sldNum" sz="quarter" idx="11"/>
          </p:nvPr>
        </p:nvSpPr>
        <p:spPr/>
        <p:txBody>
          <a:bodyPr/>
          <a:lstStyle/>
          <a:p>
            <a:pPr>
              <a:defRPr/>
            </a:pPr>
            <a:fld id="{0111FBDE-2D36-6A49-83F8-2BBFB586505C}" type="slidenum">
              <a:rPr lang="en-US" altLang="en-US" smtClean="0"/>
              <a:pPr>
                <a:defRPr/>
              </a:pPr>
              <a:t>45</a:t>
            </a:fld>
            <a:endParaRPr lang="en-US" altLang="en-US" dirty="0"/>
          </a:p>
        </p:txBody>
      </p:sp>
      <p:sp>
        <p:nvSpPr>
          <p:cNvPr id="6" name="Footer Placeholder 3">
            <a:extLst>
              <a:ext uri="{FF2B5EF4-FFF2-40B4-BE49-F238E27FC236}">
                <a16:creationId xmlns:a16="http://schemas.microsoft.com/office/drawing/2014/main" id="{14BF9745-B581-E545-8F4D-8B5BF5CD5AAC}"/>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2636424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63D672F-C88B-7D4E-854F-41F308B1064A}"/>
              </a:ext>
            </a:extLst>
          </p:cNvPr>
          <p:cNvSpPr>
            <a:spLocks noGrp="1"/>
          </p:cNvSpPr>
          <p:nvPr>
            <p:ph idx="1"/>
          </p:nvPr>
        </p:nvSpPr>
        <p:spPr>
          <a:xfrm>
            <a:off x="628650" y="1572029"/>
            <a:ext cx="7886700" cy="4438905"/>
          </a:xfrm>
        </p:spPr>
        <p:txBody>
          <a:bodyPr/>
          <a:lstStyle/>
          <a:p>
            <a:pPr>
              <a:lnSpc>
                <a:spcPct val="150000"/>
              </a:lnSpc>
            </a:pPr>
            <a:r>
              <a:rPr lang="en-US" dirty="0"/>
              <a:t>Create communities of connection </a:t>
            </a:r>
          </a:p>
          <a:p>
            <a:pPr>
              <a:lnSpc>
                <a:spcPct val="150000"/>
              </a:lnSpc>
            </a:pPr>
            <a:r>
              <a:rPr lang="en-US" dirty="0"/>
              <a:t>Practice empathy</a:t>
            </a:r>
          </a:p>
          <a:p>
            <a:pPr>
              <a:lnSpc>
                <a:spcPct val="150000"/>
              </a:lnSpc>
            </a:pPr>
            <a:r>
              <a:rPr lang="en-US" dirty="0"/>
              <a:t>Build agency/control through resiliency training</a:t>
            </a:r>
          </a:p>
          <a:p>
            <a:pPr>
              <a:lnSpc>
                <a:spcPct val="150000"/>
              </a:lnSpc>
            </a:pPr>
            <a:r>
              <a:rPr lang="en-US" dirty="0"/>
              <a:t>Talk about “purpose” </a:t>
            </a:r>
          </a:p>
          <a:p>
            <a:pPr>
              <a:lnSpc>
                <a:spcPct val="150000"/>
              </a:lnSpc>
            </a:pPr>
            <a:r>
              <a:rPr lang="en-US" dirty="0"/>
              <a:t>Let residents know THEY MATTER </a:t>
            </a:r>
          </a:p>
          <a:p>
            <a:pPr marL="0" indent="0">
              <a:buNone/>
            </a:pPr>
            <a:endParaRPr lang="en-US" dirty="0"/>
          </a:p>
        </p:txBody>
      </p:sp>
      <p:sp>
        <p:nvSpPr>
          <p:cNvPr id="2" name="Title 1">
            <a:extLst>
              <a:ext uri="{FF2B5EF4-FFF2-40B4-BE49-F238E27FC236}">
                <a16:creationId xmlns:a16="http://schemas.microsoft.com/office/drawing/2014/main" id="{88505057-F9BC-4348-8BCF-A17340D00447}"/>
              </a:ext>
            </a:extLst>
          </p:cNvPr>
          <p:cNvSpPr>
            <a:spLocks noGrp="1"/>
          </p:cNvSpPr>
          <p:nvPr>
            <p:ph type="title"/>
          </p:nvPr>
        </p:nvSpPr>
        <p:spPr/>
        <p:txBody>
          <a:bodyPr/>
          <a:lstStyle/>
          <a:p>
            <a:r>
              <a:rPr lang="en-US" dirty="0"/>
              <a:t>Wellness Education</a:t>
            </a:r>
          </a:p>
        </p:txBody>
      </p:sp>
      <p:sp>
        <p:nvSpPr>
          <p:cNvPr id="6" name="Slide Number Placeholder 5">
            <a:extLst>
              <a:ext uri="{FF2B5EF4-FFF2-40B4-BE49-F238E27FC236}">
                <a16:creationId xmlns:a16="http://schemas.microsoft.com/office/drawing/2014/main" id="{DFECECDA-0635-B24D-B86C-6359414083E5}"/>
              </a:ext>
            </a:extLst>
          </p:cNvPr>
          <p:cNvSpPr>
            <a:spLocks noGrp="1"/>
          </p:cNvSpPr>
          <p:nvPr>
            <p:ph type="sldNum" sz="quarter" idx="11"/>
          </p:nvPr>
        </p:nvSpPr>
        <p:spPr/>
        <p:txBody>
          <a:bodyPr/>
          <a:lstStyle/>
          <a:p>
            <a:pPr>
              <a:defRPr/>
            </a:pPr>
            <a:fld id="{0F936355-F024-8C42-A5F5-6F05435583B0}" type="slidenum">
              <a:rPr lang="en-US" altLang="en-US" smtClean="0"/>
              <a:pPr>
                <a:defRPr/>
              </a:pPr>
              <a:t>46</a:t>
            </a:fld>
            <a:endParaRPr lang="en-US" altLang="en-US" dirty="0"/>
          </a:p>
        </p:txBody>
      </p:sp>
      <p:sp>
        <p:nvSpPr>
          <p:cNvPr id="8" name="Footer Placeholder 3">
            <a:extLst>
              <a:ext uri="{FF2B5EF4-FFF2-40B4-BE49-F238E27FC236}">
                <a16:creationId xmlns:a16="http://schemas.microsoft.com/office/drawing/2014/main" id="{0BF3BA5E-B793-7A4F-9846-5EF1918D3ECD}"/>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33009392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A475597-7756-F04F-870C-A7A23116852F}"/>
              </a:ext>
            </a:extLst>
          </p:cNvPr>
          <p:cNvSpPr>
            <a:spLocks noGrp="1"/>
          </p:cNvSpPr>
          <p:nvPr>
            <p:ph idx="1"/>
          </p:nvPr>
        </p:nvSpPr>
        <p:spPr>
          <a:xfrm>
            <a:off x="660548" y="1876282"/>
            <a:ext cx="7686010" cy="4152378"/>
          </a:xfrm>
        </p:spPr>
        <p:txBody>
          <a:bodyPr>
            <a:normAutofit fontScale="92500" lnSpcReduction="10000"/>
          </a:bodyPr>
          <a:lstStyle/>
          <a:p>
            <a:r>
              <a:rPr lang="en-US" dirty="0"/>
              <a:t>Essential curriculum should begin early</a:t>
            </a:r>
          </a:p>
          <a:p>
            <a:pPr marL="0" indent="0">
              <a:buNone/>
            </a:pPr>
            <a:endParaRPr lang="en-US" dirty="0"/>
          </a:p>
          <a:p>
            <a:r>
              <a:rPr lang="en-US" dirty="0"/>
              <a:t>Be longitudinal</a:t>
            </a:r>
          </a:p>
          <a:p>
            <a:pPr marL="0" indent="0">
              <a:buNone/>
            </a:pPr>
            <a:endParaRPr lang="en-US" dirty="0"/>
          </a:p>
          <a:p>
            <a:r>
              <a:rPr lang="en-US" b="1" dirty="0"/>
              <a:t>Identify a champion</a:t>
            </a:r>
          </a:p>
          <a:p>
            <a:pPr marL="0" indent="0">
              <a:buNone/>
            </a:pPr>
            <a:endParaRPr lang="en-US" dirty="0"/>
          </a:p>
          <a:p>
            <a:r>
              <a:rPr lang="en-US" dirty="0"/>
              <a:t>Provide support for self disclosure of struggles</a:t>
            </a:r>
          </a:p>
          <a:p>
            <a:endParaRPr lang="en-US" dirty="0"/>
          </a:p>
          <a:p>
            <a:endParaRPr lang="en-US" dirty="0"/>
          </a:p>
          <a:p>
            <a:pPr marL="0" indent="0">
              <a:buNone/>
            </a:pPr>
            <a:r>
              <a:rPr lang="en-US" sz="2200" dirty="0"/>
              <a:t>FamMed. 2019;52(8):670-6.)doi:10.22454/FamMed.2019.899425</a:t>
            </a:r>
          </a:p>
          <a:p>
            <a:endParaRPr lang="en-US" dirty="0"/>
          </a:p>
        </p:txBody>
      </p:sp>
      <p:sp>
        <p:nvSpPr>
          <p:cNvPr id="3" name="Title 2">
            <a:extLst>
              <a:ext uri="{FF2B5EF4-FFF2-40B4-BE49-F238E27FC236}">
                <a16:creationId xmlns:a16="http://schemas.microsoft.com/office/drawing/2014/main" id="{D3121C65-80E0-0440-ABC2-FAD4CDF7B492}"/>
              </a:ext>
            </a:extLst>
          </p:cNvPr>
          <p:cNvSpPr>
            <a:spLocks noGrp="1"/>
          </p:cNvSpPr>
          <p:nvPr>
            <p:ph type="title"/>
          </p:nvPr>
        </p:nvSpPr>
        <p:spPr/>
        <p:txBody>
          <a:bodyPr/>
          <a:lstStyle/>
          <a:p>
            <a:r>
              <a:rPr lang="en-US" dirty="0"/>
              <a:t>Wellness Education</a:t>
            </a:r>
          </a:p>
        </p:txBody>
      </p:sp>
      <p:sp>
        <p:nvSpPr>
          <p:cNvPr id="5" name="Slide Number Placeholder 4">
            <a:extLst>
              <a:ext uri="{FF2B5EF4-FFF2-40B4-BE49-F238E27FC236}">
                <a16:creationId xmlns:a16="http://schemas.microsoft.com/office/drawing/2014/main" id="{C238E2E8-704D-9B46-A219-CBF60CA89CB8}"/>
              </a:ext>
            </a:extLst>
          </p:cNvPr>
          <p:cNvSpPr>
            <a:spLocks noGrp="1"/>
          </p:cNvSpPr>
          <p:nvPr>
            <p:ph type="sldNum" sz="quarter" idx="11"/>
          </p:nvPr>
        </p:nvSpPr>
        <p:spPr/>
        <p:txBody>
          <a:bodyPr/>
          <a:lstStyle/>
          <a:p>
            <a:pPr>
              <a:defRPr/>
            </a:pPr>
            <a:fld id="{6AD68910-38FE-C240-95D4-C063CA8D3DE6}" type="slidenum">
              <a:rPr lang="en-US" altLang="en-US" smtClean="0"/>
              <a:pPr>
                <a:defRPr/>
              </a:pPr>
              <a:t>47</a:t>
            </a:fld>
            <a:endParaRPr lang="en-US" altLang="en-US" dirty="0"/>
          </a:p>
        </p:txBody>
      </p:sp>
      <p:sp>
        <p:nvSpPr>
          <p:cNvPr id="6" name="Footer Placeholder 3">
            <a:extLst>
              <a:ext uri="{FF2B5EF4-FFF2-40B4-BE49-F238E27FC236}">
                <a16:creationId xmlns:a16="http://schemas.microsoft.com/office/drawing/2014/main" id="{FBDCAD0D-925F-384F-B702-6424C7072C28}"/>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18012874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389C53-88A4-E143-9E12-9512C87DE20A}"/>
              </a:ext>
            </a:extLst>
          </p:cNvPr>
          <p:cNvSpPr>
            <a:spLocks noGrp="1"/>
          </p:cNvSpPr>
          <p:nvPr>
            <p:ph idx="1"/>
          </p:nvPr>
        </p:nvSpPr>
        <p:spPr>
          <a:xfrm>
            <a:off x="658091" y="1209547"/>
            <a:ext cx="7886700" cy="4438905"/>
          </a:xfrm>
        </p:spPr>
        <p:txBody>
          <a:bodyPr>
            <a:normAutofit/>
          </a:bodyPr>
          <a:lstStyle/>
          <a:p>
            <a:pPr marL="0" indent="0">
              <a:buNone/>
            </a:pPr>
            <a:endParaRPr lang="en-US" dirty="0"/>
          </a:p>
          <a:p>
            <a:pPr marL="0" indent="0">
              <a:buNone/>
            </a:pPr>
            <a:endParaRPr lang="en-US" dirty="0"/>
          </a:p>
          <a:p>
            <a:r>
              <a:rPr lang="en-US" sz="3500" dirty="0"/>
              <a:t>Shame leads to isolation, separation, feelings of being stuck and powerlessness</a:t>
            </a:r>
          </a:p>
          <a:p>
            <a:pPr marL="0" indent="0">
              <a:buNone/>
            </a:pPr>
            <a:endParaRPr lang="en-US" sz="3500" dirty="0"/>
          </a:p>
          <a:p>
            <a:r>
              <a:rPr lang="en-US" sz="3500" dirty="0"/>
              <a:t>Empathy leads to courage, connection and compassion</a:t>
            </a:r>
          </a:p>
          <a:p>
            <a:endParaRPr lang="en-US" sz="3500" dirty="0"/>
          </a:p>
          <a:p>
            <a:endParaRPr lang="en-US" dirty="0"/>
          </a:p>
        </p:txBody>
      </p:sp>
      <p:sp>
        <p:nvSpPr>
          <p:cNvPr id="3" name="Title 2">
            <a:extLst>
              <a:ext uri="{FF2B5EF4-FFF2-40B4-BE49-F238E27FC236}">
                <a16:creationId xmlns:a16="http://schemas.microsoft.com/office/drawing/2014/main" id="{98999408-6178-1840-B42C-AB58F55C7CC5}"/>
              </a:ext>
            </a:extLst>
          </p:cNvPr>
          <p:cNvSpPr>
            <a:spLocks noGrp="1"/>
          </p:cNvSpPr>
          <p:nvPr>
            <p:ph type="title"/>
          </p:nvPr>
        </p:nvSpPr>
        <p:spPr/>
        <p:txBody>
          <a:bodyPr/>
          <a:lstStyle/>
          <a:p>
            <a:r>
              <a:rPr lang="en-US" dirty="0"/>
              <a:t>Antidote to Shame is Empathy</a:t>
            </a:r>
          </a:p>
        </p:txBody>
      </p:sp>
      <p:sp>
        <p:nvSpPr>
          <p:cNvPr id="5" name="Slide Number Placeholder 4">
            <a:extLst>
              <a:ext uri="{FF2B5EF4-FFF2-40B4-BE49-F238E27FC236}">
                <a16:creationId xmlns:a16="http://schemas.microsoft.com/office/drawing/2014/main" id="{14388D34-4E1C-B944-BF4D-A3AA6DF1584D}"/>
              </a:ext>
            </a:extLst>
          </p:cNvPr>
          <p:cNvSpPr>
            <a:spLocks noGrp="1"/>
          </p:cNvSpPr>
          <p:nvPr>
            <p:ph type="sldNum" sz="quarter" idx="11"/>
          </p:nvPr>
        </p:nvSpPr>
        <p:spPr/>
        <p:txBody>
          <a:bodyPr/>
          <a:lstStyle/>
          <a:p>
            <a:pPr>
              <a:defRPr/>
            </a:pPr>
            <a:fld id="{6AD68910-38FE-C240-95D4-C063CA8D3DE6}" type="slidenum">
              <a:rPr lang="en-US" altLang="en-US" smtClean="0"/>
              <a:pPr>
                <a:defRPr/>
              </a:pPr>
              <a:t>48</a:t>
            </a:fld>
            <a:endParaRPr lang="en-US" altLang="en-US" dirty="0"/>
          </a:p>
        </p:txBody>
      </p:sp>
      <p:sp>
        <p:nvSpPr>
          <p:cNvPr id="6" name="Footer Placeholder 3">
            <a:extLst>
              <a:ext uri="{FF2B5EF4-FFF2-40B4-BE49-F238E27FC236}">
                <a16:creationId xmlns:a16="http://schemas.microsoft.com/office/drawing/2014/main" id="{A454163A-4DE5-1D47-A613-30A1435B21FC}"/>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27131757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A4AE7E-C567-C84B-A1E3-212FE8BF5886}"/>
              </a:ext>
            </a:extLst>
          </p:cNvPr>
          <p:cNvSpPr>
            <a:spLocks noGrp="1"/>
          </p:cNvSpPr>
          <p:nvPr>
            <p:ph type="sldNum" sz="quarter" idx="11"/>
          </p:nvPr>
        </p:nvSpPr>
        <p:spPr/>
        <p:txBody>
          <a:bodyPr/>
          <a:lstStyle/>
          <a:p>
            <a:pPr>
              <a:defRPr/>
            </a:pPr>
            <a:fld id="{0111FBDE-2D36-6A49-83F8-2BBFB586505C}" type="slidenum">
              <a:rPr lang="en-US" altLang="en-US" smtClean="0"/>
              <a:pPr>
                <a:defRPr/>
              </a:pPr>
              <a:t>49</a:t>
            </a:fld>
            <a:endParaRPr lang="en-US" altLang="en-US" dirty="0"/>
          </a:p>
        </p:txBody>
      </p:sp>
      <p:sp>
        <p:nvSpPr>
          <p:cNvPr id="4" name="Rectangle 3">
            <a:extLst>
              <a:ext uri="{FF2B5EF4-FFF2-40B4-BE49-F238E27FC236}">
                <a16:creationId xmlns:a16="http://schemas.microsoft.com/office/drawing/2014/main" id="{6B3EC5ED-F48D-FF46-A31A-FEF8F991331D}"/>
              </a:ext>
            </a:extLst>
          </p:cNvPr>
          <p:cNvSpPr/>
          <p:nvPr/>
        </p:nvSpPr>
        <p:spPr>
          <a:xfrm>
            <a:off x="866015" y="2003852"/>
            <a:ext cx="7853916" cy="3662541"/>
          </a:xfrm>
          <a:prstGeom prst="rect">
            <a:avLst/>
          </a:prstGeom>
        </p:spPr>
        <p:txBody>
          <a:bodyPr wrap="square">
            <a:spAutoFit/>
          </a:bodyPr>
          <a:lstStyle/>
          <a:p>
            <a:r>
              <a:rPr lang="en-US" sz="2800" b="0" i="1" dirty="0">
                <a:latin typeface="+mj-lt"/>
              </a:rPr>
              <a:t>“Empathy has no script. There is no right or wrong way to do it.  It’s simply listening, holding space, withholding judgment, emotionally connecting and communicating that incredibly healing message of: You’re not alone.”</a:t>
            </a:r>
          </a:p>
          <a:p>
            <a:r>
              <a:rPr lang="en-US" sz="2400" dirty="0">
                <a:latin typeface="+mj-lt"/>
              </a:rPr>
              <a:t>                                                                 </a:t>
            </a:r>
          </a:p>
          <a:p>
            <a:pPr algn="r"/>
            <a:r>
              <a:rPr lang="en-US" b="0" dirty="0">
                <a:latin typeface="+mj-lt"/>
              </a:rPr>
              <a:t>Brené Brown</a:t>
            </a:r>
            <a:br>
              <a:rPr lang="en-US" sz="2800" dirty="0">
                <a:latin typeface="+mj-lt"/>
              </a:rPr>
            </a:br>
            <a:br>
              <a:rPr lang="en-US" sz="2800" dirty="0">
                <a:latin typeface="+mj-lt"/>
              </a:rPr>
            </a:br>
            <a:endParaRPr lang="en-US" dirty="0">
              <a:latin typeface="+mj-lt"/>
            </a:endParaRPr>
          </a:p>
        </p:txBody>
      </p:sp>
      <p:sp>
        <p:nvSpPr>
          <p:cNvPr id="5" name="Footer Placeholder 3">
            <a:extLst>
              <a:ext uri="{FF2B5EF4-FFF2-40B4-BE49-F238E27FC236}">
                <a16:creationId xmlns:a16="http://schemas.microsoft.com/office/drawing/2014/main" id="{EDE9403A-A30F-3B44-8124-1FABAF3B9BF0}"/>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325069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Content Placeholder 26" descr="A close up of text on a white background&#10;&#10;Description automatically generated">
            <a:extLst>
              <a:ext uri="{FF2B5EF4-FFF2-40B4-BE49-F238E27FC236}">
                <a16:creationId xmlns:a16="http://schemas.microsoft.com/office/drawing/2014/main" id="{65B448BC-3B6D-3E44-879E-A48E095C94B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497" t="2233" r="1079"/>
          <a:stretch/>
        </p:blipFill>
        <p:spPr>
          <a:xfrm>
            <a:off x="1951095" y="711197"/>
            <a:ext cx="7006639" cy="5096935"/>
          </a:xfrm>
        </p:spPr>
      </p:pic>
      <p:sp>
        <p:nvSpPr>
          <p:cNvPr id="5" name="Slide Number Placeholder 4">
            <a:extLst>
              <a:ext uri="{FF2B5EF4-FFF2-40B4-BE49-F238E27FC236}">
                <a16:creationId xmlns:a16="http://schemas.microsoft.com/office/drawing/2014/main" id="{A8E4297A-337A-F642-8FE5-CF3CD19D8605}"/>
              </a:ext>
            </a:extLst>
          </p:cNvPr>
          <p:cNvSpPr>
            <a:spLocks noGrp="1"/>
          </p:cNvSpPr>
          <p:nvPr>
            <p:ph type="sldNum" sz="quarter" idx="11"/>
          </p:nvPr>
        </p:nvSpPr>
        <p:spPr/>
        <p:txBody>
          <a:bodyPr anchor="ctr">
            <a:normAutofit/>
          </a:bodyPr>
          <a:lstStyle/>
          <a:p>
            <a:pPr>
              <a:spcAft>
                <a:spcPts val="600"/>
              </a:spcAft>
              <a:defRPr/>
            </a:pPr>
            <a:fld id="{6AD68910-38FE-C240-95D4-C063CA8D3DE6}" type="slidenum">
              <a:rPr lang="en-US" altLang="en-US" smtClean="0"/>
              <a:pPr>
                <a:spcAft>
                  <a:spcPts val="600"/>
                </a:spcAft>
                <a:defRPr/>
              </a:pPr>
              <a:t>5</a:t>
            </a:fld>
            <a:endParaRPr lang="en-US" altLang="en-US" dirty="0"/>
          </a:p>
        </p:txBody>
      </p:sp>
      <p:sp>
        <p:nvSpPr>
          <p:cNvPr id="6" name="Footer Placeholder 3">
            <a:extLst>
              <a:ext uri="{FF2B5EF4-FFF2-40B4-BE49-F238E27FC236}">
                <a16:creationId xmlns:a16="http://schemas.microsoft.com/office/drawing/2014/main" id="{96F0FABA-9793-DD46-8197-E4FE2776DBA8}"/>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26671504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ED8379-CBBA-D947-B344-6AA9D30666C1}"/>
              </a:ext>
            </a:extLst>
          </p:cNvPr>
          <p:cNvSpPr>
            <a:spLocks noGrp="1"/>
          </p:cNvSpPr>
          <p:nvPr>
            <p:ph idx="1"/>
          </p:nvPr>
        </p:nvSpPr>
        <p:spPr>
          <a:xfrm>
            <a:off x="211874" y="1792980"/>
            <a:ext cx="8932126" cy="4719333"/>
          </a:xfrm>
        </p:spPr>
        <p:txBody>
          <a:bodyPr>
            <a:normAutofit fontScale="85000" lnSpcReduction="10000"/>
          </a:bodyPr>
          <a:lstStyle/>
          <a:p>
            <a:r>
              <a:rPr lang="en-US" sz="1900" dirty="0">
                <a:hlinkClick r:id="rId3"/>
              </a:rPr>
              <a:t>https://www.medscape.com/slideshow/2020-lifestyle-burnout-6012460#2</a:t>
            </a:r>
            <a:endParaRPr lang="en-US" sz="1900" dirty="0"/>
          </a:p>
          <a:p>
            <a:r>
              <a:rPr lang="en-US" sz="1900" dirty="0">
                <a:latin typeface="Arial" panose="020B0604020202020204" pitchFamily="34" charset="0"/>
                <a:cs typeface="Arial" panose="020B0604020202020204" pitchFamily="34" charset="0"/>
              </a:rPr>
              <a:t>JAMA.2016;316(21):2214-2236.doi:10.1001/jama.2016.17324</a:t>
            </a:r>
          </a:p>
          <a:p>
            <a:r>
              <a:rPr lang="en-US" sz="1900" i="1" dirty="0"/>
              <a:t>JAMA. </a:t>
            </a:r>
            <a:r>
              <a:rPr lang="en-US" sz="1900" dirty="0"/>
              <a:t>2018;320(11):1114-1130. doi:10.1001/jama.2018.12615</a:t>
            </a:r>
          </a:p>
          <a:p>
            <a:r>
              <a:rPr lang="en-US" sz="1900" dirty="0"/>
              <a:t>FamMed. 2019;52(8):670-6.)doi:10.22454/FamMed.2019.899425</a:t>
            </a:r>
          </a:p>
          <a:p>
            <a:r>
              <a:rPr lang="en-US" sz="1900" dirty="0"/>
              <a:t>AcadPsych.2017Apr;41(2):189-194.doi:10.1007/s40596-016-0628-6 </a:t>
            </a:r>
          </a:p>
          <a:p>
            <a:r>
              <a:rPr lang="en-US" sz="1900" dirty="0"/>
              <a:t>Koven,S. Letter to a Young Female Physician. N Engl J Med 2017: 376:1907-1909. doi:1.1056/NEJMp1702010</a:t>
            </a:r>
          </a:p>
          <a:p>
            <a:r>
              <a:rPr lang="en-US" sz="1900" dirty="0"/>
              <a:t>Brené Brown. June 2010. The Power of Vulnerability. Retrieved from http://www.ted.com</a:t>
            </a:r>
          </a:p>
          <a:p>
            <a:r>
              <a:rPr lang="en-US" sz="1900" dirty="0"/>
              <a:t>Santos, Laurie. (2020, April 16. The Happiness Lab Podcast: Bonus: Helping the Helpers.</a:t>
            </a:r>
          </a:p>
          <a:p>
            <a:r>
              <a:rPr lang="en-US" sz="1900" dirty="0"/>
              <a:t>Seligman, M. (2011). Flourish: A Visionary New Understanding of Happiness and Well Being. Free Press.</a:t>
            </a:r>
          </a:p>
          <a:p>
            <a:r>
              <a:rPr lang="en-US" sz="1900" dirty="0">
                <a:hlinkClick r:id="rId4"/>
              </a:rPr>
              <a:t>https://www.nytimes.com/2018/01/01/upshot/finding-purpose-for-a-good-life-but-also-a-healthy-one.html</a:t>
            </a:r>
            <a:endParaRPr lang="en-US" sz="1900" dirty="0"/>
          </a:p>
          <a:p>
            <a:r>
              <a:rPr lang="en-US" sz="1900" dirty="0"/>
              <a:t>ThoeleDG, Healthcare Practitioners and Families Writing Together: The Three Minute Mental Makeover. Perm J 2020;2419.056. DOI:https://doi.org/10.7812/TPP/10.056</a:t>
            </a:r>
          </a:p>
          <a:p>
            <a:endParaRPr lang="en-US" sz="2000" dirty="0">
              <a:latin typeface="Arial" panose="020B0604020202020204" pitchFamily="34" charset="0"/>
              <a:cs typeface="Arial" panose="020B0604020202020204" pitchFamily="34" charset="0"/>
            </a:endParaRPr>
          </a:p>
          <a:p>
            <a:pPr marL="0"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522D0915-C228-5D4D-A6FB-84F07BEE4EB9}"/>
              </a:ext>
            </a:extLst>
          </p:cNvPr>
          <p:cNvSpPr>
            <a:spLocks noGrp="1"/>
          </p:cNvSpPr>
          <p:nvPr>
            <p:ph type="title"/>
          </p:nvPr>
        </p:nvSpPr>
        <p:spPr>
          <a:xfrm>
            <a:off x="1989344" y="246467"/>
            <a:ext cx="6526006" cy="901850"/>
          </a:xfrm>
        </p:spPr>
        <p:txBody>
          <a:bodyPr/>
          <a:lstStyle/>
          <a:p>
            <a:r>
              <a:rPr lang="en-US" dirty="0"/>
              <a:t>Resources</a:t>
            </a:r>
          </a:p>
        </p:txBody>
      </p:sp>
      <p:sp>
        <p:nvSpPr>
          <p:cNvPr id="5" name="Slide Number Placeholder 4">
            <a:extLst>
              <a:ext uri="{FF2B5EF4-FFF2-40B4-BE49-F238E27FC236}">
                <a16:creationId xmlns:a16="http://schemas.microsoft.com/office/drawing/2014/main" id="{A197EAD4-6E1A-A74C-84C7-7B4AD5A070CB}"/>
              </a:ext>
            </a:extLst>
          </p:cNvPr>
          <p:cNvSpPr>
            <a:spLocks noGrp="1"/>
          </p:cNvSpPr>
          <p:nvPr>
            <p:ph type="sldNum" sz="quarter" idx="11"/>
          </p:nvPr>
        </p:nvSpPr>
        <p:spPr/>
        <p:txBody>
          <a:bodyPr/>
          <a:lstStyle/>
          <a:p>
            <a:pPr>
              <a:defRPr/>
            </a:pPr>
            <a:fld id="{6AD68910-38FE-C240-95D4-C063CA8D3DE6}" type="slidenum">
              <a:rPr lang="en-US" altLang="en-US" smtClean="0"/>
              <a:pPr>
                <a:defRPr/>
              </a:pPr>
              <a:t>50</a:t>
            </a:fld>
            <a:endParaRPr lang="en-US" altLang="en-US" dirty="0"/>
          </a:p>
        </p:txBody>
      </p:sp>
      <p:sp>
        <p:nvSpPr>
          <p:cNvPr id="6" name="Footer Placeholder 3">
            <a:extLst>
              <a:ext uri="{FF2B5EF4-FFF2-40B4-BE49-F238E27FC236}">
                <a16:creationId xmlns:a16="http://schemas.microsoft.com/office/drawing/2014/main" id="{0019A45B-EDCF-E54C-8913-99528DE87856}"/>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40060145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2"/>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4400" dirty="0"/>
              <a:t>Questions??</a:t>
            </a:r>
            <a:endParaRPr dirty="0"/>
          </a:p>
        </p:txBody>
      </p:sp>
      <p:pic>
        <p:nvPicPr>
          <p:cNvPr id="340" name="Google Shape;340;p42" descr="http://myup.weboldala.net/files/dzjir6enuwx16prtshbj.png"/>
          <p:cNvPicPr preferRelativeResize="0"/>
          <p:nvPr/>
        </p:nvPicPr>
        <p:blipFill rotWithShape="1">
          <a:blip r:embed="rId3">
            <a:alphaModFix/>
          </a:blip>
          <a:srcRect/>
          <a:stretch/>
        </p:blipFill>
        <p:spPr>
          <a:xfrm>
            <a:off x="3196713" y="2348548"/>
            <a:ext cx="2664826" cy="2633760"/>
          </a:xfrm>
          <a:prstGeom prst="rect">
            <a:avLst/>
          </a:prstGeom>
          <a:noFill/>
          <a:ln>
            <a:noFill/>
          </a:ln>
        </p:spPr>
      </p:pic>
      <p:sp>
        <p:nvSpPr>
          <p:cNvPr id="7" name="Google Shape;125;p17">
            <a:extLst>
              <a:ext uri="{FF2B5EF4-FFF2-40B4-BE49-F238E27FC236}">
                <a16:creationId xmlns:a16="http://schemas.microsoft.com/office/drawing/2014/main" id="{0CCD7C00-87C3-4A46-A431-6D28E6294C6F}"/>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2020</a:t>
            </a:r>
            <a:endParaRPr sz="800" b="0" i="0" u="none" strike="noStrike" cap="none" dirty="0">
              <a:solidFill>
                <a:schemeClr val="dk1"/>
              </a:solidFill>
              <a:latin typeface="Arial"/>
              <a:ea typeface="Arial"/>
              <a:cs typeface="Arial"/>
              <a:sym typeface="Arial"/>
            </a:endParaRPr>
          </a:p>
        </p:txBody>
      </p:sp>
      <p:sp>
        <p:nvSpPr>
          <p:cNvPr id="6" name="Slide Number Placeholder 4">
            <a:extLst>
              <a:ext uri="{FF2B5EF4-FFF2-40B4-BE49-F238E27FC236}">
                <a16:creationId xmlns:a16="http://schemas.microsoft.com/office/drawing/2014/main" id="{4284B9B0-7325-874D-8930-7F5B4214AF2B}"/>
              </a:ext>
            </a:extLst>
          </p:cNvPr>
          <p:cNvSpPr txBox="1">
            <a:spLocks/>
          </p:cNvSpPr>
          <p:nvPr/>
        </p:nvSpPr>
        <p:spPr>
          <a:xfrm>
            <a:off x="6457950" y="6433131"/>
            <a:ext cx="2057400" cy="365125"/>
          </a:xfrm>
          <a:prstGeom prst="rect">
            <a:avLst/>
          </a:prstGeom>
        </p:spPr>
        <p:txBody>
          <a:bodyPr anchor="ct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defRPr/>
            </a:pPr>
            <a:fld id="{6AD68910-38FE-C240-95D4-C063CA8D3DE6}" type="slidenum">
              <a:rPr lang="en-US" altLang="en-US" smtClean="0"/>
              <a:pPr>
                <a:defRPr/>
              </a:pPr>
              <a:t>51</a:t>
            </a:fld>
            <a:endParaRPr lang="en-US" altLang="en-US" dirty="0"/>
          </a:p>
        </p:txBody>
      </p:sp>
    </p:spTree>
    <p:extLst>
      <p:ext uri="{BB962C8B-B14F-4D97-AF65-F5344CB8AC3E}">
        <p14:creationId xmlns:p14="http://schemas.microsoft.com/office/powerpoint/2010/main" val="20823294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441759" y="258971"/>
            <a:ext cx="3702241" cy="7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Latest On-Demand Webinars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9" name="Rectangle 8"/>
          <p:cNvSpPr>
            <a:spLocks noChangeArrowheads="1"/>
          </p:cNvSpPr>
          <p:nvPr/>
        </p:nvSpPr>
        <p:spPr bwMode="auto">
          <a:xfrm>
            <a:off x="5664199" y="5584371"/>
            <a:ext cx="3479801"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Contact us today to learn how our Educational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Passports can save you time &amp; money!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724-864-7320</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www.PartnersInMedEd.com</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200" b="0" i="1" u="none" strike="noStrike" kern="0" cap="none" spc="0" normalizeH="0" baseline="0" noProof="0" dirty="0">
              <a:ln>
                <a:noFill/>
              </a:ln>
              <a:solidFill>
                <a:srgbClr val="000000"/>
              </a:solidFill>
              <a:effectLst/>
              <a:uLnTx/>
              <a:uFillTx/>
              <a:latin typeface="Arial"/>
              <a:cs typeface="Arial"/>
              <a:sym typeface="Arial"/>
            </a:endParaRPr>
          </a:p>
        </p:txBody>
      </p:sp>
      <p:sp>
        <p:nvSpPr>
          <p:cNvPr id="15" name="Rectangle 3"/>
          <p:cNvSpPr txBox="1">
            <a:spLocks noChangeArrowheads="1"/>
          </p:cNvSpPr>
          <p:nvPr/>
        </p:nvSpPr>
        <p:spPr bwMode="auto">
          <a:xfrm>
            <a:off x="856811" y="234831"/>
            <a:ext cx="5060092" cy="436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  Upcoming Live Webinars</a:t>
            </a:r>
            <a:br>
              <a:rPr lang="en-US" altLang="en-US" sz="1600" b="0" dirty="0">
                <a:solidFill>
                  <a:prstClr val="black"/>
                </a:solidFill>
                <a:latin typeface="Arial" panose="020B0604020202020204" pitchFamily="34" charset="0"/>
                <a:ea typeface=""/>
                <a:cs typeface="Arial" panose="020B0604020202020204" pitchFamily="34" charset="0"/>
              </a:rPr>
            </a:br>
            <a:endParaRPr lang="en-US" altLang="en-US" sz="1600" b="0" dirty="0">
              <a:solidFill>
                <a:prstClr val="black"/>
              </a:solidFill>
              <a:latin typeface="Arial" panose="020B0604020202020204" pitchFamily="34" charset="0"/>
              <a:ea typeface=""/>
              <a:cs typeface="Arial" panose="020B0604020202020204" pitchFamily="34" charset="0"/>
            </a:endParaRPr>
          </a:p>
          <a:p>
            <a:pPr lvl="0" algn="ctr"/>
            <a:r>
              <a:rPr lang="en-US" altLang="en-US" sz="1400" dirty="0">
                <a:solidFill>
                  <a:prstClr val="black"/>
                </a:solidFill>
                <a:latin typeface="Arial" panose="020B0604020202020204" pitchFamily="34" charset="0"/>
                <a:ea typeface=""/>
                <a:cs typeface="Arial" panose="020B0604020202020204" pitchFamily="34" charset="0"/>
              </a:rPr>
              <a:t>       Working with your IRB</a:t>
            </a:r>
            <a:br>
              <a:rPr lang="en-US" altLang="en-US" sz="1400" dirty="0">
                <a:solidFill>
                  <a:prstClr val="black"/>
                </a:solidFill>
                <a:latin typeface="Arial" panose="020B0604020202020204" pitchFamily="34" charset="0"/>
                <a:ea typeface=""/>
                <a:cs typeface="Arial" panose="020B0604020202020204" pitchFamily="34" charset="0"/>
              </a:rPr>
            </a:br>
            <a:r>
              <a:rPr lang="en-US" altLang="en-US" sz="1400" b="0" dirty="0">
                <a:solidFill>
                  <a:prstClr val="black"/>
                </a:solidFill>
                <a:latin typeface="Arial" panose="020B0604020202020204" pitchFamily="34" charset="0"/>
                <a:ea typeface=""/>
                <a:cs typeface="Arial" panose="020B0604020202020204" pitchFamily="34" charset="0"/>
              </a:rPr>
              <a:t>Thursday, June 4, 2020</a:t>
            </a:r>
            <a:br>
              <a:rPr lang="en-US" altLang="en-US" sz="1400" b="0" dirty="0">
                <a:solidFill>
                  <a:prstClr val="black"/>
                </a:solidFill>
                <a:latin typeface="Arial" panose="020B0604020202020204" pitchFamily="34" charset="0"/>
                <a:ea typeface=""/>
                <a:cs typeface="Arial" panose="020B0604020202020204" pitchFamily="34" charset="0"/>
              </a:rPr>
            </a:br>
            <a:r>
              <a:rPr lang="en-US" altLang="en-US" sz="1400" b="0" dirty="0">
                <a:solidFill>
                  <a:prstClr val="black"/>
                </a:solidFill>
                <a:latin typeface="Arial" panose="020B0604020202020204" pitchFamily="34" charset="0"/>
                <a:ea typeface=""/>
                <a:cs typeface="Arial" panose="020B0604020202020204" pitchFamily="34" charset="0"/>
              </a:rPr>
              <a:t>  12:00pm – 1:00pm EST</a:t>
            </a:r>
          </a:p>
          <a:p>
            <a:pPr marL="342900" marR="0" lvl="0" indent="-34290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1400" b="0" i="0" u="none" strike="noStrike" kern="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sym typeface="Arial"/>
            </a:endParaRPr>
          </a:p>
          <a:p>
            <a:pPr lvl="0" algn="ctr">
              <a:defRPr/>
            </a:pPr>
            <a:r>
              <a:rPr lang="en-US" altLang="en-US" sz="1400" dirty="0">
                <a:solidFill>
                  <a:prstClr val="black"/>
                </a:solidFill>
                <a:latin typeface="Arial" panose="020B0604020202020204" pitchFamily="34" charset="0"/>
                <a:ea typeface=""/>
                <a:cs typeface="Arial" panose="020B0604020202020204" pitchFamily="34" charset="0"/>
              </a:rPr>
              <a:t>       Digging for Data 102</a:t>
            </a:r>
            <a:br>
              <a:rPr lang="en-US" altLang="en-US" sz="1400" dirty="0">
                <a:solidFill>
                  <a:prstClr val="black"/>
                </a:solidFill>
                <a:latin typeface="Arial" panose="020B0604020202020204" pitchFamily="34" charset="0"/>
                <a:ea typeface=""/>
                <a:cs typeface="Arial" panose="020B0604020202020204" pitchFamily="34" charset="0"/>
              </a:rPr>
            </a:br>
            <a:r>
              <a:rPr lang="en-US" altLang="en-US" sz="1400" b="0" dirty="0">
                <a:solidFill>
                  <a:prstClr val="black"/>
                </a:solidFill>
                <a:latin typeface="Arial" panose="020B0604020202020204" pitchFamily="34" charset="0"/>
                <a:ea typeface=""/>
                <a:cs typeface="Arial" panose="020B0604020202020204" pitchFamily="34" charset="0"/>
              </a:rPr>
              <a:t>Tuesday, June 11, 2020</a:t>
            </a:r>
            <a:br>
              <a:rPr lang="en-US" altLang="en-US" sz="1400" b="0" dirty="0">
                <a:solidFill>
                  <a:prstClr val="black"/>
                </a:solidFill>
                <a:latin typeface="Arial" panose="020B0604020202020204" pitchFamily="34" charset="0"/>
                <a:ea typeface=""/>
                <a:cs typeface="Arial" panose="020B0604020202020204" pitchFamily="34" charset="0"/>
              </a:rPr>
            </a:br>
            <a:r>
              <a:rPr lang="en-US" altLang="en-US" sz="1400" b="0" dirty="0">
                <a:solidFill>
                  <a:prstClr val="black"/>
                </a:solidFill>
                <a:latin typeface="Arial" panose="020B0604020202020204" pitchFamily="34" charset="0"/>
                <a:ea typeface=""/>
                <a:cs typeface="Arial" panose="020B0604020202020204" pitchFamily="34" charset="0"/>
              </a:rPr>
              <a:t>  12:00pm – 1:00pm EST</a:t>
            </a:r>
          </a:p>
          <a:p>
            <a:pPr lvl="0" algn="ctr">
              <a:defRPr/>
            </a:pPr>
            <a:endParaRPr kumimoji="0" lang="en-US" alt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a:p>
            <a:pPr lvl="0" algn="ctr">
              <a:defRPr/>
            </a:pPr>
            <a:r>
              <a:rPr lang="en-US" altLang="en-US" sz="1400" dirty="0">
                <a:solidFill>
                  <a:prstClr val="black"/>
                </a:solidFill>
                <a:latin typeface="Arial" panose="020B0604020202020204" pitchFamily="34" charset="0"/>
                <a:ea typeface=""/>
                <a:cs typeface="Arial" panose="020B0604020202020204" pitchFamily="34" charset="0"/>
              </a:rPr>
              <a:t>          Demystifying Diversity</a:t>
            </a:r>
            <a:br>
              <a:rPr lang="en-US" altLang="en-US" sz="1400" dirty="0">
                <a:solidFill>
                  <a:prstClr val="black"/>
                </a:solidFill>
                <a:latin typeface="Arial" panose="020B0604020202020204" pitchFamily="34" charset="0"/>
                <a:ea typeface=""/>
                <a:cs typeface="Arial" panose="020B0604020202020204" pitchFamily="34" charset="0"/>
              </a:rPr>
            </a:br>
            <a:r>
              <a:rPr lang="en-US" altLang="en-US" sz="1400" b="0" dirty="0">
                <a:solidFill>
                  <a:prstClr val="black"/>
                </a:solidFill>
                <a:latin typeface="Arial" panose="020B0604020202020204" pitchFamily="34" charset="0"/>
                <a:ea typeface=""/>
                <a:cs typeface="Arial" panose="020B0604020202020204" pitchFamily="34" charset="0"/>
              </a:rPr>
              <a:t>Tuesday, July 7, 2020</a:t>
            </a:r>
            <a:br>
              <a:rPr lang="en-US" altLang="en-US" sz="1400" b="0" dirty="0">
                <a:solidFill>
                  <a:prstClr val="black"/>
                </a:solidFill>
                <a:latin typeface="Arial" panose="020B0604020202020204" pitchFamily="34" charset="0"/>
                <a:ea typeface=""/>
                <a:cs typeface="Arial" panose="020B0604020202020204" pitchFamily="34" charset="0"/>
              </a:rPr>
            </a:br>
            <a:r>
              <a:rPr lang="en-US" altLang="en-US" sz="1400" b="0" dirty="0">
                <a:solidFill>
                  <a:prstClr val="black"/>
                </a:solidFill>
                <a:latin typeface="Arial" panose="020B0604020202020204" pitchFamily="34" charset="0"/>
                <a:ea typeface=""/>
                <a:cs typeface="Arial" panose="020B0604020202020204" pitchFamily="34" charset="0"/>
              </a:rPr>
              <a:t>  12:00pm – 1:00pm EST</a:t>
            </a:r>
          </a:p>
          <a:p>
            <a:pPr lvl="0" algn="ctr">
              <a:defRPr/>
            </a:pPr>
            <a:endParaRPr kumimoji="0" lang="en-US" alt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a:p>
            <a:pPr algn="ctr">
              <a:defRPr/>
            </a:pPr>
            <a:r>
              <a:rPr lang="en-US" altLang="en-US" sz="1400" dirty="0">
                <a:solidFill>
                  <a:prstClr val="black"/>
                </a:solidFill>
                <a:latin typeface="Arial" panose="020B0604020202020204" pitchFamily="34" charset="0"/>
                <a:ea typeface=""/>
                <a:cs typeface="Arial" panose="020B0604020202020204" pitchFamily="34" charset="0"/>
              </a:rPr>
              <a:t>     Faculty Development Planning: </a:t>
            </a:r>
            <a:br>
              <a:rPr lang="en-US" altLang="en-US" sz="1400" dirty="0">
                <a:solidFill>
                  <a:prstClr val="black"/>
                </a:solidFill>
                <a:latin typeface="Arial" panose="020B0604020202020204" pitchFamily="34" charset="0"/>
                <a:ea typeface=""/>
                <a:cs typeface="Arial" panose="020B0604020202020204" pitchFamily="34" charset="0"/>
              </a:rPr>
            </a:br>
            <a:r>
              <a:rPr lang="en-US" altLang="en-US" sz="1400" dirty="0">
                <a:solidFill>
                  <a:prstClr val="black"/>
                </a:solidFill>
                <a:latin typeface="Arial" panose="020B0604020202020204" pitchFamily="34" charset="0"/>
                <a:ea typeface=""/>
                <a:cs typeface="Arial" panose="020B0604020202020204" pitchFamily="34" charset="0"/>
              </a:rPr>
              <a:t>Sponsoring Institution Role</a:t>
            </a:r>
            <a:br>
              <a:rPr lang="en-US" altLang="en-US" sz="1400" dirty="0">
                <a:solidFill>
                  <a:prstClr val="black"/>
                </a:solidFill>
                <a:latin typeface="Arial" panose="020B0604020202020204" pitchFamily="34" charset="0"/>
                <a:ea typeface=""/>
                <a:cs typeface="Arial" panose="020B0604020202020204" pitchFamily="34" charset="0"/>
              </a:rPr>
            </a:br>
            <a:r>
              <a:rPr lang="en-US" altLang="en-US" sz="1400" b="0" dirty="0">
                <a:solidFill>
                  <a:prstClr val="black"/>
                </a:solidFill>
                <a:latin typeface="Arial" panose="020B0604020202020204" pitchFamily="34" charset="0"/>
                <a:ea typeface=""/>
                <a:cs typeface="Arial" panose="020B0604020202020204" pitchFamily="34" charset="0"/>
              </a:rPr>
              <a:t>Thursday, July 16, 2020</a:t>
            </a:r>
            <a:br>
              <a:rPr lang="en-US" altLang="en-US" sz="1400" b="0" dirty="0">
                <a:solidFill>
                  <a:prstClr val="black"/>
                </a:solidFill>
                <a:latin typeface="Arial" panose="020B0604020202020204" pitchFamily="34" charset="0"/>
                <a:ea typeface=""/>
                <a:cs typeface="Arial" panose="020B0604020202020204" pitchFamily="34" charset="0"/>
              </a:rPr>
            </a:br>
            <a:r>
              <a:rPr lang="en-US" altLang="en-US" sz="1400" b="0" dirty="0">
                <a:solidFill>
                  <a:prstClr val="black"/>
                </a:solidFill>
                <a:latin typeface="Arial" panose="020B0604020202020204" pitchFamily="34" charset="0"/>
                <a:ea typeface=""/>
                <a:cs typeface="Arial" panose="020B0604020202020204" pitchFamily="34" charset="0"/>
              </a:rPr>
              <a:t>  12:00pm – 1:00pm EST</a:t>
            </a:r>
            <a:endParaRPr lang="en-US" altLang="en-US" sz="1400" kern="0" dirty="0">
              <a:solidFill>
                <a:srgbClr val="000000"/>
              </a:solidFill>
              <a:latin typeface="Arial" charset="0"/>
              <a:sym typeface="Arial"/>
            </a:endParaRPr>
          </a:p>
          <a:p>
            <a:pPr lvl="0" algn="ctr">
              <a:defRPr/>
            </a:pPr>
            <a:endParaRPr kumimoji="0" lang="en-US" altLang="en-US" sz="1400" b="1" i="0" u="none" strike="noStrike" kern="0" cap="none" spc="0" normalizeH="0" baseline="0" noProof="0" dirty="0">
              <a:ln>
                <a:noFill/>
              </a:ln>
              <a:solidFill>
                <a:srgbClr val="000000"/>
              </a:solidFill>
              <a:effectLst/>
              <a:uLnTx/>
              <a:uFillTx/>
              <a:latin typeface="Arial" charset="0"/>
              <a:ea typeface="ＭＳ Ｐゴシック" charset="0"/>
              <a:sym typeface="Arial"/>
            </a:endParaRPr>
          </a:p>
          <a:p>
            <a:pPr marL="342900" marR="0" lvl="0" indent="-342900" algn="ctr" defTabSz="914400" rtl="0" eaLnBrk="1" fontAlgn="auto" latinLnBrk="0" hangingPunct="1">
              <a:lnSpc>
                <a:spcPct val="80000"/>
              </a:lnSpc>
              <a:spcBef>
                <a:spcPts val="0"/>
              </a:spcBef>
              <a:spcAft>
                <a:spcPts val="0"/>
              </a:spcAft>
              <a:buClr>
                <a:srgbClr val="000000"/>
              </a:buClr>
              <a:buSzTx/>
              <a:buFont typeface="Wingdings" charset="2"/>
              <a:buNone/>
              <a:tabLst/>
              <a:defRPr/>
            </a:pPr>
            <a:endParaRPr kumimoji="0" lang="en-US" altLang="en-US" sz="1500" b="1" i="0" u="none" strike="noStrike" kern="0" cap="none" spc="0" normalizeH="0" baseline="0" noProof="0" dirty="0">
              <a:ln>
                <a:noFill/>
              </a:ln>
              <a:solidFill>
                <a:srgbClr val="000000"/>
              </a:solidFill>
              <a:effectLst/>
              <a:uLnTx/>
              <a:uFillTx/>
              <a:latin typeface="Arial" charset="0"/>
              <a:ea typeface="ＭＳ Ｐゴシック" charset="0"/>
              <a:sym typeface="Arial"/>
            </a:endParaRPr>
          </a:p>
        </p:txBody>
      </p:sp>
      <p:sp>
        <p:nvSpPr>
          <p:cNvPr id="16" name="Slide Number Placeholder 4">
            <a:extLst>
              <a:ext uri="{FF2B5EF4-FFF2-40B4-BE49-F238E27FC236}">
                <a16:creationId xmlns:a16="http://schemas.microsoft.com/office/drawing/2014/main" id="{1BC0267B-F438-E24C-9DAA-F6D2132B4198}"/>
              </a:ext>
            </a:extLst>
          </p:cNvPr>
          <p:cNvSpPr txBox="1">
            <a:spLocks/>
          </p:cNvSpPr>
          <p:nvPr/>
        </p:nvSpPr>
        <p:spPr>
          <a:xfrm>
            <a:off x="6457950" y="6433131"/>
            <a:ext cx="2057400" cy="365125"/>
          </a:xfrm>
          <a:prstGeom prst="rect">
            <a:avLst/>
          </a:prstGeom>
        </p:spPr>
        <p:txBody>
          <a:bodyPr anchor="ct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fld id="{6AD68910-38FE-C240-95D4-C063CA8D3DE6}" type="slidenum">
              <a:rPr kumimoji="0" lang="en-US" altLang="en-US" sz="1000" b="1" i="0" u="none" strike="noStrike" kern="1200" cap="none" spc="0" normalizeH="0" baseline="0" noProof="0" smtClean="0">
                <a:ln>
                  <a:noFill/>
                </a:ln>
                <a:solidFill>
                  <a:srgbClr val="000000"/>
                </a:solidFill>
                <a:effectLst/>
                <a:uLnTx/>
                <a:uFillTx/>
                <a:latin typeface="Arial" charset="0"/>
                <a:cs typeface="Arial" charset="0"/>
                <a:sym typeface="Arial"/>
              </a:rPr>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t>52</a:t>
            </a:fld>
            <a:endParaRPr kumimoji="0" lang="en-US" altLang="en-US" sz="1000" b="1" i="0" u="none" strike="noStrike" kern="1200" cap="none" spc="0" normalizeH="0" baseline="0" noProof="0" dirty="0">
              <a:ln>
                <a:noFill/>
              </a:ln>
              <a:solidFill>
                <a:srgbClr val="000000"/>
              </a:solidFill>
              <a:effectLst/>
              <a:uLnTx/>
              <a:uFillTx/>
              <a:latin typeface="Arial" charset="0"/>
              <a:cs typeface="Arial" charset="0"/>
              <a:sym typeface="Arial"/>
            </a:endParaRPr>
          </a:p>
        </p:txBody>
      </p:sp>
      <p:sp>
        <p:nvSpPr>
          <p:cNvPr id="17" name="Rectangle 3">
            <a:extLst>
              <a:ext uri="{FF2B5EF4-FFF2-40B4-BE49-F238E27FC236}">
                <a16:creationId xmlns:a16="http://schemas.microsoft.com/office/drawing/2014/main" id="{CFB48B9B-7E89-264A-A803-E6C70EA0A372}"/>
              </a:ext>
            </a:extLst>
          </p:cNvPr>
          <p:cNvSpPr txBox="1">
            <a:spLocks noChangeArrowheads="1"/>
          </p:cNvSpPr>
          <p:nvPr/>
        </p:nvSpPr>
        <p:spPr bwMode="auto">
          <a:xfrm>
            <a:off x="657922" y="4259854"/>
            <a:ext cx="5022581" cy="10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NEW Faculty Development Series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9" name="Rectangle 3">
            <a:extLst>
              <a:ext uri="{FF2B5EF4-FFF2-40B4-BE49-F238E27FC236}">
                <a16:creationId xmlns:a16="http://schemas.microsoft.com/office/drawing/2014/main" id="{1C34D67E-6A64-9842-B68B-F6E1EFE5B26A}"/>
              </a:ext>
            </a:extLst>
          </p:cNvPr>
          <p:cNvSpPr txBox="1">
            <a:spLocks noChangeArrowheads="1"/>
          </p:cNvSpPr>
          <p:nvPr/>
        </p:nvSpPr>
        <p:spPr bwMode="auto">
          <a:xfrm>
            <a:off x="780586" y="5000874"/>
            <a:ext cx="4846104" cy="12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15 Minutes to Effective Feedback</a:t>
            </a:r>
            <a:b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b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Toolbox for Teaching Millennials</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Taking Supervision to the Next Level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1" name="Google Shape;125;p17">
            <a:extLst>
              <a:ext uri="{FF2B5EF4-FFF2-40B4-BE49-F238E27FC236}">
                <a16:creationId xmlns:a16="http://schemas.microsoft.com/office/drawing/2014/main" id="{AFEB0180-462E-0A43-87FD-A7D4FD6AA577}"/>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800" b="0" i="0" u="none" strike="noStrike" kern="0" cap="none" spc="0" normalizeH="0" baseline="0" noProof="0" dirty="0">
                <a:ln>
                  <a:noFill/>
                </a:ln>
                <a:solidFill>
                  <a:srgbClr val="000000"/>
                </a:solidFill>
                <a:effectLst/>
                <a:uLnTx/>
                <a:uFillTx/>
                <a:latin typeface="Arial"/>
                <a:ea typeface="Arial"/>
                <a:cs typeface="Arial"/>
                <a:sym typeface="Arial"/>
              </a:rPr>
              <a:t>Presented by Partners in Medical Education, Inc. 2020</a:t>
            </a:r>
            <a:endParaRPr kumimoji="0" sz="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 name="TextBox 9">
            <a:extLst>
              <a:ext uri="{FF2B5EF4-FFF2-40B4-BE49-F238E27FC236}">
                <a16:creationId xmlns:a16="http://schemas.microsoft.com/office/drawing/2014/main" id="{FAC18BD8-A5B9-3741-B6AD-A994C0913D2D}"/>
              </a:ext>
            </a:extLst>
          </p:cNvPr>
          <p:cNvSpPr txBox="1"/>
          <p:nvPr/>
        </p:nvSpPr>
        <p:spPr>
          <a:xfrm>
            <a:off x="5431971" y="712743"/>
            <a:ext cx="3712029" cy="5386090"/>
          </a:xfrm>
          <a:prstGeom prst="rect">
            <a:avLst/>
          </a:prstGeom>
          <a:noFill/>
        </p:spPr>
        <p:txBody>
          <a:bodyPr wrap="square" rtlCol="0">
            <a:spAutoFit/>
          </a:bodyPr>
          <a:lstStyle/>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Creating a Diverse Workforce</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APE Reconstructed</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Digging for Data 101</a:t>
            </a:r>
            <a:br>
              <a:rPr lang="en-US" sz="1300" b="1" dirty="0">
                <a:solidFill>
                  <a:srgbClr val="0070C0"/>
                </a:solidFill>
                <a:latin typeface="Arial" panose="020B0604020202020204" pitchFamily="34" charset="0"/>
                <a:cs typeface="Arial" panose="020B0604020202020204" pitchFamily="34" charset="0"/>
              </a:rPr>
            </a:b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PEC: Best </a:t>
            </a:r>
            <a:r>
              <a:rPr lang="en-US" sz="1300" dirty="0">
                <a:solidFill>
                  <a:srgbClr val="0070C0"/>
                </a:solidFill>
                <a:latin typeface="Arial" panose="020B0604020202020204" pitchFamily="34" charset="0"/>
                <a:cs typeface="Arial" panose="020B0604020202020204" pitchFamily="34" charset="0"/>
              </a:rPr>
              <a:t>Practices</a:t>
            </a:r>
            <a:br>
              <a:rPr lang="en-US" sz="1300" dirty="0">
                <a:solidFill>
                  <a:srgbClr val="0070C0"/>
                </a:solidFill>
                <a:latin typeface="Arial" panose="020B0604020202020204" pitchFamily="34" charset="0"/>
                <a:cs typeface="Arial" panose="020B0604020202020204" pitchFamily="34" charset="0"/>
              </a:rPr>
            </a:br>
            <a:br>
              <a:rPr lang="en-US" sz="1300" dirty="0">
                <a:solidFill>
                  <a:srgbClr val="0070C0"/>
                </a:solidFill>
                <a:latin typeface="Arial" panose="020B0604020202020204" pitchFamily="34" charset="0"/>
                <a:cs typeface="Arial" panose="020B0604020202020204" pitchFamily="34" charset="0"/>
              </a:rPr>
            </a:br>
            <a:r>
              <a:rPr lang="en-US" sz="1300" dirty="0">
                <a:solidFill>
                  <a:srgbClr val="0070C0"/>
                </a:solidFill>
                <a:latin typeface="Arial" panose="020B0604020202020204" pitchFamily="34" charset="0"/>
                <a:cs typeface="Arial" panose="020B0604020202020204" pitchFamily="34" charset="0"/>
              </a:rPr>
              <a:t>Research and Scholarly Process in a Nutshell: Getting Started</a:t>
            </a:r>
            <a:br>
              <a:rPr lang="en-US" sz="1300" dirty="0">
                <a:solidFill>
                  <a:srgbClr val="0070C0"/>
                </a:solidFill>
                <a:latin typeface="Arial" panose="020B0604020202020204" pitchFamily="34" charset="0"/>
                <a:cs typeface="Arial" panose="020B0604020202020204" pitchFamily="34" charset="0"/>
              </a:rPr>
            </a:br>
            <a:br>
              <a:rPr lang="en-US" sz="1300" dirty="0">
                <a:solidFill>
                  <a:srgbClr val="0070C0"/>
                </a:solidFill>
                <a:latin typeface="Arial" panose="020B0604020202020204" pitchFamily="34" charset="0"/>
                <a:cs typeface="Arial" panose="020B0604020202020204" pitchFamily="34" charset="0"/>
              </a:rPr>
            </a:br>
            <a:r>
              <a:rPr lang="en-US" sz="1300" dirty="0">
                <a:solidFill>
                  <a:srgbClr val="0070C0"/>
                </a:solidFill>
                <a:latin typeface="Arial" panose="020B0604020202020204" pitchFamily="34" charset="0"/>
                <a:cs typeface="Arial" panose="020B0604020202020204" pitchFamily="34" charset="0"/>
              </a:rPr>
              <a:t>Ask Partners – Spring Freebie</a:t>
            </a:r>
            <a:br>
              <a:rPr lang="en-US" sz="1300" dirty="0">
                <a:solidFill>
                  <a:srgbClr val="0070C0"/>
                </a:solidFill>
                <a:latin typeface="Arial" panose="020B0604020202020204" pitchFamily="34" charset="0"/>
                <a:cs typeface="Arial" panose="020B0604020202020204" pitchFamily="34" charset="0"/>
              </a:rPr>
            </a:br>
            <a:br>
              <a:rPr lang="en-US" sz="1300" dirty="0">
                <a:solidFill>
                  <a:srgbClr val="0070C0"/>
                </a:solidFill>
                <a:latin typeface="Arial" panose="020B0604020202020204" pitchFamily="34" charset="0"/>
                <a:cs typeface="Arial" panose="020B0604020202020204" pitchFamily="34" charset="0"/>
              </a:rPr>
            </a:br>
            <a:r>
              <a:rPr lang="en-US" sz="1300" dirty="0">
                <a:solidFill>
                  <a:srgbClr val="0070C0"/>
                </a:solidFill>
                <a:latin typeface="Arial" panose="020B0604020202020204" pitchFamily="34" charset="0"/>
                <a:cs typeface="Arial" panose="020B0604020202020204" pitchFamily="34" charset="0"/>
              </a:rPr>
              <a:t>Lessons Learned: Accepting Displaced Orphan Residents</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dirty="0">
                <a:solidFill>
                  <a:srgbClr val="0070C0"/>
                </a:solidFill>
                <a:latin typeface="Arial" panose="020B0604020202020204" pitchFamily="34" charset="0"/>
                <a:cs typeface="Arial" panose="020B0604020202020204" pitchFamily="34" charset="0"/>
              </a:rPr>
              <a:t>Is your Coordinator Well Enough: Coordinators as Role Models of Wellness</a:t>
            </a:r>
            <a:br>
              <a:rPr lang="en-US" sz="1300" dirty="0">
                <a:solidFill>
                  <a:srgbClr val="0070C0"/>
                </a:solidFill>
                <a:latin typeface="Arial" panose="020B0604020202020204" pitchFamily="34" charset="0"/>
                <a:cs typeface="Arial" panose="020B0604020202020204" pitchFamily="34" charset="0"/>
              </a:rPr>
            </a:br>
            <a:endParaRPr lang="en-US" sz="1300" dirty="0">
              <a:solidFill>
                <a:srgbClr val="0070C0"/>
              </a:solidFill>
              <a:latin typeface="Arial" panose="020B0604020202020204" pitchFamily="34" charset="0"/>
              <a:cs typeface="Arial" panose="020B0604020202020204" pitchFamily="34" charset="0"/>
            </a:endParaRPr>
          </a:p>
          <a:p>
            <a:pPr algn="ctr"/>
            <a:r>
              <a:rPr lang="en-US" sz="1300" dirty="0">
                <a:solidFill>
                  <a:srgbClr val="0070C0"/>
                </a:solidFill>
                <a:latin typeface="Arial" panose="020B0604020202020204" pitchFamily="34" charset="0"/>
                <a:cs typeface="Arial" panose="020B0604020202020204" pitchFamily="34" charset="0"/>
              </a:rPr>
              <a:t>Research Proposal Development:</a:t>
            </a:r>
            <a:br>
              <a:rPr lang="en-US" sz="1300" dirty="0">
                <a:solidFill>
                  <a:srgbClr val="0070C0"/>
                </a:solidFill>
                <a:latin typeface="Arial" panose="020B0604020202020204" pitchFamily="34" charset="0"/>
                <a:cs typeface="Arial" panose="020B0604020202020204" pitchFamily="34" charset="0"/>
              </a:rPr>
            </a:br>
            <a:r>
              <a:rPr lang="en-US" sz="1300" dirty="0">
                <a:solidFill>
                  <a:srgbClr val="0070C0"/>
                </a:solidFill>
                <a:latin typeface="Arial" panose="020B0604020202020204" pitchFamily="34" charset="0"/>
                <a:cs typeface="Arial" panose="020B0604020202020204" pitchFamily="34" charset="0"/>
              </a:rPr>
              <a:t> Tips for Success</a:t>
            </a:r>
            <a:br>
              <a:rPr lang="en-US" sz="1300" dirty="0">
                <a:solidFill>
                  <a:srgbClr val="0070C0"/>
                </a:solidFill>
                <a:latin typeface="Arial" panose="020B0604020202020204" pitchFamily="34" charset="0"/>
                <a:cs typeface="Arial" panose="020B0604020202020204" pitchFamily="34" charset="0"/>
              </a:rPr>
            </a:br>
            <a:br>
              <a:rPr lang="en-US" sz="1300" dirty="0">
                <a:solidFill>
                  <a:srgbClr val="0070C0"/>
                </a:solidFill>
                <a:latin typeface="Arial" panose="020B0604020202020204" pitchFamily="34" charset="0"/>
                <a:cs typeface="Arial" panose="020B0604020202020204" pitchFamily="34" charset="0"/>
              </a:rPr>
            </a:br>
            <a:r>
              <a:rPr lang="en-US" sz="1300" dirty="0">
                <a:solidFill>
                  <a:srgbClr val="0070C0"/>
                </a:solidFill>
                <a:latin typeface="Arial" panose="020B0604020202020204" pitchFamily="34" charset="0"/>
                <a:cs typeface="Arial" panose="020B0604020202020204" pitchFamily="34" charset="0"/>
              </a:rPr>
              <a:t>Working with your Governing Board</a:t>
            </a:r>
            <a:br>
              <a:rPr lang="en-US" sz="1300" b="1" dirty="0">
                <a:solidFill>
                  <a:srgbClr val="0070C0"/>
                </a:solidFill>
                <a:latin typeface="Arial" panose="020B0604020202020204" pitchFamily="34" charset="0"/>
                <a:cs typeface="Arial" panose="020B0604020202020204" pitchFamily="34" charset="0"/>
              </a:rPr>
            </a:br>
            <a:endParaRPr lang="en-US" sz="1600" b="1" dirty="0">
              <a:solidFill>
                <a:srgbClr val="0070C0"/>
              </a:solidFill>
            </a:endParaRPr>
          </a:p>
          <a:p>
            <a:pPr algn="ctr"/>
            <a:endParaRPr lang="en-US" sz="1600" b="1" dirty="0">
              <a:solidFill>
                <a:srgbClr val="0070C0"/>
              </a:solidFill>
            </a:endParaRPr>
          </a:p>
        </p:txBody>
      </p:sp>
    </p:spTree>
    <p:custDataLst>
      <p:tags r:id="rId1"/>
    </p:custDataLst>
    <p:extLst>
      <p:ext uri="{BB962C8B-B14F-4D97-AF65-F5344CB8AC3E}">
        <p14:creationId xmlns:p14="http://schemas.microsoft.com/office/powerpoint/2010/main" val="27777584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a:xfrm>
            <a:off x="7992532" y="6433131"/>
            <a:ext cx="522817" cy="365125"/>
          </a:xfrm>
        </p:spPr>
        <p:txBody>
          <a:bodyPr/>
          <a:lstStyle/>
          <a:p>
            <a:pPr>
              <a:defRPr/>
            </a:pPr>
            <a:fld id="{6AD68910-38FE-C240-95D4-C063CA8D3DE6}" type="slidenum">
              <a:rPr lang="en-US" altLang="en-US" smtClean="0"/>
              <a:pPr>
                <a:defRPr/>
              </a:pPr>
              <a:t>53</a:t>
            </a:fld>
            <a:endParaRPr lang="en-US" altLang="en-US" dirty="0"/>
          </a:p>
        </p:txBody>
      </p:sp>
      <p:pic>
        <p:nvPicPr>
          <p:cNvPr id="6" name="Picture 3">
            <a:extLst>
              <a:ext uri="{FF2B5EF4-FFF2-40B4-BE49-F238E27FC236}">
                <a16:creationId xmlns:a16="http://schemas.microsoft.com/office/drawing/2014/main" id="{33CDE63F-8254-C349-8236-48B0174E13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42E7CFA8-C95E-6942-B725-C18C0A8296C0}"/>
              </a:ext>
            </a:extLst>
          </p:cNvPr>
          <p:cNvSpPr txBox="1">
            <a:spLocks noChangeArrowheads="1"/>
          </p:cNvSpPr>
          <p:nvPr/>
        </p:nvSpPr>
        <p:spPr>
          <a:xfrm>
            <a:off x="838200" y="2146300"/>
            <a:ext cx="7677150" cy="380294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80000"/>
              </a:lnSpc>
              <a:spcAft>
                <a:spcPts val="0"/>
              </a:spcAft>
              <a:buFont typeface="Arial" panose="020B0604020202020204" pitchFamily="34" charset="0"/>
              <a:buNone/>
              <a:defRPr/>
            </a:pPr>
            <a:r>
              <a:rPr lang="en-US" sz="2000" b="1" dirty="0"/>
              <a:t>    </a:t>
            </a:r>
            <a:r>
              <a:rPr lang="en-US" sz="2000" b="0" dirty="0"/>
              <a:t>Partners in Medical Education, Inc. provides comprehensive consulting services to the GME community.  </a:t>
            </a:r>
          </a:p>
          <a:p>
            <a:pPr algn="ctr" fontAlgn="auto">
              <a:lnSpc>
                <a:spcPct val="80000"/>
              </a:lnSpc>
              <a:spcAft>
                <a:spcPts val="0"/>
              </a:spcAft>
              <a:buFont typeface="Arial" panose="020B0604020202020204" pitchFamily="34" charset="0"/>
              <a:buNone/>
              <a:defRPr/>
            </a:pPr>
            <a:br>
              <a:rPr lang="en-US" sz="2000" b="0" dirty="0"/>
            </a:br>
            <a:br>
              <a:rPr lang="en-US" sz="2000" b="0" dirty="0"/>
            </a:br>
            <a:r>
              <a:rPr lang="en-US" b="1" dirty="0"/>
              <a:t>Partners in Medical Education</a:t>
            </a:r>
          </a:p>
          <a:p>
            <a:pPr algn="ctr" fontAlgn="auto">
              <a:lnSpc>
                <a:spcPct val="80000"/>
              </a:lnSpc>
              <a:spcAft>
                <a:spcPts val="0"/>
              </a:spcAft>
              <a:buFont typeface="Arial" panose="020B0604020202020204" pitchFamily="34" charset="0"/>
              <a:buNone/>
              <a:defRPr/>
            </a:pPr>
            <a:r>
              <a:rPr lang="en-US" sz="2000" b="0" dirty="0"/>
              <a:t>724-864-7320  |  </a:t>
            </a:r>
            <a:r>
              <a:rPr lang="en-US" sz="2000" b="0" dirty="0">
                <a:solidFill>
                  <a:srgbClr val="FF0000"/>
                </a:solidFill>
                <a:hlinkClick r:id="rId4"/>
              </a:rPr>
              <a:t>info@PartnersInMedEd.com</a:t>
            </a:r>
            <a:endParaRPr lang="en-US" sz="2000" b="0" dirty="0">
              <a:solidFill>
                <a:srgbClr val="FF0000"/>
              </a:solidFill>
            </a:endParaRPr>
          </a:p>
          <a:p>
            <a:pPr algn="ctr" fontAlgn="auto">
              <a:lnSpc>
                <a:spcPct val="80000"/>
              </a:lnSpc>
              <a:spcAft>
                <a:spcPts val="0"/>
              </a:spcAft>
              <a:buFont typeface="Wingdings" pitchFamily="2" charset="2"/>
              <a:buNone/>
              <a:defRPr/>
            </a:pPr>
            <a:endParaRPr lang="en-US" sz="2000" b="1" dirty="0"/>
          </a:p>
          <a:p>
            <a:pPr marL="0" indent="0" algn="ctr" fontAlgn="auto">
              <a:spcAft>
                <a:spcPts val="0"/>
              </a:spcAft>
              <a:buNone/>
            </a:pPr>
            <a:r>
              <a:rPr lang="en-US" sz="2400" dirty="0"/>
              <a:t>Amie Langbein, DO, PCC, CDWF</a:t>
            </a:r>
          </a:p>
          <a:p>
            <a:pPr marL="0" indent="0" algn="ctr" fontAlgn="auto">
              <a:spcAft>
                <a:spcPts val="0"/>
              </a:spcAft>
              <a:buNone/>
            </a:pPr>
            <a:r>
              <a:rPr lang="en-US" sz="2400" b="0" dirty="0"/>
              <a:t>The Story Doc</a:t>
            </a:r>
          </a:p>
          <a:p>
            <a:pPr marL="0" indent="0" algn="ctr" fontAlgn="auto">
              <a:spcAft>
                <a:spcPts val="0"/>
              </a:spcAft>
              <a:buNone/>
            </a:pPr>
            <a:r>
              <a:rPr lang="en-US" sz="2400" b="0" dirty="0"/>
              <a:t>thestorydoc.com</a:t>
            </a:r>
          </a:p>
          <a:p>
            <a:pPr marL="0" indent="0" algn="ctr" fontAlgn="auto">
              <a:spcAft>
                <a:spcPts val="0"/>
              </a:spcAft>
              <a:buNone/>
            </a:pPr>
            <a:r>
              <a:rPr lang="en-US" sz="2400" b="0" dirty="0">
                <a:hlinkClick r:id="rId5"/>
              </a:rPr>
              <a:t>amiestorydoc@gmail.com</a:t>
            </a:r>
            <a:endParaRPr lang="en-US" sz="2000" b="0" dirty="0"/>
          </a:p>
          <a:p>
            <a:pPr algn="ctr" fontAlgn="auto">
              <a:lnSpc>
                <a:spcPct val="80000"/>
              </a:lnSpc>
              <a:spcAft>
                <a:spcPts val="0"/>
              </a:spcAft>
              <a:buFont typeface="Arial" panose="020B0604020202020204" pitchFamily="34" charset="0"/>
              <a:buNone/>
              <a:defRPr/>
            </a:pPr>
            <a:endParaRPr lang="en-US" sz="2200" b="0" dirty="0"/>
          </a:p>
          <a:p>
            <a:pPr algn="ctr" fontAlgn="auto">
              <a:lnSpc>
                <a:spcPct val="80000"/>
              </a:lnSpc>
              <a:spcAft>
                <a:spcPts val="0"/>
              </a:spcAft>
              <a:buFont typeface="Arial" panose="020B0604020202020204" pitchFamily="34" charset="0"/>
              <a:buNone/>
              <a:defRPr/>
            </a:pPr>
            <a:r>
              <a:rPr lang="en-US" sz="1800" b="1" dirty="0"/>
              <a:t>www.PartnersInMedEd.com</a:t>
            </a:r>
            <a:endParaRPr lang="en-US" sz="2400" b="1" dirty="0"/>
          </a:p>
          <a:p>
            <a:pPr fontAlgn="auto">
              <a:lnSpc>
                <a:spcPct val="80000"/>
              </a:lnSpc>
              <a:spcAft>
                <a:spcPts val="0"/>
              </a:spcAft>
              <a:buFont typeface="Wingdings" pitchFamily="2" charset="2"/>
              <a:buNone/>
              <a:defRPr/>
            </a:pPr>
            <a:endParaRPr lang="en-US" b="1" dirty="0"/>
          </a:p>
        </p:txBody>
      </p:sp>
    </p:spTree>
    <p:extLst>
      <p:ext uri="{BB962C8B-B14F-4D97-AF65-F5344CB8AC3E}">
        <p14:creationId xmlns:p14="http://schemas.microsoft.com/office/powerpoint/2010/main" val="1443113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09EED-65E5-184F-810C-E32ADDA07816}"/>
              </a:ext>
            </a:extLst>
          </p:cNvPr>
          <p:cNvSpPr>
            <a:spLocks noGrp="1"/>
          </p:cNvSpPr>
          <p:nvPr>
            <p:ph type="title"/>
          </p:nvPr>
        </p:nvSpPr>
        <p:spPr/>
        <p:txBody>
          <a:bodyPr/>
          <a:lstStyle/>
          <a:p>
            <a:r>
              <a:rPr lang="en-US" sz="3600" dirty="0"/>
              <a:t>A Whole New Doctor</a:t>
            </a:r>
            <a:endParaRPr lang="en-US" dirty="0"/>
          </a:p>
        </p:txBody>
      </p:sp>
      <p:sp>
        <p:nvSpPr>
          <p:cNvPr id="6" name="Slide Number Placeholder 5">
            <a:extLst>
              <a:ext uri="{FF2B5EF4-FFF2-40B4-BE49-F238E27FC236}">
                <a16:creationId xmlns:a16="http://schemas.microsoft.com/office/drawing/2014/main" id="{47D8C121-2D5E-A049-9D96-D4A28B4CB97C}"/>
              </a:ext>
            </a:extLst>
          </p:cNvPr>
          <p:cNvSpPr>
            <a:spLocks noGrp="1"/>
          </p:cNvSpPr>
          <p:nvPr>
            <p:ph type="sldNum" sz="quarter" idx="11"/>
          </p:nvPr>
        </p:nvSpPr>
        <p:spPr/>
        <p:txBody>
          <a:bodyPr/>
          <a:lstStyle/>
          <a:p>
            <a:pPr>
              <a:defRPr/>
            </a:pPr>
            <a:fld id="{0F936355-F024-8C42-A5F5-6F05435583B0}" type="slidenum">
              <a:rPr lang="en-US" altLang="en-US" smtClean="0"/>
              <a:pPr>
                <a:defRPr/>
              </a:pPr>
              <a:t>6</a:t>
            </a:fld>
            <a:endParaRPr lang="en-US" altLang="en-US" dirty="0"/>
          </a:p>
        </p:txBody>
      </p:sp>
      <p:pic>
        <p:nvPicPr>
          <p:cNvPr id="7" name="Content Placeholder 5" descr="A group of people posing for the camera&#10;&#10;Description automatically generated">
            <a:extLst>
              <a:ext uri="{FF2B5EF4-FFF2-40B4-BE49-F238E27FC236}">
                <a16:creationId xmlns:a16="http://schemas.microsoft.com/office/drawing/2014/main" id="{4BA18AD8-33CB-4344-8884-79BAA564ECA6}"/>
              </a:ext>
            </a:extLst>
          </p:cNvPr>
          <p:cNvPicPr>
            <a:picLocks noGrp="1" noChangeAspect="1"/>
          </p:cNvPicPr>
          <p:nvPr>
            <p:ph sz="half" idx="1"/>
          </p:nvPr>
        </p:nvPicPr>
        <p:blipFill rotWithShape="1">
          <a:blip r:embed="rId3">
            <a:extLst>
              <a:ext uri="{837473B0-CC2E-450A-ABE3-18F120FF3D39}">
                <a1611:picAttrSrcUrl xmlns:a1611="http://schemas.microsoft.com/office/drawing/2016/11/main" r:id="rId4"/>
              </a:ext>
            </a:extLst>
          </a:blip>
          <a:srcRect l="8015" r="2571" b="-3"/>
          <a:stretch/>
        </p:blipFill>
        <p:spPr>
          <a:xfrm>
            <a:off x="745067" y="2116851"/>
            <a:ext cx="3549650" cy="2610290"/>
          </a:xfrm>
          <a:prstGeom prst="rect">
            <a:avLst/>
          </a:prstGeom>
        </p:spPr>
      </p:pic>
      <p:sp>
        <p:nvSpPr>
          <p:cNvPr id="8" name="Footer Placeholder 3">
            <a:extLst>
              <a:ext uri="{FF2B5EF4-FFF2-40B4-BE49-F238E27FC236}">
                <a16:creationId xmlns:a16="http://schemas.microsoft.com/office/drawing/2014/main" id="{9151E18E-8349-E845-805F-EB61513AD1E8}"/>
              </a:ext>
            </a:extLst>
          </p:cNvPr>
          <p:cNvSpPr>
            <a:spLocks noGrp="1"/>
          </p:cNvSpPr>
          <p:nvPr>
            <p:ph type="ftr" sz="quarter" idx="10"/>
          </p:nvPr>
        </p:nvSpPr>
        <p:spPr>
          <a:xfrm>
            <a:off x="3028950" y="6428971"/>
            <a:ext cx="3086100" cy="365125"/>
          </a:xfrm>
        </p:spPr>
        <p:txBody>
          <a:bodyPr/>
          <a:lstStyle/>
          <a:p>
            <a:pPr>
              <a:defRPr/>
            </a:pPr>
            <a:r>
              <a:rPr lang="en-US" dirty="0"/>
              <a:t>Presented by Partners in Medical Education, Inc. 2020</a:t>
            </a:r>
          </a:p>
        </p:txBody>
      </p:sp>
      <p:sp>
        <p:nvSpPr>
          <p:cNvPr id="9" name="Content Placeholder 3">
            <a:extLst>
              <a:ext uri="{FF2B5EF4-FFF2-40B4-BE49-F238E27FC236}">
                <a16:creationId xmlns:a16="http://schemas.microsoft.com/office/drawing/2014/main" id="{7057CCCE-E88A-3543-9B44-E54853F0AFD0}"/>
              </a:ext>
            </a:extLst>
          </p:cNvPr>
          <p:cNvSpPr txBox="1">
            <a:spLocks/>
          </p:cNvSpPr>
          <p:nvPr/>
        </p:nvSpPr>
        <p:spPr>
          <a:xfrm>
            <a:off x="4572000" y="1420562"/>
            <a:ext cx="4479090" cy="52220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400" b="0" dirty="0"/>
              <a:t>Our aim is to support and empower medical students</a:t>
            </a:r>
          </a:p>
          <a:p>
            <a:pPr>
              <a:lnSpc>
                <a:spcPct val="120000"/>
              </a:lnSpc>
            </a:pPr>
            <a:r>
              <a:rPr lang="en-US" sz="2400" b="0" dirty="0"/>
              <a:t>The focus is on well-being</a:t>
            </a:r>
          </a:p>
          <a:p>
            <a:pPr>
              <a:lnSpc>
                <a:spcPct val="170000"/>
              </a:lnSpc>
            </a:pPr>
            <a:r>
              <a:rPr lang="en-US" sz="2400" b="0" dirty="0"/>
              <a:t>Provide  skills to including resiliency building and leadership training</a:t>
            </a:r>
          </a:p>
          <a:p>
            <a:pPr marL="0" indent="0">
              <a:lnSpc>
                <a:spcPct val="120000"/>
              </a:lnSpc>
              <a:buNone/>
            </a:pPr>
            <a:endParaRPr lang="en-US" sz="2400" b="0" dirty="0"/>
          </a:p>
          <a:p>
            <a:pPr marL="0" indent="0">
              <a:lnSpc>
                <a:spcPct val="120000"/>
              </a:lnSpc>
              <a:buNone/>
            </a:pPr>
            <a:r>
              <a:rPr lang="en-US" sz="1200" b="0" dirty="0"/>
              <a:t>https://www.statnews.com/2019/03/25/coaching-leadership-training-avoid-burnout-medical-students/</a:t>
            </a:r>
          </a:p>
          <a:p>
            <a:pPr marL="0" indent="0" fontAlgn="auto">
              <a:spcAft>
                <a:spcPts val="0"/>
              </a:spcAft>
              <a:buFont typeface="Arial" panose="020B0604020202020204" pitchFamily="34" charset="0"/>
              <a:buNone/>
            </a:pPr>
            <a:endParaRPr lang="en-US" sz="2400" b="0" dirty="0"/>
          </a:p>
        </p:txBody>
      </p:sp>
    </p:spTree>
    <p:extLst>
      <p:ext uri="{BB962C8B-B14F-4D97-AF65-F5344CB8AC3E}">
        <p14:creationId xmlns:p14="http://schemas.microsoft.com/office/powerpoint/2010/main" val="2585226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ED7188F-23E4-5240-9CFD-BBEF26B3BA84}"/>
              </a:ext>
            </a:extLst>
          </p:cNvPr>
          <p:cNvSpPr>
            <a:spLocks noGrp="1"/>
          </p:cNvSpPr>
          <p:nvPr>
            <p:ph type="sldNum" sz="quarter" idx="11"/>
          </p:nvPr>
        </p:nvSpPr>
        <p:spPr/>
        <p:txBody>
          <a:bodyPr/>
          <a:lstStyle/>
          <a:p>
            <a:pPr>
              <a:defRPr/>
            </a:pPr>
            <a:fld id="{0F936355-F024-8C42-A5F5-6F05435583B0}" type="slidenum">
              <a:rPr lang="en-US" altLang="en-US" smtClean="0"/>
              <a:pPr>
                <a:defRPr/>
              </a:pPr>
              <a:t>7</a:t>
            </a:fld>
            <a:endParaRPr lang="en-US" altLang="en-US" dirty="0"/>
          </a:p>
        </p:txBody>
      </p:sp>
      <p:pic>
        <p:nvPicPr>
          <p:cNvPr id="10" name="Picture 9" descr="A picture containing photo, sitting, black&#10;&#10;Description automatically generated">
            <a:extLst>
              <a:ext uri="{FF2B5EF4-FFF2-40B4-BE49-F238E27FC236}">
                <a16:creationId xmlns:a16="http://schemas.microsoft.com/office/drawing/2014/main" id="{0E41547D-CC33-9346-AD84-BD40C40C7B7D}"/>
              </a:ext>
            </a:extLst>
          </p:cNvPr>
          <p:cNvPicPr>
            <a:picLocks noChangeAspect="1"/>
          </p:cNvPicPr>
          <p:nvPr/>
        </p:nvPicPr>
        <p:blipFill rotWithShape="1">
          <a:blip r:embed="rId3">
            <a:extLst>
              <a:ext uri="{28A0092B-C50C-407E-A947-70E740481C1C}">
                <a14:useLocalDpi xmlns:a14="http://schemas.microsoft.com/office/drawing/2010/main" val="0"/>
              </a:ext>
            </a:extLst>
          </a:blip>
          <a:srcRect b="2368"/>
          <a:stretch/>
        </p:blipFill>
        <p:spPr>
          <a:xfrm>
            <a:off x="2080260" y="789405"/>
            <a:ext cx="6435090" cy="5154195"/>
          </a:xfrm>
          <a:prstGeom prst="rect">
            <a:avLst/>
          </a:prstGeom>
        </p:spPr>
      </p:pic>
      <p:sp>
        <p:nvSpPr>
          <p:cNvPr id="4" name="Footer Placeholder 3">
            <a:extLst>
              <a:ext uri="{FF2B5EF4-FFF2-40B4-BE49-F238E27FC236}">
                <a16:creationId xmlns:a16="http://schemas.microsoft.com/office/drawing/2014/main" id="{14D8E38C-7052-ED4A-86E0-449B23FA5D91}"/>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Tree>
    <p:extLst>
      <p:ext uri="{BB962C8B-B14F-4D97-AF65-F5344CB8AC3E}">
        <p14:creationId xmlns:p14="http://schemas.microsoft.com/office/powerpoint/2010/main" val="2332776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44D45-0EAD-174C-875F-7A3CD7C43303}"/>
              </a:ext>
            </a:extLst>
          </p:cNvPr>
          <p:cNvSpPr>
            <a:spLocks noGrp="1"/>
          </p:cNvSpPr>
          <p:nvPr>
            <p:ph type="title"/>
          </p:nvPr>
        </p:nvSpPr>
        <p:spPr/>
        <p:txBody>
          <a:bodyPr/>
          <a:lstStyle/>
          <a:p>
            <a:r>
              <a:rPr lang="en-US" sz="3600" dirty="0"/>
              <a:t>A New Kind Of Doctor</a:t>
            </a:r>
            <a:endParaRPr lang="en-US" dirty="0"/>
          </a:p>
        </p:txBody>
      </p:sp>
      <p:sp>
        <p:nvSpPr>
          <p:cNvPr id="4" name="Content Placeholder 3">
            <a:extLst>
              <a:ext uri="{FF2B5EF4-FFF2-40B4-BE49-F238E27FC236}">
                <a16:creationId xmlns:a16="http://schemas.microsoft.com/office/drawing/2014/main" id="{EEAA82B9-5C41-114B-8C4F-CEE398DC0BA6}"/>
              </a:ext>
            </a:extLst>
          </p:cNvPr>
          <p:cNvSpPr>
            <a:spLocks noGrp="1"/>
          </p:cNvSpPr>
          <p:nvPr>
            <p:ph sz="half" idx="1"/>
          </p:nvPr>
        </p:nvSpPr>
        <p:spPr>
          <a:xfrm>
            <a:off x="617499" y="1772751"/>
            <a:ext cx="3886200" cy="4604934"/>
          </a:xfrm>
        </p:spPr>
        <p:txBody>
          <a:bodyPr>
            <a:normAutofit fontScale="25000" lnSpcReduction="20000"/>
          </a:bodyPr>
          <a:lstStyle/>
          <a:p>
            <a:pPr fontAlgn="base">
              <a:lnSpc>
                <a:spcPct val="120000"/>
              </a:lnSpc>
              <a:spcBef>
                <a:spcPts val="800"/>
              </a:spcBef>
            </a:pPr>
            <a:r>
              <a:rPr lang="en-US" sz="9600" dirty="0"/>
              <a:t>Make wellness a part of residency culture and vocabulary </a:t>
            </a:r>
          </a:p>
          <a:p>
            <a:pPr marL="0" indent="0" fontAlgn="base">
              <a:lnSpc>
                <a:spcPct val="120000"/>
              </a:lnSpc>
              <a:spcBef>
                <a:spcPts val="800"/>
              </a:spcBef>
              <a:buNone/>
            </a:pPr>
            <a:endParaRPr lang="en-US" sz="9600" dirty="0"/>
          </a:p>
          <a:p>
            <a:pPr fontAlgn="base">
              <a:lnSpc>
                <a:spcPct val="120000"/>
              </a:lnSpc>
              <a:spcBef>
                <a:spcPts val="800"/>
              </a:spcBef>
            </a:pPr>
            <a:r>
              <a:rPr lang="en-US" sz="9600" dirty="0"/>
              <a:t>Develop recurring, longitudinal wellness curriculums; building skills, such as resilience, mindfulness, and empathy</a:t>
            </a:r>
          </a:p>
          <a:p>
            <a:pPr marL="0" indent="0">
              <a:lnSpc>
                <a:spcPct val="120000"/>
              </a:lnSpc>
              <a:buNone/>
            </a:pPr>
            <a:endParaRPr lang="en-US" dirty="0"/>
          </a:p>
        </p:txBody>
      </p:sp>
      <p:sp>
        <p:nvSpPr>
          <p:cNvPr id="9" name="Content Placeholder 8">
            <a:extLst>
              <a:ext uri="{FF2B5EF4-FFF2-40B4-BE49-F238E27FC236}">
                <a16:creationId xmlns:a16="http://schemas.microsoft.com/office/drawing/2014/main" id="{213AC472-1371-3042-B676-5AB8785945B5}"/>
              </a:ext>
            </a:extLst>
          </p:cNvPr>
          <p:cNvSpPr>
            <a:spLocks noGrp="1"/>
          </p:cNvSpPr>
          <p:nvPr>
            <p:ph sz="half" idx="2"/>
          </p:nvPr>
        </p:nvSpPr>
        <p:spPr>
          <a:xfrm>
            <a:off x="4640301" y="1388456"/>
            <a:ext cx="3886200" cy="4922321"/>
          </a:xfrm>
        </p:spPr>
        <p:txBody>
          <a:bodyPr/>
          <a:lstStyle/>
          <a:p>
            <a:pPr fontAlgn="base">
              <a:lnSpc>
                <a:spcPct val="100000"/>
              </a:lnSpc>
              <a:spcBef>
                <a:spcPts val="800"/>
              </a:spcBef>
            </a:pPr>
            <a:r>
              <a:rPr lang="en-US" sz="2400" dirty="0"/>
              <a:t>Create a culture of confidential, safe disclosure for challenges</a:t>
            </a:r>
          </a:p>
          <a:p>
            <a:pPr marL="0" indent="0" fontAlgn="base">
              <a:lnSpc>
                <a:spcPct val="100000"/>
              </a:lnSpc>
              <a:spcBef>
                <a:spcPts val="800"/>
              </a:spcBef>
              <a:buNone/>
            </a:pPr>
            <a:r>
              <a:rPr lang="en-US" sz="2400" dirty="0"/>
              <a:t> </a:t>
            </a:r>
          </a:p>
          <a:p>
            <a:pPr fontAlgn="base">
              <a:lnSpc>
                <a:spcPct val="100000"/>
              </a:lnSpc>
              <a:spcBef>
                <a:spcPts val="800"/>
              </a:spcBef>
            </a:pPr>
            <a:r>
              <a:rPr lang="en-US" sz="2400" dirty="0"/>
              <a:t>Identify solutions to improve  learning environments for residents</a:t>
            </a:r>
          </a:p>
          <a:p>
            <a:pPr marL="0" indent="0" fontAlgn="base">
              <a:lnSpc>
                <a:spcPct val="100000"/>
              </a:lnSpc>
              <a:spcBef>
                <a:spcPts val="800"/>
              </a:spcBef>
              <a:buNone/>
            </a:pPr>
            <a:endParaRPr lang="en-US" sz="2400" dirty="0"/>
          </a:p>
          <a:p>
            <a:pPr fontAlgn="base">
              <a:lnSpc>
                <a:spcPct val="100000"/>
              </a:lnSpc>
              <a:spcBef>
                <a:spcPts val="800"/>
              </a:spcBef>
            </a:pPr>
            <a:r>
              <a:rPr lang="en-US" sz="2400" dirty="0"/>
              <a:t>Support time for personal growth and connection</a:t>
            </a:r>
          </a:p>
          <a:p>
            <a:endParaRPr lang="en-US" dirty="0"/>
          </a:p>
        </p:txBody>
      </p:sp>
      <p:sp>
        <p:nvSpPr>
          <p:cNvPr id="8" name="Footer Placeholder 3">
            <a:extLst>
              <a:ext uri="{FF2B5EF4-FFF2-40B4-BE49-F238E27FC236}">
                <a16:creationId xmlns:a16="http://schemas.microsoft.com/office/drawing/2014/main" id="{39F85AE0-0A3A-2F40-A1C5-BA64ED380F35}"/>
              </a:ext>
            </a:extLst>
          </p:cNvPr>
          <p:cNvSpPr>
            <a:spLocks noGrp="1"/>
          </p:cNvSpPr>
          <p:nvPr>
            <p:ph type="ftr" sz="quarter" idx="10"/>
          </p:nvPr>
        </p:nvSpPr>
        <p:spPr/>
        <p:txBody>
          <a:bodyPr/>
          <a:lstStyle/>
          <a:p>
            <a:pPr>
              <a:defRPr/>
            </a:pPr>
            <a:r>
              <a:rPr lang="en-US" dirty="0"/>
              <a:t>Presented by Partners in Medical Education, Inc. 2020</a:t>
            </a:r>
          </a:p>
        </p:txBody>
      </p:sp>
      <p:sp>
        <p:nvSpPr>
          <p:cNvPr id="6" name="Slide Number Placeholder 5">
            <a:extLst>
              <a:ext uri="{FF2B5EF4-FFF2-40B4-BE49-F238E27FC236}">
                <a16:creationId xmlns:a16="http://schemas.microsoft.com/office/drawing/2014/main" id="{E548A0CC-A838-8440-926D-744997599F22}"/>
              </a:ext>
            </a:extLst>
          </p:cNvPr>
          <p:cNvSpPr>
            <a:spLocks noGrp="1"/>
          </p:cNvSpPr>
          <p:nvPr>
            <p:ph type="sldNum" sz="quarter" idx="11"/>
          </p:nvPr>
        </p:nvSpPr>
        <p:spPr/>
        <p:txBody>
          <a:bodyPr/>
          <a:lstStyle/>
          <a:p>
            <a:pPr>
              <a:defRPr/>
            </a:pPr>
            <a:fld id="{0F936355-F024-8C42-A5F5-6F05435583B0}" type="slidenum">
              <a:rPr lang="en-US" altLang="en-US" smtClean="0"/>
              <a:pPr>
                <a:defRPr/>
              </a:pPr>
              <a:t>8</a:t>
            </a:fld>
            <a:endParaRPr lang="en-US" altLang="en-US" dirty="0"/>
          </a:p>
        </p:txBody>
      </p:sp>
    </p:spTree>
    <p:extLst>
      <p:ext uri="{BB962C8B-B14F-4D97-AF65-F5344CB8AC3E}">
        <p14:creationId xmlns:p14="http://schemas.microsoft.com/office/powerpoint/2010/main" val="97257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5EE61C-150E-6A41-A8F6-8E9B2C9A1988}"/>
              </a:ext>
            </a:extLst>
          </p:cNvPr>
          <p:cNvSpPr>
            <a:spLocks noGrp="1"/>
          </p:cNvSpPr>
          <p:nvPr>
            <p:ph idx="1"/>
          </p:nvPr>
        </p:nvSpPr>
        <p:spPr/>
        <p:txBody>
          <a:bodyPr>
            <a:normAutofit fontScale="70000" lnSpcReduction="20000"/>
          </a:bodyPr>
          <a:lstStyle/>
          <a:p>
            <a:pPr>
              <a:lnSpc>
                <a:spcPct val="170000"/>
              </a:lnSpc>
            </a:pPr>
            <a:r>
              <a:rPr lang="en-US" sz="3200" dirty="0"/>
              <a:t>Peer to peer  experiential groups quarterly focusing on challenges unique to the intern experience</a:t>
            </a:r>
          </a:p>
          <a:p>
            <a:pPr marL="0" indent="0">
              <a:lnSpc>
                <a:spcPct val="170000"/>
              </a:lnSpc>
              <a:buNone/>
            </a:pPr>
            <a:endParaRPr lang="en-US" sz="3200" dirty="0"/>
          </a:p>
          <a:p>
            <a:pPr>
              <a:lnSpc>
                <a:spcPct val="170000"/>
              </a:lnSpc>
            </a:pPr>
            <a:r>
              <a:rPr lang="en-US" sz="3200" dirty="0"/>
              <a:t>Combined Conferences presentations focusing on personal growth and increasing emotional durability </a:t>
            </a:r>
          </a:p>
          <a:p>
            <a:pPr marL="0" indent="0">
              <a:lnSpc>
                <a:spcPct val="170000"/>
              </a:lnSpc>
              <a:buNone/>
            </a:pPr>
            <a:endParaRPr lang="en-US" sz="3200" dirty="0"/>
          </a:p>
          <a:p>
            <a:pPr>
              <a:lnSpc>
                <a:spcPct val="170000"/>
              </a:lnSpc>
            </a:pPr>
            <a:r>
              <a:rPr lang="en-US" sz="3200" dirty="0"/>
              <a:t>Remote Professional Development Coaching</a:t>
            </a:r>
            <a:endParaRPr lang="en-US" dirty="0"/>
          </a:p>
        </p:txBody>
      </p:sp>
      <p:sp>
        <p:nvSpPr>
          <p:cNvPr id="2" name="Title 1">
            <a:extLst>
              <a:ext uri="{FF2B5EF4-FFF2-40B4-BE49-F238E27FC236}">
                <a16:creationId xmlns:a16="http://schemas.microsoft.com/office/drawing/2014/main" id="{91874EC3-1CBB-594A-A8BF-BB14859A5306}"/>
              </a:ext>
            </a:extLst>
          </p:cNvPr>
          <p:cNvSpPr>
            <a:spLocks noGrp="1"/>
          </p:cNvSpPr>
          <p:nvPr>
            <p:ph type="title"/>
          </p:nvPr>
        </p:nvSpPr>
        <p:spPr/>
        <p:txBody>
          <a:bodyPr/>
          <a:lstStyle/>
          <a:p>
            <a:r>
              <a:rPr lang="en-US" sz="3600" dirty="0"/>
              <a:t>Intern Wellness Initiative Pilot</a:t>
            </a:r>
            <a:endParaRPr lang="en-US" dirty="0"/>
          </a:p>
        </p:txBody>
      </p:sp>
      <p:sp>
        <p:nvSpPr>
          <p:cNvPr id="8" name="Footer Placeholder 3">
            <a:extLst>
              <a:ext uri="{FF2B5EF4-FFF2-40B4-BE49-F238E27FC236}">
                <a16:creationId xmlns:a16="http://schemas.microsoft.com/office/drawing/2014/main" id="{A15F9AA3-B7E6-F64D-A832-F476170E721F}"/>
              </a:ext>
            </a:extLst>
          </p:cNvPr>
          <p:cNvSpPr>
            <a:spLocks noGrp="1"/>
          </p:cNvSpPr>
          <p:nvPr>
            <p:ph type="ftr" sz="quarter" idx="10"/>
          </p:nvPr>
        </p:nvSpPr>
        <p:spPr/>
        <p:txBody>
          <a:bodyPr/>
          <a:lstStyle/>
          <a:p>
            <a:pPr>
              <a:defRPr/>
            </a:pPr>
            <a:r>
              <a:rPr lang="en-US" dirty="0"/>
              <a:t>Presented by Partners in Medical Education, Inc. 2020</a:t>
            </a:r>
          </a:p>
        </p:txBody>
      </p:sp>
      <p:sp>
        <p:nvSpPr>
          <p:cNvPr id="6" name="Slide Number Placeholder 5">
            <a:extLst>
              <a:ext uri="{FF2B5EF4-FFF2-40B4-BE49-F238E27FC236}">
                <a16:creationId xmlns:a16="http://schemas.microsoft.com/office/drawing/2014/main" id="{62D6FB62-6EED-C948-BD71-A03AA82A04D5}"/>
              </a:ext>
            </a:extLst>
          </p:cNvPr>
          <p:cNvSpPr>
            <a:spLocks noGrp="1"/>
          </p:cNvSpPr>
          <p:nvPr>
            <p:ph type="sldNum" sz="quarter" idx="11"/>
          </p:nvPr>
        </p:nvSpPr>
        <p:spPr/>
        <p:txBody>
          <a:bodyPr/>
          <a:lstStyle/>
          <a:p>
            <a:pPr>
              <a:defRPr/>
            </a:pPr>
            <a:fld id="{0F936355-F024-8C42-A5F5-6F05435583B0}" type="slidenum">
              <a:rPr lang="en-US" altLang="en-US" smtClean="0"/>
              <a:pPr>
                <a:defRPr/>
              </a:pPr>
              <a:t>9</a:t>
            </a:fld>
            <a:endParaRPr lang="en-US" altLang="en-US" dirty="0"/>
          </a:p>
        </p:txBody>
      </p:sp>
    </p:spTree>
    <p:extLst>
      <p:ext uri="{BB962C8B-B14F-4D97-AF65-F5344CB8AC3E}">
        <p14:creationId xmlns:p14="http://schemas.microsoft.com/office/powerpoint/2010/main" val="2146010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8788</TotalTime>
  <Words>2394</Words>
  <Application>Microsoft Macintosh PowerPoint</Application>
  <PresentationFormat>On-screen Show (4:3)</PresentationFormat>
  <Paragraphs>541</Paragraphs>
  <Slides>53</Slides>
  <Notes>52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Comic Sans MS</vt:lpstr>
      <vt:lpstr>Lucida Bright</vt:lpstr>
      <vt:lpstr>Wingdings</vt:lpstr>
      <vt:lpstr>PME-2016</vt:lpstr>
      <vt:lpstr>Partners Webinar Alert</vt:lpstr>
      <vt:lpstr> Recognizing &amp; Addressing Precursors of Burnout:  The Value of Shame   Resiliency Training to Support Resident Well-Being  </vt:lpstr>
      <vt:lpstr>Introducing Your Presenter…</vt:lpstr>
      <vt:lpstr>Learning Objectives</vt:lpstr>
      <vt:lpstr>PowerPoint Presentation</vt:lpstr>
      <vt:lpstr>A Whole New Doctor</vt:lpstr>
      <vt:lpstr>PowerPoint Presentation</vt:lpstr>
      <vt:lpstr>A New Kind Of Doctor</vt:lpstr>
      <vt:lpstr>Intern Wellness Initiative Pilot</vt:lpstr>
      <vt:lpstr>PowerPoint Presentation</vt:lpstr>
      <vt:lpstr> Physician Well-Being</vt:lpstr>
      <vt:lpstr>Physician Well-Being</vt:lpstr>
      <vt:lpstr>Alarming Statistics</vt:lpstr>
      <vt:lpstr>Resident Burnout</vt:lpstr>
      <vt:lpstr>Consequences of Burnout</vt:lpstr>
      <vt:lpstr>COVID-19</vt:lpstr>
      <vt:lpstr>Addressing Burnout by Fostering Well-Being</vt:lpstr>
      <vt:lpstr>“What you do makes a difference and you have to decide what kind of difference you want to make.”</vt:lpstr>
      <vt:lpstr>PowerPoint Presentation</vt:lpstr>
      <vt:lpstr>Shame in Residency</vt:lpstr>
      <vt:lpstr> Shame     +    Resilience                       </vt:lpstr>
      <vt:lpstr>Why Shame Resilience Matters</vt:lpstr>
      <vt:lpstr>Resilience Toolbox</vt:lpstr>
      <vt:lpstr>Mental Models of  Shame + Resilience</vt:lpstr>
      <vt:lpstr>Idealized vs. Unwanted Identities </vt:lpstr>
      <vt:lpstr>Manifestations of Shame in Residency</vt:lpstr>
      <vt:lpstr>Feelings of Shame Can Be Correlated With:</vt:lpstr>
      <vt:lpstr>Self-Talk Matters</vt:lpstr>
      <vt:lpstr>Shame is:</vt:lpstr>
      <vt:lpstr>Guilt is:</vt:lpstr>
      <vt:lpstr>Why Recognizing Shame and Guilt in Medicine Matters</vt:lpstr>
      <vt:lpstr>PowerPoint Presentation</vt:lpstr>
      <vt:lpstr>Imposter Syndrome</vt:lpstr>
      <vt:lpstr>PowerPoint Presentation</vt:lpstr>
      <vt:lpstr>We cannot pour from an empty cup</vt:lpstr>
      <vt:lpstr>Talk to a Friend Exercise</vt:lpstr>
      <vt:lpstr>Self Compassion</vt:lpstr>
      <vt:lpstr>Opportunities to Create Meaning from Experiences</vt:lpstr>
      <vt:lpstr>Empathy Experience Example</vt:lpstr>
      <vt:lpstr>PowerPoint Presentation</vt:lpstr>
      <vt:lpstr>Resilience Resume Example</vt:lpstr>
      <vt:lpstr>PowerPoint Presentation</vt:lpstr>
      <vt:lpstr>Fear vs. Trust  Based Thinking</vt:lpstr>
      <vt:lpstr>Put it in Perspective Example </vt:lpstr>
      <vt:lpstr>3-Minute Mental Makeover</vt:lpstr>
      <vt:lpstr>Wellness Education</vt:lpstr>
      <vt:lpstr>Wellness Education</vt:lpstr>
      <vt:lpstr>Antidote to Shame is Empathy</vt:lpstr>
      <vt:lpstr>PowerPoint Presentation</vt:lpstr>
      <vt:lpstr>Resources</vt:lpstr>
      <vt:lpstr>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Supporting Resident Well-Being Through Shame Awareness and Resiliency Training </dc:title>
  <dc:creator>Amie Langbein</dc:creator>
  <cp:lastModifiedBy>Douglas Knox</cp:lastModifiedBy>
  <cp:revision>83</cp:revision>
  <dcterms:created xsi:type="dcterms:W3CDTF">2020-05-19T17:51:00Z</dcterms:created>
  <dcterms:modified xsi:type="dcterms:W3CDTF">2020-05-27T15:58:00Z</dcterms:modified>
</cp:coreProperties>
</file>