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51"/>
  </p:notesMasterIdLst>
  <p:handoutMasterIdLst>
    <p:handoutMasterId r:id="rId52"/>
  </p:handoutMasterIdLst>
  <p:sldIdLst>
    <p:sldId id="256" r:id="rId2"/>
    <p:sldId id="305" r:id="rId3"/>
    <p:sldId id="257" r:id="rId4"/>
    <p:sldId id="301" r:id="rId5"/>
    <p:sldId id="259" r:id="rId6"/>
    <p:sldId id="260" r:id="rId7"/>
    <p:sldId id="261" r:id="rId8"/>
    <p:sldId id="262" r:id="rId9"/>
    <p:sldId id="264" r:id="rId10"/>
    <p:sldId id="267"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2" r:id="rId41"/>
    <p:sldId id="295" r:id="rId42"/>
    <p:sldId id="296" r:id="rId43"/>
    <p:sldId id="297" r:id="rId44"/>
    <p:sldId id="298" r:id="rId45"/>
    <p:sldId id="299" r:id="rId46"/>
    <p:sldId id="300" r:id="rId47"/>
    <p:sldId id="303" r:id="rId48"/>
    <p:sldId id="321" r:id="rId49"/>
    <p:sldId id="322" r:id="rId50"/>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0"/>
  </p:normalViewPr>
  <p:slideViewPr>
    <p:cSldViewPr snapToGrid="0">
      <p:cViewPr>
        <p:scale>
          <a:sx n="96" d="100"/>
          <a:sy n="96" d="100"/>
        </p:scale>
        <p:origin x="784" y="28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B31898-4BB7-8A4D-B391-2CC483499A3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DB80942-0A17-A741-9992-D24685A9F2E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93FC31E-0954-AA47-9903-99D1CE33A366}" type="datetimeFigureOut">
              <a:rPr lang="en-US" smtClean="0"/>
              <a:t>4/24/18</a:t>
            </a:fld>
            <a:endParaRPr lang="en-US" dirty="0"/>
          </a:p>
        </p:txBody>
      </p:sp>
      <p:sp>
        <p:nvSpPr>
          <p:cNvPr id="4" name="Footer Placeholder 3">
            <a:extLst>
              <a:ext uri="{FF2B5EF4-FFF2-40B4-BE49-F238E27FC236}">
                <a16:creationId xmlns:a16="http://schemas.microsoft.com/office/drawing/2014/main" id="{1A5E711A-F06F-A84D-B2DD-9CB8CE9DCFC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A59B88E-1470-9F4C-9DA0-0D53D9E160A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20680FB-E834-C546-9DC0-87B3AE9497EB}" type="slidenum">
              <a:rPr lang="en-US" smtClean="0"/>
              <a:t>‹#›</a:t>
            </a:fld>
            <a:endParaRPr lang="en-US" dirty="0"/>
          </a:p>
        </p:txBody>
      </p:sp>
    </p:spTree>
    <p:extLst>
      <p:ext uri="{BB962C8B-B14F-4D97-AF65-F5344CB8AC3E}">
        <p14:creationId xmlns:p14="http://schemas.microsoft.com/office/powerpoint/2010/main" val="2574627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67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1" i="0" u="none" strike="noStrike" cap="none">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 name="Shape 4"/>
          <p:cNvSpPr txBox="1">
            <a:spLocks noGrp="1"/>
          </p:cNvSpPr>
          <p:nvPr>
            <p:ph type="dt" idx="10"/>
          </p:nvPr>
        </p:nvSpPr>
        <p:spPr>
          <a:xfrm>
            <a:off x="3970338" y="0"/>
            <a:ext cx="3038475" cy="4667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1" i="0" u="none" strike="noStrike" cap="none">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 name="Shape 5"/>
          <p:cNvSpPr>
            <a:spLocks noGrp="1" noRot="1" noChangeAspect="1"/>
          </p:cNvSpPr>
          <p:nvPr>
            <p:ph type="sldImg" idx="3"/>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3038475" cy="4667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1" i="0" u="none" strike="noStrike" cap="none">
                <a:solidFill>
                  <a:schemeClr val="dk1"/>
                </a:solidFill>
                <a:latin typeface="Comic Sans MS"/>
                <a:ea typeface="Comic Sans MS"/>
                <a:cs typeface="Comic Sans MS"/>
                <a:sym typeface="Comic Sans MS"/>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8" name="Shape 8"/>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1" i="0" u="none" strike="noStrike" cap="none">
                <a:solidFill>
                  <a:schemeClr val="dk1"/>
                </a:solidFill>
                <a:latin typeface="Comic Sans MS"/>
                <a:ea typeface="Comic Sans MS"/>
                <a:cs typeface="Comic Sans MS"/>
                <a:sym typeface="Comic Sans MS"/>
              </a:rPr>
              <a:t>‹#›</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388882903"/>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74" name="Shape 7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54" name="Shape 15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70" name="Shape 17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78" name="Shape 17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86" name="Shape 18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94" name="Shape 19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02" name="Shape 20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10" name="Shape 21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18" name="Shape 21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26" name="Shape 22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34" name="Shape 23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Shape 80"/>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81" name="Shape 81"/>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1" i="0" u="none" strike="noStrike" cap="none">
                <a:solidFill>
                  <a:schemeClr val="dk1"/>
                </a:solidFill>
                <a:latin typeface="Comic Sans MS"/>
                <a:ea typeface="Comic Sans MS"/>
                <a:cs typeface="Comic Sans MS"/>
                <a:sym typeface="Comic Sans MS"/>
              </a:rPr>
              <a:t>3</a:t>
            </a:fld>
            <a:endParaRPr sz="1200" b="1" i="0" u="none" strike="noStrike" cap="none" dirty="0">
              <a:solidFill>
                <a:schemeClr val="dk1"/>
              </a:solidFill>
              <a:latin typeface="Comic Sans MS"/>
              <a:ea typeface="Comic Sans MS"/>
              <a:cs typeface="Comic Sans MS"/>
              <a:sym typeface="Comic Sans M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43" name="Shape 243"/>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50" name="Shape 25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58" name="Shape 25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66" name="Shape 26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74" name="Shape 27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283" name="Shape 283"/>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27</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90" name="Shape 29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98" name="Shape 29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06" name="Shape 30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14" name="Shape 31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8" name="Shape 9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22" name="Shape 32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30" name="Shape 33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38" name="Shape 33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46" name="Shape 34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54" name="Shape 35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2" name="Shape 36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70" name="Shape 37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79" name="Shape 379"/>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39</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87" name="Shape 387"/>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41</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395" name="Shape 395"/>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42</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6" name="Shape 10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403" name="Shape 403"/>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43</a:t>
            </a:fld>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411" name="Shape 411"/>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44</a:t>
            </a:fld>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419" name="Shape 419"/>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45</a:t>
            </a:fld>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427" name="Shape 427"/>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46</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dirty="0"/>
          </a:p>
        </p:txBody>
      </p:sp>
    </p:spTree>
    <p:extLst>
      <p:ext uri="{BB962C8B-B14F-4D97-AF65-F5344CB8AC3E}">
        <p14:creationId xmlns:p14="http://schemas.microsoft.com/office/powerpoint/2010/main" val="263388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49</a:t>
            </a:fld>
            <a:endParaRPr lang="en-US" dirty="0"/>
          </a:p>
        </p:txBody>
      </p:sp>
    </p:spTree>
    <p:extLst>
      <p:ext uri="{BB962C8B-B14F-4D97-AF65-F5344CB8AC3E}">
        <p14:creationId xmlns:p14="http://schemas.microsoft.com/office/powerpoint/2010/main" val="410170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14" name="Shape 11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22" name="Shape 12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38" name="Shape 13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62" name="Shape 16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46" name="Shape 14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3762303" y="1423942"/>
            <a:ext cx="5263034" cy="238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Shape 16"/>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lstStyle>
            <a:lvl1pPr marR="0" lvl="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18" name="Shape 1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1"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1"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1"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1"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1"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1"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1"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Shape 64"/>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66" name="Shape 66"/>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1"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1"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1"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1"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1"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1"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1"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Shape 69"/>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71" name="Shape 7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1"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1"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1"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1"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1"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1"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1"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23" name="Shape 2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1"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1"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1"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1"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1"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1"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1"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2952170" y="2081894"/>
            <a:ext cx="6115049" cy="2429491"/>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Shape 26"/>
          <p:cNvSpPr txBox="1">
            <a:spLocks noGrp="1"/>
          </p:cNvSpPr>
          <p:nvPr>
            <p:ph type="body" idx="1"/>
          </p:nvPr>
        </p:nvSpPr>
        <p:spPr>
          <a:xfrm>
            <a:off x="2952169" y="4511385"/>
            <a:ext cx="6115049" cy="514325"/>
          </a:xfrm>
          <a:prstGeom prst="rect">
            <a:avLst/>
          </a:prstGeom>
          <a:noFill/>
          <a:ln>
            <a:noFill/>
          </a:ln>
        </p:spPr>
        <p:txBody>
          <a:bodyPr spcFirstLastPara="1" wrap="square" lIns="91425" tIns="91425" rIns="91425" bIns="91425" anchor="t" anchorCtr="0"/>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28" name="Shape 2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1"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1"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1"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1"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1"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1"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1"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34" name="Shape 34"/>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1"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1"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1"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1"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1"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1"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1"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Shape 4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2" name="Shape 4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1"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1"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1"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1"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1"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1"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1"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Shape 45"/>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6" name="Shape 46"/>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1"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1"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1"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1"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1"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1"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1"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Shape 4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9" name="Shape 4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1"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1"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1"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1"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1"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1"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1"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Shape 52"/>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5" name="Shape 5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1"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1"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1"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1"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1"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1"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1"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Shape 58"/>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9" name="Shape 59"/>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61" name="Shape 6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1"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1"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1"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1"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1"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1"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1"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1"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1"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1"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1"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1"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1"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1"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1"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1"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dirty="0"/>
          </a:p>
        </p:txBody>
      </p:sp>
      <p:sp>
        <p:nvSpPr>
          <p:cNvPr id="13" name="Shape 13"/>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rtl="0">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acgme.org/Portals/0/PFAssets/InstitutionalRequirements/000InstitutionalRequirements2018.pdf?ver=2018-02-19-132236-600" TargetMode="External"/><Relationship Id="rId2" Type="http://schemas.openxmlformats.org/officeDocument/2006/relationships/hyperlink" Target="https://www.acgme.org/What-We-Do/Accreditation/Self-Study" TargetMode="External"/><Relationship Id="rId1" Type="http://schemas.openxmlformats.org/officeDocument/2006/relationships/slideLayout" Target="../slideLayouts/slideLayout2.xml"/><Relationship Id="rId4" Type="http://schemas.openxmlformats.org/officeDocument/2006/relationships/hyperlink" Target="https://www.huffingtonpost.com/margaret-jacoby/10-questions-never-to-ask_b_8742940.html"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44.xml"/><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hyperlink" Target="http://www.partnersinmeded.com/"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mailto:Amy@PartnersInMedEd.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3762303" y="1423942"/>
            <a:ext cx="5263034" cy="2387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dirty="0"/>
              <a:t>Recruitment Strategies</a:t>
            </a:r>
            <a:endParaRPr dirty="0"/>
          </a:p>
        </p:txBody>
      </p:sp>
      <p:pic>
        <p:nvPicPr>
          <p:cNvPr id="77" name="Shape 77"/>
          <p:cNvPicPr preferRelativeResize="0"/>
          <p:nvPr/>
        </p:nvPicPr>
        <p:blipFill rotWithShape="1">
          <a:blip r:embed="rId3">
            <a:alphaModFix/>
          </a:blip>
          <a:srcRect/>
          <a:stretch/>
        </p:blipFill>
        <p:spPr>
          <a:xfrm>
            <a:off x="122959" y="4518063"/>
            <a:ext cx="7278687" cy="11096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0"/>
              </a:spcBef>
              <a:spcAft>
                <a:spcPts val="0"/>
              </a:spcAft>
              <a:buClr>
                <a:schemeClr val="dk1"/>
              </a:buClr>
              <a:buSzPts val="2600"/>
              <a:buFont typeface="Arial"/>
              <a:buChar char="•"/>
            </a:pPr>
            <a:r>
              <a:rPr lang="en-US" dirty="0"/>
              <a:t>Learn from past</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1000"/>
              </a:spcBef>
              <a:spcAft>
                <a:spcPts val="0"/>
              </a:spcAft>
              <a:buSzPts val="2600"/>
              <a:buChar char="•"/>
            </a:pPr>
            <a:r>
              <a:rPr lang="en-US" dirty="0"/>
              <a:t>Analyze data</a:t>
            </a:r>
            <a:endParaRPr dirty="0"/>
          </a:p>
          <a:p>
            <a:pPr marL="0" marR="0" lvl="0" indent="0" algn="l" rtl="0">
              <a:lnSpc>
                <a:spcPct val="90000"/>
              </a:lnSpc>
              <a:spcBef>
                <a:spcPts val="1000"/>
              </a:spcBef>
              <a:spcAft>
                <a:spcPts val="0"/>
              </a:spcAft>
              <a:buNone/>
            </a:pPr>
            <a:endParaRPr sz="2600" b="0" i="0" u="none" strike="noStrike" cap="none" dirty="0">
              <a:solidFill>
                <a:schemeClr val="dk1"/>
              </a:solidFill>
              <a:latin typeface="Arial"/>
              <a:ea typeface="Arial"/>
              <a:cs typeface="Arial"/>
              <a:sym typeface="Arial"/>
            </a:endParaRPr>
          </a:p>
        </p:txBody>
      </p:sp>
      <p:sp>
        <p:nvSpPr>
          <p:cNvPr id="165" name="Shape 165"/>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Baseline</a:t>
            </a:r>
            <a:endParaRPr dirty="0"/>
          </a:p>
        </p:txBody>
      </p:sp>
      <p:sp>
        <p:nvSpPr>
          <p:cNvPr id="166" name="Shape 166"/>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167" name="Shape 16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10</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5273" y="3289300"/>
            <a:ext cx="3413454" cy="25241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Program Aims</a:t>
            </a:r>
            <a:endParaRPr dirty="0"/>
          </a:p>
        </p:txBody>
      </p:sp>
      <p:sp>
        <p:nvSpPr>
          <p:cNvPr id="149" name="Shape 149"/>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150" name="Shape 15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11</a:t>
            </a:fld>
            <a:endParaRPr sz="1000" b="1" i="0" u="none" strike="noStrike" cap="none" dirty="0">
              <a:solidFill>
                <a:schemeClr val="dk1"/>
              </a:solidFill>
              <a:latin typeface="Arial"/>
              <a:ea typeface="Arial"/>
              <a:cs typeface="Arial"/>
              <a:sym typeface="Arial"/>
            </a:endParaRPr>
          </a:p>
        </p:txBody>
      </p:sp>
      <p:sp>
        <p:nvSpPr>
          <p:cNvPr id="151" name="Shape 151"/>
          <p:cNvSpPr txBox="1">
            <a:spLocks noGrp="1"/>
          </p:cNvSpPr>
          <p:nvPr>
            <p:ph type="body" idx="1"/>
          </p:nvPr>
        </p:nvSpPr>
        <p:spPr>
          <a:xfrm>
            <a:off x="628650" y="1993900"/>
            <a:ext cx="7886700" cy="4183063"/>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0"/>
              </a:spcBef>
              <a:spcAft>
                <a:spcPts val="0"/>
              </a:spcAft>
              <a:buSzPts val="2600"/>
              <a:buChar char="•"/>
            </a:pPr>
            <a:r>
              <a:rPr lang="en-US" dirty="0"/>
              <a:t>Types of residents you want to produce</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Diverse group </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U.S. graduates</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Affiliated schools</a:t>
            </a:r>
            <a:endParaRPr dirty="0"/>
          </a:p>
          <a:p>
            <a:pPr marL="0" marR="0" lvl="0" indent="0" algn="l" rtl="0">
              <a:lnSpc>
                <a:spcPct val="90000"/>
              </a:lnSpc>
              <a:spcBef>
                <a:spcPts val="0"/>
              </a:spcBef>
              <a:spcAft>
                <a:spcPts val="0"/>
              </a:spcAft>
              <a:buNone/>
            </a:pPr>
            <a:endParaRPr dirty="0"/>
          </a:p>
          <a:p>
            <a:pPr marL="0" marR="0" lvl="0" indent="0" algn="l" rtl="0">
              <a:lnSpc>
                <a:spcPct val="90000"/>
              </a:lnSpc>
              <a:spcBef>
                <a:spcPts val="0"/>
              </a:spcBef>
              <a:spcAft>
                <a:spcPts val="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614" y="3769360"/>
            <a:ext cx="3271594" cy="21770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28650" y="1572029"/>
            <a:ext cx="7886700" cy="44389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n-US" sz="2800" dirty="0"/>
              <a:t>Board pass rate</a:t>
            </a:r>
            <a:endParaRPr sz="2800" dirty="0"/>
          </a:p>
          <a:p>
            <a:pPr marL="0" marR="0" lvl="0" indent="0" algn="l" rtl="0">
              <a:lnSpc>
                <a:spcPct val="90000"/>
              </a:lnSpc>
              <a:spcBef>
                <a:spcPts val="1000"/>
              </a:spcBef>
              <a:spcAft>
                <a:spcPts val="0"/>
              </a:spcAft>
              <a:buNone/>
            </a:pPr>
            <a:endParaRPr sz="2800" dirty="0"/>
          </a:p>
          <a:p>
            <a:pPr marL="228600" marR="0" lvl="0" indent="-228600" algn="l" rtl="0">
              <a:lnSpc>
                <a:spcPct val="90000"/>
              </a:lnSpc>
              <a:spcBef>
                <a:spcPts val="1000"/>
              </a:spcBef>
              <a:spcAft>
                <a:spcPts val="0"/>
              </a:spcAft>
              <a:buClr>
                <a:schemeClr val="dk1"/>
              </a:buClr>
              <a:buSzPts val="2800"/>
              <a:buFont typeface="Arial"/>
              <a:buChar char="•"/>
            </a:pPr>
            <a:r>
              <a:rPr lang="en-US" sz="2800" dirty="0"/>
              <a:t>Local</a:t>
            </a:r>
            <a:endParaRPr sz="2800" dirty="0"/>
          </a:p>
          <a:p>
            <a:pPr marL="0" marR="0" lvl="0" indent="0" algn="l" rtl="0">
              <a:lnSpc>
                <a:spcPct val="90000"/>
              </a:lnSpc>
              <a:spcBef>
                <a:spcPts val="10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p:txBody>
      </p:sp>
      <p:sp>
        <p:nvSpPr>
          <p:cNvPr id="157" name="Shape 157"/>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Program Aims</a:t>
            </a:r>
            <a:endParaRPr dirty="0"/>
          </a:p>
        </p:txBody>
      </p:sp>
      <p:sp>
        <p:nvSpPr>
          <p:cNvPr id="158" name="Shape 158"/>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159" name="Shape 15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12</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540" y="1036002"/>
            <a:ext cx="2514600" cy="18192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277" y="3231197"/>
            <a:ext cx="2143125" cy="21431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500"/>
              </a:spcBef>
              <a:spcAft>
                <a:spcPts val="0"/>
              </a:spcAft>
              <a:buNone/>
            </a:pPr>
            <a:r>
              <a:rPr lang="en-US" b="1" dirty="0">
                <a:solidFill>
                  <a:schemeClr val="accent6">
                    <a:lumMod val="50000"/>
                  </a:schemeClr>
                </a:solidFill>
              </a:rPr>
              <a:t>Diversity</a:t>
            </a:r>
            <a:endParaRPr b="1" dirty="0"/>
          </a:p>
          <a:p>
            <a:pPr marL="457200" marR="0" lvl="0" indent="-393700" algn="l" rtl="0">
              <a:lnSpc>
                <a:spcPct val="90000"/>
              </a:lnSpc>
              <a:spcBef>
                <a:spcPts val="500"/>
              </a:spcBef>
              <a:spcAft>
                <a:spcPts val="0"/>
              </a:spcAft>
              <a:buSzPts val="2600"/>
              <a:buChar char="•"/>
            </a:pPr>
            <a:r>
              <a:rPr lang="en-US" dirty="0"/>
              <a:t>Host a diversity night at the hospital</a:t>
            </a:r>
            <a:endParaRPr dirty="0"/>
          </a:p>
          <a:p>
            <a:pPr marL="0" marR="0" lvl="0" indent="0" algn="l" rtl="0">
              <a:lnSpc>
                <a:spcPct val="90000"/>
              </a:lnSpc>
              <a:spcBef>
                <a:spcPts val="500"/>
              </a:spcBef>
              <a:spcAft>
                <a:spcPts val="0"/>
              </a:spcAft>
              <a:buNone/>
            </a:pPr>
            <a:endParaRPr dirty="0">
              <a:solidFill>
                <a:schemeClr val="accent6">
                  <a:lumMod val="50000"/>
                </a:schemeClr>
              </a:solidFill>
            </a:endParaRPr>
          </a:p>
          <a:p>
            <a:pPr marL="0" marR="0" lvl="0" indent="0" algn="l" rtl="0">
              <a:lnSpc>
                <a:spcPct val="90000"/>
              </a:lnSpc>
              <a:spcBef>
                <a:spcPts val="500"/>
              </a:spcBef>
              <a:spcAft>
                <a:spcPts val="0"/>
              </a:spcAft>
              <a:buNone/>
            </a:pPr>
            <a:r>
              <a:rPr lang="en-US" b="1" dirty="0">
                <a:solidFill>
                  <a:schemeClr val="accent6">
                    <a:lumMod val="50000"/>
                  </a:schemeClr>
                </a:solidFill>
              </a:rPr>
              <a:t>U.S. Graduates</a:t>
            </a:r>
            <a:endParaRPr b="1" dirty="0">
              <a:solidFill>
                <a:schemeClr val="accent6">
                  <a:lumMod val="50000"/>
                </a:schemeClr>
              </a:solidFill>
            </a:endParaRPr>
          </a:p>
          <a:p>
            <a:pPr marL="914400" marR="0" lvl="1" indent="-368300" algn="l" rtl="0">
              <a:lnSpc>
                <a:spcPct val="90000"/>
              </a:lnSpc>
              <a:spcBef>
                <a:spcPts val="500"/>
              </a:spcBef>
              <a:spcAft>
                <a:spcPts val="0"/>
              </a:spcAft>
              <a:buSzPts val="2200"/>
              <a:buChar char="•"/>
            </a:pPr>
            <a:r>
              <a:rPr lang="en-US" dirty="0"/>
              <a:t>Consider interviewing only U.S. graduates</a:t>
            </a:r>
            <a:endParaRPr dirty="0"/>
          </a:p>
          <a:p>
            <a:pPr marL="914400" marR="0" lvl="1" indent="-368300" algn="l" rtl="0">
              <a:lnSpc>
                <a:spcPct val="90000"/>
              </a:lnSpc>
              <a:spcBef>
                <a:spcPts val="0"/>
              </a:spcBef>
              <a:spcAft>
                <a:spcPts val="0"/>
              </a:spcAft>
              <a:buSzPts val="2200"/>
              <a:buChar char="•"/>
            </a:pPr>
            <a:r>
              <a:rPr lang="en-US" dirty="0"/>
              <a:t>Check filters</a:t>
            </a:r>
            <a:endParaRPr dirty="0"/>
          </a:p>
          <a:p>
            <a:pPr marL="457200" marR="0" lvl="0" indent="0" algn="l" rtl="0">
              <a:lnSpc>
                <a:spcPct val="90000"/>
              </a:lnSpc>
              <a:spcBef>
                <a:spcPts val="500"/>
              </a:spcBef>
              <a:spcAft>
                <a:spcPts val="0"/>
              </a:spcAft>
              <a:buNone/>
            </a:pPr>
            <a:endParaRPr dirty="0"/>
          </a:p>
          <a:p>
            <a:pPr marL="0" marR="0" lvl="0" indent="0" algn="l" rtl="0">
              <a:lnSpc>
                <a:spcPct val="90000"/>
              </a:lnSpc>
              <a:spcBef>
                <a:spcPts val="500"/>
              </a:spcBef>
              <a:spcAft>
                <a:spcPts val="0"/>
              </a:spcAft>
              <a:buNone/>
            </a:pPr>
            <a:r>
              <a:rPr lang="en-US" b="1" dirty="0">
                <a:solidFill>
                  <a:schemeClr val="accent6">
                    <a:lumMod val="50000"/>
                  </a:schemeClr>
                </a:solidFill>
              </a:rPr>
              <a:t>Affiliated Schools</a:t>
            </a:r>
            <a:endParaRPr b="1" dirty="0">
              <a:solidFill>
                <a:schemeClr val="accent6">
                  <a:lumMod val="50000"/>
                </a:schemeClr>
              </a:solidFill>
            </a:endParaRPr>
          </a:p>
          <a:p>
            <a:pPr marL="457200" marR="0" lvl="0" indent="-393700" algn="l" rtl="0">
              <a:lnSpc>
                <a:spcPct val="90000"/>
              </a:lnSpc>
              <a:spcBef>
                <a:spcPts val="1000"/>
              </a:spcBef>
              <a:spcAft>
                <a:spcPts val="0"/>
              </a:spcAft>
              <a:buClr>
                <a:schemeClr val="dk1"/>
              </a:buClr>
              <a:buSzPts val="2600"/>
              <a:buFont typeface="Arial"/>
              <a:buChar char="•"/>
            </a:pPr>
            <a:r>
              <a:rPr lang="en-US" dirty="0"/>
              <a:t>Medical student night</a:t>
            </a:r>
            <a:endParaRPr sz="2600" b="0" i="0" u="none" strike="noStrike" cap="none" dirty="0">
              <a:solidFill>
                <a:schemeClr val="dk1"/>
              </a:solidFill>
              <a:latin typeface="Arial"/>
              <a:ea typeface="Arial"/>
              <a:cs typeface="Arial"/>
              <a:sym typeface="Arial"/>
            </a:endParaRPr>
          </a:p>
        </p:txBody>
      </p:sp>
      <p:sp>
        <p:nvSpPr>
          <p:cNvPr id="173" name="Shape 173"/>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Recruiting Aims</a:t>
            </a:r>
            <a:endParaRPr dirty="0"/>
          </a:p>
        </p:txBody>
      </p:sp>
      <p:sp>
        <p:nvSpPr>
          <p:cNvPr id="174" name="Shape 174"/>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175" name="Shape 17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13</a:t>
            </a:fld>
            <a:endParaRPr sz="1000" b="1"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28650" y="1994226"/>
            <a:ext cx="7886700" cy="44389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dirty="0"/>
          </a:p>
          <a:p>
            <a:pPr marL="0" marR="0" lvl="0" indent="0" algn="l" rtl="0">
              <a:lnSpc>
                <a:spcPct val="90000"/>
              </a:lnSpc>
              <a:spcBef>
                <a:spcPts val="0"/>
              </a:spcBef>
              <a:spcAft>
                <a:spcPts val="0"/>
              </a:spcAft>
              <a:buNone/>
            </a:pPr>
            <a:r>
              <a:rPr lang="en-US" b="1" dirty="0">
                <a:solidFill>
                  <a:schemeClr val="accent6">
                    <a:lumMod val="50000"/>
                  </a:schemeClr>
                </a:solidFill>
              </a:rPr>
              <a:t>Affiliated schools</a:t>
            </a:r>
            <a:endParaRPr b="1" dirty="0">
              <a:solidFill>
                <a:schemeClr val="accent6">
                  <a:lumMod val="50000"/>
                </a:schemeClr>
              </a:solidFill>
            </a:endParaRPr>
          </a:p>
          <a:p>
            <a:pPr marL="914400" marR="0" lvl="1" indent="-368300" algn="l" rtl="0">
              <a:lnSpc>
                <a:spcPct val="90000"/>
              </a:lnSpc>
              <a:spcBef>
                <a:spcPts val="0"/>
              </a:spcBef>
              <a:spcAft>
                <a:spcPts val="0"/>
              </a:spcAft>
              <a:buSzPts val="2200"/>
              <a:buChar char="•"/>
            </a:pPr>
            <a:r>
              <a:rPr lang="en-US" sz="2400" dirty="0"/>
              <a:t>Medical student night</a:t>
            </a:r>
            <a:endParaRPr sz="2400" dirty="0"/>
          </a:p>
          <a:p>
            <a:pPr marL="914400" marR="0" lvl="1" indent="-368300" algn="l" rtl="0">
              <a:lnSpc>
                <a:spcPct val="90000"/>
              </a:lnSpc>
              <a:spcBef>
                <a:spcPts val="0"/>
              </a:spcBef>
              <a:spcAft>
                <a:spcPts val="0"/>
              </a:spcAft>
              <a:buSzPts val="2200"/>
              <a:buChar char="•"/>
            </a:pPr>
            <a:r>
              <a:rPr lang="en-US" sz="2400" dirty="0"/>
              <a:t>Interview all rotators</a:t>
            </a:r>
          </a:p>
          <a:p>
            <a:pPr marL="546100" marR="0" lvl="1" indent="0" algn="l" rtl="0">
              <a:lnSpc>
                <a:spcPct val="90000"/>
              </a:lnSpc>
              <a:spcBef>
                <a:spcPts val="0"/>
              </a:spcBef>
              <a:spcAft>
                <a:spcPts val="0"/>
              </a:spcAft>
              <a:buSzPts val="2200"/>
              <a:buNone/>
            </a:pPr>
            <a:endParaRPr dirty="0"/>
          </a:p>
          <a:p>
            <a:pPr marL="0" marR="0" lvl="0" indent="0" algn="l" rtl="0">
              <a:lnSpc>
                <a:spcPct val="90000"/>
              </a:lnSpc>
              <a:spcBef>
                <a:spcPts val="0"/>
              </a:spcBef>
              <a:spcAft>
                <a:spcPts val="0"/>
              </a:spcAft>
              <a:buNone/>
            </a:pPr>
            <a:endParaRPr dirty="0"/>
          </a:p>
          <a:p>
            <a:pPr marL="0" marR="0" lvl="0" indent="0" algn="l" rtl="0">
              <a:lnSpc>
                <a:spcPct val="90000"/>
              </a:lnSpc>
              <a:spcBef>
                <a:spcPts val="0"/>
              </a:spcBef>
              <a:spcAft>
                <a:spcPts val="0"/>
              </a:spcAft>
              <a:buNone/>
            </a:pPr>
            <a:r>
              <a:rPr lang="en-US" b="1" dirty="0">
                <a:solidFill>
                  <a:schemeClr val="accent6">
                    <a:lumMod val="50000"/>
                  </a:schemeClr>
                </a:solidFill>
              </a:rPr>
              <a:t>Local Residents</a:t>
            </a:r>
            <a:endParaRPr b="1" dirty="0">
              <a:solidFill>
                <a:schemeClr val="accent6">
                  <a:lumMod val="50000"/>
                </a:schemeClr>
              </a:solidFill>
            </a:endParaRPr>
          </a:p>
          <a:p>
            <a:pPr marL="457200" marR="0" lvl="0" indent="-393700" algn="l" rtl="0">
              <a:lnSpc>
                <a:spcPct val="90000"/>
              </a:lnSpc>
              <a:spcBef>
                <a:spcPts val="0"/>
              </a:spcBef>
              <a:spcAft>
                <a:spcPts val="0"/>
              </a:spcAft>
              <a:buSzPts val="2600"/>
              <a:buChar char="•"/>
            </a:pPr>
            <a:r>
              <a:rPr lang="en-US" sz="2400" dirty="0"/>
              <a:t>Tri State area night</a:t>
            </a:r>
            <a:endParaRPr sz="2400" dirty="0"/>
          </a:p>
          <a:p>
            <a:pPr marL="0" marR="0" lvl="0" indent="0" algn="l" rtl="0">
              <a:lnSpc>
                <a:spcPct val="90000"/>
              </a:lnSpc>
              <a:spcBef>
                <a:spcPts val="0"/>
              </a:spcBef>
              <a:spcAft>
                <a:spcPts val="0"/>
              </a:spcAft>
              <a:buNone/>
            </a:pPr>
            <a:endParaRPr b="1" dirty="0"/>
          </a:p>
          <a:p>
            <a:pPr marL="0" marR="0" lvl="0" indent="0" algn="l" rtl="0">
              <a:lnSpc>
                <a:spcPct val="90000"/>
              </a:lnSpc>
              <a:spcBef>
                <a:spcPts val="0"/>
              </a:spcBef>
              <a:spcAft>
                <a:spcPts val="0"/>
              </a:spcAft>
              <a:buNone/>
            </a:pPr>
            <a:endParaRPr b="1" dirty="0"/>
          </a:p>
          <a:p>
            <a:pPr marL="0" marR="0" lvl="0" indent="0" algn="l" rtl="0">
              <a:lnSpc>
                <a:spcPct val="90000"/>
              </a:lnSpc>
              <a:spcBef>
                <a:spcPts val="10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228600" marR="0" lvl="0" indent="-63500" algn="l" rtl="0">
              <a:lnSpc>
                <a:spcPct val="90000"/>
              </a:lnSpc>
              <a:spcBef>
                <a:spcPts val="10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p:txBody>
      </p:sp>
      <p:sp>
        <p:nvSpPr>
          <p:cNvPr id="181" name="Shape 181"/>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Recruiting Aims</a:t>
            </a:r>
            <a:endParaRPr dirty="0"/>
          </a:p>
        </p:txBody>
      </p:sp>
      <p:sp>
        <p:nvSpPr>
          <p:cNvPr id="182" name="Shape 18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183" name="Shape 18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14</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370" y="2533650"/>
            <a:ext cx="2095500" cy="2095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28650" y="1994225"/>
            <a:ext cx="7886700" cy="443890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Arial"/>
              <a:buNone/>
            </a:pPr>
            <a:r>
              <a:rPr lang="en-US" b="1" dirty="0">
                <a:solidFill>
                  <a:schemeClr val="accent6">
                    <a:lumMod val="50000"/>
                  </a:schemeClr>
                </a:solidFill>
              </a:rPr>
              <a:t>Board scores</a:t>
            </a:r>
            <a:endParaRPr b="1" dirty="0">
              <a:solidFill>
                <a:schemeClr val="accent6">
                  <a:lumMod val="50000"/>
                </a:schemeClr>
              </a:solidFill>
            </a:endParaRPr>
          </a:p>
          <a:p>
            <a:pPr marL="457200" marR="0" lvl="0" indent="-393700" algn="l" rtl="0">
              <a:lnSpc>
                <a:spcPct val="90000"/>
              </a:lnSpc>
              <a:spcBef>
                <a:spcPts val="0"/>
              </a:spcBef>
              <a:spcAft>
                <a:spcPts val="0"/>
              </a:spcAft>
              <a:buSzPts val="2600"/>
              <a:buChar char="•"/>
            </a:pPr>
            <a:r>
              <a:rPr lang="en-US" dirty="0"/>
              <a:t>USMLE/COMLEX filter cutoffs</a:t>
            </a:r>
            <a:endParaRPr dirty="0"/>
          </a:p>
          <a:p>
            <a:pPr marL="457200" marR="0" lvl="0" indent="-393700" algn="l" rtl="0">
              <a:lnSpc>
                <a:spcPct val="90000"/>
              </a:lnSpc>
              <a:spcBef>
                <a:spcPts val="0"/>
              </a:spcBef>
              <a:spcAft>
                <a:spcPts val="0"/>
              </a:spcAft>
              <a:buSzPts val="2600"/>
              <a:buChar char="•"/>
            </a:pPr>
            <a:r>
              <a:rPr lang="en-US" dirty="0"/>
              <a:t>Good test takers</a:t>
            </a:r>
            <a:endParaRPr dirty="0"/>
          </a:p>
          <a:p>
            <a:pPr marL="457200" marR="0" lvl="0" indent="-393700" algn="l" rtl="0">
              <a:lnSpc>
                <a:spcPct val="90000"/>
              </a:lnSpc>
              <a:spcBef>
                <a:spcPts val="0"/>
              </a:spcBef>
              <a:spcAft>
                <a:spcPts val="0"/>
              </a:spcAft>
              <a:buSzPts val="2600"/>
              <a:buChar char="•"/>
            </a:pPr>
            <a:r>
              <a:rPr lang="en-US" dirty="0"/>
              <a:t>Miss out on great candidates</a:t>
            </a:r>
            <a:endParaRPr dirty="0"/>
          </a:p>
          <a:p>
            <a:pPr marL="457200" marR="0" lvl="0" indent="-393700" algn="l" rtl="0">
              <a:lnSpc>
                <a:spcPct val="90000"/>
              </a:lnSpc>
              <a:spcBef>
                <a:spcPts val="0"/>
              </a:spcBef>
              <a:spcAft>
                <a:spcPts val="0"/>
              </a:spcAft>
              <a:buSzPts val="2600"/>
              <a:buChar char="•"/>
            </a:pPr>
            <a:r>
              <a:rPr lang="en-US" dirty="0"/>
              <a:t>Emergency Medicine videos</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Combine more than one</a:t>
            </a:r>
            <a:endParaRPr dirty="0"/>
          </a:p>
          <a:p>
            <a:pPr marL="1828800" marR="0" lvl="4" indent="0" algn="l" rtl="0">
              <a:lnSpc>
                <a:spcPct val="90000"/>
              </a:lnSpc>
              <a:spcBef>
                <a:spcPts val="50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1371600" marR="0" lvl="3" indent="0" algn="l" rtl="0">
              <a:lnSpc>
                <a:spcPct val="90000"/>
              </a:lnSpc>
              <a:spcBef>
                <a:spcPts val="500"/>
              </a:spcBef>
              <a:spcAft>
                <a:spcPts val="0"/>
              </a:spcAft>
              <a:buClr>
                <a:schemeClr val="dk1"/>
              </a:buClr>
              <a:buSzPts val="2000"/>
              <a:buFont typeface="Arial"/>
              <a:buNone/>
            </a:pPr>
            <a:endParaRPr sz="2000" b="1" i="0" u="none" strike="noStrike" cap="none" dirty="0">
              <a:solidFill>
                <a:srgbClr val="7030A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p:txBody>
      </p:sp>
      <p:sp>
        <p:nvSpPr>
          <p:cNvPr id="189" name="Shape 189"/>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Recruiting Aims</a:t>
            </a:r>
            <a:endParaRPr dirty="0"/>
          </a:p>
        </p:txBody>
      </p:sp>
      <p:sp>
        <p:nvSpPr>
          <p:cNvPr id="190" name="Shape 190"/>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191" name="Shape 19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15</a:t>
            </a:fld>
            <a:endParaRPr sz="1000" b="1" i="0" u="none" strike="noStrike" cap="none" dirty="0">
              <a:solidFill>
                <a:schemeClr val="dk1"/>
              </a:solidFill>
              <a:latin typeface="Arial"/>
              <a:ea typeface="Arial"/>
              <a:cs typeface="Arial"/>
              <a:sym typeface="Arial"/>
            </a:endParaRPr>
          </a:p>
        </p:txBody>
      </p:sp>
      <p:pic>
        <p:nvPicPr>
          <p:cNvPr id="7" name="Picture 6" descr="../../../Volumes/douglas-1/New%20Clip%20art/doctors_solve_puzzle_800_">
            <a:extLst>
              <a:ext uri="{FF2B5EF4-FFF2-40B4-BE49-F238E27FC236}">
                <a16:creationId xmlns:a16="http://schemas.microsoft.com/office/drawing/2014/main" id="{7D2210B2-E86D-2F40-B0AB-8DB1BBC3E73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1053" y="3729038"/>
            <a:ext cx="2436495" cy="2168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28650" y="1997476"/>
            <a:ext cx="7886700" cy="4179487"/>
          </a:xfrm>
          <a:prstGeom prst="rect">
            <a:avLst/>
          </a:prstGeom>
          <a:noFill/>
          <a:ln>
            <a:noFill/>
          </a:ln>
        </p:spPr>
        <p:txBody>
          <a:bodyPr spcFirstLastPara="1" wrap="square" lIns="91425" tIns="45700" rIns="91425" bIns="45700" anchor="t" anchorCtr="0">
            <a:noAutofit/>
          </a:bodyPr>
          <a:lstStyle/>
          <a:p>
            <a:pPr marL="457200" marR="0" lvl="0" indent="-342900" algn="l" rtl="0">
              <a:lnSpc>
                <a:spcPct val="90000"/>
              </a:lnSpc>
              <a:spcBef>
                <a:spcPts val="500"/>
              </a:spcBef>
              <a:spcAft>
                <a:spcPts val="0"/>
              </a:spcAft>
              <a:buSzPts val="1800"/>
              <a:buFont typeface="Arial"/>
              <a:buChar char="•"/>
            </a:pPr>
            <a:r>
              <a:rPr lang="en-US" sz="2800" dirty="0"/>
              <a:t>GME and/or Program Specific</a:t>
            </a:r>
            <a:endParaRPr sz="2800" dirty="0"/>
          </a:p>
          <a:p>
            <a:pPr marL="0" marR="0" lvl="0" indent="0" algn="l" rtl="0">
              <a:lnSpc>
                <a:spcPct val="90000"/>
              </a:lnSpc>
              <a:spcBef>
                <a:spcPts val="500"/>
              </a:spcBef>
              <a:spcAft>
                <a:spcPts val="0"/>
              </a:spcAft>
              <a:buNone/>
            </a:pPr>
            <a:endParaRPr sz="2800" dirty="0"/>
          </a:p>
          <a:p>
            <a:pPr marL="457200" marR="0" lvl="0" indent="-342900" algn="l" rtl="0">
              <a:lnSpc>
                <a:spcPct val="90000"/>
              </a:lnSpc>
              <a:spcBef>
                <a:spcPts val="500"/>
              </a:spcBef>
              <a:spcAft>
                <a:spcPts val="0"/>
              </a:spcAft>
              <a:buSzPts val="1800"/>
              <a:buFont typeface="Arial"/>
              <a:buChar char="•"/>
            </a:pPr>
            <a:r>
              <a:rPr lang="en-US" sz="2800" dirty="0"/>
              <a:t>Invitations</a:t>
            </a:r>
            <a:endParaRPr sz="2800" dirty="0"/>
          </a:p>
          <a:p>
            <a:pPr marL="0" marR="0" lvl="0" indent="0" algn="l" rtl="0">
              <a:lnSpc>
                <a:spcPct val="90000"/>
              </a:lnSpc>
              <a:spcBef>
                <a:spcPts val="500"/>
              </a:spcBef>
              <a:spcAft>
                <a:spcPts val="0"/>
              </a:spcAft>
              <a:buNone/>
            </a:pPr>
            <a:endParaRPr sz="2800" dirty="0"/>
          </a:p>
          <a:p>
            <a:pPr marL="457200" marR="0" lvl="0" indent="-406400" algn="l" rtl="0">
              <a:lnSpc>
                <a:spcPct val="90000"/>
              </a:lnSpc>
              <a:spcBef>
                <a:spcPts val="500"/>
              </a:spcBef>
              <a:spcAft>
                <a:spcPts val="0"/>
              </a:spcAft>
              <a:buSzPts val="2800"/>
              <a:buChar char="•"/>
            </a:pPr>
            <a:r>
              <a:rPr lang="en-US" sz="2800" dirty="0"/>
              <a:t>Tours</a:t>
            </a:r>
            <a:endParaRPr sz="2800" dirty="0"/>
          </a:p>
          <a:p>
            <a:pPr marL="0" marR="0" lvl="0" indent="0" algn="l" rtl="0">
              <a:lnSpc>
                <a:spcPct val="90000"/>
              </a:lnSpc>
              <a:spcBef>
                <a:spcPts val="500"/>
              </a:spcBef>
              <a:spcAft>
                <a:spcPts val="0"/>
              </a:spcAft>
              <a:buNone/>
            </a:pPr>
            <a:endParaRPr sz="2800" dirty="0"/>
          </a:p>
          <a:p>
            <a:pPr marL="457200" marR="0" lvl="0" indent="-406400" algn="l" rtl="0">
              <a:lnSpc>
                <a:spcPct val="90000"/>
              </a:lnSpc>
              <a:spcBef>
                <a:spcPts val="500"/>
              </a:spcBef>
              <a:spcAft>
                <a:spcPts val="0"/>
              </a:spcAft>
              <a:buSzPts val="2800"/>
              <a:buChar char="•"/>
            </a:pPr>
            <a:r>
              <a:rPr lang="en-US" sz="2800" dirty="0"/>
              <a:t>Program Directors - brief and unique information about program</a:t>
            </a:r>
            <a:endParaRPr sz="2800" dirty="0"/>
          </a:p>
          <a:p>
            <a:pPr marL="457200" marR="0" lvl="0" indent="0" algn="l" rtl="0">
              <a:lnSpc>
                <a:spcPct val="90000"/>
              </a:lnSpc>
              <a:spcBef>
                <a:spcPts val="500"/>
              </a:spcBef>
              <a:spcAft>
                <a:spcPts val="0"/>
              </a:spcAft>
              <a:buNone/>
            </a:pPr>
            <a:endParaRPr sz="2800" b="1" dirty="0"/>
          </a:p>
          <a:p>
            <a:pPr marL="0" marR="0" lvl="0" indent="0" algn="l" rtl="0">
              <a:lnSpc>
                <a:spcPct val="90000"/>
              </a:lnSpc>
              <a:spcBef>
                <a:spcPts val="500"/>
              </a:spcBef>
              <a:spcAft>
                <a:spcPts val="0"/>
              </a:spcAft>
              <a:buNone/>
            </a:pPr>
            <a:endParaRPr sz="2800" b="1" dirty="0"/>
          </a:p>
          <a:p>
            <a:pPr marL="0" marR="0" lvl="0" indent="0" algn="l" rtl="0">
              <a:lnSpc>
                <a:spcPct val="90000"/>
              </a:lnSpc>
              <a:spcBef>
                <a:spcPts val="500"/>
              </a:spcBef>
              <a:spcAft>
                <a:spcPts val="0"/>
              </a:spcAft>
              <a:buNone/>
            </a:pPr>
            <a:endParaRPr sz="2800" b="1" dirty="0"/>
          </a:p>
          <a:p>
            <a:pPr marL="0" marR="0" lvl="0" indent="0" algn="l" rtl="0">
              <a:lnSpc>
                <a:spcPct val="90000"/>
              </a:lnSpc>
              <a:spcBef>
                <a:spcPts val="10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p:txBody>
      </p:sp>
      <p:sp>
        <p:nvSpPr>
          <p:cNvPr id="197" name="Shape 197"/>
          <p:cNvSpPr txBox="1">
            <a:spLocks noGrp="1"/>
          </p:cNvSpPr>
          <p:nvPr>
            <p:ph type="title"/>
          </p:nvPr>
        </p:nvSpPr>
        <p:spPr>
          <a:xfrm>
            <a:off x="1989444" y="262941"/>
            <a:ext cx="65259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Medical Student Night</a:t>
            </a:r>
            <a:endParaRPr dirty="0"/>
          </a:p>
        </p:txBody>
      </p:sp>
      <p:sp>
        <p:nvSpPr>
          <p:cNvPr id="198" name="Shape 198"/>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199" name="Shape 19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16</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055" y="2400300"/>
            <a:ext cx="2228850" cy="2057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457200" marR="0" lvl="0" indent="-393700" rtl="0">
              <a:lnSpc>
                <a:spcPct val="90000"/>
              </a:lnSpc>
              <a:spcBef>
                <a:spcPts val="1000"/>
              </a:spcBef>
              <a:spcAft>
                <a:spcPts val="0"/>
              </a:spcAft>
              <a:buSzPts val="2600"/>
              <a:buChar char="•"/>
            </a:pPr>
            <a:r>
              <a:rPr lang="en-US" dirty="0"/>
              <a:t>CURRENT RESIDENTS</a:t>
            </a:r>
            <a:endParaRPr dirty="0"/>
          </a:p>
          <a:p>
            <a:pPr marL="0" marR="0" lvl="0" indent="0" rtl="0">
              <a:lnSpc>
                <a:spcPct val="90000"/>
              </a:lnSpc>
              <a:spcBef>
                <a:spcPts val="1000"/>
              </a:spcBef>
              <a:spcAft>
                <a:spcPts val="0"/>
              </a:spcAft>
              <a:buNone/>
            </a:pPr>
            <a:endParaRPr dirty="0"/>
          </a:p>
          <a:p>
            <a:pPr marL="457200" marR="0" lvl="0" indent="-393700" rtl="0">
              <a:lnSpc>
                <a:spcPct val="90000"/>
              </a:lnSpc>
              <a:spcBef>
                <a:spcPts val="1000"/>
              </a:spcBef>
              <a:spcAft>
                <a:spcPts val="0"/>
              </a:spcAft>
              <a:buSzPts val="2600"/>
              <a:buChar char="•"/>
            </a:pPr>
            <a:r>
              <a:rPr lang="en-US" dirty="0"/>
              <a:t>Webinar for long distance</a:t>
            </a:r>
            <a:endParaRPr dirty="0"/>
          </a:p>
          <a:p>
            <a:pPr marL="0" marR="0" lvl="0" indent="0" rtl="0">
              <a:lnSpc>
                <a:spcPct val="90000"/>
              </a:lnSpc>
              <a:spcBef>
                <a:spcPts val="1000"/>
              </a:spcBef>
              <a:spcAft>
                <a:spcPts val="0"/>
              </a:spcAft>
              <a:buNone/>
            </a:pPr>
            <a:endParaRPr dirty="0"/>
          </a:p>
          <a:p>
            <a:pPr marL="457200" marR="0" lvl="0" indent="-393700" rtl="0">
              <a:lnSpc>
                <a:spcPct val="90000"/>
              </a:lnSpc>
              <a:spcBef>
                <a:spcPts val="1000"/>
              </a:spcBef>
              <a:spcAft>
                <a:spcPts val="0"/>
              </a:spcAft>
              <a:buSzPts val="2600"/>
              <a:buChar char="•"/>
            </a:pPr>
            <a:r>
              <a:rPr lang="en-US" dirty="0"/>
              <a:t>Summer </a:t>
            </a:r>
            <a:endParaRPr dirty="0"/>
          </a:p>
          <a:p>
            <a:pPr marL="0" marR="0" lvl="0" indent="0" rtl="0">
              <a:lnSpc>
                <a:spcPct val="90000"/>
              </a:lnSpc>
              <a:spcBef>
                <a:spcPts val="1000"/>
              </a:spcBef>
              <a:spcAft>
                <a:spcPts val="0"/>
              </a:spcAft>
              <a:buNone/>
            </a:pPr>
            <a:endParaRPr dirty="0"/>
          </a:p>
          <a:p>
            <a:pPr marL="457200" marR="0" lvl="0" indent="-393700" rtl="0">
              <a:lnSpc>
                <a:spcPct val="90000"/>
              </a:lnSpc>
              <a:spcBef>
                <a:spcPts val="1000"/>
              </a:spcBef>
              <a:spcAft>
                <a:spcPts val="0"/>
              </a:spcAft>
              <a:buSzPts val="2600"/>
              <a:buChar char="•"/>
            </a:pPr>
            <a:r>
              <a:rPr lang="en-US" dirty="0"/>
              <a:t> Medical school table</a:t>
            </a:r>
            <a:endParaRPr dirty="0"/>
          </a:p>
          <a:p>
            <a:pPr marL="228600" marR="0" lvl="0" indent="-63500" algn="l" rtl="0">
              <a:lnSpc>
                <a:spcPct val="90000"/>
              </a:lnSpc>
              <a:spcBef>
                <a:spcPts val="10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p:txBody>
      </p:sp>
      <p:sp>
        <p:nvSpPr>
          <p:cNvPr id="205" name="Shape 205"/>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206" name="Shape 206"/>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17</a:t>
            </a:fld>
            <a:endParaRPr dirty="0"/>
          </a:p>
        </p:txBody>
      </p:sp>
      <p:sp>
        <p:nvSpPr>
          <p:cNvPr id="207" name="Shape 207"/>
          <p:cNvSpPr txBox="1">
            <a:spLocks noGrp="1"/>
          </p:cNvSpPr>
          <p:nvPr>
            <p:ph type="title"/>
          </p:nvPr>
        </p:nvSpPr>
        <p:spPr>
          <a:xfrm>
            <a:off x="1989344" y="246466"/>
            <a:ext cx="65259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Medical Student Night</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992" y="3641090"/>
            <a:ext cx="3076575" cy="14859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600"/>
              <a:buFont typeface="Arial"/>
              <a:buChar char="•"/>
            </a:pPr>
            <a:r>
              <a:rPr lang="en-US" dirty="0"/>
              <a:t>Number of current residents</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Fellowships </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Global Health</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Call schedule</a:t>
            </a:r>
            <a:endParaRPr dirty="0"/>
          </a:p>
          <a:p>
            <a:pPr marL="0" marR="0" lvl="0" indent="0" algn="l" rtl="0">
              <a:lnSpc>
                <a:spcPct val="90000"/>
              </a:lnSpc>
              <a:spcBef>
                <a:spcPts val="0"/>
              </a:spcBef>
              <a:spcAft>
                <a:spcPts val="0"/>
              </a:spcAft>
              <a:buNone/>
            </a:pPr>
            <a:endParaRPr dirty="0"/>
          </a:p>
          <a:p>
            <a:pPr marL="0" marR="0" lvl="0" indent="0" algn="l" rtl="0">
              <a:lnSpc>
                <a:spcPct val="90000"/>
              </a:lnSpc>
              <a:spcBef>
                <a:spcPts val="0"/>
              </a:spcBef>
              <a:spcAft>
                <a:spcPts val="0"/>
              </a:spcAft>
              <a:buNone/>
            </a:pPr>
            <a:endParaRPr dirty="0"/>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p:txBody>
      </p:sp>
      <p:sp>
        <p:nvSpPr>
          <p:cNvPr id="213" name="Shape 213"/>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Who Are We??</a:t>
            </a:r>
            <a:endParaRPr dirty="0"/>
          </a:p>
        </p:txBody>
      </p:sp>
      <p:sp>
        <p:nvSpPr>
          <p:cNvPr id="214" name="Shape 214"/>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215" name="Shape 21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18</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430" y="2741930"/>
            <a:ext cx="2781300" cy="16383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28650" y="2044700"/>
            <a:ext cx="7886700" cy="41322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dirty="0"/>
              <a:t>Website</a:t>
            </a:r>
            <a:endParaRPr dirty="0"/>
          </a:p>
          <a:p>
            <a:pPr marL="914400" marR="0" lvl="1" indent="-368300" algn="l" rtl="0">
              <a:lnSpc>
                <a:spcPct val="90000"/>
              </a:lnSpc>
              <a:spcBef>
                <a:spcPts val="0"/>
              </a:spcBef>
              <a:spcAft>
                <a:spcPts val="0"/>
              </a:spcAft>
              <a:buSzPts val="2200"/>
              <a:buChar char="•"/>
            </a:pPr>
            <a:r>
              <a:rPr lang="en-US" dirty="0"/>
              <a:t>UP TO DATE</a:t>
            </a:r>
            <a:endParaRPr dirty="0"/>
          </a:p>
          <a:p>
            <a:pPr marL="914400" marR="0" lvl="1" indent="-368300" algn="l" rtl="0">
              <a:lnSpc>
                <a:spcPct val="90000"/>
              </a:lnSpc>
              <a:spcBef>
                <a:spcPts val="0"/>
              </a:spcBef>
              <a:spcAft>
                <a:spcPts val="0"/>
              </a:spcAft>
              <a:buSzPts val="2200"/>
              <a:buChar char="•"/>
            </a:pPr>
            <a:r>
              <a:rPr lang="en-US" dirty="0"/>
              <a:t>User friendly</a:t>
            </a:r>
            <a:endParaRPr dirty="0"/>
          </a:p>
          <a:p>
            <a:pPr marL="914400" marR="0" lvl="1" indent="-368300" algn="l" rtl="0">
              <a:lnSpc>
                <a:spcPct val="90000"/>
              </a:lnSpc>
              <a:spcBef>
                <a:spcPts val="0"/>
              </a:spcBef>
              <a:spcAft>
                <a:spcPts val="0"/>
              </a:spcAft>
              <a:buSzPts val="2200"/>
              <a:buChar char="•"/>
            </a:pPr>
            <a:r>
              <a:rPr lang="en-US" dirty="0"/>
              <a:t>List of specialties</a:t>
            </a:r>
            <a:endParaRPr dirty="0"/>
          </a:p>
          <a:p>
            <a:pPr marL="914400" marR="0" lvl="1" indent="-368300" algn="l" rtl="0">
              <a:lnSpc>
                <a:spcPct val="90000"/>
              </a:lnSpc>
              <a:spcBef>
                <a:spcPts val="0"/>
              </a:spcBef>
              <a:spcAft>
                <a:spcPts val="0"/>
              </a:spcAft>
              <a:buSzPts val="2200"/>
              <a:buChar char="•"/>
            </a:pPr>
            <a:r>
              <a:rPr lang="en-US" dirty="0"/>
              <a:t>List of leadership</a:t>
            </a:r>
            <a:endParaRPr dirty="0"/>
          </a:p>
          <a:p>
            <a:pPr marL="914400" marR="0" lvl="1" indent="-368300" algn="l" rtl="0">
              <a:lnSpc>
                <a:spcPct val="90000"/>
              </a:lnSpc>
              <a:spcBef>
                <a:spcPts val="0"/>
              </a:spcBef>
              <a:spcAft>
                <a:spcPts val="0"/>
              </a:spcAft>
              <a:buSzPts val="2200"/>
              <a:buChar char="•"/>
            </a:pPr>
            <a:r>
              <a:rPr lang="en-US" dirty="0"/>
              <a:t>Resident pictures</a:t>
            </a:r>
            <a:endParaRPr dirty="0"/>
          </a:p>
          <a:p>
            <a:pPr marL="914400" marR="0" lvl="1" indent="-368300" algn="l" rtl="0">
              <a:lnSpc>
                <a:spcPct val="90000"/>
              </a:lnSpc>
              <a:spcBef>
                <a:spcPts val="0"/>
              </a:spcBef>
              <a:spcAft>
                <a:spcPts val="0"/>
              </a:spcAft>
              <a:buSzPts val="2200"/>
              <a:buChar char="•"/>
            </a:pPr>
            <a:r>
              <a:rPr lang="en-US" dirty="0"/>
              <a:t>Resident quotes</a:t>
            </a:r>
            <a:endParaRPr dirty="0"/>
          </a:p>
          <a:p>
            <a:pPr marL="1371600" marR="0" lvl="3" indent="0" algn="l" rtl="0">
              <a:lnSpc>
                <a:spcPct val="90000"/>
              </a:lnSpc>
              <a:spcBef>
                <a:spcPts val="50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228600" marR="0" lvl="0" indent="-63500" algn="l" rtl="0">
              <a:lnSpc>
                <a:spcPct val="90000"/>
              </a:lnSpc>
              <a:spcBef>
                <a:spcPts val="10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p:txBody>
      </p:sp>
      <p:sp>
        <p:nvSpPr>
          <p:cNvPr id="221" name="Shape 221"/>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Who Are We??</a:t>
            </a:r>
            <a:endParaRPr dirty="0"/>
          </a:p>
        </p:txBody>
      </p:sp>
      <p:sp>
        <p:nvSpPr>
          <p:cNvPr id="222" name="Shape 22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223" name="Shape 22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19</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558" y="3479801"/>
            <a:ext cx="3343792" cy="23758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D473B-E9FD-DC4A-AE13-6C505B24A3B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a:t>
            </a:fld>
            <a:endParaRPr lang="en-US" dirty="0"/>
          </a:p>
        </p:txBody>
      </p:sp>
      <p:sp>
        <p:nvSpPr>
          <p:cNvPr id="5" name="Title 2">
            <a:extLst>
              <a:ext uri="{FF2B5EF4-FFF2-40B4-BE49-F238E27FC236}">
                <a16:creationId xmlns:a16="http://schemas.microsoft.com/office/drawing/2014/main" id="{2E32B570-3684-F547-A5D2-070372E3324C}"/>
              </a:ext>
            </a:extLst>
          </p:cNvPr>
          <p:cNvSpPr>
            <a:spLocks noGrp="1"/>
          </p:cNvSpPr>
          <p:nvPr>
            <p:ph type="title"/>
          </p:nvPr>
        </p:nvSpPr>
        <p:spPr/>
        <p:txBody>
          <a:bodyPr/>
          <a:lstStyle/>
          <a:p>
            <a:r>
              <a:rPr lang="en-US" dirty="0"/>
              <a:t>Introducing Your Presenter</a:t>
            </a:r>
            <a:br>
              <a:rPr lang="en-US" dirty="0"/>
            </a:br>
            <a:endParaRPr lang="en-US" dirty="0"/>
          </a:p>
        </p:txBody>
      </p:sp>
      <p:sp>
        <p:nvSpPr>
          <p:cNvPr id="6" name="Content Placeholder 1">
            <a:extLst>
              <a:ext uri="{FF2B5EF4-FFF2-40B4-BE49-F238E27FC236}">
                <a16:creationId xmlns:a16="http://schemas.microsoft.com/office/drawing/2014/main" id="{706DC752-E0E6-284F-89B1-90D0AD3EA291}"/>
              </a:ext>
            </a:extLst>
          </p:cNvPr>
          <p:cNvSpPr>
            <a:spLocks noGrp="1"/>
          </p:cNvSpPr>
          <p:nvPr>
            <p:ph type="body" idx="1"/>
          </p:nvPr>
        </p:nvSpPr>
        <p:spPr>
          <a:xfrm>
            <a:off x="3638308" y="1490009"/>
            <a:ext cx="5035308" cy="4438905"/>
          </a:xfrm>
        </p:spPr>
        <p:txBody>
          <a:bodyPr>
            <a:normAutofit fontScale="85000" lnSpcReduction="10000"/>
          </a:bodyPr>
          <a:lstStyle/>
          <a:p>
            <a:pPr marL="0" indent="0" algn="ctr">
              <a:buNone/>
            </a:pPr>
            <a:r>
              <a:rPr lang="en-US" b="1" dirty="0"/>
              <a:t>Amy Lefkovic, MHA</a:t>
            </a:r>
          </a:p>
          <a:p>
            <a:pPr marL="0" indent="0">
              <a:buNone/>
            </a:pPr>
            <a:endParaRPr lang="en-US" b="1" dirty="0"/>
          </a:p>
          <a:p>
            <a:r>
              <a:rPr lang="en-US" sz="1900" dirty="0"/>
              <a:t>Received her Bachelors Degree in Health Information Management from Kean University</a:t>
            </a:r>
          </a:p>
          <a:p>
            <a:r>
              <a:rPr lang="en-US" sz="1900" dirty="0"/>
              <a:t>Began her career in Graduate Medical Education (GME) at Hospital for Special Surgery as the Radiology Fellowship Program Coordinator</a:t>
            </a:r>
          </a:p>
          <a:p>
            <a:r>
              <a:rPr lang="en-US" sz="1900" dirty="0"/>
              <a:t>Received her Masters degree in Healthcare Administration from Seton Hall University</a:t>
            </a:r>
          </a:p>
          <a:p>
            <a:r>
              <a:rPr lang="en-US" sz="1900" dirty="0"/>
              <a:t>Continued her career in GME at Lutheran Medical Center as the OB/GYN Residency Coordinator</a:t>
            </a:r>
          </a:p>
          <a:p>
            <a:r>
              <a:rPr lang="en-US" sz="1900" dirty="0"/>
              <a:t>Is currently the Manager of GME and Academic Affairs at Staten Island University Hospital</a:t>
            </a:r>
          </a:p>
          <a:p>
            <a:endParaRPr lang="en-US" dirty="0"/>
          </a:p>
        </p:txBody>
      </p:sp>
      <p:pic>
        <p:nvPicPr>
          <p:cNvPr id="7" name="Picture 6">
            <a:extLst>
              <a:ext uri="{FF2B5EF4-FFF2-40B4-BE49-F238E27FC236}">
                <a16:creationId xmlns:a16="http://schemas.microsoft.com/office/drawing/2014/main" id="{35B922D0-E9E1-754F-ADB9-2A45EB9F1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37269" y="1960158"/>
            <a:ext cx="2703470" cy="3498608"/>
          </a:xfrm>
          <a:prstGeom prst="rect">
            <a:avLst/>
          </a:prstGeom>
        </p:spPr>
      </p:pic>
      <p:sp>
        <p:nvSpPr>
          <p:cNvPr id="8" name="Shape 85">
            <a:extLst>
              <a:ext uri="{FF2B5EF4-FFF2-40B4-BE49-F238E27FC236}">
                <a16:creationId xmlns:a16="http://schemas.microsoft.com/office/drawing/2014/main" id="{3B62E3DA-45FA-2E4C-A1E0-AF952F71D5D5}"/>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dirty="0"/>
          </a:p>
        </p:txBody>
      </p:sp>
    </p:spTree>
    <p:extLst>
      <p:ext uri="{BB962C8B-B14F-4D97-AF65-F5344CB8AC3E}">
        <p14:creationId xmlns:p14="http://schemas.microsoft.com/office/powerpoint/2010/main" val="264937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28650" y="1596001"/>
            <a:ext cx="7886700" cy="45810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1000"/>
              </a:spcBef>
              <a:spcAft>
                <a:spcPts val="0"/>
              </a:spcAft>
              <a:buClr>
                <a:schemeClr val="dk1"/>
              </a:buClr>
              <a:buSzPts val="2600"/>
              <a:buFont typeface="Arial"/>
              <a:buChar char="•"/>
            </a:pPr>
            <a:r>
              <a:rPr lang="en-US" dirty="0"/>
              <a:t>Give them a chance to ask</a:t>
            </a:r>
          </a:p>
          <a:p>
            <a:pPr marL="457200" marR="0" lvl="0" indent="-393700" algn="l" rtl="0">
              <a:lnSpc>
                <a:spcPct val="90000"/>
              </a:lnSpc>
              <a:spcBef>
                <a:spcPts val="1000"/>
              </a:spcBef>
              <a:spcAft>
                <a:spcPts val="0"/>
              </a:spcAft>
              <a:buClr>
                <a:schemeClr val="dk1"/>
              </a:buClr>
              <a:buSzPts val="2600"/>
              <a:buFont typeface="Arial"/>
              <a:buChar char="•"/>
            </a:pPr>
            <a:endParaRPr lang="en-US" dirty="0"/>
          </a:p>
          <a:p>
            <a:pPr marL="457200" marR="0" lvl="0" indent="-393700" algn="l" rtl="0">
              <a:lnSpc>
                <a:spcPct val="90000"/>
              </a:lnSpc>
              <a:spcBef>
                <a:spcPts val="1000"/>
              </a:spcBef>
              <a:spcAft>
                <a:spcPts val="0"/>
              </a:spcAft>
              <a:buClr>
                <a:schemeClr val="dk1"/>
              </a:buClr>
              <a:buSzPts val="2600"/>
              <a:buFont typeface="Arial"/>
              <a:buChar char="•"/>
            </a:pPr>
            <a:r>
              <a:rPr lang="en-US" dirty="0"/>
              <a:t>Contact information</a:t>
            </a:r>
            <a:endParaRPr dirty="0"/>
          </a:p>
          <a:p>
            <a:pPr marL="914400" marR="0" lvl="1" indent="-368300" algn="l" rtl="0">
              <a:lnSpc>
                <a:spcPct val="90000"/>
              </a:lnSpc>
              <a:spcBef>
                <a:spcPts val="0"/>
              </a:spcBef>
              <a:spcAft>
                <a:spcPts val="0"/>
              </a:spcAft>
              <a:buSzPts val="2200"/>
              <a:buChar char="•"/>
            </a:pPr>
            <a:r>
              <a:rPr lang="en-US" dirty="0"/>
              <a:t>Program Directors</a:t>
            </a:r>
            <a:endParaRPr dirty="0"/>
          </a:p>
          <a:p>
            <a:pPr marL="914400" marR="0" lvl="1" indent="-368300" algn="l" rtl="0">
              <a:lnSpc>
                <a:spcPct val="90000"/>
              </a:lnSpc>
              <a:spcBef>
                <a:spcPts val="0"/>
              </a:spcBef>
              <a:spcAft>
                <a:spcPts val="0"/>
              </a:spcAft>
              <a:buSzPts val="2200"/>
              <a:buChar char="•"/>
            </a:pPr>
            <a:r>
              <a:rPr lang="en-US" dirty="0"/>
              <a:t>Current residents</a:t>
            </a:r>
            <a:endParaRPr dirty="0"/>
          </a:p>
          <a:p>
            <a:pPr marL="0" marR="0" lvl="0" indent="0" algn="l" rtl="0">
              <a:lnSpc>
                <a:spcPct val="90000"/>
              </a:lnSpc>
              <a:spcBef>
                <a:spcPts val="1000"/>
              </a:spcBef>
              <a:spcAft>
                <a:spcPts val="0"/>
              </a:spcAft>
              <a:buNone/>
            </a:pPr>
            <a:endParaRPr dirty="0"/>
          </a:p>
          <a:p>
            <a:pPr marL="457200" marR="0" lvl="0" indent="-393700" algn="l" rtl="0">
              <a:lnSpc>
                <a:spcPct val="90000"/>
              </a:lnSpc>
              <a:spcBef>
                <a:spcPts val="1000"/>
              </a:spcBef>
              <a:spcAft>
                <a:spcPts val="0"/>
              </a:spcAft>
              <a:buSzPts val="2600"/>
              <a:buChar char="•"/>
            </a:pPr>
            <a:r>
              <a:rPr lang="en-US" dirty="0"/>
              <a:t>Wellness initiatives </a:t>
            </a:r>
            <a:endParaRPr dirty="0"/>
          </a:p>
          <a:p>
            <a:pPr marL="0" marR="0" lvl="0" indent="0" algn="l" rtl="0">
              <a:lnSpc>
                <a:spcPct val="90000"/>
              </a:lnSpc>
              <a:spcBef>
                <a:spcPts val="1000"/>
              </a:spcBef>
              <a:spcAft>
                <a:spcPts val="0"/>
              </a:spcAft>
              <a:buNone/>
            </a:pPr>
            <a:endParaRPr dirty="0"/>
          </a:p>
          <a:p>
            <a:pPr marL="457200" marR="0" lvl="0" indent="-393700" algn="l" rtl="0">
              <a:lnSpc>
                <a:spcPct val="90000"/>
              </a:lnSpc>
              <a:spcBef>
                <a:spcPts val="1000"/>
              </a:spcBef>
              <a:spcAft>
                <a:spcPts val="0"/>
              </a:spcAft>
              <a:buSzPts val="2600"/>
              <a:buChar char="•"/>
            </a:pPr>
            <a:r>
              <a:rPr lang="en-US" dirty="0"/>
              <a:t>Size of hospital and health system</a:t>
            </a:r>
            <a:endParaRPr dirty="0"/>
          </a:p>
        </p:txBody>
      </p:sp>
      <p:sp>
        <p:nvSpPr>
          <p:cNvPr id="229" name="Shape 229"/>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Brochure</a:t>
            </a:r>
            <a:r>
              <a:rPr lang="en-US" sz="3500" b="1" i="0" u="none" strike="noStrike" cap="none" dirty="0">
                <a:solidFill>
                  <a:schemeClr val="dk1"/>
                </a:solidFill>
                <a:latin typeface="Arial"/>
                <a:ea typeface="Arial"/>
                <a:cs typeface="Arial"/>
                <a:sym typeface="Arial"/>
              </a:rPr>
              <a:t> </a:t>
            </a:r>
            <a:endParaRPr dirty="0"/>
          </a:p>
        </p:txBody>
      </p:sp>
      <p:sp>
        <p:nvSpPr>
          <p:cNvPr id="230" name="Shape 230"/>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231" name="Shape 23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20</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665" y="1382712"/>
            <a:ext cx="2952750" cy="15525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28650" y="1968500"/>
            <a:ext cx="7886700" cy="420846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600"/>
              <a:buFont typeface="Arial"/>
              <a:buChar char="•"/>
            </a:pPr>
            <a:r>
              <a:rPr lang="en-US" dirty="0"/>
              <a:t>Document</a:t>
            </a:r>
            <a:endParaRPr dirty="0"/>
          </a:p>
          <a:p>
            <a:pPr marL="0" marR="0" lvl="0" indent="0" algn="l" rtl="0">
              <a:lnSpc>
                <a:spcPct val="90000"/>
              </a:lnSpc>
              <a:spcBef>
                <a:spcPts val="0"/>
              </a:spcBef>
              <a:spcAft>
                <a:spcPts val="0"/>
              </a:spcAft>
              <a:buNone/>
            </a:pPr>
            <a:endParaRPr dirty="0"/>
          </a:p>
          <a:p>
            <a:pPr marL="228600" marR="0" lvl="0" indent="-228600" algn="l" rtl="0">
              <a:lnSpc>
                <a:spcPct val="90000"/>
              </a:lnSpc>
              <a:spcBef>
                <a:spcPts val="0"/>
              </a:spcBef>
              <a:spcAft>
                <a:spcPts val="0"/>
              </a:spcAft>
              <a:buClr>
                <a:schemeClr val="dk1"/>
              </a:buClr>
              <a:buSzPts val="2600"/>
              <a:buFont typeface="Arial"/>
              <a:buChar char="•"/>
            </a:pPr>
            <a:r>
              <a:rPr lang="en-US" dirty="0"/>
              <a:t>Rank order list for memory</a:t>
            </a:r>
            <a:endParaRPr dirty="0"/>
          </a:p>
          <a:p>
            <a:pPr marL="0" marR="0" lvl="0" indent="0" algn="l" rtl="0">
              <a:lnSpc>
                <a:spcPct val="90000"/>
              </a:lnSpc>
              <a:spcBef>
                <a:spcPts val="0"/>
              </a:spcBef>
              <a:spcAft>
                <a:spcPts val="0"/>
              </a:spcAft>
              <a:buNone/>
            </a:pPr>
            <a:endParaRPr dirty="0"/>
          </a:p>
          <a:p>
            <a:pPr marL="228600" marR="0" lvl="0" indent="-228600" algn="l" rtl="0">
              <a:lnSpc>
                <a:spcPct val="90000"/>
              </a:lnSpc>
              <a:spcBef>
                <a:spcPts val="0"/>
              </a:spcBef>
              <a:spcAft>
                <a:spcPts val="0"/>
              </a:spcAft>
              <a:buClr>
                <a:schemeClr val="dk1"/>
              </a:buClr>
              <a:buSzPts val="2600"/>
              <a:buFont typeface="Arial"/>
              <a:buChar char="•"/>
            </a:pPr>
            <a:r>
              <a:rPr lang="en-US" dirty="0"/>
              <a:t>Post survey</a:t>
            </a:r>
            <a:endParaRPr dirty="0"/>
          </a:p>
          <a:p>
            <a:pPr marL="0" marR="0" lvl="0" indent="0" algn="l" rtl="0">
              <a:lnSpc>
                <a:spcPct val="90000"/>
              </a:lnSpc>
              <a:spcBef>
                <a:spcPts val="0"/>
              </a:spcBef>
              <a:spcAft>
                <a:spcPts val="0"/>
              </a:spcAft>
              <a:buNone/>
            </a:pPr>
            <a:endParaRPr dirty="0"/>
          </a:p>
          <a:p>
            <a:pPr marL="228600" marR="0" lvl="0" indent="-228600" algn="l" rtl="0">
              <a:lnSpc>
                <a:spcPct val="90000"/>
              </a:lnSpc>
              <a:spcBef>
                <a:spcPts val="0"/>
              </a:spcBef>
              <a:spcAft>
                <a:spcPts val="0"/>
              </a:spcAft>
              <a:buClr>
                <a:schemeClr val="dk1"/>
              </a:buClr>
              <a:buSzPts val="2600"/>
              <a:buFont typeface="Arial"/>
              <a:buChar char="•"/>
            </a:pPr>
            <a:r>
              <a:rPr lang="en-US" dirty="0"/>
              <a:t>PDCA</a:t>
            </a:r>
            <a:endParaRPr dirty="0"/>
          </a:p>
          <a:p>
            <a:pPr marL="0" marR="0" lvl="0" indent="0" algn="l" rtl="0">
              <a:lnSpc>
                <a:spcPct val="90000"/>
              </a:lnSpc>
              <a:spcBef>
                <a:spcPts val="10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p:txBody>
      </p:sp>
      <p:sp>
        <p:nvSpPr>
          <p:cNvPr id="237" name="Shape 237"/>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Program Homework</a:t>
            </a:r>
            <a:endParaRPr dirty="0"/>
          </a:p>
        </p:txBody>
      </p:sp>
      <p:sp>
        <p:nvSpPr>
          <p:cNvPr id="238" name="Shape 238"/>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239" name="Shape 23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21</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420" y="3595370"/>
            <a:ext cx="1905000" cy="19431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28650" y="1738058"/>
            <a:ext cx="7886700" cy="4438800"/>
          </a:xfrm>
          <a:prstGeom prst="rect">
            <a:avLst/>
          </a:prstGeom>
        </p:spPr>
        <p:txBody>
          <a:bodyPr spcFirstLastPara="1" wrap="square" lIns="91425" tIns="91425" rIns="91425" bIns="91425" anchor="t" anchorCtr="0">
            <a:noAutofit/>
          </a:bodyPr>
          <a:lstStyle/>
          <a:p>
            <a:pPr marL="457200" lvl="0" indent="-393700" rtl="0">
              <a:spcBef>
                <a:spcPts val="1000"/>
              </a:spcBef>
              <a:spcAft>
                <a:spcPts val="0"/>
              </a:spcAft>
              <a:buSzPts val="2600"/>
              <a:buChar char="•"/>
            </a:pPr>
            <a:r>
              <a:rPr lang="en-US" dirty="0"/>
              <a:t>Filters</a:t>
            </a:r>
          </a:p>
          <a:p>
            <a:pPr marL="63500" lvl="0" indent="0" rtl="0">
              <a:spcBef>
                <a:spcPts val="1000"/>
              </a:spcBef>
              <a:spcAft>
                <a:spcPts val="0"/>
              </a:spcAft>
              <a:buSzPts val="2600"/>
              <a:buNone/>
            </a:pPr>
            <a:endParaRPr dirty="0"/>
          </a:p>
          <a:p>
            <a:pPr marL="457200" lvl="0" indent="-393700" rtl="0">
              <a:spcBef>
                <a:spcPts val="0"/>
              </a:spcBef>
              <a:spcAft>
                <a:spcPts val="0"/>
              </a:spcAft>
              <a:buSzPts val="2600"/>
              <a:buChar char="•"/>
            </a:pPr>
            <a:r>
              <a:rPr lang="en-US" dirty="0"/>
              <a:t>Emergency Medicine videos</a:t>
            </a:r>
          </a:p>
          <a:p>
            <a:pPr marL="63500" lvl="0" indent="0" rtl="0">
              <a:spcBef>
                <a:spcPts val="0"/>
              </a:spcBef>
              <a:spcAft>
                <a:spcPts val="0"/>
              </a:spcAft>
              <a:buSzPts val="2600"/>
              <a:buNone/>
            </a:pPr>
            <a:endParaRPr dirty="0"/>
          </a:p>
          <a:p>
            <a:pPr marL="457200" lvl="0" indent="-393700" rtl="0">
              <a:spcBef>
                <a:spcPts val="0"/>
              </a:spcBef>
              <a:spcAft>
                <a:spcPts val="0"/>
              </a:spcAft>
              <a:buSzPts val="2600"/>
              <a:buChar char="•"/>
            </a:pPr>
            <a:r>
              <a:rPr lang="en-US" dirty="0"/>
              <a:t>Invite applicants</a:t>
            </a:r>
          </a:p>
          <a:p>
            <a:pPr marL="63500" lvl="0" indent="0" rtl="0">
              <a:spcBef>
                <a:spcPts val="0"/>
              </a:spcBef>
              <a:spcAft>
                <a:spcPts val="0"/>
              </a:spcAft>
              <a:buSzPts val="2600"/>
              <a:buNone/>
            </a:pPr>
            <a:endParaRPr dirty="0"/>
          </a:p>
          <a:p>
            <a:pPr marL="457200" lvl="0" indent="-393700" rtl="0">
              <a:spcBef>
                <a:spcPts val="0"/>
              </a:spcBef>
              <a:spcAft>
                <a:spcPts val="0"/>
              </a:spcAft>
              <a:buSzPts val="2600"/>
              <a:buChar char="•"/>
            </a:pPr>
            <a:r>
              <a:rPr lang="en-US" dirty="0"/>
              <a:t>Personal statement</a:t>
            </a:r>
          </a:p>
          <a:p>
            <a:pPr marL="63500" lvl="0" indent="0" rtl="0">
              <a:spcBef>
                <a:spcPts val="0"/>
              </a:spcBef>
              <a:spcAft>
                <a:spcPts val="0"/>
              </a:spcAft>
              <a:buSzPts val="2600"/>
              <a:buNone/>
            </a:pPr>
            <a:endParaRPr dirty="0"/>
          </a:p>
          <a:p>
            <a:pPr marL="457200" lvl="0" indent="-393700">
              <a:spcBef>
                <a:spcPts val="0"/>
              </a:spcBef>
              <a:spcAft>
                <a:spcPts val="0"/>
              </a:spcAft>
              <a:buSzPts val="2600"/>
              <a:buChar char="•"/>
            </a:pPr>
            <a:r>
              <a:rPr lang="en-US" dirty="0"/>
              <a:t>Specialty letters of recommendation</a:t>
            </a:r>
            <a:endParaRPr dirty="0"/>
          </a:p>
        </p:txBody>
      </p:sp>
      <p:sp>
        <p:nvSpPr>
          <p:cNvPr id="246" name="Shape 246"/>
          <p:cNvSpPr txBox="1">
            <a:spLocks noGrp="1"/>
          </p:cNvSpPr>
          <p:nvPr>
            <p:ph type="title"/>
          </p:nvPr>
        </p:nvSpPr>
        <p:spPr>
          <a:xfrm>
            <a:off x="1989344" y="246466"/>
            <a:ext cx="65259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ERAS Is Your Friend</a:t>
            </a:r>
            <a:endParaRPr dirty="0"/>
          </a:p>
        </p:txBody>
      </p:sp>
      <p:sp>
        <p:nvSpPr>
          <p:cNvPr id="247" name="Shape 247"/>
          <p:cNvSpPr txBox="1">
            <a:spLocks noGrp="1"/>
          </p:cNvSpPr>
          <p:nvPr>
            <p:ph type="sldNum" idx="12"/>
          </p:nvPr>
        </p:nvSpPr>
        <p:spPr>
          <a:xfrm>
            <a:off x="6457950" y="6433131"/>
            <a:ext cx="20574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dirty="0"/>
          </a:p>
        </p:txBody>
      </p:sp>
      <p:sp>
        <p:nvSpPr>
          <p:cNvPr id="5" name="Shape 85">
            <a:extLst>
              <a:ext uri="{FF2B5EF4-FFF2-40B4-BE49-F238E27FC236}">
                <a16:creationId xmlns:a16="http://schemas.microsoft.com/office/drawing/2014/main" id="{1FAA59B8-ED64-DB4A-9E39-34C71034CDEE}"/>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5400"/>
              <a:buFont typeface="Arial"/>
              <a:buNone/>
            </a:pPr>
            <a:r>
              <a:rPr lang="en-US" sz="1800" dirty="0"/>
              <a:t>IV.A.3. An applicant invited to interview for a resident/fellow position must be informed, in writing or by electronic means, of the terms, conditions, and benefits of appointment to the ACGME-accredited program, either in effect at the time of the interview or that will be in effect at the time of the interview or that will be in effect at the time of his or her eventual appointment.  </a:t>
            </a:r>
            <a:endParaRPr sz="1800" dirty="0"/>
          </a:p>
          <a:p>
            <a:pPr marL="0" marR="0" lvl="0" indent="0" rtl="0">
              <a:lnSpc>
                <a:spcPct val="90000"/>
              </a:lnSpc>
              <a:spcBef>
                <a:spcPts val="0"/>
              </a:spcBef>
              <a:spcAft>
                <a:spcPts val="0"/>
              </a:spcAft>
              <a:buClr>
                <a:schemeClr val="dk1"/>
              </a:buClr>
              <a:buSzPts val="5400"/>
              <a:buFont typeface="Arial"/>
              <a:buNone/>
            </a:pPr>
            <a:endParaRPr sz="1800" dirty="0"/>
          </a:p>
          <a:p>
            <a:pPr marL="0" marR="0" lvl="0" indent="0" rtl="0">
              <a:lnSpc>
                <a:spcPct val="90000"/>
              </a:lnSpc>
              <a:spcBef>
                <a:spcPts val="0"/>
              </a:spcBef>
              <a:spcAft>
                <a:spcPts val="0"/>
              </a:spcAft>
              <a:buClr>
                <a:schemeClr val="dk1"/>
              </a:buClr>
              <a:buSzPts val="5400"/>
              <a:buFont typeface="Arial"/>
              <a:buNone/>
            </a:pPr>
            <a:r>
              <a:rPr lang="en-US" sz="1800" dirty="0"/>
              <a:t>IV.A.3.a) Information that is provided must include: financial support; vacations, parental, sick and other leaves of absence; and professional liability, hospitalization, health, disability and other insurance accessible to residents/fellows and their eligible dependents.</a:t>
            </a:r>
            <a:endParaRPr sz="1800" dirty="0"/>
          </a:p>
        </p:txBody>
      </p:sp>
      <p:sp>
        <p:nvSpPr>
          <p:cNvPr id="253" name="Shape 253"/>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Interviews</a:t>
            </a:r>
            <a:endParaRPr dirty="0"/>
          </a:p>
        </p:txBody>
      </p:sp>
      <p:sp>
        <p:nvSpPr>
          <p:cNvPr id="254" name="Shape 254"/>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255" name="Shape 25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23</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311" y="4458016"/>
            <a:ext cx="2619375" cy="17430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28650" y="2006600"/>
            <a:ext cx="7886700" cy="4170363"/>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0"/>
              </a:spcBef>
              <a:spcAft>
                <a:spcPts val="0"/>
              </a:spcAft>
              <a:buSzPts val="2600"/>
              <a:buChar char="•"/>
            </a:pPr>
            <a:r>
              <a:rPr lang="en-US" dirty="0"/>
              <a:t>Is that all??!!</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Academic Affairs policies and procedures</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Be transparent</a:t>
            </a:r>
            <a:endParaRPr dirty="0"/>
          </a:p>
        </p:txBody>
      </p:sp>
      <p:sp>
        <p:nvSpPr>
          <p:cNvPr id="261" name="Shape 261"/>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Policies and Procedures</a:t>
            </a:r>
            <a:endParaRPr dirty="0"/>
          </a:p>
        </p:txBody>
      </p:sp>
      <p:sp>
        <p:nvSpPr>
          <p:cNvPr id="262" name="Shape 26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263" name="Shape 26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24</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712" y="4091622"/>
            <a:ext cx="2619375" cy="17430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28650" y="1917577"/>
            <a:ext cx="7886700" cy="4259386"/>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0"/>
              </a:spcBef>
              <a:spcAft>
                <a:spcPts val="0"/>
              </a:spcAft>
              <a:buSzPts val="2600"/>
              <a:buChar char="•"/>
            </a:pPr>
            <a:r>
              <a:rPr lang="en-US" dirty="0"/>
              <a:t>Contract - watermark</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Salary</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Housing</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Visa’s</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Other policies and procedures - aims</a:t>
            </a:r>
            <a:endParaRPr dirty="0"/>
          </a:p>
          <a:p>
            <a:pPr marL="1371600" marR="0" lvl="3" indent="0" algn="l" rtl="0">
              <a:lnSpc>
                <a:spcPct val="90000"/>
              </a:lnSpc>
              <a:spcBef>
                <a:spcPts val="5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p:txBody>
      </p:sp>
      <p:sp>
        <p:nvSpPr>
          <p:cNvPr id="269" name="Shape 269"/>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Policies and Procedures</a:t>
            </a:r>
            <a:endParaRPr dirty="0"/>
          </a:p>
        </p:txBody>
      </p:sp>
      <p:sp>
        <p:nvSpPr>
          <p:cNvPr id="270" name="Shape 270"/>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271" name="Shape 27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25</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422" y="2614611"/>
            <a:ext cx="2809875" cy="16287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0"/>
              </a:spcBef>
              <a:spcAft>
                <a:spcPts val="0"/>
              </a:spcAft>
              <a:buSzPts val="2600"/>
              <a:buChar char="•"/>
            </a:pPr>
            <a:r>
              <a:rPr lang="en-US" dirty="0"/>
              <a:t>Hospital/Health System information</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Contact information</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Resident quotes</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Local attractions</a:t>
            </a:r>
          </a:p>
          <a:p>
            <a:pPr marL="63500" marR="0" lvl="0" indent="0" algn="l" rtl="0">
              <a:lnSpc>
                <a:spcPct val="90000"/>
              </a:lnSpc>
              <a:spcBef>
                <a:spcPts val="0"/>
              </a:spcBef>
              <a:spcAft>
                <a:spcPts val="0"/>
              </a:spcAft>
              <a:buSzPts val="2600"/>
              <a:buNone/>
            </a:pPr>
            <a:endParaRPr lang="en-US" dirty="0"/>
          </a:p>
          <a:p>
            <a:pPr marL="457200" marR="0" lvl="0" indent="-393700" algn="l" rtl="0">
              <a:lnSpc>
                <a:spcPct val="90000"/>
              </a:lnSpc>
              <a:spcBef>
                <a:spcPts val="0"/>
              </a:spcBef>
              <a:spcAft>
                <a:spcPts val="0"/>
              </a:spcAft>
              <a:buSzPts val="2600"/>
              <a:buChar char="•"/>
            </a:pPr>
            <a:r>
              <a:rPr lang="en-US" dirty="0"/>
              <a:t>Information for later</a:t>
            </a:r>
            <a:endParaRPr dirty="0"/>
          </a:p>
        </p:txBody>
      </p:sp>
      <p:sp>
        <p:nvSpPr>
          <p:cNvPr id="277" name="Shape 277"/>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Additional Documents</a:t>
            </a:r>
            <a:endParaRPr dirty="0"/>
          </a:p>
        </p:txBody>
      </p:sp>
      <p:sp>
        <p:nvSpPr>
          <p:cNvPr id="278" name="Shape 278"/>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279" name="Shape 27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26</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912" y="2730182"/>
            <a:ext cx="2619375" cy="17430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28650" y="1738058"/>
            <a:ext cx="7886700" cy="4438800"/>
          </a:xfrm>
          <a:prstGeom prst="rect">
            <a:avLst/>
          </a:prstGeom>
        </p:spPr>
        <p:txBody>
          <a:bodyPr spcFirstLastPara="1" wrap="square" lIns="91425" tIns="91425" rIns="91425" bIns="91425" anchor="t" anchorCtr="0">
            <a:noAutofit/>
          </a:bodyPr>
          <a:lstStyle/>
          <a:p>
            <a:pPr marL="0" lvl="0" indent="0" algn="ctr">
              <a:spcBef>
                <a:spcPts val="1000"/>
              </a:spcBef>
              <a:spcAft>
                <a:spcPts val="0"/>
              </a:spcAft>
              <a:buNone/>
            </a:pPr>
            <a:r>
              <a:rPr lang="en-US" dirty="0"/>
              <a:t>Remember your aim!</a:t>
            </a:r>
            <a:endParaRPr dirty="0"/>
          </a:p>
        </p:txBody>
      </p:sp>
      <p:sp>
        <p:nvSpPr>
          <p:cNvPr id="286" name="Shape 286"/>
          <p:cNvSpPr txBox="1">
            <a:spLocks noGrp="1"/>
          </p:cNvSpPr>
          <p:nvPr>
            <p:ph type="title"/>
          </p:nvPr>
        </p:nvSpPr>
        <p:spPr>
          <a:xfrm>
            <a:off x="1989344" y="246466"/>
            <a:ext cx="65259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You Are Cordially Invited</a:t>
            </a:r>
            <a:endParaRPr dirty="0"/>
          </a:p>
        </p:txBody>
      </p:sp>
      <p:sp>
        <p:nvSpPr>
          <p:cNvPr id="287" name="Shape 287"/>
          <p:cNvSpPr txBox="1">
            <a:spLocks noGrp="1"/>
          </p:cNvSpPr>
          <p:nvPr>
            <p:ph type="sldNum" idx="12"/>
          </p:nvPr>
        </p:nvSpPr>
        <p:spPr>
          <a:xfrm>
            <a:off x="6457950" y="6433131"/>
            <a:ext cx="20574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27</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587" y="2645410"/>
            <a:ext cx="3468053" cy="3331754"/>
          </a:xfrm>
          <a:prstGeom prst="rect">
            <a:avLst/>
          </a:prstGeom>
        </p:spPr>
      </p:pic>
      <p:sp>
        <p:nvSpPr>
          <p:cNvPr id="6" name="Shape 85">
            <a:extLst>
              <a:ext uri="{FF2B5EF4-FFF2-40B4-BE49-F238E27FC236}">
                <a16:creationId xmlns:a16="http://schemas.microsoft.com/office/drawing/2014/main" id="{B3673FF2-9FB5-7242-A35F-54658118809A}"/>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0"/>
              </a:spcBef>
              <a:spcAft>
                <a:spcPts val="0"/>
              </a:spcAft>
              <a:buSzPts val="2600"/>
              <a:buChar char="•"/>
            </a:pPr>
            <a:r>
              <a:rPr lang="en-US" dirty="0"/>
              <a:t>Name badge</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Agenda</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Tours</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Current residents</a:t>
            </a:r>
            <a:endParaRPr dirty="0"/>
          </a:p>
        </p:txBody>
      </p:sp>
      <p:sp>
        <p:nvSpPr>
          <p:cNvPr id="293" name="Shape 293"/>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Interview Day</a:t>
            </a:r>
            <a:endParaRPr dirty="0"/>
          </a:p>
        </p:txBody>
      </p:sp>
      <p:sp>
        <p:nvSpPr>
          <p:cNvPr id="294" name="Shape 294"/>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295" name="Shape 29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28</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200" y="1940877"/>
            <a:ext cx="2357120" cy="236764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0"/>
              </a:spcBef>
              <a:spcAft>
                <a:spcPts val="0"/>
              </a:spcAft>
              <a:buSzPts val="2600"/>
              <a:buChar char="•"/>
            </a:pPr>
            <a:r>
              <a:rPr lang="en-US" dirty="0"/>
              <a:t>Number of applicants per day</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Number of days</a:t>
            </a:r>
            <a:endParaRPr dirty="0"/>
          </a:p>
          <a:p>
            <a:pPr marL="914400" marR="0" lvl="1" indent="-368300" algn="l" rtl="0">
              <a:lnSpc>
                <a:spcPct val="90000"/>
              </a:lnSpc>
              <a:spcBef>
                <a:spcPts val="0"/>
              </a:spcBef>
              <a:spcAft>
                <a:spcPts val="0"/>
              </a:spcAft>
              <a:buSzPts val="2200"/>
              <a:buChar char="•"/>
            </a:pPr>
            <a:r>
              <a:rPr lang="en-US" dirty="0"/>
              <a:t>Avoid burnout</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Day of the week	</a:t>
            </a:r>
            <a:endParaRPr dirty="0"/>
          </a:p>
          <a:p>
            <a:pPr marL="914400" marR="0" lvl="1" indent="-368300" algn="l" rtl="0">
              <a:lnSpc>
                <a:spcPct val="90000"/>
              </a:lnSpc>
              <a:spcBef>
                <a:spcPts val="0"/>
              </a:spcBef>
              <a:spcAft>
                <a:spcPts val="0"/>
              </a:spcAft>
              <a:buSzPts val="2200"/>
              <a:buChar char="•"/>
            </a:pPr>
            <a:r>
              <a:rPr lang="en-US" dirty="0"/>
              <a:t>Weekends - Pros and Cons</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One on one interviews</a:t>
            </a:r>
            <a:endParaRPr dirty="0"/>
          </a:p>
          <a:p>
            <a:pPr marL="0" marR="0" lvl="0" indent="0" algn="l" rtl="0">
              <a:lnSpc>
                <a:spcPct val="90000"/>
              </a:lnSpc>
              <a:spcBef>
                <a:spcPts val="0"/>
              </a:spcBef>
              <a:spcAft>
                <a:spcPts val="0"/>
              </a:spcAft>
              <a:buNone/>
            </a:pPr>
            <a:endParaRPr b="1" dirty="0"/>
          </a:p>
        </p:txBody>
      </p:sp>
      <p:sp>
        <p:nvSpPr>
          <p:cNvPr id="301" name="Shape 301"/>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Interview Structure</a:t>
            </a:r>
            <a:endParaRPr dirty="0"/>
          </a:p>
        </p:txBody>
      </p:sp>
      <p:sp>
        <p:nvSpPr>
          <p:cNvPr id="302" name="Shape 30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303" name="Shape 30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29</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687" y="2557462"/>
            <a:ext cx="2619375" cy="17430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600"/>
              <a:buFont typeface="Arial"/>
              <a:buChar char="•"/>
            </a:pPr>
            <a:r>
              <a:rPr lang="en-US" dirty="0"/>
              <a:t>To explore ways in which to determine what types of residents your program is looking for.</a:t>
            </a:r>
            <a:endParaRPr dirty="0"/>
          </a:p>
          <a:p>
            <a:pPr marL="0" marR="0" lvl="0" indent="0" algn="l" rtl="0">
              <a:lnSpc>
                <a:spcPct val="90000"/>
              </a:lnSpc>
              <a:spcBef>
                <a:spcPts val="0"/>
              </a:spcBef>
              <a:spcAft>
                <a:spcPts val="0"/>
              </a:spcAft>
              <a:buNone/>
            </a:pPr>
            <a:endParaRPr dirty="0"/>
          </a:p>
          <a:p>
            <a:pPr marL="228600" marR="0" lvl="0" indent="-228600" algn="l" rtl="0">
              <a:lnSpc>
                <a:spcPct val="90000"/>
              </a:lnSpc>
              <a:spcBef>
                <a:spcPts val="0"/>
              </a:spcBef>
              <a:spcAft>
                <a:spcPts val="0"/>
              </a:spcAft>
              <a:buClr>
                <a:schemeClr val="dk1"/>
              </a:buClr>
              <a:buSzPts val="2600"/>
              <a:buFont typeface="Arial"/>
              <a:buChar char="•"/>
            </a:pPr>
            <a:r>
              <a:rPr lang="en-US" dirty="0"/>
              <a:t>To determine how you will recruit these types of residents both before and during interviews.</a:t>
            </a:r>
            <a:endParaRPr dirty="0"/>
          </a:p>
          <a:p>
            <a:pPr marL="0" marR="0" lvl="0" indent="0" algn="l" rtl="0">
              <a:lnSpc>
                <a:spcPct val="90000"/>
              </a:lnSpc>
              <a:spcBef>
                <a:spcPts val="0"/>
              </a:spcBef>
              <a:spcAft>
                <a:spcPts val="0"/>
              </a:spcAft>
              <a:buNone/>
            </a:pPr>
            <a:endParaRPr dirty="0"/>
          </a:p>
          <a:p>
            <a:pPr marL="228600" marR="0" lvl="0" indent="-228600" algn="l" rtl="0">
              <a:lnSpc>
                <a:spcPct val="90000"/>
              </a:lnSpc>
              <a:spcBef>
                <a:spcPts val="0"/>
              </a:spcBef>
              <a:spcAft>
                <a:spcPts val="0"/>
              </a:spcAft>
              <a:buClr>
                <a:schemeClr val="dk1"/>
              </a:buClr>
              <a:buSzPts val="2600"/>
              <a:buFont typeface="Arial"/>
              <a:buChar char="•"/>
            </a:pPr>
            <a:r>
              <a:rPr lang="en-US" dirty="0"/>
              <a:t>To review the requirements of recruitment and interviews.</a:t>
            </a:r>
            <a:endParaRPr dirty="0"/>
          </a:p>
          <a:p>
            <a:pPr marL="0" marR="0" lvl="0" indent="0" algn="l" rtl="0">
              <a:lnSpc>
                <a:spcPct val="90000"/>
              </a:lnSpc>
              <a:spcBef>
                <a:spcPts val="0"/>
              </a:spcBef>
              <a:spcAft>
                <a:spcPts val="0"/>
              </a:spcAft>
              <a:buNone/>
            </a:pPr>
            <a:endParaRPr dirty="0"/>
          </a:p>
        </p:txBody>
      </p:sp>
      <p:sp>
        <p:nvSpPr>
          <p:cNvPr id="84" name="Shape 84"/>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500" b="1" i="0" u="none" strike="noStrike" cap="none" dirty="0">
                <a:solidFill>
                  <a:schemeClr val="dk1"/>
                </a:solidFill>
                <a:latin typeface="Arial"/>
                <a:ea typeface="Arial"/>
                <a:cs typeface="Arial"/>
                <a:sym typeface="Arial"/>
              </a:rPr>
              <a:t>Goals and Objectives</a:t>
            </a:r>
            <a:endParaRPr dirty="0"/>
          </a:p>
        </p:txBody>
      </p:sp>
      <p:sp>
        <p:nvSpPr>
          <p:cNvPr id="85" name="Shape 85"/>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dirty="0"/>
          </a:p>
        </p:txBody>
      </p:sp>
      <p:sp>
        <p:nvSpPr>
          <p:cNvPr id="86" name="Shape 86"/>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3</a:t>
            </a:fld>
            <a:endParaRPr sz="1000" b="1" i="0" u="none" strike="noStrike" cap="none" dirty="0">
              <a:solidFill>
                <a:schemeClr val="dk1"/>
              </a:solidFill>
              <a:latin typeface="Arial"/>
              <a:ea typeface="Arial"/>
              <a:cs typeface="Arial"/>
              <a:sym typeface="Arial"/>
            </a:endParaRPr>
          </a:p>
        </p:txBody>
      </p:sp>
      <p:pic>
        <p:nvPicPr>
          <p:cNvPr id="87" name="Shape 87"/>
          <p:cNvPicPr preferRelativeResize="0"/>
          <p:nvPr/>
        </p:nvPicPr>
        <p:blipFill rotWithShape="1">
          <a:blip r:embed="rId3">
            <a:alphaModFix/>
          </a:blip>
          <a:srcRect/>
          <a:stretch/>
        </p:blipFill>
        <p:spPr>
          <a:xfrm>
            <a:off x="3848593" y="4385168"/>
            <a:ext cx="4532913" cy="191987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0"/>
              </a:spcBef>
              <a:spcAft>
                <a:spcPts val="0"/>
              </a:spcAft>
              <a:buClr>
                <a:schemeClr val="dk1"/>
              </a:buClr>
              <a:buSzPts val="2600"/>
              <a:buFont typeface="Arial"/>
              <a:buChar char="•"/>
            </a:pPr>
            <a:r>
              <a:rPr lang="en-US" sz="2400" dirty="0"/>
              <a:t>Four interviews - two at a time</a:t>
            </a:r>
            <a:endParaRPr sz="2400" dirty="0"/>
          </a:p>
          <a:p>
            <a:pPr marL="0" marR="0" lvl="0" indent="0" algn="l" rtl="0">
              <a:lnSpc>
                <a:spcPct val="90000"/>
              </a:lnSpc>
              <a:spcBef>
                <a:spcPts val="0"/>
              </a:spcBef>
              <a:spcAft>
                <a:spcPts val="0"/>
              </a:spcAft>
              <a:buNone/>
            </a:pPr>
            <a:endParaRPr sz="2400" dirty="0"/>
          </a:p>
          <a:p>
            <a:pPr marL="457200" marR="0" lvl="0" indent="-355600" algn="l" rtl="0">
              <a:lnSpc>
                <a:spcPct val="90000"/>
              </a:lnSpc>
              <a:spcBef>
                <a:spcPts val="0"/>
              </a:spcBef>
              <a:spcAft>
                <a:spcPts val="0"/>
              </a:spcAft>
              <a:buSzPts val="2000"/>
              <a:buChar char="•"/>
            </a:pPr>
            <a:r>
              <a:rPr lang="en-US" sz="2400" dirty="0"/>
              <a:t>Program Director/Chairman</a:t>
            </a:r>
            <a:endParaRPr sz="2400" dirty="0"/>
          </a:p>
          <a:p>
            <a:pPr marL="0" marR="0" lvl="0" indent="0" algn="l" rtl="0">
              <a:lnSpc>
                <a:spcPct val="90000"/>
              </a:lnSpc>
              <a:spcBef>
                <a:spcPts val="0"/>
              </a:spcBef>
              <a:spcAft>
                <a:spcPts val="0"/>
              </a:spcAft>
              <a:buNone/>
            </a:pPr>
            <a:endParaRPr sz="2400" dirty="0"/>
          </a:p>
          <a:p>
            <a:pPr marL="457200" marR="0" lvl="0" indent="-355600" algn="l" rtl="0">
              <a:lnSpc>
                <a:spcPct val="90000"/>
              </a:lnSpc>
              <a:spcBef>
                <a:spcPts val="0"/>
              </a:spcBef>
              <a:spcAft>
                <a:spcPts val="0"/>
              </a:spcAft>
              <a:buSzPts val="2000"/>
              <a:buChar char="•"/>
            </a:pPr>
            <a:r>
              <a:rPr lang="en-US" sz="2400" dirty="0"/>
              <a:t>RESIDENTS</a:t>
            </a:r>
            <a:endParaRPr sz="2400" dirty="0"/>
          </a:p>
        </p:txBody>
      </p:sp>
      <p:sp>
        <p:nvSpPr>
          <p:cNvPr id="309" name="Shape 309"/>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dirty="0"/>
              <a:t>Interview Structure</a:t>
            </a:r>
            <a:br>
              <a:rPr lang="en-US" sz="3600" b="1" i="0" u="none" strike="noStrike" cap="none" dirty="0">
                <a:solidFill>
                  <a:schemeClr val="dk1"/>
                </a:solidFill>
                <a:latin typeface="Arial"/>
                <a:ea typeface="Arial"/>
                <a:cs typeface="Arial"/>
                <a:sym typeface="Arial"/>
              </a:rPr>
            </a:br>
            <a:endParaRPr sz="3500" b="1" i="0" u="none" strike="noStrike" cap="none" dirty="0">
              <a:solidFill>
                <a:schemeClr val="dk1"/>
              </a:solidFill>
              <a:latin typeface="Arial"/>
              <a:ea typeface="Arial"/>
              <a:cs typeface="Arial"/>
              <a:sym typeface="Arial"/>
            </a:endParaRPr>
          </a:p>
        </p:txBody>
      </p:sp>
      <p:sp>
        <p:nvSpPr>
          <p:cNvPr id="310" name="Shape 310"/>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311" name="Shape 31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30</a:t>
            </a:fld>
            <a:endParaRPr sz="1000" b="1"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521E56CA-30C2-A34A-9FB4-282CF7D09A00}"/>
              </a:ext>
            </a:extLst>
          </p:cNvPr>
          <p:cNvPicPr>
            <a:picLocks noChangeAspect="1"/>
          </p:cNvPicPr>
          <p:nvPr/>
        </p:nvPicPr>
        <p:blipFill>
          <a:blip r:embed="rId3"/>
          <a:stretch>
            <a:fillRect/>
          </a:stretch>
        </p:blipFill>
        <p:spPr>
          <a:xfrm>
            <a:off x="2816975" y="3607723"/>
            <a:ext cx="3887028" cy="242939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0"/>
              </a:spcBef>
              <a:spcAft>
                <a:spcPts val="0"/>
              </a:spcAft>
              <a:buSzPts val="2600"/>
              <a:buChar char="•"/>
            </a:pPr>
            <a:r>
              <a:rPr lang="en-US" dirty="0"/>
              <a:t>Stand out from rest</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Research</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Future goals</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Questions??</a:t>
            </a:r>
            <a:endParaRPr dirty="0"/>
          </a:p>
        </p:txBody>
      </p:sp>
      <p:sp>
        <p:nvSpPr>
          <p:cNvPr id="317" name="Shape 317"/>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Tell Me About Yourself</a:t>
            </a:r>
            <a:endParaRPr dirty="0"/>
          </a:p>
        </p:txBody>
      </p:sp>
      <p:sp>
        <p:nvSpPr>
          <p:cNvPr id="318" name="Shape 318"/>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319" name="Shape 31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31</a:t>
            </a:fld>
            <a:endParaRPr sz="1000" b="1"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73EC404F-4616-5644-BF3C-84C8D4A1A645}"/>
              </a:ext>
            </a:extLst>
          </p:cNvPr>
          <p:cNvPicPr>
            <a:picLocks noChangeAspect="1"/>
          </p:cNvPicPr>
          <p:nvPr/>
        </p:nvPicPr>
        <p:blipFill>
          <a:blip r:embed="rId3"/>
          <a:stretch>
            <a:fillRect/>
          </a:stretch>
        </p:blipFill>
        <p:spPr>
          <a:xfrm>
            <a:off x="4880473" y="2152842"/>
            <a:ext cx="2951561" cy="295156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500"/>
              </a:spcBef>
              <a:spcAft>
                <a:spcPts val="0"/>
              </a:spcAft>
              <a:buSzPts val="2600"/>
              <a:buChar char="•"/>
            </a:pPr>
            <a:r>
              <a:rPr lang="en-US" dirty="0"/>
              <a:t>Core competencies</a:t>
            </a:r>
            <a:endParaRPr dirty="0"/>
          </a:p>
          <a:p>
            <a:pPr marL="0" marR="0" lvl="0" indent="0" algn="l" rtl="0">
              <a:lnSpc>
                <a:spcPct val="90000"/>
              </a:lnSpc>
              <a:spcBef>
                <a:spcPts val="500"/>
              </a:spcBef>
              <a:spcAft>
                <a:spcPts val="0"/>
              </a:spcAft>
              <a:buNone/>
            </a:pPr>
            <a:endParaRPr dirty="0"/>
          </a:p>
          <a:p>
            <a:pPr marL="457200" marR="0" lvl="0" indent="-393700" algn="l" rtl="0">
              <a:lnSpc>
                <a:spcPct val="90000"/>
              </a:lnSpc>
              <a:spcBef>
                <a:spcPts val="500"/>
              </a:spcBef>
              <a:spcAft>
                <a:spcPts val="0"/>
              </a:spcAft>
              <a:buSzPts val="2600"/>
              <a:buChar char="•"/>
            </a:pPr>
            <a:r>
              <a:rPr lang="en-US" dirty="0"/>
              <a:t>Unique questions</a:t>
            </a:r>
            <a:endParaRPr dirty="0"/>
          </a:p>
          <a:p>
            <a:pPr marL="914400" marR="0" lvl="1" indent="-368300" algn="l" rtl="0">
              <a:lnSpc>
                <a:spcPct val="90000"/>
              </a:lnSpc>
              <a:spcBef>
                <a:spcPts val="0"/>
              </a:spcBef>
              <a:spcAft>
                <a:spcPts val="0"/>
              </a:spcAft>
              <a:buSzPts val="2200"/>
              <a:buChar char="•"/>
            </a:pPr>
            <a:r>
              <a:rPr lang="en-US" dirty="0"/>
              <a:t>Based on aims</a:t>
            </a:r>
            <a:endParaRPr dirty="0"/>
          </a:p>
          <a:p>
            <a:pPr marL="914400" marR="0" lvl="1" indent="-368300" algn="l" rtl="0">
              <a:lnSpc>
                <a:spcPct val="90000"/>
              </a:lnSpc>
              <a:spcBef>
                <a:spcPts val="0"/>
              </a:spcBef>
              <a:spcAft>
                <a:spcPts val="0"/>
              </a:spcAft>
              <a:buSzPts val="2200"/>
              <a:buChar char="•"/>
            </a:pPr>
            <a:r>
              <a:rPr lang="en-US" dirty="0"/>
              <a:t>Based on other competencies</a:t>
            </a:r>
            <a:endParaRPr dirty="0"/>
          </a:p>
          <a:p>
            <a:pPr marL="0" marR="0" lvl="0" indent="0" algn="l" rtl="0">
              <a:lnSpc>
                <a:spcPct val="90000"/>
              </a:lnSpc>
              <a:spcBef>
                <a:spcPts val="500"/>
              </a:spcBef>
              <a:spcAft>
                <a:spcPts val="0"/>
              </a:spcAft>
              <a:buNone/>
            </a:pPr>
            <a:endParaRPr dirty="0"/>
          </a:p>
          <a:p>
            <a:pPr marL="457200" marR="0" lvl="0" indent="-393700" algn="l" rtl="0">
              <a:lnSpc>
                <a:spcPct val="90000"/>
              </a:lnSpc>
              <a:spcBef>
                <a:spcPts val="500"/>
              </a:spcBef>
              <a:spcAft>
                <a:spcPts val="0"/>
              </a:spcAft>
              <a:buSzPts val="2600"/>
              <a:buChar char="•"/>
            </a:pPr>
            <a:r>
              <a:rPr lang="en-US" dirty="0"/>
              <a:t>Example: Disagree with policies and procedures?</a:t>
            </a:r>
            <a:endParaRPr dirty="0"/>
          </a:p>
        </p:txBody>
      </p:sp>
      <p:sp>
        <p:nvSpPr>
          <p:cNvPr id="325" name="Shape 325"/>
          <p:cNvSpPr txBox="1">
            <a:spLocks noGrp="1"/>
          </p:cNvSpPr>
          <p:nvPr>
            <p:ph type="title"/>
          </p:nvPr>
        </p:nvSpPr>
        <p:spPr>
          <a:xfrm>
            <a:off x="2082719" y="328816"/>
            <a:ext cx="65259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Tell Me About Yourself</a:t>
            </a:r>
            <a:endParaRPr dirty="0"/>
          </a:p>
        </p:txBody>
      </p:sp>
      <p:sp>
        <p:nvSpPr>
          <p:cNvPr id="326" name="Shape 326"/>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327" name="Shape 32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32</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9640" y="1570672"/>
            <a:ext cx="1981200" cy="23145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500"/>
              </a:spcBef>
              <a:spcAft>
                <a:spcPts val="0"/>
              </a:spcAft>
              <a:buSzPts val="2600"/>
              <a:buChar char="•"/>
            </a:pPr>
            <a:r>
              <a:rPr lang="en-US" dirty="0"/>
              <a:t>Religion</a:t>
            </a:r>
          </a:p>
          <a:p>
            <a:pPr marL="63500" marR="0" lvl="0" indent="0" algn="l" rtl="0">
              <a:lnSpc>
                <a:spcPct val="90000"/>
              </a:lnSpc>
              <a:spcBef>
                <a:spcPts val="500"/>
              </a:spcBef>
              <a:spcAft>
                <a:spcPts val="0"/>
              </a:spcAft>
              <a:buSzPts val="2600"/>
              <a:buNone/>
            </a:pPr>
            <a:endParaRPr dirty="0"/>
          </a:p>
          <a:p>
            <a:pPr marL="457200" marR="0" lvl="0" indent="-393700" algn="l" rtl="0">
              <a:lnSpc>
                <a:spcPct val="90000"/>
              </a:lnSpc>
              <a:spcBef>
                <a:spcPts val="0"/>
              </a:spcBef>
              <a:spcAft>
                <a:spcPts val="0"/>
              </a:spcAft>
              <a:buSzPts val="2600"/>
              <a:buChar char="•"/>
            </a:pPr>
            <a:r>
              <a:rPr lang="en-US" dirty="0"/>
              <a:t>Pregnancy</a:t>
            </a:r>
          </a:p>
          <a:p>
            <a:pPr marL="63500" marR="0" lvl="0" indent="0" algn="l" rtl="0">
              <a:lnSpc>
                <a:spcPct val="90000"/>
              </a:lnSpc>
              <a:spcBef>
                <a:spcPts val="0"/>
              </a:spcBef>
              <a:spcAft>
                <a:spcPts val="0"/>
              </a:spcAft>
              <a:buSzPts val="2600"/>
              <a:buNone/>
            </a:pPr>
            <a:endParaRPr dirty="0"/>
          </a:p>
          <a:p>
            <a:pPr marL="457200" marR="0" lvl="0" indent="-393700" algn="l" rtl="0">
              <a:lnSpc>
                <a:spcPct val="90000"/>
              </a:lnSpc>
              <a:spcBef>
                <a:spcPts val="0"/>
              </a:spcBef>
              <a:spcAft>
                <a:spcPts val="0"/>
              </a:spcAft>
              <a:buSzPts val="2600"/>
              <a:buChar char="•"/>
            </a:pPr>
            <a:r>
              <a:rPr lang="en-US" dirty="0"/>
              <a:t>Politics</a:t>
            </a:r>
          </a:p>
          <a:p>
            <a:pPr marL="63500" marR="0" lvl="0" indent="0" algn="l" rtl="0">
              <a:lnSpc>
                <a:spcPct val="90000"/>
              </a:lnSpc>
              <a:spcBef>
                <a:spcPts val="0"/>
              </a:spcBef>
              <a:spcAft>
                <a:spcPts val="0"/>
              </a:spcAft>
              <a:buSzPts val="2600"/>
              <a:buNone/>
            </a:pPr>
            <a:endParaRPr dirty="0"/>
          </a:p>
          <a:p>
            <a:pPr marL="457200" marR="0" lvl="0" indent="-393700" algn="l" rtl="0">
              <a:lnSpc>
                <a:spcPct val="90000"/>
              </a:lnSpc>
              <a:spcBef>
                <a:spcPts val="0"/>
              </a:spcBef>
              <a:spcAft>
                <a:spcPts val="0"/>
              </a:spcAft>
              <a:buSzPts val="2600"/>
              <a:buChar char="•"/>
            </a:pPr>
            <a:r>
              <a:rPr lang="en-US" dirty="0"/>
              <a:t>Race/Ethnicity</a:t>
            </a:r>
          </a:p>
          <a:p>
            <a:pPr marL="63500" marR="0" lvl="0" indent="0" algn="l" rtl="0">
              <a:lnSpc>
                <a:spcPct val="90000"/>
              </a:lnSpc>
              <a:spcBef>
                <a:spcPts val="0"/>
              </a:spcBef>
              <a:spcAft>
                <a:spcPts val="0"/>
              </a:spcAft>
              <a:buSzPts val="2600"/>
              <a:buNone/>
            </a:pPr>
            <a:endParaRPr dirty="0"/>
          </a:p>
          <a:p>
            <a:pPr marL="0" marR="0" lvl="0" indent="0" algn="l" rtl="0">
              <a:lnSpc>
                <a:spcPct val="90000"/>
              </a:lnSpc>
              <a:spcBef>
                <a:spcPts val="500"/>
              </a:spcBef>
              <a:spcAft>
                <a:spcPts val="0"/>
              </a:spcAft>
              <a:buNone/>
            </a:pPr>
            <a:endParaRPr b="1" dirty="0"/>
          </a:p>
        </p:txBody>
      </p:sp>
      <p:sp>
        <p:nvSpPr>
          <p:cNvPr id="333" name="Shape 333"/>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Don’t Tell Me About Yourself</a:t>
            </a:r>
            <a:endParaRPr dirty="0"/>
          </a:p>
        </p:txBody>
      </p:sp>
      <p:sp>
        <p:nvSpPr>
          <p:cNvPr id="334" name="Shape 334"/>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335" name="Shape 33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33</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783" y="1981517"/>
            <a:ext cx="2747509" cy="203168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28650" y="2082188"/>
            <a:ext cx="7886700" cy="40947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000" dirty="0"/>
          </a:p>
          <a:p>
            <a:pPr marL="457200" marR="0" lvl="0" indent="-355600" algn="l" rtl="0">
              <a:lnSpc>
                <a:spcPct val="90000"/>
              </a:lnSpc>
              <a:spcBef>
                <a:spcPts val="0"/>
              </a:spcBef>
              <a:spcAft>
                <a:spcPts val="0"/>
              </a:spcAft>
              <a:buSzPts val="2000"/>
              <a:buChar char="•"/>
            </a:pPr>
            <a:r>
              <a:rPr lang="en-US" sz="2400" dirty="0"/>
              <a:t>Marital status</a:t>
            </a:r>
            <a:endParaRPr sz="2400" dirty="0"/>
          </a:p>
          <a:p>
            <a:pPr marL="0" marR="0" lvl="0" indent="0" algn="l" rtl="0">
              <a:lnSpc>
                <a:spcPct val="90000"/>
              </a:lnSpc>
              <a:spcBef>
                <a:spcPts val="0"/>
              </a:spcBef>
              <a:spcAft>
                <a:spcPts val="0"/>
              </a:spcAft>
              <a:buNone/>
            </a:pPr>
            <a:endParaRPr sz="2400" dirty="0"/>
          </a:p>
          <a:p>
            <a:pPr marL="457200" marR="0" lvl="0" indent="-355600" algn="l" rtl="0">
              <a:lnSpc>
                <a:spcPct val="90000"/>
              </a:lnSpc>
              <a:spcBef>
                <a:spcPts val="0"/>
              </a:spcBef>
              <a:spcAft>
                <a:spcPts val="0"/>
              </a:spcAft>
              <a:buSzPts val="2000"/>
              <a:buChar char="•"/>
            </a:pPr>
            <a:r>
              <a:rPr lang="en-US" sz="2400" dirty="0"/>
              <a:t>Debt </a:t>
            </a:r>
            <a:endParaRPr sz="2400" dirty="0"/>
          </a:p>
          <a:p>
            <a:pPr marL="0" marR="0" lvl="0" indent="0" algn="l" rtl="0">
              <a:lnSpc>
                <a:spcPct val="90000"/>
              </a:lnSpc>
              <a:spcBef>
                <a:spcPts val="0"/>
              </a:spcBef>
              <a:spcAft>
                <a:spcPts val="0"/>
              </a:spcAft>
              <a:buNone/>
            </a:pPr>
            <a:endParaRPr sz="2400" dirty="0"/>
          </a:p>
          <a:p>
            <a:pPr marL="457200" marR="0" lvl="0" indent="-355600" algn="l" rtl="0">
              <a:lnSpc>
                <a:spcPct val="90000"/>
              </a:lnSpc>
              <a:spcBef>
                <a:spcPts val="0"/>
              </a:spcBef>
              <a:spcAft>
                <a:spcPts val="0"/>
              </a:spcAft>
              <a:buSzPts val="2000"/>
              <a:buChar char="•"/>
            </a:pPr>
            <a:r>
              <a:rPr lang="en-US" sz="2400" dirty="0"/>
              <a:t>Smoke or drink</a:t>
            </a:r>
            <a:endParaRPr sz="2400" dirty="0"/>
          </a:p>
          <a:p>
            <a:pPr marL="0" marR="0" lvl="0" indent="0" algn="l" rtl="0">
              <a:lnSpc>
                <a:spcPct val="90000"/>
              </a:lnSpc>
              <a:spcBef>
                <a:spcPts val="0"/>
              </a:spcBef>
              <a:spcAft>
                <a:spcPts val="0"/>
              </a:spcAft>
              <a:buNone/>
            </a:pPr>
            <a:endParaRPr sz="2400" dirty="0"/>
          </a:p>
          <a:p>
            <a:pPr marL="457200" marR="0" lvl="0" indent="-355600" algn="l" rtl="0">
              <a:lnSpc>
                <a:spcPct val="90000"/>
              </a:lnSpc>
              <a:spcBef>
                <a:spcPts val="0"/>
              </a:spcBef>
              <a:spcAft>
                <a:spcPts val="0"/>
              </a:spcAft>
              <a:buSzPts val="2000"/>
              <a:buChar char="•"/>
            </a:pPr>
            <a:r>
              <a:rPr lang="en-US" sz="2400" dirty="0"/>
              <a:t>ERAS </a:t>
            </a:r>
            <a:endParaRPr sz="2400" dirty="0"/>
          </a:p>
          <a:p>
            <a:pPr marL="0" marR="0" lvl="0" indent="0" algn="l" rtl="0">
              <a:lnSpc>
                <a:spcPct val="90000"/>
              </a:lnSpc>
              <a:spcBef>
                <a:spcPts val="0"/>
              </a:spcBef>
              <a:spcAft>
                <a:spcPts val="0"/>
              </a:spcAft>
              <a:buNone/>
            </a:pPr>
            <a:endParaRPr sz="2400" dirty="0"/>
          </a:p>
          <a:p>
            <a:pPr marL="457200" marR="0" lvl="0" indent="-355600" algn="l" rtl="0">
              <a:lnSpc>
                <a:spcPct val="90000"/>
              </a:lnSpc>
              <a:spcBef>
                <a:spcPts val="0"/>
              </a:spcBef>
              <a:spcAft>
                <a:spcPts val="0"/>
              </a:spcAft>
              <a:buSzPts val="2000"/>
              <a:buChar char="•"/>
            </a:pPr>
            <a:r>
              <a:rPr lang="en-US" sz="2400" dirty="0"/>
              <a:t>REMINDER! Still an interview</a:t>
            </a:r>
            <a:endParaRPr sz="2400" dirty="0"/>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p:txBody>
      </p:sp>
      <p:sp>
        <p:nvSpPr>
          <p:cNvPr id="341" name="Shape 341"/>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Don’t Tell Me About Yourself</a:t>
            </a:r>
            <a:endParaRPr dirty="0"/>
          </a:p>
        </p:txBody>
      </p:sp>
      <p:sp>
        <p:nvSpPr>
          <p:cNvPr id="342" name="Shape 34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343" name="Shape 34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34</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6712" y="2557461"/>
            <a:ext cx="2619375" cy="17430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457200" marR="0" lvl="0" indent="-393700" rtl="0">
              <a:lnSpc>
                <a:spcPct val="90000"/>
              </a:lnSpc>
              <a:spcBef>
                <a:spcPts val="0"/>
              </a:spcBef>
              <a:spcAft>
                <a:spcPts val="0"/>
              </a:spcAft>
              <a:buSzPts val="2600"/>
              <a:buChar char="•"/>
            </a:pPr>
            <a:r>
              <a:rPr lang="en-US" dirty="0"/>
              <a:t>Score sheet - aim based</a:t>
            </a:r>
            <a:endParaRPr dirty="0"/>
          </a:p>
          <a:p>
            <a:pPr marL="0" marR="0" lvl="0" indent="0" rtl="0">
              <a:lnSpc>
                <a:spcPct val="90000"/>
              </a:lnSpc>
              <a:spcBef>
                <a:spcPts val="0"/>
              </a:spcBef>
              <a:spcAft>
                <a:spcPts val="0"/>
              </a:spcAft>
              <a:buNone/>
            </a:pPr>
            <a:endParaRPr dirty="0"/>
          </a:p>
          <a:p>
            <a:pPr marL="457200" marR="0" lvl="0" indent="-393700" rtl="0">
              <a:lnSpc>
                <a:spcPct val="90000"/>
              </a:lnSpc>
              <a:spcBef>
                <a:spcPts val="0"/>
              </a:spcBef>
              <a:spcAft>
                <a:spcPts val="0"/>
              </a:spcAft>
              <a:buSzPts val="2600"/>
              <a:buChar char="•"/>
            </a:pPr>
            <a:r>
              <a:rPr lang="en-US" dirty="0"/>
              <a:t>Interview day rank list</a:t>
            </a:r>
            <a:endParaRPr dirty="0"/>
          </a:p>
          <a:p>
            <a:pPr marL="0" marR="0" lvl="0" indent="0" rtl="0">
              <a:lnSpc>
                <a:spcPct val="90000"/>
              </a:lnSpc>
              <a:spcBef>
                <a:spcPts val="0"/>
              </a:spcBef>
              <a:spcAft>
                <a:spcPts val="0"/>
              </a:spcAft>
              <a:buNone/>
            </a:pPr>
            <a:endParaRPr dirty="0"/>
          </a:p>
          <a:p>
            <a:pPr marL="457200" marR="0" lvl="0" indent="-393700" rtl="0">
              <a:lnSpc>
                <a:spcPct val="90000"/>
              </a:lnSpc>
              <a:spcBef>
                <a:spcPts val="0"/>
              </a:spcBef>
              <a:spcAft>
                <a:spcPts val="0"/>
              </a:spcAft>
              <a:buSzPts val="2600"/>
              <a:buChar char="•"/>
            </a:pPr>
            <a:r>
              <a:rPr lang="en-US" dirty="0"/>
              <a:t>RESIDENTS</a:t>
            </a:r>
            <a:endParaRPr dirty="0"/>
          </a:p>
          <a:p>
            <a:pPr marL="0" marR="0" lvl="0" indent="0" rtl="0">
              <a:lnSpc>
                <a:spcPct val="90000"/>
              </a:lnSpc>
              <a:spcBef>
                <a:spcPts val="0"/>
              </a:spcBef>
              <a:spcAft>
                <a:spcPts val="0"/>
              </a:spcAft>
              <a:buNone/>
            </a:pPr>
            <a:endParaRPr dirty="0"/>
          </a:p>
          <a:p>
            <a:pPr marL="457200" marR="0" lvl="0" indent="-393700" rtl="0">
              <a:lnSpc>
                <a:spcPct val="90000"/>
              </a:lnSpc>
              <a:spcBef>
                <a:spcPts val="0"/>
              </a:spcBef>
              <a:spcAft>
                <a:spcPts val="0"/>
              </a:spcAft>
              <a:buSzPts val="2600"/>
              <a:buChar char="•"/>
            </a:pPr>
            <a:r>
              <a:rPr lang="en-US" dirty="0"/>
              <a:t>COORDINATORS</a:t>
            </a:r>
            <a:endParaRPr dirty="0"/>
          </a:p>
          <a:p>
            <a:pPr marL="0" marR="0" lvl="0" indent="0" rtl="0">
              <a:lnSpc>
                <a:spcPct val="90000"/>
              </a:lnSpc>
              <a:spcBef>
                <a:spcPts val="0"/>
              </a:spcBef>
              <a:spcAft>
                <a:spcPts val="0"/>
              </a:spcAft>
              <a:buNone/>
            </a:pPr>
            <a:endParaRPr dirty="0"/>
          </a:p>
          <a:p>
            <a:pPr marL="0" marR="0" lvl="0" indent="0" rtl="0">
              <a:lnSpc>
                <a:spcPct val="90000"/>
              </a:lnSpc>
              <a:spcBef>
                <a:spcPts val="0"/>
              </a:spcBef>
              <a:spcAft>
                <a:spcPts val="0"/>
              </a:spcAft>
              <a:buNone/>
            </a:pPr>
            <a:endParaRPr dirty="0"/>
          </a:p>
        </p:txBody>
      </p:sp>
      <p:sp>
        <p:nvSpPr>
          <p:cNvPr id="349" name="Shape 349"/>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350" name="Shape 35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35</a:t>
            </a:fld>
            <a:endParaRPr dirty="0"/>
          </a:p>
        </p:txBody>
      </p:sp>
      <p:sp>
        <p:nvSpPr>
          <p:cNvPr id="351" name="Shape 351"/>
          <p:cNvSpPr txBox="1">
            <a:spLocks noGrp="1"/>
          </p:cNvSpPr>
          <p:nvPr>
            <p:ph type="title"/>
          </p:nvPr>
        </p:nvSpPr>
        <p:spPr>
          <a:xfrm>
            <a:off x="1989344" y="246466"/>
            <a:ext cx="65259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Program Homework</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047" y="4049077"/>
            <a:ext cx="2714625" cy="16859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28650" y="2071171"/>
            <a:ext cx="7886700" cy="410579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Clr>
                <a:schemeClr val="dk1"/>
              </a:buClr>
              <a:buSzPts val="2600"/>
              <a:buFont typeface="Arial"/>
              <a:buChar char="•"/>
            </a:pPr>
            <a:r>
              <a:rPr lang="en-US" dirty="0"/>
              <a:t>Thank you note</a:t>
            </a:r>
            <a:endParaRPr dirty="0"/>
          </a:p>
          <a:p>
            <a:pPr marL="0" marR="0" lvl="0" indent="0" algn="l" rtl="0">
              <a:lnSpc>
                <a:spcPct val="90000"/>
              </a:lnSpc>
              <a:spcBef>
                <a:spcPts val="1000"/>
              </a:spcBef>
              <a:spcAft>
                <a:spcPts val="0"/>
              </a:spcAft>
              <a:buNone/>
            </a:pPr>
            <a:endParaRPr dirty="0"/>
          </a:p>
          <a:p>
            <a:pPr marL="457200" marR="0" lvl="0" indent="-393700" algn="l" rtl="0">
              <a:lnSpc>
                <a:spcPct val="90000"/>
              </a:lnSpc>
              <a:spcBef>
                <a:spcPts val="1000"/>
              </a:spcBef>
              <a:spcAft>
                <a:spcPts val="0"/>
              </a:spcAft>
              <a:buSzPts val="2600"/>
              <a:buChar char="•"/>
            </a:pPr>
            <a:r>
              <a:rPr lang="en-US" dirty="0"/>
              <a:t>Second look</a:t>
            </a:r>
            <a:endParaRPr dirty="0"/>
          </a:p>
          <a:p>
            <a:pPr marL="0" marR="0" lvl="0" indent="0" algn="l" rtl="0">
              <a:lnSpc>
                <a:spcPct val="90000"/>
              </a:lnSpc>
              <a:spcBef>
                <a:spcPts val="1000"/>
              </a:spcBef>
              <a:spcAft>
                <a:spcPts val="0"/>
              </a:spcAft>
              <a:buNone/>
            </a:pPr>
            <a:endParaRPr dirty="0"/>
          </a:p>
          <a:p>
            <a:pPr marL="457200" marR="0" lvl="0" indent="-393700" algn="l" rtl="0">
              <a:lnSpc>
                <a:spcPct val="90000"/>
              </a:lnSpc>
              <a:spcBef>
                <a:spcPts val="1000"/>
              </a:spcBef>
              <a:spcAft>
                <a:spcPts val="0"/>
              </a:spcAft>
              <a:buSzPts val="2600"/>
              <a:buChar char="•"/>
            </a:pPr>
            <a:r>
              <a:rPr lang="en-US" dirty="0"/>
              <a:t>Dress code</a:t>
            </a:r>
            <a:endParaRPr dirty="0"/>
          </a:p>
          <a:p>
            <a:pPr marL="0" marR="0" lvl="0" indent="0" algn="l" rtl="0">
              <a:lnSpc>
                <a:spcPct val="90000"/>
              </a:lnSpc>
              <a:spcBef>
                <a:spcPts val="10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p:txBody>
      </p:sp>
      <p:sp>
        <p:nvSpPr>
          <p:cNvPr id="357" name="Shape 357"/>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Interviewees</a:t>
            </a:r>
            <a:endParaRPr sz="3500" b="1" i="0" u="none" strike="noStrike" cap="none" dirty="0">
              <a:solidFill>
                <a:schemeClr val="dk1"/>
              </a:solidFill>
              <a:latin typeface="Arial"/>
              <a:ea typeface="Arial"/>
              <a:cs typeface="Arial"/>
              <a:sym typeface="Arial"/>
            </a:endParaRPr>
          </a:p>
        </p:txBody>
      </p:sp>
      <p:sp>
        <p:nvSpPr>
          <p:cNvPr id="358" name="Shape 358"/>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359" name="Shape 35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36</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441" y="4026456"/>
            <a:ext cx="3476942" cy="1990169"/>
          </a:xfrm>
          <a:prstGeom prst="rect">
            <a:avLst/>
          </a:prstGeom>
        </p:spPr>
      </p:pic>
      <p:pic>
        <p:nvPicPr>
          <p:cNvPr id="4" name="Picture 3">
            <a:extLst>
              <a:ext uri="{FF2B5EF4-FFF2-40B4-BE49-F238E27FC236}">
                <a16:creationId xmlns:a16="http://schemas.microsoft.com/office/drawing/2014/main" id="{091A01FD-9D2E-BB4D-9F3E-0244F8D1465D}"/>
              </a:ext>
            </a:extLst>
          </p:cNvPr>
          <p:cNvPicPr>
            <a:picLocks noChangeAspect="1"/>
          </p:cNvPicPr>
          <p:nvPr/>
        </p:nvPicPr>
        <p:blipFill>
          <a:blip r:embed="rId4"/>
          <a:stretch>
            <a:fillRect/>
          </a:stretch>
        </p:blipFill>
        <p:spPr>
          <a:xfrm>
            <a:off x="4342729" y="3936496"/>
            <a:ext cx="3797654" cy="217008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457200" marR="0" lvl="0" indent="-368300" algn="l" rtl="0">
              <a:lnSpc>
                <a:spcPct val="90000"/>
              </a:lnSpc>
              <a:spcBef>
                <a:spcPts val="0"/>
              </a:spcBef>
              <a:spcAft>
                <a:spcPts val="0"/>
              </a:spcAft>
              <a:buClr>
                <a:schemeClr val="dk1"/>
              </a:buClr>
              <a:buSzPts val="2200"/>
              <a:buFont typeface="Arial"/>
              <a:buChar char="•"/>
            </a:pPr>
            <a:r>
              <a:rPr lang="en-US" sz="2200" dirty="0"/>
              <a:t>PDCA</a:t>
            </a:r>
            <a:endParaRPr sz="2200" dirty="0"/>
          </a:p>
          <a:p>
            <a:pPr marL="0" marR="0" lvl="0" indent="0" algn="l" rtl="0">
              <a:lnSpc>
                <a:spcPct val="90000"/>
              </a:lnSpc>
              <a:spcBef>
                <a:spcPts val="0"/>
              </a:spcBef>
              <a:spcAft>
                <a:spcPts val="0"/>
              </a:spcAft>
              <a:buNone/>
            </a:pPr>
            <a:endParaRPr sz="2200" dirty="0"/>
          </a:p>
          <a:p>
            <a:pPr marL="457200" marR="0" lvl="0" indent="-368300" algn="l" rtl="0">
              <a:lnSpc>
                <a:spcPct val="90000"/>
              </a:lnSpc>
              <a:spcBef>
                <a:spcPts val="0"/>
              </a:spcBef>
              <a:spcAft>
                <a:spcPts val="0"/>
              </a:spcAft>
              <a:buSzPts val="2200"/>
              <a:buChar char="•"/>
            </a:pPr>
            <a:r>
              <a:rPr lang="en-US" sz="2200" dirty="0"/>
              <a:t>Treat as day one</a:t>
            </a:r>
            <a:endParaRPr sz="2200" dirty="0"/>
          </a:p>
          <a:p>
            <a:pPr marL="0" marR="0" lvl="0" indent="0" algn="l" rtl="0">
              <a:lnSpc>
                <a:spcPct val="90000"/>
              </a:lnSpc>
              <a:spcBef>
                <a:spcPts val="0"/>
              </a:spcBef>
              <a:spcAft>
                <a:spcPts val="0"/>
              </a:spcAft>
              <a:buNone/>
            </a:pPr>
            <a:endParaRPr sz="2200" dirty="0"/>
          </a:p>
          <a:p>
            <a:pPr marL="457200" marR="0" lvl="0" indent="-368300" algn="l" rtl="0">
              <a:lnSpc>
                <a:spcPct val="90000"/>
              </a:lnSpc>
              <a:spcBef>
                <a:spcPts val="0"/>
              </a:spcBef>
              <a:spcAft>
                <a:spcPts val="0"/>
              </a:spcAft>
              <a:buSzPts val="2200"/>
              <a:buChar char="•"/>
            </a:pPr>
            <a:r>
              <a:rPr lang="en-US" sz="2200" dirty="0"/>
              <a:t>Put yourself in their shoes</a:t>
            </a:r>
            <a:endParaRPr sz="2200" dirty="0"/>
          </a:p>
          <a:p>
            <a:pPr marL="0" marR="0" lvl="0" indent="0" algn="l" rtl="0">
              <a:lnSpc>
                <a:spcPct val="90000"/>
              </a:lnSpc>
              <a:spcBef>
                <a:spcPts val="0"/>
              </a:spcBef>
              <a:spcAft>
                <a:spcPts val="0"/>
              </a:spcAft>
              <a:buNone/>
            </a:pPr>
            <a:endParaRPr sz="2200" dirty="0"/>
          </a:p>
          <a:p>
            <a:pPr marL="457200" marR="0" lvl="0" indent="-368300" algn="l" rtl="0">
              <a:lnSpc>
                <a:spcPct val="90000"/>
              </a:lnSpc>
              <a:spcBef>
                <a:spcPts val="0"/>
              </a:spcBef>
              <a:spcAft>
                <a:spcPts val="0"/>
              </a:spcAft>
              <a:buSzPts val="2200"/>
              <a:buChar char="•"/>
            </a:pPr>
            <a:r>
              <a:rPr lang="en-US" sz="2200" dirty="0"/>
              <a:t>Combine rank order list</a:t>
            </a:r>
            <a:endParaRPr sz="2200" dirty="0"/>
          </a:p>
          <a:p>
            <a:pPr marL="914400" marR="0" lvl="1" indent="-368300" algn="l" rtl="0">
              <a:lnSpc>
                <a:spcPct val="90000"/>
              </a:lnSpc>
              <a:spcBef>
                <a:spcPts val="0"/>
              </a:spcBef>
              <a:spcAft>
                <a:spcPts val="0"/>
              </a:spcAft>
              <a:buSzPts val="2200"/>
              <a:buChar char="•"/>
            </a:pPr>
            <a:r>
              <a:rPr lang="en-US" dirty="0"/>
              <a:t>The work is almost done!</a:t>
            </a:r>
            <a:endParaRPr sz="2200" dirty="0"/>
          </a:p>
        </p:txBody>
      </p:sp>
      <p:sp>
        <p:nvSpPr>
          <p:cNvPr id="365" name="Shape 365"/>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Additional Interview Dates</a:t>
            </a:r>
            <a:endParaRPr dirty="0"/>
          </a:p>
        </p:txBody>
      </p:sp>
      <p:sp>
        <p:nvSpPr>
          <p:cNvPr id="366" name="Shape 366"/>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367" name="Shape 36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37</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840" y="2395537"/>
            <a:ext cx="2590800" cy="17621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28650" y="1738058"/>
            <a:ext cx="7886700" cy="443890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600"/>
              <a:buFont typeface="Arial"/>
              <a:buChar char="•"/>
            </a:pPr>
            <a:r>
              <a:rPr lang="en-US" dirty="0"/>
              <a:t>Look at previous years greatest number</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Rank enough</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Only rank who you want</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Don’t manipulate the list - it’s not worth trying</a:t>
            </a:r>
            <a:endParaRPr dirty="0"/>
          </a:p>
          <a:p>
            <a:pPr marL="0" marR="0" lvl="0" indent="0" algn="l" rtl="0">
              <a:lnSpc>
                <a:spcPct val="90000"/>
              </a:lnSpc>
              <a:spcBef>
                <a:spcPts val="0"/>
              </a:spcBef>
              <a:spcAft>
                <a:spcPts val="0"/>
              </a:spcAft>
              <a:buNone/>
            </a:pPr>
            <a:endParaRPr dirty="0"/>
          </a:p>
        </p:txBody>
      </p:sp>
      <p:sp>
        <p:nvSpPr>
          <p:cNvPr id="373" name="Shape 373"/>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Rank Time!</a:t>
            </a:r>
            <a:endParaRPr sz="3500" b="1" i="0" u="none" strike="noStrike" cap="none" dirty="0">
              <a:solidFill>
                <a:schemeClr val="dk1"/>
              </a:solidFill>
              <a:latin typeface="Arial"/>
              <a:ea typeface="Arial"/>
              <a:cs typeface="Arial"/>
              <a:sym typeface="Arial"/>
            </a:endParaRPr>
          </a:p>
        </p:txBody>
      </p:sp>
      <p:sp>
        <p:nvSpPr>
          <p:cNvPr id="374" name="Shape 374"/>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375" name="Shape 37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38</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650" y="4518660"/>
            <a:ext cx="2857500" cy="16002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28650" y="1738058"/>
            <a:ext cx="7886700" cy="4438800"/>
          </a:xfrm>
          <a:prstGeom prst="rect">
            <a:avLst/>
          </a:prstGeom>
        </p:spPr>
        <p:txBody>
          <a:bodyPr spcFirstLastPara="1" wrap="square" lIns="91425" tIns="91425" rIns="91425" bIns="91425" anchor="t" anchorCtr="0">
            <a:noAutofit/>
          </a:bodyPr>
          <a:lstStyle/>
          <a:p>
            <a:pPr marL="457200" lvl="0" indent="-393700" rtl="0">
              <a:spcBef>
                <a:spcPts val="1000"/>
              </a:spcBef>
              <a:spcAft>
                <a:spcPts val="0"/>
              </a:spcAft>
              <a:buSzPts val="2600"/>
              <a:buChar char="•"/>
            </a:pPr>
            <a:r>
              <a:rPr lang="en-US" dirty="0"/>
              <a:t>Welcome!!</a:t>
            </a:r>
            <a:endParaRPr dirty="0"/>
          </a:p>
          <a:p>
            <a:pPr marL="0" lvl="0" indent="0" rtl="0">
              <a:spcBef>
                <a:spcPts val="1000"/>
              </a:spcBef>
              <a:spcAft>
                <a:spcPts val="0"/>
              </a:spcAft>
              <a:buNone/>
            </a:pPr>
            <a:endParaRPr dirty="0"/>
          </a:p>
          <a:p>
            <a:pPr marL="457200" lvl="0" indent="-393700" rtl="0">
              <a:spcBef>
                <a:spcPts val="1000"/>
              </a:spcBef>
              <a:spcAft>
                <a:spcPts val="0"/>
              </a:spcAft>
              <a:buSzPts val="2600"/>
              <a:buChar char="•"/>
            </a:pPr>
            <a:r>
              <a:rPr lang="en-US" dirty="0"/>
              <a:t>Analyze data</a:t>
            </a:r>
            <a:endParaRPr dirty="0"/>
          </a:p>
          <a:p>
            <a:pPr marL="0" lvl="0" indent="0" rtl="0">
              <a:spcBef>
                <a:spcPts val="1000"/>
              </a:spcBef>
              <a:spcAft>
                <a:spcPts val="0"/>
              </a:spcAft>
              <a:buNone/>
            </a:pPr>
            <a:endParaRPr dirty="0"/>
          </a:p>
          <a:p>
            <a:pPr marL="457200" lvl="0" indent="-393700" rtl="0">
              <a:spcBef>
                <a:spcPts val="1000"/>
              </a:spcBef>
              <a:spcAft>
                <a:spcPts val="0"/>
              </a:spcAft>
              <a:buSzPts val="2600"/>
              <a:buChar char="•"/>
            </a:pPr>
            <a:r>
              <a:rPr lang="en-US" dirty="0"/>
              <a:t>Where did they go?</a:t>
            </a:r>
            <a:endParaRPr dirty="0"/>
          </a:p>
          <a:p>
            <a:pPr marL="0" lvl="0" indent="0" rtl="0">
              <a:spcBef>
                <a:spcPts val="1000"/>
              </a:spcBef>
              <a:spcAft>
                <a:spcPts val="0"/>
              </a:spcAft>
              <a:buNone/>
            </a:pPr>
            <a:endParaRPr dirty="0"/>
          </a:p>
        </p:txBody>
      </p:sp>
      <p:sp>
        <p:nvSpPr>
          <p:cNvPr id="382" name="Shape 382"/>
          <p:cNvSpPr txBox="1">
            <a:spLocks noGrp="1"/>
          </p:cNvSpPr>
          <p:nvPr>
            <p:ph type="title"/>
          </p:nvPr>
        </p:nvSpPr>
        <p:spPr>
          <a:xfrm>
            <a:off x="1989344" y="246466"/>
            <a:ext cx="65259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Match Day!</a:t>
            </a:r>
            <a:endParaRPr dirty="0"/>
          </a:p>
        </p:txBody>
      </p:sp>
      <p:sp>
        <p:nvSpPr>
          <p:cNvPr id="383" name="Shape 383"/>
          <p:cNvSpPr txBox="1">
            <a:spLocks noGrp="1"/>
          </p:cNvSpPr>
          <p:nvPr>
            <p:ph type="sldNum" idx="12"/>
          </p:nvPr>
        </p:nvSpPr>
        <p:spPr>
          <a:xfrm>
            <a:off x="6457950" y="6433131"/>
            <a:ext cx="20574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39</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170" y="4366260"/>
            <a:ext cx="2857500" cy="1600200"/>
          </a:xfrm>
          <a:prstGeom prst="rect">
            <a:avLst/>
          </a:prstGeom>
        </p:spPr>
      </p:pic>
      <p:sp>
        <p:nvSpPr>
          <p:cNvPr id="6" name="Shape 85">
            <a:extLst>
              <a:ext uri="{FF2B5EF4-FFF2-40B4-BE49-F238E27FC236}">
                <a16:creationId xmlns:a16="http://schemas.microsoft.com/office/drawing/2014/main" id="{17C97AED-D189-974C-93C0-AB046223E021}"/>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Northwell Health</a:t>
            </a:r>
          </a:p>
          <a:p>
            <a:r>
              <a:rPr lang="en-US" dirty="0"/>
              <a:t>300 residents and fellows </a:t>
            </a:r>
          </a:p>
          <a:p>
            <a:r>
              <a:rPr lang="en-US" dirty="0"/>
              <a:t>16 programs</a:t>
            </a:r>
          </a:p>
          <a:p>
            <a:endParaRPr lang="en-US" dirty="0"/>
          </a:p>
        </p:txBody>
      </p:sp>
      <p:sp>
        <p:nvSpPr>
          <p:cNvPr id="3" name="Title 2"/>
          <p:cNvSpPr>
            <a:spLocks noGrp="1"/>
          </p:cNvSpPr>
          <p:nvPr>
            <p:ph type="title"/>
          </p:nvPr>
        </p:nvSpPr>
        <p:spPr/>
        <p:txBody>
          <a:bodyPr/>
          <a:lstStyle/>
          <a:p>
            <a:r>
              <a:rPr lang="en-US" dirty="0"/>
              <a:t>Staten Island University Hospital Northwell Health</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008" y="3014980"/>
            <a:ext cx="4541837"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hape 85">
            <a:extLst>
              <a:ext uri="{FF2B5EF4-FFF2-40B4-BE49-F238E27FC236}">
                <a16:creationId xmlns:a16="http://schemas.microsoft.com/office/drawing/2014/main" id="{B2CE8052-77DD-D446-9ADA-E568BBE614DF}"/>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dirty="0"/>
          </a:p>
        </p:txBody>
      </p:sp>
    </p:spTree>
    <p:extLst>
      <p:ext uri="{BB962C8B-B14F-4D97-AF65-F5344CB8AC3E}">
        <p14:creationId xmlns:p14="http://schemas.microsoft.com/office/powerpoint/2010/main" val="3393489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63500" lvl="0" indent="0">
              <a:buNone/>
            </a:pPr>
            <a:endParaRPr lang="en-US" dirty="0"/>
          </a:p>
          <a:p>
            <a:pPr lvl="0">
              <a:spcBef>
                <a:spcPts val="0"/>
              </a:spcBef>
            </a:pPr>
            <a:r>
              <a:rPr lang="en-US" dirty="0"/>
              <a:t>Aims met??</a:t>
            </a:r>
          </a:p>
          <a:p>
            <a:pPr lvl="0">
              <a:spcBef>
                <a:spcPts val="0"/>
              </a:spcBef>
            </a:pPr>
            <a:endParaRPr lang="en-US" dirty="0"/>
          </a:p>
          <a:p>
            <a:pPr lvl="0">
              <a:spcBef>
                <a:spcPts val="0"/>
              </a:spcBef>
            </a:pPr>
            <a:r>
              <a:rPr lang="en-US" dirty="0"/>
              <a:t>PDCA</a:t>
            </a:r>
          </a:p>
          <a:p>
            <a:pPr marL="63500" indent="0">
              <a:buNone/>
            </a:pPr>
            <a:endParaRPr lang="en-US" dirty="0"/>
          </a:p>
        </p:txBody>
      </p:sp>
      <p:sp>
        <p:nvSpPr>
          <p:cNvPr id="3" name="Title 2"/>
          <p:cNvSpPr>
            <a:spLocks noGrp="1"/>
          </p:cNvSpPr>
          <p:nvPr>
            <p:ph type="title"/>
          </p:nvPr>
        </p:nvSpPr>
        <p:spPr/>
        <p:txBody>
          <a:bodyPr/>
          <a:lstStyle/>
          <a:p>
            <a:r>
              <a:rPr lang="en-US" dirty="0"/>
              <a:t>Match Day!</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40</a:t>
            </a:fld>
            <a:endParaRPr lang="en-US" dirty="0"/>
          </a:p>
        </p:txBody>
      </p:sp>
      <p:sp>
        <p:nvSpPr>
          <p:cNvPr id="6" name="Shape 85">
            <a:extLst>
              <a:ext uri="{FF2B5EF4-FFF2-40B4-BE49-F238E27FC236}">
                <a16:creationId xmlns:a16="http://schemas.microsoft.com/office/drawing/2014/main" id="{F4A26EFE-E1C1-914A-BF79-36F4C5563989}"/>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dirty="0"/>
          </a:p>
        </p:txBody>
      </p:sp>
      <p:pic>
        <p:nvPicPr>
          <p:cNvPr id="8" name="Picture 7">
            <a:extLst>
              <a:ext uri="{FF2B5EF4-FFF2-40B4-BE49-F238E27FC236}">
                <a16:creationId xmlns:a16="http://schemas.microsoft.com/office/drawing/2014/main" id="{08B66CFC-3D76-5641-BBC4-628981BF24DD}"/>
              </a:ext>
            </a:extLst>
          </p:cNvPr>
          <p:cNvPicPr>
            <a:picLocks noChangeAspect="1"/>
          </p:cNvPicPr>
          <p:nvPr/>
        </p:nvPicPr>
        <p:blipFill>
          <a:blip r:embed="rId2"/>
          <a:stretch>
            <a:fillRect/>
          </a:stretch>
        </p:blipFill>
        <p:spPr>
          <a:xfrm>
            <a:off x="3448479" y="3128785"/>
            <a:ext cx="5066871" cy="2651662"/>
          </a:xfrm>
          <a:prstGeom prst="rect">
            <a:avLst/>
          </a:prstGeom>
        </p:spPr>
      </p:pic>
    </p:spTree>
    <p:extLst>
      <p:ext uri="{BB962C8B-B14F-4D97-AF65-F5344CB8AC3E}">
        <p14:creationId xmlns:p14="http://schemas.microsoft.com/office/powerpoint/2010/main" val="3071476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28650" y="1738058"/>
            <a:ext cx="7886700" cy="4438800"/>
          </a:xfrm>
          <a:prstGeom prst="rect">
            <a:avLst/>
          </a:prstGeom>
        </p:spPr>
        <p:txBody>
          <a:bodyPr spcFirstLastPara="1" wrap="square" lIns="91425" tIns="91425" rIns="91425" bIns="91425" anchor="t" anchorCtr="0">
            <a:noAutofit/>
          </a:bodyPr>
          <a:lstStyle/>
          <a:p>
            <a:pPr marL="457200" lvl="0" indent="-393700" rtl="0">
              <a:spcBef>
                <a:spcPts val="1000"/>
              </a:spcBef>
              <a:spcAft>
                <a:spcPts val="0"/>
              </a:spcAft>
              <a:buSzPts val="2600"/>
              <a:buChar char="•"/>
            </a:pPr>
            <a:r>
              <a:rPr lang="en-US" dirty="0"/>
              <a:t>Orientation </a:t>
            </a:r>
            <a:endParaRPr dirty="0"/>
          </a:p>
          <a:p>
            <a:pPr marL="914400" lvl="1" indent="-368300" rtl="0">
              <a:spcBef>
                <a:spcPts val="0"/>
              </a:spcBef>
              <a:spcAft>
                <a:spcPts val="0"/>
              </a:spcAft>
              <a:buSzPts val="2200"/>
              <a:buChar char="•"/>
            </a:pPr>
            <a:r>
              <a:rPr lang="en-US" dirty="0"/>
              <a:t>Share aims and expectations</a:t>
            </a:r>
            <a:endParaRPr dirty="0"/>
          </a:p>
          <a:p>
            <a:pPr marL="0" lvl="0" indent="0" rtl="0">
              <a:spcBef>
                <a:spcPts val="1000"/>
              </a:spcBef>
              <a:spcAft>
                <a:spcPts val="0"/>
              </a:spcAft>
              <a:buNone/>
            </a:pPr>
            <a:endParaRPr dirty="0"/>
          </a:p>
          <a:p>
            <a:pPr marL="457200" lvl="0" indent="-393700" rtl="0">
              <a:spcBef>
                <a:spcPts val="1000"/>
              </a:spcBef>
              <a:spcAft>
                <a:spcPts val="0"/>
              </a:spcAft>
              <a:buSzPts val="2600"/>
              <a:buChar char="•"/>
            </a:pPr>
            <a:r>
              <a:rPr lang="en-US" dirty="0"/>
              <a:t>Workshops based on aims</a:t>
            </a:r>
            <a:endParaRPr dirty="0"/>
          </a:p>
          <a:p>
            <a:pPr marL="0" lvl="0" indent="0" rtl="0">
              <a:spcBef>
                <a:spcPts val="1000"/>
              </a:spcBef>
              <a:spcAft>
                <a:spcPts val="0"/>
              </a:spcAft>
              <a:buNone/>
            </a:pPr>
            <a:endParaRPr dirty="0"/>
          </a:p>
          <a:p>
            <a:pPr marL="457200" lvl="0" indent="-393700" rtl="0">
              <a:spcBef>
                <a:spcPts val="1000"/>
              </a:spcBef>
              <a:spcAft>
                <a:spcPts val="0"/>
              </a:spcAft>
              <a:buSzPts val="2600"/>
              <a:buChar char="•"/>
            </a:pPr>
            <a:r>
              <a:rPr lang="en-US" dirty="0"/>
              <a:t>Don’t overwhelm them</a:t>
            </a:r>
            <a:endParaRPr dirty="0"/>
          </a:p>
        </p:txBody>
      </p:sp>
      <p:sp>
        <p:nvSpPr>
          <p:cNvPr id="390" name="Shape 390"/>
          <p:cNvSpPr txBox="1">
            <a:spLocks noGrp="1"/>
          </p:cNvSpPr>
          <p:nvPr>
            <p:ph type="title"/>
          </p:nvPr>
        </p:nvSpPr>
        <p:spPr>
          <a:xfrm>
            <a:off x="1989344" y="246466"/>
            <a:ext cx="65259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It’s Not Over Yet...</a:t>
            </a:r>
            <a:endParaRPr dirty="0"/>
          </a:p>
        </p:txBody>
      </p:sp>
      <p:sp>
        <p:nvSpPr>
          <p:cNvPr id="391" name="Shape 391"/>
          <p:cNvSpPr txBox="1">
            <a:spLocks noGrp="1"/>
          </p:cNvSpPr>
          <p:nvPr>
            <p:ph type="sldNum" idx="12"/>
          </p:nvPr>
        </p:nvSpPr>
        <p:spPr>
          <a:xfrm>
            <a:off x="6457950" y="6433131"/>
            <a:ext cx="20574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41</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202" y="3105785"/>
            <a:ext cx="2428875" cy="1885950"/>
          </a:xfrm>
          <a:prstGeom prst="rect">
            <a:avLst/>
          </a:prstGeom>
        </p:spPr>
      </p:pic>
      <p:sp>
        <p:nvSpPr>
          <p:cNvPr id="6" name="Shape 85">
            <a:extLst>
              <a:ext uri="{FF2B5EF4-FFF2-40B4-BE49-F238E27FC236}">
                <a16:creationId xmlns:a16="http://schemas.microsoft.com/office/drawing/2014/main" id="{0B95BD2F-7769-2544-8E3C-E4E9BD594EFC}"/>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28650" y="1738058"/>
            <a:ext cx="7886700" cy="4438800"/>
          </a:xfrm>
          <a:prstGeom prst="rect">
            <a:avLst/>
          </a:prstGeom>
        </p:spPr>
        <p:txBody>
          <a:bodyPr spcFirstLastPara="1" wrap="square" lIns="91425" tIns="91425" rIns="91425" bIns="91425" anchor="t" anchorCtr="0">
            <a:noAutofit/>
          </a:bodyPr>
          <a:lstStyle/>
          <a:p>
            <a:pPr marL="457200" lvl="0" indent="-393700" rtl="0">
              <a:spcBef>
                <a:spcPts val="1000"/>
              </a:spcBef>
              <a:spcAft>
                <a:spcPts val="0"/>
              </a:spcAft>
              <a:buSzPts val="2600"/>
              <a:buChar char="•"/>
            </a:pPr>
            <a:r>
              <a:rPr lang="en-US" dirty="0"/>
              <a:t>PGY 1.5</a:t>
            </a:r>
          </a:p>
          <a:p>
            <a:pPr marL="63500" lvl="0" indent="0" rtl="0">
              <a:spcBef>
                <a:spcPts val="1000"/>
              </a:spcBef>
              <a:spcAft>
                <a:spcPts val="0"/>
              </a:spcAft>
              <a:buSzPts val="2600"/>
              <a:buNone/>
            </a:pPr>
            <a:endParaRPr lang="en-US" dirty="0"/>
          </a:p>
          <a:p>
            <a:r>
              <a:rPr lang="en-US" dirty="0"/>
              <a:t>Fulfilled aims?</a:t>
            </a:r>
            <a:endParaRPr dirty="0"/>
          </a:p>
          <a:p>
            <a:pPr marL="0" lvl="0" indent="0" rtl="0">
              <a:spcBef>
                <a:spcPts val="1000"/>
              </a:spcBef>
              <a:spcAft>
                <a:spcPts val="0"/>
              </a:spcAft>
              <a:buNone/>
            </a:pPr>
            <a:endParaRPr dirty="0"/>
          </a:p>
          <a:p>
            <a:pPr marL="457200" lvl="0" indent="-393700" rtl="0">
              <a:spcBef>
                <a:spcPts val="1000"/>
              </a:spcBef>
              <a:spcAft>
                <a:spcPts val="0"/>
              </a:spcAft>
              <a:buSzPts val="2600"/>
              <a:buChar char="•"/>
            </a:pPr>
            <a:r>
              <a:rPr lang="en-US" dirty="0"/>
              <a:t>New aims?</a:t>
            </a:r>
            <a:endParaRPr dirty="0"/>
          </a:p>
          <a:p>
            <a:pPr marL="0" lvl="0" indent="0" rtl="0">
              <a:spcBef>
                <a:spcPts val="1000"/>
              </a:spcBef>
              <a:spcAft>
                <a:spcPts val="0"/>
              </a:spcAft>
              <a:buNone/>
            </a:pPr>
            <a:endParaRPr dirty="0"/>
          </a:p>
          <a:p>
            <a:pPr marL="457200" lvl="0" indent="-393700" rtl="0">
              <a:spcBef>
                <a:spcPts val="1000"/>
              </a:spcBef>
              <a:spcAft>
                <a:spcPts val="0"/>
              </a:spcAft>
              <a:buSzPts val="2600"/>
              <a:buChar char="•"/>
            </a:pPr>
            <a:r>
              <a:rPr lang="en-US" dirty="0"/>
              <a:t>Update process </a:t>
            </a:r>
            <a:endParaRPr dirty="0"/>
          </a:p>
          <a:p>
            <a:pPr marL="0" lvl="0" indent="0" rtl="0">
              <a:spcBef>
                <a:spcPts val="1000"/>
              </a:spcBef>
              <a:spcAft>
                <a:spcPts val="0"/>
              </a:spcAft>
              <a:buNone/>
            </a:pPr>
            <a:endParaRPr dirty="0"/>
          </a:p>
          <a:p>
            <a:pPr marL="457200" lvl="0" indent="-393700">
              <a:spcBef>
                <a:spcPts val="1000"/>
              </a:spcBef>
              <a:spcAft>
                <a:spcPts val="0"/>
              </a:spcAft>
              <a:buSzPts val="2600"/>
              <a:buChar char="•"/>
            </a:pPr>
            <a:r>
              <a:rPr lang="en-US" dirty="0"/>
              <a:t>It’s the most wonderful time of the year...AGAIN</a:t>
            </a:r>
            <a:endParaRPr dirty="0"/>
          </a:p>
        </p:txBody>
      </p:sp>
      <p:sp>
        <p:nvSpPr>
          <p:cNvPr id="398" name="Shape 398"/>
          <p:cNvSpPr txBox="1">
            <a:spLocks noGrp="1"/>
          </p:cNvSpPr>
          <p:nvPr>
            <p:ph type="title"/>
          </p:nvPr>
        </p:nvSpPr>
        <p:spPr>
          <a:xfrm>
            <a:off x="1989344" y="246466"/>
            <a:ext cx="65259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The Honeymoon Is Over</a:t>
            </a:r>
            <a:endParaRPr dirty="0"/>
          </a:p>
        </p:txBody>
      </p:sp>
      <p:sp>
        <p:nvSpPr>
          <p:cNvPr id="399" name="Shape 399"/>
          <p:cNvSpPr txBox="1">
            <a:spLocks noGrp="1"/>
          </p:cNvSpPr>
          <p:nvPr>
            <p:ph type="sldNum" idx="12"/>
          </p:nvPr>
        </p:nvSpPr>
        <p:spPr>
          <a:xfrm>
            <a:off x="6457950" y="6433131"/>
            <a:ext cx="20574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42</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917" y="1818957"/>
            <a:ext cx="2143125" cy="2143125"/>
          </a:xfrm>
          <a:prstGeom prst="rect">
            <a:avLst/>
          </a:prstGeom>
        </p:spPr>
      </p:pic>
      <p:sp>
        <p:nvSpPr>
          <p:cNvPr id="6" name="Shape 85">
            <a:extLst>
              <a:ext uri="{FF2B5EF4-FFF2-40B4-BE49-F238E27FC236}">
                <a16:creationId xmlns:a16="http://schemas.microsoft.com/office/drawing/2014/main" id="{3E1CED18-9CAE-634B-82F5-3CCF9F9F654E}"/>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28650" y="1738058"/>
            <a:ext cx="7886700" cy="4438800"/>
          </a:xfrm>
          <a:prstGeom prst="rect">
            <a:avLst/>
          </a:prstGeom>
        </p:spPr>
        <p:txBody>
          <a:bodyPr spcFirstLastPara="1" wrap="square" lIns="91425" tIns="91425" rIns="91425" bIns="91425" anchor="t" anchorCtr="0">
            <a:noAutofit/>
          </a:bodyPr>
          <a:lstStyle/>
          <a:p>
            <a:pPr marL="457200" lvl="0" indent="-393700" rtl="0">
              <a:spcBef>
                <a:spcPts val="1000"/>
              </a:spcBef>
              <a:spcAft>
                <a:spcPts val="0"/>
              </a:spcAft>
              <a:buSzPts val="2600"/>
              <a:buChar char="•"/>
            </a:pPr>
            <a:r>
              <a:rPr lang="en-US" dirty="0"/>
              <a:t>Program direction</a:t>
            </a:r>
            <a:endParaRPr dirty="0"/>
          </a:p>
          <a:p>
            <a:pPr marL="914400" lvl="1" indent="-368300" rtl="0">
              <a:spcBef>
                <a:spcPts val="0"/>
              </a:spcBef>
              <a:spcAft>
                <a:spcPts val="0"/>
              </a:spcAft>
              <a:buSzPts val="2200"/>
              <a:buChar char="•"/>
            </a:pPr>
            <a:r>
              <a:rPr lang="en-US" dirty="0"/>
              <a:t>Help complete self-study</a:t>
            </a:r>
            <a:endParaRPr dirty="0"/>
          </a:p>
          <a:p>
            <a:pPr marL="0" lvl="0" indent="0" rtl="0">
              <a:spcBef>
                <a:spcPts val="1000"/>
              </a:spcBef>
              <a:spcAft>
                <a:spcPts val="0"/>
              </a:spcAft>
              <a:buNone/>
            </a:pPr>
            <a:endParaRPr dirty="0"/>
          </a:p>
          <a:p>
            <a:pPr marL="457200" lvl="0" indent="-393700" rtl="0">
              <a:spcBef>
                <a:spcPts val="1000"/>
              </a:spcBef>
              <a:spcAft>
                <a:spcPts val="0"/>
              </a:spcAft>
              <a:buSzPts val="2600"/>
              <a:buChar char="•"/>
            </a:pPr>
            <a:r>
              <a:rPr lang="en-US" dirty="0"/>
              <a:t>Transparency</a:t>
            </a:r>
            <a:endParaRPr dirty="0"/>
          </a:p>
          <a:p>
            <a:pPr marL="0" lvl="0" indent="0" rtl="0">
              <a:spcBef>
                <a:spcPts val="1000"/>
              </a:spcBef>
              <a:spcAft>
                <a:spcPts val="0"/>
              </a:spcAft>
              <a:buNone/>
            </a:pPr>
            <a:endParaRPr dirty="0"/>
          </a:p>
          <a:p>
            <a:pPr marL="457200" lvl="0" indent="-393700" rtl="0">
              <a:spcBef>
                <a:spcPts val="1000"/>
              </a:spcBef>
              <a:spcAft>
                <a:spcPts val="0"/>
              </a:spcAft>
              <a:buSzPts val="2600"/>
              <a:buChar char="•"/>
            </a:pPr>
            <a:r>
              <a:rPr lang="en-US" dirty="0"/>
              <a:t>Baseline data</a:t>
            </a:r>
            <a:endParaRPr dirty="0"/>
          </a:p>
          <a:p>
            <a:pPr marL="0" lvl="0" indent="0" rtl="0">
              <a:spcBef>
                <a:spcPts val="1000"/>
              </a:spcBef>
              <a:spcAft>
                <a:spcPts val="0"/>
              </a:spcAft>
              <a:buNone/>
            </a:pPr>
            <a:endParaRPr dirty="0"/>
          </a:p>
          <a:p>
            <a:pPr marL="457200" lvl="0" indent="-393700">
              <a:spcBef>
                <a:spcPts val="1000"/>
              </a:spcBef>
              <a:spcAft>
                <a:spcPts val="0"/>
              </a:spcAft>
              <a:buSzPts val="2600"/>
              <a:buChar char="•"/>
            </a:pPr>
            <a:r>
              <a:rPr lang="en-US" dirty="0"/>
              <a:t>Ongoing data </a:t>
            </a:r>
            <a:endParaRPr dirty="0"/>
          </a:p>
        </p:txBody>
      </p:sp>
      <p:sp>
        <p:nvSpPr>
          <p:cNvPr id="406" name="Shape 406"/>
          <p:cNvSpPr txBox="1">
            <a:spLocks noGrp="1"/>
          </p:cNvSpPr>
          <p:nvPr>
            <p:ph type="title"/>
          </p:nvPr>
        </p:nvSpPr>
        <p:spPr>
          <a:xfrm>
            <a:off x="1989344" y="246466"/>
            <a:ext cx="65259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Advantages</a:t>
            </a:r>
            <a:endParaRPr dirty="0"/>
          </a:p>
        </p:txBody>
      </p:sp>
      <p:sp>
        <p:nvSpPr>
          <p:cNvPr id="407" name="Shape 407"/>
          <p:cNvSpPr txBox="1">
            <a:spLocks noGrp="1"/>
          </p:cNvSpPr>
          <p:nvPr>
            <p:ph type="sldNum" idx="12"/>
          </p:nvPr>
        </p:nvSpPr>
        <p:spPr>
          <a:xfrm>
            <a:off x="6457950" y="6433131"/>
            <a:ext cx="20574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43</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240" y="3969385"/>
            <a:ext cx="2895600" cy="1581150"/>
          </a:xfrm>
          <a:prstGeom prst="rect">
            <a:avLst/>
          </a:prstGeom>
        </p:spPr>
      </p:pic>
      <p:sp>
        <p:nvSpPr>
          <p:cNvPr id="6" name="Shape 85">
            <a:extLst>
              <a:ext uri="{FF2B5EF4-FFF2-40B4-BE49-F238E27FC236}">
                <a16:creationId xmlns:a16="http://schemas.microsoft.com/office/drawing/2014/main" id="{78622346-199B-BD4A-AF7A-CAF303344321}"/>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28650" y="1738058"/>
            <a:ext cx="7886700" cy="4438800"/>
          </a:xfrm>
          <a:prstGeom prst="rect">
            <a:avLst/>
          </a:prstGeom>
        </p:spPr>
        <p:txBody>
          <a:bodyPr spcFirstLastPara="1" wrap="square" lIns="91425" tIns="91425" rIns="91425" bIns="91425" anchor="t" anchorCtr="0">
            <a:noAutofit/>
          </a:bodyPr>
          <a:lstStyle/>
          <a:p>
            <a:pPr marL="457200" lvl="0" indent="-393700" rtl="0">
              <a:spcBef>
                <a:spcPts val="1000"/>
              </a:spcBef>
              <a:spcAft>
                <a:spcPts val="0"/>
              </a:spcAft>
              <a:buSzPts val="2600"/>
              <a:buChar char="•"/>
            </a:pPr>
            <a:r>
              <a:rPr lang="en-US" dirty="0"/>
              <a:t>Too focused on aims</a:t>
            </a:r>
            <a:endParaRPr dirty="0"/>
          </a:p>
          <a:p>
            <a:pPr marL="0" lvl="0" indent="0" rtl="0">
              <a:spcBef>
                <a:spcPts val="1000"/>
              </a:spcBef>
              <a:spcAft>
                <a:spcPts val="0"/>
              </a:spcAft>
              <a:buNone/>
            </a:pPr>
            <a:endParaRPr dirty="0"/>
          </a:p>
          <a:p>
            <a:pPr marL="457200" lvl="0" indent="-393700" rtl="0">
              <a:spcBef>
                <a:spcPts val="1000"/>
              </a:spcBef>
              <a:spcAft>
                <a:spcPts val="0"/>
              </a:spcAft>
              <a:buSzPts val="2600"/>
              <a:buChar char="•"/>
            </a:pPr>
            <a:r>
              <a:rPr lang="en-US" dirty="0"/>
              <a:t>Other candidates</a:t>
            </a:r>
            <a:endParaRPr dirty="0"/>
          </a:p>
          <a:p>
            <a:pPr marL="0" lvl="0" indent="0" rtl="0">
              <a:spcBef>
                <a:spcPts val="1000"/>
              </a:spcBef>
              <a:spcAft>
                <a:spcPts val="0"/>
              </a:spcAft>
              <a:buNone/>
            </a:pPr>
            <a:endParaRPr dirty="0"/>
          </a:p>
          <a:p>
            <a:pPr marL="457200" lvl="0" indent="-393700">
              <a:spcBef>
                <a:spcPts val="1000"/>
              </a:spcBef>
              <a:spcAft>
                <a:spcPts val="0"/>
              </a:spcAft>
              <a:buSzPts val="2600"/>
              <a:buChar char="•"/>
            </a:pPr>
            <a:r>
              <a:rPr lang="en-US" dirty="0"/>
              <a:t>PGY 1 - first year </a:t>
            </a:r>
            <a:endParaRPr dirty="0"/>
          </a:p>
        </p:txBody>
      </p:sp>
      <p:sp>
        <p:nvSpPr>
          <p:cNvPr id="414" name="Shape 414"/>
          <p:cNvSpPr txBox="1">
            <a:spLocks noGrp="1"/>
          </p:cNvSpPr>
          <p:nvPr>
            <p:ph type="title"/>
          </p:nvPr>
        </p:nvSpPr>
        <p:spPr>
          <a:xfrm>
            <a:off x="1989344" y="246466"/>
            <a:ext cx="65259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Disadvantages</a:t>
            </a:r>
            <a:endParaRPr dirty="0"/>
          </a:p>
        </p:txBody>
      </p:sp>
      <p:sp>
        <p:nvSpPr>
          <p:cNvPr id="415" name="Shape 415"/>
          <p:cNvSpPr txBox="1">
            <a:spLocks noGrp="1"/>
          </p:cNvSpPr>
          <p:nvPr>
            <p:ph type="sldNum" idx="12"/>
          </p:nvPr>
        </p:nvSpPr>
        <p:spPr>
          <a:xfrm>
            <a:off x="6457950" y="6433131"/>
            <a:ext cx="20574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44</a:t>
            </a:fld>
            <a:endParaRPr dirty="0"/>
          </a:p>
        </p:txBody>
      </p:sp>
      <p:sp>
        <p:nvSpPr>
          <p:cNvPr id="6" name="Shape 85">
            <a:extLst>
              <a:ext uri="{FF2B5EF4-FFF2-40B4-BE49-F238E27FC236}">
                <a16:creationId xmlns:a16="http://schemas.microsoft.com/office/drawing/2014/main" id="{DA1F63D9-FE47-B74E-91FD-E58E1922893F}"/>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dirty="0"/>
          </a:p>
        </p:txBody>
      </p:sp>
      <p:pic>
        <p:nvPicPr>
          <p:cNvPr id="4" name="Picture 3">
            <a:extLst>
              <a:ext uri="{FF2B5EF4-FFF2-40B4-BE49-F238E27FC236}">
                <a16:creationId xmlns:a16="http://schemas.microsoft.com/office/drawing/2014/main" id="{E9C688AF-1A6A-1B41-9B79-20075E8F70DD}"/>
              </a:ext>
            </a:extLst>
          </p:cNvPr>
          <p:cNvPicPr>
            <a:picLocks noChangeAspect="1"/>
          </p:cNvPicPr>
          <p:nvPr/>
        </p:nvPicPr>
        <p:blipFill>
          <a:blip r:embed="rId3"/>
          <a:stretch>
            <a:fillRect/>
          </a:stretch>
        </p:blipFill>
        <p:spPr>
          <a:xfrm>
            <a:off x="5052222" y="3105816"/>
            <a:ext cx="3296648" cy="254621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28650" y="1738058"/>
            <a:ext cx="7886700" cy="4438800"/>
          </a:xfrm>
          <a:prstGeom prst="rect">
            <a:avLst/>
          </a:prstGeom>
        </p:spPr>
        <p:txBody>
          <a:bodyPr spcFirstLastPara="1" wrap="square" lIns="91425" tIns="91425" rIns="91425" bIns="91425" anchor="t" anchorCtr="0">
            <a:noAutofit/>
          </a:bodyPr>
          <a:lstStyle/>
          <a:p>
            <a:pPr marL="457200" lvl="0" indent="-393700" rtl="0">
              <a:spcBef>
                <a:spcPts val="1000"/>
              </a:spcBef>
              <a:spcAft>
                <a:spcPts val="0"/>
              </a:spcAft>
              <a:buSzPts val="2600"/>
              <a:buChar char="•"/>
            </a:pPr>
            <a:r>
              <a:rPr lang="en-US" dirty="0"/>
              <a:t>Baseline data - now!</a:t>
            </a:r>
            <a:endParaRPr dirty="0"/>
          </a:p>
          <a:p>
            <a:pPr marL="0" lvl="0" indent="0" rtl="0">
              <a:spcBef>
                <a:spcPts val="1000"/>
              </a:spcBef>
              <a:spcAft>
                <a:spcPts val="0"/>
              </a:spcAft>
              <a:buNone/>
            </a:pPr>
            <a:endParaRPr dirty="0"/>
          </a:p>
          <a:p>
            <a:pPr marL="457200" lvl="0" indent="-393700" rtl="0">
              <a:spcBef>
                <a:spcPts val="1000"/>
              </a:spcBef>
              <a:spcAft>
                <a:spcPts val="0"/>
              </a:spcAft>
              <a:buSzPts val="2600"/>
              <a:buChar char="•"/>
            </a:pPr>
            <a:r>
              <a:rPr lang="en-US" dirty="0"/>
              <a:t>Determine aims - following baseline data analysis</a:t>
            </a:r>
            <a:endParaRPr dirty="0"/>
          </a:p>
          <a:p>
            <a:pPr marL="0" lvl="0" indent="0" rtl="0">
              <a:spcBef>
                <a:spcPts val="1000"/>
              </a:spcBef>
              <a:spcAft>
                <a:spcPts val="0"/>
              </a:spcAft>
              <a:buNone/>
            </a:pPr>
            <a:endParaRPr dirty="0"/>
          </a:p>
          <a:p>
            <a:pPr marL="457200" lvl="0" indent="-393700" rtl="0">
              <a:spcBef>
                <a:spcPts val="1000"/>
              </a:spcBef>
              <a:spcAft>
                <a:spcPts val="0"/>
              </a:spcAft>
              <a:buSzPts val="2600"/>
              <a:buChar char="•"/>
            </a:pPr>
            <a:r>
              <a:rPr lang="en-US" dirty="0"/>
              <a:t>Medical student night/webinar - Summer</a:t>
            </a:r>
            <a:endParaRPr dirty="0"/>
          </a:p>
          <a:p>
            <a:pPr marL="0" lvl="0" indent="0" rtl="0">
              <a:spcBef>
                <a:spcPts val="1000"/>
              </a:spcBef>
              <a:spcAft>
                <a:spcPts val="0"/>
              </a:spcAft>
              <a:buNone/>
            </a:pPr>
            <a:endParaRPr dirty="0"/>
          </a:p>
          <a:p>
            <a:pPr marL="0" lvl="0" indent="0">
              <a:spcBef>
                <a:spcPts val="1000"/>
              </a:spcBef>
              <a:spcAft>
                <a:spcPts val="0"/>
              </a:spcAft>
              <a:buNone/>
            </a:pPr>
            <a:endParaRPr dirty="0"/>
          </a:p>
        </p:txBody>
      </p:sp>
      <p:sp>
        <p:nvSpPr>
          <p:cNvPr id="422" name="Shape 422"/>
          <p:cNvSpPr txBox="1">
            <a:spLocks noGrp="1"/>
          </p:cNvSpPr>
          <p:nvPr>
            <p:ph type="title"/>
          </p:nvPr>
        </p:nvSpPr>
        <p:spPr>
          <a:xfrm>
            <a:off x="1989344" y="246466"/>
            <a:ext cx="65259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Timeline</a:t>
            </a:r>
            <a:endParaRPr dirty="0"/>
          </a:p>
        </p:txBody>
      </p:sp>
      <p:sp>
        <p:nvSpPr>
          <p:cNvPr id="423" name="Shape 423"/>
          <p:cNvSpPr txBox="1">
            <a:spLocks noGrp="1"/>
          </p:cNvSpPr>
          <p:nvPr>
            <p:ph type="sldNum" idx="12"/>
          </p:nvPr>
        </p:nvSpPr>
        <p:spPr>
          <a:xfrm>
            <a:off x="6457950" y="6433131"/>
            <a:ext cx="20574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45</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652" y="4636452"/>
            <a:ext cx="3457575" cy="1323975"/>
          </a:xfrm>
          <a:prstGeom prst="rect">
            <a:avLst/>
          </a:prstGeom>
        </p:spPr>
      </p:pic>
      <p:sp>
        <p:nvSpPr>
          <p:cNvPr id="6" name="Shape 85">
            <a:extLst>
              <a:ext uri="{FF2B5EF4-FFF2-40B4-BE49-F238E27FC236}">
                <a16:creationId xmlns:a16="http://schemas.microsoft.com/office/drawing/2014/main" id="{7BFBB23F-3664-DD43-81DC-B0284644BBBE}"/>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28650" y="1738058"/>
            <a:ext cx="7886700" cy="4438800"/>
          </a:xfrm>
          <a:prstGeom prst="rect">
            <a:avLst/>
          </a:prstGeom>
        </p:spPr>
        <p:txBody>
          <a:bodyPr spcFirstLastPara="1" wrap="square" lIns="91425" tIns="91425" rIns="91425" bIns="91425" anchor="t" anchorCtr="0">
            <a:noAutofit/>
          </a:bodyPr>
          <a:lstStyle/>
          <a:p>
            <a:pPr marL="457200" lvl="0" indent="-393700" rtl="0">
              <a:spcBef>
                <a:spcPts val="1000"/>
              </a:spcBef>
              <a:spcAft>
                <a:spcPts val="0"/>
              </a:spcAft>
              <a:buSzPts val="2600"/>
              <a:buChar char="•"/>
            </a:pPr>
            <a:r>
              <a:rPr lang="en-US" dirty="0"/>
              <a:t>Remember your requirements</a:t>
            </a:r>
            <a:endParaRPr dirty="0"/>
          </a:p>
          <a:p>
            <a:pPr marL="0" lvl="0" indent="0" rtl="0">
              <a:spcBef>
                <a:spcPts val="1000"/>
              </a:spcBef>
              <a:spcAft>
                <a:spcPts val="0"/>
              </a:spcAft>
              <a:buNone/>
            </a:pPr>
            <a:endParaRPr dirty="0"/>
          </a:p>
          <a:p>
            <a:pPr marL="457200" lvl="0" indent="-393700" rtl="0">
              <a:spcBef>
                <a:spcPts val="1000"/>
              </a:spcBef>
              <a:spcAft>
                <a:spcPts val="0"/>
              </a:spcAft>
              <a:buSzPts val="2600"/>
              <a:buChar char="•"/>
            </a:pPr>
            <a:r>
              <a:rPr lang="en-US" dirty="0"/>
              <a:t>Baseline data</a:t>
            </a:r>
            <a:endParaRPr dirty="0"/>
          </a:p>
          <a:p>
            <a:pPr marL="0" lvl="0" indent="0" rtl="0">
              <a:spcBef>
                <a:spcPts val="1000"/>
              </a:spcBef>
              <a:spcAft>
                <a:spcPts val="0"/>
              </a:spcAft>
              <a:buNone/>
            </a:pPr>
            <a:endParaRPr dirty="0"/>
          </a:p>
          <a:p>
            <a:pPr marL="457200" lvl="0" indent="-393700" rtl="0">
              <a:spcBef>
                <a:spcPts val="1000"/>
              </a:spcBef>
              <a:spcAft>
                <a:spcPts val="0"/>
              </a:spcAft>
              <a:buSzPts val="2600"/>
              <a:buChar char="•"/>
            </a:pPr>
            <a:r>
              <a:rPr lang="en-US" dirty="0"/>
              <a:t>PDCA</a:t>
            </a:r>
            <a:endParaRPr dirty="0"/>
          </a:p>
          <a:p>
            <a:pPr marL="0" lvl="0" indent="0" rtl="0">
              <a:spcBef>
                <a:spcPts val="1000"/>
              </a:spcBef>
              <a:spcAft>
                <a:spcPts val="0"/>
              </a:spcAft>
              <a:buNone/>
            </a:pPr>
            <a:endParaRPr dirty="0"/>
          </a:p>
          <a:p>
            <a:pPr marL="457200" lvl="0" indent="-393700" rtl="0">
              <a:spcBef>
                <a:spcPts val="1000"/>
              </a:spcBef>
              <a:spcAft>
                <a:spcPts val="0"/>
              </a:spcAft>
              <a:buSzPts val="2600"/>
              <a:buChar char="•"/>
            </a:pPr>
            <a:r>
              <a:rPr lang="en-US" dirty="0"/>
              <a:t>Be transparent</a:t>
            </a:r>
          </a:p>
          <a:p>
            <a:pPr marL="63500" lvl="0" indent="0" rtl="0">
              <a:spcBef>
                <a:spcPts val="1000"/>
              </a:spcBef>
              <a:spcAft>
                <a:spcPts val="0"/>
              </a:spcAft>
              <a:buSzPts val="2600"/>
              <a:buNone/>
            </a:pPr>
            <a:endParaRPr dirty="0"/>
          </a:p>
          <a:p>
            <a:pPr marL="457200" lvl="0" indent="-393700">
              <a:spcBef>
                <a:spcPts val="0"/>
              </a:spcBef>
              <a:spcAft>
                <a:spcPts val="0"/>
              </a:spcAft>
              <a:buSzPts val="2600"/>
              <a:buChar char="•"/>
            </a:pPr>
            <a:r>
              <a:rPr lang="en-US" dirty="0"/>
              <a:t>Program aims</a:t>
            </a:r>
            <a:endParaRPr dirty="0"/>
          </a:p>
        </p:txBody>
      </p:sp>
      <p:sp>
        <p:nvSpPr>
          <p:cNvPr id="430" name="Shape 430"/>
          <p:cNvSpPr txBox="1">
            <a:spLocks noGrp="1"/>
          </p:cNvSpPr>
          <p:nvPr>
            <p:ph type="title"/>
          </p:nvPr>
        </p:nvSpPr>
        <p:spPr>
          <a:xfrm>
            <a:off x="1989344" y="246466"/>
            <a:ext cx="65259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Summary</a:t>
            </a:r>
            <a:endParaRPr dirty="0"/>
          </a:p>
        </p:txBody>
      </p:sp>
      <p:sp>
        <p:nvSpPr>
          <p:cNvPr id="431" name="Shape 431"/>
          <p:cNvSpPr txBox="1">
            <a:spLocks noGrp="1"/>
          </p:cNvSpPr>
          <p:nvPr>
            <p:ph type="sldNum" idx="12"/>
          </p:nvPr>
        </p:nvSpPr>
        <p:spPr>
          <a:xfrm>
            <a:off x="6457950" y="6433131"/>
            <a:ext cx="20574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en-US"/>
              <a:t>46</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637" y="3017837"/>
            <a:ext cx="2143125" cy="2143125"/>
          </a:xfrm>
          <a:prstGeom prst="rect">
            <a:avLst/>
          </a:prstGeom>
        </p:spPr>
      </p:pic>
      <p:sp>
        <p:nvSpPr>
          <p:cNvPr id="6" name="Shape 85">
            <a:extLst>
              <a:ext uri="{FF2B5EF4-FFF2-40B4-BE49-F238E27FC236}">
                <a16:creationId xmlns:a16="http://schemas.microsoft.com/office/drawing/2014/main" id="{5E124EB4-94EA-EA4F-A088-C8FA4C54F0CC}"/>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hlinkClick r:id="rId2"/>
              </a:rPr>
              <a:t>https://www.acgme.org/What-We-Do/Accreditation/Self-Study</a:t>
            </a:r>
            <a:endParaRPr lang="en-US" dirty="0"/>
          </a:p>
          <a:p>
            <a:endParaRPr lang="en-US" dirty="0"/>
          </a:p>
          <a:p>
            <a:r>
              <a:rPr lang="en-US" dirty="0">
                <a:hlinkClick r:id="rId3"/>
              </a:rPr>
              <a:t>https://www.acgme.org/Portals/0/PFAssets/InstitutionalRequirements/000InstitutionalRequirements2018.pdf?ver=2018-02-19-132236-600</a:t>
            </a:r>
            <a:endParaRPr lang="en-US" dirty="0"/>
          </a:p>
          <a:p>
            <a:endParaRPr lang="en-US" dirty="0"/>
          </a:p>
          <a:p>
            <a:r>
              <a:rPr lang="en-US" dirty="0">
                <a:hlinkClick r:id="rId4"/>
              </a:rPr>
              <a:t>https://www.huffingtonpost.com/margaret-jacoby/10-questions-never-to-ask_b_8742940.html</a:t>
            </a:r>
            <a:endParaRPr lang="en-US" dirty="0"/>
          </a:p>
          <a:p>
            <a:endParaRPr lang="en-US" dirty="0"/>
          </a:p>
        </p:txBody>
      </p:sp>
      <p:sp>
        <p:nvSpPr>
          <p:cNvPr id="3" name="Title 2"/>
          <p:cNvSpPr>
            <a:spLocks noGrp="1"/>
          </p:cNvSpPr>
          <p:nvPr>
            <p:ph type="title"/>
          </p:nvPr>
        </p:nvSpPr>
        <p:spPr/>
        <p:txBody>
          <a:bodyPr/>
          <a:lstStyle/>
          <a:p>
            <a:r>
              <a:rPr lang="en-US" dirty="0"/>
              <a:t>References</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47</a:t>
            </a:fld>
            <a:endParaRPr lang="en-US" dirty="0"/>
          </a:p>
        </p:txBody>
      </p:sp>
      <p:sp>
        <p:nvSpPr>
          <p:cNvPr id="5" name="Shape 85">
            <a:extLst>
              <a:ext uri="{FF2B5EF4-FFF2-40B4-BE49-F238E27FC236}">
                <a16:creationId xmlns:a16="http://schemas.microsoft.com/office/drawing/2014/main" id="{E633E708-53EC-C545-9EA4-710FCA88B4F3}"/>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dirty="0"/>
          </a:p>
        </p:txBody>
      </p:sp>
    </p:spTree>
    <p:extLst>
      <p:ext uri="{BB962C8B-B14F-4D97-AF65-F5344CB8AC3E}">
        <p14:creationId xmlns:p14="http://schemas.microsoft.com/office/powerpoint/2010/main" val="2643699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664255" y="0"/>
            <a:ext cx="3216714" cy="519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br>
              <a:rPr lang="en-US" sz="1500" dirty="0">
                <a:solidFill>
                  <a:srgbClr val="0070C0"/>
                </a:solidFill>
                <a:latin typeface="Arial" charset="0"/>
                <a:cs typeface="Arial" charset="0"/>
              </a:rPr>
            </a:br>
            <a:r>
              <a:rPr lang="en-US" sz="1500" dirty="0">
                <a:solidFill>
                  <a:srgbClr val="0070C0"/>
                </a:solidFill>
                <a:latin typeface="Arial" charset="0"/>
                <a:cs typeface="Arial" charset="0"/>
              </a:rPr>
              <a:t>Self-Study</a:t>
            </a:r>
            <a:r>
              <a:rPr lang="mr-IN" sz="1500" dirty="0">
                <a:solidFill>
                  <a:srgbClr val="0070C0"/>
                </a:solidFill>
                <a:latin typeface="Arial" charset="0"/>
                <a:cs typeface="Arial" charset="0"/>
              </a:rPr>
              <a:t>…</a:t>
            </a:r>
            <a:r>
              <a:rPr lang="en-US" sz="1500" dirty="0">
                <a:solidFill>
                  <a:srgbClr val="0070C0"/>
                </a:solidFill>
                <a:latin typeface="Arial" charset="0"/>
                <a:cs typeface="Arial" charset="0"/>
              </a:rPr>
              <a:t>Have You Analyzed</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Your Data Yet?</a:t>
            </a:r>
            <a:br>
              <a:rPr lang="en-US" sz="1500" dirty="0">
                <a:solidFill>
                  <a:srgbClr val="0070C0"/>
                </a:solidFill>
                <a:latin typeface="Arial" charset="0"/>
                <a:cs typeface="Arial" charset="0"/>
              </a:rPr>
            </a:br>
            <a:br>
              <a:rPr lang="en-US" sz="1500" dirty="0">
                <a:solidFill>
                  <a:srgbClr val="0070C0"/>
                </a:solidFill>
                <a:latin typeface="Arial" charset="0"/>
                <a:cs typeface="Arial" charset="0"/>
              </a:rPr>
            </a:br>
            <a:r>
              <a:rPr lang="en-US" sz="1500" dirty="0">
                <a:solidFill>
                  <a:srgbClr val="0070C0"/>
                </a:solidFill>
                <a:latin typeface="Arial" charset="0"/>
                <a:cs typeface="Arial" charset="0"/>
              </a:rPr>
              <a:t> Creating a Robust Resident Evaluation System</a:t>
            </a:r>
            <a:br>
              <a:rPr lang="en-US" sz="1500" dirty="0">
                <a:solidFill>
                  <a:srgbClr val="0070C0"/>
                </a:solidFill>
                <a:latin typeface="Arial" charset="0"/>
                <a:cs typeface="Arial" charset="0"/>
              </a:rPr>
            </a:b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Institutional Site Visit Prep Process</a:t>
            </a: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From APE to Self-Study</a:t>
            </a:r>
            <a:r>
              <a:rPr lang="mr-IN" sz="1500" dirty="0">
                <a:solidFill>
                  <a:srgbClr val="0070C0"/>
                </a:solidFill>
                <a:latin typeface="Arial" charset="0"/>
                <a:cs typeface="Arial" charset="0"/>
              </a:rPr>
              <a:t>…</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and Everything in Between</a:t>
            </a: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Healthcare Disparities in GME Institutions</a:t>
            </a:r>
            <a:br>
              <a:rPr lang="en-US" sz="1500" dirty="0">
                <a:solidFill>
                  <a:srgbClr val="0070C0"/>
                </a:solidFill>
                <a:latin typeface="Arial" charset="0"/>
                <a:cs typeface="Arial" charset="0"/>
              </a:rPr>
            </a:b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r>
              <a:rPr lang="en-US" sz="1500" dirty="0">
                <a:solidFill>
                  <a:srgbClr val="0070C0"/>
                </a:solidFill>
                <a:latin typeface="Arial" charset="0"/>
                <a:cs typeface="Arial" charset="0"/>
              </a:rPr>
              <a:t>AOA to ACGME Accreditation:</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 Best Practices and Challenges</a:t>
            </a: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a:lnSpc>
                <a:spcPct val="80000"/>
              </a:lnSpc>
              <a:spcBef>
                <a:spcPct val="20000"/>
              </a:spcBef>
              <a:buClr>
                <a:schemeClr val="tx1"/>
              </a:buClr>
              <a:buSzPct val="150000"/>
            </a:pPr>
            <a:r>
              <a:rPr lang="en-US" sz="1500" dirty="0">
                <a:solidFill>
                  <a:srgbClr val="0070C0"/>
                </a:solidFill>
                <a:latin typeface="Arial" charset="0"/>
                <a:cs typeface="Arial" charset="0"/>
              </a:rPr>
              <a:t>Transitioning from </a:t>
            </a:r>
            <a:br>
              <a:rPr lang="en-US" sz="1500" dirty="0">
                <a:solidFill>
                  <a:srgbClr val="0070C0"/>
                </a:solidFill>
                <a:latin typeface="Arial" charset="0"/>
                <a:cs typeface="Arial" charset="0"/>
              </a:rPr>
            </a:br>
            <a:r>
              <a:rPr lang="en-US" sz="1500" dirty="0">
                <a:solidFill>
                  <a:srgbClr val="0070C0"/>
                </a:solidFill>
                <a:latin typeface="Arial" charset="0"/>
                <a:cs typeface="Arial" charset="0"/>
              </a:rPr>
              <a:t>Residency to Practice</a:t>
            </a: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    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sp>
        <p:nvSpPr>
          <p:cNvPr id="15" name="Rectangle 3"/>
          <p:cNvSpPr txBox="1">
            <a:spLocks noChangeArrowheads="1"/>
          </p:cNvSpPr>
          <p:nvPr/>
        </p:nvSpPr>
        <p:spPr bwMode="auto">
          <a:xfrm>
            <a:off x="1147833" y="10045"/>
            <a:ext cx="4346026" cy="642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pPr>
            <a:r>
              <a:rPr lang="en-US" sz="1800" dirty="0">
                <a:solidFill>
                  <a:srgbClr val="00A600"/>
                </a:solidFill>
                <a:latin typeface="Arial" charset="0"/>
                <a:cs typeface="Arial" charset="0"/>
              </a:rPr>
              <a:t>  Upcoming Live Webinars</a:t>
            </a:r>
            <a:br>
              <a:rPr lang="en-US" sz="1600" dirty="0">
                <a:solidFill>
                  <a:prstClr val="black"/>
                </a:solidFill>
                <a:ea typeface=""/>
                <a:cs typeface=""/>
              </a:rPr>
            </a:br>
            <a:br>
              <a:rPr lang="en-US" altLang="en-US" sz="1600" b="0" dirty="0">
                <a:solidFill>
                  <a:prstClr val="black"/>
                </a:solidFill>
                <a:latin typeface="+mn-lt"/>
                <a:ea typeface=""/>
                <a:cs typeface=""/>
              </a:rPr>
            </a:br>
            <a:r>
              <a:rPr lang="en-US" altLang="en-US" sz="1600" dirty="0">
                <a:solidFill>
                  <a:prstClr val="black"/>
                </a:solidFill>
                <a:latin typeface="+mn-lt"/>
                <a:ea typeface=""/>
                <a:cs typeface=""/>
              </a:rPr>
              <a:t>   CLER</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Thursday, May 3, 2018</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br>
              <a:rPr lang="en-US" altLang="en-US" sz="1600" b="0" dirty="0">
                <a:solidFill>
                  <a:prstClr val="black"/>
                </a:solidFill>
                <a:latin typeface="+mn-lt"/>
                <a:ea typeface=""/>
                <a:cs typeface=""/>
              </a:rPr>
            </a:br>
            <a:endParaRPr lang="en-US" altLang="en-US" sz="1600" b="0" dirty="0">
              <a:solidFill>
                <a:prstClr val="black"/>
              </a:solidFill>
              <a:latin typeface="+mn-lt"/>
              <a:ea typeface=""/>
              <a:cs typeface=""/>
            </a:endParaRPr>
          </a:p>
          <a:p>
            <a:pPr algn="ctr"/>
            <a:r>
              <a:rPr lang="en-US" altLang="en-US" sz="1600" dirty="0">
                <a:solidFill>
                  <a:prstClr val="black"/>
                </a:solidFill>
                <a:latin typeface="+mn-lt"/>
                <a:ea typeface=""/>
                <a:cs typeface=""/>
              </a:rPr>
              <a:t>      Journey from Initial Accreditation</a:t>
            </a:r>
            <a:br>
              <a:rPr lang="en-US" altLang="en-US" sz="1600" dirty="0">
                <a:solidFill>
                  <a:prstClr val="black"/>
                </a:solidFill>
                <a:latin typeface="+mn-lt"/>
                <a:ea typeface=""/>
                <a:cs typeface=""/>
              </a:rPr>
            </a:br>
            <a:r>
              <a:rPr lang="en-US" altLang="en-US" sz="1600" dirty="0">
                <a:solidFill>
                  <a:prstClr val="black"/>
                </a:solidFill>
                <a:latin typeface="+mn-lt"/>
                <a:ea typeface=""/>
                <a:cs typeface=""/>
              </a:rPr>
              <a:t> to Continued Accreditation</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Tuesday, May 22, 2018</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br>
              <a:rPr lang="en-US" altLang="en-US" sz="1600" b="0" dirty="0">
                <a:solidFill>
                  <a:prstClr val="black"/>
                </a:solidFill>
                <a:latin typeface="+mn-lt"/>
                <a:ea typeface=""/>
                <a:cs typeface=""/>
              </a:rPr>
            </a:br>
            <a:br>
              <a:rPr lang="en-US" altLang="en-US" sz="1600" b="0" dirty="0">
                <a:solidFill>
                  <a:prstClr val="black"/>
                </a:solidFill>
                <a:latin typeface="+mn-lt"/>
                <a:ea typeface=""/>
                <a:cs typeface=""/>
              </a:rPr>
            </a:br>
            <a:r>
              <a:rPr lang="en-US" altLang="en-US" sz="1600" dirty="0">
                <a:solidFill>
                  <a:prstClr val="black"/>
                </a:solidFill>
                <a:latin typeface="+mn-lt"/>
                <a:ea typeface=""/>
                <a:cs typeface=""/>
              </a:rPr>
              <a:t> Resident Remediation</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Thursday, June 7, 2018</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br>
              <a:rPr lang="en-US" altLang="en-US" sz="1600" b="0" dirty="0">
                <a:solidFill>
                  <a:prstClr val="black"/>
                </a:solidFill>
                <a:latin typeface="+mn-lt"/>
                <a:ea typeface=""/>
                <a:cs typeface=""/>
              </a:rPr>
            </a:br>
            <a:br>
              <a:rPr lang="en-US" altLang="en-US" sz="1600" b="0" dirty="0">
                <a:solidFill>
                  <a:prstClr val="black"/>
                </a:solidFill>
                <a:latin typeface="+mn-lt"/>
                <a:ea typeface=""/>
                <a:cs typeface=""/>
              </a:rPr>
            </a:br>
            <a:r>
              <a:rPr lang="en-US" altLang="en-US" sz="1600" dirty="0">
                <a:solidFill>
                  <a:prstClr val="black"/>
                </a:solidFill>
                <a:latin typeface="+mn-lt"/>
                <a:ea typeface=""/>
                <a:cs typeface=""/>
              </a:rPr>
              <a:t>DIO Competencies</a:t>
            </a:r>
            <a:br>
              <a:rPr lang="en-US" altLang="en-US" sz="1600" dirty="0">
                <a:solidFill>
                  <a:prstClr val="black"/>
                </a:solidFill>
                <a:latin typeface="+mn-lt"/>
                <a:ea typeface=""/>
                <a:cs typeface=""/>
              </a:rPr>
            </a:br>
            <a:r>
              <a:rPr lang="en-US" altLang="en-US" sz="1600" b="0" dirty="0">
                <a:solidFill>
                  <a:prstClr val="black"/>
                </a:solidFill>
                <a:latin typeface="+mn-lt"/>
                <a:ea typeface=""/>
                <a:cs typeface=""/>
              </a:rPr>
              <a:t>Tuesday, June 26, 2018</a:t>
            </a:r>
            <a:br>
              <a:rPr lang="en-US" altLang="en-US" sz="1600" b="0" dirty="0">
                <a:solidFill>
                  <a:prstClr val="black"/>
                </a:solidFill>
                <a:latin typeface="+mn-lt"/>
                <a:ea typeface=""/>
                <a:cs typeface=""/>
              </a:rPr>
            </a:br>
            <a:r>
              <a:rPr lang="en-US" altLang="en-US" sz="1600" b="0" dirty="0">
                <a:solidFill>
                  <a:prstClr val="black"/>
                </a:solidFill>
                <a:latin typeface="+mn-lt"/>
                <a:ea typeface=""/>
                <a:cs typeface=""/>
              </a:rPr>
              <a:t>  12:00pm – 1:00pm EST</a:t>
            </a:r>
            <a:br>
              <a:rPr lang="en-US" altLang="en-US" sz="1600" b="0" dirty="0">
                <a:solidFill>
                  <a:prstClr val="black"/>
                </a:solidFill>
                <a:latin typeface="+mn-lt"/>
                <a:ea typeface=""/>
                <a:cs typeface=""/>
              </a:rPr>
            </a:br>
            <a:endParaRPr lang="en-US" altLang="en-US" sz="1600" b="0" dirty="0">
              <a:solidFill>
                <a:prstClr val="black"/>
              </a:solidFill>
              <a:latin typeface="+mn-lt"/>
              <a:ea typeface=""/>
              <a:cs typeface=""/>
            </a:endParaRPr>
          </a:p>
          <a:p>
            <a:pPr algn="ctr"/>
            <a:r>
              <a:rPr lang="en-US" altLang="en-US" sz="1600" b="0" dirty="0">
                <a:solidFill>
                  <a:prstClr val="black"/>
                </a:solidFill>
                <a:latin typeface="+mn-lt"/>
                <a:ea typeface=""/>
                <a:cs typeface=""/>
              </a:rPr>
              <a:t> </a:t>
            </a:r>
            <a:r>
              <a:rPr lang="en-US" altLang="en-US" sz="1500" b="0" dirty="0">
                <a:solidFill>
                  <a:prstClr val="black"/>
                </a:solidFill>
                <a:latin typeface="Arial" charset="0"/>
                <a:ea typeface=""/>
                <a:cs typeface=""/>
              </a:rPr>
              <a:t>		</a:t>
            </a:r>
            <a:r>
              <a:rPr lang="en-US" altLang="en-US" sz="1500" dirty="0">
                <a:latin typeface="Arial" charset="0"/>
                <a:hlinkClick r:id="rId9"/>
              </a:rPr>
              <a:t>www.PartnersInMedEd.com</a:t>
            </a: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96663" y="5080110"/>
            <a:ext cx="2078251" cy="1169017"/>
          </a:xfrm>
          <a:prstGeom prst="rect">
            <a:avLst/>
          </a:prstGeom>
        </p:spPr>
      </p:pic>
      <p:sp>
        <p:nvSpPr>
          <p:cNvPr id="18" name="Shape 85">
            <a:extLst>
              <a:ext uri="{FF2B5EF4-FFF2-40B4-BE49-F238E27FC236}">
                <a16:creationId xmlns:a16="http://schemas.microsoft.com/office/drawing/2014/main" id="{8C09659F-98BC-EC40-BDBD-DC949C643BF7}"/>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2018</a:t>
            </a:r>
          </a:p>
        </p:txBody>
      </p:sp>
      <p:sp>
        <p:nvSpPr>
          <p:cNvPr id="19" name="Slide Number Placeholder 3">
            <a:extLst>
              <a:ext uri="{FF2B5EF4-FFF2-40B4-BE49-F238E27FC236}">
                <a16:creationId xmlns:a16="http://schemas.microsoft.com/office/drawing/2014/main" id="{0F6E73E0-581C-994E-AB5F-A34C93ABEE7E}"/>
              </a:ext>
            </a:extLst>
          </p:cNvPr>
          <p:cNvSpPr>
            <a:spLocks noGrp="1"/>
          </p:cNvSpPr>
          <p:nvPr>
            <p:ph type="sldNum" idx="12"/>
          </p:nvPr>
        </p:nvSpPr>
        <p:spPr>
          <a:xfrm>
            <a:off x="6457950" y="6433131"/>
            <a:ext cx="2057400" cy="365125"/>
          </a:xfrm>
        </p:spPr>
        <p:txBody>
          <a:bodyPr/>
          <a:lstStyle/>
          <a:p>
            <a:pPr marL="0" lvl="0" indent="0">
              <a:spcBef>
                <a:spcPts val="0"/>
              </a:spcBef>
              <a:spcAft>
                <a:spcPts val="0"/>
              </a:spcAft>
              <a:buNone/>
            </a:pPr>
            <a:fld id="{00000000-1234-1234-1234-123412341234}" type="slidenum">
              <a:rPr lang="en-US" smtClean="0"/>
              <a:t>48</a:t>
            </a:fld>
            <a:endParaRPr lang="en-US" dirty="0"/>
          </a:p>
        </p:txBody>
      </p:sp>
    </p:spTree>
    <p:custDataLst>
      <p:tags r:id="rId1"/>
    </p:custDataLst>
    <p:extLst>
      <p:ext uri="{BB962C8B-B14F-4D97-AF65-F5344CB8AC3E}">
        <p14:creationId xmlns:p14="http://schemas.microsoft.com/office/powerpoint/2010/main" val="2976837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838200" y="2146300"/>
            <a:ext cx="7677150" cy="3746500"/>
          </a:xfrm>
        </p:spPr>
        <p:txBody>
          <a:bodyPr>
            <a:normAutofit fontScale="92500" lnSpcReduction="10000"/>
          </a:bodyPr>
          <a:lstStyle/>
          <a:p>
            <a:pPr algn="ctr">
              <a:lnSpc>
                <a:spcPct val="80000"/>
              </a:lnSpc>
              <a:buNone/>
              <a:defRPr/>
            </a:pPr>
            <a:r>
              <a:rPr lang="en-US" sz="2000" b="1" dirty="0"/>
              <a:t>    </a:t>
            </a:r>
            <a:r>
              <a:rPr lang="en-US" sz="2000" dirty="0"/>
              <a:t>Partners in Medical Education, Inc. provides comprehensive consulting services to the GME community.  </a:t>
            </a:r>
          </a:p>
          <a:p>
            <a:pPr algn="ctr">
              <a:lnSpc>
                <a:spcPct val="80000"/>
              </a:lnSpc>
              <a:buNone/>
              <a:defRPr/>
            </a:pPr>
            <a:br>
              <a:rPr lang="en-US" sz="2000" dirty="0"/>
            </a:br>
            <a:br>
              <a:rPr lang="en-US" sz="2000" dirty="0"/>
            </a:br>
            <a:r>
              <a:rPr lang="en-US" sz="2400" b="1" dirty="0"/>
              <a:t>Partners in Medical Education</a:t>
            </a:r>
          </a:p>
          <a:p>
            <a:pPr algn="ctr">
              <a:lnSpc>
                <a:spcPct val="80000"/>
              </a:lnSpc>
              <a:buNone/>
              <a:defRPr/>
            </a:pPr>
            <a:r>
              <a:rPr lang="en-US" sz="2000" dirty="0"/>
              <a:t>724-864-7320  |  </a:t>
            </a:r>
            <a:r>
              <a:rPr lang="en-US" sz="2000" dirty="0">
                <a:solidFill>
                  <a:srgbClr val="FF0000"/>
                </a:solidFill>
                <a:hlinkClick r:id="rId3"/>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1800" dirty="0"/>
              <a:t> </a:t>
            </a:r>
            <a:r>
              <a:rPr lang="en-US" sz="2400" b="1" dirty="0"/>
              <a:t>Amy Lefkovic, MHA GME Consultant</a:t>
            </a:r>
          </a:p>
          <a:p>
            <a:pPr algn="ctr">
              <a:lnSpc>
                <a:spcPct val="80000"/>
              </a:lnSpc>
              <a:buNone/>
              <a:defRPr/>
            </a:pPr>
            <a:r>
              <a:rPr lang="en-US" sz="2400" dirty="0"/>
              <a:t>  </a:t>
            </a:r>
            <a:r>
              <a:rPr lang="en-US" sz="2000" dirty="0">
                <a:solidFill>
                  <a:srgbClr val="FF0000"/>
                </a:solidFill>
                <a:hlinkClick r:id="rId4"/>
              </a:rPr>
              <a:t>Amy@PartnersInMedEd.com</a:t>
            </a:r>
            <a:endParaRPr lang="en-US" sz="2000" dirty="0">
              <a:solidFill>
                <a:srgbClr val="FF0000"/>
              </a:solidFill>
            </a:endParaRPr>
          </a:p>
          <a:p>
            <a:pPr algn="ctr">
              <a:lnSpc>
                <a:spcPct val="80000"/>
              </a:lnSpc>
              <a:buNone/>
              <a:defRPr/>
            </a:pPr>
            <a:endParaRPr lang="en-US" sz="2400" b="1" dirty="0"/>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85">
            <a:extLst>
              <a:ext uri="{FF2B5EF4-FFF2-40B4-BE49-F238E27FC236}">
                <a16:creationId xmlns:a16="http://schemas.microsoft.com/office/drawing/2014/main" id="{39690C9D-D6A7-334C-AA98-46A46527823F}"/>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2018</a:t>
            </a:r>
          </a:p>
        </p:txBody>
      </p:sp>
      <p:sp>
        <p:nvSpPr>
          <p:cNvPr id="11" name="Slide Number Placeholder 3">
            <a:extLst>
              <a:ext uri="{FF2B5EF4-FFF2-40B4-BE49-F238E27FC236}">
                <a16:creationId xmlns:a16="http://schemas.microsoft.com/office/drawing/2014/main" id="{814B3485-DBBB-DB4A-8C2A-94A08F2E68B7}"/>
              </a:ext>
            </a:extLst>
          </p:cNvPr>
          <p:cNvSpPr>
            <a:spLocks noGrp="1"/>
          </p:cNvSpPr>
          <p:nvPr>
            <p:ph type="sldNum" idx="12"/>
          </p:nvPr>
        </p:nvSpPr>
        <p:spPr>
          <a:xfrm>
            <a:off x="6457950" y="6433131"/>
            <a:ext cx="2057400" cy="365125"/>
          </a:xfrm>
        </p:spPr>
        <p:txBody>
          <a:bodyPr/>
          <a:lstStyle/>
          <a:p>
            <a:pPr marL="0" lvl="0" indent="0">
              <a:spcBef>
                <a:spcPts val="0"/>
              </a:spcBef>
              <a:spcAft>
                <a:spcPts val="0"/>
              </a:spcAft>
              <a:buNone/>
            </a:pPr>
            <a:fld id="{00000000-1234-1234-1234-123412341234}" type="slidenum">
              <a:rPr lang="en-US" smtClean="0"/>
              <a:t>49</a:t>
            </a:fld>
            <a:endParaRPr lang="en-US" dirty="0"/>
          </a:p>
        </p:txBody>
      </p:sp>
    </p:spTree>
    <p:extLst>
      <p:ext uri="{BB962C8B-B14F-4D97-AF65-F5344CB8AC3E}">
        <p14:creationId xmlns:p14="http://schemas.microsoft.com/office/powerpoint/2010/main" val="8625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28650" y="1738058"/>
            <a:ext cx="7886700" cy="4438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600"/>
              <a:buFont typeface="Arial"/>
              <a:buChar char="•"/>
            </a:pPr>
            <a:r>
              <a:rPr lang="en-US" dirty="0"/>
              <a:t>Best for hospital</a:t>
            </a:r>
            <a:endParaRPr dirty="0"/>
          </a:p>
          <a:p>
            <a:pPr marL="0" marR="0" lvl="0" indent="0" algn="l" rtl="0">
              <a:lnSpc>
                <a:spcPct val="90000"/>
              </a:lnSpc>
              <a:spcBef>
                <a:spcPts val="0"/>
              </a:spcBef>
              <a:spcAft>
                <a:spcPts val="0"/>
              </a:spcAft>
              <a:buNone/>
            </a:pPr>
            <a:endParaRPr dirty="0"/>
          </a:p>
          <a:p>
            <a:pPr marL="228600" marR="0" lvl="0" indent="-228600" algn="l" rtl="0">
              <a:lnSpc>
                <a:spcPct val="90000"/>
              </a:lnSpc>
              <a:spcBef>
                <a:spcPts val="0"/>
              </a:spcBef>
              <a:spcAft>
                <a:spcPts val="0"/>
              </a:spcAft>
              <a:buClr>
                <a:schemeClr val="dk1"/>
              </a:buClr>
              <a:buSzPts val="2600"/>
              <a:buFont typeface="Arial"/>
              <a:buChar char="•"/>
            </a:pPr>
            <a:r>
              <a:rPr lang="en-US" dirty="0"/>
              <a:t>Best for program</a:t>
            </a:r>
            <a:endParaRPr dirty="0"/>
          </a:p>
          <a:p>
            <a:pPr marL="0" marR="0" lvl="0" indent="0" algn="l" rtl="0">
              <a:lnSpc>
                <a:spcPct val="90000"/>
              </a:lnSpc>
              <a:spcBef>
                <a:spcPts val="0"/>
              </a:spcBef>
              <a:spcAft>
                <a:spcPts val="0"/>
              </a:spcAft>
              <a:buNone/>
            </a:pPr>
            <a:endParaRPr dirty="0"/>
          </a:p>
          <a:p>
            <a:pPr marL="228600" marR="0" lvl="0" indent="-228600" algn="l" rtl="0">
              <a:lnSpc>
                <a:spcPct val="90000"/>
              </a:lnSpc>
              <a:spcBef>
                <a:spcPts val="0"/>
              </a:spcBef>
              <a:spcAft>
                <a:spcPts val="0"/>
              </a:spcAft>
              <a:buClr>
                <a:schemeClr val="dk1"/>
              </a:buClr>
              <a:buSzPts val="2600"/>
              <a:buFont typeface="Arial"/>
              <a:buChar char="•"/>
            </a:pPr>
            <a:r>
              <a:rPr lang="en-US" dirty="0"/>
              <a:t>Best for trainees</a:t>
            </a:r>
            <a:endParaRPr dirty="0"/>
          </a:p>
          <a:p>
            <a:pPr marL="0" marR="0" lvl="0" indent="0" algn="l" rtl="0">
              <a:lnSpc>
                <a:spcPct val="90000"/>
              </a:lnSpc>
              <a:spcBef>
                <a:spcPts val="0"/>
              </a:spcBef>
              <a:spcAft>
                <a:spcPts val="0"/>
              </a:spcAft>
              <a:buNone/>
            </a:pPr>
            <a:endParaRPr dirty="0"/>
          </a:p>
          <a:p>
            <a:pPr marL="228600" marR="0" lvl="0" indent="-228600" algn="l" rtl="0">
              <a:lnSpc>
                <a:spcPct val="90000"/>
              </a:lnSpc>
              <a:spcBef>
                <a:spcPts val="0"/>
              </a:spcBef>
              <a:spcAft>
                <a:spcPts val="0"/>
              </a:spcAft>
              <a:buClr>
                <a:schemeClr val="dk1"/>
              </a:buClr>
              <a:buSzPts val="2600"/>
              <a:buFont typeface="Arial"/>
              <a:buChar char="•"/>
            </a:pPr>
            <a:r>
              <a:rPr lang="en-US" dirty="0"/>
              <a:t>Accrediting bodies</a:t>
            </a:r>
            <a:endParaRPr dirty="0"/>
          </a:p>
          <a:p>
            <a:pPr marL="685800" marR="0" lvl="1" indent="-228600" algn="l" rtl="0">
              <a:lnSpc>
                <a:spcPct val="90000"/>
              </a:lnSpc>
              <a:spcBef>
                <a:spcPts val="0"/>
              </a:spcBef>
              <a:spcAft>
                <a:spcPts val="0"/>
              </a:spcAft>
              <a:buSzPts val="2200"/>
              <a:buChar char="•"/>
            </a:pPr>
            <a:r>
              <a:rPr lang="en-US" dirty="0"/>
              <a:t>ACGME </a:t>
            </a:r>
            <a:endParaRPr dirty="0"/>
          </a:p>
          <a:p>
            <a:pPr marL="685800" marR="0" lvl="1" indent="-228600" algn="l" rtl="0">
              <a:lnSpc>
                <a:spcPct val="90000"/>
              </a:lnSpc>
              <a:spcBef>
                <a:spcPts val="0"/>
              </a:spcBef>
              <a:spcAft>
                <a:spcPts val="0"/>
              </a:spcAft>
              <a:buSzPts val="2200"/>
              <a:buChar char="•"/>
            </a:pPr>
            <a:r>
              <a:rPr lang="en-US" dirty="0"/>
              <a:t>Fellowship Council </a:t>
            </a:r>
            <a:endParaRPr dirty="0"/>
          </a:p>
          <a:p>
            <a:pPr marL="685800" marR="0" lvl="1" indent="-228600" algn="l" rtl="0">
              <a:lnSpc>
                <a:spcPct val="90000"/>
              </a:lnSpc>
              <a:spcBef>
                <a:spcPts val="0"/>
              </a:spcBef>
              <a:spcAft>
                <a:spcPts val="0"/>
              </a:spcAft>
              <a:buSzPts val="2200"/>
              <a:buChar char="•"/>
            </a:pPr>
            <a:r>
              <a:rPr lang="en-US" dirty="0"/>
              <a:t>CODA</a:t>
            </a:r>
            <a:endParaRPr dirty="0"/>
          </a:p>
        </p:txBody>
      </p:sp>
      <p:sp>
        <p:nvSpPr>
          <p:cNvPr id="101" name="Shape 101"/>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dirty="0"/>
              <a:t>Common Interest</a:t>
            </a:r>
            <a:endParaRPr dirty="0"/>
          </a:p>
        </p:txBody>
      </p:sp>
      <p:sp>
        <p:nvSpPr>
          <p:cNvPr id="102" name="Shape 10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2016</a:t>
            </a:r>
            <a:endParaRPr sz="800" b="0" i="0" u="none" strike="noStrike" cap="none" dirty="0">
              <a:solidFill>
                <a:schemeClr val="dk1"/>
              </a:solidFill>
              <a:latin typeface="Arial"/>
              <a:ea typeface="Arial"/>
              <a:cs typeface="Arial"/>
              <a:sym typeface="Arial"/>
            </a:endParaRPr>
          </a:p>
        </p:txBody>
      </p:sp>
      <p:sp>
        <p:nvSpPr>
          <p:cNvPr id="103" name="Shape 10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5</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2204720"/>
            <a:ext cx="3155950" cy="25163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28650" y="2024110"/>
            <a:ext cx="7886700" cy="4152854"/>
          </a:xfrm>
          <a:prstGeom prst="rect">
            <a:avLst/>
          </a:prstGeom>
          <a:noFill/>
          <a:ln>
            <a:noFill/>
          </a:ln>
        </p:spPr>
        <p:txBody>
          <a:bodyPr spcFirstLastPara="1" wrap="square" lIns="91425" tIns="45700" rIns="91425" bIns="45700" anchor="t" anchorCtr="0">
            <a:noAutofit/>
          </a:bodyPr>
          <a:lstStyle/>
          <a:p>
            <a:pPr marL="457200" marR="0" lvl="0" indent="-342900" algn="l" rtl="0">
              <a:lnSpc>
                <a:spcPct val="90000"/>
              </a:lnSpc>
              <a:spcBef>
                <a:spcPts val="0"/>
              </a:spcBef>
              <a:spcAft>
                <a:spcPts val="0"/>
              </a:spcAft>
              <a:buClr>
                <a:schemeClr val="dk1"/>
              </a:buClr>
              <a:buSzPts val="1800"/>
              <a:buFont typeface="Arial"/>
              <a:buChar char="•"/>
            </a:pPr>
            <a:r>
              <a:rPr lang="en-US" sz="1800" dirty="0"/>
              <a:t>Take direction from accrediting bodies.</a:t>
            </a:r>
            <a:endParaRPr sz="1800" dirty="0"/>
          </a:p>
          <a:p>
            <a:pPr marL="0" marR="0" lvl="0" indent="0" algn="l" rtl="0">
              <a:lnSpc>
                <a:spcPct val="90000"/>
              </a:lnSpc>
              <a:spcBef>
                <a:spcPts val="0"/>
              </a:spcBef>
              <a:spcAft>
                <a:spcPts val="0"/>
              </a:spcAft>
              <a:buNone/>
            </a:pPr>
            <a:endParaRPr sz="1800" dirty="0"/>
          </a:p>
          <a:p>
            <a:pPr marL="0" marR="0" lvl="0" indent="0" algn="l" rtl="0">
              <a:lnSpc>
                <a:spcPct val="90000"/>
              </a:lnSpc>
              <a:spcBef>
                <a:spcPts val="0"/>
              </a:spcBef>
              <a:spcAft>
                <a:spcPts val="0"/>
              </a:spcAft>
              <a:buNone/>
            </a:pPr>
            <a:r>
              <a:rPr lang="en-US" sz="1800" dirty="0"/>
              <a:t>I.A.6. A written statement must document the Sponsoring Institution’s commitment to GME by providing the necessary financial support for administrative, educational, and clinical resources, including personnel, and which must be reviewed, dated, and signed at least once every five years by the DIO, a representative of the Sponsoring Institution’s senior administration, and a representative of the Governing Body.</a:t>
            </a:r>
            <a:endParaRPr sz="1800" dirty="0"/>
          </a:p>
          <a:p>
            <a:pPr marL="457200" marR="0" lvl="0" indent="-342900" algn="l" rtl="0">
              <a:lnSpc>
                <a:spcPct val="90000"/>
              </a:lnSpc>
              <a:spcBef>
                <a:spcPts val="0"/>
              </a:spcBef>
              <a:spcAft>
                <a:spcPts val="0"/>
              </a:spcAft>
              <a:buSzPts val="1800"/>
              <a:buChar char="-"/>
            </a:pPr>
            <a:r>
              <a:rPr lang="en-US" sz="1800" dirty="0"/>
              <a:t>Institutional Requirements  </a:t>
            </a:r>
            <a:endParaRPr sz="1800" dirty="0"/>
          </a:p>
          <a:p>
            <a:pPr marL="0" marR="0" lvl="0" indent="0" algn="l" rtl="0">
              <a:lnSpc>
                <a:spcPct val="90000"/>
              </a:lnSpc>
              <a:spcBef>
                <a:spcPts val="0"/>
              </a:spcBef>
              <a:spcAft>
                <a:spcPts val="0"/>
              </a:spcAft>
              <a:buNone/>
            </a:pPr>
            <a:endParaRPr sz="1800" dirty="0"/>
          </a:p>
          <a:p>
            <a:pPr marL="457200" marR="0" lvl="0" indent="-342900" algn="l" rtl="0">
              <a:lnSpc>
                <a:spcPct val="90000"/>
              </a:lnSpc>
              <a:spcBef>
                <a:spcPts val="0"/>
              </a:spcBef>
              <a:spcAft>
                <a:spcPts val="0"/>
              </a:spcAft>
              <a:buSzPts val="1800"/>
              <a:buChar char="•"/>
            </a:pPr>
            <a:r>
              <a:rPr lang="en-US" sz="1800" dirty="0"/>
              <a:t>GME mission and vision.</a:t>
            </a:r>
            <a:endParaRPr sz="1800" dirty="0"/>
          </a:p>
        </p:txBody>
      </p:sp>
      <p:sp>
        <p:nvSpPr>
          <p:cNvPr id="109" name="Shape 109"/>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dirty="0"/>
              <a:t>Institutional Requirements</a:t>
            </a:r>
            <a:br>
              <a:rPr lang="en-US" sz="3600" b="1" i="0" u="none" strike="noStrike" cap="none" dirty="0">
                <a:solidFill>
                  <a:schemeClr val="dk1"/>
                </a:solidFill>
                <a:latin typeface="Arial"/>
                <a:ea typeface="Arial"/>
                <a:cs typeface="Arial"/>
                <a:sym typeface="Arial"/>
              </a:rPr>
            </a:br>
            <a:endParaRPr sz="3500" b="1" i="0" u="none" strike="noStrike" cap="none" dirty="0">
              <a:solidFill>
                <a:schemeClr val="dk1"/>
              </a:solidFill>
              <a:latin typeface="Arial"/>
              <a:ea typeface="Arial"/>
              <a:cs typeface="Arial"/>
              <a:sym typeface="Arial"/>
            </a:endParaRPr>
          </a:p>
        </p:txBody>
      </p:sp>
      <p:sp>
        <p:nvSpPr>
          <p:cNvPr id="110" name="Shape 110"/>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111" name="Shape 11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6</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228" y="4104439"/>
            <a:ext cx="2911572" cy="220060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28650" y="1738058"/>
            <a:ext cx="7886700" cy="4438800"/>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8000"/>
              <a:buFont typeface="Arial"/>
              <a:buNone/>
            </a:pPr>
            <a:r>
              <a:rPr lang="en-US" sz="1800" dirty="0"/>
              <a:t>IV.A. Eligibility and Selection of Residents/Fellows:  The Sponsoring Institution must have written policies and procedures for resident/fellow recruitment and appointment, and must monitor each of its ACGME-accredited programs for compliance.</a:t>
            </a:r>
            <a:endParaRPr sz="1800" dirty="0"/>
          </a:p>
          <a:p>
            <a:pPr marL="0" marR="0" lvl="0" indent="0" rtl="0">
              <a:lnSpc>
                <a:spcPct val="90000"/>
              </a:lnSpc>
              <a:spcBef>
                <a:spcPts val="0"/>
              </a:spcBef>
              <a:spcAft>
                <a:spcPts val="0"/>
              </a:spcAft>
              <a:buClr>
                <a:schemeClr val="dk1"/>
              </a:buClr>
              <a:buSzPts val="8000"/>
              <a:buFont typeface="Arial"/>
              <a:buNone/>
            </a:pPr>
            <a:endParaRPr sz="1800" dirty="0"/>
          </a:p>
          <a:p>
            <a:pPr marL="0" marR="0" lvl="0" indent="0" rtl="0">
              <a:lnSpc>
                <a:spcPct val="90000"/>
              </a:lnSpc>
              <a:spcBef>
                <a:spcPts val="0"/>
              </a:spcBef>
              <a:spcAft>
                <a:spcPts val="0"/>
              </a:spcAft>
              <a:buClr>
                <a:schemeClr val="dk1"/>
              </a:buClr>
              <a:buSzPts val="8000"/>
              <a:buFont typeface="Arial"/>
              <a:buNone/>
            </a:pPr>
            <a:r>
              <a:rPr lang="en-US" sz="1800" dirty="0"/>
              <a:t>IV.A.2. An applicant must meet one of the following qualifications to be eligible for appointment to an ACGME-accredited program:</a:t>
            </a:r>
            <a:endParaRPr sz="1800" dirty="0"/>
          </a:p>
          <a:p>
            <a:pPr marL="0" marR="0" lvl="0" indent="0" rtl="0">
              <a:lnSpc>
                <a:spcPct val="90000"/>
              </a:lnSpc>
              <a:spcBef>
                <a:spcPts val="0"/>
              </a:spcBef>
              <a:spcAft>
                <a:spcPts val="0"/>
              </a:spcAft>
              <a:buClr>
                <a:schemeClr val="dk1"/>
              </a:buClr>
              <a:buSzPts val="8000"/>
              <a:buFont typeface="Arial"/>
              <a:buNone/>
            </a:pPr>
            <a:r>
              <a:rPr lang="en-US" sz="1800" dirty="0"/>
              <a:t>	</a:t>
            </a:r>
            <a:endParaRPr sz="1800" dirty="0"/>
          </a:p>
          <a:p>
            <a:pPr marL="0" marR="0" lvl="0" indent="0" rtl="0">
              <a:lnSpc>
                <a:spcPct val="90000"/>
              </a:lnSpc>
              <a:spcBef>
                <a:spcPts val="0"/>
              </a:spcBef>
              <a:spcAft>
                <a:spcPts val="0"/>
              </a:spcAft>
              <a:buClr>
                <a:schemeClr val="dk1"/>
              </a:buClr>
              <a:buSzPts val="8000"/>
              <a:buFont typeface="Arial"/>
              <a:buNone/>
            </a:pPr>
            <a:r>
              <a:rPr lang="en-US" sz="1800" dirty="0"/>
              <a:t>	I.V.A.2.a) graduation from a medical school in the United States or </a:t>
            </a:r>
          </a:p>
          <a:p>
            <a:pPr marL="0" marR="0" lvl="0" indent="0" rtl="0">
              <a:lnSpc>
                <a:spcPct val="90000"/>
              </a:lnSpc>
              <a:spcBef>
                <a:spcPts val="0"/>
              </a:spcBef>
              <a:spcAft>
                <a:spcPts val="0"/>
              </a:spcAft>
              <a:buClr>
                <a:schemeClr val="dk1"/>
              </a:buClr>
              <a:buSzPts val="8000"/>
              <a:buFont typeface="Arial"/>
              <a:buNone/>
            </a:pPr>
            <a:r>
              <a:rPr lang="en-US" sz="1800" dirty="0"/>
              <a:t>               Canada, accredited by the Liaison Committee on Medical </a:t>
            </a:r>
          </a:p>
          <a:p>
            <a:pPr marL="0" marR="0" lvl="0" indent="0" rtl="0">
              <a:lnSpc>
                <a:spcPct val="90000"/>
              </a:lnSpc>
              <a:spcBef>
                <a:spcPts val="0"/>
              </a:spcBef>
              <a:spcAft>
                <a:spcPts val="0"/>
              </a:spcAft>
              <a:buClr>
                <a:schemeClr val="dk1"/>
              </a:buClr>
              <a:buSzPts val="8000"/>
              <a:buFont typeface="Arial"/>
              <a:buNone/>
            </a:pPr>
            <a:r>
              <a:rPr lang="en-US" sz="1800" dirty="0"/>
              <a:t>               Education (LCME).</a:t>
            </a:r>
            <a:endParaRPr sz="1800" dirty="0"/>
          </a:p>
          <a:p>
            <a:pPr marL="0" marR="0" lvl="0" indent="0" rtl="0">
              <a:lnSpc>
                <a:spcPct val="90000"/>
              </a:lnSpc>
              <a:spcBef>
                <a:spcPts val="0"/>
              </a:spcBef>
              <a:spcAft>
                <a:spcPts val="0"/>
              </a:spcAft>
              <a:buClr>
                <a:schemeClr val="dk1"/>
              </a:buClr>
              <a:buSzPts val="8000"/>
              <a:buFont typeface="Arial"/>
              <a:buNone/>
            </a:pPr>
            <a:endParaRPr sz="1800" dirty="0"/>
          </a:p>
          <a:p>
            <a:pPr marL="0" marR="0" lvl="0" indent="0" rtl="0">
              <a:lnSpc>
                <a:spcPct val="90000"/>
              </a:lnSpc>
              <a:spcBef>
                <a:spcPts val="0"/>
              </a:spcBef>
              <a:spcAft>
                <a:spcPts val="0"/>
              </a:spcAft>
              <a:buClr>
                <a:schemeClr val="dk1"/>
              </a:buClr>
              <a:buSzPts val="8000"/>
              <a:buFont typeface="Arial"/>
              <a:buNone/>
            </a:pPr>
            <a:r>
              <a:rPr lang="en-US" sz="1800" dirty="0"/>
              <a:t>	IV.A.2.b) graduation from a college of osteopathic medicine in the </a:t>
            </a:r>
          </a:p>
          <a:p>
            <a:pPr marL="0" marR="0" lvl="0" indent="0" rtl="0">
              <a:lnSpc>
                <a:spcPct val="90000"/>
              </a:lnSpc>
              <a:spcBef>
                <a:spcPts val="0"/>
              </a:spcBef>
              <a:spcAft>
                <a:spcPts val="0"/>
              </a:spcAft>
              <a:buClr>
                <a:schemeClr val="dk1"/>
              </a:buClr>
              <a:buSzPts val="8000"/>
              <a:buFont typeface="Arial"/>
              <a:buNone/>
            </a:pPr>
            <a:r>
              <a:rPr lang="en-US" sz="1800" dirty="0"/>
              <a:t>               United States accredited by the American Osteopathic Association </a:t>
            </a:r>
          </a:p>
          <a:p>
            <a:pPr marL="0" marR="0" lvl="0" indent="0" rtl="0">
              <a:lnSpc>
                <a:spcPct val="90000"/>
              </a:lnSpc>
              <a:spcBef>
                <a:spcPts val="0"/>
              </a:spcBef>
              <a:spcAft>
                <a:spcPts val="0"/>
              </a:spcAft>
              <a:buClr>
                <a:schemeClr val="dk1"/>
              </a:buClr>
              <a:buSzPts val="8000"/>
              <a:buFont typeface="Arial"/>
              <a:buNone/>
            </a:pPr>
            <a:r>
              <a:rPr lang="en-US" sz="1800" dirty="0"/>
              <a:t>               (AOA)</a:t>
            </a:r>
            <a:endParaRPr sz="1800" dirty="0"/>
          </a:p>
        </p:txBody>
      </p:sp>
      <p:sp>
        <p:nvSpPr>
          <p:cNvPr id="117" name="Shape 117"/>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118" name="Shape 11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7</a:t>
            </a:fld>
            <a:endParaRPr dirty="0"/>
          </a:p>
        </p:txBody>
      </p:sp>
      <p:sp>
        <p:nvSpPr>
          <p:cNvPr id="119" name="Shape 119"/>
          <p:cNvSpPr txBox="1">
            <a:spLocks noGrp="1"/>
          </p:cNvSpPr>
          <p:nvPr>
            <p:ph type="title"/>
          </p:nvPr>
        </p:nvSpPr>
        <p:spPr>
          <a:xfrm>
            <a:off x="1989344" y="246466"/>
            <a:ext cx="65259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Institutional Requirements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125" name="Shape 12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000000"/>
              </a:buClr>
              <a:buFont typeface="Arial"/>
              <a:buNone/>
            </a:pPr>
            <a:fld id="{00000000-1234-1234-1234-123412341234}" type="slidenum">
              <a:rPr lang="en-US"/>
              <a:t>8</a:t>
            </a:fld>
            <a:endParaRPr dirty="0"/>
          </a:p>
        </p:txBody>
      </p:sp>
      <p:sp>
        <p:nvSpPr>
          <p:cNvPr id="126" name="Shape 126"/>
          <p:cNvSpPr txBox="1">
            <a:spLocks noGrp="1"/>
          </p:cNvSpPr>
          <p:nvPr>
            <p:ph type="body" idx="1"/>
          </p:nvPr>
        </p:nvSpPr>
        <p:spPr>
          <a:xfrm>
            <a:off x="628650" y="1738058"/>
            <a:ext cx="7886700" cy="4438800"/>
          </a:xfrm>
          <a:prstGeom prst="rect">
            <a:avLst/>
          </a:prstGeom>
        </p:spPr>
        <p:txBody>
          <a:bodyPr spcFirstLastPara="1" wrap="square" lIns="91425" tIns="91425" rIns="91425" bIns="91425" anchor="t" anchorCtr="0">
            <a:noAutofit/>
          </a:bodyPr>
          <a:lstStyle/>
          <a:p>
            <a:pPr marL="0" lvl="0" indent="0">
              <a:spcBef>
                <a:spcPts val="1000"/>
              </a:spcBef>
              <a:spcAft>
                <a:spcPts val="0"/>
              </a:spcAft>
              <a:buNone/>
            </a:pPr>
            <a:r>
              <a:rPr lang="en-US" sz="1800" dirty="0"/>
              <a:t>IV.A.2.c) graduation from a medical school outside of the United States or Canada, and meeting one of the following additional qualifications:</a:t>
            </a:r>
            <a:endParaRPr sz="1800" dirty="0"/>
          </a:p>
          <a:p>
            <a:pPr marL="0" lvl="0" indent="0">
              <a:spcBef>
                <a:spcPts val="1000"/>
              </a:spcBef>
              <a:spcAft>
                <a:spcPts val="0"/>
              </a:spcAft>
              <a:buNone/>
            </a:pPr>
            <a:r>
              <a:rPr lang="en-US" sz="1800" dirty="0"/>
              <a:t>	IV.A.2.c).(1) holds a currently-valid certification from the </a:t>
            </a:r>
          </a:p>
          <a:p>
            <a:pPr marL="0" lvl="0" indent="0">
              <a:spcBef>
                <a:spcPts val="1000"/>
              </a:spcBef>
              <a:spcAft>
                <a:spcPts val="0"/>
              </a:spcAft>
              <a:buNone/>
            </a:pPr>
            <a:r>
              <a:rPr lang="en-US" sz="1800" dirty="0"/>
              <a:t>               Educational Commission for Foreign Medical Graduates prior to </a:t>
            </a:r>
          </a:p>
          <a:p>
            <a:pPr marL="0" lvl="0" indent="0">
              <a:spcBef>
                <a:spcPts val="1000"/>
              </a:spcBef>
              <a:spcAft>
                <a:spcPts val="0"/>
              </a:spcAft>
              <a:buNone/>
            </a:pPr>
            <a:r>
              <a:rPr lang="en-US" sz="1800" dirty="0"/>
              <a:t>               appointment (including a valid visa)</a:t>
            </a:r>
          </a:p>
          <a:p>
            <a:pPr marL="0" lvl="0" indent="0">
              <a:spcBef>
                <a:spcPts val="1000"/>
              </a:spcBef>
              <a:spcAft>
                <a:spcPts val="0"/>
              </a:spcAft>
              <a:buNone/>
            </a:pPr>
            <a:endParaRPr sz="1800" dirty="0"/>
          </a:p>
          <a:p>
            <a:pPr marL="0" lvl="0" indent="0">
              <a:spcBef>
                <a:spcPts val="1000"/>
              </a:spcBef>
              <a:spcAft>
                <a:spcPts val="0"/>
              </a:spcAft>
              <a:buNone/>
            </a:pPr>
            <a:r>
              <a:rPr lang="en-US" sz="1800" dirty="0"/>
              <a:t>	IV.A.2.c.(2) holds a full and unrestricted license to practice </a:t>
            </a:r>
          </a:p>
          <a:p>
            <a:pPr marL="0" lvl="0" indent="0">
              <a:spcBef>
                <a:spcPts val="1000"/>
              </a:spcBef>
              <a:spcAft>
                <a:spcPts val="0"/>
              </a:spcAft>
              <a:buNone/>
            </a:pPr>
            <a:r>
              <a:rPr lang="en-US" sz="1800" dirty="0"/>
              <a:t>               medicine in a United States licensing jurisdiction in his or her </a:t>
            </a:r>
          </a:p>
          <a:p>
            <a:pPr marL="0" lvl="0" indent="0">
              <a:spcBef>
                <a:spcPts val="1000"/>
              </a:spcBef>
              <a:spcAft>
                <a:spcPts val="0"/>
              </a:spcAft>
              <a:buNone/>
            </a:pPr>
            <a:r>
              <a:rPr lang="en-US" sz="1800" dirty="0"/>
              <a:t>               current ACGME specialty/subspecialty program</a:t>
            </a:r>
            <a:endParaRPr sz="1800" dirty="0"/>
          </a:p>
        </p:txBody>
      </p:sp>
      <p:sp>
        <p:nvSpPr>
          <p:cNvPr id="127" name="Shape 127"/>
          <p:cNvSpPr txBox="1">
            <a:spLocks noGrp="1"/>
          </p:cNvSpPr>
          <p:nvPr>
            <p:ph type="title"/>
          </p:nvPr>
        </p:nvSpPr>
        <p:spPr>
          <a:xfrm>
            <a:off x="1989344" y="246466"/>
            <a:ext cx="6525900" cy="1325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a:t>Institutional Requirements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28650" y="1815983"/>
            <a:ext cx="7886700" cy="44388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0"/>
              </a:spcBef>
              <a:spcAft>
                <a:spcPts val="0"/>
              </a:spcAft>
              <a:buSzPts val="2600"/>
              <a:buChar char="•"/>
            </a:pPr>
            <a:r>
              <a:rPr lang="en-US" dirty="0"/>
              <a:t>Think about the future not just the next academic year.</a:t>
            </a:r>
            <a:endParaRPr dirty="0"/>
          </a:p>
          <a:p>
            <a:pPr marL="0" marR="0" lvl="0" indent="0" algn="l" rtl="0">
              <a:lnSpc>
                <a:spcPct val="90000"/>
              </a:lnSpc>
              <a:spcBef>
                <a:spcPts val="0"/>
              </a:spcBef>
              <a:spcAft>
                <a:spcPts val="0"/>
              </a:spcAft>
              <a:buNone/>
            </a:pPr>
            <a:endParaRPr dirty="0"/>
          </a:p>
          <a:p>
            <a:pPr marL="457200" marR="0" lvl="0" indent="-393700" algn="l" rtl="0">
              <a:lnSpc>
                <a:spcPct val="90000"/>
              </a:lnSpc>
              <a:spcBef>
                <a:spcPts val="0"/>
              </a:spcBef>
              <a:spcAft>
                <a:spcPts val="0"/>
              </a:spcAft>
              <a:buSzPts val="2600"/>
              <a:buChar char="•"/>
            </a:pPr>
            <a:r>
              <a:rPr lang="en-US" dirty="0"/>
              <a:t>Provide a brief description if the residency/fellowship program, as you would to an applicant or a prospective faculty member. Discuss any notable information about the program.</a:t>
            </a:r>
            <a:endParaRPr dirty="0"/>
          </a:p>
          <a:p>
            <a:pPr marL="0" marR="0" lvl="0" indent="0" algn="l" rtl="0">
              <a:lnSpc>
                <a:spcPct val="90000"/>
              </a:lnSpc>
              <a:spcBef>
                <a:spcPts val="100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	</a:t>
            </a:r>
            <a:endParaRPr sz="26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600"/>
              <a:buFont typeface="Arial"/>
              <a:buNone/>
            </a:pPr>
            <a:endParaRPr sz="2600" b="0" i="0" u="none" strike="noStrike" cap="none" dirty="0">
              <a:solidFill>
                <a:schemeClr val="dk1"/>
              </a:solidFill>
              <a:latin typeface="Arial"/>
              <a:ea typeface="Arial"/>
              <a:cs typeface="Arial"/>
              <a:sym typeface="Arial"/>
            </a:endParaRPr>
          </a:p>
        </p:txBody>
      </p:sp>
      <p:sp>
        <p:nvSpPr>
          <p:cNvPr id="141" name="Shape 141"/>
          <p:cNvSpPr txBox="1">
            <a:spLocks noGrp="1"/>
          </p:cNvSpPr>
          <p:nvPr>
            <p:ph type="title"/>
          </p:nvPr>
        </p:nvSpPr>
        <p:spPr>
          <a:xfrm>
            <a:off x="1989344" y="246466"/>
            <a:ext cx="6526006"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500" b="1" i="0" u="none" strike="noStrike" cap="none" dirty="0">
                <a:solidFill>
                  <a:schemeClr val="dk1"/>
                </a:solidFill>
                <a:latin typeface="Arial"/>
                <a:ea typeface="Arial"/>
                <a:cs typeface="Arial"/>
                <a:sym typeface="Arial"/>
              </a:rPr>
              <a:t>Self-Study </a:t>
            </a:r>
            <a:endParaRPr dirty="0"/>
          </a:p>
        </p:txBody>
      </p:sp>
      <p:sp>
        <p:nvSpPr>
          <p:cNvPr id="142" name="Shape 14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sp>
        <p:nvSpPr>
          <p:cNvPr id="143" name="Shape 14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000" b="1" i="0" u="none" strike="noStrike" cap="none">
                <a:solidFill>
                  <a:schemeClr val="dk1"/>
                </a:solidFill>
                <a:latin typeface="Arial"/>
                <a:ea typeface="Arial"/>
                <a:cs typeface="Arial"/>
                <a:sym typeface="Arial"/>
              </a:rPr>
              <a:t>9</a:t>
            </a:fld>
            <a:endParaRPr sz="1000" b="1"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325" y="4477385"/>
            <a:ext cx="2419350" cy="188595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1708</Words>
  <Application>Microsoft Macintosh PowerPoint</Application>
  <PresentationFormat>On-screen Show (4:3)</PresentationFormat>
  <Paragraphs>507</Paragraphs>
  <Slides>49</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ＭＳ Ｐゴシック</vt:lpstr>
      <vt:lpstr>Arial</vt:lpstr>
      <vt:lpstr>Calibri</vt:lpstr>
      <vt:lpstr>Comic Sans MS</vt:lpstr>
      <vt:lpstr>Wingdings</vt:lpstr>
      <vt:lpstr>PME-2016</vt:lpstr>
      <vt:lpstr>Recruitment Strategies</vt:lpstr>
      <vt:lpstr>Introducing Your Presenter </vt:lpstr>
      <vt:lpstr>Goals and Objectives</vt:lpstr>
      <vt:lpstr>Staten Island University Hospital Northwell Health</vt:lpstr>
      <vt:lpstr>Common Interest</vt:lpstr>
      <vt:lpstr>Institutional Requirements </vt:lpstr>
      <vt:lpstr>Institutional Requirements </vt:lpstr>
      <vt:lpstr>Institutional Requirements</vt:lpstr>
      <vt:lpstr>Self-Study </vt:lpstr>
      <vt:lpstr>Baseline</vt:lpstr>
      <vt:lpstr>Program Aims</vt:lpstr>
      <vt:lpstr>Program Aims</vt:lpstr>
      <vt:lpstr>Recruiting Aims</vt:lpstr>
      <vt:lpstr>Recruiting Aims</vt:lpstr>
      <vt:lpstr>Recruiting Aims</vt:lpstr>
      <vt:lpstr>Medical Student Night</vt:lpstr>
      <vt:lpstr>Medical Student Night</vt:lpstr>
      <vt:lpstr>Who Are We??</vt:lpstr>
      <vt:lpstr>Who Are We??</vt:lpstr>
      <vt:lpstr>Brochure </vt:lpstr>
      <vt:lpstr>Program Homework</vt:lpstr>
      <vt:lpstr>ERAS Is Your Friend</vt:lpstr>
      <vt:lpstr>Interviews</vt:lpstr>
      <vt:lpstr>Policies and Procedures</vt:lpstr>
      <vt:lpstr>Policies and Procedures</vt:lpstr>
      <vt:lpstr>Additional Documents</vt:lpstr>
      <vt:lpstr>You Are Cordially Invited</vt:lpstr>
      <vt:lpstr>Interview Day</vt:lpstr>
      <vt:lpstr>Interview Structure</vt:lpstr>
      <vt:lpstr>Interview Structure </vt:lpstr>
      <vt:lpstr>Tell Me About Yourself</vt:lpstr>
      <vt:lpstr>Tell Me About Yourself</vt:lpstr>
      <vt:lpstr>Don’t Tell Me About Yourself</vt:lpstr>
      <vt:lpstr>Don’t Tell Me About Yourself</vt:lpstr>
      <vt:lpstr>Program Homework</vt:lpstr>
      <vt:lpstr>Interviewees</vt:lpstr>
      <vt:lpstr>Additional Interview Dates</vt:lpstr>
      <vt:lpstr>Rank Time!</vt:lpstr>
      <vt:lpstr>Match Day!</vt:lpstr>
      <vt:lpstr>Match Day!</vt:lpstr>
      <vt:lpstr>It’s Not Over Yet...</vt:lpstr>
      <vt:lpstr>The Honeymoon Is Over</vt:lpstr>
      <vt:lpstr>Advantages</vt:lpstr>
      <vt:lpstr>Disadvantages</vt:lpstr>
      <vt:lpstr>Timeline</vt:lpstr>
      <vt:lpstr>Summary</vt:lpstr>
      <vt:lpstr>References</vt:lpstr>
      <vt:lpstr>PowerPoint Presentation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Strategies</dc:title>
  <dc:creator>Lefkovic, Amy (ALefkovic)</dc:creator>
  <cp:lastModifiedBy>Microsoft Office User</cp:lastModifiedBy>
  <cp:revision>13</cp:revision>
  <dcterms:modified xsi:type="dcterms:W3CDTF">2018-04-24T20:40:03Z</dcterms:modified>
</cp:coreProperties>
</file>