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40"/>
  </p:notesMasterIdLst>
  <p:handoutMasterIdLst>
    <p:handoutMasterId r:id="rId41"/>
  </p:handoutMasterIdLst>
  <p:sldIdLst>
    <p:sldId id="256" r:id="rId2"/>
    <p:sldId id="284" r:id="rId3"/>
    <p:sldId id="257" r:id="rId4"/>
    <p:sldId id="260" r:id="rId5"/>
    <p:sldId id="261" r:id="rId6"/>
    <p:sldId id="310" r:id="rId7"/>
    <p:sldId id="262" r:id="rId8"/>
    <p:sldId id="265" r:id="rId9"/>
    <p:sldId id="311" r:id="rId10"/>
    <p:sldId id="312" r:id="rId11"/>
    <p:sldId id="327" r:id="rId12"/>
    <p:sldId id="313" r:id="rId13"/>
    <p:sldId id="314" r:id="rId14"/>
    <p:sldId id="315" r:id="rId15"/>
    <p:sldId id="316" r:id="rId16"/>
    <p:sldId id="317" r:id="rId17"/>
    <p:sldId id="318" r:id="rId18"/>
    <p:sldId id="319" r:id="rId19"/>
    <p:sldId id="320" r:id="rId20"/>
    <p:sldId id="321" r:id="rId21"/>
    <p:sldId id="328" r:id="rId22"/>
    <p:sldId id="322" r:id="rId23"/>
    <p:sldId id="324" r:id="rId24"/>
    <p:sldId id="323" r:id="rId25"/>
    <p:sldId id="264" r:id="rId26"/>
    <p:sldId id="297" r:id="rId27"/>
    <p:sldId id="298" r:id="rId28"/>
    <p:sldId id="293" r:id="rId29"/>
    <p:sldId id="303" r:id="rId30"/>
    <p:sldId id="267" r:id="rId31"/>
    <p:sldId id="268" r:id="rId32"/>
    <p:sldId id="287" r:id="rId33"/>
    <p:sldId id="288" r:id="rId34"/>
    <p:sldId id="289" r:id="rId35"/>
    <p:sldId id="280" r:id="rId36"/>
    <p:sldId id="276" r:id="rId37"/>
    <p:sldId id="325" r:id="rId38"/>
    <p:sldId id="326" r:id="rId39"/>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93624BA-061B-4B4C-8771-B94160738E0B}">
          <p14:sldIdLst>
            <p14:sldId id="256"/>
            <p14:sldId id="284"/>
            <p14:sldId id="257"/>
            <p14:sldId id="260"/>
            <p14:sldId id="261"/>
            <p14:sldId id="310"/>
            <p14:sldId id="262"/>
            <p14:sldId id="265"/>
            <p14:sldId id="311"/>
            <p14:sldId id="312"/>
            <p14:sldId id="327"/>
            <p14:sldId id="313"/>
            <p14:sldId id="314"/>
            <p14:sldId id="315"/>
            <p14:sldId id="316"/>
            <p14:sldId id="317"/>
            <p14:sldId id="318"/>
            <p14:sldId id="319"/>
            <p14:sldId id="320"/>
            <p14:sldId id="321"/>
            <p14:sldId id="328"/>
            <p14:sldId id="322"/>
            <p14:sldId id="324"/>
            <p14:sldId id="323"/>
            <p14:sldId id="264"/>
            <p14:sldId id="297"/>
            <p14:sldId id="298"/>
            <p14:sldId id="293"/>
            <p14:sldId id="303"/>
            <p14:sldId id="267"/>
            <p14:sldId id="268"/>
            <p14:sldId id="287"/>
            <p14:sldId id="288"/>
            <p14:sldId id="289"/>
            <p14:sldId id="280"/>
            <p14:sldId id="276"/>
            <p14:sldId id="325"/>
            <p14:sldId id="326"/>
          </p14:sldIdLst>
        </p14:section>
        <p14:section name="Untitled Section" id="{93CF775E-373A-481D-85AF-808FFE7A5F8F}">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472" autoAdjust="0"/>
    <p:restoredTop sz="94662" autoAdjust="0"/>
  </p:normalViewPr>
  <p:slideViewPr>
    <p:cSldViewPr>
      <p:cViewPr>
        <p:scale>
          <a:sx n="130" d="100"/>
          <a:sy n="130" d="100"/>
        </p:scale>
        <p:origin x="816" y="14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fs-staff\home$\obgyn\homes\hpeters\APE--ALL%20PROGRAMS\SURGERY%20APE\11-12%20surgery%20program%20review\11-12%20Copied%20from%20R%20Drive\Back-up%20data\surgery%20review%20dat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s-staff\home$\obgyn\homes\hpeters\APE--ALL%20PROGRAMS\OBGYN%20APE\11-12%20Program%20Review\OB%20Program%20Eval%2011-12\OB%20Program%20Eval.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fs-staff\home$\obgyn\homes\hpeters\APE--ALL%20PROGRAMS\OBGYN%20APE\11-12%20Program%20Review\OB%20Program%20Eval%2011-12\OB%20Program%20Eval.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hpeters\Dropbox\OB%20CCC\OB%20CCC%20Repor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a:lstStyle/>
          <a:p>
            <a:pPr>
              <a:defRPr/>
            </a:pPr>
            <a:r>
              <a:rPr lang="en-US" sz="2000" dirty="0"/>
              <a:t>Surgical Observation Evaluation Trending 2010-2014</a:t>
            </a:r>
          </a:p>
        </c:rich>
      </c:tx>
      <c:layout/>
      <c:overlay val="0"/>
    </c:title>
    <c:autoTitleDeleted val="0"/>
    <c:plotArea>
      <c:layout/>
      <c:barChart>
        <c:barDir val="bar"/>
        <c:grouping val="clustered"/>
        <c:varyColors val="0"/>
        <c:ser>
          <c:idx val="0"/>
          <c:order val="0"/>
          <c:tx>
            <c:strRef>
              <c:f>'Surgical Observation'!$C$95</c:f>
              <c:strCache>
                <c:ptCount val="1"/>
                <c:pt idx="0">
                  <c:v>PGY-1</c:v>
                </c:pt>
              </c:strCache>
            </c:strRef>
          </c:tx>
          <c:invertIfNegative val="0"/>
          <c:cat>
            <c:strRef>
              <c:f>'Surgical Observation'!$B$96:$B$101</c:f>
              <c:strCache>
                <c:ptCount val="4"/>
                <c:pt idx="0">
                  <c:v>2013-2014 AV</c:v>
                </c:pt>
                <c:pt idx="1">
                  <c:v>2012-2013 AV</c:v>
                </c:pt>
                <c:pt idx="2">
                  <c:v>2011-2012 AV</c:v>
                </c:pt>
                <c:pt idx="3">
                  <c:v>2010-2011 AV</c:v>
                </c:pt>
              </c:strCache>
            </c:strRef>
          </c:cat>
          <c:val>
            <c:numRef>
              <c:f>'Surgical Observation'!$C$96:$C$101</c:f>
              <c:numCache>
                <c:formatCode>General</c:formatCode>
                <c:ptCount val="4"/>
                <c:pt idx="0">
                  <c:v>21.0</c:v>
                </c:pt>
                <c:pt idx="1">
                  <c:v>15.0</c:v>
                </c:pt>
                <c:pt idx="2">
                  <c:v>13.0</c:v>
                </c:pt>
                <c:pt idx="3">
                  <c:v>13.0</c:v>
                </c:pt>
              </c:numCache>
            </c:numRef>
          </c:val>
        </c:ser>
        <c:ser>
          <c:idx val="1"/>
          <c:order val="1"/>
          <c:tx>
            <c:strRef>
              <c:f>'Surgical Observation'!$D$95</c:f>
              <c:strCache>
                <c:ptCount val="1"/>
                <c:pt idx="0">
                  <c:v>PGY-2</c:v>
                </c:pt>
              </c:strCache>
            </c:strRef>
          </c:tx>
          <c:invertIfNegative val="0"/>
          <c:cat>
            <c:strRef>
              <c:f>'Surgical Observation'!$B$96:$B$101</c:f>
              <c:strCache>
                <c:ptCount val="4"/>
                <c:pt idx="0">
                  <c:v>2013-2014 AV</c:v>
                </c:pt>
                <c:pt idx="1">
                  <c:v>2012-2013 AV</c:v>
                </c:pt>
                <c:pt idx="2">
                  <c:v>2011-2012 AV</c:v>
                </c:pt>
                <c:pt idx="3">
                  <c:v>2010-2011 AV</c:v>
                </c:pt>
              </c:strCache>
            </c:strRef>
          </c:cat>
          <c:val>
            <c:numRef>
              <c:f>'Surgical Observation'!$D$96:$D$101</c:f>
              <c:numCache>
                <c:formatCode>General</c:formatCode>
                <c:ptCount val="4"/>
                <c:pt idx="0">
                  <c:v>29.0</c:v>
                </c:pt>
                <c:pt idx="1">
                  <c:v>11.0</c:v>
                </c:pt>
                <c:pt idx="2">
                  <c:v>18.0</c:v>
                </c:pt>
                <c:pt idx="3">
                  <c:v>19.0</c:v>
                </c:pt>
              </c:numCache>
            </c:numRef>
          </c:val>
        </c:ser>
        <c:ser>
          <c:idx val="2"/>
          <c:order val="2"/>
          <c:tx>
            <c:strRef>
              <c:f>'Surgical Observation'!$E$95</c:f>
              <c:strCache>
                <c:ptCount val="1"/>
                <c:pt idx="0">
                  <c:v>PGY-3</c:v>
                </c:pt>
              </c:strCache>
            </c:strRef>
          </c:tx>
          <c:invertIfNegative val="0"/>
          <c:cat>
            <c:strRef>
              <c:f>'Surgical Observation'!$B$96:$B$101</c:f>
              <c:strCache>
                <c:ptCount val="4"/>
                <c:pt idx="0">
                  <c:v>2013-2014 AV</c:v>
                </c:pt>
                <c:pt idx="1">
                  <c:v>2012-2013 AV</c:v>
                </c:pt>
                <c:pt idx="2">
                  <c:v>2011-2012 AV</c:v>
                </c:pt>
                <c:pt idx="3">
                  <c:v>2010-2011 AV</c:v>
                </c:pt>
              </c:strCache>
            </c:strRef>
          </c:cat>
          <c:val>
            <c:numRef>
              <c:f>'Surgical Observation'!$E$96:$E$101</c:f>
              <c:numCache>
                <c:formatCode>General</c:formatCode>
                <c:ptCount val="4"/>
                <c:pt idx="0">
                  <c:v>20.0</c:v>
                </c:pt>
                <c:pt idx="1">
                  <c:v>18.0</c:v>
                </c:pt>
                <c:pt idx="2">
                  <c:v>20.0</c:v>
                </c:pt>
                <c:pt idx="3">
                  <c:v>23.0</c:v>
                </c:pt>
              </c:numCache>
            </c:numRef>
          </c:val>
        </c:ser>
        <c:ser>
          <c:idx val="3"/>
          <c:order val="3"/>
          <c:tx>
            <c:strRef>
              <c:f>'Surgical Observation'!$F$95</c:f>
              <c:strCache>
                <c:ptCount val="1"/>
                <c:pt idx="0">
                  <c:v>PGY-4</c:v>
                </c:pt>
              </c:strCache>
            </c:strRef>
          </c:tx>
          <c:invertIfNegative val="0"/>
          <c:cat>
            <c:strRef>
              <c:f>'Surgical Observation'!$B$96:$B$101</c:f>
              <c:strCache>
                <c:ptCount val="4"/>
                <c:pt idx="0">
                  <c:v>2013-2014 AV</c:v>
                </c:pt>
                <c:pt idx="1">
                  <c:v>2012-2013 AV</c:v>
                </c:pt>
                <c:pt idx="2">
                  <c:v>2011-2012 AV</c:v>
                </c:pt>
                <c:pt idx="3">
                  <c:v>2010-2011 AV</c:v>
                </c:pt>
              </c:strCache>
            </c:strRef>
          </c:cat>
          <c:val>
            <c:numRef>
              <c:f>'Surgical Observation'!$F$96:$F$101</c:f>
              <c:numCache>
                <c:formatCode>General</c:formatCode>
                <c:ptCount val="4"/>
                <c:pt idx="0">
                  <c:v>20.0</c:v>
                </c:pt>
                <c:pt idx="1">
                  <c:v>18.0</c:v>
                </c:pt>
                <c:pt idx="2">
                  <c:v>21.0</c:v>
                </c:pt>
                <c:pt idx="3">
                  <c:v>18.0</c:v>
                </c:pt>
              </c:numCache>
            </c:numRef>
          </c:val>
        </c:ser>
        <c:ser>
          <c:idx val="4"/>
          <c:order val="4"/>
          <c:tx>
            <c:strRef>
              <c:f>'Surgical Observation'!$G$95</c:f>
              <c:strCache>
                <c:ptCount val="1"/>
                <c:pt idx="0">
                  <c:v>PGY-5</c:v>
                </c:pt>
              </c:strCache>
            </c:strRef>
          </c:tx>
          <c:invertIfNegative val="0"/>
          <c:cat>
            <c:strRef>
              <c:f>'Surgical Observation'!$B$96:$B$101</c:f>
              <c:strCache>
                <c:ptCount val="4"/>
                <c:pt idx="0">
                  <c:v>2013-2014 AV</c:v>
                </c:pt>
                <c:pt idx="1">
                  <c:v>2012-2013 AV</c:v>
                </c:pt>
                <c:pt idx="2">
                  <c:v>2011-2012 AV</c:v>
                </c:pt>
                <c:pt idx="3">
                  <c:v>2010-2011 AV</c:v>
                </c:pt>
              </c:strCache>
            </c:strRef>
          </c:cat>
          <c:val>
            <c:numRef>
              <c:f>'Surgical Observation'!$G$96:$G$101</c:f>
              <c:numCache>
                <c:formatCode>General</c:formatCode>
                <c:ptCount val="4"/>
                <c:pt idx="0">
                  <c:v>23.0</c:v>
                </c:pt>
                <c:pt idx="1">
                  <c:v>21.0</c:v>
                </c:pt>
                <c:pt idx="2">
                  <c:v>30.0</c:v>
                </c:pt>
                <c:pt idx="3">
                  <c:v>22.0</c:v>
                </c:pt>
              </c:numCache>
            </c:numRef>
          </c:val>
        </c:ser>
        <c:dLbls>
          <c:showLegendKey val="0"/>
          <c:showVal val="0"/>
          <c:showCatName val="0"/>
          <c:showSerName val="0"/>
          <c:showPercent val="0"/>
          <c:showBubbleSize val="0"/>
        </c:dLbls>
        <c:gapWidth val="150"/>
        <c:axId val="2127438640"/>
        <c:axId val="2127441504"/>
      </c:barChart>
      <c:catAx>
        <c:axId val="2127438640"/>
        <c:scaling>
          <c:orientation val="minMax"/>
        </c:scaling>
        <c:delete val="0"/>
        <c:axPos val="l"/>
        <c:numFmt formatCode="General" sourceLinked="0"/>
        <c:majorTickMark val="out"/>
        <c:minorTickMark val="none"/>
        <c:tickLblPos val="nextTo"/>
        <c:crossAx val="2127441504"/>
        <c:crosses val="autoZero"/>
        <c:auto val="1"/>
        <c:lblAlgn val="ctr"/>
        <c:lblOffset val="100"/>
        <c:noMultiLvlLbl val="0"/>
      </c:catAx>
      <c:valAx>
        <c:axId val="2127441504"/>
        <c:scaling>
          <c:orientation val="minMax"/>
        </c:scaling>
        <c:delete val="0"/>
        <c:axPos val="b"/>
        <c:majorGridlines/>
        <c:numFmt formatCode="General" sourceLinked="1"/>
        <c:majorTickMark val="out"/>
        <c:minorTickMark val="none"/>
        <c:tickLblPos val="nextTo"/>
        <c:crossAx val="2127438640"/>
        <c:crosses val="autoZero"/>
        <c:crossBetween val="between"/>
      </c:valAx>
      <c:dTable>
        <c:showHorzBorder val="1"/>
        <c:showVertBorder val="1"/>
        <c:showOutline val="1"/>
        <c:showKeys val="0"/>
      </c:dTable>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plotArea>
      <c:layout/>
      <c:barChart>
        <c:barDir val="col"/>
        <c:grouping val="clustered"/>
        <c:varyColors val="0"/>
        <c:ser>
          <c:idx val="0"/>
          <c:order val="0"/>
          <c:tx>
            <c:strRef>
              <c:f>Sheet6!$B$1</c:f>
              <c:strCache>
                <c:ptCount val="1"/>
                <c:pt idx="0">
                  <c:v>2009-2010</c:v>
                </c:pt>
              </c:strCache>
            </c:strRef>
          </c:tx>
          <c:invertIfNegative val="0"/>
          <c:cat>
            <c:strRef>
              <c:f>Sheet6!$A$2:$A$14</c:f>
              <c:strCache>
                <c:ptCount val="12"/>
                <c:pt idx="0">
                  <c:v>OB Rds</c:v>
                </c:pt>
                <c:pt idx="1">
                  <c:v>GYN Rds</c:v>
                </c:pt>
                <c:pt idx="2">
                  <c:v>Pre-Op Conf</c:v>
                </c:pt>
                <c:pt idx="3">
                  <c:v>Case Conf</c:v>
                </c:pt>
                <c:pt idx="4">
                  <c:v>Neonatal Rds</c:v>
                </c:pt>
                <c:pt idx="5">
                  <c:v>Multi Rds</c:v>
                </c:pt>
                <c:pt idx="6">
                  <c:v>Journal Club</c:v>
                </c:pt>
                <c:pt idx="7">
                  <c:v>OB/Peds</c:v>
                </c:pt>
                <c:pt idx="8">
                  <c:v>Pig Labs</c:v>
                </c:pt>
                <c:pt idx="9">
                  <c:v>Skills Labs</c:v>
                </c:pt>
                <c:pt idx="10">
                  <c:v>L&amp;D Lab</c:v>
                </c:pt>
                <c:pt idx="11">
                  <c:v>CREOG Preparation</c:v>
                </c:pt>
              </c:strCache>
            </c:strRef>
          </c:cat>
          <c:val>
            <c:numRef>
              <c:f>Sheet6!$B$2:$B$14</c:f>
            </c:numRef>
          </c:val>
        </c:ser>
        <c:ser>
          <c:idx val="1"/>
          <c:order val="1"/>
          <c:tx>
            <c:strRef>
              <c:f>Sheet6!$C$1</c:f>
              <c:strCache>
                <c:ptCount val="1"/>
                <c:pt idx="0">
                  <c:v>2010-2011</c:v>
                </c:pt>
              </c:strCache>
            </c:strRef>
          </c:tx>
          <c:invertIfNegative val="0"/>
          <c:cat>
            <c:strRef>
              <c:f>Sheet6!$A$2:$A$14</c:f>
              <c:strCache>
                <c:ptCount val="12"/>
                <c:pt idx="0">
                  <c:v>OB Rds</c:v>
                </c:pt>
                <c:pt idx="1">
                  <c:v>GYN Rds</c:v>
                </c:pt>
                <c:pt idx="2">
                  <c:v>Pre-Op Conf</c:v>
                </c:pt>
                <c:pt idx="3">
                  <c:v>Case Conf</c:v>
                </c:pt>
                <c:pt idx="4">
                  <c:v>Neonatal Rds</c:v>
                </c:pt>
                <c:pt idx="5">
                  <c:v>Multi Rds</c:v>
                </c:pt>
                <c:pt idx="6">
                  <c:v>Journal Club</c:v>
                </c:pt>
                <c:pt idx="7">
                  <c:v>OB/Peds</c:v>
                </c:pt>
                <c:pt idx="8">
                  <c:v>Pig Labs</c:v>
                </c:pt>
                <c:pt idx="9">
                  <c:v>Skills Labs</c:v>
                </c:pt>
                <c:pt idx="10">
                  <c:v>L&amp;D Lab</c:v>
                </c:pt>
                <c:pt idx="11">
                  <c:v>CREOG Preparation</c:v>
                </c:pt>
              </c:strCache>
            </c:strRef>
          </c:cat>
          <c:val>
            <c:numRef>
              <c:f>Sheet6!$C$2:$C$14</c:f>
              <c:numCache>
                <c:formatCode>General</c:formatCode>
                <c:ptCount val="12"/>
                <c:pt idx="0">
                  <c:v>3.6</c:v>
                </c:pt>
                <c:pt idx="1">
                  <c:v>3.4</c:v>
                </c:pt>
                <c:pt idx="2">
                  <c:v>3.0</c:v>
                </c:pt>
                <c:pt idx="3">
                  <c:v>3.4</c:v>
                </c:pt>
                <c:pt idx="4">
                  <c:v>3.6</c:v>
                </c:pt>
                <c:pt idx="5">
                  <c:v>3.5</c:v>
                </c:pt>
                <c:pt idx="6">
                  <c:v>3.0</c:v>
                </c:pt>
                <c:pt idx="7">
                  <c:v>3.7</c:v>
                </c:pt>
              </c:numCache>
            </c:numRef>
          </c:val>
        </c:ser>
        <c:ser>
          <c:idx val="2"/>
          <c:order val="2"/>
          <c:tx>
            <c:strRef>
              <c:f>Sheet6!$D$1</c:f>
              <c:strCache>
                <c:ptCount val="1"/>
                <c:pt idx="0">
                  <c:v>2011-2012</c:v>
                </c:pt>
              </c:strCache>
            </c:strRef>
          </c:tx>
          <c:invertIfNegative val="0"/>
          <c:cat>
            <c:strRef>
              <c:f>Sheet6!$A$2:$A$14</c:f>
              <c:strCache>
                <c:ptCount val="12"/>
                <c:pt idx="0">
                  <c:v>OB Rds</c:v>
                </c:pt>
                <c:pt idx="1">
                  <c:v>GYN Rds</c:v>
                </c:pt>
                <c:pt idx="2">
                  <c:v>Pre-Op Conf</c:v>
                </c:pt>
                <c:pt idx="3">
                  <c:v>Case Conf</c:v>
                </c:pt>
                <c:pt idx="4">
                  <c:v>Neonatal Rds</c:v>
                </c:pt>
                <c:pt idx="5">
                  <c:v>Multi Rds</c:v>
                </c:pt>
                <c:pt idx="6">
                  <c:v>Journal Club</c:v>
                </c:pt>
                <c:pt idx="7">
                  <c:v>OB/Peds</c:v>
                </c:pt>
                <c:pt idx="8">
                  <c:v>Pig Labs</c:v>
                </c:pt>
                <c:pt idx="9">
                  <c:v>Skills Labs</c:v>
                </c:pt>
                <c:pt idx="10">
                  <c:v>L&amp;D Lab</c:v>
                </c:pt>
                <c:pt idx="11">
                  <c:v>CREOG Preparation</c:v>
                </c:pt>
              </c:strCache>
            </c:strRef>
          </c:cat>
          <c:val>
            <c:numRef>
              <c:f>Sheet6!$D$2:$D$14</c:f>
              <c:numCache>
                <c:formatCode>General</c:formatCode>
                <c:ptCount val="12"/>
                <c:pt idx="0">
                  <c:v>3.8</c:v>
                </c:pt>
                <c:pt idx="1">
                  <c:v>3.3</c:v>
                </c:pt>
                <c:pt idx="2">
                  <c:v>3.4</c:v>
                </c:pt>
                <c:pt idx="3">
                  <c:v>3.7</c:v>
                </c:pt>
                <c:pt idx="4">
                  <c:v>3.8</c:v>
                </c:pt>
                <c:pt idx="5">
                  <c:v>4.0</c:v>
                </c:pt>
                <c:pt idx="6">
                  <c:v>3.4</c:v>
                </c:pt>
                <c:pt idx="7">
                  <c:v>4.0</c:v>
                </c:pt>
                <c:pt idx="8">
                  <c:v>4.0</c:v>
                </c:pt>
              </c:numCache>
            </c:numRef>
          </c:val>
        </c:ser>
        <c:ser>
          <c:idx val="3"/>
          <c:order val="3"/>
          <c:tx>
            <c:strRef>
              <c:f>Sheet6!$E$1</c:f>
              <c:strCache>
                <c:ptCount val="1"/>
                <c:pt idx="0">
                  <c:v>2012-2013</c:v>
                </c:pt>
              </c:strCache>
            </c:strRef>
          </c:tx>
          <c:invertIfNegative val="0"/>
          <c:cat>
            <c:strRef>
              <c:f>Sheet6!$A$2:$A$14</c:f>
              <c:strCache>
                <c:ptCount val="12"/>
                <c:pt idx="0">
                  <c:v>OB Rds</c:v>
                </c:pt>
                <c:pt idx="1">
                  <c:v>GYN Rds</c:v>
                </c:pt>
                <c:pt idx="2">
                  <c:v>Pre-Op Conf</c:v>
                </c:pt>
                <c:pt idx="3">
                  <c:v>Case Conf</c:v>
                </c:pt>
                <c:pt idx="4">
                  <c:v>Neonatal Rds</c:v>
                </c:pt>
                <c:pt idx="5">
                  <c:v>Multi Rds</c:v>
                </c:pt>
                <c:pt idx="6">
                  <c:v>Journal Club</c:v>
                </c:pt>
                <c:pt idx="7">
                  <c:v>OB/Peds</c:v>
                </c:pt>
                <c:pt idx="8">
                  <c:v>Pig Labs</c:v>
                </c:pt>
                <c:pt idx="9">
                  <c:v>Skills Labs</c:v>
                </c:pt>
                <c:pt idx="10">
                  <c:v>L&amp;D Lab</c:v>
                </c:pt>
                <c:pt idx="11">
                  <c:v>CREOG Preparation</c:v>
                </c:pt>
              </c:strCache>
            </c:strRef>
          </c:cat>
          <c:val>
            <c:numRef>
              <c:f>Sheet6!$E$2:$E$14</c:f>
              <c:numCache>
                <c:formatCode>0.0</c:formatCode>
                <c:ptCount val="12"/>
                <c:pt idx="0">
                  <c:v>4.0</c:v>
                </c:pt>
                <c:pt idx="1">
                  <c:v>3.6</c:v>
                </c:pt>
                <c:pt idx="2">
                  <c:v>3.8</c:v>
                </c:pt>
                <c:pt idx="3">
                  <c:v>3.9</c:v>
                </c:pt>
                <c:pt idx="4">
                  <c:v>3.7</c:v>
                </c:pt>
                <c:pt idx="5">
                  <c:v>3.8</c:v>
                </c:pt>
                <c:pt idx="6">
                  <c:v>3.3</c:v>
                </c:pt>
                <c:pt idx="7">
                  <c:v>3.9</c:v>
                </c:pt>
                <c:pt idx="8">
                  <c:v>4.3</c:v>
                </c:pt>
                <c:pt idx="9">
                  <c:v>4.2</c:v>
                </c:pt>
                <c:pt idx="10">
                  <c:v>3.9</c:v>
                </c:pt>
                <c:pt idx="11">
                  <c:v>4.0</c:v>
                </c:pt>
              </c:numCache>
            </c:numRef>
          </c:val>
        </c:ser>
        <c:ser>
          <c:idx val="4"/>
          <c:order val="4"/>
          <c:tx>
            <c:strRef>
              <c:f>Sheet6!$F$1</c:f>
              <c:strCache>
                <c:ptCount val="1"/>
                <c:pt idx="0">
                  <c:v>2013-2014</c:v>
                </c:pt>
              </c:strCache>
            </c:strRef>
          </c:tx>
          <c:invertIfNegative val="0"/>
          <c:cat>
            <c:strRef>
              <c:f>Sheet6!$A$2:$A$14</c:f>
              <c:strCache>
                <c:ptCount val="12"/>
                <c:pt idx="0">
                  <c:v>OB Rds</c:v>
                </c:pt>
                <c:pt idx="1">
                  <c:v>GYN Rds</c:v>
                </c:pt>
                <c:pt idx="2">
                  <c:v>Pre-Op Conf</c:v>
                </c:pt>
                <c:pt idx="3">
                  <c:v>Case Conf</c:v>
                </c:pt>
                <c:pt idx="4">
                  <c:v>Neonatal Rds</c:v>
                </c:pt>
                <c:pt idx="5">
                  <c:v>Multi Rds</c:v>
                </c:pt>
                <c:pt idx="6">
                  <c:v>Journal Club</c:v>
                </c:pt>
                <c:pt idx="7">
                  <c:v>OB/Peds</c:v>
                </c:pt>
                <c:pt idx="8">
                  <c:v>Pig Labs</c:v>
                </c:pt>
                <c:pt idx="9">
                  <c:v>Skills Labs</c:v>
                </c:pt>
                <c:pt idx="10">
                  <c:v>L&amp;D Lab</c:v>
                </c:pt>
                <c:pt idx="11">
                  <c:v>CREOG Preparation</c:v>
                </c:pt>
              </c:strCache>
            </c:strRef>
          </c:cat>
          <c:val>
            <c:numRef>
              <c:f>Sheet6!$F$2:$F$14</c:f>
              <c:numCache>
                <c:formatCode>General</c:formatCode>
                <c:ptCount val="12"/>
                <c:pt idx="0">
                  <c:v>4.0</c:v>
                </c:pt>
                <c:pt idx="1">
                  <c:v>3.8</c:v>
                </c:pt>
                <c:pt idx="2">
                  <c:v>2.3</c:v>
                </c:pt>
                <c:pt idx="3">
                  <c:v>3.6</c:v>
                </c:pt>
                <c:pt idx="4">
                  <c:v>3.8</c:v>
                </c:pt>
                <c:pt idx="5">
                  <c:v>3.9</c:v>
                </c:pt>
                <c:pt idx="6">
                  <c:v>3.4</c:v>
                </c:pt>
                <c:pt idx="7">
                  <c:v>4.0</c:v>
                </c:pt>
                <c:pt idx="8">
                  <c:v>4.0</c:v>
                </c:pt>
                <c:pt idx="9">
                  <c:v>4.1</c:v>
                </c:pt>
                <c:pt idx="10">
                  <c:v>4.3</c:v>
                </c:pt>
                <c:pt idx="11">
                  <c:v>3.9</c:v>
                </c:pt>
              </c:numCache>
            </c:numRef>
          </c:val>
        </c:ser>
        <c:dLbls>
          <c:showLegendKey val="0"/>
          <c:showVal val="0"/>
          <c:showCatName val="0"/>
          <c:showSerName val="0"/>
          <c:showPercent val="0"/>
          <c:showBubbleSize val="0"/>
        </c:dLbls>
        <c:gapWidth val="150"/>
        <c:axId val="2128821456"/>
        <c:axId val="2128824400"/>
      </c:barChart>
      <c:catAx>
        <c:axId val="2128821456"/>
        <c:scaling>
          <c:orientation val="minMax"/>
        </c:scaling>
        <c:delete val="0"/>
        <c:axPos val="b"/>
        <c:numFmt formatCode="General" sourceLinked="1"/>
        <c:majorTickMark val="out"/>
        <c:minorTickMark val="none"/>
        <c:tickLblPos val="nextTo"/>
        <c:txPr>
          <a:bodyPr rot="-2700000"/>
          <a:lstStyle/>
          <a:p>
            <a:pPr>
              <a:defRPr/>
            </a:pPr>
            <a:endParaRPr lang="en-US"/>
          </a:p>
        </c:txPr>
        <c:crossAx val="2128824400"/>
        <c:crosses val="autoZero"/>
        <c:auto val="1"/>
        <c:lblAlgn val="ctr"/>
        <c:lblOffset val="100"/>
        <c:noMultiLvlLbl val="0"/>
      </c:catAx>
      <c:valAx>
        <c:axId val="2128824400"/>
        <c:scaling>
          <c:orientation val="minMax"/>
          <c:max val="5.0"/>
        </c:scaling>
        <c:delete val="0"/>
        <c:axPos val="l"/>
        <c:majorGridlines/>
        <c:numFmt formatCode="General" sourceLinked="1"/>
        <c:majorTickMark val="out"/>
        <c:minorTickMark val="none"/>
        <c:tickLblPos val="nextTo"/>
        <c:txPr>
          <a:bodyPr rot="0"/>
          <a:lstStyle/>
          <a:p>
            <a:pPr>
              <a:defRPr/>
            </a:pPr>
            <a:endParaRPr lang="en-US"/>
          </a:p>
        </c:txPr>
        <c:crossAx val="2128821456"/>
        <c:crosses val="autoZero"/>
        <c:crossBetween val="between"/>
        <c:majorUnit val="1.0"/>
        <c:minorUnit val="0.5"/>
      </c:valAx>
    </c:plotArea>
    <c:legend>
      <c:legendPos val="r"/>
      <c:layout/>
      <c:overlay val="0"/>
      <c:txPr>
        <a:bodyPr rot="0" vert="horz"/>
        <a:lstStyle/>
        <a:p>
          <a:pPr>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plotArea>
      <c:layout/>
      <c:barChart>
        <c:barDir val="col"/>
        <c:grouping val="clustered"/>
        <c:varyColors val="0"/>
        <c:ser>
          <c:idx val="0"/>
          <c:order val="0"/>
          <c:tx>
            <c:strRef>
              <c:f>Sheet6!$B$1</c:f>
              <c:strCache>
                <c:ptCount val="1"/>
                <c:pt idx="0">
                  <c:v>2009-2010</c:v>
                </c:pt>
              </c:strCache>
            </c:strRef>
          </c:tx>
          <c:invertIfNegative val="0"/>
          <c:cat>
            <c:strRef>
              <c:f>Sheet6!$A$2:$A$14</c:f>
              <c:strCache>
                <c:ptCount val="12"/>
                <c:pt idx="0">
                  <c:v>OB Rds</c:v>
                </c:pt>
                <c:pt idx="1">
                  <c:v>GYN Rds</c:v>
                </c:pt>
                <c:pt idx="2">
                  <c:v>Pre-Op Conf</c:v>
                </c:pt>
                <c:pt idx="3">
                  <c:v>Case Conf</c:v>
                </c:pt>
                <c:pt idx="4">
                  <c:v>Neonatal Rds</c:v>
                </c:pt>
                <c:pt idx="5">
                  <c:v>Multi Rds</c:v>
                </c:pt>
                <c:pt idx="6">
                  <c:v>Journal Club</c:v>
                </c:pt>
                <c:pt idx="7">
                  <c:v>OB/Peds</c:v>
                </c:pt>
                <c:pt idx="8">
                  <c:v>Pig Labs</c:v>
                </c:pt>
                <c:pt idx="9">
                  <c:v>Skills Labs</c:v>
                </c:pt>
                <c:pt idx="10">
                  <c:v>L&amp;D Lab</c:v>
                </c:pt>
                <c:pt idx="11">
                  <c:v>CREOG Preparation</c:v>
                </c:pt>
              </c:strCache>
            </c:strRef>
          </c:cat>
          <c:val>
            <c:numRef>
              <c:f>Sheet6!$B$2:$B$14</c:f>
            </c:numRef>
          </c:val>
        </c:ser>
        <c:ser>
          <c:idx val="1"/>
          <c:order val="1"/>
          <c:tx>
            <c:strRef>
              <c:f>Sheet6!$C$1</c:f>
              <c:strCache>
                <c:ptCount val="1"/>
                <c:pt idx="0">
                  <c:v>2010-2011</c:v>
                </c:pt>
              </c:strCache>
            </c:strRef>
          </c:tx>
          <c:invertIfNegative val="0"/>
          <c:cat>
            <c:strRef>
              <c:f>Sheet6!$A$2:$A$14</c:f>
              <c:strCache>
                <c:ptCount val="12"/>
                <c:pt idx="0">
                  <c:v>OB Rds</c:v>
                </c:pt>
                <c:pt idx="1">
                  <c:v>GYN Rds</c:v>
                </c:pt>
                <c:pt idx="2">
                  <c:v>Pre-Op Conf</c:v>
                </c:pt>
                <c:pt idx="3">
                  <c:v>Case Conf</c:v>
                </c:pt>
                <c:pt idx="4">
                  <c:v>Neonatal Rds</c:v>
                </c:pt>
                <c:pt idx="5">
                  <c:v>Multi Rds</c:v>
                </c:pt>
                <c:pt idx="6">
                  <c:v>Journal Club</c:v>
                </c:pt>
                <c:pt idx="7">
                  <c:v>OB/Peds</c:v>
                </c:pt>
                <c:pt idx="8">
                  <c:v>Pig Labs</c:v>
                </c:pt>
                <c:pt idx="9">
                  <c:v>Skills Labs</c:v>
                </c:pt>
                <c:pt idx="10">
                  <c:v>L&amp;D Lab</c:v>
                </c:pt>
                <c:pt idx="11">
                  <c:v>CREOG Preparation</c:v>
                </c:pt>
              </c:strCache>
            </c:strRef>
          </c:cat>
          <c:val>
            <c:numRef>
              <c:f>Sheet6!$C$2:$C$14</c:f>
              <c:numCache>
                <c:formatCode>General</c:formatCode>
                <c:ptCount val="12"/>
                <c:pt idx="0">
                  <c:v>3.6</c:v>
                </c:pt>
                <c:pt idx="1">
                  <c:v>3.4</c:v>
                </c:pt>
                <c:pt idx="2">
                  <c:v>3.0</c:v>
                </c:pt>
                <c:pt idx="3">
                  <c:v>3.4</c:v>
                </c:pt>
                <c:pt idx="4">
                  <c:v>3.6</c:v>
                </c:pt>
                <c:pt idx="5">
                  <c:v>3.5</c:v>
                </c:pt>
                <c:pt idx="6">
                  <c:v>3.0</c:v>
                </c:pt>
                <c:pt idx="7">
                  <c:v>3.7</c:v>
                </c:pt>
              </c:numCache>
            </c:numRef>
          </c:val>
        </c:ser>
        <c:ser>
          <c:idx val="2"/>
          <c:order val="2"/>
          <c:tx>
            <c:strRef>
              <c:f>Sheet6!$D$1</c:f>
              <c:strCache>
                <c:ptCount val="1"/>
                <c:pt idx="0">
                  <c:v>2011-2012</c:v>
                </c:pt>
              </c:strCache>
            </c:strRef>
          </c:tx>
          <c:invertIfNegative val="0"/>
          <c:cat>
            <c:strRef>
              <c:f>Sheet6!$A$2:$A$14</c:f>
              <c:strCache>
                <c:ptCount val="12"/>
                <c:pt idx="0">
                  <c:v>OB Rds</c:v>
                </c:pt>
                <c:pt idx="1">
                  <c:v>GYN Rds</c:v>
                </c:pt>
                <c:pt idx="2">
                  <c:v>Pre-Op Conf</c:v>
                </c:pt>
                <c:pt idx="3">
                  <c:v>Case Conf</c:v>
                </c:pt>
                <c:pt idx="4">
                  <c:v>Neonatal Rds</c:v>
                </c:pt>
                <c:pt idx="5">
                  <c:v>Multi Rds</c:v>
                </c:pt>
                <c:pt idx="6">
                  <c:v>Journal Club</c:v>
                </c:pt>
                <c:pt idx="7">
                  <c:v>OB/Peds</c:v>
                </c:pt>
                <c:pt idx="8">
                  <c:v>Pig Labs</c:v>
                </c:pt>
                <c:pt idx="9">
                  <c:v>Skills Labs</c:v>
                </c:pt>
                <c:pt idx="10">
                  <c:v>L&amp;D Lab</c:v>
                </c:pt>
                <c:pt idx="11">
                  <c:v>CREOG Preparation</c:v>
                </c:pt>
              </c:strCache>
            </c:strRef>
          </c:cat>
          <c:val>
            <c:numRef>
              <c:f>Sheet6!$D$2:$D$14</c:f>
              <c:numCache>
                <c:formatCode>General</c:formatCode>
                <c:ptCount val="12"/>
                <c:pt idx="0">
                  <c:v>3.8</c:v>
                </c:pt>
                <c:pt idx="1">
                  <c:v>3.3</c:v>
                </c:pt>
                <c:pt idx="2">
                  <c:v>3.4</c:v>
                </c:pt>
                <c:pt idx="3">
                  <c:v>3.7</c:v>
                </c:pt>
                <c:pt idx="4">
                  <c:v>3.8</c:v>
                </c:pt>
                <c:pt idx="5">
                  <c:v>4.0</c:v>
                </c:pt>
                <c:pt idx="6">
                  <c:v>3.4</c:v>
                </c:pt>
                <c:pt idx="7">
                  <c:v>4.0</c:v>
                </c:pt>
                <c:pt idx="8">
                  <c:v>4.0</c:v>
                </c:pt>
              </c:numCache>
            </c:numRef>
          </c:val>
        </c:ser>
        <c:ser>
          <c:idx val="3"/>
          <c:order val="3"/>
          <c:tx>
            <c:strRef>
              <c:f>Sheet6!$E$1</c:f>
              <c:strCache>
                <c:ptCount val="1"/>
                <c:pt idx="0">
                  <c:v>2012-2013</c:v>
                </c:pt>
              </c:strCache>
            </c:strRef>
          </c:tx>
          <c:invertIfNegative val="0"/>
          <c:cat>
            <c:strRef>
              <c:f>Sheet6!$A$2:$A$14</c:f>
              <c:strCache>
                <c:ptCount val="12"/>
                <c:pt idx="0">
                  <c:v>OB Rds</c:v>
                </c:pt>
                <c:pt idx="1">
                  <c:v>GYN Rds</c:v>
                </c:pt>
                <c:pt idx="2">
                  <c:v>Pre-Op Conf</c:v>
                </c:pt>
                <c:pt idx="3">
                  <c:v>Case Conf</c:v>
                </c:pt>
                <c:pt idx="4">
                  <c:v>Neonatal Rds</c:v>
                </c:pt>
                <c:pt idx="5">
                  <c:v>Multi Rds</c:v>
                </c:pt>
                <c:pt idx="6">
                  <c:v>Journal Club</c:v>
                </c:pt>
                <c:pt idx="7">
                  <c:v>OB/Peds</c:v>
                </c:pt>
                <c:pt idx="8">
                  <c:v>Pig Labs</c:v>
                </c:pt>
                <c:pt idx="9">
                  <c:v>Skills Labs</c:v>
                </c:pt>
                <c:pt idx="10">
                  <c:v>L&amp;D Lab</c:v>
                </c:pt>
                <c:pt idx="11">
                  <c:v>CREOG Preparation</c:v>
                </c:pt>
              </c:strCache>
            </c:strRef>
          </c:cat>
          <c:val>
            <c:numRef>
              <c:f>Sheet6!$E$2:$E$14</c:f>
              <c:numCache>
                <c:formatCode>0.0</c:formatCode>
                <c:ptCount val="12"/>
                <c:pt idx="0">
                  <c:v>4.0</c:v>
                </c:pt>
                <c:pt idx="1">
                  <c:v>3.6</c:v>
                </c:pt>
                <c:pt idx="2">
                  <c:v>3.8</c:v>
                </c:pt>
                <c:pt idx="3">
                  <c:v>3.9</c:v>
                </c:pt>
                <c:pt idx="4">
                  <c:v>3.7</c:v>
                </c:pt>
                <c:pt idx="5">
                  <c:v>3.8</c:v>
                </c:pt>
                <c:pt idx="6">
                  <c:v>3.3</c:v>
                </c:pt>
                <c:pt idx="7">
                  <c:v>3.9</c:v>
                </c:pt>
                <c:pt idx="8">
                  <c:v>4.3</c:v>
                </c:pt>
                <c:pt idx="9">
                  <c:v>4.2</c:v>
                </c:pt>
                <c:pt idx="10">
                  <c:v>3.9</c:v>
                </c:pt>
                <c:pt idx="11">
                  <c:v>4.0</c:v>
                </c:pt>
              </c:numCache>
            </c:numRef>
          </c:val>
        </c:ser>
        <c:ser>
          <c:idx val="4"/>
          <c:order val="4"/>
          <c:tx>
            <c:strRef>
              <c:f>Sheet6!$F$1</c:f>
              <c:strCache>
                <c:ptCount val="1"/>
                <c:pt idx="0">
                  <c:v>2013-2014</c:v>
                </c:pt>
              </c:strCache>
            </c:strRef>
          </c:tx>
          <c:invertIfNegative val="0"/>
          <c:cat>
            <c:strRef>
              <c:f>Sheet6!$A$2:$A$14</c:f>
              <c:strCache>
                <c:ptCount val="12"/>
                <c:pt idx="0">
                  <c:v>OB Rds</c:v>
                </c:pt>
                <c:pt idx="1">
                  <c:v>GYN Rds</c:v>
                </c:pt>
                <c:pt idx="2">
                  <c:v>Pre-Op Conf</c:v>
                </c:pt>
                <c:pt idx="3">
                  <c:v>Case Conf</c:v>
                </c:pt>
                <c:pt idx="4">
                  <c:v>Neonatal Rds</c:v>
                </c:pt>
                <c:pt idx="5">
                  <c:v>Multi Rds</c:v>
                </c:pt>
                <c:pt idx="6">
                  <c:v>Journal Club</c:v>
                </c:pt>
                <c:pt idx="7">
                  <c:v>OB/Peds</c:v>
                </c:pt>
                <c:pt idx="8">
                  <c:v>Pig Labs</c:v>
                </c:pt>
                <c:pt idx="9">
                  <c:v>Skills Labs</c:v>
                </c:pt>
                <c:pt idx="10">
                  <c:v>L&amp;D Lab</c:v>
                </c:pt>
                <c:pt idx="11">
                  <c:v>CREOG Preparation</c:v>
                </c:pt>
              </c:strCache>
            </c:strRef>
          </c:cat>
          <c:val>
            <c:numRef>
              <c:f>Sheet6!$F$2:$F$14</c:f>
              <c:numCache>
                <c:formatCode>General</c:formatCode>
                <c:ptCount val="12"/>
                <c:pt idx="0">
                  <c:v>4.0</c:v>
                </c:pt>
                <c:pt idx="1">
                  <c:v>3.8</c:v>
                </c:pt>
                <c:pt idx="2">
                  <c:v>2.3</c:v>
                </c:pt>
                <c:pt idx="3">
                  <c:v>3.6</c:v>
                </c:pt>
                <c:pt idx="4">
                  <c:v>3.8</c:v>
                </c:pt>
                <c:pt idx="5">
                  <c:v>3.9</c:v>
                </c:pt>
                <c:pt idx="6">
                  <c:v>3.4</c:v>
                </c:pt>
                <c:pt idx="7">
                  <c:v>4.0</c:v>
                </c:pt>
                <c:pt idx="8">
                  <c:v>4.0</c:v>
                </c:pt>
                <c:pt idx="9">
                  <c:v>4.1</c:v>
                </c:pt>
                <c:pt idx="10">
                  <c:v>4.3</c:v>
                </c:pt>
                <c:pt idx="11">
                  <c:v>3.9</c:v>
                </c:pt>
              </c:numCache>
            </c:numRef>
          </c:val>
        </c:ser>
        <c:dLbls>
          <c:showLegendKey val="0"/>
          <c:showVal val="0"/>
          <c:showCatName val="0"/>
          <c:showSerName val="0"/>
          <c:showPercent val="0"/>
          <c:showBubbleSize val="0"/>
        </c:dLbls>
        <c:gapWidth val="150"/>
        <c:axId val="2127705424"/>
        <c:axId val="2127708368"/>
      </c:barChart>
      <c:catAx>
        <c:axId val="2127705424"/>
        <c:scaling>
          <c:orientation val="minMax"/>
        </c:scaling>
        <c:delete val="0"/>
        <c:axPos val="b"/>
        <c:numFmt formatCode="General" sourceLinked="1"/>
        <c:majorTickMark val="out"/>
        <c:minorTickMark val="none"/>
        <c:tickLblPos val="nextTo"/>
        <c:txPr>
          <a:bodyPr rot="-2700000"/>
          <a:lstStyle/>
          <a:p>
            <a:pPr>
              <a:defRPr/>
            </a:pPr>
            <a:endParaRPr lang="en-US"/>
          </a:p>
        </c:txPr>
        <c:crossAx val="2127708368"/>
        <c:crosses val="autoZero"/>
        <c:auto val="1"/>
        <c:lblAlgn val="ctr"/>
        <c:lblOffset val="100"/>
        <c:noMultiLvlLbl val="0"/>
      </c:catAx>
      <c:valAx>
        <c:axId val="2127708368"/>
        <c:scaling>
          <c:orientation val="minMax"/>
          <c:max val="5.0"/>
        </c:scaling>
        <c:delete val="0"/>
        <c:axPos val="l"/>
        <c:majorGridlines/>
        <c:numFmt formatCode="General" sourceLinked="1"/>
        <c:majorTickMark val="out"/>
        <c:minorTickMark val="none"/>
        <c:tickLblPos val="nextTo"/>
        <c:txPr>
          <a:bodyPr rot="0"/>
          <a:lstStyle/>
          <a:p>
            <a:pPr>
              <a:defRPr/>
            </a:pPr>
            <a:endParaRPr lang="en-US"/>
          </a:p>
        </c:txPr>
        <c:crossAx val="2127705424"/>
        <c:crosses val="autoZero"/>
        <c:crossBetween val="between"/>
        <c:majorUnit val="1.0"/>
        <c:minorUnit val="0.5"/>
      </c:valAx>
    </c:plotArea>
    <c:legend>
      <c:legendPos val="r"/>
      <c:layout/>
      <c:overlay val="0"/>
      <c:txPr>
        <a:bodyPr rot="0" vert="horz"/>
        <a:lstStyle/>
        <a:p>
          <a:pPr>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a:t>Milestones -- December 2014</a:t>
            </a:r>
          </a:p>
        </c:rich>
      </c:tx>
      <c:layout/>
      <c:overlay val="0"/>
      <c:spPr>
        <a:noFill/>
        <a:ln>
          <a:noFill/>
        </a:ln>
        <a:effectLst/>
      </c:spPr>
    </c:title>
    <c:autoTitleDeleted val="0"/>
    <c:plotArea>
      <c:layout/>
      <c:lineChart>
        <c:grouping val="standard"/>
        <c:varyColors val="0"/>
        <c:ser>
          <c:idx val="0"/>
          <c:order val="0"/>
          <c:tx>
            <c:strRef>
              <c:f>'November MS Report (1)'!$A$3</c:f>
              <c:strCache>
                <c:ptCount val="1"/>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multiLvlStrRef>
              <c:f>'November MS Report (1)'!$B$1:$AD$2</c:f>
              <c:multiLvlStrCache>
                <c:ptCount val="27"/>
                <c:lvl>
                  <c:pt idx="0">
                    <c:v>Antepartum</c:v>
                  </c:pt>
                  <c:pt idx="1">
                    <c:v>Intrapartum</c:v>
                  </c:pt>
                  <c:pt idx="2">
                    <c:v>Postpartum</c:v>
                  </c:pt>
                  <c:pt idx="3">
                    <c:v>OB Skills</c:v>
                  </c:pt>
                  <c:pt idx="4">
                    <c:v>Laparotomy</c:v>
                  </c:pt>
                  <c:pt idx="5">
                    <c:v>Vaginal</c:v>
                  </c:pt>
                  <c:pt idx="6">
                    <c:v>Endoscopy</c:v>
                  </c:pt>
                  <c:pt idx="7">
                    <c:v>Peri-operative</c:v>
                  </c:pt>
                  <c:pt idx="8">
                    <c:v>Abd Pelvic Pain</c:v>
                  </c:pt>
                  <c:pt idx="9">
                    <c:v>AUB</c:v>
                  </c:pt>
                  <c:pt idx="10">
                    <c:v>Pelvic Mass</c:v>
                  </c:pt>
                  <c:pt idx="11">
                    <c:v>Pelvic Floor</c:v>
                  </c:pt>
                  <c:pt idx="12">
                    <c:v>1st Tri Bleed</c:v>
                  </c:pt>
                  <c:pt idx="13">
                    <c:v>Fam Plan</c:v>
                  </c:pt>
                  <c:pt idx="14">
                    <c:v>Amb GYN</c:v>
                  </c:pt>
                  <c:pt idx="15">
                    <c:v>Non-Rep Pt</c:v>
                  </c:pt>
                  <c:pt idx="16">
                    <c:v>Health Care Main</c:v>
                  </c:pt>
                  <c:pt idx="17">
                    <c:v>Pt Safety</c:v>
                  </c:pt>
                  <c:pt idx="18">
                    <c:v>Cost-Effect</c:v>
                  </c:pt>
                  <c:pt idx="19">
                    <c:v>SDL</c:v>
                  </c:pt>
                  <c:pt idx="20">
                    <c:v>QI</c:v>
                  </c:pt>
                  <c:pt idx="21">
                    <c:v>Comp</c:v>
                  </c:pt>
                  <c:pt idx="22">
                    <c:v>Account</c:v>
                  </c:pt>
                  <c:pt idx="23">
                    <c:v>Respect</c:v>
                  </c:pt>
                  <c:pt idx="24">
                    <c:v>Pt/Fam</c:v>
                  </c:pt>
                  <c:pt idx="25">
                    <c:v>Team</c:v>
                  </c:pt>
                  <c:pt idx="26">
                    <c:v>Inf Consent</c:v>
                  </c:pt>
                </c:lvl>
                <c:lvl>
                  <c:pt idx="0">
                    <c:v>PC1</c:v>
                  </c:pt>
                  <c:pt idx="1">
                    <c:v>PC2</c:v>
                  </c:pt>
                  <c:pt idx="2">
                    <c:v>PC3</c:v>
                  </c:pt>
                  <c:pt idx="3">
                    <c:v>PC4</c:v>
                  </c:pt>
                  <c:pt idx="4">
                    <c:v>PC6</c:v>
                  </c:pt>
                  <c:pt idx="5">
                    <c:v>PC7</c:v>
                  </c:pt>
                  <c:pt idx="6">
                    <c:v>PC8</c:v>
                  </c:pt>
                  <c:pt idx="7">
                    <c:v>MK1</c:v>
                  </c:pt>
                  <c:pt idx="8">
                    <c:v>MK2</c:v>
                  </c:pt>
                  <c:pt idx="9">
                    <c:v>MK3</c:v>
                  </c:pt>
                  <c:pt idx="10">
                    <c:v>MK4</c:v>
                  </c:pt>
                  <c:pt idx="11">
                    <c:v>MK5</c:v>
                  </c:pt>
                  <c:pt idx="12">
                    <c:v>MK6</c:v>
                  </c:pt>
                  <c:pt idx="13">
                    <c:v>PC9</c:v>
                  </c:pt>
                  <c:pt idx="14">
                    <c:v>PC10</c:v>
                  </c:pt>
                  <c:pt idx="15">
                    <c:v>PC11</c:v>
                  </c:pt>
                  <c:pt idx="16">
                    <c:v>MK7</c:v>
                  </c:pt>
                  <c:pt idx="17">
                    <c:v>SBP1</c:v>
                  </c:pt>
                  <c:pt idx="18">
                    <c:v>SBP2</c:v>
                  </c:pt>
                  <c:pt idx="19">
                    <c:v>PBLI1</c:v>
                  </c:pt>
                  <c:pt idx="20">
                    <c:v>PBLI2</c:v>
                  </c:pt>
                  <c:pt idx="21">
                    <c:v>PROF1</c:v>
                  </c:pt>
                  <c:pt idx="22">
                    <c:v>PROF2</c:v>
                  </c:pt>
                  <c:pt idx="23">
                    <c:v>PROF3</c:v>
                  </c:pt>
                  <c:pt idx="24">
                    <c:v>ICS1</c:v>
                  </c:pt>
                  <c:pt idx="25">
                    <c:v>ICS2</c:v>
                  </c:pt>
                  <c:pt idx="26">
                    <c:v>ICS3</c:v>
                  </c:pt>
                </c:lvl>
              </c:multiLvlStrCache>
            </c:multiLvlStrRef>
          </c:cat>
          <c:val>
            <c:numRef>
              <c:f>'November MS Report (1)'!$B$3:$AD$3</c:f>
            </c:numRef>
          </c:val>
          <c:smooth val="0"/>
        </c:ser>
        <c:ser>
          <c:idx val="1"/>
          <c:order val="1"/>
          <c:tx>
            <c:strRef>
              <c:f>'November MS Report (1)'!$A$4</c:f>
              <c:strCache>
                <c:ptCount val="1"/>
                <c:pt idx="0">
                  <c:v>  </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multiLvlStrRef>
              <c:f>'November MS Report (1)'!$B$1:$AD$2</c:f>
              <c:multiLvlStrCache>
                <c:ptCount val="27"/>
                <c:lvl>
                  <c:pt idx="0">
                    <c:v>Antepartum</c:v>
                  </c:pt>
                  <c:pt idx="1">
                    <c:v>Intrapartum</c:v>
                  </c:pt>
                  <c:pt idx="2">
                    <c:v>Postpartum</c:v>
                  </c:pt>
                  <c:pt idx="3">
                    <c:v>OB Skills</c:v>
                  </c:pt>
                  <c:pt idx="4">
                    <c:v>Laparotomy</c:v>
                  </c:pt>
                  <c:pt idx="5">
                    <c:v>Vaginal</c:v>
                  </c:pt>
                  <c:pt idx="6">
                    <c:v>Endoscopy</c:v>
                  </c:pt>
                  <c:pt idx="7">
                    <c:v>Peri-operative</c:v>
                  </c:pt>
                  <c:pt idx="8">
                    <c:v>Abd Pelvic Pain</c:v>
                  </c:pt>
                  <c:pt idx="9">
                    <c:v>AUB</c:v>
                  </c:pt>
                  <c:pt idx="10">
                    <c:v>Pelvic Mass</c:v>
                  </c:pt>
                  <c:pt idx="11">
                    <c:v>Pelvic Floor</c:v>
                  </c:pt>
                  <c:pt idx="12">
                    <c:v>1st Tri Bleed</c:v>
                  </c:pt>
                  <c:pt idx="13">
                    <c:v>Fam Plan</c:v>
                  </c:pt>
                  <c:pt idx="14">
                    <c:v>Amb GYN</c:v>
                  </c:pt>
                  <c:pt idx="15">
                    <c:v>Non-Rep Pt</c:v>
                  </c:pt>
                  <c:pt idx="16">
                    <c:v>Health Care Main</c:v>
                  </c:pt>
                  <c:pt idx="17">
                    <c:v>Pt Safety</c:v>
                  </c:pt>
                  <c:pt idx="18">
                    <c:v>Cost-Effect</c:v>
                  </c:pt>
                  <c:pt idx="19">
                    <c:v>SDL</c:v>
                  </c:pt>
                  <c:pt idx="20">
                    <c:v>QI</c:v>
                  </c:pt>
                  <c:pt idx="21">
                    <c:v>Comp</c:v>
                  </c:pt>
                  <c:pt idx="22">
                    <c:v>Account</c:v>
                  </c:pt>
                  <c:pt idx="23">
                    <c:v>Respect</c:v>
                  </c:pt>
                  <c:pt idx="24">
                    <c:v>Pt/Fam</c:v>
                  </c:pt>
                  <c:pt idx="25">
                    <c:v>Team</c:v>
                  </c:pt>
                  <c:pt idx="26">
                    <c:v>Inf Consent</c:v>
                  </c:pt>
                </c:lvl>
                <c:lvl>
                  <c:pt idx="0">
                    <c:v>PC1</c:v>
                  </c:pt>
                  <c:pt idx="1">
                    <c:v>PC2</c:v>
                  </c:pt>
                  <c:pt idx="2">
                    <c:v>PC3</c:v>
                  </c:pt>
                  <c:pt idx="3">
                    <c:v>PC4</c:v>
                  </c:pt>
                  <c:pt idx="4">
                    <c:v>PC6</c:v>
                  </c:pt>
                  <c:pt idx="5">
                    <c:v>PC7</c:v>
                  </c:pt>
                  <c:pt idx="6">
                    <c:v>PC8</c:v>
                  </c:pt>
                  <c:pt idx="7">
                    <c:v>MK1</c:v>
                  </c:pt>
                  <c:pt idx="8">
                    <c:v>MK2</c:v>
                  </c:pt>
                  <c:pt idx="9">
                    <c:v>MK3</c:v>
                  </c:pt>
                  <c:pt idx="10">
                    <c:v>MK4</c:v>
                  </c:pt>
                  <c:pt idx="11">
                    <c:v>MK5</c:v>
                  </c:pt>
                  <c:pt idx="12">
                    <c:v>MK6</c:v>
                  </c:pt>
                  <c:pt idx="13">
                    <c:v>PC9</c:v>
                  </c:pt>
                  <c:pt idx="14">
                    <c:v>PC10</c:v>
                  </c:pt>
                  <c:pt idx="15">
                    <c:v>PC11</c:v>
                  </c:pt>
                  <c:pt idx="16">
                    <c:v>MK7</c:v>
                  </c:pt>
                  <c:pt idx="17">
                    <c:v>SBP1</c:v>
                  </c:pt>
                  <c:pt idx="18">
                    <c:v>SBP2</c:v>
                  </c:pt>
                  <c:pt idx="19">
                    <c:v>PBLI1</c:v>
                  </c:pt>
                  <c:pt idx="20">
                    <c:v>PBLI2</c:v>
                  </c:pt>
                  <c:pt idx="21">
                    <c:v>PROF1</c:v>
                  </c:pt>
                  <c:pt idx="22">
                    <c:v>PROF2</c:v>
                  </c:pt>
                  <c:pt idx="23">
                    <c:v>PROF3</c:v>
                  </c:pt>
                  <c:pt idx="24">
                    <c:v>ICS1</c:v>
                  </c:pt>
                  <c:pt idx="25">
                    <c:v>ICS2</c:v>
                  </c:pt>
                  <c:pt idx="26">
                    <c:v>ICS3</c:v>
                  </c:pt>
                </c:lvl>
              </c:multiLvlStrCache>
            </c:multiLvlStrRef>
          </c:cat>
          <c:val>
            <c:numRef>
              <c:f>'November MS Report (1)'!$B$4:$AD$4</c:f>
            </c:numRef>
          </c:val>
          <c:smooth val="0"/>
        </c:ser>
        <c:ser>
          <c:idx val="2"/>
          <c:order val="2"/>
          <c:tx>
            <c:strRef>
              <c:f>'November MS Report (1)'!$A$5</c:f>
              <c:strCache>
                <c:ptCount val="1"/>
                <c:pt idx="0">
                  <c:v>  </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multiLvlStrRef>
              <c:f>'November MS Report (1)'!$B$1:$AD$2</c:f>
              <c:multiLvlStrCache>
                <c:ptCount val="27"/>
                <c:lvl>
                  <c:pt idx="0">
                    <c:v>Antepartum</c:v>
                  </c:pt>
                  <c:pt idx="1">
                    <c:v>Intrapartum</c:v>
                  </c:pt>
                  <c:pt idx="2">
                    <c:v>Postpartum</c:v>
                  </c:pt>
                  <c:pt idx="3">
                    <c:v>OB Skills</c:v>
                  </c:pt>
                  <c:pt idx="4">
                    <c:v>Laparotomy</c:v>
                  </c:pt>
                  <c:pt idx="5">
                    <c:v>Vaginal</c:v>
                  </c:pt>
                  <c:pt idx="6">
                    <c:v>Endoscopy</c:v>
                  </c:pt>
                  <c:pt idx="7">
                    <c:v>Peri-operative</c:v>
                  </c:pt>
                  <c:pt idx="8">
                    <c:v>Abd Pelvic Pain</c:v>
                  </c:pt>
                  <c:pt idx="9">
                    <c:v>AUB</c:v>
                  </c:pt>
                  <c:pt idx="10">
                    <c:v>Pelvic Mass</c:v>
                  </c:pt>
                  <c:pt idx="11">
                    <c:v>Pelvic Floor</c:v>
                  </c:pt>
                  <c:pt idx="12">
                    <c:v>1st Tri Bleed</c:v>
                  </c:pt>
                  <c:pt idx="13">
                    <c:v>Fam Plan</c:v>
                  </c:pt>
                  <c:pt idx="14">
                    <c:v>Amb GYN</c:v>
                  </c:pt>
                  <c:pt idx="15">
                    <c:v>Non-Rep Pt</c:v>
                  </c:pt>
                  <c:pt idx="16">
                    <c:v>Health Care Main</c:v>
                  </c:pt>
                  <c:pt idx="17">
                    <c:v>Pt Safety</c:v>
                  </c:pt>
                  <c:pt idx="18">
                    <c:v>Cost-Effect</c:v>
                  </c:pt>
                  <c:pt idx="19">
                    <c:v>SDL</c:v>
                  </c:pt>
                  <c:pt idx="20">
                    <c:v>QI</c:v>
                  </c:pt>
                  <c:pt idx="21">
                    <c:v>Comp</c:v>
                  </c:pt>
                  <c:pt idx="22">
                    <c:v>Account</c:v>
                  </c:pt>
                  <c:pt idx="23">
                    <c:v>Respect</c:v>
                  </c:pt>
                  <c:pt idx="24">
                    <c:v>Pt/Fam</c:v>
                  </c:pt>
                  <c:pt idx="25">
                    <c:v>Team</c:v>
                  </c:pt>
                  <c:pt idx="26">
                    <c:v>Inf Consent</c:v>
                  </c:pt>
                </c:lvl>
                <c:lvl>
                  <c:pt idx="0">
                    <c:v>PC1</c:v>
                  </c:pt>
                  <c:pt idx="1">
                    <c:v>PC2</c:v>
                  </c:pt>
                  <c:pt idx="2">
                    <c:v>PC3</c:v>
                  </c:pt>
                  <c:pt idx="3">
                    <c:v>PC4</c:v>
                  </c:pt>
                  <c:pt idx="4">
                    <c:v>PC6</c:v>
                  </c:pt>
                  <c:pt idx="5">
                    <c:v>PC7</c:v>
                  </c:pt>
                  <c:pt idx="6">
                    <c:v>PC8</c:v>
                  </c:pt>
                  <c:pt idx="7">
                    <c:v>MK1</c:v>
                  </c:pt>
                  <c:pt idx="8">
                    <c:v>MK2</c:v>
                  </c:pt>
                  <c:pt idx="9">
                    <c:v>MK3</c:v>
                  </c:pt>
                  <c:pt idx="10">
                    <c:v>MK4</c:v>
                  </c:pt>
                  <c:pt idx="11">
                    <c:v>MK5</c:v>
                  </c:pt>
                  <c:pt idx="12">
                    <c:v>MK6</c:v>
                  </c:pt>
                  <c:pt idx="13">
                    <c:v>PC9</c:v>
                  </c:pt>
                  <c:pt idx="14">
                    <c:v>PC10</c:v>
                  </c:pt>
                  <c:pt idx="15">
                    <c:v>PC11</c:v>
                  </c:pt>
                  <c:pt idx="16">
                    <c:v>MK7</c:v>
                  </c:pt>
                  <c:pt idx="17">
                    <c:v>SBP1</c:v>
                  </c:pt>
                  <c:pt idx="18">
                    <c:v>SBP2</c:v>
                  </c:pt>
                  <c:pt idx="19">
                    <c:v>PBLI1</c:v>
                  </c:pt>
                  <c:pt idx="20">
                    <c:v>PBLI2</c:v>
                  </c:pt>
                  <c:pt idx="21">
                    <c:v>PROF1</c:v>
                  </c:pt>
                  <c:pt idx="22">
                    <c:v>PROF2</c:v>
                  </c:pt>
                  <c:pt idx="23">
                    <c:v>PROF3</c:v>
                  </c:pt>
                  <c:pt idx="24">
                    <c:v>ICS1</c:v>
                  </c:pt>
                  <c:pt idx="25">
                    <c:v>ICS2</c:v>
                  </c:pt>
                  <c:pt idx="26">
                    <c:v>ICS3</c:v>
                  </c:pt>
                </c:lvl>
              </c:multiLvlStrCache>
            </c:multiLvlStrRef>
          </c:cat>
          <c:val>
            <c:numRef>
              <c:f>'November MS Report (1)'!$B$5:$AD$5</c:f>
            </c:numRef>
          </c:val>
          <c:smooth val="0"/>
        </c:ser>
        <c:ser>
          <c:idx val="3"/>
          <c:order val="3"/>
          <c:tx>
            <c:strRef>
              <c:f>'November MS Report (1)'!$A$6</c:f>
              <c:strCache>
                <c:ptCount val="1"/>
                <c:pt idx="0">
                  <c:v>  </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multiLvlStrRef>
              <c:f>'November MS Report (1)'!$B$1:$AD$2</c:f>
              <c:multiLvlStrCache>
                <c:ptCount val="27"/>
                <c:lvl>
                  <c:pt idx="0">
                    <c:v>Antepartum</c:v>
                  </c:pt>
                  <c:pt idx="1">
                    <c:v>Intrapartum</c:v>
                  </c:pt>
                  <c:pt idx="2">
                    <c:v>Postpartum</c:v>
                  </c:pt>
                  <c:pt idx="3">
                    <c:v>OB Skills</c:v>
                  </c:pt>
                  <c:pt idx="4">
                    <c:v>Laparotomy</c:v>
                  </c:pt>
                  <c:pt idx="5">
                    <c:v>Vaginal</c:v>
                  </c:pt>
                  <c:pt idx="6">
                    <c:v>Endoscopy</c:v>
                  </c:pt>
                  <c:pt idx="7">
                    <c:v>Peri-operative</c:v>
                  </c:pt>
                  <c:pt idx="8">
                    <c:v>Abd Pelvic Pain</c:v>
                  </c:pt>
                  <c:pt idx="9">
                    <c:v>AUB</c:v>
                  </c:pt>
                  <c:pt idx="10">
                    <c:v>Pelvic Mass</c:v>
                  </c:pt>
                  <c:pt idx="11">
                    <c:v>Pelvic Floor</c:v>
                  </c:pt>
                  <c:pt idx="12">
                    <c:v>1st Tri Bleed</c:v>
                  </c:pt>
                  <c:pt idx="13">
                    <c:v>Fam Plan</c:v>
                  </c:pt>
                  <c:pt idx="14">
                    <c:v>Amb GYN</c:v>
                  </c:pt>
                  <c:pt idx="15">
                    <c:v>Non-Rep Pt</c:v>
                  </c:pt>
                  <c:pt idx="16">
                    <c:v>Health Care Main</c:v>
                  </c:pt>
                  <c:pt idx="17">
                    <c:v>Pt Safety</c:v>
                  </c:pt>
                  <c:pt idx="18">
                    <c:v>Cost-Effect</c:v>
                  </c:pt>
                  <c:pt idx="19">
                    <c:v>SDL</c:v>
                  </c:pt>
                  <c:pt idx="20">
                    <c:v>QI</c:v>
                  </c:pt>
                  <c:pt idx="21">
                    <c:v>Comp</c:v>
                  </c:pt>
                  <c:pt idx="22">
                    <c:v>Account</c:v>
                  </c:pt>
                  <c:pt idx="23">
                    <c:v>Respect</c:v>
                  </c:pt>
                  <c:pt idx="24">
                    <c:v>Pt/Fam</c:v>
                  </c:pt>
                  <c:pt idx="25">
                    <c:v>Team</c:v>
                  </c:pt>
                  <c:pt idx="26">
                    <c:v>Inf Consent</c:v>
                  </c:pt>
                </c:lvl>
                <c:lvl>
                  <c:pt idx="0">
                    <c:v>PC1</c:v>
                  </c:pt>
                  <c:pt idx="1">
                    <c:v>PC2</c:v>
                  </c:pt>
                  <c:pt idx="2">
                    <c:v>PC3</c:v>
                  </c:pt>
                  <c:pt idx="3">
                    <c:v>PC4</c:v>
                  </c:pt>
                  <c:pt idx="4">
                    <c:v>PC6</c:v>
                  </c:pt>
                  <c:pt idx="5">
                    <c:v>PC7</c:v>
                  </c:pt>
                  <c:pt idx="6">
                    <c:v>PC8</c:v>
                  </c:pt>
                  <c:pt idx="7">
                    <c:v>MK1</c:v>
                  </c:pt>
                  <c:pt idx="8">
                    <c:v>MK2</c:v>
                  </c:pt>
                  <c:pt idx="9">
                    <c:v>MK3</c:v>
                  </c:pt>
                  <c:pt idx="10">
                    <c:v>MK4</c:v>
                  </c:pt>
                  <c:pt idx="11">
                    <c:v>MK5</c:v>
                  </c:pt>
                  <c:pt idx="12">
                    <c:v>MK6</c:v>
                  </c:pt>
                  <c:pt idx="13">
                    <c:v>PC9</c:v>
                  </c:pt>
                  <c:pt idx="14">
                    <c:v>PC10</c:v>
                  </c:pt>
                  <c:pt idx="15">
                    <c:v>PC11</c:v>
                  </c:pt>
                  <c:pt idx="16">
                    <c:v>MK7</c:v>
                  </c:pt>
                  <c:pt idx="17">
                    <c:v>SBP1</c:v>
                  </c:pt>
                  <c:pt idx="18">
                    <c:v>SBP2</c:v>
                  </c:pt>
                  <c:pt idx="19">
                    <c:v>PBLI1</c:v>
                  </c:pt>
                  <c:pt idx="20">
                    <c:v>PBLI2</c:v>
                  </c:pt>
                  <c:pt idx="21">
                    <c:v>PROF1</c:v>
                  </c:pt>
                  <c:pt idx="22">
                    <c:v>PROF2</c:v>
                  </c:pt>
                  <c:pt idx="23">
                    <c:v>PROF3</c:v>
                  </c:pt>
                  <c:pt idx="24">
                    <c:v>ICS1</c:v>
                  </c:pt>
                  <c:pt idx="25">
                    <c:v>ICS2</c:v>
                  </c:pt>
                  <c:pt idx="26">
                    <c:v>ICS3</c:v>
                  </c:pt>
                </c:lvl>
              </c:multiLvlStrCache>
            </c:multiLvlStrRef>
          </c:cat>
          <c:val>
            <c:numRef>
              <c:f>'November MS Report (1)'!$B$6:$AD$6</c:f>
            </c:numRef>
          </c:val>
          <c:smooth val="0"/>
        </c:ser>
        <c:ser>
          <c:idx val="4"/>
          <c:order val="4"/>
          <c:tx>
            <c:strRef>
              <c:f>'November MS Report (1)'!$A$7</c:f>
              <c:strCache>
                <c:ptCount val="1"/>
                <c:pt idx="0">
                  <c:v>  </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multiLvlStrRef>
              <c:f>'November MS Report (1)'!$B$1:$AD$2</c:f>
              <c:multiLvlStrCache>
                <c:ptCount val="27"/>
                <c:lvl>
                  <c:pt idx="0">
                    <c:v>Antepartum</c:v>
                  </c:pt>
                  <c:pt idx="1">
                    <c:v>Intrapartum</c:v>
                  </c:pt>
                  <c:pt idx="2">
                    <c:v>Postpartum</c:v>
                  </c:pt>
                  <c:pt idx="3">
                    <c:v>OB Skills</c:v>
                  </c:pt>
                  <c:pt idx="4">
                    <c:v>Laparotomy</c:v>
                  </c:pt>
                  <c:pt idx="5">
                    <c:v>Vaginal</c:v>
                  </c:pt>
                  <c:pt idx="6">
                    <c:v>Endoscopy</c:v>
                  </c:pt>
                  <c:pt idx="7">
                    <c:v>Peri-operative</c:v>
                  </c:pt>
                  <c:pt idx="8">
                    <c:v>Abd Pelvic Pain</c:v>
                  </c:pt>
                  <c:pt idx="9">
                    <c:v>AUB</c:v>
                  </c:pt>
                  <c:pt idx="10">
                    <c:v>Pelvic Mass</c:v>
                  </c:pt>
                  <c:pt idx="11">
                    <c:v>Pelvic Floor</c:v>
                  </c:pt>
                  <c:pt idx="12">
                    <c:v>1st Tri Bleed</c:v>
                  </c:pt>
                  <c:pt idx="13">
                    <c:v>Fam Plan</c:v>
                  </c:pt>
                  <c:pt idx="14">
                    <c:v>Amb GYN</c:v>
                  </c:pt>
                  <c:pt idx="15">
                    <c:v>Non-Rep Pt</c:v>
                  </c:pt>
                  <c:pt idx="16">
                    <c:v>Health Care Main</c:v>
                  </c:pt>
                  <c:pt idx="17">
                    <c:v>Pt Safety</c:v>
                  </c:pt>
                  <c:pt idx="18">
                    <c:v>Cost-Effect</c:v>
                  </c:pt>
                  <c:pt idx="19">
                    <c:v>SDL</c:v>
                  </c:pt>
                  <c:pt idx="20">
                    <c:v>QI</c:v>
                  </c:pt>
                  <c:pt idx="21">
                    <c:v>Comp</c:v>
                  </c:pt>
                  <c:pt idx="22">
                    <c:v>Account</c:v>
                  </c:pt>
                  <c:pt idx="23">
                    <c:v>Respect</c:v>
                  </c:pt>
                  <c:pt idx="24">
                    <c:v>Pt/Fam</c:v>
                  </c:pt>
                  <c:pt idx="25">
                    <c:v>Team</c:v>
                  </c:pt>
                  <c:pt idx="26">
                    <c:v>Inf Consent</c:v>
                  </c:pt>
                </c:lvl>
                <c:lvl>
                  <c:pt idx="0">
                    <c:v>PC1</c:v>
                  </c:pt>
                  <c:pt idx="1">
                    <c:v>PC2</c:v>
                  </c:pt>
                  <c:pt idx="2">
                    <c:v>PC3</c:v>
                  </c:pt>
                  <c:pt idx="3">
                    <c:v>PC4</c:v>
                  </c:pt>
                  <c:pt idx="4">
                    <c:v>PC6</c:v>
                  </c:pt>
                  <c:pt idx="5">
                    <c:v>PC7</c:v>
                  </c:pt>
                  <c:pt idx="6">
                    <c:v>PC8</c:v>
                  </c:pt>
                  <c:pt idx="7">
                    <c:v>MK1</c:v>
                  </c:pt>
                  <c:pt idx="8">
                    <c:v>MK2</c:v>
                  </c:pt>
                  <c:pt idx="9">
                    <c:v>MK3</c:v>
                  </c:pt>
                  <c:pt idx="10">
                    <c:v>MK4</c:v>
                  </c:pt>
                  <c:pt idx="11">
                    <c:v>MK5</c:v>
                  </c:pt>
                  <c:pt idx="12">
                    <c:v>MK6</c:v>
                  </c:pt>
                  <c:pt idx="13">
                    <c:v>PC9</c:v>
                  </c:pt>
                  <c:pt idx="14">
                    <c:v>PC10</c:v>
                  </c:pt>
                  <c:pt idx="15">
                    <c:v>PC11</c:v>
                  </c:pt>
                  <c:pt idx="16">
                    <c:v>MK7</c:v>
                  </c:pt>
                  <c:pt idx="17">
                    <c:v>SBP1</c:v>
                  </c:pt>
                  <c:pt idx="18">
                    <c:v>SBP2</c:v>
                  </c:pt>
                  <c:pt idx="19">
                    <c:v>PBLI1</c:v>
                  </c:pt>
                  <c:pt idx="20">
                    <c:v>PBLI2</c:v>
                  </c:pt>
                  <c:pt idx="21">
                    <c:v>PROF1</c:v>
                  </c:pt>
                  <c:pt idx="22">
                    <c:v>PROF2</c:v>
                  </c:pt>
                  <c:pt idx="23">
                    <c:v>PROF3</c:v>
                  </c:pt>
                  <c:pt idx="24">
                    <c:v>ICS1</c:v>
                  </c:pt>
                  <c:pt idx="25">
                    <c:v>ICS2</c:v>
                  </c:pt>
                  <c:pt idx="26">
                    <c:v>ICS3</c:v>
                  </c:pt>
                </c:lvl>
              </c:multiLvlStrCache>
            </c:multiLvlStrRef>
          </c:cat>
          <c:val>
            <c:numRef>
              <c:f>'November MS Report (1)'!$B$7:$AD$7</c:f>
            </c:numRef>
          </c:val>
          <c:smooth val="0"/>
        </c:ser>
        <c:ser>
          <c:idx val="5"/>
          <c:order val="5"/>
          <c:tx>
            <c:strRef>
              <c:f>'November MS Report (1)'!$A$8</c:f>
              <c:strCache>
                <c:ptCount val="1"/>
                <c:pt idx="0">
                  <c:v>PGY1</c:v>
                </c:pt>
              </c:strCache>
            </c:strRef>
          </c:tx>
          <c:spPr>
            <a:ln w="28575" cap="rnd">
              <a:solidFill>
                <a:schemeClr val="accent6"/>
              </a:solidFill>
              <a:round/>
            </a:ln>
            <a:effectLst/>
          </c:spPr>
          <c:marker>
            <c:symbol val="none"/>
          </c:marker>
          <c:cat>
            <c:multiLvlStrRef>
              <c:f>'November MS Report (1)'!$B$1:$AD$2</c:f>
              <c:multiLvlStrCache>
                <c:ptCount val="27"/>
                <c:lvl>
                  <c:pt idx="0">
                    <c:v>Antepartum</c:v>
                  </c:pt>
                  <c:pt idx="1">
                    <c:v>Intrapartum</c:v>
                  </c:pt>
                  <c:pt idx="2">
                    <c:v>Postpartum</c:v>
                  </c:pt>
                  <c:pt idx="3">
                    <c:v>OB Skills</c:v>
                  </c:pt>
                  <c:pt idx="4">
                    <c:v>Laparotomy</c:v>
                  </c:pt>
                  <c:pt idx="5">
                    <c:v>Vaginal</c:v>
                  </c:pt>
                  <c:pt idx="6">
                    <c:v>Endoscopy</c:v>
                  </c:pt>
                  <c:pt idx="7">
                    <c:v>Peri-operative</c:v>
                  </c:pt>
                  <c:pt idx="8">
                    <c:v>Abd Pelvic Pain</c:v>
                  </c:pt>
                  <c:pt idx="9">
                    <c:v>AUB</c:v>
                  </c:pt>
                  <c:pt idx="10">
                    <c:v>Pelvic Mass</c:v>
                  </c:pt>
                  <c:pt idx="11">
                    <c:v>Pelvic Floor</c:v>
                  </c:pt>
                  <c:pt idx="12">
                    <c:v>1st Tri Bleed</c:v>
                  </c:pt>
                  <c:pt idx="13">
                    <c:v>Fam Plan</c:v>
                  </c:pt>
                  <c:pt idx="14">
                    <c:v>Amb GYN</c:v>
                  </c:pt>
                  <c:pt idx="15">
                    <c:v>Non-Rep Pt</c:v>
                  </c:pt>
                  <c:pt idx="16">
                    <c:v>Health Care Main</c:v>
                  </c:pt>
                  <c:pt idx="17">
                    <c:v>Pt Safety</c:v>
                  </c:pt>
                  <c:pt idx="18">
                    <c:v>Cost-Effect</c:v>
                  </c:pt>
                  <c:pt idx="19">
                    <c:v>SDL</c:v>
                  </c:pt>
                  <c:pt idx="20">
                    <c:v>QI</c:v>
                  </c:pt>
                  <c:pt idx="21">
                    <c:v>Comp</c:v>
                  </c:pt>
                  <c:pt idx="22">
                    <c:v>Account</c:v>
                  </c:pt>
                  <c:pt idx="23">
                    <c:v>Respect</c:v>
                  </c:pt>
                  <c:pt idx="24">
                    <c:v>Pt/Fam</c:v>
                  </c:pt>
                  <c:pt idx="25">
                    <c:v>Team</c:v>
                  </c:pt>
                  <c:pt idx="26">
                    <c:v>Inf Consent</c:v>
                  </c:pt>
                </c:lvl>
                <c:lvl>
                  <c:pt idx="0">
                    <c:v>PC1</c:v>
                  </c:pt>
                  <c:pt idx="1">
                    <c:v>PC2</c:v>
                  </c:pt>
                  <c:pt idx="2">
                    <c:v>PC3</c:v>
                  </c:pt>
                  <c:pt idx="3">
                    <c:v>PC4</c:v>
                  </c:pt>
                  <c:pt idx="4">
                    <c:v>PC6</c:v>
                  </c:pt>
                  <c:pt idx="5">
                    <c:v>PC7</c:v>
                  </c:pt>
                  <c:pt idx="6">
                    <c:v>PC8</c:v>
                  </c:pt>
                  <c:pt idx="7">
                    <c:v>MK1</c:v>
                  </c:pt>
                  <c:pt idx="8">
                    <c:v>MK2</c:v>
                  </c:pt>
                  <c:pt idx="9">
                    <c:v>MK3</c:v>
                  </c:pt>
                  <c:pt idx="10">
                    <c:v>MK4</c:v>
                  </c:pt>
                  <c:pt idx="11">
                    <c:v>MK5</c:v>
                  </c:pt>
                  <c:pt idx="12">
                    <c:v>MK6</c:v>
                  </c:pt>
                  <c:pt idx="13">
                    <c:v>PC9</c:v>
                  </c:pt>
                  <c:pt idx="14">
                    <c:v>PC10</c:v>
                  </c:pt>
                  <c:pt idx="15">
                    <c:v>PC11</c:v>
                  </c:pt>
                  <c:pt idx="16">
                    <c:v>MK7</c:v>
                  </c:pt>
                  <c:pt idx="17">
                    <c:v>SBP1</c:v>
                  </c:pt>
                  <c:pt idx="18">
                    <c:v>SBP2</c:v>
                  </c:pt>
                  <c:pt idx="19">
                    <c:v>PBLI1</c:v>
                  </c:pt>
                  <c:pt idx="20">
                    <c:v>PBLI2</c:v>
                  </c:pt>
                  <c:pt idx="21">
                    <c:v>PROF1</c:v>
                  </c:pt>
                  <c:pt idx="22">
                    <c:v>PROF2</c:v>
                  </c:pt>
                  <c:pt idx="23">
                    <c:v>PROF3</c:v>
                  </c:pt>
                  <c:pt idx="24">
                    <c:v>ICS1</c:v>
                  </c:pt>
                  <c:pt idx="25">
                    <c:v>ICS2</c:v>
                  </c:pt>
                  <c:pt idx="26">
                    <c:v>ICS3</c:v>
                  </c:pt>
                </c:lvl>
              </c:multiLvlStrCache>
            </c:multiLvlStrRef>
          </c:cat>
          <c:val>
            <c:numRef>
              <c:f>'November MS Report (1)'!$B$8:$AD$8</c:f>
              <c:numCache>
                <c:formatCode>General</c:formatCode>
                <c:ptCount val="27"/>
                <c:pt idx="0">
                  <c:v>1.0</c:v>
                </c:pt>
                <c:pt idx="1">
                  <c:v>1.0</c:v>
                </c:pt>
                <c:pt idx="2">
                  <c:v>1.0</c:v>
                </c:pt>
                <c:pt idx="3">
                  <c:v>1.0</c:v>
                </c:pt>
                <c:pt idx="4">
                  <c:v>1.0</c:v>
                </c:pt>
                <c:pt idx="6">
                  <c:v>1.0</c:v>
                </c:pt>
                <c:pt idx="7">
                  <c:v>1.0</c:v>
                </c:pt>
                <c:pt idx="8">
                  <c:v>1.0</c:v>
                </c:pt>
                <c:pt idx="9">
                  <c:v>1.0</c:v>
                </c:pt>
                <c:pt idx="10">
                  <c:v>1.0</c:v>
                </c:pt>
                <c:pt idx="12">
                  <c:v>1.0</c:v>
                </c:pt>
                <c:pt idx="13">
                  <c:v>1.0</c:v>
                </c:pt>
                <c:pt idx="14">
                  <c:v>1.0</c:v>
                </c:pt>
                <c:pt idx="15">
                  <c:v>1.0</c:v>
                </c:pt>
                <c:pt idx="16">
                  <c:v>1.0</c:v>
                </c:pt>
                <c:pt idx="17">
                  <c:v>1.0</c:v>
                </c:pt>
                <c:pt idx="18">
                  <c:v>1.0</c:v>
                </c:pt>
                <c:pt idx="19">
                  <c:v>1.0</c:v>
                </c:pt>
                <c:pt idx="20">
                  <c:v>1.0</c:v>
                </c:pt>
                <c:pt idx="21">
                  <c:v>1.0</c:v>
                </c:pt>
                <c:pt idx="22">
                  <c:v>1.25</c:v>
                </c:pt>
                <c:pt idx="23">
                  <c:v>1.0</c:v>
                </c:pt>
                <c:pt idx="24">
                  <c:v>1.0</c:v>
                </c:pt>
                <c:pt idx="25">
                  <c:v>1.0</c:v>
                </c:pt>
                <c:pt idx="26">
                  <c:v>1.0</c:v>
                </c:pt>
              </c:numCache>
            </c:numRef>
          </c:val>
          <c:smooth val="0"/>
        </c:ser>
        <c:ser>
          <c:idx val="6"/>
          <c:order val="6"/>
          <c:tx>
            <c:strRef>
              <c:f>'November MS Report (1)'!$A$9</c:f>
              <c:strCache>
                <c:ptCount val="1"/>
                <c:pt idx="0">
                  <c:v>  </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multiLvlStrRef>
              <c:f>'November MS Report (1)'!$B$1:$AD$2</c:f>
              <c:multiLvlStrCache>
                <c:ptCount val="27"/>
                <c:lvl>
                  <c:pt idx="0">
                    <c:v>Antepartum</c:v>
                  </c:pt>
                  <c:pt idx="1">
                    <c:v>Intrapartum</c:v>
                  </c:pt>
                  <c:pt idx="2">
                    <c:v>Postpartum</c:v>
                  </c:pt>
                  <c:pt idx="3">
                    <c:v>OB Skills</c:v>
                  </c:pt>
                  <c:pt idx="4">
                    <c:v>Laparotomy</c:v>
                  </c:pt>
                  <c:pt idx="5">
                    <c:v>Vaginal</c:v>
                  </c:pt>
                  <c:pt idx="6">
                    <c:v>Endoscopy</c:v>
                  </c:pt>
                  <c:pt idx="7">
                    <c:v>Peri-operative</c:v>
                  </c:pt>
                  <c:pt idx="8">
                    <c:v>Abd Pelvic Pain</c:v>
                  </c:pt>
                  <c:pt idx="9">
                    <c:v>AUB</c:v>
                  </c:pt>
                  <c:pt idx="10">
                    <c:v>Pelvic Mass</c:v>
                  </c:pt>
                  <c:pt idx="11">
                    <c:v>Pelvic Floor</c:v>
                  </c:pt>
                  <c:pt idx="12">
                    <c:v>1st Tri Bleed</c:v>
                  </c:pt>
                  <c:pt idx="13">
                    <c:v>Fam Plan</c:v>
                  </c:pt>
                  <c:pt idx="14">
                    <c:v>Amb GYN</c:v>
                  </c:pt>
                  <c:pt idx="15">
                    <c:v>Non-Rep Pt</c:v>
                  </c:pt>
                  <c:pt idx="16">
                    <c:v>Health Care Main</c:v>
                  </c:pt>
                  <c:pt idx="17">
                    <c:v>Pt Safety</c:v>
                  </c:pt>
                  <c:pt idx="18">
                    <c:v>Cost-Effect</c:v>
                  </c:pt>
                  <c:pt idx="19">
                    <c:v>SDL</c:v>
                  </c:pt>
                  <c:pt idx="20">
                    <c:v>QI</c:v>
                  </c:pt>
                  <c:pt idx="21">
                    <c:v>Comp</c:v>
                  </c:pt>
                  <c:pt idx="22">
                    <c:v>Account</c:v>
                  </c:pt>
                  <c:pt idx="23">
                    <c:v>Respect</c:v>
                  </c:pt>
                  <c:pt idx="24">
                    <c:v>Pt/Fam</c:v>
                  </c:pt>
                  <c:pt idx="25">
                    <c:v>Team</c:v>
                  </c:pt>
                  <c:pt idx="26">
                    <c:v>Inf Consent</c:v>
                  </c:pt>
                </c:lvl>
                <c:lvl>
                  <c:pt idx="0">
                    <c:v>PC1</c:v>
                  </c:pt>
                  <c:pt idx="1">
                    <c:v>PC2</c:v>
                  </c:pt>
                  <c:pt idx="2">
                    <c:v>PC3</c:v>
                  </c:pt>
                  <c:pt idx="3">
                    <c:v>PC4</c:v>
                  </c:pt>
                  <c:pt idx="4">
                    <c:v>PC6</c:v>
                  </c:pt>
                  <c:pt idx="5">
                    <c:v>PC7</c:v>
                  </c:pt>
                  <c:pt idx="6">
                    <c:v>PC8</c:v>
                  </c:pt>
                  <c:pt idx="7">
                    <c:v>MK1</c:v>
                  </c:pt>
                  <c:pt idx="8">
                    <c:v>MK2</c:v>
                  </c:pt>
                  <c:pt idx="9">
                    <c:v>MK3</c:v>
                  </c:pt>
                  <c:pt idx="10">
                    <c:v>MK4</c:v>
                  </c:pt>
                  <c:pt idx="11">
                    <c:v>MK5</c:v>
                  </c:pt>
                  <c:pt idx="12">
                    <c:v>MK6</c:v>
                  </c:pt>
                  <c:pt idx="13">
                    <c:v>PC9</c:v>
                  </c:pt>
                  <c:pt idx="14">
                    <c:v>PC10</c:v>
                  </c:pt>
                  <c:pt idx="15">
                    <c:v>PC11</c:v>
                  </c:pt>
                  <c:pt idx="16">
                    <c:v>MK7</c:v>
                  </c:pt>
                  <c:pt idx="17">
                    <c:v>SBP1</c:v>
                  </c:pt>
                  <c:pt idx="18">
                    <c:v>SBP2</c:v>
                  </c:pt>
                  <c:pt idx="19">
                    <c:v>PBLI1</c:v>
                  </c:pt>
                  <c:pt idx="20">
                    <c:v>PBLI2</c:v>
                  </c:pt>
                  <c:pt idx="21">
                    <c:v>PROF1</c:v>
                  </c:pt>
                  <c:pt idx="22">
                    <c:v>PROF2</c:v>
                  </c:pt>
                  <c:pt idx="23">
                    <c:v>PROF3</c:v>
                  </c:pt>
                  <c:pt idx="24">
                    <c:v>ICS1</c:v>
                  </c:pt>
                  <c:pt idx="25">
                    <c:v>ICS2</c:v>
                  </c:pt>
                  <c:pt idx="26">
                    <c:v>ICS3</c:v>
                  </c:pt>
                </c:lvl>
              </c:multiLvlStrCache>
            </c:multiLvlStrRef>
          </c:cat>
          <c:val>
            <c:numRef>
              <c:f>'November MS Report (1)'!$B$9:$AD$9</c:f>
            </c:numRef>
          </c:val>
          <c:smooth val="0"/>
        </c:ser>
        <c:ser>
          <c:idx val="7"/>
          <c:order val="7"/>
          <c:tx>
            <c:strRef>
              <c:f>'November MS Report (1)'!$A$10</c:f>
              <c:strCache>
                <c:ptCount val="1"/>
                <c:pt idx="0">
                  <c:v>  </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multiLvlStrRef>
              <c:f>'November MS Report (1)'!$B$1:$AD$2</c:f>
              <c:multiLvlStrCache>
                <c:ptCount val="27"/>
                <c:lvl>
                  <c:pt idx="0">
                    <c:v>Antepartum</c:v>
                  </c:pt>
                  <c:pt idx="1">
                    <c:v>Intrapartum</c:v>
                  </c:pt>
                  <c:pt idx="2">
                    <c:v>Postpartum</c:v>
                  </c:pt>
                  <c:pt idx="3">
                    <c:v>OB Skills</c:v>
                  </c:pt>
                  <c:pt idx="4">
                    <c:v>Laparotomy</c:v>
                  </c:pt>
                  <c:pt idx="5">
                    <c:v>Vaginal</c:v>
                  </c:pt>
                  <c:pt idx="6">
                    <c:v>Endoscopy</c:v>
                  </c:pt>
                  <c:pt idx="7">
                    <c:v>Peri-operative</c:v>
                  </c:pt>
                  <c:pt idx="8">
                    <c:v>Abd Pelvic Pain</c:v>
                  </c:pt>
                  <c:pt idx="9">
                    <c:v>AUB</c:v>
                  </c:pt>
                  <c:pt idx="10">
                    <c:v>Pelvic Mass</c:v>
                  </c:pt>
                  <c:pt idx="11">
                    <c:v>Pelvic Floor</c:v>
                  </c:pt>
                  <c:pt idx="12">
                    <c:v>1st Tri Bleed</c:v>
                  </c:pt>
                  <c:pt idx="13">
                    <c:v>Fam Plan</c:v>
                  </c:pt>
                  <c:pt idx="14">
                    <c:v>Amb GYN</c:v>
                  </c:pt>
                  <c:pt idx="15">
                    <c:v>Non-Rep Pt</c:v>
                  </c:pt>
                  <c:pt idx="16">
                    <c:v>Health Care Main</c:v>
                  </c:pt>
                  <c:pt idx="17">
                    <c:v>Pt Safety</c:v>
                  </c:pt>
                  <c:pt idx="18">
                    <c:v>Cost-Effect</c:v>
                  </c:pt>
                  <c:pt idx="19">
                    <c:v>SDL</c:v>
                  </c:pt>
                  <c:pt idx="20">
                    <c:v>QI</c:v>
                  </c:pt>
                  <c:pt idx="21">
                    <c:v>Comp</c:v>
                  </c:pt>
                  <c:pt idx="22">
                    <c:v>Account</c:v>
                  </c:pt>
                  <c:pt idx="23">
                    <c:v>Respect</c:v>
                  </c:pt>
                  <c:pt idx="24">
                    <c:v>Pt/Fam</c:v>
                  </c:pt>
                  <c:pt idx="25">
                    <c:v>Team</c:v>
                  </c:pt>
                  <c:pt idx="26">
                    <c:v>Inf Consent</c:v>
                  </c:pt>
                </c:lvl>
                <c:lvl>
                  <c:pt idx="0">
                    <c:v>PC1</c:v>
                  </c:pt>
                  <c:pt idx="1">
                    <c:v>PC2</c:v>
                  </c:pt>
                  <c:pt idx="2">
                    <c:v>PC3</c:v>
                  </c:pt>
                  <c:pt idx="3">
                    <c:v>PC4</c:v>
                  </c:pt>
                  <c:pt idx="4">
                    <c:v>PC6</c:v>
                  </c:pt>
                  <c:pt idx="5">
                    <c:v>PC7</c:v>
                  </c:pt>
                  <c:pt idx="6">
                    <c:v>PC8</c:v>
                  </c:pt>
                  <c:pt idx="7">
                    <c:v>MK1</c:v>
                  </c:pt>
                  <c:pt idx="8">
                    <c:v>MK2</c:v>
                  </c:pt>
                  <c:pt idx="9">
                    <c:v>MK3</c:v>
                  </c:pt>
                  <c:pt idx="10">
                    <c:v>MK4</c:v>
                  </c:pt>
                  <c:pt idx="11">
                    <c:v>MK5</c:v>
                  </c:pt>
                  <c:pt idx="12">
                    <c:v>MK6</c:v>
                  </c:pt>
                  <c:pt idx="13">
                    <c:v>PC9</c:v>
                  </c:pt>
                  <c:pt idx="14">
                    <c:v>PC10</c:v>
                  </c:pt>
                  <c:pt idx="15">
                    <c:v>PC11</c:v>
                  </c:pt>
                  <c:pt idx="16">
                    <c:v>MK7</c:v>
                  </c:pt>
                  <c:pt idx="17">
                    <c:v>SBP1</c:v>
                  </c:pt>
                  <c:pt idx="18">
                    <c:v>SBP2</c:v>
                  </c:pt>
                  <c:pt idx="19">
                    <c:v>PBLI1</c:v>
                  </c:pt>
                  <c:pt idx="20">
                    <c:v>PBLI2</c:v>
                  </c:pt>
                  <c:pt idx="21">
                    <c:v>PROF1</c:v>
                  </c:pt>
                  <c:pt idx="22">
                    <c:v>PROF2</c:v>
                  </c:pt>
                  <c:pt idx="23">
                    <c:v>PROF3</c:v>
                  </c:pt>
                  <c:pt idx="24">
                    <c:v>ICS1</c:v>
                  </c:pt>
                  <c:pt idx="25">
                    <c:v>ICS2</c:v>
                  </c:pt>
                  <c:pt idx="26">
                    <c:v>ICS3</c:v>
                  </c:pt>
                </c:lvl>
              </c:multiLvlStrCache>
            </c:multiLvlStrRef>
          </c:cat>
          <c:val>
            <c:numRef>
              <c:f>'November MS Report (1)'!$B$10:$AD$10</c:f>
            </c:numRef>
          </c:val>
          <c:smooth val="0"/>
        </c:ser>
        <c:ser>
          <c:idx val="8"/>
          <c:order val="8"/>
          <c:tx>
            <c:strRef>
              <c:f>'November MS Report (1)'!$A$11</c:f>
              <c:strCache>
                <c:ptCount val="1"/>
                <c:pt idx="0">
                  <c:v>  </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multiLvlStrRef>
              <c:f>'November MS Report (1)'!$B$1:$AD$2</c:f>
              <c:multiLvlStrCache>
                <c:ptCount val="27"/>
                <c:lvl>
                  <c:pt idx="0">
                    <c:v>Antepartum</c:v>
                  </c:pt>
                  <c:pt idx="1">
                    <c:v>Intrapartum</c:v>
                  </c:pt>
                  <c:pt idx="2">
                    <c:v>Postpartum</c:v>
                  </c:pt>
                  <c:pt idx="3">
                    <c:v>OB Skills</c:v>
                  </c:pt>
                  <c:pt idx="4">
                    <c:v>Laparotomy</c:v>
                  </c:pt>
                  <c:pt idx="5">
                    <c:v>Vaginal</c:v>
                  </c:pt>
                  <c:pt idx="6">
                    <c:v>Endoscopy</c:v>
                  </c:pt>
                  <c:pt idx="7">
                    <c:v>Peri-operative</c:v>
                  </c:pt>
                  <c:pt idx="8">
                    <c:v>Abd Pelvic Pain</c:v>
                  </c:pt>
                  <c:pt idx="9">
                    <c:v>AUB</c:v>
                  </c:pt>
                  <c:pt idx="10">
                    <c:v>Pelvic Mass</c:v>
                  </c:pt>
                  <c:pt idx="11">
                    <c:v>Pelvic Floor</c:v>
                  </c:pt>
                  <c:pt idx="12">
                    <c:v>1st Tri Bleed</c:v>
                  </c:pt>
                  <c:pt idx="13">
                    <c:v>Fam Plan</c:v>
                  </c:pt>
                  <c:pt idx="14">
                    <c:v>Amb GYN</c:v>
                  </c:pt>
                  <c:pt idx="15">
                    <c:v>Non-Rep Pt</c:v>
                  </c:pt>
                  <c:pt idx="16">
                    <c:v>Health Care Main</c:v>
                  </c:pt>
                  <c:pt idx="17">
                    <c:v>Pt Safety</c:v>
                  </c:pt>
                  <c:pt idx="18">
                    <c:v>Cost-Effect</c:v>
                  </c:pt>
                  <c:pt idx="19">
                    <c:v>SDL</c:v>
                  </c:pt>
                  <c:pt idx="20">
                    <c:v>QI</c:v>
                  </c:pt>
                  <c:pt idx="21">
                    <c:v>Comp</c:v>
                  </c:pt>
                  <c:pt idx="22">
                    <c:v>Account</c:v>
                  </c:pt>
                  <c:pt idx="23">
                    <c:v>Respect</c:v>
                  </c:pt>
                  <c:pt idx="24">
                    <c:v>Pt/Fam</c:v>
                  </c:pt>
                  <c:pt idx="25">
                    <c:v>Team</c:v>
                  </c:pt>
                  <c:pt idx="26">
                    <c:v>Inf Consent</c:v>
                  </c:pt>
                </c:lvl>
                <c:lvl>
                  <c:pt idx="0">
                    <c:v>PC1</c:v>
                  </c:pt>
                  <c:pt idx="1">
                    <c:v>PC2</c:v>
                  </c:pt>
                  <c:pt idx="2">
                    <c:v>PC3</c:v>
                  </c:pt>
                  <c:pt idx="3">
                    <c:v>PC4</c:v>
                  </c:pt>
                  <c:pt idx="4">
                    <c:v>PC6</c:v>
                  </c:pt>
                  <c:pt idx="5">
                    <c:v>PC7</c:v>
                  </c:pt>
                  <c:pt idx="6">
                    <c:v>PC8</c:v>
                  </c:pt>
                  <c:pt idx="7">
                    <c:v>MK1</c:v>
                  </c:pt>
                  <c:pt idx="8">
                    <c:v>MK2</c:v>
                  </c:pt>
                  <c:pt idx="9">
                    <c:v>MK3</c:v>
                  </c:pt>
                  <c:pt idx="10">
                    <c:v>MK4</c:v>
                  </c:pt>
                  <c:pt idx="11">
                    <c:v>MK5</c:v>
                  </c:pt>
                  <c:pt idx="12">
                    <c:v>MK6</c:v>
                  </c:pt>
                  <c:pt idx="13">
                    <c:v>PC9</c:v>
                  </c:pt>
                  <c:pt idx="14">
                    <c:v>PC10</c:v>
                  </c:pt>
                  <c:pt idx="15">
                    <c:v>PC11</c:v>
                  </c:pt>
                  <c:pt idx="16">
                    <c:v>MK7</c:v>
                  </c:pt>
                  <c:pt idx="17">
                    <c:v>SBP1</c:v>
                  </c:pt>
                  <c:pt idx="18">
                    <c:v>SBP2</c:v>
                  </c:pt>
                  <c:pt idx="19">
                    <c:v>PBLI1</c:v>
                  </c:pt>
                  <c:pt idx="20">
                    <c:v>PBLI2</c:v>
                  </c:pt>
                  <c:pt idx="21">
                    <c:v>PROF1</c:v>
                  </c:pt>
                  <c:pt idx="22">
                    <c:v>PROF2</c:v>
                  </c:pt>
                  <c:pt idx="23">
                    <c:v>PROF3</c:v>
                  </c:pt>
                  <c:pt idx="24">
                    <c:v>ICS1</c:v>
                  </c:pt>
                  <c:pt idx="25">
                    <c:v>ICS2</c:v>
                  </c:pt>
                  <c:pt idx="26">
                    <c:v>ICS3</c:v>
                  </c:pt>
                </c:lvl>
              </c:multiLvlStrCache>
            </c:multiLvlStrRef>
          </c:cat>
          <c:val>
            <c:numRef>
              <c:f>'November MS Report (1)'!$B$11:$AD$11</c:f>
            </c:numRef>
          </c:val>
          <c:smooth val="0"/>
        </c:ser>
        <c:ser>
          <c:idx val="9"/>
          <c:order val="9"/>
          <c:tx>
            <c:strRef>
              <c:f>'November MS Report (1)'!$A$12</c:f>
              <c:strCache>
                <c:ptCount val="1"/>
                <c:pt idx="0">
                  <c:v>  </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multiLvlStrRef>
              <c:f>'November MS Report (1)'!$B$1:$AD$2</c:f>
              <c:multiLvlStrCache>
                <c:ptCount val="27"/>
                <c:lvl>
                  <c:pt idx="0">
                    <c:v>Antepartum</c:v>
                  </c:pt>
                  <c:pt idx="1">
                    <c:v>Intrapartum</c:v>
                  </c:pt>
                  <c:pt idx="2">
                    <c:v>Postpartum</c:v>
                  </c:pt>
                  <c:pt idx="3">
                    <c:v>OB Skills</c:v>
                  </c:pt>
                  <c:pt idx="4">
                    <c:v>Laparotomy</c:v>
                  </c:pt>
                  <c:pt idx="5">
                    <c:v>Vaginal</c:v>
                  </c:pt>
                  <c:pt idx="6">
                    <c:v>Endoscopy</c:v>
                  </c:pt>
                  <c:pt idx="7">
                    <c:v>Peri-operative</c:v>
                  </c:pt>
                  <c:pt idx="8">
                    <c:v>Abd Pelvic Pain</c:v>
                  </c:pt>
                  <c:pt idx="9">
                    <c:v>AUB</c:v>
                  </c:pt>
                  <c:pt idx="10">
                    <c:v>Pelvic Mass</c:v>
                  </c:pt>
                  <c:pt idx="11">
                    <c:v>Pelvic Floor</c:v>
                  </c:pt>
                  <c:pt idx="12">
                    <c:v>1st Tri Bleed</c:v>
                  </c:pt>
                  <c:pt idx="13">
                    <c:v>Fam Plan</c:v>
                  </c:pt>
                  <c:pt idx="14">
                    <c:v>Amb GYN</c:v>
                  </c:pt>
                  <c:pt idx="15">
                    <c:v>Non-Rep Pt</c:v>
                  </c:pt>
                  <c:pt idx="16">
                    <c:v>Health Care Main</c:v>
                  </c:pt>
                  <c:pt idx="17">
                    <c:v>Pt Safety</c:v>
                  </c:pt>
                  <c:pt idx="18">
                    <c:v>Cost-Effect</c:v>
                  </c:pt>
                  <c:pt idx="19">
                    <c:v>SDL</c:v>
                  </c:pt>
                  <c:pt idx="20">
                    <c:v>QI</c:v>
                  </c:pt>
                  <c:pt idx="21">
                    <c:v>Comp</c:v>
                  </c:pt>
                  <c:pt idx="22">
                    <c:v>Account</c:v>
                  </c:pt>
                  <c:pt idx="23">
                    <c:v>Respect</c:v>
                  </c:pt>
                  <c:pt idx="24">
                    <c:v>Pt/Fam</c:v>
                  </c:pt>
                  <c:pt idx="25">
                    <c:v>Team</c:v>
                  </c:pt>
                  <c:pt idx="26">
                    <c:v>Inf Consent</c:v>
                  </c:pt>
                </c:lvl>
                <c:lvl>
                  <c:pt idx="0">
                    <c:v>PC1</c:v>
                  </c:pt>
                  <c:pt idx="1">
                    <c:v>PC2</c:v>
                  </c:pt>
                  <c:pt idx="2">
                    <c:v>PC3</c:v>
                  </c:pt>
                  <c:pt idx="3">
                    <c:v>PC4</c:v>
                  </c:pt>
                  <c:pt idx="4">
                    <c:v>PC6</c:v>
                  </c:pt>
                  <c:pt idx="5">
                    <c:v>PC7</c:v>
                  </c:pt>
                  <c:pt idx="6">
                    <c:v>PC8</c:v>
                  </c:pt>
                  <c:pt idx="7">
                    <c:v>MK1</c:v>
                  </c:pt>
                  <c:pt idx="8">
                    <c:v>MK2</c:v>
                  </c:pt>
                  <c:pt idx="9">
                    <c:v>MK3</c:v>
                  </c:pt>
                  <c:pt idx="10">
                    <c:v>MK4</c:v>
                  </c:pt>
                  <c:pt idx="11">
                    <c:v>MK5</c:v>
                  </c:pt>
                  <c:pt idx="12">
                    <c:v>MK6</c:v>
                  </c:pt>
                  <c:pt idx="13">
                    <c:v>PC9</c:v>
                  </c:pt>
                  <c:pt idx="14">
                    <c:v>PC10</c:v>
                  </c:pt>
                  <c:pt idx="15">
                    <c:v>PC11</c:v>
                  </c:pt>
                  <c:pt idx="16">
                    <c:v>MK7</c:v>
                  </c:pt>
                  <c:pt idx="17">
                    <c:v>SBP1</c:v>
                  </c:pt>
                  <c:pt idx="18">
                    <c:v>SBP2</c:v>
                  </c:pt>
                  <c:pt idx="19">
                    <c:v>PBLI1</c:v>
                  </c:pt>
                  <c:pt idx="20">
                    <c:v>PBLI2</c:v>
                  </c:pt>
                  <c:pt idx="21">
                    <c:v>PROF1</c:v>
                  </c:pt>
                  <c:pt idx="22">
                    <c:v>PROF2</c:v>
                  </c:pt>
                  <c:pt idx="23">
                    <c:v>PROF3</c:v>
                  </c:pt>
                  <c:pt idx="24">
                    <c:v>ICS1</c:v>
                  </c:pt>
                  <c:pt idx="25">
                    <c:v>ICS2</c:v>
                  </c:pt>
                  <c:pt idx="26">
                    <c:v>ICS3</c:v>
                  </c:pt>
                </c:lvl>
              </c:multiLvlStrCache>
            </c:multiLvlStrRef>
          </c:cat>
          <c:val>
            <c:numRef>
              <c:f>'November MS Report (1)'!$B$12:$AD$12</c:f>
            </c:numRef>
          </c:val>
          <c:smooth val="0"/>
        </c:ser>
        <c:ser>
          <c:idx val="10"/>
          <c:order val="10"/>
          <c:tx>
            <c:strRef>
              <c:f>'November MS Report (1)'!$A$13</c:f>
              <c:strCache>
                <c:ptCount val="1"/>
                <c:pt idx="0">
                  <c:v>PGY2</c:v>
                </c:pt>
              </c:strCache>
            </c:strRef>
          </c:tx>
          <c:spPr>
            <a:ln w="28575" cap="rnd">
              <a:solidFill>
                <a:schemeClr val="accent5">
                  <a:lumMod val="60000"/>
                </a:schemeClr>
              </a:solidFill>
              <a:round/>
            </a:ln>
            <a:effectLst/>
          </c:spPr>
          <c:marker>
            <c:symbol val="none"/>
          </c:marker>
          <c:cat>
            <c:multiLvlStrRef>
              <c:f>'November MS Report (1)'!$B$1:$AD$2</c:f>
              <c:multiLvlStrCache>
                <c:ptCount val="27"/>
                <c:lvl>
                  <c:pt idx="0">
                    <c:v>Antepartum</c:v>
                  </c:pt>
                  <c:pt idx="1">
                    <c:v>Intrapartum</c:v>
                  </c:pt>
                  <c:pt idx="2">
                    <c:v>Postpartum</c:v>
                  </c:pt>
                  <c:pt idx="3">
                    <c:v>OB Skills</c:v>
                  </c:pt>
                  <c:pt idx="4">
                    <c:v>Laparotomy</c:v>
                  </c:pt>
                  <c:pt idx="5">
                    <c:v>Vaginal</c:v>
                  </c:pt>
                  <c:pt idx="6">
                    <c:v>Endoscopy</c:v>
                  </c:pt>
                  <c:pt idx="7">
                    <c:v>Peri-operative</c:v>
                  </c:pt>
                  <c:pt idx="8">
                    <c:v>Abd Pelvic Pain</c:v>
                  </c:pt>
                  <c:pt idx="9">
                    <c:v>AUB</c:v>
                  </c:pt>
                  <c:pt idx="10">
                    <c:v>Pelvic Mass</c:v>
                  </c:pt>
                  <c:pt idx="11">
                    <c:v>Pelvic Floor</c:v>
                  </c:pt>
                  <c:pt idx="12">
                    <c:v>1st Tri Bleed</c:v>
                  </c:pt>
                  <c:pt idx="13">
                    <c:v>Fam Plan</c:v>
                  </c:pt>
                  <c:pt idx="14">
                    <c:v>Amb GYN</c:v>
                  </c:pt>
                  <c:pt idx="15">
                    <c:v>Non-Rep Pt</c:v>
                  </c:pt>
                  <c:pt idx="16">
                    <c:v>Health Care Main</c:v>
                  </c:pt>
                  <c:pt idx="17">
                    <c:v>Pt Safety</c:v>
                  </c:pt>
                  <c:pt idx="18">
                    <c:v>Cost-Effect</c:v>
                  </c:pt>
                  <c:pt idx="19">
                    <c:v>SDL</c:v>
                  </c:pt>
                  <c:pt idx="20">
                    <c:v>QI</c:v>
                  </c:pt>
                  <c:pt idx="21">
                    <c:v>Comp</c:v>
                  </c:pt>
                  <c:pt idx="22">
                    <c:v>Account</c:v>
                  </c:pt>
                  <c:pt idx="23">
                    <c:v>Respect</c:v>
                  </c:pt>
                  <c:pt idx="24">
                    <c:v>Pt/Fam</c:v>
                  </c:pt>
                  <c:pt idx="25">
                    <c:v>Team</c:v>
                  </c:pt>
                  <c:pt idx="26">
                    <c:v>Inf Consent</c:v>
                  </c:pt>
                </c:lvl>
                <c:lvl>
                  <c:pt idx="0">
                    <c:v>PC1</c:v>
                  </c:pt>
                  <c:pt idx="1">
                    <c:v>PC2</c:v>
                  </c:pt>
                  <c:pt idx="2">
                    <c:v>PC3</c:v>
                  </c:pt>
                  <c:pt idx="3">
                    <c:v>PC4</c:v>
                  </c:pt>
                  <c:pt idx="4">
                    <c:v>PC6</c:v>
                  </c:pt>
                  <c:pt idx="5">
                    <c:v>PC7</c:v>
                  </c:pt>
                  <c:pt idx="6">
                    <c:v>PC8</c:v>
                  </c:pt>
                  <c:pt idx="7">
                    <c:v>MK1</c:v>
                  </c:pt>
                  <c:pt idx="8">
                    <c:v>MK2</c:v>
                  </c:pt>
                  <c:pt idx="9">
                    <c:v>MK3</c:v>
                  </c:pt>
                  <c:pt idx="10">
                    <c:v>MK4</c:v>
                  </c:pt>
                  <c:pt idx="11">
                    <c:v>MK5</c:v>
                  </c:pt>
                  <c:pt idx="12">
                    <c:v>MK6</c:v>
                  </c:pt>
                  <c:pt idx="13">
                    <c:v>PC9</c:v>
                  </c:pt>
                  <c:pt idx="14">
                    <c:v>PC10</c:v>
                  </c:pt>
                  <c:pt idx="15">
                    <c:v>PC11</c:v>
                  </c:pt>
                  <c:pt idx="16">
                    <c:v>MK7</c:v>
                  </c:pt>
                  <c:pt idx="17">
                    <c:v>SBP1</c:v>
                  </c:pt>
                  <c:pt idx="18">
                    <c:v>SBP2</c:v>
                  </c:pt>
                  <c:pt idx="19">
                    <c:v>PBLI1</c:v>
                  </c:pt>
                  <c:pt idx="20">
                    <c:v>PBLI2</c:v>
                  </c:pt>
                  <c:pt idx="21">
                    <c:v>PROF1</c:v>
                  </c:pt>
                  <c:pt idx="22">
                    <c:v>PROF2</c:v>
                  </c:pt>
                  <c:pt idx="23">
                    <c:v>PROF3</c:v>
                  </c:pt>
                  <c:pt idx="24">
                    <c:v>ICS1</c:v>
                  </c:pt>
                  <c:pt idx="25">
                    <c:v>ICS2</c:v>
                  </c:pt>
                  <c:pt idx="26">
                    <c:v>ICS3</c:v>
                  </c:pt>
                </c:lvl>
              </c:multiLvlStrCache>
            </c:multiLvlStrRef>
          </c:cat>
          <c:val>
            <c:numRef>
              <c:f>'November MS Report (1)'!$B$13:$AD$13</c:f>
              <c:numCache>
                <c:formatCode>0.0</c:formatCode>
                <c:ptCount val="27"/>
                <c:pt idx="0">
                  <c:v>1.625</c:v>
                </c:pt>
                <c:pt idx="1">
                  <c:v>1.625</c:v>
                </c:pt>
                <c:pt idx="2">
                  <c:v>1.75</c:v>
                </c:pt>
                <c:pt idx="3">
                  <c:v>1.75</c:v>
                </c:pt>
                <c:pt idx="4">
                  <c:v>1.5</c:v>
                </c:pt>
                <c:pt idx="6">
                  <c:v>1.25</c:v>
                </c:pt>
                <c:pt idx="7">
                  <c:v>1.375</c:v>
                </c:pt>
                <c:pt idx="8">
                  <c:v>1.5</c:v>
                </c:pt>
                <c:pt idx="9">
                  <c:v>1.5</c:v>
                </c:pt>
                <c:pt idx="10">
                  <c:v>1.5</c:v>
                </c:pt>
                <c:pt idx="12">
                  <c:v>1.625</c:v>
                </c:pt>
                <c:pt idx="13">
                  <c:v>1.625</c:v>
                </c:pt>
                <c:pt idx="14">
                  <c:v>1.625</c:v>
                </c:pt>
                <c:pt idx="15">
                  <c:v>1.666666666666667</c:v>
                </c:pt>
                <c:pt idx="16">
                  <c:v>1.625</c:v>
                </c:pt>
                <c:pt idx="17">
                  <c:v>1.5</c:v>
                </c:pt>
                <c:pt idx="18">
                  <c:v>1.5</c:v>
                </c:pt>
                <c:pt idx="19">
                  <c:v>1.5</c:v>
                </c:pt>
                <c:pt idx="20">
                  <c:v>1.5</c:v>
                </c:pt>
                <c:pt idx="21">
                  <c:v>1.625</c:v>
                </c:pt>
                <c:pt idx="22">
                  <c:v>1.625</c:v>
                </c:pt>
                <c:pt idx="23">
                  <c:v>1.625</c:v>
                </c:pt>
                <c:pt idx="24">
                  <c:v>1.75</c:v>
                </c:pt>
                <c:pt idx="25">
                  <c:v>1.75</c:v>
                </c:pt>
                <c:pt idx="26">
                  <c:v>1.75</c:v>
                </c:pt>
              </c:numCache>
            </c:numRef>
          </c:val>
          <c:smooth val="0"/>
        </c:ser>
        <c:ser>
          <c:idx val="11"/>
          <c:order val="11"/>
          <c:tx>
            <c:strRef>
              <c:f>'November MS Report (1)'!$A$14</c:f>
              <c:strCache>
                <c:ptCount val="1"/>
                <c:pt idx="0">
                  <c:v>  </c:v>
                </c:pt>
              </c:strCache>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multiLvlStrRef>
              <c:f>'November MS Report (1)'!$B$1:$AD$2</c:f>
              <c:multiLvlStrCache>
                <c:ptCount val="27"/>
                <c:lvl>
                  <c:pt idx="0">
                    <c:v>Antepartum</c:v>
                  </c:pt>
                  <c:pt idx="1">
                    <c:v>Intrapartum</c:v>
                  </c:pt>
                  <c:pt idx="2">
                    <c:v>Postpartum</c:v>
                  </c:pt>
                  <c:pt idx="3">
                    <c:v>OB Skills</c:v>
                  </c:pt>
                  <c:pt idx="4">
                    <c:v>Laparotomy</c:v>
                  </c:pt>
                  <c:pt idx="5">
                    <c:v>Vaginal</c:v>
                  </c:pt>
                  <c:pt idx="6">
                    <c:v>Endoscopy</c:v>
                  </c:pt>
                  <c:pt idx="7">
                    <c:v>Peri-operative</c:v>
                  </c:pt>
                  <c:pt idx="8">
                    <c:v>Abd Pelvic Pain</c:v>
                  </c:pt>
                  <c:pt idx="9">
                    <c:v>AUB</c:v>
                  </c:pt>
                  <c:pt idx="10">
                    <c:v>Pelvic Mass</c:v>
                  </c:pt>
                  <c:pt idx="11">
                    <c:v>Pelvic Floor</c:v>
                  </c:pt>
                  <c:pt idx="12">
                    <c:v>1st Tri Bleed</c:v>
                  </c:pt>
                  <c:pt idx="13">
                    <c:v>Fam Plan</c:v>
                  </c:pt>
                  <c:pt idx="14">
                    <c:v>Amb GYN</c:v>
                  </c:pt>
                  <c:pt idx="15">
                    <c:v>Non-Rep Pt</c:v>
                  </c:pt>
                  <c:pt idx="16">
                    <c:v>Health Care Main</c:v>
                  </c:pt>
                  <c:pt idx="17">
                    <c:v>Pt Safety</c:v>
                  </c:pt>
                  <c:pt idx="18">
                    <c:v>Cost-Effect</c:v>
                  </c:pt>
                  <c:pt idx="19">
                    <c:v>SDL</c:v>
                  </c:pt>
                  <c:pt idx="20">
                    <c:v>QI</c:v>
                  </c:pt>
                  <c:pt idx="21">
                    <c:v>Comp</c:v>
                  </c:pt>
                  <c:pt idx="22">
                    <c:v>Account</c:v>
                  </c:pt>
                  <c:pt idx="23">
                    <c:v>Respect</c:v>
                  </c:pt>
                  <c:pt idx="24">
                    <c:v>Pt/Fam</c:v>
                  </c:pt>
                  <c:pt idx="25">
                    <c:v>Team</c:v>
                  </c:pt>
                  <c:pt idx="26">
                    <c:v>Inf Consent</c:v>
                  </c:pt>
                </c:lvl>
                <c:lvl>
                  <c:pt idx="0">
                    <c:v>PC1</c:v>
                  </c:pt>
                  <c:pt idx="1">
                    <c:v>PC2</c:v>
                  </c:pt>
                  <c:pt idx="2">
                    <c:v>PC3</c:v>
                  </c:pt>
                  <c:pt idx="3">
                    <c:v>PC4</c:v>
                  </c:pt>
                  <c:pt idx="4">
                    <c:v>PC6</c:v>
                  </c:pt>
                  <c:pt idx="5">
                    <c:v>PC7</c:v>
                  </c:pt>
                  <c:pt idx="6">
                    <c:v>PC8</c:v>
                  </c:pt>
                  <c:pt idx="7">
                    <c:v>MK1</c:v>
                  </c:pt>
                  <c:pt idx="8">
                    <c:v>MK2</c:v>
                  </c:pt>
                  <c:pt idx="9">
                    <c:v>MK3</c:v>
                  </c:pt>
                  <c:pt idx="10">
                    <c:v>MK4</c:v>
                  </c:pt>
                  <c:pt idx="11">
                    <c:v>MK5</c:v>
                  </c:pt>
                  <c:pt idx="12">
                    <c:v>MK6</c:v>
                  </c:pt>
                  <c:pt idx="13">
                    <c:v>PC9</c:v>
                  </c:pt>
                  <c:pt idx="14">
                    <c:v>PC10</c:v>
                  </c:pt>
                  <c:pt idx="15">
                    <c:v>PC11</c:v>
                  </c:pt>
                  <c:pt idx="16">
                    <c:v>MK7</c:v>
                  </c:pt>
                  <c:pt idx="17">
                    <c:v>SBP1</c:v>
                  </c:pt>
                  <c:pt idx="18">
                    <c:v>SBP2</c:v>
                  </c:pt>
                  <c:pt idx="19">
                    <c:v>PBLI1</c:v>
                  </c:pt>
                  <c:pt idx="20">
                    <c:v>PBLI2</c:v>
                  </c:pt>
                  <c:pt idx="21">
                    <c:v>PROF1</c:v>
                  </c:pt>
                  <c:pt idx="22">
                    <c:v>PROF2</c:v>
                  </c:pt>
                  <c:pt idx="23">
                    <c:v>PROF3</c:v>
                  </c:pt>
                  <c:pt idx="24">
                    <c:v>ICS1</c:v>
                  </c:pt>
                  <c:pt idx="25">
                    <c:v>ICS2</c:v>
                  </c:pt>
                  <c:pt idx="26">
                    <c:v>ICS3</c:v>
                  </c:pt>
                </c:lvl>
              </c:multiLvlStrCache>
            </c:multiLvlStrRef>
          </c:cat>
          <c:val>
            <c:numRef>
              <c:f>'November MS Report (1)'!$B$14:$AD$14</c:f>
            </c:numRef>
          </c:val>
          <c:smooth val="0"/>
        </c:ser>
        <c:ser>
          <c:idx val="12"/>
          <c:order val="12"/>
          <c:tx>
            <c:strRef>
              <c:f>'November MS Report (1)'!$A$15</c:f>
              <c:strCache>
                <c:ptCount val="1"/>
                <c:pt idx="0">
                  <c:v>  </c:v>
                </c:pt>
              </c:strCache>
            </c:strRef>
          </c:tx>
          <c:spPr>
            <a:ln w="28575" cap="rnd">
              <a:solidFill>
                <a:schemeClr val="accent1">
                  <a:lumMod val="80000"/>
                  <a:lumOff val="20000"/>
                </a:schemeClr>
              </a:solidFill>
              <a:round/>
            </a:ln>
            <a:effectLst/>
          </c:spPr>
          <c:marker>
            <c:symbol val="circle"/>
            <c:size val="5"/>
            <c:spPr>
              <a:solidFill>
                <a:schemeClr val="accent1">
                  <a:lumMod val="80000"/>
                  <a:lumOff val="20000"/>
                </a:schemeClr>
              </a:solidFill>
              <a:ln w="9525">
                <a:solidFill>
                  <a:schemeClr val="accent1">
                    <a:lumMod val="80000"/>
                    <a:lumOff val="20000"/>
                  </a:schemeClr>
                </a:solidFill>
              </a:ln>
              <a:effectLst/>
            </c:spPr>
          </c:marker>
          <c:cat>
            <c:multiLvlStrRef>
              <c:f>'November MS Report (1)'!$B$1:$AD$2</c:f>
              <c:multiLvlStrCache>
                <c:ptCount val="27"/>
                <c:lvl>
                  <c:pt idx="0">
                    <c:v>Antepartum</c:v>
                  </c:pt>
                  <c:pt idx="1">
                    <c:v>Intrapartum</c:v>
                  </c:pt>
                  <c:pt idx="2">
                    <c:v>Postpartum</c:v>
                  </c:pt>
                  <c:pt idx="3">
                    <c:v>OB Skills</c:v>
                  </c:pt>
                  <c:pt idx="4">
                    <c:v>Laparotomy</c:v>
                  </c:pt>
                  <c:pt idx="5">
                    <c:v>Vaginal</c:v>
                  </c:pt>
                  <c:pt idx="6">
                    <c:v>Endoscopy</c:v>
                  </c:pt>
                  <c:pt idx="7">
                    <c:v>Peri-operative</c:v>
                  </c:pt>
                  <c:pt idx="8">
                    <c:v>Abd Pelvic Pain</c:v>
                  </c:pt>
                  <c:pt idx="9">
                    <c:v>AUB</c:v>
                  </c:pt>
                  <c:pt idx="10">
                    <c:v>Pelvic Mass</c:v>
                  </c:pt>
                  <c:pt idx="11">
                    <c:v>Pelvic Floor</c:v>
                  </c:pt>
                  <c:pt idx="12">
                    <c:v>1st Tri Bleed</c:v>
                  </c:pt>
                  <c:pt idx="13">
                    <c:v>Fam Plan</c:v>
                  </c:pt>
                  <c:pt idx="14">
                    <c:v>Amb GYN</c:v>
                  </c:pt>
                  <c:pt idx="15">
                    <c:v>Non-Rep Pt</c:v>
                  </c:pt>
                  <c:pt idx="16">
                    <c:v>Health Care Main</c:v>
                  </c:pt>
                  <c:pt idx="17">
                    <c:v>Pt Safety</c:v>
                  </c:pt>
                  <c:pt idx="18">
                    <c:v>Cost-Effect</c:v>
                  </c:pt>
                  <c:pt idx="19">
                    <c:v>SDL</c:v>
                  </c:pt>
                  <c:pt idx="20">
                    <c:v>QI</c:v>
                  </c:pt>
                  <c:pt idx="21">
                    <c:v>Comp</c:v>
                  </c:pt>
                  <c:pt idx="22">
                    <c:v>Account</c:v>
                  </c:pt>
                  <c:pt idx="23">
                    <c:v>Respect</c:v>
                  </c:pt>
                  <c:pt idx="24">
                    <c:v>Pt/Fam</c:v>
                  </c:pt>
                  <c:pt idx="25">
                    <c:v>Team</c:v>
                  </c:pt>
                  <c:pt idx="26">
                    <c:v>Inf Consent</c:v>
                  </c:pt>
                </c:lvl>
                <c:lvl>
                  <c:pt idx="0">
                    <c:v>PC1</c:v>
                  </c:pt>
                  <c:pt idx="1">
                    <c:v>PC2</c:v>
                  </c:pt>
                  <c:pt idx="2">
                    <c:v>PC3</c:v>
                  </c:pt>
                  <c:pt idx="3">
                    <c:v>PC4</c:v>
                  </c:pt>
                  <c:pt idx="4">
                    <c:v>PC6</c:v>
                  </c:pt>
                  <c:pt idx="5">
                    <c:v>PC7</c:v>
                  </c:pt>
                  <c:pt idx="6">
                    <c:v>PC8</c:v>
                  </c:pt>
                  <c:pt idx="7">
                    <c:v>MK1</c:v>
                  </c:pt>
                  <c:pt idx="8">
                    <c:v>MK2</c:v>
                  </c:pt>
                  <c:pt idx="9">
                    <c:v>MK3</c:v>
                  </c:pt>
                  <c:pt idx="10">
                    <c:v>MK4</c:v>
                  </c:pt>
                  <c:pt idx="11">
                    <c:v>MK5</c:v>
                  </c:pt>
                  <c:pt idx="12">
                    <c:v>MK6</c:v>
                  </c:pt>
                  <c:pt idx="13">
                    <c:v>PC9</c:v>
                  </c:pt>
                  <c:pt idx="14">
                    <c:v>PC10</c:v>
                  </c:pt>
                  <c:pt idx="15">
                    <c:v>PC11</c:v>
                  </c:pt>
                  <c:pt idx="16">
                    <c:v>MK7</c:v>
                  </c:pt>
                  <c:pt idx="17">
                    <c:v>SBP1</c:v>
                  </c:pt>
                  <c:pt idx="18">
                    <c:v>SBP2</c:v>
                  </c:pt>
                  <c:pt idx="19">
                    <c:v>PBLI1</c:v>
                  </c:pt>
                  <c:pt idx="20">
                    <c:v>PBLI2</c:v>
                  </c:pt>
                  <c:pt idx="21">
                    <c:v>PROF1</c:v>
                  </c:pt>
                  <c:pt idx="22">
                    <c:v>PROF2</c:v>
                  </c:pt>
                  <c:pt idx="23">
                    <c:v>PROF3</c:v>
                  </c:pt>
                  <c:pt idx="24">
                    <c:v>ICS1</c:v>
                  </c:pt>
                  <c:pt idx="25">
                    <c:v>ICS2</c:v>
                  </c:pt>
                  <c:pt idx="26">
                    <c:v>ICS3</c:v>
                  </c:pt>
                </c:lvl>
              </c:multiLvlStrCache>
            </c:multiLvlStrRef>
          </c:cat>
          <c:val>
            <c:numRef>
              <c:f>'November MS Report (1)'!$B$15:$AD$15</c:f>
            </c:numRef>
          </c:val>
          <c:smooth val="0"/>
        </c:ser>
        <c:ser>
          <c:idx val="13"/>
          <c:order val="13"/>
          <c:tx>
            <c:strRef>
              <c:f>'November MS Report (1)'!$A$16</c:f>
              <c:strCache>
                <c:ptCount val="1"/>
                <c:pt idx="0">
                  <c:v>  </c:v>
                </c:pt>
              </c:strCache>
            </c:strRef>
          </c:tx>
          <c:spPr>
            <a:ln w="28575" cap="rnd">
              <a:solidFill>
                <a:schemeClr val="accent2">
                  <a:lumMod val="80000"/>
                  <a:lumOff val="20000"/>
                </a:schemeClr>
              </a:solidFill>
              <a:round/>
            </a:ln>
            <a:effectLst/>
          </c:spPr>
          <c:marker>
            <c:symbol val="circle"/>
            <c:size val="5"/>
            <c:spPr>
              <a:solidFill>
                <a:schemeClr val="accent2">
                  <a:lumMod val="80000"/>
                  <a:lumOff val="20000"/>
                </a:schemeClr>
              </a:solidFill>
              <a:ln w="9525">
                <a:solidFill>
                  <a:schemeClr val="accent2">
                    <a:lumMod val="80000"/>
                    <a:lumOff val="20000"/>
                  </a:schemeClr>
                </a:solidFill>
              </a:ln>
              <a:effectLst/>
            </c:spPr>
          </c:marker>
          <c:cat>
            <c:multiLvlStrRef>
              <c:f>'November MS Report (1)'!$B$1:$AD$2</c:f>
              <c:multiLvlStrCache>
                <c:ptCount val="27"/>
                <c:lvl>
                  <c:pt idx="0">
                    <c:v>Antepartum</c:v>
                  </c:pt>
                  <c:pt idx="1">
                    <c:v>Intrapartum</c:v>
                  </c:pt>
                  <c:pt idx="2">
                    <c:v>Postpartum</c:v>
                  </c:pt>
                  <c:pt idx="3">
                    <c:v>OB Skills</c:v>
                  </c:pt>
                  <c:pt idx="4">
                    <c:v>Laparotomy</c:v>
                  </c:pt>
                  <c:pt idx="5">
                    <c:v>Vaginal</c:v>
                  </c:pt>
                  <c:pt idx="6">
                    <c:v>Endoscopy</c:v>
                  </c:pt>
                  <c:pt idx="7">
                    <c:v>Peri-operative</c:v>
                  </c:pt>
                  <c:pt idx="8">
                    <c:v>Abd Pelvic Pain</c:v>
                  </c:pt>
                  <c:pt idx="9">
                    <c:v>AUB</c:v>
                  </c:pt>
                  <c:pt idx="10">
                    <c:v>Pelvic Mass</c:v>
                  </c:pt>
                  <c:pt idx="11">
                    <c:v>Pelvic Floor</c:v>
                  </c:pt>
                  <c:pt idx="12">
                    <c:v>1st Tri Bleed</c:v>
                  </c:pt>
                  <c:pt idx="13">
                    <c:v>Fam Plan</c:v>
                  </c:pt>
                  <c:pt idx="14">
                    <c:v>Amb GYN</c:v>
                  </c:pt>
                  <c:pt idx="15">
                    <c:v>Non-Rep Pt</c:v>
                  </c:pt>
                  <c:pt idx="16">
                    <c:v>Health Care Main</c:v>
                  </c:pt>
                  <c:pt idx="17">
                    <c:v>Pt Safety</c:v>
                  </c:pt>
                  <c:pt idx="18">
                    <c:v>Cost-Effect</c:v>
                  </c:pt>
                  <c:pt idx="19">
                    <c:v>SDL</c:v>
                  </c:pt>
                  <c:pt idx="20">
                    <c:v>QI</c:v>
                  </c:pt>
                  <c:pt idx="21">
                    <c:v>Comp</c:v>
                  </c:pt>
                  <c:pt idx="22">
                    <c:v>Account</c:v>
                  </c:pt>
                  <c:pt idx="23">
                    <c:v>Respect</c:v>
                  </c:pt>
                  <c:pt idx="24">
                    <c:v>Pt/Fam</c:v>
                  </c:pt>
                  <c:pt idx="25">
                    <c:v>Team</c:v>
                  </c:pt>
                  <c:pt idx="26">
                    <c:v>Inf Consent</c:v>
                  </c:pt>
                </c:lvl>
                <c:lvl>
                  <c:pt idx="0">
                    <c:v>PC1</c:v>
                  </c:pt>
                  <c:pt idx="1">
                    <c:v>PC2</c:v>
                  </c:pt>
                  <c:pt idx="2">
                    <c:v>PC3</c:v>
                  </c:pt>
                  <c:pt idx="3">
                    <c:v>PC4</c:v>
                  </c:pt>
                  <c:pt idx="4">
                    <c:v>PC6</c:v>
                  </c:pt>
                  <c:pt idx="5">
                    <c:v>PC7</c:v>
                  </c:pt>
                  <c:pt idx="6">
                    <c:v>PC8</c:v>
                  </c:pt>
                  <c:pt idx="7">
                    <c:v>MK1</c:v>
                  </c:pt>
                  <c:pt idx="8">
                    <c:v>MK2</c:v>
                  </c:pt>
                  <c:pt idx="9">
                    <c:v>MK3</c:v>
                  </c:pt>
                  <c:pt idx="10">
                    <c:v>MK4</c:v>
                  </c:pt>
                  <c:pt idx="11">
                    <c:v>MK5</c:v>
                  </c:pt>
                  <c:pt idx="12">
                    <c:v>MK6</c:v>
                  </c:pt>
                  <c:pt idx="13">
                    <c:v>PC9</c:v>
                  </c:pt>
                  <c:pt idx="14">
                    <c:v>PC10</c:v>
                  </c:pt>
                  <c:pt idx="15">
                    <c:v>PC11</c:v>
                  </c:pt>
                  <c:pt idx="16">
                    <c:v>MK7</c:v>
                  </c:pt>
                  <c:pt idx="17">
                    <c:v>SBP1</c:v>
                  </c:pt>
                  <c:pt idx="18">
                    <c:v>SBP2</c:v>
                  </c:pt>
                  <c:pt idx="19">
                    <c:v>PBLI1</c:v>
                  </c:pt>
                  <c:pt idx="20">
                    <c:v>PBLI2</c:v>
                  </c:pt>
                  <c:pt idx="21">
                    <c:v>PROF1</c:v>
                  </c:pt>
                  <c:pt idx="22">
                    <c:v>PROF2</c:v>
                  </c:pt>
                  <c:pt idx="23">
                    <c:v>PROF3</c:v>
                  </c:pt>
                  <c:pt idx="24">
                    <c:v>ICS1</c:v>
                  </c:pt>
                  <c:pt idx="25">
                    <c:v>ICS2</c:v>
                  </c:pt>
                  <c:pt idx="26">
                    <c:v>ICS3</c:v>
                  </c:pt>
                </c:lvl>
              </c:multiLvlStrCache>
            </c:multiLvlStrRef>
          </c:cat>
          <c:val>
            <c:numRef>
              <c:f>'November MS Report (1)'!$B$16:$AD$16</c:f>
            </c:numRef>
          </c:val>
          <c:smooth val="0"/>
        </c:ser>
        <c:ser>
          <c:idx val="14"/>
          <c:order val="14"/>
          <c:tx>
            <c:strRef>
              <c:f>'November MS Report (1)'!$A$17</c:f>
              <c:strCache>
                <c:ptCount val="1"/>
                <c:pt idx="0">
                  <c:v>  </c:v>
                </c:pt>
              </c:strCache>
            </c:strRef>
          </c:tx>
          <c:spPr>
            <a:ln w="28575" cap="rnd">
              <a:solidFill>
                <a:schemeClr val="accent3">
                  <a:lumMod val="80000"/>
                  <a:lumOff val="20000"/>
                </a:schemeClr>
              </a:solidFill>
              <a:round/>
            </a:ln>
            <a:effectLst/>
          </c:spPr>
          <c:marker>
            <c:symbol val="circle"/>
            <c:size val="5"/>
            <c:spPr>
              <a:solidFill>
                <a:schemeClr val="accent3">
                  <a:lumMod val="80000"/>
                  <a:lumOff val="20000"/>
                </a:schemeClr>
              </a:solidFill>
              <a:ln w="9525">
                <a:solidFill>
                  <a:schemeClr val="accent3">
                    <a:lumMod val="80000"/>
                    <a:lumOff val="20000"/>
                  </a:schemeClr>
                </a:solidFill>
              </a:ln>
              <a:effectLst/>
            </c:spPr>
          </c:marker>
          <c:cat>
            <c:multiLvlStrRef>
              <c:f>'November MS Report (1)'!$B$1:$AD$2</c:f>
              <c:multiLvlStrCache>
                <c:ptCount val="27"/>
                <c:lvl>
                  <c:pt idx="0">
                    <c:v>Antepartum</c:v>
                  </c:pt>
                  <c:pt idx="1">
                    <c:v>Intrapartum</c:v>
                  </c:pt>
                  <c:pt idx="2">
                    <c:v>Postpartum</c:v>
                  </c:pt>
                  <c:pt idx="3">
                    <c:v>OB Skills</c:v>
                  </c:pt>
                  <c:pt idx="4">
                    <c:v>Laparotomy</c:v>
                  </c:pt>
                  <c:pt idx="5">
                    <c:v>Vaginal</c:v>
                  </c:pt>
                  <c:pt idx="6">
                    <c:v>Endoscopy</c:v>
                  </c:pt>
                  <c:pt idx="7">
                    <c:v>Peri-operative</c:v>
                  </c:pt>
                  <c:pt idx="8">
                    <c:v>Abd Pelvic Pain</c:v>
                  </c:pt>
                  <c:pt idx="9">
                    <c:v>AUB</c:v>
                  </c:pt>
                  <c:pt idx="10">
                    <c:v>Pelvic Mass</c:v>
                  </c:pt>
                  <c:pt idx="11">
                    <c:v>Pelvic Floor</c:v>
                  </c:pt>
                  <c:pt idx="12">
                    <c:v>1st Tri Bleed</c:v>
                  </c:pt>
                  <c:pt idx="13">
                    <c:v>Fam Plan</c:v>
                  </c:pt>
                  <c:pt idx="14">
                    <c:v>Amb GYN</c:v>
                  </c:pt>
                  <c:pt idx="15">
                    <c:v>Non-Rep Pt</c:v>
                  </c:pt>
                  <c:pt idx="16">
                    <c:v>Health Care Main</c:v>
                  </c:pt>
                  <c:pt idx="17">
                    <c:v>Pt Safety</c:v>
                  </c:pt>
                  <c:pt idx="18">
                    <c:v>Cost-Effect</c:v>
                  </c:pt>
                  <c:pt idx="19">
                    <c:v>SDL</c:v>
                  </c:pt>
                  <c:pt idx="20">
                    <c:v>QI</c:v>
                  </c:pt>
                  <c:pt idx="21">
                    <c:v>Comp</c:v>
                  </c:pt>
                  <c:pt idx="22">
                    <c:v>Account</c:v>
                  </c:pt>
                  <c:pt idx="23">
                    <c:v>Respect</c:v>
                  </c:pt>
                  <c:pt idx="24">
                    <c:v>Pt/Fam</c:v>
                  </c:pt>
                  <c:pt idx="25">
                    <c:v>Team</c:v>
                  </c:pt>
                  <c:pt idx="26">
                    <c:v>Inf Consent</c:v>
                  </c:pt>
                </c:lvl>
                <c:lvl>
                  <c:pt idx="0">
                    <c:v>PC1</c:v>
                  </c:pt>
                  <c:pt idx="1">
                    <c:v>PC2</c:v>
                  </c:pt>
                  <c:pt idx="2">
                    <c:v>PC3</c:v>
                  </c:pt>
                  <c:pt idx="3">
                    <c:v>PC4</c:v>
                  </c:pt>
                  <c:pt idx="4">
                    <c:v>PC6</c:v>
                  </c:pt>
                  <c:pt idx="5">
                    <c:v>PC7</c:v>
                  </c:pt>
                  <c:pt idx="6">
                    <c:v>PC8</c:v>
                  </c:pt>
                  <c:pt idx="7">
                    <c:v>MK1</c:v>
                  </c:pt>
                  <c:pt idx="8">
                    <c:v>MK2</c:v>
                  </c:pt>
                  <c:pt idx="9">
                    <c:v>MK3</c:v>
                  </c:pt>
                  <c:pt idx="10">
                    <c:v>MK4</c:v>
                  </c:pt>
                  <c:pt idx="11">
                    <c:v>MK5</c:v>
                  </c:pt>
                  <c:pt idx="12">
                    <c:v>MK6</c:v>
                  </c:pt>
                  <c:pt idx="13">
                    <c:v>PC9</c:v>
                  </c:pt>
                  <c:pt idx="14">
                    <c:v>PC10</c:v>
                  </c:pt>
                  <c:pt idx="15">
                    <c:v>PC11</c:v>
                  </c:pt>
                  <c:pt idx="16">
                    <c:v>MK7</c:v>
                  </c:pt>
                  <c:pt idx="17">
                    <c:v>SBP1</c:v>
                  </c:pt>
                  <c:pt idx="18">
                    <c:v>SBP2</c:v>
                  </c:pt>
                  <c:pt idx="19">
                    <c:v>PBLI1</c:v>
                  </c:pt>
                  <c:pt idx="20">
                    <c:v>PBLI2</c:v>
                  </c:pt>
                  <c:pt idx="21">
                    <c:v>PROF1</c:v>
                  </c:pt>
                  <c:pt idx="22">
                    <c:v>PROF2</c:v>
                  </c:pt>
                  <c:pt idx="23">
                    <c:v>PROF3</c:v>
                  </c:pt>
                  <c:pt idx="24">
                    <c:v>ICS1</c:v>
                  </c:pt>
                  <c:pt idx="25">
                    <c:v>ICS2</c:v>
                  </c:pt>
                  <c:pt idx="26">
                    <c:v>ICS3</c:v>
                  </c:pt>
                </c:lvl>
              </c:multiLvlStrCache>
            </c:multiLvlStrRef>
          </c:cat>
          <c:val>
            <c:numRef>
              <c:f>'November MS Report (1)'!$B$17:$AD$17</c:f>
            </c:numRef>
          </c:val>
          <c:smooth val="0"/>
        </c:ser>
        <c:ser>
          <c:idx val="15"/>
          <c:order val="15"/>
          <c:tx>
            <c:strRef>
              <c:f>'November MS Report (1)'!$A$18</c:f>
              <c:strCache>
                <c:ptCount val="1"/>
                <c:pt idx="0">
                  <c:v>PGY3</c:v>
                </c:pt>
              </c:strCache>
            </c:strRef>
          </c:tx>
          <c:spPr>
            <a:ln w="28575" cap="rnd">
              <a:solidFill>
                <a:schemeClr val="accent4">
                  <a:lumMod val="80000"/>
                  <a:lumOff val="20000"/>
                </a:schemeClr>
              </a:solidFill>
              <a:round/>
            </a:ln>
            <a:effectLst/>
          </c:spPr>
          <c:marker>
            <c:symbol val="none"/>
          </c:marker>
          <c:cat>
            <c:multiLvlStrRef>
              <c:f>'November MS Report (1)'!$B$1:$AD$2</c:f>
              <c:multiLvlStrCache>
                <c:ptCount val="27"/>
                <c:lvl>
                  <c:pt idx="0">
                    <c:v>Antepartum</c:v>
                  </c:pt>
                  <c:pt idx="1">
                    <c:v>Intrapartum</c:v>
                  </c:pt>
                  <c:pt idx="2">
                    <c:v>Postpartum</c:v>
                  </c:pt>
                  <c:pt idx="3">
                    <c:v>OB Skills</c:v>
                  </c:pt>
                  <c:pt idx="4">
                    <c:v>Laparotomy</c:v>
                  </c:pt>
                  <c:pt idx="5">
                    <c:v>Vaginal</c:v>
                  </c:pt>
                  <c:pt idx="6">
                    <c:v>Endoscopy</c:v>
                  </c:pt>
                  <c:pt idx="7">
                    <c:v>Peri-operative</c:v>
                  </c:pt>
                  <c:pt idx="8">
                    <c:v>Abd Pelvic Pain</c:v>
                  </c:pt>
                  <c:pt idx="9">
                    <c:v>AUB</c:v>
                  </c:pt>
                  <c:pt idx="10">
                    <c:v>Pelvic Mass</c:v>
                  </c:pt>
                  <c:pt idx="11">
                    <c:v>Pelvic Floor</c:v>
                  </c:pt>
                  <c:pt idx="12">
                    <c:v>1st Tri Bleed</c:v>
                  </c:pt>
                  <c:pt idx="13">
                    <c:v>Fam Plan</c:v>
                  </c:pt>
                  <c:pt idx="14">
                    <c:v>Amb GYN</c:v>
                  </c:pt>
                  <c:pt idx="15">
                    <c:v>Non-Rep Pt</c:v>
                  </c:pt>
                  <c:pt idx="16">
                    <c:v>Health Care Main</c:v>
                  </c:pt>
                  <c:pt idx="17">
                    <c:v>Pt Safety</c:v>
                  </c:pt>
                  <c:pt idx="18">
                    <c:v>Cost-Effect</c:v>
                  </c:pt>
                  <c:pt idx="19">
                    <c:v>SDL</c:v>
                  </c:pt>
                  <c:pt idx="20">
                    <c:v>QI</c:v>
                  </c:pt>
                  <c:pt idx="21">
                    <c:v>Comp</c:v>
                  </c:pt>
                  <c:pt idx="22">
                    <c:v>Account</c:v>
                  </c:pt>
                  <c:pt idx="23">
                    <c:v>Respect</c:v>
                  </c:pt>
                  <c:pt idx="24">
                    <c:v>Pt/Fam</c:v>
                  </c:pt>
                  <c:pt idx="25">
                    <c:v>Team</c:v>
                  </c:pt>
                  <c:pt idx="26">
                    <c:v>Inf Consent</c:v>
                  </c:pt>
                </c:lvl>
                <c:lvl>
                  <c:pt idx="0">
                    <c:v>PC1</c:v>
                  </c:pt>
                  <c:pt idx="1">
                    <c:v>PC2</c:v>
                  </c:pt>
                  <c:pt idx="2">
                    <c:v>PC3</c:v>
                  </c:pt>
                  <c:pt idx="3">
                    <c:v>PC4</c:v>
                  </c:pt>
                  <c:pt idx="4">
                    <c:v>PC6</c:v>
                  </c:pt>
                  <c:pt idx="5">
                    <c:v>PC7</c:v>
                  </c:pt>
                  <c:pt idx="6">
                    <c:v>PC8</c:v>
                  </c:pt>
                  <c:pt idx="7">
                    <c:v>MK1</c:v>
                  </c:pt>
                  <c:pt idx="8">
                    <c:v>MK2</c:v>
                  </c:pt>
                  <c:pt idx="9">
                    <c:v>MK3</c:v>
                  </c:pt>
                  <c:pt idx="10">
                    <c:v>MK4</c:v>
                  </c:pt>
                  <c:pt idx="11">
                    <c:v>MK5</c:v>
                  </c:pt>
                  <c:pt idx="12">
                    <c:v>MK6</c:v>
                  </c:pt>
                  <c:pt idx="13">
                    <c:v>PC9</c:v>
                  </c:pt>
                  <c:pt idx="14">
                    <c:v>PC10</c:v>
                  </c:pt>
                  <c:pt idx="15">
                    <c:v>PC11</c:v>
                  </c:pt>
                  <c:pt idx="16">
                    <c:v>MK7</c:v>
                  </c:pt>
                  <c:pt idx="17">
                    <c:v>SBP1</c:v>
                  </c:pt>
                  <c:pt idx="18">
                    <c:v>SBP2</c:v>
                  </c:pt>
                  <c:pt idx="19">
                    <c:v>PBLI1</c:v>
                  </c:pt>
                  <c:pt idx="20">
                    <c:v>PBLI2</c:v>
                  </c:pt>
                  <c:pt idx="21">
                    <c:v>PROF1</c:v>
                  </c:pt>
                  <c:pt idx="22">
                    <c:v>PROF2</c:v>
                  </c:pt>
                  <c:pt idx="23">
                    <c:v>PROF3</c:v>
                  </c:pt>
                  <c:pt idx="24">
                    <c:v>ICS1</c:v>
                  </c:pt>
                  <c:pt idx="25">
                    <c:v>ICS2</c:v>
                  </c:pt>
                  <c:pt idx="26">
                    <c:v>ICS3</c:v>
                  </c:pt>
                </c:lvl>
              </c:multiLvlStrCache>
            </c:multiLvlStrRef>
          </c:cat>
          <c:val>
            <c:numRef>
              <c:f>'November MS Report (1)'!$B$18:$AD$18</c:f>
              <c:numCache>
                <c:formatCode>0.0</c:formatCode>
                <c:ptCount val="27"/>
                <c:pt idx="0">
                  <c:v>2.5</c:v>
                </c:pt>
                <c:pt idx="1">
                  <c:v>2.5</c:v>
                </c:pt>
                <c:pt idx="2">
                  <c:v>2.625</c:v>
                </c:pt>
                <c:pt idx="3">
                  <c:v>2.5</c:v>
                </c:pt>
                <c:pt idx="4">
                  <c:v>2.5</c:v>
                </c:pt>
                <c:pt idx="6">
                  <c:v>2.5</c:v>
                </c:pt>
                <c:pt idx="7">
                  <c:v>2.5</c:v>
                </c:pt>
                <c:pt idx="8">
                  <c:v>2.5</c:v>
                </c:pt>
                <c:pt idx="9">
                  <c:v>2.5</c:v>
                </c:pt>
                <c:pt idx="10">
                  <c:v>2.625</c:v>
                </c:pt>
                <c:pt idx="11">
                  <c:v>2.625</c:v>
                </c:pt>
                <c:pt idx="12">
                  <c:v>2.5</c:v>
                </c:pt>
                <c:pt idx="13">
                  <c:v>2.5</c:v>
                </c:pt>
                <c:pt idx="14">
                  <c:v>2.625</c:v>
                </c:pt>
                <c:pt idx="15">
                  <c:v>2.75</c:v>
                </c:pt>
                <c:pt idx="16">
                  <c:v>2.5</c:v>
                </c:pt>
                <c:pt idx="17">
                  <c:v>2.5</c:v>
                </c:pt>
                <c:pt idx="18">
                  <c:v>2.5</c:v>
                </c:pt>
                <c:pt idx="19">
                  <c:v>2.5</c:v>
                </c:pt>
                <c:pt idx="20">
                  <c:v>2.5</c:v>
                </c:pt>
                <c:pt idx="21">
                  <c:v>2.5</c:v>
                </c:pt>
                <c:pt idx="22">
                  <c:v>2.5</c:v>
                </c:pt>
                <c:pt idx="23">
                  <c:v>2.5</c:v>
                </c:pt>
                <c:pt idx="24">
                  <c:v>2.5</c:v>
                </c:pt>
                <c:pt idx="25">
                  <c:v>2.5</c:v>
                </c:pt>
                <c:pt idx="26">
                  <c:v>2.5</c:v>
                </c:pt>
              </c:numCache>
            </c:numRef>
          </c:val>
          <c:smooth val="0"/>
        </c:ser>
        <c:ser>
          <c:idx val="16"/>
          <c:order val="16"/>
          <c:tx>
            <c:strRef>
              <c:f>'November MS Report (1)'!$A$19</c:f>
              <c:strCache>
                <c:ptCount val="1"/>
                <c:pt idx="0">
                  <c:v>  </c:v>
                </c:pt>
              </c:strCache>
            </c:strRef>
          </c:tx>
          <c:spPr>
            <a:ln w="28575" cap="rnd">
              <a:solidFill>
                <a:schemeClr val="accent5">
                  <a:lumMod val="80000"/>
                  <a:lumOff val="20000"/>
                </a:schemeClr>
              </a:solidFill>
              <a:round/>
            </a:ln>
            <a:effectLst/>
          </c:spPr>
          <c:marker>
            <c:symbol val="circle"/>
            <c:size val="5"/>
            <c:spPr>
              <a:solidFill>
                <a:schemeClr val="accent5">
                  <a:lumMod val="80000"/>
                  <a:lumOff val="20000"/>
                </a:schemeClr>
              </a:solidFill>
              <a:ln w="9525">
                <a:solidFill>
                  <a:schemeClr val="accent5">
                    <a:lumMod val="80000"/>
                    <a:lumOff val="20000"/>
                  </a:schemeClr>
                </a:solidFill>
              </a:ln>
              <a:effectLst/>
            </c:spPr>
          </c:marker>
          <c:cat>
            <c:multiLvlStrRef>
              <c:f>'November MS Report (1)'!$B$1:$AD$2</c:f>
              <c:multiLvlStrCache>
                <c:ptCount val="27"/>
                <c:lvl>
                  <c:pt idx="0">
                    <c:v>Antepartum</c:v>
                  </c:pt>
                  <c:pt idx="1">
                    <c:v>Intrapartum</c:v>
                  </c:pt>
                  <c:pt idx="2">
                    <c:v>Postpartum</c:v>
                  </c:pt>
                  <c:pt idx="3">
                    <c:v>OB Skills</c:v>
                  </c:pt>
                  <c:pt idx="4">
                    <c:v>Laparotomy</c:v>
                  </c:pt>
                  <c:pt idx="5">
                    <c:v>Vaginal</c:v>
                  </c:pt>
                  <c:pt idx="6">
                    <c:v>Endoscopy</c:v>
                  </c:pt>
                  <c:pt idx="7">
                    <c:v>Peri-operative</c:v>
                  </c:pt>
                  <c:pt idx="8">
                    <c:v>Abd Pelvic Pain</c:v>
                  </c:pt>
                  <c:pt idx="9">
                    <c:v>AUB</c:v>
                  </c:pt>
                  <c:pt idx="10">
                    <c:v>Pelvic Mass</c:v>
                  </c:pt>
                  <c:pt idx="11">
                    <c:v>Pelvic Floor</c:v>
                  </c:pt>
                  <c:pt idx="12">
                    <c:v>1st Tri Bleed</c:v>
                  </c:pt>
                  <c:pt idx="13">
                    <c:v>Fam Plan</c:v>
                  </c:pt>
                  <c:pt idx="14">
                    <c:v>Amb GYN</c:v>
                  </c:pt>
                  <c:pt idx="15">
                    <c:v>Non-Rep Pt</c:v>
                  </c:pt>
                  <c:pt idx="16">
                    <c:v>Health Care Main</c:v>
                  </c:pt>
                  <c:pt idx="17">
                    <c:v>Pt Safety</c:v>
                  </c:pt>
                  <c:pt idx="18">
                    <c:v>Cost-Effect</c:v>
                  </c:pt>
                  <c:pt idx="19">
                    <c:v>SDL</c:v>
                  </c:pt>
                  <c:pt idx="20">
                    <c:v>QI</c:v>
                  </c:pt>
                  <c:pt idx="21">
                    <c:v>Comp</c:v>
                  </c:pt>
                  <c:pt idx="22">
                    <c:v>Account</c:v>
                  </c:pt>
                  <c:pt idx="23">
                    <c:v>Respect</c:v>
                  </c:pt>
                  <c:pt idx="24">
                    <c:v>Pt/Fam</c:v>
                  </c:pt>
                  <c:pt idx="25">
                    <c:v>Team</c:v>
                  </c:pt>
                  <c:pt idx="26">
                    <c:v>Inf Consent</c:v>
                  </c:pt>
                </c:lvl>
                <c:lvl>
                  <c:pt idx="0">
                    <c:v>PC1</c:v>
                  </c:pt>
                  <c:pt idx="1">
                    <c:v>PC2</c:v>
                  </c:pt>
                  <c:pt idx="2">
                    <c:v>PC3</c:v>
                  </c:pt>
                  <c:pt idx="3">
                    <c:v>PC4</c:v>
                  </c:pt>
                  <c:pt idx="4">
                    <c:v>PC6</c:v>
                  </c:pt>
                  <c:pt idx="5">
                    <c:v>PC7</c:v>
                  </c:pt>
                  <c:pt idx="6">
                    <c:v>PC8</c:v>
                  </c:pt>
                  <c:pt idx="7">
                    <c:v>MK1</c:v>
                  </c:pt>
                  <c:pt idx="8">
                    <c:v>MK2</c:v>
                  </c:pt>
                  <c:pt idx="9">
                    <c:v>MK3</c:v>
                  </c:pt>
                  <c:pt idx="10">
                    <c:v>MK4</c:v>
                  </c:pt>
                  <c:pt idx="11">
                    <c:v>MK5</c:v>
                  </c:pt>
                  <c:pt idx="12">
                    <c:v>MK6</c:v>
                  </c:pt>
                  <c:pt idx="13">
                    <c:v>PC9</c:v>
                  </c:pt>
                  <c:pt idx="14">
                    <c:v>PC10</c:v>
                  </c:pt>
                  <c:pt idx="15">
                    <c:v>PC11</c:v>
                  </c:pt>
                  <c:pt idx="16">
                    <c:v>MK7</c:v>
                  </c:pt>
                  <c:pt idx="17">
                    <c:v>SBP1</c:v>
                  </c:pt>
                  <c:pt idx="18">
                    <c:v>SBP2</c:v>
                  </c:pt>
                  <c:pt idx="19">
                    <c:v>PBLI1</c:v>
                  </c:pt>
                  <c:pt idx="20">
                    <c:v>PBLI2</c:v>
                  </c:pt>
                  <c:pt idx="21">
                    <c:v>PROF1</c:v>
                  </c:pt>
                  <c:pt idx="22">
                    <c:v>PROF2</c:v>
                  </c:pt>
                  <c:pt idx="23">
                    <c:v>PROF3</c:v>
                  </c:pt>
                  <c:pt idx="24">
                    <c:v>ICS1</c:v>
                  </c:pt>
                  <c:pt idx="25">
                    <c:v>ICS2</c:v>
                  </c:pt>
                  <c:pt idx="26">
                    <c:v>ICS3</c:v>
                  </c:pt>
                </c:lvl>
              </c:multiLvlStrCache>
            </c:multiLvlStrRef>
          </c:cat>
          <c:val>
            <c:numRef>
              <c:f>'November MS Report (1)'!$B$19:$AD$19</c:f>
            </c:numRef>
          </c:val>
          <c:smooth val="0"/>
        </c:ser>
        <c:ser>
          <c:idx val="17"/>
          <c:order val="17"/>
          <c:tx>
            <c:strRef>
              <c:f>'November MS Report (1)'!$A$20</c:f>
              <c:strCache>
                <c:ptCount val="1"/>
                <c:pt idx="0">
                  <c:v>  </c:v>
                </c:pt>
              </c:strCache>
            </c:strRef>
          </c:tx>
          <c:spPr>
            <a:ln w="28575" cap="rnd">
              <a:solidFill>
                <a:schemeClr val="accent6">
                  <a:lumMod val="80000"/>
                  <a:lumOff val="20000"/>
                </a:schemeClr>
              </a:solidFill>
              <a:round/>
            </a:ln>
            <a:effectLst/>
          </c:spPr>
          <c:marker>
            <c:symbol val="circle"/>
            <c:size val="5"/>
            <c:spPr>
              <a:solidFill>
                <a:schemeClr val="accent6">
                  <a:lumMod val="80000"/>
                  <a:lumOff val="20000"/>
                </a:schemeClr>
              </a:solidFill>
              <a:ln w="9525">
                <a:solidFill>
                  <a:schemeClr val="accent6">
                    <a:lumMod val="80000"/>
                    <a:lumOff val="20000"/>
                  </a:schemeClr>
                </a:solidFill>
              </a:ln>
              <a:effectLst/>
            </c:spPr>
          </c:marker>
          <c:cat>
            <c:multiLvlStrRef>
              <c:f>'November MS Report (1)'!$B$1:$AD$2</c:f>
              <c:multiLvlStrCache>
                <c:ptCount val="27"/>
                <c:lvl>
                  <c:pt idx="0">
                    <c:v>Antepartum</c:v>
                  </c:pt>
                  <c:pt idx="1">
                    <c:v>Intrapartum</c:v>
                  </c:pt>
                  <c:pt idx="2">
                    <c:v>Postpartum</c:v>
                  </c:pt>
                  <c:pt idx="3">
                    <c:v>OB Skills</c:v>
                  </c:pt>
                  <c:pt idx="4">
                    <c:v>Laparotomy</c:v>
                  </c:pt>
                  <c:pt idx="5">
                    <c:v>Vaginal</c:v>
                  </c:pt>
                  <c:pt idx="6">
                    <c:v>Endoscopy</c:v>
                  </c:pt>
                  <c:pt idx="7">
                    <c:v>Peri-operative</c:v>
                  </c:pt>
                  <c:pt idx="8">
                    <c:v>Abd Pelvic Pain</c:v>
                  </c:pt>
                  <c:pt idx="9">
                    <c:v>AUB</c:v>
                  </c:pt>
                  <c:pt idx="10">
                    <c:v>Pelvic Mass</c:v>
                  </c:pt>
                  <c:pt idx="11">
                    <c:v>Pelvic Floor</c:v>
                  </c:pt>
                  <c:pt idx="12">
                    <c:v>1st Tri Bleed</c:v>
                  </c:pt>
                  <c:pt idx="13">
                    <c:v>Fam Plan</c:v>
                  </c:pt>
                  <c:pt idx="14">
                    <c:v>Amb GYN</c:v>
                  </c:pt>
                  <c:pt idx="15">
                    <c:v>Non-Rep Pt</c:v>
                  </c:pt>
                  <c:pt idx="16">
                    <c:v>Health Care Main</c:v>
                  </c:pt>
                  <c:pt idx="17">
                    <c:v>Pt Safety</c:v>
                  </c:pt>
                  <c:pt idx="18">
                    <c:v>Cost-Effect</c:v>
                  </c:pt>
                  <c:pt idx="19">
                    <c:v>SDL</c:v>
                  </c:pt>
                  <c:pt idx="20">
                    <c:v>QI</c:v>
                  </c:pt>
                  <c:pt idx="21">
                    <c:v>Comp</c:v>
                  </c:pt>
                  <c:pt idx="22">
                    <c:v>Account</c:v>
                  </c:pt>
                  <c:pt idx="23">
                    <c:v>Respect</c:v>
                  </c:pt>
                  <c:pt idx="24">
                    <c:v>Pt/Fam</c:v>
                  </c:pt>
                  <c:pt idx="25">
                    <c:v>Team</c:v>
                  </c:pt>
                  <c:pt idx="26">
                    <c:v>Inf Consent</c:v>
                  </c:pt>
                </c:lvl>
                <c:lvl>
                  <c:pt idx="0">
                    <c:v>PC1</c:v>
                  </c:pt>
                  <c:pt idx="1">
                    <c:v>PC2</c:v>
                  </c:pt>
                  <c:pt idx="2">
                    <c:v>PC3</c:v>
                  </c:pt>
                  <c:pt idx="3">
                    <c:v>PC4</c:v>
                  </c:pt>
                  <c:pt idx="4">
                    <c:v>PC6</c:v>
                  </c:pt>
                  <c:pt idx="5">
                    <c:v>PC7</c:v>
                  </c:pt>
                  <c:pt idx="6">
                    <c:v>PC8</c:v>
                  </c:pt>
                  <c:pt idx="7">
                    <c:v>MK1</c:v>
                  </c:pt>
                  <c:pt idx="8">
                    <c:v>MK2</c:v>
                  </c:pt>
                  <c:pt idx="9">
                    <c:v>MK3</c:v>
                  </c:pt>
                  <c:pt idx="10">
                    <c:v>MK4</c:v>
                  </c:pt>
                  <c:pt idx="11">
                    <c:v>MK5</c:v>
                  </c:pt>
                  <c:pt idx="12">
                    <c:v>MK6</c:v>
                  </c:pt>
                  <c:pt idx="13">
                    <c:v>PC9</c:v>
                  </c:pt>
                  <c:pt idx="14">
                    <c:v>PC10</c:v>
                  </c:pt>
                  <c:pt idx="15">
                    <c:v>PC11</c:v>
                  </c:pt>
                  <c:pt idx="16">
                    <c:v>MK7</c:v>
                  </c:pt>
                  <c:pt idx="17">
                    <c:v>SBP1</c:v>
                  </c:pt>
                  <c:pt idx="18">
                    <c:v>SBP2</c:v>
                  </c:pt>
                  <c:pt idx="19">
                    <c:v>PBLI1</c:v>
                  </c:pt>
                  <c:pt idx="20">
                    <c:v>PBLI2</c:v>
                  </c:pt>
                  <c:pt idx="21">
                    <c:v>PROF1</c:v>
                  </c:pt>
                  <c:pt idx="22">
                    <c:v>PROF2</c:v>
                  </c:pt>
                  <c:pt idx="23">
                    <c:v>PROF3</c:v>
                  </c:pt>
                  <c:pt idx="24">
                    <c:v>ICS1</c:v>
                  </c:pt>
                  <c:pt idx="25">
                    <c:v>ICS2</c:v>
                  </c:pt>
                  <c:pt idx="26">
                    <c:v>ICS3</c:v>
                  </c:pt>
                </c:lvl>
              </c:multiLvlStrCache>
            </c:multiLvlStrRef>
          </c:cat>
          <c:val>
            <c:numRef>
              <c:f>'November MS Report (1)'!$B$20:$AD$20</c:f>
            </c:numRef>
          </c:val>
          <c:smooth val="0"/>
        </c:ser>
        <c:ser>
          <c:idx val="18"/>
          <c:order val="18"/>
          <c:tx>
            <c:strRef>
              <c:f>'November MS Report (1)'!$A$21</c:f>
              <c:strCache>
                <c:ptCount val="1"/>
                <c:pt idx="0">
                  <c:v>  </c:v>
                </c:pt>
              </c:strCache>
            </c:strRef>
          </c:tx>
          <c:spPr>
            <a:ln w="28575" cap="rnd">
              <a:solidFill>
                <a:schemeClr val="accent1">
                  <a:lumMod val="80000"/>
                </a:schemeClr>
              </a:solidFill>
              <a:round/>
            </a:ln>
            <a:effectLst/>
          </c:spPr>
          <c:marker>
            <c:symbol val="circle"/>
            <c:size val="5"/>
            <c:spPr>
              <a:solidFill>
                <a:schemeClr val="accent1">
                  <a:lumMod val="80000"/>
                </a:schemeClr>
              </a:solidFill>
              <a:ln w="9525">
                <a:solidFill>
                  <a:schemeClr val="accent1">
                    <a:lumMod val="80000"/>
                  </a:schemeClr>
                </a:solidFill>
              </a:ln>
              <a:effectLst/>
            </c:spPr>
          </c:marker>
          <c:cat>
            <c:multiLvlStrRef>
              <c:f>'November MS Report (1)'!$B$1:$AD$2</c:f>
              <c:multiLvlStrCache>
                <c:ptCount val="27"/>
                <c:lvl>
                  <c:pt idx="0">
                    <c:v>Antepartum</c:v>
                  </c:pt>
                  <c:pt idx="1">
                    <c:v>Intrapartum</c:v>
                  </c:pt>
                  <c:pt idx="2">
                    <c:v>Postpartum</c:v>
                  </c:pt>
                  <c:pt idx="3">
                    <c:v>OB Skills</c:v>
                  </c:pt>
                  <c:pt idx="4">
                    <c:v>Laparotomy</c:v>
                  </c:pt>
                  <c:pt idx="5">
                    <c:v>Vaginal</c:v>
                  </c:pt>
                  <c:pt idx="6">
                    <c:v>Endoscopy</c:v>
                  </c:pt>
                  <c:pt idx="7">
                    <c:v>Peri-operative</c:v>
                  </c:pt>
                  <c:pt idx="8">
                    <c:v>Abd Pelvic Pain</c:v>
                  </c:pt>
                  <c:pt idx="9">
                    <c:v>AUB</c:v>
                  </c:pt>
                  <c:pt idx="10">
                    <c:v>Pelvic Mass</c:v>
                  </c:pt>
                  <c:pt idx="11">
                    <c:v>Pelvic Floor</c:v>
                  </c:pt>
                  <c:pt idx="12">
                    <c:v>1st Tri Bleed</c:v>
                  </c:pt>
                  <c:pt idx="13">
                    <c:v>Fam Plan</c:v>
                  </c:pt>
                  <c:pt idx="14">
                    <c:v>Amb GYN</c:v>
                  </c:pt>
                  <c:pt idx="15">
                    <c:v>Non-Rep Pt</c:v>
                  </c:pt>
                  <c:pt idx="16">
                    <c:v>Health Care Main</c:v>
                  </c:pt>
                  <c:pt idx="17">
                    <c:v>Pt Safety</c:v>
                  </c:pt>
                  <c:pt idx="18">
                    <c:v>Cost-Effect</c:v>
                  </c:pt>
                  <c:pt idx="19">
                    <c:v>SDL</c:v>
                  </c:pt>
                  <c:pt idx="20">
                    <c:v>QI</c:v>
                  </c:pt>
                  <c:pt idx="21">
                    <c:v>Comp</c:v>
                  </c:pt>
                  <c:pt idx="22">
                    <c:v>Account</c:v>
                  </c:pt>
                  <c:pt idx="23">
                    <c:v>Respect</c:v>
                  </c:pt>
                  <c:pt idx="24">
                    <c:v>Pt/Fam</c:v>
                  </c:pt>
                  <c:pt idx="25">
                    <c:v>Team</c:v>
                  </c:pt>
                  <c:pt idx="26">
                    <c:v>Inf Consent</c:v>
                  </c:pt>
                </c:lvl>
                <c:lvl>
                  <c:pt idx="0">
                    <c:v>PC1</c:v>
                  </c:pt>
                  <c:pt idx="1">
                    <c:v>PC2</c:v>
                  </c:pt>
                  <c:pt idx="2">
                    <c:v>PC3</c:v>
                  </c:pt>
                  <c:pt idx="3">
                    <c:v>PC4</c:v>
                  </c:pt>
                  <c:pt idx="4">
                    <c:v>PC6</c:v>
                  </c:pt>
                  <c:pt idx="5">
                    <c:v>PC7</c:v>
                  </c:pt>
                  <c:pt idx="6">
                    <c:v>PC8</c:v>
                  </c:pt>
                  <c:pt idx="7">
                    <c:v>MK1</c:v>
                  </c:pt>
                  <c:pt idx="8">
                    <c:v>MK2</c:v>
                  </c:pt>
                  <c:pt idx="9">
                    <c:v>MK3</c:v>
                  </c:pt>
                  <c:pt idx="10">
                    <c:v>MK4</c:v>
                  </c:pt>
                  <c:pt idx="11">
                    <c:v>MK5</c:v>
                  </c:pt>
                  <c:pt idx="12">
                    <c:v>MK6</c:v>
                  </c:pt>
                  <c:pt idx="13">
                    <c:v>PC9</c:v>
                  </c:pt>
                  <c:pt idx="14">
                    <c:v>PC10</c:v>
                  </c:pt>
                  <c:pt idx="15">
                    <c:v>PC11</c:v>
                  </c:pt>
                  <c:pt idx="16">
                    <c:v>MK7</c:v>
                  </c:pt>
                  <c:pt idx="17">
                    <c:v>SBP1</c:v>
                  </c:pt>
                  <c:pt idx="18">
                    <c:v>SBP2</c:v>
                  </c:pt>
                  <c:pt idx="19">
                    <c:v>PBLI1</c:v>
                  </c:pt>
                  <c:pt idx="20">
                    <c:v>PBLI2</c:v>
                  </c:pt>
                  <c:pt idx="21">
                    <c:v>PROF1</c:v>
                  </c:pt>
                  <c:pt idx="22">
                    <c:v>PROF2</c:v>
                  </c:pt>
                  <c:pt idx="23">
                    <c:v>PROF3</c:v>
                  </c:pt>
                  <c:pt idx="24">
                    <c:v>ICS1</c:v>
                  </c:pt>
                  <c:pt idx="25">
                    <c:v>ICS2</c:v>
                  </c:pt>
                  <c:pt idx="26">
                    <c:v>ICS3</c:v>
                  </c:pt>
                </c:lvl>
              </c:multiLvlStrCache>
            </c:multiLvlStrRef>
          </c:cat>
          <c:val>
            <c:numRef>
              <c:f>'November MS Report (1)'!$B$21:$AD$21</c:f>
            </c:numRef>
          </c:val>
          <c:smooth val="0"/>
        </c:ser>
        <c:ser>
          <c:idx val="19"/>
          <c:order val="19"/>
          <c:tx>
            <c:strRef>
              <c:f>'November MS Report (1)'!$A$22</c:f>
              <c:strCache>
                <c:ptCount val="1"/>
                <c:pt idx="0">
                  <c:v>  </c:v>
                </c:pt>
              </c:strCache>
            </c:strRef>
          </c:tx>
          <c:spPr>
            <a:ln w="28575" cap="rnd">
              <a:solidFill>
                <a:schemeClr val="accent2">
                  <a:lumMod val="80000"/>
                </a:schemeClr>
              </a:solidFill>
              <a:round/>
            </a:ln>
            <a:effectLst/>
          </c:spPr>
          <c:marker>
            <c:symbol val="circle"/>
            <c:size val="5"/>
            <c:spPr>
              <a:solidFill>
                <a:schemeClr val="accent2">
                  <a:lumMod val="80000"/>
                </a:schemeClr>
              </a:solidFill>
              <a:ln w="9525">
                <a:solidFill>
                  <a:schemeClr val="accent2">
                    <a:lumMod val="80000"/>
                  </a:schemeClr>
                </a:solidFill>
              </a:ln>
              <a:effectLst/>
            </c:spPr>
          </c:marker>
          <c:cat>
            <c:multiLvlStrRef>
              <c:f>'November MS Report (1)'!$B$1:$AD$2</c:f>
              <c:multiLvlStrCache>
                <c:ptCount val="27"/>
                <c:lvl>
                  <c:pt idx="0">
                    <c:v>Antepartum</c:v>
                  </c:pt>
                  <c:pt idx="1">
                    <c:v>Intrapartum</c:v>
                  </c:pt>
                  <c:pt idx="2">
                    <c:v>Postpartum</c:v>
                  </c:pt>
                  <c:pt idx="3">
                    <c:v>OB Skills</c:v>
                  </c:pt>
                  <c:pt idx="4">
                    <c:v>Laparotomy</c:v>
                  </c:pt>
                  <c:pt idx="5">
                    <c:v>Vaginal</c:v>
                  </c:pt>
                  <c:pt idx="6">
                    <c:v>Endoscopy</c:v>
                  </c:pt>
                  <c:pt idx="7">
                    <c:v>Peri-operative</c:v>
                  </c:pt>
                  <c:pt idx="8">
                    <c:v>Abd Pelvic Pain</c:v>
                  </c:pt>
                  <c:pt idx="9">
                    <c:v>AUB</c:v>
                  </c:pt>
                  <c:pt idx="10">
                    <c:v>Pelvic Mass</c:v>
                  </c:pt>
                  <c:pt idx="11">
                    <c:v>Pelvic Floor</c:v>
                  </c:pt>
                  <c:pt idx="12">
                    <c:v>1st Tri Bleed</c:v>
                  </c:pt>
                  <c:pt idx="13">
                    <c:v>Fam Plan</c:v>
                  </c:pt>
                  <c:pt idx="14">
                    <c:v>Amb GYN</c:v>
                  </c:pt>
                  <c:pt idx="15">
                    <c:v>Non-Rep Pt</c:v>
                  </c:pt>
                  <c:pt idx="16">
                    <c:v>Health Care Main</c:v>
                  </c:pt>
                  <c:pt idx="17">
                    <c:v>Pt Safety</c:v>
                  </c:pt>
                  <c:pt idx="18">
                    <c:v>Cost-Effect</c:v>
                  </c:pt>
                  <c:pt idx="19">
                    <c:v>SDL</c:v>
                  </c:pt>
                  <c:pt idx="20">
                    <c:v>QI</c:v>
                  </c:pt>
                  <c:pt idx="21">
                    <c:v>Comp</c:v>
                  </c:pt>
                  <c:pt idx="22">
                    <c:v>Account</c:v>
                  </c:pt>
                  <c:pt idx="23">
                    <c:v>Respect</c:v>
                  </c:pt>
                  <c:pt idx="24">
                    <c:v>Pt/Fam</c:v>
                  </c:pt>
                  <c:pt idx="25">
                    <c:v>Team</c:v>
                  </c:pt>
                  <c:pt idx="26">
                    <c:v>Inf Consent</c:v>
                  </c:pt>
                </c:lvl>
                <c:lvl>
                  <c:pt idx="0">
                    <c:v>PC1</c:v>
                  </c:pt>
                  <c:pt idx="1">
                    <c:v>PC2</c:v>
                  </c:pt>
                  <c:pt idx="2">
                    <c:v>PC3</c:v>
                  </c:pt>
                  <c:pt idx="3">
                    <c:v>PC4</c:v>
                  </c:pt>
                  <c:pt idx="4">
                    <c:v>PC6</c:v>
                  </c:pt>
                  <c:pt idx="5">
                    <c:v>PC7</c:v>
                  </c:pt>
                  <c:pt idx="6">
                    <c:v>PC8</c:v>
                  </c:pt>
                  <c:pt idx="7">
                    <c:v>MK1</c:v>
                  </c:pt>
                  <c:pt idx="8">
                    <c:v>MK2</c:v>
                  </c:pt>
                  <c:pt idx="9">
                    <c:v>MK3</c:v>
                  </c:pt>
                  <c:pt idx="10">
                    <c:v>MK4</c:v>
                  </c:pt>
                  <c:pt idx="11">
                    <c:v>MK5</c:v>
                  </c:pt>
                  <c:pt idx="12">
                    <c:v>MK6</c:v>
                  </c:pt>
                  <c:pt idx="13">
                    <c:v>PC9</c:v>
                  </c:pt>
                  <c:pt idx="14">
                    <c:v>PC10</c:v>
                  </c:pt>
                  <c:pt idx="15">
                    <c:v>PC11</c:v>
                  </c:pt>
                  <c:pt idx="16">
                    <c:v>MK7</c:v>
                  </c:pt>
                  <c:pt idx="17">
                    <c:v>SBP1</c:v>
                  </c:pt>
                  <c:pt idx="18">
                    <c:v>SBP2</c:v>
                  </c:pt>
                  <c:pt idx="19">
                    <c:v>PBLI1</c:v>
                  </c:pt>
                  <c:pt idx="20">
                    <c:v>PBLI2</c:v>
                  </c:pt>
                  <c:pt idx="21">
                    <c:v>PROF1</c:v>
                  </c:pt>
                  <c:pt idx="22">
                    <c:v>PROF2</c:v>
                  </c:pt>
                  <c:pt idx="23">
                    <c:v>PROF3</c:v>
                  </c:pt>
                  <c:pt idx="24">
                    <c:v>ICS1</c:v>
                  </c:pt>
                  <c:pt idx="25">
                    <c:v>ICS2</c:v>
                  </c:pt>
                  <c:pt idx="26">
                    <c:v>ICS3</c:v>
                  </c:pt>
                </c:lvl>
              </c:multiLvlStrCache>
            </c:multiLvlStrRef>
          </c:cat>
          <c:val>
            <c:numRef>
              <c:f>'November MS Report (1)'!$B$22:$AD$22</c:f>
            </c:numRef>
          </c:val>
          <c:smooth val="0"/>
        </c:ser>
        <c:ser>
          <c:idx val="20"/>
          <c:order val="20"/>
          <c:tx>
            <c:strRef>
              <c:f>'November MS Report (1)'!$A$23</c:f>
              <c:strCache>
                <c:ptCount val="1"/>
                <c:pt idx="0">
                  <c:v>PGY4</c:v>
                </c:pt>
              </c:strCache>
            </c:strRef>
          </c:tx>
          <c:spPr>
            <a:ln w="28575" cap="rnd">
              <a:solidFill>
                <a:schemeClr val="accent3">
                  <a:lumMod val="80000"/>
                </a:schemeClr>
              </a:solidFill>
              <a:round/>
            </a:ln>
            <a:effectLst/>
          </c:spPr>
          <c:marker>
            <c:symbol val="none"/>
          </c:marker>
          <c:cat>
            <c:multiLvlStrRef>
              <c:f>'November MS Report (1)'!$B$1:$AD$2</c:f>
              <c:multiLvlStrCache>
                <c:ptCount val="27"/>
                <c:lvl>
                  <c:pt idx="0">
                    <c:v>Antepartum</c:v>
                  </c:pt>
                  <c:pt idx="1">
                    <c:v>Intrapartum</c:v>
                  </c:pt>
                  <c:pt idx="2">
                    <c:v>Postpartum</c:v>
                  </c:pt>
                  <c:pt idx="3">
                    <c:v>OB Skills</c:v>
                  </c:pt>
                  <c:pt idx="4">
                    <c:v>Laparotomy</c:v>
                  </c:pt>
                  <c:pt idx="5">
                    <c:v>Vaginal</c:v>
                  </c:pt>
                  <c:pt idx="6">
                    <c:v>Endoscopy</c:v>
                  </c:pt>
                  <c:pt idx="7">
                    <c:v>Peri-operative</c:v>
                  </c:pt>
                  <c:pt idx="8">
                    <c:v>Abd Pelvic Pain</c:v>
                  </c:pt>
                  <c:pt idx="9">
                    <c:v>AUB</c:v>
                  </c:pt>
                  <c:pt idx="10">
                    <c:v>Pelvic Mass</c:v>
                  </c:pt>
                  <c:pt idx="11">
                    <c:v>Pelvic Floor</c:v>
                  </c:pt>
                  <c:pt idx="12">
                    <c:v>1st Tri Bleed</c:v>
                  </c:pt>
                  <c:pt idx="13">
                    <c:v>Fam Plan</c:v>
                  </c:pt>
                  <c:pt idx="14">
                    <c:v>Amb GYN</c:v>
                  </c:pt>
                  <c:pt idx="15">
                    <c:v>Non-Rep Pt</c:v>
                  </c:pt>
                  <c:pt idx="16">
                    <c:v>Health Care Main</c:v>
                  </c:pt>
                  <c:pt idx="17">
                    <c:v>Pt Safety</c:v>
                  </c:pt>
                  <c:pt idx="18">
                    <c:v>Cost-Effect</c:v>
                  </c:pt>
                  <c:pt idx="19">
                    <c:v>SDL</c:v>
                  </c:pt>
                  <c:pt idx="20">
                    <c:v>QI</c:v>
                  </c:pt>
                  <c:pt idx="21">
                    <c:v>Comp</c:v>
                  </c:pt>
                  <c:pt idx="22">
                    <c:v>Account</c:v>
                  </c:pt>
                  <c:pt idx="23">
                    <c:v>Respect</c:v>
                  </c:pt>
                  <c:pt idx="24">
                    <c:v>Pt/Fam</c:v>
                  </c:pt>
                  <c:pt idx="25">
                    <c:v>Team</c:v>
                  </c:pt>
                  <c:pt idx="26">
                    <c:v>Inf Consent</c:v>
                  </c:pt>
                </c:lvl>
                <c:lvl>
                  <c:pt idx="0">
                    <c:v>PC1</c:v>
                  </c:pt>
                  <c:pt idx="1">
                    <c:v>PC2</c:v>
                  </c:pt>
                  <c:pt idx="2">
                    <c:v>PC3</c:v>
                  </c:pt>
                  <c:pt idx="3">
                    <c:v>PC4</c:v>
                  </c:pt>
                  <c:pt idx="4">
                    <c:v>PC6</c:v>
                  </c:pt>
                  <c:pt idx="5">
                    <c:v>PC7</c:v>
                  </c:pt>
                  <c:pt idx="6">
                    <c:v>PC8</c:v>
                  </c:pt>
                  <c:pt idx="7">
                    <c:v>MK1</c:v>
                  </c:pt>
                  <c:pt idx="8">
                    <c:v>MK2</c:v>
                  </c:pt>
                  <c:pt idx="9">
                    <c:v>MK3</c:v>
                  </c:pt>
                  <c:pt idx="10">
                    <c:v>MK4</c:v>
                  </c:pt>
                  <c:pt idx="11">
                    <c:v>MK5</c:v>
                  </c:pt>
                  <c:pt idx="12">
                    <c:v>MK6</c:v>
                  </c:pt>
                  <c:pt idx="13">
                    <c:v>PC9</c:v>
                  </c:pt>
                  <c:pt idx="14">
                    <c:v>PC10</c:v>
                  </c:pt>
                  <c:pt idx="15">
                    <c:v>PC11</c:v>
                  </c:pt>
                  <c:pt idx="16">
                    <c:v>MK7</c:v>
                  </c:pt>
                  <c:pt idx="17">
                    <c:v>SBP1</c:v>
                  </c:pt>
                  <c:pt idx="18">
                    <c:v>SBP2</c:v>
                  </c:pt>
                  <c:pt idx="19">
                    <c:v>PBLI1</c:v>
                  </c:pt>
                  <c:pt idx="20">
                    <c:v>PBLI2</c:v>
                  </c:pt>
                  <c:pt idx="21">
                    <c:v>PROF1</c:v>
                  </c:pt>
                  <c:pt idx="22">
                    <c:v>PROF2</c:v>
                  </c:pt>
                  <c:pt idx="23">
                    <c:v>PROF3</c:v>
                  </c:pt>
                  <c:pt idx="24">
                    <c:v>ICS1</c:v>
                  </c:pt>
                  <c:pt idx="25">
                    <c:v>ICS2</c:v>
                  </c:pt>
                  <c:pt idx="26">
                    <c:v>ICS3</c:v>
                  </c:pt>
                </c:lvl>
              </c:multiLvlStrCache>
            </c:multiLvlStrRef>
          </c:cat>
          <c:val>
            <c:numRef>
              <c:f>'November MS Report (1)'!$B$23:$AD$23</c:f>
              <c:numCache>
                <c:formatCode>0.0</c:formatCode>
                <c:ptCount val="27"/>
                <c:pt idx="0">
                  <c:v>3.5</c:v>
                </c:pt>
                <c:pt idx="1">
                  <c:v>3.5</c:v>
                </c:pt>
                <c:pt idx="2">
                  <c:v>3.5</c:v>
                </c:pt>
                <c:pt idx="3">
                  <c:v>3.25</c:v>
                </c:pt>
                <c:pt idx="4">
                  <c:v>3.0</c:v>
                </c:pt>
                <c:pt idx="5">
                  <c:v>3.0</c:v>
                </c:pt>
                <c:pt idx="6">
                  <c:v>3.0</c:v>
                </c:pt>
                <c:pt idx="7">
                  <c:v>3.25</c:v>
                </c:pt>
                <c:pt idx="8">
                  <c:v>3.25</c:v>
                </c:pt>
                <c:pt idx="9">
                  <c:v>3.5</c:v>
                </c:pt>
                <c:pt idx="10">
                  <c:v>3.5</c:v>
                </c:pt>
                <c:pt idx="11">
                  <c:v>3.5</c:v>
                </c:pt>
                <c:pt idx="12">
                  <c:v>3.5</c:v>
                </c:pt>
                <c:pt idx="13">
                  <c:v>3.25</c:v>
                </c:pt>
                <c:pt idx="14">
                  <c:v>3.0</c:v>
                </c:pt>
                <c:pt idx="15">
                  <c:v>3.25</c:v>
                </c:pt>
                <c:pt idx="16">
                  <c:v>3.5</c:v>
                </c:pt>
                <c:pt idx="17">
                  <c:v>3.25</c:v>
                </c:pt>
                <c:pt idx="18">
                  <c:v>3.5</c:v>
                </c:pt>
                <c:pt idx="19">
                  <c:v>3.25</c:v>
                </c:pt>
                <c:pt idx="20">
                  <c:v>3.5</c:v>
                </c:pt>
                <c:pt idx="21">
                  <c:v>3.5</c:v>
                </c:pt>
                <c:pt idx="22">
                  <c:v>3.5</c:v>
                </c:pt>
                <c:pt idx="23">
                  <c:v>3.5</c:v>
                </c:pt>
                <c:pt idx="24">
                  <c:v>3.5</c:v>
                </c:pt>
                <c:pt idx="25">
                  <c:v>3.25</c:v>
                </c:pt>
                <c:pt idx="26">
                  <c:v>3.5</c:v>
                </c:pt>
              </c:numCache>
            </c:numRef>
          </c:val>
          <c:smooth val="0"/>
        </c:ser>
        <c:dLbls>
          <c:showLegendKey val="0"/>
          <c:showVal val="0"/>
          <c:showCatName val="0"/>
          <c:showSerName val="0"/>
          <c:showPercent val="0"/>
          <c:showBubbleSize val="0"/>
        </c:dLbls>
        <c:smooth val="0"/>
        <c:axId val="2123379744"/>
        <c:axId val="2123381152"/>
      </c:lineChart>
      <c:catAx>
        <c:axId val="2123379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400"/>
            </a:pPr>
            <a:endParaRPr lang="en-US"/>
          </a:p>
        </c:txPr>
        <c:crossAx val="2123381152"/>
        <c:crosses val="autoZero"/>
        <c:auto val="1"/>
        <c:lblAlgn val="ctr"/>
        <c:lblOffset val="100"/>
        <c:noMultiLvlLbl val="0"/>
      </c:catAx>
      <c:valAx>
        <c:axId val="2123381152"/>
        <c:scaling>
          <c:orientation val="minMax"/>
          <c:max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en-US"/>
          </a:p>
        </c:txPr>
        <c:crossAx val="2123379744"/>
        <c:crosses val="autoZero"/>
        <c:crossBetween val="between"/>
      </c:valAx>
      <c:spPr>
        <a:noFill/>
        <a:ln>
          <a:noFill/>
        </a:ln>
        <a:effectLst/>
      </c:spPr>
    </c:plotArea>
    <c:legend>
      <c:legendPos val="b"/>
      <c:layout/>
      <c:overlay val="0"/>
      <c:spPr>
        <a:noFill/>
        <a:ln>
          <a:noFill/>
        </a:ln>
        <a:effectLst/>
      </c:spPr>
      <c:txPr>
        <a:bodyPr rot="0" vert="horz"/>
        <a:lstStyle/>
        <a:p>
          <a:pPr>
            <a:defRPr/>
          </a:pPr>
          <a:endParaRPr lang="en-US"/>
        </a:p>
      </c:txPr>
    </c:legend>
    <c:plotVisOnly val="1"/>
    <c:dispBlanksAs val="gap"/>
    <c:showDLblsOverMax val="0"/>
  </c:chart>
  <c:spPr>
    <a:solidFill>
      <a:schemeClr val="bg1"/>
    </a:solidFill>
    <a:ln w="19050" cap="flat" cmpd="sng" algn="ctr">
      <a:solidFill>
        <a:schemeClr val="accent2">
          <a:lumMod val="75000"/>
        </a:schemeClr>
      </a:solidFill>
      <a:round/>
    </a:ln>
    <a:effectLst/>
  </c:spPr>
  <c:txPr>
    <a:bodyPr/>
    <a:lstStyle/>
    <a:p>
      <a:pPr>
        <a:defRPr>
          <a:solidFill>
            <a:schemeClr val="bg2"/>
          </a:solidFill>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028440" cy="350520"/>
          </a:xfrm>
          <a:prstGeom prst="rect">
            <a:avLst/>
          </a:prstGeom>
        </p:spPr>
        <p:txBody>
          <a:bodyPr vert="horz" lIns="93166" tIns="46583" rIns="93166" bIns="46583" rtlCol="0"/>
          <a:lstStyle>
            <a:lvl1pPr algn="l">
              <a:defRPr sz="1200"/>
            </a:lvl1pPr>
          </a:lstStyle>
          <a:p>
            <a:endParaRPr lang="en-US"/>
          </a:p>
        </p:txBody>
      </p:sp>
      <p:sp>
        <p:nvSpPr>
          <p:cNvPr id="3" name="Date Placeholder 2"/>
          <p:cNvSpPr>
            <a:spLocks noGrp="1"/>
          </p:cNvSpPr>
          <p:nvPr>
            <p:ph type="dt" sz="quarter" idx="1"/>
          </p:nvPr>
        </p:nvSpPr>
        <p:spPr>
          <a:xfrm>
            <a:off x="5265811" y="0"/>
            <a:ext cx="4028440" cy="350520"/>
          </a:xfrm>
          <a:prstGeom prst="rect">
            <a:avLst/>
          </a:prstGeom>
        </p:spPr>
        <p:txBody>
          <a:bodyPr vert="horz" lIns="93166" tIns="46583" rIns="93166" bIns="46583" rtlCol="0"/>
          <a:lstStyle>
            <a:lvl1pPr algn="r">
              <a:defRPr sz="1200"/>
            </a:lvl1pPr>
          </a:lstStyle>
          <a:p>
            <a:fld id="{C52FBD17-9DE2-844A-9591-23232832335D}" type="datetimeFigureOut">
              <a:rPr lang="en-US" smtClean="0"/>
              <a:t>3/1/16</a:t>
            </a:fld>
            <a:endParaRPr lang="en-US"/>
          </a:p>
        </p:txBody>
      </p:sp>
      <p:sp>
        <p:nvSpPr>
          <p:cNvPr id="4" name="Footer Placeholder 3"/>
          <p:cNvSpPr>
            <a:spLocks noGrp="1"/>
          </p:cNvSpPr>
          <p:nvPr>
            <p:ph type="ftr" sz="quarter" idx="2"/>
          </p:nvPr>
        </p:nvSpPr>
        <p:spPr>
          <a:xfrm>
            <a:off x="2" y="6658663"/>
            <a:ext cx="4028440" cy="350520"/>
          </a:xfrm>
          <a:prstGeom prst="rect">
            <a:avLst/>
          </a:prstGeom>
        </p:spPr>
        <p:txBody>
          <a:bodyPr vert="horz" lIns="93166" tIns="46583" rIns="93166" bIns="46583" rtlCol="0" anchor="b"/>
          <a:lstStyle>
            <a:lvl1pPr algn="l">
              <a:defRPr sz="1200"/>
            </a:lvl1pPr>
          </a:lstStyle>
          <a:p>
            <a:endParaRPr lang="en-US"/>
          </a:p>
        </p:txBody>
      </p:sp>
      <p:sp>
        <p:nvSpPr>
          <p:cNvPr id="5" name="Slide Number Placeholder 4"/>
          <p:cNvSpPr>
            <a:spLocks noGrp="1"/>
          </p:cNvSpPr>
          <p:nvPr>
            <p:ph type="sldNum" sz="quarter" idx="3"/>
          </p:nvPr>
        </p:nvSpPr>
        <p:spPr>
          <a:xfrm>
            <a:off x="5265811" y="6658663"/>
            <a:ext cx="4028440" cy="350520"/>
          </a:xfrm>
          <a:prstGeom prst="rect">
            <a:avLst/>
          </a:prstGeom>
        </p:spPr>
        <p:txBody>
          <a:bodyPr vert="horz" lIns="93166" tIns="46583" rIns="93166" bIns="46583" rtlCol="0" anchor="b"/>
          <a:lstStyle>
            <a:lvl1pPr algn="r">
              <a:defRPr sz="1200"/>
            </a:lvl1pPr>
          </a:lstStyle>
          <a:p>
            <a:fld id="{5599D87C-FE5F-2A45-BC4B-EFEB26EE1025}" type="slidenum">
              <a:rPr lang="en-US" smtClean="0"/>
              <a:t>‹#›</a:t>
            </a:fld>
            <a:endParaRPr lang="en-US"/>
          </a:p>
        </p:txBody>
      </p:sp>
    </p:spTree>
    <p:extLst>
      <p:ext uri="{BB962C8B-B14F-4D97-AF65-F5344CB8AC3E}">
        <p14:creationId xmlns:p14="http://schemas.microsoft.com/office/powerpoint/2010/main" val="11379548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028440" cy="350520"/>
          </a:xfrm>
          <a:prstGeom prst="rect">
            <a:avLst/>
          </a:prstGeom>
        </p:spPr>
        <p:txBody>
          <a:bodyPr vert="horz" lIns="93166" tIns="46583" rIns="93166" bIns="46583" rtlCol="0"/>
          <a:lstStyle>
            <a:lvl1pPr algn="l">
              <a:defRPr sz="1200"/>
            </a:lvl1pPr>
          </a:lstStyle>
          <a:p>
            <a:endParaRPr lang="en-US"/>
          </a:p>
        </p:txBody>
      </p:sp>
      <p:sp>
        <p:nvSpPr>
          <p:cNvPr id="3" name="Date Placeholder 2"/>
          <p:cNvSpPr>
            <a:spLocks noGrp="1"/>
          </p:cNvSpPr>
          <p:nvPr>
            <p:ph type="dt" idx="1"/>
          </p:nvPr>
        </p:nvSpPr>
        <p:spPr>
          <a:xfrm>
            <a:off x="5265811" y="0"/>
            <a:ext cx="4028440" cy="350520"/>
          </a:xfrm>
          <a:prstGeom prst="rect">
            <a:avLst/>
          </a:prstGeom>
        </p:spPr>
        <p:txBody>
          <a:bodyPr vert="horz" lIns="93166" tIns="46583" rIns="93166" bIns="46583" rtlCol="0"/>
          <a:lstStyle>
            <a:lvl1pPr algn="r">
              <a:defRPr sz="1200"/>
            </a:lvl1pPr>
          </a:lstStyle>
          <a:p>
            <a:fld id="{ED2972B9-9A53-B24F-AE11-B717104680D6}" type="datetimeFigureOut">
              <a:rPr lang="en-US" smtClean="0"/>
              <a:t>3/1/16</a:t>
            </a:fld>
            <a:endParaRPr lang="en-US"/>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66" tIns="46583" rIns="93166" bIns="46583" rtlCol="0" anchor="ctr"/>
          <a:lstStyle/>
          <a:p>
            <a:endParaRPr lang="en-US"/>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66" tIns="46583" rIns="93166" bIns="4658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6658663"/>
            <a:ext cx="4028440" cy="350520"/>
          </a:xfrm>
          <a:prstGeom prst="rect">
            <a:avLst/>
          </a:prstGeom>
        </p:spPr>
        <p:txBody>
          <a:bodyPr vert="horz" lIns="93166" tIns="46583" rIns="93166" bIns="46583" rtlCol="0" anchor="b"/>
          <a:lstStyle>
            <a:lvl1pPr algn="l">
              <a:defRPr sz="1200"/>
            </a:lvl1pPr>
          </a:lstStyle>
          <a:p>
            <a:endParaRPr lang="en-US"/>
          </a:p>
        </p:txBody>
      </p:sp>
      <p:sp>
        <p:nvSpPr>
          <p:cNvPr id="7" name="Slide Number Placeholder 6"/>
          <p:cNvSpPr>
            <a:spLocks noGrp="1"/>
          </p:cNvSpPr>
          <p:nvPr>
            <p:ph type="sldNum" sz="quarter" idx="5"/>
          </p:nvPr>
        </p:nvSpPr>
        <p:spPr>
          <a:xfrm>
            <a:off x="5265811" y="6658663"/>
            <a:ext cx="4028440" cy="350520"/>
          </a:xfrm>
          <a:prstGeom prst="rect">
            <a:avLst/>
          </a:prstGeom>
        </p:spPr>
        <p:txBody>
          <a:bodyPr vert="horz" lIns="93166" tIns="46583" rIns="93166" bIns="46583" rtlCol="0" anchor="b"/>
          <a:lstStyle>
            <a:lvl1pPr algn="r">
              <a:defRPr sz="1200"/>
            </a:lvl1pPr>
          </a:lstStyle>
          <a:p>
            <a:fld id="{1C87DB8A-C861-6B4D-B8F6-E46DE47B45ED}" type="slidenum">
              <a:rPr lang="en-US" smtClean="0"/>
              <a:t>‹#›</a:t>
            </a:fld>
            <a:endParaRPr lang="en-US"/>
          </a:p>
        </p:txBody>
      </p:sp>
    </p:spTree>
    <p:extLst>
      <p:ext uri="{BB962C8B-B14F-4D97-AF65-F5344CB8AC3E}">
        <p14:creationId xmlns:p14="http://schemas.microsoft.com/office/powerpoint/2010/main" val="214774254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100" b="1">
                <a:solidFill>
                  <a:schemeClr val="tx1"/>
                </a:solidFill>
                <a:latin typeface="Comic Sans MS" charset="0"/>
                <a:ea typeface="ＭＳ Ｐゴシック" charset="0"/>
              </a:defRPr>
            </a:lvl1pPr>
            <a:lvl2pPr marL="742819" indent="-285699">
              <a:defRPr sz="2100" b="1">
                <a:solidFill>
                  <a:schemeClr val="tx1"/>
                </a:solidFill>
                <a:latin typeface="Comic Sans MS" charset="0"/>
                <a:ea typeface="ＭＳ Ｐゴシック" charset="0"/>
              </a:defRPr>
            </a:lvl2pPr>
            <a:lvl3pPr marL="1142798" indent="-228559">
              <a:defRPr sz="2100" b="1">
                <a:solidFill>
                  <a:schemeClr val="tx1"/>
                </a:solidFill>
                <a:latin typeface="Comic Sans MS" charset="0"/>
                <a:ea typeface="ＭＳ Ｐゴシック" charset="0"/>
              </a:defRPr>
            </a:lvl3pPr>
            <a:lvl4pPr marL="1599917" indent="-228559">
              <a:defRPr sz="2100" b="1">
                <a:solidFill>
                  <a:schemeClr val="tx1"/>
                </a:solidFill>
                <a:latin typeface="Comic Sans MS" charset="0"/>
                <a:ea typeface="ＭＳ Ｐゴシック" charset="0"/>
              </a:defRPr>
            </a:lvl4pPr>
            <a:lvl5pPr marL="2057037" indent="-228559">
              <a:defRPr sz="2100" b="1">
                <a:solidFill>
                  <a:schemeClr val="tx1"/>
                </a:solidFill>
                <a:latin typeface="Comic Sans MS" charset="0"/>
                <a:ea typeface="ＭＳ Ｐゴシック" charset="0"/>
              </a:defRPr>
            </a:lvl5pPr>
            <a:lvl6pPr marL="2514155" indent="-228559" algn="ctr" eaLnBrk="0" fontAlgn="base" hangingPunct="0">
              <a:spcBef>
                <a:spcPct val="0"/>
              </a:spcBef>
              <a:spcAft>
                <a:spcPct val="0"/>
              </a:spcAft>
              <a:defRPr sz="2100" b="1">
                <a:solidFill>
                  <a:schemeClr val="tx1"/>
                </a:solidFill>
                <a:latin typeface="Comic Sans MS" charset="0"/>
                <a:ea typeface="ＭＳ Ｐゴシック" charset="0"/>
              </a:defRPr>
            </a:lvl6pPr>
            <a:lvl7pPr marL="2971274" indent="-228559" algn="ctr" eaLnBrk="0" fontAlgn="base" hangingPunct="0">
              <a:spcBef>
                <a:spcPct val="0"/>
              </a:spcBef>
              <a:spcAft>
                <a:spcPct val="0"/>
              </a:spcAft>
              <a:defRPr sz="2100" b="1">
                <a:solidFill>
                  <a:schemeClr val="tx1"/>
                </a:solidFill>
                <a:latin typeface="Comic Sans MS" charset="0"/>
                <a:ea typeface="ＭＳ Ｐゴシック" charset="0"/>
              </a:defRPr>
            </a:lvl7pPr>
            <a:lvl8pPr marL="3428394" indent="-228559" algn="ctr" eaLnBrk="0" fontAlgn="base" hangingPunct="0">
              <a:spcBef>
                <a:spcPct val="0"/>
              </a:spcBef>
              <a:spcAft>
                <a:spcPct val="0"/>
              </a:spcAft>
              <a:defRPr sz="2100" b="1">
                <a:solidFill>
                  <a:schemeClr val="tx1"/>
                </a:solidFill>
                <a:latin typeface="Comic Sans MS" charset="0"/>
                <a:ea typeface="ＭＳ Ｐゴシック" charset="0"/>
              </a:defRPr>
            </a:lvl8pPr>
            <a:lvl9pPr marL="3885512" indent="-228559" algn="ctr" eaLnBrk="0" fontAlgn="base" hangingPunct="0">
              <a:spcBef>
                <a:spcPct val="0"/>
              </a:spcBef>
              <a:spcAft>
                <a:spcPct val="0"/>
              </a:spcAft>
              <a:defRPr sz="2100" b="1">
                <a:solidFill>
                  <a:schemeClr val="tx1"/>
                </a:solidFill>
                <a:latin typeface="Comic Sans MS" charset="0"/>
                <a:ea typeface="ＭＳ Ｐゴシック" charset="0"/>
              </a:defRPr>
            </a:lvl9pPr>
          </a:lstStyle>
          <a:p>
            <a:pPr>
              <a:defRPr/>
            </a:pPr>
            <a:r>
              <a:rPr lang="en-US" sz="1200" b="0">
                <a:solidFill>
                  <a:srgbClr val="000000"/>
                </a:solidFill>
                <a:latin typeface="Arial" charset="0"/>
              </a:rPr>
              <a:t>Partners in Medical Education, Inc.</a:t>
            </a:r>
          </a:p>
        </p:txBody>
      </p:sp>
      <p:sp>
        <p:nvSpPr>
          <p:cNvPr id="35843"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100" b="1">
                <a:solidFill>
                  <a:schemeClr val="tx1"/>
                </a:solidFill>
                <a:latin typeface="Comic Sans MS" charset="0"/>
                <a:ea typeface="ＭＳ Ｐゴシック" charset="0"/>
              </a:defRPr>
            </a:lvl1pPr>
            <a:lvl2pPr marL="742819" indent="-285699">
              <a:defRPr sz="2100" b="1">
                <a:solidFill>
                  <a:schemeClr val="tx1"/>
                </a:solidFill>
                <a:latin typeface="Comic Sans MS" charset="0"/>
                <a:ea typeface="ＭＳ Ｐゴシック" charset="0"/>
              </a:defRPr>
            </a:lvl2pPr>
            <a:lvl3pPr marL="1142798" indent="-228559">
              <a:defRPr sz="2100" b="1">
                <a:solidFill>
                  <a:schemeClr val="tx1"/>
                </a:solidFill>
                <a:latin typeface="Comic Sans MS" charset="0"/>
                <a:ea typeface="ＭＳ Ｐゴシック" charset="0"/>
              </a:defRPr>
            </a:lvl3pPr>
            <a:lvl4pPr marL="1599917" indent="-228559">
              <a:defRPr sz="2100" b="1">
                <a:solidFill>
                  <a:schemeClr val="tx1"/>
                </a:solidFill>
                <a:latin typeface="Comic Sans MS" charset="0"/>
                <a:ea typeface="ＭＳ Ｐゴシック" charset="0"/>
              </a:defRPr>
            </a:lvl4pPr>
            <a:lvl5pPr marL="2057037" indent="-228559">
              <a:defRPr sz="2100" b="1">
                <a:solidFill>
                  <a:schemeClr val="tx1"/>
                </a:solidFill>
                <a:latin typeface="Comic Sans MS" charset="0"/>
                <a:ea typeface="ＭＳ Ｐゴシック" charset="0"/>
              </a:defRPr>
            </a:lvl5pPr>
            <a:lvl6pPr marL="2514155" indent="-228559" algn="ctr" eaLnBrk="0" fontAlgn="base" hangingPunct="0">
              <a:spcBef>
                <a:spcPct val="0"/>
              </a:spcBef>
              <a:spcAft>
                <a:spcPct val="0"/>
              </a:spcAft>
              <a:defRPr sz="2100" b="1">
                <a:solidFill>
                  <a:schemeClr val="tx1"/>
                </a:solidFill>
                <a:latin typeface="Comic Sans MS" charset="0"/>
                <a:ea typeface="ＭＳ Ｐゴシック" charset="0"/>
              </a:defRPr>
            </a:lvl6pPr>
            <a:lvl7pPr marL="2971274" indent="-228559" algn="ctr" eaLnBrk="0" fontAlgn="base" hangingPunct="0">
              <a:spcBef>
                <a:spcPct val="0"/>
              </a:spcBef>
              <a:spcAft>
                <a:spcPct val="0"/>
              </a:spcAft>
              <a:defRPr sz="2100" b="1">
                <a:solidFill>
                  <a:schemeClr val="tx1"/>
                </a:solidFill>
                <a:latin typeface="Comic Sans MS" charset="0"/>
                <a:ea typeface="ＭＳ Ｐゴシック" charset="0"/>
              </a:defRPr>
            </a:lvl7pPr>
            <a:lvl8pPr marL="3428394" indent="-228559" algn="ctr" eaLnBrk="0" fontAlgn="base" hangingPunct="0">
              <a:spcBef>
                <a:spcPct val="0"/>
              </a:spcBef>
              <a:spcAft>
                <a:spcPct val="0"/>
              </a:spcAft>
              <a:defRPr sz="2100" b="1">
                <a:solidFill>
                  <a:schemeClr val="tx1"/>
                </a:solidFill>
                <a:latin typeface="Comic Sans MS" charset="0"/>
                <a:ea typeface="ＭＳ Ｐゴシック" charset="0"/>
              </a:defRPr>
            </a:lvl8pPr>
            <a:lvl9pPr marL="3885512" indent="-228559" algn="ctr" eaLnBrk="0" fontAlgn="base" hangingPunct="0">
              <a:spcBef>
                <a:spcPct val="0"/>
              </a:spcBef>
              <a:spcAft>
                <a:spcPct val="0"/>
              </a:spcAft>
              <a:defRPr sz="2100" b="1">
                <a:solidFill>
                  <a:schemeClr val="tx1"/>
                </a:solidFill>
                <a:latin typeface="Comic Sans MS" charset="0"/>
                <a:ea typeface="ＭＳ Ｐゴシック" charset="0"/>
              </a:defRPr>
            </a:lvl9pPr>
          </a:lstStyle>
          <a:p>
            <a:pPr>
              <a:defRPr/>
            </a:pPr>
            <a:fld id="{901BF835-EE3D-654F-B17A-2E09673C58FC}" type="slidenum">
              <a:rPr lang="en-US" sz="1200" b="0">
                <a:solidFill>
                  <a:srgbClr val="000000"/>
                </a:solidFill>
                <a:latin typeface="Arial" charset="0"/>
              </a:rPr>
              <a:pPr>
                <a:defRPr/>
              </a:pPr>
              <a:t>2</a:t>
            </a:fld>
            <a:endParaRPr lang="en-US" sz="1200" b="0">
              <a:solidFill>
                <a:srgbClr val="000000"/>
              </a:solidFill>
              <a:latin typeface="Arial" charset="0"/>
            </a:endParaRPr>
          </a:p>
        </p:txBody>
      </p:sp>
      <p:sp>
        <p:nvSpPr>
          <p:cNvPr id="35844" name="Rectangle 2"/>
          <p:cNvSpPr>
            <a:spLocks noGrp="1" noRot="1" noChangeAspect="1" noChangeArrowheads="1" noTextEdit="1"/>
          </p:cNvSpPr>
          <p:nvPr>
            <p:ph type="sldImg"/>
          </p:nvPr>
        </p:nvSpPr>
        <p:spPr>
          <a:ln/>
        </p:spPr>
      </p:sp>
      <p:sp>
        <p:nvSpPr>
          <p:cNvPr id="35845"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cs typeface="+mn-cs"/>
            </a:endParaRPr>
          </a:p>
        </p:txBody>
      </p:sp>
    </p:spTree>
    <p:extLst>
      <p:ext uri="{BB962C8B-B14F-4D97-AF65-F5344CB8AC3E}">
        <p14:creationId xmlns:p14="http://schemas.microsoft.com/office/powerpoint/2010/main" val="85014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gn="ctr">
              <a:defRPr sz="2000" b="1">
                <a:solidFill>
                  <a:schemeClr val="tx1"/>
                </a:solidFill>
                <a:latin typeface="Comic Sans MS" pitchFamily="66" charset="0"/>
              </a:defRPr>
            </a:lvl1pPr>
            <a:lvl2pPr marL="727714" indent="-279653" algn="ctr">
              <a:defRPr sz="2000" b="1">
                <a:solidFill>
                  <a:schemeClr val="tx1"/>
                </a:solidFill>
                <a:latin typeface="Comic Sans MS" pitchFamily="66" charset="0"/>
              </a:defRPr>
            </a:lvl2pPr>
            <a:lvl3pPr marL="1120154" indent="-224031" algn="ctr">
              <a:defRPr sz="2000" b="1">
                <a:solidFill>
                  <a:schemeClr val="tx1"/>
                </a:solidFill>
                <a:latin typeface="Comic Sans MS" pitchFamily="66" charset="0"/>
              </a:defRPr>
            </a:lvl3pPr>
            <a:lvl4pPr marL="1568215" indent="-224031" algn="ctr">
              <a:defRPr sz="2000" b="1">
                <a:solidFill>
                  <a:schemeClr val="tx1"/>
                </a:solidFill>
                <a:latin typeface="Comic Sans MS" pitchFamily="66" charset="0"/>
              </a:defRPr>
            </a:lvl4pPr>
            <a:lvl5pPr marL="2017822" indent="-224031" algn="ctr">
              <a:defRPr sz="2000" b="1">
                <a:solidFill>
                  <a:schemeClr val="tx1"/>
                </a:solidFill>
                <a:latin typeface="Comic Sans MS" pitchFamily="66" charset="0"/>
              </a:defRPr>
            </a:lvl5pPr>
            <a:lvl6pPr marL="2462793" indent="-224031" algn="ctr" eaLnBrk="0" fontAlgn="base" hangingPunct="0">
              <a:spcBef>
                <a:spcPct val="0"/>
              </a:spcBef>
              <a:spcAft>
                <a:spcPct val="0"/>
              </a:spcAft>
              <a:defRPr sz="2000" b="1">
                <a:solidFill>
                  <a:schemeClr val="tx1"/>
                </a:solidFill>
                <a:latin typeface="Comic Sans MS" pitchFamily="66" charset="0"/>
              </a:defRPr>
            </a:lvl6pPr>
            <a:lvl7pPr marL="2907764" indent="-224031" algn="ctr" eaLnBrk="0" fontAlgn="base" hangingPunct="0">
              <a:spcBef>
                <a:spcPct val="0"/>
              </a:spcBef>
              <a:spcAft>
                <a:spcPct val="0"/>
              </a:spcAft>
              <a:defRPr sz="2000" b="1">
                <a:solidFill>
                  <a:schemeClr val="tx1"/>
                </a:solidFill>
                <a:latin typeface="Comic Sans MS" pitchFamily="66" charset="0"/>
              </a:defRPr>
            </a:lvl7pPr>
            <a:lvl8pPr marL="3352736" indent="-224031" algn="ctr" eaLnBrk="0" fontAlgn="base" hangingPunct="0">
              <a:spcBef>
                <a:spcPct val="0"/>
              </a:spcBef>
              <a:spcAft>
                <a:spcPct val="0"/>
              </a:spcAft>
              <a:defRPr sz="2000" b="1">
                <a:solidFill>
                  <a:schemeClr val="tx1"/>
                </a:solidFill>
                <a:latin typeface="Comic Sans MS" pitchFamily="66" charset="0"/>
              </a:defRPr>
            </a:lvl8pPr>
            <a:lvl9pPr marL="3797707" indent="-224031" algn="ctr" eaLnBrk="0" fontAlgn="base" hangingPunct="0">
              <a:spcBef>
                <a:spcPct val="0"/>
              </a:spcBef>
              <a:spcAft>
                <a:spcPct val="0"/>
              </a:spcAft>
              <a:defRPr sz="2000" b="1">
                <a:solidFill>
                  <a:schemeClr val="tx1"/>
                </a:solidFill>
                <a:latin typeface="Comic Sans MS" pitchFamily="66" charset="0"/>
              </a:defRPr>
            </a:lvl9pPr>
          </a:lstStyle>
          <a:p>
            <a:pPr algn="r">
              <a:defRPr/>
            </a:pPr>
            <a:fld id="{617DD961-D3FB-0845-9E64-58964225A845}" type="slidenum">
              <a:rPr lang="en-US" altLang="en-US" sz="1200" b="0">
                <a:latin typeface="Arial" charset="0"/>
                <a:ea typeface="ＭＳ Ｐゴシック" pitchFamily="34" charset="-128"/>
              </a:rPr>
              <a:pPr algn="r">
                <a:defRPr/>
              </a:pPr>
              <a:t>37</a:t>
            </a:fld>
            <a:endParaRPr lang="en-US" altLang="en-US" sz="1200" b="0">
              <a:latin typeface="Arial" charset="0"/>
              <a:ea typeface="ＭＳ Ｐゴシック" pitchFamily="34" charset="-128"/>
            </a:endParaRPr>
          </a:p>
        </p:txBody>
      </p:sp>
      <p:sp>
        <p:nvSpPr>
          <p:cNvPr id="61443" name="Rectangle 2"/>
          <p:cNvSpPr>
            <a:spLocks noGrp="1" noRot="1" noChangeAspect="1" noChangeArrowheads="1" noTextEdit="1"/>
          </p:cNvSpPr>
          <p:nvPr>
            <p:ph type="sldImg"/>
          </p:nvPr>
        </p:nvSpPr>
        <p:spPr>
          <a:xfrm>
            <a:off x="2824163" y="517525"/>
            <a:ext cx="3446462" cy="2584450"/>
          </a:xfrm>
          <a:ln/>
        </p:spPr>
      </p:sp>
      <p:sp>
        <p:nvSpPr>
          <p:cNvPr id="61444"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ltLang="en-US" dirty="0" smtClean="0"/>
          </a:p>
        </p:txBody>
      </p:sp>
    </p:spTree>
    <p:extLst>
      <p:ext uri="{BB962C8B-B14F-4D97-AF65-F5344CB8AC3E}">
        <p14:creationId xmlns:p14="http://schemas.microsoft.com/office/powerpoint/2010/main" val="333114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b="1">
                <a:solidFill>
                  <a:schemeClr val="tx1"/>
                </a:solidFill>
                <a:latin typeface="Comic Sans MS" charset="0"/>
              </a:defRPr>
            </a:lvl1pPr>
            <a:lvl2pPr marL="736858" indent="-283407">
              <a:defRPr sz="2000" b="1">
                <a:solidFill>
                  <a:schemeClr val="tx1"/>
                </a:solidFill>
                <a:latin typeface="Comic Sans MS" charset="0"/>
              </a:defRPr>
            </a:lvl2pPr>
            <a:lvl3pPr marL="1133627" indent="-226725">
              <a:defRPr sz="2000" b="1">
                <a:solidFill>
                  <a:schemeClr val="tx1"/>
                </a:solidFill>
                <a:latin typeface="Comic Sans MS" charset="0"/>
              </a:defRPr>
            </a:lvl3pPr>
            <a:lvl4pPr marL="1587078" indent="-226725">
              <a:defRPr sz="2000" b="1">
                <a:solidFill>
                  <a:schemeClr val="tx1"/>
                </a:solidFill>
                <a:latin typeface="Comic Sans MS" charset="0"/>
              </a:defRPr>
            </a:lvl4pPr>
            <a:lvl5pPr marL="2040529" indent="-226725">
              <a:defRPr sz="2000" b="1">
                <a:solidFill>
                  <a:schemeClr val="tx1"/>
                </a:solidFill>
                <a:latin typeface="Comic Sans MS" charset="0"/>
              </a:defRPr>
            </a:lvl5pPr>
            <a:lvl6pPr marL="2493980" indent="-226725" algn="ctr" eaLnBrk="0" fontAlgn="base" hangingPunct="0">
              <a:spcBef>
                <a:spcPct val="0"/>
              </a:spcBef>
              <a:spcAft>
                <a:spcPct val="0"/>
              </a:spcAft>
              <a:defRPr sz="2000" b="1">
                <a:solidFill>
                  <a:schemeClr val="tx1"/>
                </a:solidFill>
                <a:latin typeface="Comic Sans MS" charset="0"/>
              </a:defRPr>
            </a:lvl6pPr>
            <a:lvl7pPr marL="2947431" indent="-226725" algn="ctr" eaLnBrk="0" fontAlgn="base" hangingPunct="0">
              <a:spcBef>
                <a:spcPct val="0"/>
              </a:spcBef>
              <a:spcAft>
                <a:spcPct val="0"/>
              </a:spcAft>
              <a:defRPr sz="2000" b="1">
                <a:solidFill>
                  <a:schemeClr val="tx1"/>
                </a:solidFill>
                <a:latin typeface="Comic Sans MS" charset="0"/>
              </a:defRPr>
            </a:lvl7pPr>
            <a:lvl8pPr marL="3400882" indent="-226725" algn="ctr" eaLnBrk="0" fontAlgn="base" hangingPunct="0">
              <a:spcBef>
                <a:spcPct val="0"/>
              </a:spcBef>
              <a:spcAft>
                <a:spcPct val="0"/>
              </a:spcAft>
              <a:defRPr sz="2000" b="1">
                <a:solidFill>
                  <a:schemeClr val="tx1"/>
                </a:solidFill>
                <a:latin typeface="Comic Sans MS" charset="0"/>
              </a:defRPr>
            </a:lvl8pPr>
            <a:lvl9pPr marL="3854333" indent="-226725" algn="ctr" eaLnBrk="0" fontAlgn="base" hangingPunct="0">
              <a:spcBef>
                <a:spcPct val="0"/>
              </a:spcBef>
              <a:spcAft>
                <a:spcPct val="0"/>
              </a:spcAft>
              <a:defRPr sz="2000" b="1">
                <a:solidFill>
                  <a:schemeClr val="tx1"/>
                </a:solidFill>
                <a:latin typeface="Comic Sans MS" charset="0"/>
              </a:defRPr>
            </a:lvl9pPr>
          </a:lstStyle>
          <a:p>
            <a:pPr>
              <a:defRPr/>
            </a:pPr>
            <a:fld id="{C9FE2A2C-7E52-154F-B198-4AD645AF3C16}" type="slidenum">
              <a:rPr lang="en-US" altLang="en-US" sz="1200" b="0">
                <a:latin typeface="Arial" charset="0"/>
              </a:rPr>
              <a:pPr>
                <a:defRPr/>
              </a:pPr>
              <a:t>38</a:t>
            </a:fld>
            <a:endParaRPr lang="en-US" altLang="en-US" sz="1200" b="0">
              <a:latin typeface="Arial"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ltLang="en-US"/>
          </a:p>
        </p:txBody>
      </p:sp>
    </p:spTree>
    <p:extLst>
      <p:ext uri="{BB962C8B-B14F-4D97-AF65-F5344CB8AC3E}">
        <p14:creationId xmlns:p14="http://schemas.microsoft.com/office/powerpoint/2010/main" val="1968907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algn="ctr" eaLnBrk="1" hangingPunct="1">
                <a:defRPr/>
              </a:pPr>
              <a:endParaRPr lang="en-US" altLang="en-US" sz="2400" b="0" smtClean="0">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smtClean="0">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smtClean="0">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smtClean="0">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smtClean="0">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smtClean="0">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smtClean="0">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smtClean="0">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smtClean="0">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smtClean="0">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smtClean="0">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smtClean="0">
                  <a:latin typeface="Times New Roman" pitchFamily="18" charset="0"/>
                </a:endParaRPr>
              </a:p>
            </p:txBody>
          </p:sp>
        </p:grpSp>
      </p:grpSp>
      <p:sp>
        <p:nvSpPr>
          <p:cNvPr id="34835" name="Rectangle 19"/>
          <p:cNvSpPr>
            <a:spLocks noGrp="1" noChangeArrowheads="1"/>
          </p:cNvSpPr>
          <p:nvPr>
            <p:ph type="ctrTitle"/>
          </p:nvPr>
        </p:nvSpPr>
        <p:spPr>
          <a:xfrm>
            <a:off x="2971800" y="1828800"/>
            <a:ext cx="6019800" cy="2209800"/>
          </a:xfrm>
        </p:spPr>
        <p:txBody>
          <a:bodyPr/>
          <a:lstStyle>
            <a:lvl1pPr algn="ctr">
              <a:defRPr sz="4000">
                <a:solidFill>
                  <a:srgbClr val="FFFFFF"/>
                </a:solidFill>
                <a:latin typeface="Arial"/>
                <a:cs typeface="Arial"/>
              </a:defRPr>
            </a:lvl1pPr>
          </a:lstStyle>
          <a:p>
            <a:pPr lvl="0"/>
            <a:r>
              <a:rPr lang="en-US" noProof="0" smtClean="0"/>
              <a:t>Click to edit Master title style</a:t>
            </a:r>
            <a:endParaRPr lang="en-US" noProof="0" dirty="0" smtClean="0"/>
          </a:p>
        </p:txBody>
      </p:sp>
      <p:sp>
        <p:nvSpPr>
          <p:cNvPr id="3483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2400">
                <a:latin typeface="Arial"/>
                <a:cs typeface="Arial"/>
              </a:defRPr>
            </a:lvl1pPr>
          </a:lstStyle>
          <a:p>
            <a:pPr lvl="0"/>
            <a:r>
              <a:rPr lang="en-US" noProof="0" smtClean="0"/>
              <a:t>Click to edit Master subtitle style</a:t>
            </a:r>
            <a:endParaRPr lang="en-US" noProof="0" dirty="0" smtClean="0"/>
          </a:p>
        </p:txBody>
      </p:sp>
      <p:sp>
        <p:nvSpPr>
          <p:cNvPr id="20" name="Rectangle 18"/>
          <p:cNvSpPr>
            <a:spLocks noGrp="1" noChangeArrowheads="1"/>
          </p:cNvSpPr>
          <p:nvPr>
            <p:ph type="sldNum" sz="quarter" idx="12"/>
          </p:nvPr>
        </p:nvSpPr>
        <p:spPr>
          <a:xfrm>
            <a:off x="6553200" y="6248400"/>
            <a:ext cx="2133600" cy="457200"/>
          </a:xfrm>
        </p:spPr>
        <p:txBody>
          <a:bodyPr/>
          <a:lstStyle>
            <a:lvl1pPr>
              <a:defRPr smtClean="0"/>
            </a:lvl1pPr>
          </a:lstStyle>
          <a:p>
            <a:fld id="{50BA86D3-FB04-4FF7-BC95-9F2C7A56F826}" type="slidenum">
              <a:rPr lang="en-US" smtClean="0"/>
              <a:t>‹#›</a:t>
            </a:fld>
            <a:endParaRPr lang="en-US"/>
          </a:p>
        </p:txBody>
      </p:sp>
      <p:sp>
        <p:nvSpPr>
          <p:cNvPr id="23" name="Rectangle 2"/>
          <p:cNvSpPr>
            <a:spLocks noGrp="1" noChangeArrowheads="1"/>
          </p:cNvSpPr>
          <p:nvPr>
            <p:ph type="ftr" sz="quarter" idx="10"/>
          </p:nvPr>
        </p:nvSpPr>
        <p:spPr>
          <a:xfrm>
            <a:off x="2514600" y="6400800"/>
            <a:ext cx="4038600" cy="304800"/>
          </a:xfrm>
          <a:prstGeom prst="rect">
            <a:avLst/>
          </a:prstGeom>
          <a:ln/>
        </p:spPr>
        <p:txBody>
          <a:bodyPr/>
          <a:lstStyle>
            <a:lvl1pPr algn="ctr">
              <a:defRPr sz="1000" b="0">
                <a:latin typeface="Arial"/>
                <a:cs typeface="Arial"/>
              </a:defRPr>
            </a:lvl1pPr>
          </a:lstStyle>
          <a:p>
            <a:r>
              <a:rPr lang="en-US" smtClean="0"/>
              <a:t>Presented by Partners in Medical Education, Inc. - 2015</a:t>
            </a:r>
            <a:endParaRPr lang="en-US" dirty="0"/>
          </a:p>
        </p:txBody>
      </p:sp>
    </p:spTree>
    <p:extLst>
      <p:ext uri="{BB962C8B-B14F-4D97-AF65-F5344CB8AC3E}">
        <p14:creationId xmlns:p14="http://schemas.microsoft.com/office/powerpoint/2010/main" val="3434358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sz="3600" b="1">
                <a:latin typeface="Arial"/>
                <a:cs typeface="Aria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400">
                <a:latin typeface="Arial"/>
                <a:cs typeface="Arial"/>
              </a:defRPr>
            </a:lvl1pPr>
            <a:lvl2pPr>
              <a:defRPr sz="2000">
                <a:latin typeface="Arial"/>
                <a:cs typeface="Arial"/>
              </a:defRPr>
            </a:lvl2pPr>
            <a:lvl3pPr>
              <a:defRPr sz="1800">
                <a:latin typeface="Arial"/>
                <a:cs typeface="Arial"/>
              </a:defRPr>
            </a:lvl3pPr>
            <a:lvl4pPr>
              <a:defRPr sz="1600">
                <a:latin typeface="Arial"/>
                <a:cs typeface="Arial"/>
              </a:defRPr>
            </a:lvl4pPr>
            <a:lvl5pPr>
              <a:defRPr sz="14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smtClean="0"/>
            </a:lvl1pPr>
          </a:lstStyle>
          <a:p>
            <a:fld id="{50BA86D3-FB04-4FF7-BC95-9F2C7A56F826}" type="slidenum">
              <a:rPr lang="en-US" smtClean="0"/>
              <a:t>‹#›</a:t>
            </a:fld>
            <a:endParaRPr lang="en-US"/>
          </a:p>
        </p:txBody>
      </p:sp>
      <p:sp>
        <p:nvSpPr>
          <p:cNvPr id="6" name="Rectangle 2"/>
          <p:cNvSpPr>
            <a:spLocks noGrp="1" noChangeArrowheads="1"/>
          </p:cNvSpPr>
          <p:nvPr>
            <p:ph type="ftr" sz="quarter" idx="11"/>
          </p:nvPr>
        </p:nvSpPr>
        <p:spPr>
          <a:xfrm>
            <a:off x="2514600" y="6400800"/>
            <a:ext cx="4038600" cy="304800"/>
          </a:xfrm>
          <a:prstGeom prst="rect">
            <a:avLst/>
          </a:prstGeom>
          <a:ln/>
        </p:spPr>
        <p:txBody>
          <a:bodyPr/>
          <a:lstStyle>
            <a:lvl1pPr algn="ctr">
              <a:defRPr sz="1000" b="0">
                <a:latin typeface="Arial"/>
                <a:cs typeface="Arial"/>
              </a:defRPr>
            </a:lvl1pPr>
          </a:lstStyle>
          <a:p>
            <a:r>
              <a:rPr lang="en-US" smtClean="0"/>
              <a:t>Presented by Partners in Medical Education, Inc. - 2015</a:t>
            </a:r>
            <a:endParaRPr lang="en-US" dirty="0"/>
          </a:p>
        </p:txBody>
      </p:sp>
    </p:spTree>
    <p:extLst>
      <p:ext uri="{BB962C8B-B14F-4D97-AF65-F5344CB8AC3E}">
        <p14:creationId xmlns:p14="http://schemas.microsoft.com/office/powerpoint/2010/main" val="297238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xfrm>
            <a:off x="2514600" y="6400800"/>
            <a:ext cx="4038600" cy="304800"/>
          </a:xfrm>
          <a:prstGeom prst="rect">
            <a:avLst/>
          </a:prstGeom>
          <a:ln/>
        </p:spPr>
        <p:txBody>
          <a:bodyPr/>
          <a:lstStyle>
            <a:lvl1pPr algn="ctr">
              <a:defRPr sz="1000" b="0">
                <a:latin typeface="Arial"/>
                <a:cs typeface="Arial"/>
              </a:defRPr>
            </a:lvl1pPr>
          </a:lstStyle>
          <a:p>
            <a:r>
              <a:rPr lang="en-US" smtClean="0"/>
              <a:t>Presented by Partners in Medical Education, Inc. - 2015</a:t>
            </a:r>
            <a:endParaRPr lang="en-US" dirty="0"/>
          </a:p>
        </p:txBody>
      </p:sp>
      <p:sp>
        <p:nvSpPr>
          <p:cNvPr id="5" name="Rectangle 3"/>
          <p:cNvSpPr>
            <a:spLocks noGrp="1" noChangeArrowheads="1"/>
          </p:cNvSpPr>
          <p:nvPr>
            <p:ph type="sldNum" sz="quarter" idx="11"/>
          </p:nvPr>
        </p:nvSpPr>
        <p:spPr>
          <a:ln/>
        </p:spPr>
        <p:txBody>
          <a:bodyPr/>
          <a:lstStyle>
            <a:lvl1pPr>
              <a:defRPr/>
            </a:lvl1pPr>
          </a:lstStyle>
          <a:p>
            <a:fld id="{50BA86D3-FB04-4FF7-BC95-9F2C7A56F826}" type="slidenum">
              <a:rPr lang="en-US" smtClean="0"/>
              <a:t>‹#›</a:t>
            </a:fld>
            <a:endParaRPr lang="en-US"/>
          </a:p>
        </p:txBody>
      </p:sp>
    </p:spTree>
    <p:extLst>
      <p:ext uri="{BB962C8B-B14F-4D97-AF65-F5344CB8AC3E}">
        <p14:creationId xmlns:p14="http://schemas.microsoft.com/office/powerpoint/2010/main" val="153737516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1336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336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3"/>
          <p:cNvSpPr>
            <a:spLocks noGrp="1" noChangeArrowheads="1"/>
          </p:cNvSpPr>
          <p:nvPr>
            <p:ph type="sldNum" sz="quarter" idx="11"/>
          </p:nvPr>
        </p:nvSpPr>
        <p:spPr>
          <a:ln/>
        </p:spPr>
        <p:txBody>
          <a:bodyPr/>
          <a:lstStyle>
            <a:lvl1pPr>
              <a:defRPr/>
            </a:lvl1pPr>
          </a:lstStyle>
          <a:p>
            <a:fld id="{50BA86D3-FB04-4FF7-BC95-9F2C7A56F826}" type="slidenum">
              <a:rPr lang="en-US" smtClean="0"/>
              <a:t>‹#›</a:t>
            </a:fld>
            <a:endParaRPr lang="en-US"/>
          </a:p>
        </p:txBody>
      </p:sp>
      <p:sp>
        <p:nvSpPr>
          <p:cNvPr id="7" name="Rectangle 2"/>
          <p:cNvSpPr>
            <a:spLocks noGrp="1" noChangeArrowheads="1"/>
          </p:cNvSpPr>
          <p:nvPr>
            <p:ph type="ftr" sz="quarter" idx="10"/>
          </p:nvPr>
        </p:nvSpPr>
        <p:spPr>
          <a:xfrm>
            <a:off x="2514600" y="6400800"/>
            <a:ext cx="4038600" cy="304800"/>
          </a:xfrm>
          <a:prstGeom prst="rect">
            <a:avLst/>
          </a:prstGeom>
          <a:ln/>
        </p:spPr>
        <p:txBody>
          <a:bodyPr/>
          <a:lstStyle>
            <a:lvl1pPr algn="ctr">
              <a:defRPr sz="1000" b="0">
                <a:latin typeface="Arial"/>
                <a:cs typeface="Arial"/>
              </a:defRPr>
            </a:lvl1pPr>
          </a:lstStyle>
          <a:p>
            <a:r>
              <a:rPr lang="en-US" smtClean="0"/>
              <a:t>Presented by Partners in Medical Education, Inc. - 2015</a:t>
            </a:r>
            <a:endParaRPr lang="en-US" dirty="0"/>
          </a:p>
        </p:txBody>
      </p:sp>
    </p:spTree>
    <p:extLst>
      <p:ext uri="{BB962C8B-B14F-4D97-AF65-F5344CB8AC3E}">
        <p14:creationId xmlns:p14="http://schemas.microsoft.com/office/powerpoint/2010/main" val="1238234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3"/>
          <p:cNvSpPr>
            <a:spLocks noGrp="1" noChangeArrowheads="1"/>
          </p:cNvSpPr>
          <p:nvPr>
            <p:ph type="sldNum" sz="quarter" idx="11"/>
          </p:nvPr>
        </p:nvSpPr>
        <p:spPr>
          <a:ln/>
        </p:spPr>
        <p:txBody>
          <a:bodyPr/>
          <a:lstStyle>
            <a:lvl1pPr>
              <a:defRPr/>
            </a:lvl1pPr>
          </a:lstStyle>
          <a:p>
            <a:fld id="{50BA86D3-FB04-4FF7-BC95-9F2C7A56F826}" type="slidenum">
              <a:rPr lang="en-US" smtClean="0"/>
              <a:t>‹#›</a:t>
            </a:fld>
            <a:endParaRPr lang="en-US"/>
          </a:p>
        </p:txBody>
      </p:sp>
      <p:sp>
        <p:nvSpPr>
          <p:cNvPr id="9" name="Rectangle 2"/>
          <p:cNvSpPr>
            <a:spLocks noGrp="1" noChangeArrowheads="1"/>
          </p:cNvSpPr>
          <p:nvPr>
            <p:ph type="ftr" sz="quarter" idx="10"/>
          </p:nvPr>
        </p:nvSpPr>
        <p:spPr>
          <a:xfrm>
            <a:off x="2514600" y="6400800"/>
            <a:ext cx="4038600" cy="304800"/>
          </a:xfrm>
          <a:prstGeom prst="rect">
            <a:avLst/>
          </a:prstGeom>
          <a:ln/>
        </p:spPr>
        <p:txBody>
          <a:bodyPr/>
          <a:lstStyle>
            <a:lvl1pPr algn="ctr">
              <a:defRPr sz="1000" b="0">
                <a:latin typeface="Arial"/>
                <a:cs typeface="Arial"/>
              </a:defRPr>
            </a:lvl1pPr>
          </a:lstStyle>
          <a:p>
            <a:r>
              <a:rPr lang="en-US" smtClean="0"/>
              <a:t>Presented by Partners in Medical Education, Inc. - 2015</a:t>
            </a:r>
            <a:endParaRPr lang="en-US" dirty="0"/>
          </a:p>
        </p:txBody>
      </p:sp>
    </p:spTree>
    <p:extLst>
      <p:ext uri="{BB962C8B-B14F-4D97-AF65-F5344CB8AC3E}">
        <p14:creationId xmlns:p14="http://schemas.microsoft.com/office/powerpoint/2010/main" val="2504005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3"/>
          <p:cNvSpPr>
            <a:spLocks noGrp="1" noChangeArrowheads="1"/>
          </p:cNvSpPr>
          <p:nvPr>
            <p:ph type="sldNum" sz="quarter" idx="11"/>
          </p:nvPr>
        </p:nvSpPr>
        <p:spPr>
          <a:ln/>
        </p:spPr>
        <p:txBody>
          <a:bodyPr/>
          <a:lstStyle>
            <a:lvl1pPr>
              <a:defRPr/>
            </a:lvl1pPr>
          </a:lstStyle>
          <a:p>
            <a:fld id="{50BA86D3-FB04-4FF7-BC95-9F2C7A56F826}" type="slidenum">
              <a:rPr lang="en-US" smtClean="0"/>
              <a:t>‹#›</a:t>
            </a:fld>
            <a:endParaRPr lang="en-US"/>
          </a:p>
        </p:txBody>
      </p:sp>
      <p:sp>
        <p:nvSpPr>
          <p:cNvPr id="5" name="Rectangle 2"/>
          <p:cNvSpPr>
            <a:spLocks noGrp="1" noChangeArrowheads="1"/>
          </p:cNvSpPr>
          <p:nvPr>
            <p:ph type="ftr" sz="quarter" idx="10"/>
          </p:nvPr>
        </p:nvSpPr>
        <p:spPr>
          <a:xfrm>
            <a:off x="2514600" y="6400800"/>
            <a:ext cx="4038600" cy="304800"/>
          </a:xfrm>
          <a:prstGeom prst="rect">
            <a:avLst/>
          </a:prstGeom>
          <a:ln/>
        </p:spPr>
        <p:txBody>
          <a:bodyPr/>
          <a:lstStyle>
            <a:lvl1pPr algn="ctr">
              <a:defRPr sz="1000" b="0">
                <a:latin typeface="Arial"/>
                <a:cs typeface="Arial"/>
              </a:defRPr>
            </a:lvl1pPr>
          </a:lstStyle>
          <a:p>
            <a:r>
              <a:rPr lang="en-US" smtClean="0"/>
              <a:t>Presented by Partners in Medical Education, Inc. - 2015</a:t>
            </a:r>
            <a:endParaRPr lang="en-US" dirty="0"/>
          </a:p>
        </p:txBody>
      </p:sp>
    </p:spTree>
    <p:extLst>
      <p:ext uri="{BB962C8B-B14F-4D97-AF65-F5344CB8AC3E}">
        <p14:creationId xmlns:p14="http://schemas.microsoft.com/office/powerpoint/2010/main" val="2262803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3"/>
          <p:cNvSpPr>
            <a:spLocks noGrp="1" noChangeArrowheads="1"/>
          </p:cNvSpPr>
          <p:nvPr>
            <p:ph type="sldNum" sz="quarter" idx="11"/>
          </p:nvPr>
        </p:nvSpPr>
        <p:spPr>
          <a:ln/>
        </p:spPr>
        <p:txBody>
          <a:bodyPr/>
          <a:lstStyle>
            <a:lvl1pPr>
              <a:defRPr/>
            </a:lvl1pPr>
          </a:lstStyle>
          <a:p>
            <a:fld id="{50BA86D3-FB04-4FF7-BC95-9F2C7A56F826}" type="slidenum">
              <a:rPr lang="en-US" smtClean="0"/>
              <a:t>‹#›</a:t>
            </a:fld>
            <a:endParaRPr lang="en-US"/>
          </a:p>
        </p:txBody>
      </p:sp>
      <p:sp>
        <p:nvSpPr>
          <p:cNvPr id="4" name="Rectangle 2"/>
          <p:cNvSpPr>
            <a:spLocks noGrp="1" noChangeArrowheads="1"/>
          </p:cNvSpPr>
          <p:nvPr>
            <p:ph type="ftr" sz="quarter" idx="10"/>
          </p:nvPr>
        </p:nvSpPr>
        <p:spPr>
          <a:xfrm>
            <a:off x="2514600" y="6400800"/>
            <a:ext cx="4038600" cy="304800"/>
          </a:xfrm>
          <a:prstGeom prst="rect">
            <a:avLst/>
          </a:prstGeom>
          <a:ln/>
        </p:spPr>
        <p:txBody>
          <a:bodyPr/>
          <a:lstStyle>
            <a:lvl1pPr algn="ctr">
              <a:defRPr sz="1000" b="0">
                <a:latin typeface="Arial"/>
                <a:cs typeface="Arial"/>
              </a:defRPr>
            </a:lvl1pPr>
          </a:lstStyle>
          <a:p>
            <a:r>
              <a:rPr lang="en-US" smtClean="0"/>
              <a:t>Presented by Partners in Medical Education, Inc. - 2015</a:t>
            </a:r>
            <a:endParaRPr lang="en-US" dirty="0"/>
          </a:p>
        </p:txBody>
      </p:sp>
    </p:spTree>
    <p:extLst>
      <p:ext uri="{BB962C8B-B14F-4D97-AF65-F5344CB8AC3E}">
        <p14:creationId xmlns:p14="http://schemas.microsoft.com/office/powerpoint/2010/main" val="1479513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3"/>
          <p:cNvSpPr>
            <a:spLocks noGrp="1" noChangeArrowheads="1"/>
          </p:cNvSpPr>
          <p:nvPr>
            <p:ph type="sldNum" sz="quarter" idx="11"/>
          </p:nvPr>
        </p:nvSpPr>
        <p:spPr>
          <a:ln/>
        </p:spPr>
        <p:txBody>
          <a:bodyPr/>
          <a:lstStyle>
            <a:lvl1pPr>
              <a:defRPr/>
            </a:lvl1pPr>
          </a:lstStyle>
          <a:p>
            <a:fld id="{50BA86D3-FB04-4FF7-BC95-9F2C7A56F826}" type="slidenum">
              <a:rPr lang="en-US" smtClean="0"/>
              <a:t>‹#›</a:t>
            </a:fld>
            <a:endParaRPr lang="en-US"/>
          </a:p>
        </p:txBody>
      </p:sp>
      <p:sp>
        <p:nvSpPr>
          <p:cNvPr id="7" name="Rectangle 2"/>
          <p:cNvSpPr>
            <a:spLocks noGrp="1" noChangeArrowheads="1"/>
          </p:cNvSpPr>
          <p:nvPr>
            <p:ph type="ftr" sz="quarter" idx="10"/>
          </p:nvPr>
        </p:nvSpPr>
        <p:spPr>
          <a:xfrm>
            <a:off x="2514600" y="6400800"/>
            <a:ext cx="4038600" cy="304800"/>
          </a:xfrm>
          <a:prstGeom prst="rect">
            <a:avLst/>
          </a:prstGeom>
          <a:ln/>
        </p:spPr>
        <p:txBody>
          <a:bodyPr/>
          <a:lstStyle>
            <a:lvl1pPr algn="ctr">
              <a:defRPr sz="1000" b="0">
                <a:latin typeface="Arial"/>
                <a:cs typeface="Arial"/>
              </a:defRPr>
            </a:lvl1pPr>
          </a:lstStyle>
          <a:p>
            <a:r>
              <a:rPr lang="en-US" smtClean="0"/>
              <a:t>Presented by Partners in Medical Education, Inc. - 2015</a:t>
            </a:r>
            <a:endParaRPr lang="en-US" dirty="0"/>
          </a:p>
        </p:txBody>
      </p:sp>
    </p:spTree>
    <p:extLst>
      <p:ext uri="{BB962C8B-B14F-4D97-AF65-F5344CB8AC3E}">
        <p14:creationId xmlns:p14="http://schemas.microsoft.com/office/powerpoint/2010/main" val="2248593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3"/>
          <p:cNvSpPr>
            <a:spLocks noGrp="1" noChangeArrowheads="1"/>
          </p:cNvSpPr>
          <p:nvPr>
            <p:ph type="sldNum" sz="quarter" idx="11"/>
          </p:nvPr>
        </p:nvSpPr>
        <p:spPr>
          <a:ln/>
        </p:spPr>
        <p:txBody>
          <a:bodyPr/>
          <a:lstStyle>
            <a:lvl1pPr>
              <a:defRPr/>
            </a:lvl1pPr>
          </a:lstStyle>
          <a:p>
            <a:fld id="{50BA86D3-FB04-4FF7-BC95-9F2C7A56F826}" type="slidenum">
              <a:rPr lang="en-US" smtClean="0"/>
              <a:t>‹#›</a:t>
            </a:fld>
            <a:endParaRPr lang="en-US"/>
          </a:p>
        </p:txBody>
      </p:sp>
      <p:sp>
        <p:nvSpPr>
          <p:cNvPr id="7" name="Rectangle 2"/>
          <p:cNvSpPr>
            <a:spLocks noGrp="1" noChangeArrowheads="1"/>
          </p:cNvSpPr>
          <p:nvPr>
            <p:ph type="ftr" sz="quarter" idx="10"/>
          </p:nvPr>
        </p:nvSpPr>
        <p:spPr>
          <a:xfrm>
            <a:off x="2514600" y="6400800"/>
            <a:ext cx="4038600" cy="304800"/>
          </a:xfrm>
          <a:prstGeom prst="rect">
            <a:avLst/>
          </a:prstGeom>
          <a:ln/>
        </p:spPr>
        <p:txBody>
          <a:bodyPr/>
          <a:lstStyle>
            <a:lvl1pPr algn="ctr">
              <a:defRPr sz="1000" b="0">
                <a:latin typeface="Arial"/>
                <a:cs typeface="Arial"/>
              </a:defRPr>
            </a:lvl1pPr>
          </a:lstStyle>
          <a:p>
            <a:r>
              <a:rPr lang="en-US" smtClean="0"/>
              <a:t>Presented by Partners in Medical Education, Inc. - 2015</a:t>
            </a:r>
            <a:endParaRPr lang="en-US" dirty="0"/>
          </a:p>
        </p:txBody>
      </p:sp>
    </p:spTree>
    <p:extLst>
      <p:ext uri="{BB962C8B-B14F-4D97-AF65-F5344CB8AC3E}">
        <p14:creationId xmlns:p14="http://schemas.microsoft.com/office/powerpoint/2010/main" val="26240362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5" name="Rectangle 3"/>
          <p:cNvSpPr>
            <a:spLocks noGrp="1" noChangeArrowheads="1"/>
          </p:cNvSpPr>
          <p:nvPr>
            <p:ph type="sldNum" sz="quarter" idx="4"/>
          </p:nvPr>
        </p:nvSpPr>
        <p:spPr bwMode="auto">
          <a:xfrm>
            <a:off x="67056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b="0" smtClean="0">
                <a:latin typeface="Arial Black" pitchFamily="34" charset="0"/>
              </a:defRPr>
            </a:lvl1pPr>
          </a:lstStyle>
          <a:p>
            <a:fld id="{50BA86D3-FB04-4FF7-BC95-9F2C7A56F826}" type="slidenum">
              <a:rPr lang="en-US" smtClean="0"/>
              <a:t>‹#›</a:t>
            </a:fld>
            <a:endParaRPr lang="en-US"/>
          </a:p>
        </p:txBody>
      </p:sp>
      <p:grpSp>
        <p:nvGrpSpPr>
          <p:cNvPr id="1028" name="Group 4"/>
          <p:cNvGrpSpPr>
            <a:grpSpLocks/>
          </p:cNvGrpSpPr>
          <p:nvPr/>
        </p:nvGrpSpPr>
        <p:grpSpPr bwMode="auto">
          <a:xfrm>
            <a:off x="0" y="0"/>
            <a:ext cx="9144000" cy="546100"/>
            <a:chOff x="0" y="0"/>
            <a:chExt cx="5760" cy="344"/>
          </a:xfrm>
        </p:grpSpPr>
        <p:sp>
          <p:nvSpPr>
            <p:cNvPr id="103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algn="ctr" eaLnBrk="1" hangingPunct="1">
                <a:defRPr/>
              </a:pPr>
              <a:endParaRPr lang="en-US" altLang="en-US" sz="2400" b="0" smtClean="0">
                <a:latin typeface="Times New Roman" pitchFamily="18" charset="0"/>
              </a:endParaRPr>
            </a:p>
          </p:txBody>
        </p:sp>
        <p:sp>
          <p:nvSpPr>
            <p:cNvPr id="103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smtClean="0">
                <a:latin typeface="Times New Roman" pitchFamily="18" charset="0"/>
              </a:endParaRPr>
            </a:p>
          </p:txBody>
        </p:sp>
        <p:sp>
          <p:nvSpPr>
            <p:cNvPr id="1033"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1800" b="0" smtClean="0">
                <a:solidFill>
                  <a:schemeClr val="hlink"/>
                </a:solidFill>
                <a:latin typeface="Arial" charset="0"/>
              </a:endParaRPr>
            </a:p>
          </p:txBody>
        </p:sp>
        <p:sp>
          <p:nvSpPr>
            <p:cNvPr id="1034"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1800" b="0" smtClean="0">
                <a:solidFill>
                  <a:schemeClr val="hlink"/>
                </a:solidFill>
                <a:latin typeface="Arial" charset="0"/>
              </a:endParaRPr>
            </a:p>
          </p:txBody>
        </p:sp>
        <p:sp>
          <p:nvSpPr>
            <p:cNvPr id="1035"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1800" b="0" smtClean="0">
                <a:solidFill>
                  <a:schemeClr val="accent2"/>
                </a:solidFill>
                <a:latin typeface="Arial" charset="0"/>
              </a:endParaRPr>
            </a:p>
          </p:txBody>
        </p:sp>
        <p:sp>
          <p:nvSpPr>
            <p:cNvPr id="1036"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1800" b="0" smtClean="0">
                <a:solidFill>
                  <a:schemeClr val="hlink"/>
                </a:solidFill>
                <a:latin typeface="Arial" charset="0"/>
              </a:endParaRPr>
            </a:p>
          </p:txBody>
        </p:sp>
        <p:sp>
          <p:nvSpPr>
            <p:cNvPr id="1037"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smtClean="0">
                <a:latin typeface="Times New Roman" pitchFamily="18" charset="0"/>
              </a:endParaRPr>
            </a:p>
          </p:txBody>
        </p:sp>
        <p:sp>
          <p:nvSpPr>
            <p:cNvPr id="1038"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1800" b="0" smtClean="0">
                <a:solidFill>
                  <a:schemeClr val="accent2"/>
                </a:solidFill>
                <a:latin typeface="Arial" charset="0"/>
              </a:endParaRPr>
            </a:p>
          </p:txBody>
        </p:sp>
        <p:sp>
          <p:nvSpPr>
            <p:cNvPr id="1039"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1800" b="0" smtClean="0">
                <a:solidFill>
                  <a:schemeClr val="accent2"/>
                </a:solidFill>
                <a:latin typeface="Arial" charset="0"/>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30" name="Rectangle 15"/>
          <p:cNvSpPr>
            <a:spLocks noGrp="1" noChangeArrowheads="1"/>
          </p:cNvSpPr>
          <p:nvPr>
            <p:ph type="body" idx="1"/>
          </p:nvPr>
        </p:nvSpPr>
        <p:spPr bwMode="auto">
          <a:xfrm>
            <a:off x="457200" y="21336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7" name="Rectangle 2"/>
          <p:cNvSpPr>
            <a:spLocks noGrp="1" noChangeArrowheads="1"/>
          </p:cNvSpPr>
          <p:nvPr>
            <p:ph type="ftr" sz="quarter" idx="3"/>
          </p:nvPr>
        </p:nvSpPr>
        <p:spPr>
          <a:xfrm>
            <a:off x="2514600" y="6400800"/>
            <a:ext cx="4038600" cy="304800"/>
          </a:xfrm>
          <a:prstGeom prst="rect">
            <a:avLst/>
          </a:prstGeom>
          <a:ln/>
        </p:spPr>
        <p:txBody>
          <a:bodyPr/>
          <a:lstStyle>
            <a:lvl1pPr algn="ctr">
              <a:defRPr sz="1000" b="0">
                <a:latin typeface="Arial"/>
                <a:cs typeface="Arial"/>
              </a:defRPr>
            </a:lvl1pPr>
          </a:lstStyle>
          <a:p>
            <a:r>
              <a:rPr lang="en-US" smtClean="0"/>
              <a:t>Presented by Partners in Medical Education, Inc. - 2015</a:t>
            </a: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dt="0"/>
  <p:txStyles>
    <p:title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Arial" charset="0"/>
        </a:defRPr>
      </a:lvl2pPr>
      <a:lvl3pPr algn="l" rtl="0" eaLnBrk="1" fontAlgn="base" hangingPunct="1">
        <a:spcBef>
          <a:spcPct val="0"/>
        </a:spcBef>
        <a:spcAft>
          <a:spcPct val="0"/>
        </a:spcAft>
        <a:defRPr sz="4400">
          <a:solidFill>
            <a:schemeClr val="tx1"/>
          </a:solidFill>
          <a:latin typeface="Arial" charset="0"/>
        </a:defRPr>
      </a:lvl3pPr>
      <a:lvl4pPr algn="l" rtl="0" eaLnBrk="1" fontAlgn="base" hangingPunct="1">
        <a:spcBef>
          <a:spcPct val="0"/>
        </a:spcBef>
        <a:spcAft>
          <a:spcPct val="0"/>
        </a:spcAft>
        <a:defRPr sz="4400">
          <a:solidFill>
            <a:schemeClr val="tx1"/>
          </a:solidFill>
          <a:latin typeface="Arial" charset="0"/>
        </a:defRPr>
      </a:lvl4pPr>
      <a:lvl5pPr algn="l" rtl="0" eaLnBrk="1" fontAlgn="base" hangingPunct="1">
        <a:spcBef>
          <a:spcPct val="0"/>
        </a:spcBef>
        <a:spcAft>
          <a:spcPct val="0"/>
        </a:spcAft>
        <a:defRPr sz="4400">
          <a:solidFill>
            <a:schemeClr val="tx1"/>
          </a:solidFill>
          <a:latin typeface="Arial"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chart" Target="../charts/char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microsoft.com/office/2007/relationships/hdphoto" Target="../media/hdphoto1.wdp"/></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partnersinmeded.com/" TargetMode="External"/><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 Id="rId9"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b="1" kern="1200" dirty="0" smtClean="0">
                <a:solidFill>
                  <a:schemeClr val="bg1"/>
                </a:solidFill>
                <a:effectLst/>
                <a:latin typeface="Lucida Bright"/>
                <a:cs typeface="Lucida Bright"/>
              </a:rPr>
              <a:t>Tailoring Your APE to Prepare for the Self Study</a:t>
            </a:r>
            <a:endParaRPr lang="en-US" dirty="0">
              <a:solidFill>
                <a:schemeClr val="bg1"/>
              </a:solidFill>
              <a:latin typeface="Lucida Bright"/>
              <a:cs typeface="Lucida Bright"/>
            </a:endParaRPr>
          </a:p>
        </p:txBody>
      </p:sp>
      <p:sp>
        <p:nvSpPr>
          <p:cNvPr id="3" name="Subtitle 2"/>
          <p:cNvSpPr>
            <a:spLocks noGrp="1"/>
          </p:cNvSpPr>
          <p:nvPr>
            <p:ph type="subTitle" idx="1"/>
          </p:nvPr>
        </p:nvSpPr>
        <p:spPr/>
        <p:txBody>
          <a:bodyPr>
            <a:normAutofit/>
          </a:bodyPr>
          <a:lstStyle/>
          <a:p>
            <a:r>
              <a:rPr lang="en-US" sz="2000" b="1" dirty="0">
                <a:latin typeface="Lucida Bright" charset="0"/>
                <a:ea typeface="ＭＳ Ｐゴシック" charset="0"/>
                <a:cs typeface="ＭＳ Ｐゴシック" charset="0"/>
              </a:rPr>
              <a:t>PARTNERS IN MEDICAL EDUCATION, INC</a:t>
            </a:r>
            <a:r>
              <a:rPr lang="en-US" sz="2000" dirty="0">
                <a:latin typeface="Lucida Bright" charset="0"/>
                <a:ea typeface="ＭＳ Ｐゴシック" charset="0"/>
                <a:cs typeface="ＭＳ Ｐゴシック" charset="0"/>
              </a:rPr>
              <a:t>.</a:t>
            </a:r>
          </a:p>
          <a:p>
            <a:r>
              <a:rPr lang="en-US" sz="2000" dirty="0">
                <a:latin typeface="Lucida Bright" charset="0"/>
                <a:ea typeface="ＭＳ Ｐゴシック" charset="0"/>
                <a:cs typeface="ＭＳ Ｐゴシック" charset="0"/>
              </a:rPr>
              <a:t>Presented by:</a:t>
            </a:r>
          </a:p>
          <a:p>
            <a:r>
              <a:rPr lang="en-US" sz="2000" dirty="0" smtClean="0">
                <a:latin typeface="Lucida Bright" charset="0"/>
                <a:ea typeface="ＭＳ Ｐゴシック" charset="0"/>
                <a:cs typeface="ＭＳ Ｐゴシック" charset="0"/>
              </a:rPr>
              <a:t>Heather Peters, </a:t>
            </a:r>
            <a:r>
              <a:rPr lang="en-US" sz="2000" dirty="0" err="1" smtClean="0">
                <a:latin typeface="Lucida Bright" charset="0"/>
                <a:ea typeface="ＭＳ Ｐゴシック" charset="0"/>
                <a:cs typeface="ＭＳ Ｐゴシック" charset="0"/>
              </a:rPr>
              <a:t>M.Ed</a:t>
            </a:r>
            <a:r>
              <a:rPr lang="en-US" sz="2000" dirty="0" smtClean="0">
                <a:latin typeface="Lucida Bright" charset="0"/>
                <a:ea typeface="ＭＳ Ｐゴシック" charset="0"/>
                <a:cs typeface="ＭＳ Ｐゴシック" charset="0"/>
              </a:rPr>
              <a:t>, </a:t>
            </a:r>
            <a:r>
              <a:rPr lang="en-US" sz="2000" dirty="0" err="1" smtClean="0">
                <a:latin typeface="Lucida Bright" charset="0"/>
                <a:ea typeface="ＭＳ Ｐゴシック" charset="0"/>
                <a:cs typeface="ＭＳ Ｐゴシック" charset="0"/>
              </a:rPr>
              <a:t>Ph.D</a:t>
            </a:r>
            <a:endParaRPr lang="en-US" sz="2000" dirty="0">
              <a:latin typeface="Lucida Bright" charset="0"/>
              <a:ea typeface="ＭＳ Ｐゴシック" charset="0"/>
              <a:cs typeface="ＭＳ Ｐゴシック" charset="0"/>
            </a:endParaRPr>
          </a:p>
        </p:txBody>
      </p:sp>
      <p:sp>
        <p:nvSpPr>
          <p:cNvPr id="4" name="Footer Placeholder 3"/>
          <p:cNvSpPr>
            <a:spLocks noGrp="1"/>
          </p:cNvSpPr>
          <p:nvPr>
            <p:ph type="ftr" sz="quarter" idx="10"/>
          </p:nvPr>
        </p:nvSpPr>
        <p:spPr/>
        <p:txBody>
          <a:bodyPr/>
          <a:lstStyle/>
          <a:p>
            <a:r>
              <a:rPr lang="en-US" smtClean="0"/>
              <a:t>Presented by Partners in Medical Education, Inc. - 2015</a:t>
            </a:r>
            <a:endParaRPr lang="en-US" dirty="0"/>
          </a:p>
        </p:txBody>
      </p:sp>
      <p:sp>
        <p:nvSpPr>
          <p:cNvPr id="5" name="Slide Number Placeholder 4"/>
          <p:cNvSpPr>
            <a:spLocks noGrp="1"/>
          </p:cNvSpPr>
          <p:nvPr>
            <p:ph type="sldNum" sz="quarter" idx="12"/>
          </p:nvPr>
        </p:nvSpPr>
        <p:spPr/>
        <p:txBody>
          <a:bodyPr/>
          <a:lstStyle/>
          <a:p>
            <a:fld id="{50BA86D3-FB04-4FF7-BC95-9F2C7A56F826}" type="slidenum">
              <a:rPr lang="en-US" smtClean="0"/>
              <a:t>1</a:t>
            </a:fld>
            <a:endParaRPr lang="en-US"/>
          </a:p>
        </p:txBody>
      </p:sp>
    </p:spTree>
    <p:extLst>
      <p:ext uri="{BB962C8B-B14F-4D97-AF65-F5344CB8AC3E}">
        <p14:creationId xmlns:p14="http://schemas.microsoft.com/office/powerpoint/2010/main" val="38402370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SWOT Analysis</a:t>
            </a:r>
            <a:endParaRPr lang="en-US" dirty="0"/>
          </a:p>
        </p:txBody>
      </p:sp>
      <p:sp>
        <p:nvSpPr>
          <p:cNvPr id="3" name="Content Placeholder 2"/>
          <p:cNvSpPr>
            <a:spLocks noGrp="1"/>
          </p:cNvSpPr>
          <p:nvPr>
            <p:ph idx="1"/>
          </p:nvPr>
        </p:nvSpPr>
        <p:spPr>
          <a:xfrm>
            <a:off x="152400" y="2133600"/>
            <a:ext cx="8763000" cy="3886200"/>
          </a:xfrm>
        </p:spPr>
        <p:txBody>
          <a:bodyPr/>
          <a:lstStyle/>
          <a:p>
            <a:r>
              <a:rPr lang="en-US" dirty="0" smtClean="0"/>
              <a:t>While most of us can now quote what the SWOT stands for (strengths, weaknesses, opportunities, threats), </a:t>
            </a:r>
            <a:r>
              <a:rPr lang="en-US" i="1" dirty="0" smtClean="0"/>
              <a:t>can we facilitate the discussion that leads to</a:t>
            </a:r>
          </a:p>
          <a:p>
            <a:pPr lvl="1"/>
            <a:r>
              <a:rPr lang="en-US" dirty="0" smtClean="0"/>
              <a:t>A. The creation of a usable SWOT</a:t>
            </a:r>
          </a:p>
          <a:p>
            <a:pPr lvl="1"/>
            <a:r>
              <a:rPr lang="en-US" dirty="0" smtClean="0"/>
              <a:t>B. The analysis that needs to go into the SWOT</a:t>
            </a:r>
          </a:p>
          <a:p>
            <a:pPr lvl="1"/>
            <a:endParaRPr lang="en-US" dirty="0" smtClean="0"/>
          </a:p>
          <a:p>
            <a:pPr lvl="1"/>
            <a:endParaRPr lang="en-US" dirty="0"/>
          </a:p>
          <a:p>
            <a:r>
              <a:rPr lang="en-US" dirty="0" smtClean="0"/>
              <a:t>Let’s talk about the Sample SWOT worksheet that I provided</a:t>
            </a:r>
          </a:p>
          <a:p>
            <a:pPr marL="457200" lvl="1" indent="0">
              <a:buNone/>
            </a:pPr>
            <a:endParaRPr lang="en-US" dirty="0" smtClean="0"/>
          </a:p>
        </p:txBody>
      </p:sp>
      <p:sp>
        <p:nvSpPr>
          <p:cNvPr id="4" name="Slide Number Placeholder 3"/>
          <p:cNvSpPr>
            <a:spLocks noGrp="1"/>
          </p:cNvSpPr>
          <p:nvPr>
            <p:ph type="sldNum" sz="quarter" idx="10"/>
          </p:nvPr>
        </p:nvSpPr>
        <p:spPr/>
        <p:txBody>
          <a:bodyPr/>
          <a:lstStyle/>
          <a:p>
            <a:fld id="{50BA86D3-FB04-4FF7-BC95-9F2C7A56F826}" type="slidenum">
              <a:rPr lang="en-US" smtClean="0"/>
              <a:t>10</a:t>
            </a:fld>
            <a:endParaRPr lang="en-US"/>
          </a:p>
        </p:txBody>
      </p:sp>
      <p:sp>
        <p:nvSpPr>
          <p:cNvPr id="5" name="Footer Placeholder 4"/>
          <p:cNvSpPr>
            <a:spLocks noGrp="1"/>
          </p:cNvSpPr>
          <p:nvPr>
            <p:ph type="ftr" sz="quarter" idx="11"/>
          </p:nvPr>
        </p:nvSpPr>
        <p:spPr/>
        <p:txBody>
          <a:bodyPr/>
          <a:lstStyle/>
          <a:p>
            <a:r>
              <a:rPr lang="en-US" smtClean="0"/>
              <a:t>Presented by Partners in Medical Education, Inc. - 2015</a:t>
            </a:r>
            <a:endParaRPr lang="en-US"/>
          </a:p>
        </p:txBody>
      </p:sp>
    </p:spTree>
    <p:extLst>
      <p:ext uri="{BB962C8B-B14F-4D97-AF65-F5344CB8AC3E}">
        <p14:creationId xmlns:p14="http://schemas.microsoft.com/office/powerpoint/2010/main" val="1190325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rgbClr val="FF0000"/>
                </a:solidFill>
              </a:rPr>
              <a:t>Breaking News from ACGME 2016</a:t>
            </a:r>
            <a:endParaRPr lang="en-US" i="1" dirty="0">
              <a:solidFill>
                <a:srgbClr val="FF0000"/>
              </a:solidFill>
            </a:endParaRPr>
          </a:p>
        </p:txBody>
      </p:sp>
      <p:sp>
        <p:nvSpPr>
          <p:cNvPr id="3" name="Content Placeholder 2"/>
          <p:cNvSpPr>
            <a:spLocks noGrp="1"/>
          </p:cNvSpPr>
          <p:nvPr>
            <p:ph idx="1"/>
          </p:nvPr>
        </p:nvSpPr>
        <p:spPr/>
        <p:txBody>
          <a:bodyPr/>
          <a:lstStyle/>
          <a:p>
            <a:r>
              <a:rPr lang="en-US" dirty="0" smtClean="0"/>
              <a:t>Program Aims:</a:t>
            </a:r>
          </a:p>
          <a:p>
            <a:pPr lvl="1"/>
            <a:r>
              <a:rPr lang="en-US" dirty="0" smtClean="0"/>
              <a:t>Major focus of anyone who presented on the self study process</a:t>
            </a:r>
          </a:p>
          <a:p>
            <a:pPr lvl="1"/>
            <a:r>
              <a:rPr lang="en-US" dirty="0" smtClean="0"/>
              <a:t>Well worth the investment of time…</a:t>
            </a:r>
          </a:p>
          <a:p>
            <a:pPr lvl="2"/>
            <a:r>
              <a:rPr lang="en-US" dirty="0" smtClean="0"/>
              <a:t>Branding your program (Marketing)</a:t>
            </a:r>
          </a:p>
          <a:p>
            <a:pPr lvl="2"/>
            <a:r>
              <a:rPr lang="en-US" dirty="0" smtClean="0"/>
              <a:t>Reorients the APE process to include those elements (i.e. what data can we collect?)</a:t>
            </a:r>
          </a:p>
          <a:p>
            <a:pPr lvl="2"/>
            <a:r>
              <a:rPr lang="en-US" dirty="0" smtClean="0"/>
              <a:t>Leads to quality stakeholder discussions throughout the years leading up to self study</a:t>
            </a:r>
          </a:p>
        </p:txBody>
      </p:sp>
      <p:sp>
        <p:nvSpPr>
          <p:cNvPr id="4" name="Slide Number Placeholder 3"/>
          <p:cNvSpPr>
            <a:spLocks noGrp="1"/>
          </p:cNvSpPr>
          <p:nvPr>
            <p:ph type="sldNum" sz="quarter" idx="10"/>
          </p:nvPr>
        </p:nvSpPr>
        <p:spPr/>
        <p:txBody>
          <a:bodyPr/>
          <a:lstStyle/>
          <a:p>
            <a:fld id="{50BA86D3-FB04-4FF7-BC95-9F2C7A56F826}" type="slidenum">
              <a:rPr lang="en-US" smtClean="0"/>
              <a:t>11</a:t>
            </a:fld>
            <a:endParaRPr lang="en-US"/>
          </a:p>
        </p:txBody>
      </p:sp>
      <p:sp>
        <p:nvSpPr>
          <p:cNvPr id="5" name="Footer Placeholder 4"/>
          <p:cNvSpPr>
            <a:spLocks noGrp="1"/>
          </p:cNvSpPr>
          <p:nvPr>
            <p:ph type="ftr" sz="quarter" idx="11"/>
          </p:nvPr>
        </p:nvSpPr>
        <p:spPr/>
        <p:txBody>
          <a:bodyPr/>
          <a:lstStyle/>
          <a:p>
            <a:r>
              <a:rPr lang="en-US" smtClean="0"/>
              <a:t>Presented by Partners in Medical Education, Inc. - 2015</a:t>
            </a:r>
            <a:endParaRPr lang="en-US" dirty="0"/>
          </a:p>
        </p:txBody>
      </p:sp>
    </p:spTree>
    <p:extLst>
      <p:ext uri="{BB962C8B-B14F-4D97-AF65-F5344CB8AC3E}">
        <p14:creationId xmlns:p14="http://schemas.microsoft.com/office/powerpoint/2010/main" val="1315239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sz="3200" dirty="0" smtClean="0"/>
              <a:t>Things to Keep in Mind about the SWOT</a:t>
            </a:r>
            <a:endParaRPr lang="en-US" sz="3200" dirty="0"/>
          </a:p>
        </p:txBody>
      </p:sp>
      <p:sp>
        <p:nvSpPr>
          <p:cNvPr id="3" name="Content Placeholder 2"/>
          <p:cNvSpPr>
            <a:spLocks noGrp="1"/>
          </p:cNvSpPr>
          <p:nvPr>
            <p:ph idx="1"/>
          </p:nvPr>
        </p:nvSpPr>
        <p:spPr>
          <a:xfrm>
            <a:off x="457200" y="1447800"/>
            <a:ext cx="8229600" cy="3886200"/>
          </a:xfrm>
        </p:spPr>
        <p:txBody>
          <a:bodyPr/>
          <a:lstStyle/>
          <a:p>
            <a:pPr marL="0" indent="0">
              <a:buNone/>
            </a:pPr>
            <a:r>
              <a:rPr lang="en-US" sz="1800" dirty="0" smtClean="0"/>
              <a:t>Who should conduct the SWOT Discussion:</a:t>
            </a:r>
          </a:p>
          <a:p>
            <a:r>
              <a:rPr lang="en-US" sz="1800" dirty="0" smtClean="0"/>
              <a:t>It </a:t>
            </a:r>
            <a:r>
              <a:rPr lang="en-US" sz="1800" dirty="0"/>
              <a:t>is advisable that someone outside of the program, or a consultant, help with the SWOT, to allow for more open dialogue and to keep it from being driven by any one particular force in the program evaluation </a:t>
            </a:r>
            <a:r>
              <a:rPr lang="en-US" sz="1800" dirty="0" smtClean="0"/>
              <a:t>team</a:t>
            </a:r>
          </a:p>
          <a:p>
            <a:endParaRPr lang="en-US" sz="1800" dirty="0"/>
          </a:p>
          <a:p>
            <a:pPr marL="0" indent="0">
              <a:buNone/>
            </a:pPr>
            <a:r>
              <a:rPr lang="en-US" sz="1800" dirty="0" smtClean="0"/>
              <a:t>Who should participate in the SWOT on an annual basis:</a:t>
            </a:r>
          </a:p>
          <a:p>
            <a:r>
              <a:rPr lang="en-US" sz="1800" dirty="0" smtClean="0"/>
              <a:t>Key stakeholders which might include others outside the program—need to work this into your APE timeline</a:t>
            </a:r>
          </a:p>
          <a:p>
            <a:endParaRPr lang="en-US" sz="1800" dirty="0"/>
          </a:p>
          <a:p>
            <a:pPr marL="0" indent="0">
              <a:buNone/>
            </a:pPr>
            <a:r>
              <a:rPr lang="en-US" sz="1800" dirty="0" smtClean="0"/>
              <a:t>How long a process is the SWOT:</a:t>
            </a:r>
          </a:p>
          <a:p>
            <a:r>
              <a:rPr lang="en-US" sz="1800" dirty="0" smtClean="0"/>
              <a:t>If you do the SWOT at one meeting and the follow-up analysis at another time (advisable), then it will take a minimum of 2 meetings per year</a:t>
            </a:r>
          </a:p>
          <a:p>
            <a:endParaRPr lang="en-US" sz="1800" dirty="0"/>
          </a:p>
          <a:p>
            <a:pPr marL="0" indent="0">
              <a:buNone/>
            </a:pPr>
            <a:r>
              <a:rPr lang="en-US" sz="1800" b="1" dirty="0" smtClean="0"/>
              <a:t>NOTE: </a:t>
            </a:r>
            <a:r>
              <a:rPr lang="en-US" sz="1800" dirty="0" smtClean="0"/>
              <a:t>For more about SWOTs, search “SWOT analysis process” or read  strategic planning articles and books</a:t>
            </a:r>
            <a:endParaRPr lang="en-US" sz="1800" dirty="0"/>
          </a:p>
        </p:txBody>
      </p:sp>
      <p:sp>
        <p:nvSpPr>
          <p:cNvPr id="4" name="Slide Number Placeholder 3"/>
          <p:cNvSpPr>
            <a:spLocks noGrp="1"/>
          </p:cNvSpPr>
          <p:nvPr>
            <p:ph type="sldNum" sz="quarter" idx="10"/>
          </p:nvPr>
        </p:nvSpPr>
        <p:spPr/>
        <p:txBody>
          <a:bodyPr/>
          <a:lstStyle/>
          <a:p>
            <a:fld id="{50BA86D3-FB04-4FF7-BC95-9F2C7A56F826}" type="slidenum">
              <a:rPr lang="en-US" smtClean="0"/>
              <a:t>12</a:t>
            </a:fld>
            <a:endParaRPr lang="en-US"/>
          </a:p>
        </p:txBody>
      </p:sp>
      <p:sp>
        <p:nvSpPr>
          <p:cNvPr id="5" name="Footer Placeholder 4"/>
          <p:cNvSpPr>
            <a:spLocks noGrp="1"/>
          </p:cNvSpPr>
          <p:nvPr>
            <p:ph type="ftr" sz="quarter" idx="11"/>
          </p:nvPr>
        </p:nvSpPr>
        <p:spPr/>
        <p:txBody>
          <a:bodyPr/>
          <a:lstStyle/>
          <a:p>
            <a:r>
              <a:rPr lang="en-US" smtClean="0"/>
              <a:t>Presented by Partners in Medical Education, Inc. - 2015</a:t>
            </a:r>
            <a:endParaRPr lang="en-US"/>
          </a:p>
        </p:txBody>
      </p:sp>
    </p:spTree>
    <p:extLst>
      <p:ext uri="{BB962C8B-B14F-4D97-AF65-F5344CB8AC3E}">
        <p14:creationId xmlns:p14="http://schemas.microsoft.com/office/powerpoint/2010/main" val="1654002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APE Processes to Prepare for the Self Study</a:t>
            </a:r>
          </a:p>
        </p:txBody>
      </p:sp>
      <p:sp>
        <p:nvSpPr>
          <p:cNvPr id="3" name="Content Placeholder 2"/>
          <p:cNvSpPr>
            <a:spLocks noGrp="1"/>
          </p:cNvSpPr>
          <p:nvPr>
            <p:ph idx="1"/>
          </p:nvPr>
        </p:nvSpPr>
        <p:spPr>
          <a:xfrm>
            <a:off x="685800" y="1752600"/>
            <a:ext cx="8229600" cy="3886200"/>
          </a:xfrm>
        </p:spPr>
        <p:txBody>
          <a:bodyPr/>
          <a:lstStyle/>
          <a:p>
            <a:r>
              <a:rPr lang="en-US" dirty="0" smtClean="0"/>
              <a:t>Develop and use a manageable and efficient longitudinal process for documenting and reviewing annual program evaluations, and ensuring follow-up on all action plans</a:t>
            </a:r>
          </a:p>
          <a:p>
            <a:endParaRPr lang="en-US" dirty="0"/>
          </a:p>
          <a:p>
            <a:r>
              <a:rPr lang="en-US" dirty="0" smtClean="0"/>
              <a:t>To do this, you need…</a:t>
            </a:r>
          </a:p>
          <a:p>
            <a:pPr lvl="1"/>
            <a:r>
              <a:rPr lang="en-US" dirty="0" smtClean="0"/>
              <a:t>A solid APE process that identifies and tracks the same trends year after year</a:t>
            </a:r>
          </a:p>
          <a:p>
            <a:pPr lvl="2"/>
            <a:r>
              <a:rPr lang="en-US" dirty="0" smtClean="0"/>
              <a:t>What is worth tracking? </a:t>
            </a:r>
          </a:p>
          <a:p>
            <a:pPr lvl="2"/>
            <a:r>
              <a:rPr lang="en-US" dirty="0" smtClean="0"/>
              <a:t>What elements need to be tracked for accreditation purposes? </a:t>
            </a:r>
          </a:p>
          <a:p>
            <a:pPr lvl="2"/>
            <a:r>
              <a:rPr lang="en-US" dirty="0" smtClean="0"/>
              <a:t>Where do your AIMS fit in?</a:t>
            </a:r>
          </a:p>
        </p:txBody>
      </p:sp>
      <p:sp>
        <p:nvSpPr>
          <p:cNvPr id="4" name="Slide Number Placeholder 3"/>
          <p:cNvSpPr>
            <a:spLocks noGrp="1"/>
          </p:cNvSpPr>
          <p:nvPr>
            <p:ph type="sldNum" sz="quarter" idx="10"/>
          </p:nvPr>
        </p:nvSpPr>
        <p:spPr/>
        <p:txBody>
          <a:bodyPr/>
          <a:lstStyle/>
          <a:p>
            <a:fld id="{50BA86D3-FB04-4FF7-BC95-9F2C7A56F826}" type="slidenum">
              <a:rPr lang="en-US" smtClean="0"/>
              <a:t>13</a:t>
            </a:fld>
            <a:endParaRPr lang="en-US" dirty="0"/>
          </a:p>
        </p:txBody>
      </p:sp>
      <p:sp>
        <p:nvSpPr>
          <p:cNvPr id="5" name="Footer Placeholder 4"/>
          <p:cNvSpPr>
            <a:spLocks noGrp="1"/>
          </p:cNvSpPr>
          <p:nvPr>
            <p:ph type="ftr" sz="quarter" idx="11"/>
          </p:nvPr>
        </p:nvSpPr>
        <p:spPr/>
        <p:txBody>
          <a:bodyPr/>
          <a:lstStyle/>
          <a:p>
            <a:r>
              <a:rPr lang="en-US" smtClean="0"/>
              <a:t>Presented by Partners in Medical Education, Inc. - 2015</a:t>
            </a:r>
            <a:endParaRPr lang="en-US"/>
          </a:p>
        </p:txBody>
      </p:sp>
    </p:spTree>
    <p:extLst>
      <p:ext uri="{BB962C8B-B14F-4D97-AF65-F5344CB8AC3E}">
        <p14:creationId xmlns:p14="http://schemas.microsoft.com/office/powerpoint/2010/main" val="213995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APE Processes to Prepare for the Self Study</a:t>
            </a:r>
          </a:p>
        </p:txBody>
      </p:sp>
      <p:sp>
        <p:nvSpPr>
          <p:cNvPr id="3" name="Content Placeholder 2"/>
          <p:cNvSpPr>
            <a:spLocks noGrp="1"/>
          </p:cNvSpPr>
          <p:nvPr>
            <p:ph idx="1"/>
          </p:nvPr>
        </p:nvSpPr>
        <p:spPr/>
        <p:txBody>
          <a:bodyPr/>
          <a:lstStyle/>
          <a:p>
            <a:r>
              <a:rPr lang="en-US" dirty="0" smtClean="0"/>
              <a:t>Educate stakeholders regarding the various data used in program evaluation</a:t>
            </a:r>
          </a:p>
          <a:p>
            <a:endParaRPr lang="en-US" dirty="0"/>
          </a:p>
          <a:p>
            <a:r>
              <a:rPr lang="en-US" dirty="0" smtClean="0"/>
              <a:t>To do this effectively, you need to do this first:</a:t>
            </a:r>
          </a:p>
          <a:p>
            <a:pPr lvl="1"/>
            <a:r>
              <a:rPr lang="en-US" dirty="0" smtClean="0"/>
              <a:t>Identify the key stakeholders</a:t>
            </a:r>
          </a:p>
          <a:p>
            <a:pPr lvl="1"/>
            <a:r>
              <a:rPr lang="en-US" dirty="0" smtClean="0"/>
              <a:t>Identify the data that will be tracked; </a:t>
            </a:r>
          </a:p>
          <a:p>
            <a:pPr lvl="1"/>
            <a:r>
              <a:rPr lang="en-US" dirty="0" smtClean="0"/>
              <a:t>Identify how it will be tracked; </a:t>
            </a:r>
          </a:p>
          <a:p>
            <a:pPr lvl="1"/>
            <a:r>
              <a:rPr lang="en-US" dirty="0" smtClean="0"/>
              <a:t>Identify how it will be shown in the APE report to show growth or indicating where the gaps are</a:t>
            </a:r>
          </a:p>
          <a:p>
            <a:pPr lvl="1"/>
            <a:endParaRPr lang="en-US" dirty="0"/>
          </a:p>
        </p:txBody>
      </p:sp>
      <p:sp>
        <p:nvSpPr>
          <p:cNvPr id="4" name="Slide Number Placeholder 3"/>
          <p:cNvSpPr>
            <a:spLocks noGrp="1"/>
          </p:cNvSpPr>
          <p:nvPr>
            <p:ph type="sldNum" sz="quarter" idx="10"/>
          </p:nvPr>
        </p:nvSpPr>
        <p:spPr/>
        <p:txBody>
          <a:bodyPr/>
          <a:lstStyle/>
          <a:p>
            <a:fld id="{50BA86D3-FB04-4FF7-BC95-9F2C7A56F826}" type="slidenum">
              <a:rPr lang="en-US" smtClean="0"/>
              <a:t>14</a:t>
            </a:fld>
            <a:endParaRPr lang="en-US"/>
          </a:p>
        </p:txBody>
      </p:sp>
      <p:sp>
        <p:nvSpPr>
          <p:cNvPr id="5" name="Footer Placeholder 4"/>
          <p:cNvSpPr>
            <a:spLocks noGrp="1"/>
          </p:cNvSpPr>
          <p:nvPr>
            <p:ph type="ftr" sz="quarter" idx="11"/>
          </p:nvPr>
        </p:nvSpPr>
        <p:spPr/>
        <p:txBody>
          <a:bodyPr/>
          <a:lstStyle/>
          <a:p>
            <a:r>
              <a:rPr lang="en-US" smtClean="0"/>
              <a:t>Presented by Partners in Medical Education, Inc. - 2015</a:t>
            </a:r>
            <a:endParaRPr lang="en-US"/>
          </a:p>
        </p:txBody>
      </p:sp>
    </p:spTree>
    <p:extLst>
      <p:ext uri="{BB962C8B-B14F-4D97-AF65-F5344CB8AC3E}">
        <p14:creationId xmlns:p14="http://schemas.microsoft.com/office/powerpoint/2010/main" val="2047839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3200" dirty="0" smtClean="0"/>
              <a:t>Use Visuals to Explain Detailed Data…</a:t>
            </a:r>
            <a:endParaRPr lang="en-US" sz="3200" dirty="0"/>
          </a:p>
        </p:txBody>
      </p:sp>
      <p:sp>
        <p:nvSpPr>
          <p:cNvPr id="5" name="Slide Number Placeholder 4"/>
          <p:cNvSpPr>
            <a:spLocks noGrp="1"/>
          </p:cNvSpPr>
          <p:nvPr>
            <p:ph type="sldNum" sz="quarter" idx="10"/>
          </p:nvPr>
        </p:nvSpPr>
        <p:spPr/>
        <p:txBody>
          <a:bodyPr/>
          <a:lstStyle/>
          <a:p>
            <a:fld id="{50BA86D3-FB04-4FF7-BC95-9F2C7A56F826}" type="slidenum">
              <a:rPr lang="en-US" smtClean="0"/>
              <a:t>15</a:t>
            </a:fld>
            <a:endParaRPr lang="en-US"/>
          </a:p>
        </p:txBody>
      </p:sp>
      <p:sp>
        <p:nvSpPr>
          <p:cNvPr id="6" name="Footer Placeholder 5"/>
          <p:cNvSpPr>
            <a:spLocks noGrp="1"/>
          </p:cNvSpPr>
          <p:nvPr>
            <p:ph type="ftr" sz="quarter" idx="11"/>
          </p:nvPr>
        </p:nvSpPr>
        <p:spPr/>
        <p:txBody>
          <a:bodyPr/>
          <a:lstStyle/>
          <a:p>
            <a:r>
              <a:rPr lang="en-US" smtClean="0"/>
              <a:t>Presented by Partners in Medical Education, Inc. - 2015</a:t>
            </a:r>
            <a:endParaRPr lang="en-US"/>
          </a:p>
        </p:txBody>
      </p:sp>
      <p:graphicFrame>
        <p:nvGraphicFramePr>
          <p:cNvPr id="9" name="Chart 8"/>
          <p:cNvGraphicFramePr/>
          <p:nvPr>
            <p:extLst>
              <p:ext uri="{D42A27DB-BD31-4B8C-83A1-F6EECF244321}">
                <p14:modId xmlns:p14="http://schemas.microsoft.com/office/powerpoint/2010/main" val="211803508"/>
              </p:ext>
            </p:extLst>
          </p:nvPr>
        </p:nvGraphicFramePr>
        <p:xfrm>
          <a:off x="616974" y="1790700"/>
          <a:ext cx="8077200" cy="4343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412445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Visuals to Look at Trends…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1733989"/>
              </p:ext>
            </p:extLst>
          </p:nvPr>
        </p:nvGraphicFramePr>
        <p:xfrm>
          <a:off x="838200" y="1752600"/>
          <a:ext cx="7274445" cy="3750564"/>
        </p:xfrm>
        <a:graphic>
          <a:graphicData uri="http://schemas.openxmlformats.org/drawingml/2006/table">
            <a:tbl>
              <a:tblPr firstRow="1" firstCol="1" bandRow="1">
                <a:tableStyleId>{0505E3EF-67EA-436B-97B2-0124C06EBD24}</a:tableStyleId>
              </a:tblPr>
              <a:tblGrid>
                <a:gridCol w="4031487"/>
                <a:gridCol w="1080986"/>
                <a:gridCol w="1080986"/>
                <a:gridCol w="1080986"/>
              </a:tblGrid>
              <a:tr h="167663">
                <a:tc>
                  <a:txBody>
                    <a:bodyPr/>
                    <a:lstStyle/>
                    <a:p>
                      <a:pPr marL="0" marR="0">
                        <a:lnSpc>
                          <a:spcPct val="115000"/>
                        </a:lnSpc>
                        <a:spcBef>
                          <a:spcPts val="0"/>
                        </a:spcBef>
                        <a:spcAft>
                          <a:spcPts val="0"/>
                        </a:spcAft>
                      </a:pPr>
                      <a:r>
                        <a:rPr lang="en-US" sz="1800" dirty="0" smtClean="0">
                          <a:effectLst/>
                        </a:rPr>
                        <a:t>Resident </a:t>
                      </a:r>
                      <a:r>
                        <a:rPr lang="en-US" sz="1800" dirty="0">
                          <a:effectLst/>
                        </a:rPr>
                        <a:t>Survey Data</a:t>
                      </a:r>
                      <a:endParaRPr lang="en-US" sz="1600" dirty="0">
                        <a:solidFill>
                          <a:sysClr val="windowText" lastClr="000000"/>
                        </a:solidFill>
                        <a:effectLst/>
                        <a:latin typeface="Calibri"/>
                        <a:ea typeface="Calibri"/>
                        <a:cs typeface="Times New Roman"/>
                      </a:endParaRPr>
                    </a:p>
                  </a:txBody>
                  <a:tcPr marL="23431" marR="2343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rPr>
                        <a:t>2012</a:t>
                      </a:r>
                      <a:endParaRPr lang="en-US" sz="1600">
                        <a:solidFill>
                          <a:sysClr val="windowText" lastClr="000000"/>
                        </a:solidFill>
                        <a:effectLst/>
                        <a:latin typeface="Calibri"/>
                        <a:ea typeface="Calibri"/>
                        <a:cs typeface="Times New Roman"/>
                      </a:endParaRPr>
                    </a:p>
                  </a:txBody>
                  <a:tcPr marL="23431" marR="234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rPr>
                        <a:t>2013</a:t>
                      </a:r>
                      <a:endParaRPr lang="en-US" sz="1600">
                        <a:solidFill>
                          <a:sysClr val="windowText" lastClr="000000"/>
                        </a:solidFill>
                        <a:effectLst/>
                        <a:latin typeface="Calibri"/>
                        <a:ea typeface="Calibri"/>
                        <a:cs typeface="Times New Roman"/>
                      </a:endParaRPr>
                    </a:p>
                  </a:txBody>
                  <a:tcPr marL="23431" marR="234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rPr>
                        <a:t>2014</a:t>
                      </a:r>
                      <a:endParaRPr lang="en-US" sz="1600">
                        <a:solidFill>
                          <a:sysClr val="windowText" lastClr="000000"/>
                        </a:solidFill>
                        <a:effectLst/>
                        <a:latin typeface="Calibri"/>
                        <a:ea typeface="Calibri"/>
                        <a:cs typeface="Times New Roman"/>
                      </a:endParaRPr>
                    </a:p>
                  </a:txBody>
                  <a:tcPr marL="23431" marR="234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892">
                <a:tc>
                  <a:txBody>
                    <a:bodyPr/>
                    <a:lstStyle/>
                    <a:p>
                      <a:pPr marL="0" marR="0">
                        <a:lnSpc>
                          <a:spcPct val="115000"/>
                        </a:lnSpc>
                        <a:spcBef>
                          <a:spcPts val="0"/>
                        </a:spcBef>
                        <a:spcAft>
                          <a:spcPts val="0"/>
                        </a:spcAft>
                      </a:pPr>
                      <a:r>
                        <a:rPr lang="en-US" sz="1400" dirty="0">
                          <a:effectLst/>
                        </a:rPr>
                        <a:t>FACULTY</a:t>
                      </a:r>
                      <a:endParaRPr lang="en-US" sz="1600" dirty="0">
                        <a:solidFill>
                          <a:sysClr val="windowText" lastClr="000000"/>
                        </a:solidFill>
                        <a:effectLst/>
                        <a:latin typeface="Calibri"/>
                        <a:ea typeface="Calibri"/>
                        <a:cs typeface="Times New Roman"/>
                      </a:endParaRPr>
                    </a:p>
                  </a:txBody>
                  <a:tcPr marL="23431" marR="2343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rPr>
                        <a:t> </a:t>
                      </a:r>
                      <a:endParaRPr lang="en-US" sz="1600" dirty="0">
                        <a:solidFill>
                          <a:sysClr val="windowText" lastClr="000000"/>
                        </a:solidFill>
                        <a:effectLst/>
                        <a:latin typeface="Calibri"/>
                        <a:ea typeface="Calibri"/>
                        <a:cs typeface="Times New Roman"/>
                      </a:endParaRPr>
                    </a:p>
                  </a:txBody>
                  <a:tcPr marL="23431" marR="2343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rPr>
                        <a:t> </a:t>
                      </a:r>
                      <a:endParaRPr lang="en-US" sz="1600" dirty="0">
                        <a:solidFill>
                          <a:sysClr val="windowText" lastClr="000000"/>
                        </a:solidFill>
                        <a:effectLst/>
                        <a:latin typeface="Calibri"/>
                        <a:ea typeface="Calibri"/>
                        <a:cs typeface="Times New Roman"/>
                      </a:endParaRPr>
                    </a:p>
                  </a:txBody>
                  <a:tcPr marL="23431" marR="2343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rPr>
                        <a:t> </a:t>
                      </a:r>
                      <a:endParaRPr lang="en-US" sz="1600" dirty="0">
                        <a:solidFill>
                          <a:sysClr val="windowText" lastClr="000000"/>
                        </a:solidFill>
                        <a:effectLst/>
                        <a:latin typeface="Calibri"/>
                        <a:ea typeface="Calibri"/>
                        <a:cs typeface="Times New Roman"/>
                      </a:endParaRPr>
                    </a:p>
                  </a:txBody>
                  <a:tcPr marL="23431" marR="234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892">
                <a:tc>
                  <a:txBody>
                    <a:bodyPr/>
                    <a:lstStyle/>
                    <a:p>
                      <a:pPr marL="0" marR="0">
                        <a:lnSpc>
                          <a:spcPct val="115000"/>
                        </a:lnSpc>
                        <a:spcBef>
                          <a:spcPts val="0"/>
                        </a:spcBef>
                        <a:spcAft>
                          <a:spcPts val="0"/>
                        </a:spcAft>
                      </a:pPr>
                      <a:r>
                        <a:rPr lang="en-US" sz="1400">
                          <a:effectLst/>
                        </a:rPr>
                        <a:t>Sufficient supervision</a:t>
                      </a:r>
                      <a:endParaRPr lang="en-US" sz="1600">
                        <a:solidFill>
                          <a:sysClr val="windowText" lastClr="000000"/>
                        </a:solidFill>
                        <a:effectLst/>
                        <a:latin typeface="Calibri"/>
                        <a:ea typeface="Calibri"/>
                        <a:cs typeface="Times New Roman"/>
                      </a:endParaRPr>
                    </a:p>
                  </a:txBody>
                  <a:tcPr marL="23431" marR="2343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92</a:t>
                      </a:r>
                      <a:endParaRPr lang="en-US" sz="1600">
                        <a:solidFill>
                          <a:sysClr val="windowText" lastClr="000000"/>
                        </a:solidFill>
                        <a:effectLst/>
                        <a:latin typeface="Calibri"/>
                        <a:ea typeface="Calibri"/>
                        <a:cs typeface="Times New Roman"/>
                      </a:endParaRPr>
                    </a:p>
                  </a:txBody>
                  <a:tcPr marL="23431" marR="2343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effectLst/>
                        </a:rPr>
                        <a:t>89</a:t>
                      </a:r>
                      <a:endParaRPr lang="en-US" sz="1600" dirty="0">
                        <a:solidFill>
                          <a:sysClr val="windowText" lastClr="000000"/>
                        </a:solidFill>
                        <a:effectLst/>
                        <a:latin typeface="Calibri"/>
                        <a:ea typeface="Calibri"/>
                        <a:cs typeface="Times New Roman"/>
                      </a:endParaRPr>
                    </a:p>
                  </a:txBody>
                  <a:tcPr marL="23431" marR="2343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rPr>
                        <a:t>92</a:t>
                      </a:r>
                      <a:endParaRPr lang="en-US" sz="1600" dirty="0">
                        <a:solidFill>
                          <a:sysClr val="windowText" lastClr="000000"/>
                        </a:solidFill>
                        <a:effectLst/>
                        <a:latin typeface="Calibri"/>
                        <a:ea typeface="Calibri"/>
                        <a:cs typeface="Times New Roman"/>
                      </a:endParaRPr>
                    </a:p>
                  </a:txBody>
                  <a:tcPr marL="23431" marR="234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892">
                <a:tc>
                  <a:txBody>
                    <a:bodyPr/>
                    <a:lstStyle/>
                    <a:p>
                      <a:pPr marL="0" marR="0">
                        <a:lnSpc>
                          <a:spcPct val="115000"/>
                        </a:lnSpc>
                        <a:spcBef>
                          <a:spcPts val="0"/>
                        </a:spcBef>
                        <a:spcAft>
                          <a:spcPts val="0"/>
                        </a:spcAft>
                      </a:pPr>
                      <a:r>
                        <a:rPr lang="en-US" sz="1400">
                          <a:effectLst/>
                        </a:rPr>
                        <a:t>Appropriate supervision</a:t>
                      </a:r>
                      <a:endParaRPr lang="en-US" sz="1600">
                        <a:solidFill>
                          <a:sysClr val="windowText" lastClr="000000"/>
                        </a:solidFill>
                        <a:effectLst/>
                        <a:latin typeface="Calibri"/>
                        <a:ea typeface="Calibri"/>
                        <a:cs typeface="Times New Roman"/>
                      </a:endParaRPr>
                    </a:p>
                  </a:txBody>
                  <a:tcPr marL="23431" marR="2343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92</a:t>
                      </a:r>
                      <a:endParaRPr lang="en-US" sz="1600">
                        <a:solidFill>
                          <a:sysClr val="windowText" lastClr="000000"/>
                        </a:solidFill>
                        <a:effectLst/>
                        <a:latin typeface="Calibri"/>
                        <a:ea typeface="Calibri"/>
                        <a:cs typeface="Times New Roman"/>
                      </a:endParaRPr>
                    </a:p>
                  </a:txBody>
                  <a:tcPr marL="23431" marR="2343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92</a:t>
                      </a:r>
                      <a:endParaRPr lang="en-US" sz="1600">
                        <a:solidFill>
                          <a:sysClr val="windowText" lastClr="000000"/>
                        </a:solidFill>
                        <a:effectLst/>
                        <a:latin typeface="Calibri"/>
                        <a:ea typeface="Calibri"/>
                        <a:cs typeface="Times New Roman"/>
                      </a:endParaRPr>
                    </a:p>
                  </a:txBody>
                  <a:tcPr marL="23431" marR="2343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92</a:t>
                      </a:r>
                      <a:endParaRPr lang="en-US" sz="1600">
                        <a:solidFill>
                          <a:sysClr val="windowText" lastClr="000000"/>
                        </a:solidFill>
                        <a:effectLst/>
                        <a:latin typeface="Calibri"/>
                        <a:ea typeface="Calibri"/>
                        <a:cs typeface="Times New Roman"/>
                      </a:endParaRPr>
                    </a:p>
                  </a:txBody>
                  <a:tcPr marL="23431" marR="234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892">
                <a:tc>
                  <a:txBody>
                    <a:bodyPr/>
                    <a:lstStyle/>
                    <a:p>
                      <a:pPr marL="0" marR="0">
                        <a:lnSpc>
                          <a:spcPct val="115000"/>
                        </a:lnSpc>
                        <a:spcBef>
                          <a:spcPts val="0"/>
                        </a:spcBef>
                        <a:spcAft>
                          <a:spcPts val="0"/>
                        </a:spcAft>
                      </a:pPr>
                      <a:r>
                        <a:rPr lang="en-US" sz="1400">
                          <a:effectLst/>
                        </a:rPr>
                        <a:t>Sufficient instruction</a:t>
                      </a:r>
                      <a:endParaRPr lang="en-US" sz="1600">
                        <a:solidFill>
                          <a:sysClr val="windowText" lastClr="000000"/>
                        </a:solidFill>
                        <a:effectLst/>
                        <a:latin typeface="Calibri"/>
                        <a:ea typeface="Calibri"/>
                        <a:cs typeface="Times New Roman"/>
                      </a:endParaRPr>
                    </a:p>
                  </a:txBody>
                  <a:tcPr marL="23431" marR="2343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92</a:t>
                      </a:r>
                      <a:endParaRPr lang="en-US" sz="1600">
                        <a:solidFill>
                          <a:sysClr val="windowText" lastClr="000000"/>
                        </a:solidFill>
                        <a:effectLst/>
                        <a:latin typeface="Calibri"/>
                        <a:ea typeface="Calibri"/>
                        <a:cs typeface="Times New Roman"/>
                      </a:endParaRPr>
                    </a:p>
                  </a:txBody>
                  <a:tcPr marL="23431" marR="2343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effectLst/>
                        </a:rPr>
                        <a:t>88</a:t>
                      </a:r>
                      <a:endParaRPr lang="en-US" sz="1600" dirty="0">
                        <a:solidFill>
                          <a:sysClr val="windowText" lastClr="000000"/>
                        </a:solidFill>
                        <a:effectLst/>
                        <a:latin typeface="Calibri"/>
                        <a:ea typeface="Calibri"/>
                        <a:cs typeface="Times New Roman"/>
                      </a:endParaRPr>
                    </a:p>
                  </a:txBody>
                  <a:tcPr marL="23431" marR="2343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rPr>
                        <a:t>62</a:t>
                      </a:r>
                      <a:endParaRPr lang="en-US" sz="1600" dirty="0">
                        <a:solidFill>
                          <a:sysClr val="windowText" lastClr="000000"/>
                        </a:solidFill>
                        <a:effectLst/>
                        <a:latin typeface="Calibri"/>
                        <a:ea typeface="Calibri"/>
                        <a:cs typeface="Times New Roman"/>
                      </a:endParaRPr>
                    </a:p>
                  </a:txBody>
                  <a:tcPr marL="23431" marR="234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892">
                <a:tc>
                  <a:txBody>
                    <a:bodyPr/>
                    <a:lstStyle/>
                    <a:p>
                      <a:pPr marL="0" marR="0">
                        <a:lnSpc>
                          <a:spcPct val="115000"/>
                        </a:lnSpc>
                        <a:spcBef>
                          <a:spcPts val="0"/>
                        </a:spcBef>
                        <a:spcAft>
                          <a:spcPts val="0"/>
                        </a:spcAft>
                      </a:pPr>
                      <a:r>
                        <a:rPr lang="en-US" sz="1400" dirty="0">
                          <a:effectLst/>
                        </a:rPr>
                        <a:t>Faculty and staff interested</a:t>
                      </a:r>
                      <a:endParaRPr lang="en-US" sz="1600" dirty="0">
                        <a:solidFill>
                          <a:sysClr val="windowText" lastClr="000000"/>
                        </a:solidFill>
                        <a:effectLst/>
                        <a:latin typeface="Calibri"/>
                        <a:ea typeface="Calibri"/>
                        <a:cs typeface="Times New Roman"/>
                      </a:endParaRPr>
                    </a:p>
                  </a:txBody>
                  <a:tcPr marL="23431" marR="2343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92</a:t>
                      </a:r>
                      <a:endParaRPr lang="en-US" sz="1600">
                        <a:solidFill>
                          <a:sysClr val="windowText" lastClr="000000"/>
                        </a:solidFill>
                        <a:effectLst/>
                        <a:latin typeface="Calibri"/>
                        <a:ea typeface="Calibri"/>
                        <a:cs typeface="Times New Roman"/>
                      </a:endParaRPr>
                    </a:p>
                  </a:txBody>
                  <a:tcPr marL="23431" marR="2343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effectLst/>
                        </a:rPr>
                        <a:t>87</a:t>
                      </a:r>
                      <a:endParaRPr lang="en-US" sz="1600" dirty="0">
                        <a:solidFill>
                          <a:sysClr val="windowText" lastClr="000000"/>
                        </a:solidFill>
                        <a:effectLst/>
                        <a:latin typeface="Calibri"/>
                        <a:ea typeface="Calibri"/>
                        <a:cs typeface="Times New Roman"/>
                      </a:endParaRPr>
                    </a:p>
                  </a:txBody>
                  <a:tcPr marL="23431" marR="2343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rPr>
                        <a:t>46</a:t>
                      </a:r>
                      <a:endParaRPr lang="en-US" sz="1600" dirty="0">
                        <a:solidFill>
                          <a:sysClr val="windowText" lastClr="000000"/>
                        </a:solidFill>
                        <a:effectLst/>
                        <a:latin typeface="Calibri"/>
                        <a:ea typeface="Calibri"/>
                        <a:cs typeface="Times New Roman"/>
                      </a:endParaRPr>
                    </a:p>
                  </a:txBody>
                  <a:tcPr marL="23431" marR="234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107784">
                <a:tc>
                  <a:txBody>
                    <a:bodyPr/>
                    <a:lstStyle/>
                    <a:p>
                      <a:pPr marL="0" marR="0">
                        <a:lnSpc>
                          <a:spcPct val="115000"/>
                        </a:lnSpc>
                        <a:spcBef>
                          <a:spcPts val="0"/>
                        </a:spcBef>
                        <a:spcAft>
                          <a:spcPts val="0"/>
                        </a:spcAft>
                      </a:pPr>
                      <a:r>
                        <a:rPr lang="en-US" sz="1400">
                          <a:effectLst/>
                        </a:rPr>
                        <a:t>Faculty and staff create environment of inquiry</a:t>
                      </a:r>
                      <a:endParaRPr lang="en-US" sz="1600">
                        <a:solidFill>
                          <a:sysClr val="windowText" lastClr="000000"/>
                        </a:solidFill>
                        <a:effectLst/>
                        <a:latin typeface="Calibri"/>
                        <a:ea typeface="Calibri"/>
                        <a:cs typeface="Times New Roman"/>
                      </a:endParaRPr>
                    </a:p>
                  </a:txBody>
                  <a:tcPr marL="23431" marR="2343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85</a:t>
                      </a:r>
                      <a:endParaRPr lang="en-US" sz="1600">
                        <a:solidFill>
                          <a:sysClr val="windowText" lastClr="000000"/>
                        </a:solidFill>
                        <a:effectLst/>
                        <a:latin typeface="Calibri"/>
                        <a:ea typeface="Calibri"/>
                        <a:cs typeface="Times New Roman"/>
                      </a:endParaRPr>
                    </a:p>
                  </a:txBody>
                  <a:tcPr marL="23431" marR="2343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effectLst/>
                        </a:rPr>
                        <a:t>91</a:t>
                      </a:r>
                      <a:endParaRPr lang="en-US" sz="1600" dirty="0">
                        <a:solidFill>
                          <a:sysClr val="windowText" lastClr="000000"/>
                        </a:solidFill>
                        <a:effectLst/>
                        <a:latin typeface="Calibri"/>
                        <a:ea typeface="Calibri"/>
                        <a:cs typeface="Times New Roman"/>
                      </a:endParaRPr>
                    </a:p>
                  </a:txBody>
                  <a:tcPr marL="23431" marR="2343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effectLst/>
                        </a:rPr>
                        <a:t>65</a:t>
                      </a:r>
                      <a:endParaRPr lang="en-US" sz="1600" dirty="0">
                        <a:solidFill>
                          <a:sysClr val="windowText" lastClr="000000"/>
                        </a:solidFill>
                        <a:effectLst/>
                        <a:latin typeface="Calibri"/>
                        <a:ea typeface="Calibri"/>
                        <a:cs typeface="Times New Roman"/>
                      </a:endParaRPr>
                    </a:p>
                  </a:txBody>
                  <a:tcPr marL="23431" marR="234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53892">
                <a:tc>
                  <a:txBody>
                    <a:bodyPr/>
                    <a:lstStyle/>
                    <a:p>
                      <a:pPr marL="0" marR="0">
                        <a:lnSpc>
                          <a:spcPct val="115000"/>
                        </a:lnSpc>
                        <a:spcBef>
                          <a:spcPts val="0"/>
                        </a:spcBef>
                        <a:spcAft>
                          <a:spcPts val="0"/>
                        </a:spcAft>
                      </a:pPr>
                      <a:r>
                        <a:rPr lang="en-US" sz="1400" dirty="0">
                          <a:effectLst/>
                        </a:rPr>
                        <a:t>EVALUATION</a:t>
                      </a:r>
                      <a:endParaRPr lang="en-US" sz="1600" dirty="0">
                        <a:solidFill>
                          <a:sysClr val="windowText" lastClr="000000"/>
                        </a:solidFill>
                        <a:effectLst/>
                        <a:latin typeface="Calibri"/>
                        <a:ea typeface="Calibri"/>
                        <a:cs typeface="Times New Roman"/>
                      </a:endParaRPr>
                    </a:p>
                  </a:txBody>
                  <a:tcPr marL="23431" marR="2343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rPr>
                        <a:t> </a:t>
                      </a:r>
                      <a:endParaRPr lang="en-US" sz="1600" dirty="0">
                        <a:solidFill>
                          <a:sysClr val="windowText" lastClr="000000"/>
                        </a:solidFill>
                        <a:effectLst/>
                        <a:latin typeface="Calibri"/>
                        <a:ea typeface="Calibri"/>
                        <a:cs typeface="Times New Roman"/>
                      </a:endParaRPr>
                    </a:p>
                  </a:txBody>
                  <a:tcPr marL="23431" marR="2343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rPr>
                        <a:t> </a:t>
                      </a:r>
                      <a:endParaRPr lang="en-US" sz="1600" dirty="0">
                        <a:solidFill>
                          <a:sysClr val="windowText" lastClr="000000"/>
                        </a:solidFill>
                        <a:effectLst/>
                        <a:latin typeface="Calibri"/>
                        <a:ea typeface="Calibri"/>
                        <a:cs typeface="Times New Roman"/>
                      </a:endParaRPr>
                    </a:p>
                  </a:txBody>
                  <a:tcPr marL="23431" marR="2343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rPr>
                        <a:t> </a:t>
                      </a:r>
                      <a:endParaRPr lang="en-US" sz="1600" dirty="0">
                        <a:solidFill>
                          <a:sysClr val="windowText" lastClr="000000"/>
                        </a:solidFill>
                        <a:effectLst/>
                        <a:latin typeface="Calibri"/>
                        <a:ea typeface="Calibri"/>
                        <a:cs typeface="Times New Roman"/>
                      </a:endParaRPr>
                    </a:p>
                  </a:txBody>
                  <a:tcPr marL="23431" marR="234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892">
                <a:tc>
                  <a:txBody>
                    <a:bodyPr/>
                    <a:lstStyle/>
                    <a:p>
                      <a:pPr marL="0" marR="0">
                        <a:lnSpc>
                          <a:spcPct val="115000"/>
                        </a:lnSpc>
                        <a:spcBef>
                          <a:spcPts val="0"/>
                        </a:spcBef>
                        <a:spcAft>
                          <a:spcPts val="0"/>
                        </a:spcAft>
                      </a:pPr>
                      <a:r>
                        <a:rPr lang="en-US" sz="1400">
                          <a:effectLst/>
                        </a:rPr>
                        <a:t>Access evaluations</a:t>
                      </a:r>
                      <a:endParaRPr lang="en-US" sz="1600">
                        <a:solidFill>
                          <a:sysClr val="windowText" lastClr="000000"/>
                        </a:solidFill>
                        <a:effectLst/>
                        <a:latin typeface="Calibri"/>
                        <a:ea typeface="Calibri"/>
                        <a:cs typeface="Times New Roman"/>
                      </a:endParaRPr>
                    </a:p>
                  </a:txBody>
                  <a:tcPr marL="23431" marR="2343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92</a:t>
                      </a:r>
                      <a:endParaRPr lang="en-US" sz="1600">
                        <a:solidFill>
                          <a:sysClr val="windowText" lastClr="000000"/>
                        </a:solidFill>
                        <a:effectLst/>
                        <a:latin typeface="Calibri"/>
                        <a:ea typeface="Calibri"/>
                        <a:cs typeface="Times New Roman"/>
                      </a:endParaRPr>
                    </a:p>
                  </a:txBody>
                  <a:tcPr marL="23431" marR="2343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92</a:t>
                      </a:r>
                      <a:endParaRPr lang="en-US" sz="1600">
                        <a:solidFill>
                          <a:sysClr val="windowText" lastClr="000000"/>
                        </a:solidFill>
                        <a:effectLst/>
                        <a:latin typeface="Calibri"/>
                        <a:ea typeface="Calibri"/>
                        <a:cs typeface="Times New Roman"/>
                      </a:endParaRPr>
                    </a:p>
                  </a:txBody>
                  <a:tcPr marL="23431" marR="2343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92</a:t>
                      </a:r>
                      <a:endParaRPr lang="en-US" sz="1600">
                        <a:solidFill>
                          <a:sysClr val="windowText" lastClr="000000"/>
                        </a:solidFill>
                        <a:effectLst/>
                        <a:latin typeface="Calibri"/>
                        <a:ea typeface="Calibri"/>
                        <a:cs typeface="Times New Roman"/>
                      </a:endParaRPr>
                    </a:p>
                  </a:txBody>
                  <a:tcPr marL="23431" marR="234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892">
                <a:tc>
                  <a:txBody>
                    <a:bodyPr/>
                    <a:lstStyle/>
                    <a:p>
                      <a:pPr marL="0" marR="0">
                        <a:lnSpc>
                          <a:spcPct val="115000"/>
                        </a:lnSpc>
                        <a:spcBef>
                          <a:spcPts val="0"/>
                        </a:spcBef>
                        <a:spcAft>
                          <a:spcPts val="0"/>
                        </a:spcAft>
                      </a:pPr>
                      <a:r>
                        <a:rPr lang="en-US" sz="1400">
                          <a:effectLst/>
                        </a:rPr>
                        <a:t>Evaluate faculty</a:t>
                      </a:r>
                      <a:endParaRPr lang="en-US" sz="1600">
                        <a:solidFill>
                          <a:sysClr val="windowText" lastClr="000000"/>
                        </a:solidFill>
                        <a:effectLst/>
                        <a:latin typeface="Calibri"/>
                        <a:ea typeface="Calibri"/>
                        <a:cs typeface="Times New Roman"/>
                      </a:endParaRPr>
                    </a:p>
                  </a:txBody>
                  <a:tcPr marL="23431" marR="2343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100</a:t>
                      </a:r>
                      <a:endParaRPr lang="en-US" sz="1600">
                        <a:solidFill>
                          <a:sysClr val="windowText" lastClr="000000"/>
                        </a:solidFill>
                        <a:effectLst/>
                        <a:latin typeface="Calibri"/>
                        <a:ea typeface="Calibri"/>
                        <a:cs typeface="Times New Roman"/>
                      </a:endParaRPr>
                    </a:p>
                  </a:txBody>
                  <a:tcPr marL="23431" marR="2343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100</a:t>
                      </a:r>
                      <a:endParaRPr lang="en-US" sz="1600">
                        <a:solidFill>
                          <a:sysClr val="windowText" lastClr="000000"/>
                        </a:solidFill>
                        <a:effectLst/>
                        <a:latin typeface="Calibri"/>
                        <a:ea typeface="Calibri"/>
                        <a:cs typeface="Times New Roman"/>
                      </a:endParaRPr>
                    </a:p>
                  </a:txBody>
                  <a:tcPr marL="23431" marR="2343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100</a:t>
                      </a:r>
                      <a:endParaRPr lang="en-US" sz="1600">
                        <a:solidFill>
                          <a:sysClr val="windowText" lastClr="000000"/>
                        </a:solidFill>
                        <a:effectLst/>
                        <a:latin typeface="Calibri"/>
                        <a:ea typeface="Calibri"/>
                        <a:cs typeface="Times New Roman"/>
                      </a:endParaRPr>
                    </a:p>
                  </a:txBody>
                  <a:tcPr marL="23431" marR="234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892">
                <a:tc>
                  <a:txBody>
                    <a:bodyPr/>
                    <a:lstStyle/>
                    <a:p>
                      <a:pPr marL="0" marR="0">
                        <a:lnSpc>
                          <a:spcPct val="115000"/>
                        </a:lnSpc>
                        <a:spcBef>
                          <a:spcPts val="0"/>
                        </a:spcBef>
                        <a:spcAft>
                          <a:spcPts val="0"/>
                        </a:spcAft>
                      </a:pPr>
                      <a:r>
                        <a:rPr lang="en-US" sz="1400" dirty="0">
                          <a:effectLst/>
                        </a:rPr>
                        <a:t>Evaluations of faculty confidential</a:t>
                      </a:r>
                      <a:endParaRPr lang="en-US" sz="1600" dirty="0">
                        <a:solidFill>
                          <a:sysClr val="windowText" lastClr="000000"/>
                        </a:solidFill>
                        <a:effectLst/>
                        <a:latin typeface="Calibri"/>
                        <a:ea typeface="Calibri"/>
                        <a:cs typeface="Times New Roman"/>
                      </a:endParaRPr>
                    </a:p>
                  </a:txBody>
                  <a:tcPr marL="23431" marR="2343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92</a:t>
                      </a:r>
                      <a:endParaRPr lang="en-US" sz="1600">
                        <a:solidFill>
                          <a:sysClr val="windowText" lastClr="000000"/>
                        </a:solidFill>
                        <a:effectLst/>
                        <a:latin typeface="Calibri"/>
                        <a:ea typeface="Calibri"/>
                        <a:cs typeface="Times New Roman"/>
                      </a:endParaRPr>
                    </a:p>
                  </a:txBody>
                  <a:tcPr marL="23431" marR="2343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92</a:t>
                      </a:r>
                      <a:endParaRPr lang="en-US" sz="1600">
                        <a:solidFill>
                          <a:sysClr val="windowText" lastClr="000000"/>
                        </a:solidFill>
                        <a:effectLst/>
                        <a:latin typeface="Calibri"/>
                        <a:ea typeface="Calibri"/>
                        <a:cs typeface="Times New Roman"/>
                      </a:endParaRPr>
                    </a:p>
                  </a:txBody>
                  <a:tcPr marL="23431" marR="2343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rPr>
                        <a:t>38</a:t>
                      </a:r>
                      <a:endParaRPr lang="en-US" sz="1600" dirty="0">
                        <a:solidFill>
                          <a:sysClr val="windowText" lastClr="000000"/>
                        </a:solidFill>
                        <a:effectLst/>
                        <a:latin typeface="Calibri"/>
                        <a:ea typeface="Calibri"/>
                        <a:cs typeface="Times New Roman"/>
                      </a:endParaRPr>
                    </a:p>
                  </a:txBody>
                  <a:tcPr marL="23431" marR="234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53892">
                <a:tc>
                  <a:txBody>
                    <a:bodyPr/>
                    <a:lstStyle/>
                    <a:p>
                      <a:pPr marL="0" marR="0">
                        <a:lnSpc>
                          <a:spcPct val="115000"/>
                        </a:lnSpc>
                        <a:spcBef>
                          <a:spcPts val="0"/>
                        </a:spcBef>
                        <a:spcAft>
                          <a:spcPts val="0"/>
                        </a:spcAft>
                      </a:pPr>
                      <a:r>
                        <a:rPr lang="en-US" sz="1400">
                          <a:effectLst/>
                        </a:rPr>
                        <a:t>Evaluate program</a:t>
                      </a:r>
                      <a:endParaRPr lang="en-US" sz="1600">
                        <a:solidFill>
                          <a:sysClr val="windowText" lastClr="000000"/>
                        </a:solidFill>
                        <a:effectLst/>
                        <a:latin typeface="Calibri"/>
                        <a:ea typeface="Calibri"/>
                        <a:cs typeface="Times New Roman"/>
                      </a:endParaRPr>
                    </a:p>
                  </a:txBody>
                  <a:tcPr marL="23431" marR="2343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100</a:t>
                      </a:r>
                      <a:endParaRPr lang="en-US" sz="1600">
                        <a:solidFill>
                          <a:sysClr val="windowText" lastClr="000000"/>
                        </a:solidFill>
                        <a:effectLst/>
                        <a:latin typeface="Calibri"/>
                        <a:ea typeface="Calibri"/>
                        <a:cs typeface="Times New Roman"/>
                      </a:endParaRPr>
                    </a:p>
                  </a:txBody>
                  <a:tcPr marL="23431" marR="2343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100</a:t>
                      </a:r>
                      <a:endParaRPr lang="en-US" sz="1600">
                        <a:solidFill>
                          <a:sysClr val="windowText" lastClr="000000"/>
                        </a:solidFill>
                        <a:effectLst/>
                        <a:latin typeface="Calibri"/>
                        <a:ea typeface="Calibri"/>
                        <a:cs typeface="Times New Roman"/>
                      </a:endParaRPr>
                    </a:p>
                  </a:txBody>
                  <a:tcPr marL="23431" marR="2343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92</a:t>
                      </a:r>
                      <a:endParaRPr lang="en-US" sz="1600">
                        <a:solidFill>
                          <a:sysClr val="windowText" lastClr="000000"/>
                        </a:solidFill>
                        <a:effectLst/>
                        <a:latin typeface="Calibri"/>
                        <a:ea typeface="Calibri"/>
                        <a:cs typeface="Times New Roman"/>
                      </a:endParaRPr>
                    </a:p>
                  </a:txBody>
                  <a:tcPr marL="23431" marR="234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892">
                <a:tc>
                  <a:txBody>
                    <a:bodyPr/>
                    <a:lstStyle/>
                    <a:p>
                      <a:pPr marL="0" marR="0">
                        <a:lnSpc>
                          <a:spcPct val="115000"/>
                        </a:lnSpc>
                        <a:spcBef>
                          <a:spcPts val="0"/>
                        </a:spcBef>
                        <a:spcAft>
                          <a:spcPts val="0"/>
                        </a:spcAft>
                      </a:pPr>
                      <a:r>
                        <a:rPr lang="en-US" sz="1400">
                          <a:effectLst/>
                        </a:rPr>
                        <a:t>Evaluations of program confidential</a:t>
                      </a:r>
                      <a:endParaRPr lang="en-US" sz="1600">
                        <a:solidFill>
                          <a:sysClr val="windowText" lastClr="000000"/>
                        </a:solidFill>
                        <a:effectLst/>
                        <a:latin typeface="Calibri"/>
                        <a:ea typeface="Calibri"/>
                        <a:cs typeface="Times New Roman"/>
                      </a:endParaRPr>
                    </a:p>
                  </a:txBody>
                  <a:tcPr marL="23431" marR="2343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100</a:t>
                      </a:r>
                      <a:endParaRPr lang="en-US" sz="1600">
                        <a:solidFill>
                          <a:sysClr val="windowText" lastClr="000000"/>
                        </a:solidFill>
                        <a:effectLst/>
                        <a:latin typeface="Calibri"/>
                        <a:ea typeface="Calibri"/>
                        <a:cs typeface="Times New Roman"/>
                      </a:endParaRPr>
                    </a:p>
                  </a:txBody>
                  <a:tcPr marL="23431" marR="2343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92</a:t>
                      </a:r>
                      <a:endParaRPr lang="en-US" sz="1600">
                        <a:solidFill>
                          <a:sysClr val="windowText" lastClr="000000"/>
                        </a:solidFill>
                        <a:effectLst/>
                        <a:latin typeface="Calibri"/>
                        <a:ea typeface="Calibri"/>
                        <a:cs typeface="Times New Roman"/>
                      </a:endParaRPr>
                    </a:p>
                  </a:txBody>
                  <a:tcPr marL="23431" marR="2343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rPr>
                        <a:t>23</a:t>
                      </a:r>
                      <a:endParaRPr lang="en-US" sz="1600" dirty="0">
                        <a:solidFill>
                          <a:sysClr val="windowText" lastClr="000000"/>
                        </a:solidFill>
                        <a:effectLst/>
                        <a:latin typeface="Calibri"/>
                        <a:ea typeface="Calibri"/>
                        <a:cs typeface="Times New Roman"/>
                      </a:endParaRPr>
                    </a:p>
                  </a:txBody>
                  <a:tcPr marL="23431" marR="234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53892">
                <a:tc>
                  <a:txBody>
                    <a:bodyPr/>
                    <a:lstStyle/>
                    <a:p>
                      <a:pPr marL="0" marR="0">
                        <a:lnSpc>
                          <a:spcPct val="115000"/>
                        </a:lnSpc>
                        <a:spcBef>
                          <a:spcPts val="0"/>
                        </a:spcBef>
                        <a:spcAft>
                          <a:spcPts val="0"/>
                        </a:spcAft>
                      </a:pPr>
                      <a:r>
                        <a:rPr lang="en-US" sz="1400">
                          <a:effectLst/>
                        </a:rPr>
                        <a:t>Program uses evaluations to improve</a:t>
                      </a:r>
                      <a:endParaRPr lang="en-US" sz="1600">
                        <a:solidFill>
                          <a:sysClr val="windowText" lastClr="000000"/>
                        </a:solidFill>
                        <a:effectLst/>
                        <a:latin typeface="Calibri"/>
                        <a:ea typeface="Calibri"/>
                        <a:cs typeface="Times New Roman"/>
                      </a:endParaRPr>
                    </a:p>
                  </a:txBody>
                  <a:tcPr marL="23431" marR="2343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92</a:t>
                      </a:r>
                      <a:endParaRPr lang="en-US" sz="1600">
                        <a:solidFill>
                          <a:sysClr val="windowText" lastClr="000000"/>
                        </a:solidFill>
                        <a:effectLst/>
                        <a:latin typeface="Calibri"/>
                        <a:ea typeface="Calibri"/>
                        <a:cs typeface="Times New Roman"/>
                      </a:endParaRPr>
                    </a:p>
                  </a:txBody>
                  <a:tcPr marL="23431" marR="2343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effectLst/>
                        </a:rPr>
                        <a:t>93</a:t>
                      </a:r>
                      <a:endParaRPr lang="en-US" sz="1600" dirty="0">
                        <a:solidFill>
                          <a:sysClr val="windowText" lastClr="000000"/>
                        </a:solidFill>
                        <a:effectLst/>
                        <a:latin typeface="Calibri"/>
                        <a:ea typeface="Calibri"/>
                        <a:cs typeface="Times New Roman"/>
                      </a:endParaRPr>
                    </a:p>
                  </a:txBody>
                  <a:tcPr marL="23431" marR="2343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rPr>
                        <a:t>38</a:t>
                      </a:r>
                      <a:endParaRPr lang="en-US" sz="1600" dirty="0">
                        <a:solidFill>
                          <a:sysClr val="windowText" lastClr="000000"/>
                        </a:solidFill>
                        <a:effectLst/>
                        <a:latin typeface="Calibri"/>
                        <a:ea typeface="Calibri"/>
                        <a:cs typeface="Times New Roman"/>
                      </a:endParaRPr>
                    </a:p>
                  </a:txBody>
                  <a:tcPr marL="23431" marR="234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107784">
                <a:tc>
                  <a:txBody>
                    <a:bodyPr/>
                    <a:lstStyle/>
                    <a:p>
                      <a:pPr marL="0" marR="0">
                        <a:lnSpc>
                          <a:spcPct val="115000"/>
                        </a:lnSpc>
                        <a:spcBef>
                          <a:spcPts val="0"/>
                        </a:spcBef>
                        <a:spcAft>
                          <a:spcPts val="0"/>
                        </a:spcAft>
                      </a:pPr>
                      <a:r>
                        <a:rPr lang="en-US" sz="1400" dirty="0">
                          <a:effectLst/>
                        </a:rPr>
                        <a:t>Satisfied with feedback after assignments</a:t>
                      </a:r>
                      <a:endParaRPr lang="en-US" sz="1600" dirty="0">
                        <a:solidFill>
                          <a:sysClr val="windowText" lastClr="000000"/>
                        </a:solidFill>
                        <a:effectLst/>
                        <a:latin typeface="Calibri"/>
                        <a:ea typeface="Calibri"/>
                        <a:cs typeface="Times New Roman"/>
                      </a:endParaRPr>
                    </a:p>
                  </a:txBody>
                  <a:tcPr marL="23431" marR="2343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rPr>
                        <a:t>77</a:t>
                      </a:r>
                      <a:endParaRPr lang="en-US" sz="1600" dirty="0">
                        <a:solidFill>
                          <a:sysClr val="windowText" lastClr="000000"/>
                        </a:solidFill>
                        <a:effectLst/>
                        <a:latin typeface="Calibri"/>
                        <a:ea typeface="Calibri"/>
                        <a:cs typeface="Times New Roman"/>
                      </a:endParaRPr>
                    </a:p>
                  </a:txBody>
                  <a:tcPr marL="23431" marR="2343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0"/>
                        </a:spcAft>
                      </a:pPr>
                      <a:r>
                        <a:rPr lang="en-US" sz="1400" dirty="0">
                          <a:effectLst/>
                        </a:rPr>
                        <a:t>77</a:t>
                      </a:r>
                      <a:endParaRPr lang="en-US" sz="1600" dirty="0">
                        <a:solidFill>
                          <a:sysClr val="windowText" lastClr="000000"/>
                        </a:solidFill>
                        <a:effectLst/>
                        <a:latin typeface="Calibri"/>
                        <a:ea typeface="Calibri"/>
                        <a:cs typeface="Times New Roman"/>
                      </a:endParaRPr>
                    </a:p>
                  </a:txBody>
                  <a:tcPr marL="23431" marR="2343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0"/>
                        </a:spcAft>
                      </a:pPr>
                      <a:r>
                        <a:rPr lang="en-US" sz="1400" dirty="0">
                          <a:effectLst/>
                        </a:rPr>
                        <a:t>46</a:t>
                      </a:r>
                      <a:endParaRPr lang="en-US" sz="1600" dirty="0">
                        <a:solidFill>
                          <a:sysClr val="windowText" lastClr="000000"/>
                        </a:solidFill>
                        <a:effectLst/>
                        <a:latin typeface="Calibri"/>
                        <a:ea typeface="Calibri"/>
                        <a:cs typeface="Times New Roman"/>
                      </a:endParaRPr>
                    </a:p>
                  </a:txBody>
                  <a:tcPr marL="23431" marR="234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bl>
          </a:graphicData>
        </a:graphic>
      </p:graphicFrame>
      <p:sp>
        <p:nvSpPr>
          <p:cNvPr id="4" name="Slide Number Placeholder 3"/>
          <p:cNvSpPr>
            <a:spLocks noGrp="1"/>
          </p:cNvSpPr>
          <p:nvPr>
            <p:ph type="sldNum" sz="quarter" idx="10"/>
          </p:nvPr>
        </p:nvSpPr>
        <p:spPr/>
        <p:txBody>
          <a:bodyPr/>
          <a:lstStyle/>
          <a:p>
            <a:fld id="{50BA86D3-FB04-4FF7-BC95-9F2C7A56F826}" type="slidenum">
              <a:rPr lang="en-US" smtClean="0"/>
              <a:t>16</a:t>
            </a:fld>
            <a:endParaRPr lang="en-US"/>
          </a:p>
        </p:txBody>
      </p:sp>
      <p:sp>
        <p:nvSpPr>
          <p:cNvPr id="5" name="Footer Placeholder 4"/>
          <p:cNvSpPr>
            <a:spLocks noGrp="1"/>
          </p:cNvSpPr>
          <p:nvPr>
            <p:ph type="ftr" sz="quarter" idx="11"/>
          </p:nvPr>
        </p:nvSpPr>
        <p:spPr/>
        <p:txBody>
          <a:bodyPr/>
          <a:lstStyle/>
          <a:p>
            <a:r>
              <a:rPr lang="en-US" smtClean="0"/>
              <a:t>Presented by Partners in Medical Education, Inc. - 2015</a:t>
            </a:r>
            <a:endParaRPr lang="en-US"/>
          </a:p>
        </p:txBody>
      </p:sp>
    </p:spTree>
    <p:extLst>
      <p:ext uri="{BB962C8B-B14F-4D97-AF65-F5344CB8AC3E}">
        <p14:creationId xmlns:p14="http://schemas.microsoft.com/office/powerpoint/2010/main" val="25851369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Use Visuals to Enhance Data…</a:t>
            </a:r>
            <a:endParaRPr lang="en-US" sz="3200"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fld id="{50BA86D3-FB04-4FF7-BC95-9F2C7A56F826}" type="slidenum">
              <a:rPr lang="en-US" smtClean="0"/>
              <a:t>17</a:t>
            </a:fld>
            <a:endParaRPr lang="en-US" dirty="0"/>
          </a:p>
        </p:txBody>
      </p:sp>
      <p:sp>
        <p:nvSpPr>
          <p:cNvPr id="5" name="Footer Placeholder 4"/>
          <p:cNvSpPr>
            <a:spLocks noGrp="1"/>
          </p:cNvSpPr>
          <p:nvPr>
            <p:ph type="ftr" sz="quarter" idx="11"/>
          </p:nvPr>
        </p:nvSpPr>
        <p:spPr/>
        <p:txBody>
          <a:bodyPr/>
          <a:lstStyle/>
          <a:p>
            <a:r>
              <a:rPr lang="en-US" smtClean="0"/>
              <a:t>Presented by Partners in Medical Education, Inc. - 2015</a:t>
            </a:r>
            <a:endParaRPr lang="en-US"/>
          </a:p>
        </p:txBody>
      </p:sp>
      <p:graphicFrame>
        <p:nvGraphicFramePr>
          <p:cNvPr id="6" name="Chart 5"/>
          <p:cNvGraphicFramePr/>
          <p:nvPr>
            <p:extLst>
              <p:ext uri="{D42A27DB-BD31-4B8C-83A1-F6EECF244321}">
                <p14:modId xmlns:p14="http://schemas.microsoft.com/office/powerpoint/2010/main" val="2891752540"/>
              </p:ext>
            </p:extLst>
          </p:nvPr>
        </p:nvGraphicFramePr>
        <p:xfrm>
          <a:off x="457200" y="1600200"/>
          <a:ext cx="8229600" cy="4419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098204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652629156"/>
              </p:ext>
            </p:extLst>
          </p:nvPr>
        </p:nvGraphicFramePr>
        <p:xfrm>
          <a:off x="762000" y="1218709"/>
          <a:ext cx="3482973" cy="1981200"/>
        </p:xfrm>
        <a:graphic>
          <a:graphicData uri="http://schemas.openxmlformats.org/drawingml/2006/table">
            <a:tbl>
              <a:tblPr firstRow="1" firstCol="1" bandRow="1">
                <a:tableStyleId>{F5AB1C69-6EDB-4FF4-983F-18BD219EF322}</a:tableStyleId>
              </a:tblPr>
              <a:tblGrid>
                <a:gridCol w="1530985"/>
                <a:gridCol w="487997"/>
                <a:gridCol w="487997"/>
                <a:gridCol w="487997"/>
                <a:gridCol w="487997"/>
              </a:tblGrid>
              <a:tr h="0">
                <a:tc>
                  <a:txBody>
                    <a:bodyPr/>
                    <a:lstStyle/>
                    <a:p>
                      <a:pPr marL="0" marR="0">
                        <a:spcBef>
                          <a:spcPts val="0"/>
                        </a:spcBef>
                        <a:spcAft>
                          <a:spcPts val="0"/>
                        </a:spcAft>
                      </a:pPr>
                      <a:r>
                        <a:rPr lang="en-US" sz="1000" b="1" dirty="0">
                          <a:solidFill>
                            <a:sysClr val="windowText" lastClr="000000"/>
                          </a:solidFill>
                          <a:effectLst/>
                        </a:rPr>
                        <a:t>Didactic Curriculum</a:t>
                      </a:r>
                      <a:endParaRPr lang="en-US" sz="1100" b="1" dirty="0">
                        <a:solidFill>
                          <a:sysClr val="windowText" lastClr="0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a:solidFill>
                            <a:sysClr val="windowText" lastClr="000000"/>
                          </a:solidFill>
                          <a:effectLst/>
                        </a:rPr>
                        <a:t>13-14</a:t>
                      </a:r>
                      <a:endParaRPr lang="en-US" sz="1100" b="1" dirty="0">
                        <a:solidFill>
                          <a:sysClr val="windowText" lastClr="0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a:solidFill>
                            <a:sysClr val="windowText" lastClr="000000"/>
                          </a:solidFill>
                          <a:effectLst/>
                        </a:rPr>
                        <a:t>12-13</a:t>
                      </a:r>
                      <a:endParaRPr lang="en-US" sz="1100" b="1" dirty="0">
                        <a:solidFill>
                          <a:sysClr val="windowText" lastClr="0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a:solidFill>
                            <a:sysClr val="windowText" lastClr="000000"/>
                          </a:solidFill>
                          <a:effectLst/>
                        </a:rPr>
                        <a:t>11-12</a:t>
                      </a:r>
                      <a:endParaRPr lang="en-US" sz="1100" b="1" dirty="0">
                        <a:solidFill>
                          <a:sysClr val="windowText" lastClr="0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a:solidFill>
                            <a:sysClr val="windowText" lastClr="000000"/>
                          </a:solidFill>
                          <a:effectLst/>
                        </a:rPr>
                        <a:t>10-11</a:t>
                      </a:r>
                      <a:endParaRPr lang="en-US" sz="1100" b="1" dirty="0">
                        <a:solidFill>
                          <a:sysClr val="windowText" lastClr="0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L="0" marR="0">
                        <a:spcBef>
                          <a:spcPts val="0"/>
                        </a:spcBef>
                        <a:spcAft>
                          <a:spcPts val="0"/>
                        </a:spcAft>
                      </a:pPr>
                      <a:r>
                        <a:rPr lang="en-US" sz="1000" b="0" dirty="0">
                          <a:solidFill>
                            <a:sysClr val="windowText" lastClr="000000"/>
                          </a:solidFill>
                          <a:effectLst/>
                        </a:rPr>
                        <a:t>OB Rounds</a:t>
                      </a:r>
                      <a:endParaRPr lang="en-US" sz="1100" b="0" dirty="0">
                        <a:solidFill>
                          <a:sysClr val="windowText" lastClr="0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dirty="0">
                          <a:solidFill>
                            <a:sysClr val="windowText" lastClr="000000"/>
                          </a:solidFill>
                          <a:effectLst/>
                        </a:rPr>
                        <a:t>4.0</a:t>
                      </a:r>
                      <a:endParaRPr lang="en-US" sz="1100" dirty="0">
                        <a:solidFill>
                          <a:sysClr val="windowText" lastClr="0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dirty="0">
                          <a:solidFill>
                            <a:sysClr val="windowText" lastClr="000000"/>
                          </a:solidFill>
                          <a:effectLst/>
                        </a:rPr>
                        <a:t>4.0</a:t>
                      </a:r>
                      <a:endParaRPr lang="en-US" sz="1100" dirty="0">
                        <a:solidFill>
                          <a:sysClr val="windowText" lastClr="0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a:solidFill>
                            <a:sysClr val="windowText" lastClr="000000"/>
                          </a:solidFill>
                          <a:effectLst/>
                        </a:rPr>
                        <a:t>3.8</a:t>
                      </a:r>
                      <a:endParaRPr lang="en-US" sz="1100">
                        <a:solidFill>
                          <a:sysClr val="windowText" lastClr="0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dirty="0">
                          <a:solidFill>
                            <a:sysClr val="windowText" lastClr="000000"/>
                          </a:solidFill>
                          <a:effectLst/>
                        </a:rPr>
                        <a:t>3.6</a:t>
                      </a:r>
                      <a:endParaRPr lang="en-US" sz="1100" dirty="0">
                        <a:solidFill>
                          <a:sysClr val="windowText" lastClr="0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L="0" marR="0">
                        <a:spcBef>
                          <a:spcPts val="0"/>
                        </a:spcBef>
                        <a:spcAft>
                          <a:spcPts val="0"/>
                        </a:spcAft>
                      </a:pPr>
                      <a:r>
                        <a:rPr lang="en-US" sz="1000" b="0" dirty="0">
                          <a:solidFill>
                            <a:sysClr val="windowText" lastClr="000000"/>
                          </a:solidFill>
                          <a:effectLst/>
                        </a:rPr>
                        <a:t>GYN Rounds</a:t>
                      </a:r>
                      <a:endParaRPr lang="en-US" sz="1100" b="0" dirty="0">
                        <a:solidFill>
                          <a:sysClr val="windowText" lastClr="0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a:solidFill>
                            <a:sysClr val="windowText" lastClr="000000"/>
                          </a:solidFill>
                          <a:effectLst/>
                        </a:rPr>
                        <a:t>3.8</a:t>
                      </a:r>
                      <a:endParaRPr lang="en-US" sz="1100">
                        <a:solidFill>
                          <a:sysClr val="windowText" lastClr="0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a:solidFill>
                            <a:sysClr val="windowText" lastClr="000000"/>
                          </a:solidFill>
                          <a:effectLst/>
                        </a:rPr>
                        <a:t>3.6</a:t>
                      </a:r>
                      <a:endParaRPr lang="en-US" sz="1100">
                        <a:solidFill>
                          <a:sysClr val="windowText" lastClr="0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a:solidFill>
                            <a:sysClr val="windowText" lastClr="000000"/>
                          </a:solidFill>
                          <a:effectLst/>
                        </a:rPr>
                        <a:t>3.3</a:t>
                      </a:r>
                      <a:endParaRPr lang="en-US" sz="1100">
                        <a:solidFill>
                          <a:sysClr val="windowText" lastClr="0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a:solidFill>
                            <a:sysClr val="windowText" lastClr="000000"/>
                          </a:solidFill>
                          <a:effectLst/>
                        </a:rPr>
                        <a:t>3.4</a:t>
                      </a:r>
                      <a:endParaRPr lang="en-US" sz="1100">
                        <a:solidFill>
                          <a:sysClr val="windowText" lastClr="0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L="0" marR="0">
                        <a:spcBef>
                          <a:spcPts val="0"/>
                        </a:spcBef>
                        <a:spcAft>
                          <a:spcPts val="0"/>
                        </a:spcAft>
                      </a:pPr>
                      <a:r>
                        <a:rPr lang="en-US" sz="1000" b="0" dirty="0">
                          <a:solidFill>
                            <a:sysClr val="windowText" lastClr="000000"/>
                          </a:solidFill>
                          <a:effectLst/>
                        </a:rPr>
                        <a:t>Pre-OP Conferences</a:t>
                      </a:r>
                      <a:endParaRPr lang="en-US" sz="1100" b="0" dirty="0">
                        <a:solidFill>
                          <a:sysClr val="windowText" lastClr="0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dirty="0">
                          <a:solidFill>
                            <a:sysClr val="windowText" lastClr="000000"/>
                          </a:solidFill>
                          <a:effectLst/>
                        </a:rPr>
                        <a:t>2.3</a:t>
                      </a:r>
                      <a:endParaRPr lang="en-US" sz="1100" dirty="0">
                        <a:solidFill>
                          <a:sysClr val="windowText" lastClr="0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algn="ctr">
                        <a:spcBef>
                          <a:spcPts val="0"/>
                        </a:spcBef>
                        <a:spcAft>
                          <a:spcPts val="0"/>
                        </a:spcAft>
                      </a:pPr>
                      <a:r>
                        <a:rPr lang="en-US" sz="1000">
                          <a:solidFill>
                            <a:sysClr val="windowText" lastClr="000000"/>
                          </a:solidFill>
                          <a:effectLst/>
                        </a:rPr>
                        <a:t>3.8</a:t>
                      </a:r>
                      <a:endParaRPr lang="en-US" sz="1100">
                        <a:solidFill>
                          <a:sysClr val="windowText" lastClr="0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a:solidFill>
                            <a:sysClr val="windowText" lastClr="000000"/>
                          </a:solidFill>
                          <a:effectLst/>
                        </a:rPr>
                        <a:t>3.4</a:t>
                      </a:r>
                      <a:endParaRPr lang="en-US" sz="1100">
                        <a:solidFill>
                          <a:sysClr val="windowText" lastClr="0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a:solidFill>
                            <a:sysClr val="windowText" lastClr="000000"/>
                          </a:solidFill>
                          <a:effectLst/>
                        </a:rPr>
                        <a:t>3.0</a:t>
                      </a:r>
                      <a:endParaRPr lang="en-US" sz="1100">
                        <a:solidFill>
                          <a:sysClr val="windowText" lastClr="0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L="0" marR="0">
                        <a:spcBef>
                          <a:spcPts val="0"/>
                        </a:spcBef>
                        <a:spcAft>
                          <a:spcPts val="0"/>
                        </a:spcAft>
                      </a:pPr>
                      <a:r>
                        <a:rPr lang="en-US" sz="1000" b="0" dirty="0">
                          <a:solidFill>
                            <a:sysClr val="windowText" lastClr="000000"/>
                          </a:solidFill>
                          <a:effectLst/>
                        </a:rPr>
                        <a:t>Case Conferences</a:t>
                      </a:r>
                      <a:endParaRPr lang="en-US" sz="1100" b="0" dirty="0">
                        <a:solidFill>
                          <a:sysClr val="windowText" lastClr="0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a:solidFill>
                            <a:sysClr val="windowText" lastClr="000000"/>
                          </a:solidFill>
                          <a:effectLst/>
                        </a:rPr>
                        <a:t>3.6</a:t>
                      </a:r>
                      <a:endParaRPr lang="en-US" sz="1100">
                        <a:solidFill>
                          <a:sysClr val="windowText" lastClr="0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a:solidFill>
                            <a:sysClr val="windowText" lastClr="000000"/>
                          </a:solidFill>
                          <a:effectLst/>
                        </a:rPr>
                        <a:t>3.9</a:t>
                      </a:r>
                      <a:endParaRPr lang="en-US" sz="1100">
                        <a:solidFill>
                          <a:sysClr val="windowText" lastClr="0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a:solidFill>
                            <a:sysClr val="windowText" lastClr="000000"/>
                          </a:solidFill>
                          <a:effectLst/>
                        </a:rPr>
                        <a:t>3.7</a:t>
                      </a:r>
                      <a:endParaRPr lang="en-US" sz="1100">
                        <a:solidFill>
                          <a:sysClr val="windowText" lastClr="0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a:solidFill>
                            <a:sysClr val="windowText" lastClr="000000"/>
                          </a:solidFill>
                          <a:effectLst/>
                        </a:rPr>
                        <a:t>3.4</a:t>
                      </a:r>
                      <a:endParaRPr lang="en-US" sz="1100">
                        <a:solidFill>
                          <a:sysClr val="windowText" lastClr="0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L="0" marR="0">
                        <a:spcBef>
                          <a:spcPts val="0"/>
                        </a:spcBef>
                        <a:spcAft>
                          <a:spcPts val="0"/>
                        </a:spcAft>
                      </a:pPr>
                      <a:r>
                        <a:rPr lang="en-US" sz="1000" b="0" dirty="0">
                          <a:solidFill>
                            <a:sysClr val="windowText" lastClr="000000"/>
                          </a:solidFill>
                          <a:effectLst/>
                        </a:rPr>
                        <a:t>Neonatal Rounds</a:t>
                      </a:r>
                      <a:endParaRPr lang="en-US" sz="1100" b="0" dirty="0">
                        <a:solidFill>
                          <a:sysClr val="windowText" lastClr="0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a:solidFill>
                            <a:sysClr val="windowText" lastClr="000000"/>
                          </a:solidFill>
                          <a:effectLst/>
                        </a:rPr>
                        <a:t>3.8</a:t>
                      </a:r>
                      <a:endParaRPr lang="en-US" sz="1100">
                        <a:solidFill>
                          <a:sysClr val="windowText" lastClr="0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a:solidFill>
                            <a:sysClr val="windowText" lastClr="000000"/>
                          </a:solidFill>
                          <a:effectLst/>
                        </a:rPr>
                        <a:t>3.7</a:t>
                      </a:r>
                      <a:endParaRPr lang="en-US" sz="1100">
                        <a:solidFill>
                          <a:sysClr val="windowText" lastClr="0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a:solidFill>
                            <a:sysClr val="windowText" lastClr="000000"/>
                          </a:solidFill>
                          <a:effectLst/>
                        </a:rPr>
                        <a:t>3.8</a:t>
                      </a:r>
                      <a:endParaRPr lang="en-US" sz="1100">
                        <a:solidFill>
                          <a:sysClr val="windowText" lastClr="0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a:solidFill>
                            <a:sysClr val="windowText" lastClr="000000"/>
                          </a:solidFill>
                          <a:effectLst/>
                        </a:rPr>
                        <a:t>3.6</a:t>
                      </a:r>
                      <a:endParaRPr lang="en-US" sz="1100">
                        <a:solidFill>
                          <a:sysClr val="windowText" lastClr="0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L="0" marR="0">
                        <a:spcBef>
                          <a:spcPts val="0"/>
                        </a:spcBef>
                        <a:spcAft>
                          <a:spcPts val="0"/>
                        </a:spcAft>
                      </a:pPr>
                      <a:r>
                        <a:rPr lang="en-US" sz="1000" b="0" dirty="0">
                          <a:solidFill>
                            <a:sysClr val="windowText" lastClr="000000"/>
                          </a:solidFill>
                          <a:effectLst/>
                        </a:rPr>
                        <a:t>Multidisciplinary Rounds</a:t>
                      </a:r>
                      <a:endParaRPr lang="en-US" sz="1100" b="0" dirty="0">
                        <a:solidFill>
                          <a:sysClr val="windowText" lastClr="0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dirty="0">
                          <a:solidFill>
                            <a:sysClr val="windowText" lastClr="000000"/>
                          </a:solidFill>
                          <a:effectLst/>
                        </a:rPr>
                        <a:t>3.9</a:t>
                      </a:r>
                      <a:endParaRPr lang="en-US" sz="1100" dirty="0">
                        <a:solidFill>
                          <a:sysClr val="windowText" lastClr="0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a:solidFill>
                            <a:sysClr val="windowText" lastClr="000000"/>
                          </a:solidFill>
                          <a:effectLst/>
                        </a:rPr>
                        <a:t>3.8</a:t>
                      </a:r>
                      <a:endParaRPr lang="en-US" sz="1100">
                        <a:solidFill>
                          <a:sysClr val="windowText" lastClr="0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a:solidFill>
                            <a:sysClr val="windowText" lastClr="000000"/>
                          </a:solidFill>
                          <a:effectLst/>
                        </a:rPr>
                        <a:t>4.0</a:t>
                      </a:r>
                      <a:endParaRPr lang="en-US" sz="1100">
                        <a:solidFill>
                          <a:sysClr val="windowText" lastClr="0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a:solidFill>
                            <a:sysClr val="windowText" lastClr="000000"/>
                          </a:solidFill>
                          <a:effectLst/>
                        </a:rPr>
                        <a:t>3.5</a:t>
                      </a:r>
                      <a:endParaRPr lang="en-US" sz="1100">
                        <a:solidFill>
                          <a:sysClr val="windowText" lastClr="0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L="0" marR="0">
                        <a:spcBef>
                          <a:spcPts val="0"/>
                        </a:spcBef>
                        <a:spcAft>
                          <a:spcPts val="0"/>
                        </a:spcAft>
                      </a:pPr>
                      <a:r>
                        <a:rPr lang="en-US" sz="1000" b="0" dirty="0">
                          <a:solidFill>
                            <a:sysClr val="windowText" lastClr="000000"/>
                          </a:solidFill>
                          <a:effectLst/>
                        </a:rPr>
                        <a:t>Journal Club</a:t>
                      </a:r>
                      <a:endParaRPr lang="en-US" sz="1100" b="0" dirty="0">
                        <a:solidFill>
                          <a:sysClr val="windowText" lastClr="0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dirty="0">
                          <a:solidFill>
                            <a:sysClr val="windowText" lastClr="000000"/>
                          </a:solidFill>
                          <a:effectLst/>
                        </a:rPr>
                        <a:t>3.4</a:t>
                      </a:r>
                      <a:endParaRPr lang="en-US" sz="1100" dirty="0">
                        <a:solidFill>
                          <a:sysClr val="windowText" lastClr="0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dirty="0">
                          <a:solidFill>
                            <a:sysClr val="windowText" lastClr="000000"/>
                          </a:solidFill>
                          <a:effectLst/>
                        </a:rPr>
                        <a:t>3.3</a:t>
                      </a:r>
                      <a:endParaRPr lang="en-US" sz="1100" dirty="0">
                        <a:solidFill>
                          <a:sysClr val="windowText" lastClr="0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a:solidFill>
                            <a:sysClr val="windowText" lastClr="000000"/>
                          </a:solidFill>
                          <a:effectLst/>
                        </a:rPr>
                        <a:t>3.4</a:t>
                      </a:r>
                      <a:endParaRPr lang="en-US" sz="1100">
                        <a:solidFill>
                          <a:sysClr val="windowText" lastClr="0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a:solidFill>
                            <a:sysClr val="windowText" lastClr="000000"/>
                          </a:solidFill>
                          <a:effectLst/>
                        </a:rPr>
                        <a:t>3.0</a:t>
                      </a:r>
                      <a:endParaRPr lang="en-US" sz="1100">
                        <a:solidFill>
                          <a:sysClr val="windowText" lastClr="0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L="0" marR="0">
                        <a:spcBef>
                          <a:spcPts val="0"/>
                        </a:spcBef>
                        <a:spcAft>
                          <a:spcPts val="0"/>
                        </a:spcAft>
                      </a:pPr>
                      <a:r>
                        <a:rPr lang="en-US" sz="1000" b="0" dirty="0">
                          <a:solidFill>
                            <a:sysClr val="windowText" lastClr="000000"/>
                          </a:solidFill>
                          <a:effectLst/>
                        </a:rPr>
                        <a:t>OB/</a:t>
                      </a:r>
                      <a:r>
                        <a:rPr lang="en-US" sz="1000" b="0" dirty="0" err="1">
                          <a:solidFill>
                            <a:sysClr val="windowText" lastClr="000000"/>
                          </a:solidFill>
                          <a:effectLst/>
                        </a:rPr>
                        <a:t>Peds</a:t>
                      </a:r>
                      <a:r>
                        <a:rPr lang="en-US" sz="1000" b="0" dirty="0">
                          <a:solidFill>
                            <a:sysClr val="windowText" lastClr="000000"/>
                          </a:solidFill>
                          <a:effectLst/>
                        </a:rPr>
                        <a:t> Conferences</a:t>
                      </a:r>
                      <a:endParaRPr lang="en-US" sz="1100" b="0" dirty="0">
                        <a:solidFill>
                          <a:sysClr val="windowText" lastClr="0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a:solidFill>
                            <a:sysClr val="windowText" lastClr="000000"/>
                          </a:solidFill>
                          <a:effectLst/>
                        </a:rPr>
                        <a:t>4.0</a:t>
                      </a:r>
                      <a:endParaRPr lang="en-US" sz="1100">
                        <a:solidFill>
                          <a:sysClr val="windowText" lastClr="0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dirty="0">
                          <a:solidFill>
                            <a:sysClr val="windowText" lastClr="000000"/>
                          </a:solidFill>
                          <a:effectLst/>
                        </a:rPr>
                        <a:t>3.9</a:t>
                      </a:r>
                      <a:endParaRPr lang="en-US" sz="1100" dirty="0">
                        <a:solidFill>
                          <a:sysClr val="windowText" lastClr="0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dirty="0">
                          <a:solidFill>
                            <a:sysClr val="windowText" lastClr="000000"/>
                          </a:solidFill>
                          <a:effectLst/>
                        </a:rPr>
                        <a:t>4.0</a:t>
                      </a:r>
                      <a:endParaRPr lang="en-US" sz="1100" dirty="0">
                        <a:solidFill>
                          <a:sysClr val="windowText" lastClr="0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a:solidFill>
                            <a:sysClr val="windowText" lastClr="000000"/>
                          </a:solidFill>
                          <a:effectLst/>
                        </a:rPr>
                        <a:t>3.7</a:t>
                      </a:r>
                      <a:endParaRPr lang="en-US" sz="1100">
                        <a:solidFill>
                          <a:sysClr val="windowText" lastClr="0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L="0" marR="0">
                        <a:spcBef>
                          <a:spcPts val="0"/>
                        </a:spcBef>
                        <a:spcAft>
                          <a:spcPts val="0"/>
                        </a:spcAft>
                      </a:pPr>
                      <a:r>
                        <a:rPr lang="en-US" sz="1000" b="0" dirty="0">
                          <a:solidFill>
                            <a:sysClr val="windowText" lastClr="000000"/>
                          </a:solidFill>
                          <a:effectLst/>
                        </a:rPr>
                        <a:t>Pig Labs</a:t>
                      </a:r>
                      <a:endParaRPr lang="en-US" sz="1100" b="0" dirty="0">
                        <a:solidFill>
                          <a:sysClr val="windowText" lastClr="0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a:solidFill>
                            <a:sysClr val="windowText" lastClr="000000"/>
                          </a:solidFill>
                          <a:effectLst/>
                        </a:rPr>
                        <a:t>4.0</a:t>
                      </a:r>
                      <a:endParaRPr lang="en-US" sz="1100">
                        <a:solidFill>
                          <a:sysClr val="windowText" lastClr="0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dirty="0">
                          <a:solidFill>
                            <a:sysClr val="windowText" lastClr="000000"/>
                          </a:solidFill>
                          <a:effectLst/>
                        </a:rPr>
                        <a:t>4.3</a:t>
                      </a:r>
                      <a:endParaRPr lang="en-US" sz="1100" dirty="0">
                        <a:solidFill>
                          <a:sysClr val="windowText" lastClr="0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dirty="0">
                          <a:solidFill>
                            <a:sysClr val="windowText" lastClr="000000"/>
                          </a:solidFill>
                          <a:effectLst/>
                        </a:rPr>
                        <a:t>4.0</a:t>
                      </a:r>
                      <a:endParaRPr lang="en-US" sz="1100" dirty="0">
                        <a:solidFill>
                          <a:sysClr val="windowText" lastClr="0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dirty="0">
                          <a:solidFill>
                            <a:sysClr val="windowText" lastClr="000000"/>
                          </a:solidFill>
                          <a:effectLst/>
                        </a:rPr>
                        <a:t>NA</a:t>
                      </a:r>
                      <a:endParaRPr lang="en-US" sz="1100" dirty="0">
                        <a:solidFill>
                          <a:sysClr val="windowText" lastClr="0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L="0" marR="0">
                        <a:spcBef>
                          <a:spcPts val="0"/>
                        </a:spcBef>
                        <a:spcAft>
                          <a:spcPts val="0"/>
                        </a:spcAft>
                      </a:pPr>
                      <a:r>
                        <a:rPr lang="en-US" sz="1000" b="0" dirty="0">
                          <a:solidFill>
                            <a:sysClr val="windowText" lastClr="000000"/>
                          </a:solidFill>
                          <a:effectLst/>
                        </a:rPr>
                        <a:t>Skills Labs</a:t>
                      </a:r>
                      <a:endParaRPr lang="en-US" sz="1100" b="0" dirty="0">
                        <a:solidFill>
                          <a:sysClr val="windowText" lastClr="0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a:solidFill>
                            <a:sysClr val="windowText" lastClr="000000"/>
                          </a:solidFill>
                          <a:effectLst/>
                        </a:rPr>
                        <a:t>4.1</a:t>
                      </a:r>
                      <a:endParaRPr lang="en-US" sz="1100">
                        <a:solidFill>
                          <a:sysClr val="windowText" lastClr="0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a:solidFill>
                            <a:sysClr val="windowText" lastClr="000000"/>
                          </a:solidFill>
                          <a:effectLst/>
                        </a:rPr>
                        <a:t>4.2</a:t>
                      </a:r>
                      <a:endParaRPr lang="en-US" sz="1100">
                        <a:solidFill>
                          <a:sysClr val="windowText" lastClr="0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dirty="0">
                          <a:solidFill>
                            <a:sysClr val="windowText" lastClr="000000"/>
                          </a:solidFill>
                          <a:effectLst/>
                        </a:rPr>
                        <a:t>NA</a:t>
                      </a:r>
                      <a:endParaRPr lang="en-US" sz="1100" dirty="0">
                        <a:solidFill>
                          <a:sysClr val="windowText" lastClr="0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dirty="0">
                          <a:solidFill>
                            <a:sysClr val="windowText" lastClr="000000"/>
                          </a:solidFill>
                          <a:effectLst/>
                        </a:rPr>
                        <a:t>NA</a:t>
                      </a:r>
                      <a:endParaRPr lang="en-US" sz="1100" dirty="0">
                        <a:solidFill>
                          <a:sysClr val="windowText" lastClr="0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L="0" marR="0">
                        <a:spcBef>
                          <a:spcPts val="0"/>
                        </a:spcBef>
                        <a:spcAft>
                          <a:spcPts val="0"/>
                        </a:spcAft>
                      </a:pPr>
                      <a:r>
                        <a:rPr lang="en-US" sz="1000" b="0" dirty="0">
                          <a:solidFill>
                            <a:sysClr val="windowText" lastClr="000000"/>
                          </a:solidFill>
                          <a:effectLst/>
                        </a:rPr>
                        <a:t>L&amp;D Lab</a:t>
                      </a:r>
                      <a:endParaRPr lang="en-US" sz="1100" b="0" dirty="0">
                        <a:solidFill>
                          <a:sysClr val="windowText" lastClr="0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a:solidFill>
                            <a:sysClr val="windowText" lastClr="000000"/>
                          </a:solidFill>
                          <a:effectLst/>
                        </a:rPr>
                        <a:t>4.3</a:t>
                      </a:r>
                      <a:endParaRPr lang="en-US" sz="1100">
                        <a:solidFill>
                          <a:sysClr val="windowText" lastClr="0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a:solidFill>
                            <a:sysClr val="windowText" lastClr="000000"/>
                          </a:solidFill>
                          <a:effectLst/>
                        </a:rPr>
                        <a:t>3.9</a:t>
                      </a:r>
                      <a:endParaRPr lang="en-US" sz="1100">
                        <a:solidFill>
                          <a:sysClr val="windowText" lastClr="0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dirty="0">
                          <a:solidFill>
                            <a:sysClr val="windowText" lastClr="000000"/>
                          </a:solidFill>
                          <a:effectLst/>
                        </a:rPr>
                        <a:t>NA</a:t>
                      </a:r>
                      <a:endParaRPr lang="en-US" sz="1100" dirty="0">
                        <a:solidFill>
                          <a:sysClr val="windowText" lastClr="0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dirty="0">
                          <a:solidFill>
                            <a:sysClr val="windowText" lastClr="000000"/>
                          </a:solidFill>
                          <a:effectLst/>
                        </a:rPr>
                        <a:t>NA</a:t>
                      </a:r>
                      <a:endParaRPr lang="en-US" sz="1100" dirty="0">
                        <a:solidFill>
                          <a:sysClr val="windowText" lastClr="0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L="0" marR="0">
                        <a:spcBef>
                          <a:spcPts val="0"/>
                        </a:spcBef>
                        <a:spcAft>
                          <a:spcPts val="0"/>
                        </a:spcAft>
                      </a:pPr>
                      <a:r>
                        <a:rPr lang="en-US" sz="1000" b="0" dirty="0">
                          <a:solidFill>
                            <a:sysClr val="windowText" lastClr="000000"/>
                          </a:solidFill>
                          <a:effectLst/>
                        </a:rPr>
                        <a:t>CREOG Preparation</a:t>
                      </a:r>
                      <a:endParaRPr lang="en-US" sz="1100" b="0" dirty="0">
                        <a:solidFill>
                          <a:sysClr val="windowText" lastClr="0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dirty="0">
                          <a:solidFill>
                            <a:sysClr val="windowText" lastClr="000000"/>
                          </a:solidFill>
                          <a:effectLst/>
                        </a:rPr>
                        <a:t>3.9</a:t>
                      </a:r>
                      <a:endParaRPr lang="en-US" sz="1100" dirty="0">
                        <a:solidFill>
                          <a:sysClr val="windowText" lastClr="0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a:solidFill>
                            <a:sysClr val="windowText" lastClr="000000"/>
                          </a:solidFill>
                          <a:effectLst/>
                        </a:rPr>
                        <a:t>4.0</a:t>
                      </a:r>
                      <a:endParaRPr lang="en-US" sz="1100">
                        <a:solidFill>
                          <a:sysClr val="windowText" lastClr="0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a:solidFill>
                            <a:sysClr val="windowText" lastClr="000000"/>
                          </a:solidFill>
                          <a:effectLst/>
                        </a:rPr>
                        <a:t>NA</a:t>
                      </a:r>
                      <a:endParaRPr lang="en-US" sz="1100">
                        <a:solidFill>
                          <a:sysClr val="windowText" lastClr="0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dirty="0">
                          <a:solidFill>
                            <a:sysClr val="windowText" lastClr="000000"/>
                          </a:solidFill>
                          <a:effectLst/>
                        </a:rPr>
                        <a:t>NA</a:t>
                      </a:r>
                      <a:endParaRPr lang="en-US" sz="1100" dirty="0">
                        <a:solidFill>
                          <a:sysClr val="windowText" lastClr="0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0"/>
          </p:nvPr>
        </p:nvSpPr>
        <p:spPr/>
        <p:txBody>
          <a:bodyPr/>
          <a:lstStyle/>
          <a:p>
            <a:fld id="{50BA86D3-FB04-4FF7-BC95-9F2C7A56F826}" type="slidenum">
              <a:rPr lang="en-US" smtClean="0"/>
              <a:t>18</a:t>
            </a:fld>
            <a:endParaRPr lang="en-US"/>
          </a:p>
        </p:txBody>
      </p:sp>
      <p:sp>
        <p:nvSpPr>
          <p:cNvPr id="5" name="Footer Placeholder 4"/>
          <p:cNvSpPr>
            <a:spLocks noGrp="1"/>
          </p:cNvSpPr>
          <p:nvPr>
            <p:ph type="ftr" sz="quarter" idx="11"/>
          </p:nvPr>
        </p:nvSpPr>
        <p:spPr/>
        <p:txBody>
          <a:bodyPr/>
          <a:lstStyle/>
          <a:p>
            <a:r>
              <a:rPr lang="en-US" smtClean="0"/>
              <a:t>Presented by Partners in Medical Education, Inc. - 2015</a:t>
            </a:r>
            <a:endParaRPr lang="en-US"/>
          </a:p>
        </p:txBody>
      </p:sp>
      <p:sp>
        <p:nvSpPr>
          <p:cNvPr id="8" name="Rectangle 2"/>
          <p:cNvSpPr>
            <a:spLocks noChangeArrowheads="1"/>
          </p:cNvSpPr>
          <p:nvPr/>
        </p:nvSpPr>
        <p:spPr bwMode="auto">
          <a:xfrm>
            <a:off x="4419600" y="1233354"/>
            <a:ext cx="1295400" cy="75405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Scale:</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 No educational value</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 Minimal educational value</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 =Average educational value</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4= Good educational value</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5=Superior educational value</a:t>
            </a:r>
            <a:endParaRPr kumimoji="0" lang="en-US" altLang="en-US" sz="7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9" name="Chart 8"/>
          <p:cNvGraphicFramePr/>
          <p:nvPr>
            <p:extLst>
              <p:ext uri="{D42A27DB-BD31-4B8C-83A1-F6EECF244321}">
                <p14:modId xmlns:p14="http://schemas.microsoft.com/office/powerpoint/2010/main" val="2351862715"/>
              </p:ext>
            </p:extLst>
          </p:nvPr>
        </p:nvGraphicFramePr>
        <p:xfrm>
          <a:off x="762000" y="3366954"/>
          <a:ext cx="6781800" cy="1676400"/>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3"/>
          <p:cNvSpPr>
            <a:spLocks noChangeArrowheads="1"/>
          </p:cNvSpPr>
          <p:nvPr/>
        </p:nvSpPr>
        <p:spPr bwMode="auto">
          <a:xfrm>
            <a:off x="4419600" y="2140060"/>
            <a:ext cx="3670008" cy="93871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5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PEC Findings: </a:t>
            </a:r>
            <a:endParaRPr kumimoji="0" lang="en-US" altLang="en-US" sz="900" b="1"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Pre-Op Conference</a:t>
            </a:r>
            <a:endParaRPr kumimoji="0" lang="en-US" alt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Items of Note:</a:t>
            </a:r>
            <a:endParaRPr kumimoji="0" lang="en-US" alt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All new elements of didactics (Pig Labs; Skills Labs; L&amp;D Lab; CREOG Prep) score in the “Good Educational Value” range.</a:t>
            </a:r>
            <a:endParaRPr kumimoji="0" lang="en-US" alt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PI Forms have been eliminated (response to low scores for several years)</a:t>
            </a:r>
            <a:endParaRPr kumimoji="0" lang="en-US" altLang="en-US"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p:txBody>
      </p:sp>
      <p:sp>
        <p:nvSpPr>
          <p:cNvPr id="11" name="Rectangle 10"/>
          <p:cNvSpPr/>
          <p:nvPr/>
        </p:nvSpPr>
        <p:spPr>
          <a:xfrm>
            <a:off x="762000" y="5195754"/>
            <a:ext cx="7924800" cy="900246"/>
          </a:xfrm>
          <a:prstGeom prst="rect">
            <a:avLst/>
          </a:prstGeom>
          <a:ln>
            <a:solidFill>
              <a:schemeClr val="tx1"/>
            </a:solidFill>
          </a:ln>
        </p:spPr>
        <p:txBody>
          <a:bodyPr wrap="square">
            <a:spAutoFit/>
          </a:bodyPr>
          <a:lstStyle/>
          <a:p>
            <a:r>
              <a:rPr lang="en-US" sz="1050" dirty="0">
                <a:solidFill>
                  <a:sysClr val="windowText" lastClr="000000"/>
                </a:solidFill>
              </a:rPr>
              <a:t>Didactic Curriculum Comments: </a:t>
            </a:r>
            <a:r>
              <a:rPr lang="en-US" sz="1050" dirty="0" smtClean="0">
                <a:solidFill>
                  <a:sysClr val="windowText" lastClr="000000"/>
                </a:solidFill>
              </a:rPr>
              <a:t>What </a:t>
            </a:r>
            <a:r>
              <a:rPr lang="en-US" sz="1050" dirty="0">
                <a:solidFill>
                  <a:sysClr val="windowText" lastClr="000000"/>
                </a:solidFill>
              </a:rPr>
              <a:t>element of the didactic curriculum needs to further developed?</a:t>
            </a:r>
          </a:p>
          <a:p>
            <a:pPr marL="171450" indent="-171450">
              <a:buFont typeface="Arial" panose="020B0604020202020204" pitchFamily="34" charset="0"/>
              <a:buChar char="•"/>
              <a:defRPr/>
            </a:pPr>
            <a:r>
              <a:rPr lang="en-US" sz="1050" dirty="0">
                <a:solidFill>
                  <a:sysClr val="windowText" lastClr="000000"/>
                </a:solidFill>
              </a:rPr>
              <a:t>We need more lectures from </a:t>
            </a:r>
            <a:r>
              <a:rPr lang="en-US" sz="1050" dirty="0" err="1">
                <a:solidFill>
                  <a:sysClr val="windowText" lastClr="000000"/>
                </a:solidFill>
              </a:rPr>
              <a:t>attendings</a:t>
            </a:r>
            <a:r>
              <a:rPr lang="en-US" sz="1050" dirty="0">
                <a:solidFill>
                  <a:sysClr val="windowText" lastClr="000000"/>
                </a:solidFill>
              </a:rPr>
              <a:t>. </a:t>
            </a:r>
            <a:r>
              <a:rPr lang="en-US" sz="1050" dirty="0" smtClean="0">
                <a:solidFill>
                  <a:sysClr val="windowText" lastClr="000000"/>
                </a:solidFill>
              </a:rPr>
              <a:t>(1)</a:t>
            </a:r>
            <a:endParaRPr lang="en-US" sz="1050" dirty="0">
              <a:solidFill>
                <a:sysClr val="windowText" lastClr="000000"/>
              </a:solidFill>
            </a:endParaRPr>
          </a:p>
          <a:p>
            <a:pPr marL="171450" indent="-171450">
              <a:buFont typeface="Arial" panose="020B0604020202020204" pitchFamily="34" charset="0"/>
              <a:buChar char="•"/>
              <a:defRPr/>
            </a:pPr>
            <a:r>
              <a:rPr lang="en-US" sz="1050" dirty="0">
                <a:solidFill>
                  <a:sysClr val="windowText" lastClr="000000"/>
                </a:solidFill>
              </a:rPr>
              <a:t>Didactics needs to be more interactive. </a:t>
            </a:r>
            <a:r>
              <a:rPr lang="en-US" sz="1050" dirty="0" smtClean="0">
                <a:solidFill>
                  <a:sysClr val="windowText" lastClr="000000"/>
                </a:solidFill>
              </a:rPr>
              <a:t>(4)</a:t>
            </a:r>
          </a:p>
          <a:p>
            <a:pPr marL="171450" indent="-171450">
              <a:buFont typeface="Arial" panose="020B0604020202020204" pitchFamily="34" charset="0"/>
              <a:buChar char="•"/>
              <a:defRPr/>
            </a:pPr>
            <a:r>
              <a:rPr lang="en-US" sz="1050" dirty="0" smtClean="0">
                <a:solidFill>
                  <a:sysClr val="windowText" lastClr="000000"/>
                </a:solidFill>
              </a:rPr>
              <a:t>There </a:t>
            </a:r>
            <a:r>
              <a:rPr lang="en-US" sz="1050" dirty="0">
                <a:solidFill>
                  <a:sysClr val="windowText" lastClr="000000"/>
                </a:solidFill>
              </a:rPr>
              <a:t>needs to be an alternative didactic curriculum for night </a:t>
            </a:r>
            <a:r>
              <a:rPr lang="en-US" sz="1050" dirty="0" smtClean="0">
                <a:solidFill>
                  <a:sysClr val="windowText" lastClr="000000"/>
                </a:solidFill>
              </a:rPr>
              <a:t>floats (2)</a:t>
            </a:r>
          </a:p>
          <a:p>
            <a:pPr marL="171450" indent="-171450">
              <a:buFont typeface="Arial" panose="020B0604020202020204" pitchFamily="34" charset="0"/>
              <a:buChar char="•"/>
              <a:defRPr/>
            </a:pPr>
            <a:r>
              <a:rPr lang="en-US" sz="1050" dirty="0" smtClean="0">
                <a:solidFill>
                  <a:sysClr val="windowText" lastClr="000000"/>
                </a:solidFill>
              </a:rPr>
              <a:t>journal </a:t>
            </a:r>
            <a:r>
              <a:rPr lang="en-US" sz="1050" dirty="0">
                <a:solidFill>
                  <a:sysClr val="windowText" lastClr="000000"/>
                </a:solidFill>
              </a:rPr>
              <a:t>club, pre-op case discussion is minimal </a:t>
            </a:r>
            <a:r>
              <a:rPr lang="en-US" sz="1050" dirty="0" smtClean="0">
                <a:solidFill>
                  <a:sysClr val="windowText" lastClr="000000"/>
                </a:solidFill>
              </a:rPr>
              <a:t>(5)</a:t>
            </a:r>
            <a:endParaRPr lang="en-US" sz="1050" dirty="0">
              <a:solidFill>
                <a:sysClr val="windowText" lastClr="000000"/>
              </a:solidFill>
            </a:endParaRPr>
          </a:p>
        </p:txBody>
      </p:sp>
      <p:sp>
        <p:nvSpPr>
          <p:cNvPr id="13" name="TextBox 12"/>
          <p:cNvSpPr txBox="1"/>
          <p:nvPr/>
        </p:nvSpPr>
        <p:spPr>
          <a:xfrm>
            <a:off x="712178" y="707085"/>
            <a:ext cx="3990451" cy="400110"/>
          </a:xfrm>
          <a:prstGeom prst="rect">
            <a:avLst/>
          </a:prstGeom>
          <a:noFill/>
        </p:spPr>
        <p:txBody>
          <a:bodyPr wrap="none" rtlCol="0">
            <a:spAutoFit/>
          </a:bodyPr>
          <a:lstStyle/>
          <a:p>
            <a:r>
              <a:rPr lang="en-US" sz="2000" b="1" dirty="0" smtClean="0"/>
              <a:t>Trended 13-14 Resident Survey</a:t>
            </a:r>
            <a:endParaRPr lang="en-US" sz="2000" b="1" dirty="0"/>
          </a:p>
        </p:txBody>
      </p:sp>
    </p:spTree>
    <p:extLst>
      <p:ext uri="{BB962C8B-B14F-4D97-AF65-F5344CB8AC3E}">
        <p14:creationId xmlns:p14="http://schemas.microsoft.com/office/powerpoint/2010/main" val="21262196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APE Processes to Prepare for the Self Study</a:t>
            </a:r>
          </a:p>
        </p:txBody>
      </p:sp>
      <p:sp>
        <p:nvSpPr>
          <p:cNvPr id="3" name="Content Placeholder 2"/>
          <p:cNvSpPr>
            <a:spLocks noGrp="1"/>
          </p:cNvSpPr>
          <p:nvPr>
            <p:ph idx="1"/>
          </p:nvPr>
        </p:nvSpPr>
        <p:spPr>
          <a:xfrm>
            <a:off x="342900" y="2127455"/>
            <a:ext cx="8382000" cy="3886200"/>
          </a:xfrm>
        </p:spPr>
        <p:txBody>
          <a:bodyPr/>
          <a:lstStyle/>
          <a:p>
            <a:r>
              <a:rPr lang="en-US" dirty="0" smtClean="0"/>
              <a:t>Educate stakeholders regarding their role in providing useful data to be used in program evaluation</a:t>
            </a:r>
          </a:p>
          <a:p>
            <a:endParaRPr lang="en-US" dirty="0"/>
          </a:p>
          <a:p>
            <a:r>
              <a:rPr lang="en-US" dirty="0" smtClean="0"/>
              <a:t>To do this effectively, you need to do this first:</a:t>
            </a:r>
          </a:p>
          <a:p>
            <a:pPr lvl="1"/>
            <a:r>
              <a:rPr lang="en-US" dirty="0" smtClean="0"/>
              <a:t>Identify key stakeholders</a:t>
            </a:r>
          </a:p>
          <a:p>
            <a:pPr lvl="1"/>
            <a:r>
              <a:rPr lang="en-US" dirty="0" smtClean="0"/>
              <a:t>All of the same as the previous slide with the twist of not just understanding the data but making suggestions about the kinds of data that could be included (Focus of PEC throughout the year)</a:t>
            </a:r>
          </a:p>
          <a:p>
            <a:pPr lvl="1"/>
            <a:endParaRPr lang="en-US" dirty="0"/>
          </a:p>
        </p:txBody>
      </p:sp>
      <p:sp>
        <p:nvSpPr>
          <p:cNvPr id="4" name="Slide Number Placeholder 3"/>
          <p:cNvSpPr>
            <a:spLocks noGrp="1"/>
          </p:cNvSpPr>
          <p:nvPr>
            <p:ph type="sldNum" sz="quarter" idx="10"/>
          </p:nvPr>
        </p:nvSpPr>
        <p:spPr>
          <a:xfrm>
            <a:off x="6705600" y="6248400"/>
            <a:ext cx="2133600" cy="457200"/>
          </a:xfrm>
        </p:spPr>
        <p:txBody>
          <a:bodyPr/>
          <a:lstStyle/>
          <a:p>
            <a:fld id="{50BA86D3-FB04-4FF7-BC95-9F2C7A56F826}" type="slidenum">
              <a:rPr lang="en-US" smtClean="0"/>
              <a:t>19</a:t>
            </a:fld>
            <a:endParaRPr lang="en-US"/>
          </a:p>
        </p:txBody>
      </p:sp>
      <p:sp>
        <p:nvSpPr>
          <p:cNvPr id="5" name="Footer Placeholder 4"/>
          <p:cNvSpPr>
            <a:spLocks noGrp="1"/>
          </p:cNvSpPr>
          <p:nvPr>
            <p:ph type="ftr" sz="quarter" idx="11"/>
          </p:nvPr>
        </p:nvSpPr>
        <p:spPr/>
        <p:txBody>
          <a:bodyPr/>
          <a:lstStyle/>
          <a:p>
            <a:r>
              <a:rPr lang="en-US" smtClean="0"/>
              <a:t>Presented by Partners in Medical Education, Inc. - 2015</a:t>
            </a:r>
            <a:endParaRPr lang="en-US"/>
          </a:p>
        </p:txBody>
      </p:sp>
    </p:spTree>
    <p:extLst>
      <p:ext uri="{BB962C8B-B14F-4D97-AF65-F5344CB8AC3E}">
        <p14:creationId xmlns:p14="http://schemas.microsoft.com/office/powerpoint/2010/main" val="3977749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457200" y="381000"/>
            <a:ext cx="8229600" cy="1371600"/>
          </a:xfrm>
        </p:spPr>
        <p:txBody>
          <a:bodyPr/>
          <a:lstStyle/>
          <a:p>
            <a:pPr eaLnBrk="1" hangingPunct="1"/>
            <a:r>
              <a:rPr lang="en-US" dirty="0">
                <a:latin typeface="Lucida Bright" charset="0"/>
                <a:ea typeface="ＭＳ Ｐゴシック" charset="0"/>
                <a:cs typeface="ＭＳ Ｐゴシック" charset="0"/>
              </a:rPr>
              <a:t> </a:t>
            </a:r>
          </a:p>
        </p:txBody>
      </p:sp>
      <p:sp>
        <p:nvSpPr>
          <p:cNvPr id="60418" name="Rectangle 3"/>
          <p:cNvSpPr>
            <a:spLocks noGrp="1" noChangeArrowheads="1"/>
          </p:cNvSpPr>
          <p:nvPr>
            <p:ph idx="1"/>
          </p:nvPr>
        </p:nvSpPr>
        <p:spPr>
          <a:xfrm>
            <a:off x="304800" y="838200"/>
            <a:ext cx="8534400" cy="2209800"/>
          </a:xfrm>
        </p:spPr>
        <p:txBody>
          <a:bodyPr/>
          <a:lstStyle/>
          <a:p>
            <a:pPr algn="ctr" eaLnBrk="1" hangingPunct="1">
              <a:lnSpc>
                <a:spcPct val="90000"/>
              </a:lnSpc>
              <a:buFont typeface="Wingdings" charset="0"/>
              <a:buNone/>
            </a:pPr>
            <a:r>
              <a:rPr lang="en-US" sz="3600" b="1" dirty="0">
                <a:latin typeface="Lucida Bright" charset="0"/>
                <a:ea typeface="ＭＳ Ｐゴシック" charset="0"/>
                <a:cs typeface="ＭＳ Ｐゴシック" charset="0"/>
              </a:rPr>
              <a:t>Introducing Your Presenter…</a:t>
            </a:r>
            <a:endParaRPr lang="en-US" sz="3600" b="1" i="1" dirty="0">
              <a:latin typeface="Lucida Bright" charset="0"/>
              <a:ea typeface="ＭＳ Ｐゴシック" charset="0"/>
              <a:cs typeface="ＭＳ Ｐゴシック" charset="0"/>
            </a:endParaRPr>
          </a:p>
        </p:txBody>
      </p:sp>
      <p:sp>
        <p:nvSpPr>
          <p:cNvPr id="12" name="TextBox 11"/>
          <p:cNvSpPr txBox="1"/>
          <p:nvPr/>
        </p:nvSpPr>
        <p:spPr>
          <a:xfrm>
            <a:off x="3733800" y="1752600"/>
            <a:ext cx="4724400" cy="4647426"/>
          </a:xfrm>
          <a:prstGeom prst="rect">
            <a:avLst/>
          </a:prstGeom>
          <a:noFill/>
        </p:spPr>
        <p:txBody>
          <a:bodyPr>
            <a:spAutoFit/>
          </a:bodyPr>
          <a:lstStyle/>
          <a:p>
            <a:pPr>
              <a:defRPr/>
            </a:pPr>
            <a:r>
              <a:rPr lang="en-US" sz="2400" b="1" dirty="0" smtClean="0">
                <a:solidFill>
                  <a:srgbClr val="336600"/>
                </a:solidFill>
                <a:latin typeface="Lucida Bright" pitchFamily="18" charset="0"/>
                <a:ea typeface="+mn-ea"/>
                <a:cs typeface="+mn-cs"/>
              </a:rPr>
              <a:t>Heather Peters, </a:t>
            </a:r>
            <a:r>
              <a:rPr lang="en-US" sz="2400" b="1" dirty="0" err="1" smtClean="0">
                <a:solidFill>
                  <a:srgbClr val="336600"/>
                </a:solidFill>
                <a:latin typeface="Lucida Bright" pitchFamily="18" charset="0"/>
                <a:ea typeface="+mn-ea"/>
                <a:cs typeface="+mn-cs"/>
              </a:rPr>
              <a:t>M.Ed</a:t>
            </a:r>
            <a:r>
              <a:rPr lang="en-US" sz="2400" b="1" dirty="0" smtClean="0">
                <a:solidFill>
                  <a:srgbClr val="336600"/>
                </a:solidFill>
                <a:latin typeface="Lucida Bright" pitchFamily="18" charset="0"/>
                <a:ea typeface="+mn-ea"/>
                <a:cs typeface="+mn-cs"/>
              </a:rPr>
              <a:t>, </a:t>
            </a:r>
            <a:r>
              <a:rPr lang="en-US" sz="2400" b="1" dirty="0" err="1" smtClean="0">
                <a:solidFill>
                  <a:srgbClr val="336600"/>
                </a:solidFill>
                <a:latin typeface="Lucida Bright" pitchFamily="18" charset="0"/>
                <a:ea typeface="+mn-ea"/>
                <a:cs typeface="+mn-cs"/>
              </a:rPr>
              <a:t>Ph.D</a:t>
            </a:r>
            <a:endParaRPr lang="en-US" sz="2400" b="1" dirty="0">
              <a:solidFill>
                <a:srgbClr val="336600"/>
              </a:solidFill>
              <a:latin typeface="Lucida Bright" pitchFamily="18" charset="0"/>
              <a:ea typeface="+mn-ea"/>
              <a:cs typeface="+mn-cs"/>
            </a:endParaRPr>
          </a:p>
          <a:p>
            <a:pPr marL="171450" indent="-171450">
              <a:buFont typeface="Arial" pitchFamily="34" charset="0"/>
              <a:buChar char="•"/>
              <a:defRPr/>
            </a:pPr>
            <a:endParaRPr lang="en-US" sz="1200" dirty="0">
              <a:solidFill>
                <a:srgbClr val="003300"/>
              </a:solidFill>
              <a:latin typeface="Lucida Bright" pitchFamily="18" charset="0"/>
              <a:ea typeface="+mn-ea"/>
              <a:cs typeface="+mn-cs"/>
            </a:endParaRPr>
          </a:p>
          <a:p>
            <a:pPr marL="342900" indent="-342900">
              <a:buFont typeface="Arial"/>
              <a:buChar char="•"/>
            </a:pPr>
            <a:r>
              <a:rPr lang="en-US" sz="2000" dirty="0" smtClean="0"/>
              <a:t>DIO/Director of Medical Education</a:t>
            </a:r>
          </a:p>
          <a:p>
            <a:endParaRPr lang="en-US" sz="2000" dirty="0" smtClean="0"/>
          </a:p>
          <a:p>
            <a:pPr marL="342900" indent="-342900">
              <a:buFont typeface="Arial"/>
              <a:buChar char="•"/>
            </a:pPr>
            <a:r>
              <a:rPr lang="en-US" sz="2000" dirty="0" smtClean="0"/>
              <a:t>Seasoned </a:t>
            </a:r>
            <a:r>
              <a:rPr lang="en-US" sz="2000" dirty="0"/>
              <a:t>speaker at ACGME &amp; sub-specialty national </a:t>
            </a:r>
            <a:r>
              <a:rPr lang="en-US" sz="2000" dirty="0" smtClean="0"/>
              <a:t>meetings</a:t>
            </a:r>
          </a:p>
          <a:p>
            <a:pPr marL="342900" indent="-342900">
              <a:buFont typeface="Arial"/>
              <a:buChar char="•"/>
            </a:pPr>
            <a:endParaRPr lang="en-US" sz="2000" dirty="0"/>
          </a:p>
          <a:p>
            <a:pPr marL="342900" indent="-342900">
              <a:buFont typeface="Arial"/>
              <a:buChar char="•"/>
            </a:pPr>
            <a:r>
              <a:rPr lang="en-US" sz="2000" dirty="0" smtClean="0"/>
              <a:t>Areas of Expertise: Institutional </a:t>
            </a:r>
            <a:r>
              <a:rPr lang="en-US" sz="2000" dirty="0"/>
              <a:t>and Program </a:t>
            </a:r>
            <a:r>
              <a:rPr lang="en-US" sz="2000" dirty="0" smtClean="0"/>
              <a:t>accreditation; GME strategic planning</a:t>
            </a:r>
            <a:endParaRPr lang="en-US" sz="2000" dirty="0"/>
          </a:p>
          <a:p>
            <a:pPr marL="342900" indent="-342900">
              <a:buFont typeface="Arial"/>
              <a:buChar char="•"/>
            </a:pPr>
            <a:endParaRPr lang="en-US" sz="2000" dirty="0" smtClean="0"/>
          </a:p>
          <a:p>
            <a:pPr marL="342900" indent="-342900">
              <a:buFont typeface="Arial"/>
              <a:buChar char="•"/>
            </a:pPr>
            <a:r>
              <a:rPr lang="en-US" sz="2000" dirty="0" smtClean="0"/>
              <a:t>3 </a:t>
            </a:r>
            <a:r>
              <a:rPr lang="en-US" sz="2000" dirty="0"/>
              <a:t>decades in education; Masters of Education in curriculum &amp; </a:t>
            </a:r>
            <a:r>
              <a:rPr lang="en-US" sz="2000" dirty="0" smtClean="0"/>
              <a:t>evaluation, PhD in </a:t>
            </a:r>
            <a:r>
              <a:rPr lang="en-US" sz="2000" dirty="0"/>
              <a:t>secondary education &amp; adult learning theories</a:t>
            </a:r>
            <a:endParaRPr lang="en-US" sz="2000" dirty="0">
              <a:solidFill>
                <a:srgbClr val="003300"/>
              </a:solidFill>
              <a:latin typeface="Comic Sans MS" pitchFamily="66" charset="0"/>
            </a:endParaRPr>
          </a:p>
        </p:txBody>
      </p:sp>
      <p:sp>
        <p:nvSpPr>
          <p:cNvPr id="8" name="Footer Placeholder 3"/>
          <p:cNvSpPr>
            <a:spLocks noGrp="1"/>
          </p:cNvSpPr>
          <p:nvPr>
            <p:ph type="ftr" sz="quarter" idx="11"/>
          </p:nvPr>
        </p:nvSpPr>
        <p:spPr>
          <a:xfrm>
            <a:off x="2514600" y="6400800"/>
            <a:ext cx="4038600" cy="304800"/>
          </a:xfrm>
        </p:spPr>
        <p:txBody>
          <a:bodyPr/>
          <a:lstStyle/>
          <a:p>
            <a:r>
              <a:rPr lang="en-US" dirty="0" smtClean="0"/>
              <a:t>Presented by Partners in Medical Education, Inc. - 2015</a:t>
            </a:r>
            <a:endParaRPr lang="en-US" dirty="0"/>
          </a:p>
        </p:txBody>
      </p:sp>
      <p:sp>
        <p:nvSpPr>
          <p:cNvPr id="9" name="Slide Number Placeholder 4"/>
          <p:cNvSpPr>
            <a:spLocks noGrp="1"/>
          </p:cNvSpPr>
          <p:nvPr>
            <p:ph type="sldNum" sz="quarter" idx="10"/>
          </p:nvPr>
        </p:nvSpPr>
        <p:spPr>
          <a:xfrm>
            <a:off x="6705600" y="6248400"/>
            <a:ext cx="2133600" cy="457200"/>
          </a:xfrm>
        </p:spPr>
        <p:txBody>
          <a:bodyPr/>
          <a:lstStyle/>
          <a:p>
            <a:fld id="{50BA86D3-FB04-4FF7-BC95-9F2C7A56F826}" type="slidenum">
              <a:rPr lang="en-US" smtClean="0"/>
              <a:t>2</a:t>
            </a:fld>
            <a:endParaRPr lang="en-US"/>
          </a:p>
        </p:txBody>
      </p:sp>
      <p:pic>
        <p:nvPicPr>
          <p:cNvPr id="3" name="Picture 2" descr="unnamed.jpg"/>
          <p:cNvPicPr>
            <a:picLocks noChangeAspect="1"/>
          </p:cNvPicPr>
          <p:nvPr/>
        </p:nvPicPr>
        <p:blipFill rotWithShape="1">
          <a:blip r:embed="rId3" cstate="print">
            <a:extLst>
              <a:ext uri="{28A0092B-C50C-407E-A947-70E740481C1C}">
                <a14:useLocalDpi xmlns:a14="http://schemas.microsoft.com/office/drawing/2010/main" val="0"/>
              </a:ext>
            </a:extLst>
          </a:blip>
          <a:srcRect l="13670" t="17851" r="26758" b="28518"/>
          <a:stretch/>
        </p:blipFill>
        <p:spPr>
          <a:xfrm>
            <a:off x="838200" y="1981200"/>
            <a:ext cx="2369358" cy="3200400"/>
          </a:xfrm>
          <a:prstGeom prst="rect">
            <a:avLst/>
          </a:prstGeom>
        </p:spPr>
      </p:pic>
    </p:spTree>
    <p:extLst>
      <p:ext uri="{BB962C8B-B14F-4D97-AF65-F5344CB8AC3E}">
        <p14:creationId xmlns:p14="http://schemas.microsoft.com/office/powerpoint/2010/main" val="2772426238"/>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III: Barriers</a:t>
            </a:r>
            <a:endParaRPr lang="en-US" dirty="0"/>
          </a:p>
        </p:txBody>
      </p:sp>
      <p:sp>
        <p:nvSpPr>
          <p:cNvPr id="3" name="Content Placeholder 2"/>
          <p:cNvSpPr>
            <a:spLocks noGrp="1"/>
          </p:cNvSpPr>
          <p:nvPr>
            <p:ph idx="1"/>
          </p:nvPr>
        </p:nvSpPr>
        <p:spPr>
          <a:xfrm>
            <a:off x="457200" y="1447800"/>
            <a:ext cx="8229600" cy="3886200"/>
          </a:xfrm>
        </p:spPr>
        <p:txBody>
          <a:bodyPr/>
          <a:lstStyle/>
          <a:p>
            <a:r>
              <a:rPr lang="en-US" sz="2000" dirty="0" smtClean="0"/>
              <a:t>To watch out for in your APEs…</a:t>
            </a:r>
          </a:p>
          <a:p>
            <a:pPr lvl="1"/>
            <a:r>
              <a:rPr lang="en-US" sz="1800" dirty="0" smtClean="0"/>
              <a:t>The same improvement plans year after year</a:t>
            </a:r>
          </a:p>
          <a:p>
            <a:pPr lvl="2"/>
            <a:r>
              <a:rPr lang="en-US" sz="1600" dirty="0" smtClean="0"/>
              <a:t>Some plans make take several years to come to fruition (board pass rate; scholarly activity)</a:t>
            </a:r>
          </a:p>
          <a:p>
            <a:pPr lvl="2"/>
            <a:r>
              <a:rPr lang="en-US" sz="1600" dirty="0"/>
              <a:t>M</a:t>
            </a:r>
            <a:r>
              <a:rPr lang="en-US" sz="1600" dirty="0" smtClean="0"/>
              <a:t>ost should only be an improvement plan for 1-2 years and then you need to move on to something new</a:t>
            </a:r>
          </a:p>
          <a:p>
            <a:pPr lvl="3"/>
            <a:r>
              <a:rPr lang="en-US" sz="1400" b="1" dirty="0" smtClean="0">
                <a:solidFill>
                  <a:srgbClr val="FF0000"/>
                </a:solidFill>
              </a:rPr>
              <a:t>GMEC Oversight: </a:t>
            </a:r>
            <a:r>
              <a:rPr lang="en-US" sz="1400" dirty="0" smtClean="0"/>
              <a:t>GMEC must review/approve improvement plans and indicate that they are asking for and getting updates on improvement plans throughout the year</a:t>
            </a:r>
          </a:p>
          <a:p>
            <a:pPr lvl="1"/>
            <a:r>
              <a:rPr lang="en-US" sz="1800" dirty="0" smtClean="0"/>
              <a:t>Not enough of a 360 view of the programs</a:t>
            </a:r>
          </a:p>
          <a:p>
            <a:pPr lvl="2"/>
            <a:r>
              <a:rPr lang="en-US" sz="1600" dirty="0" smtClean="0"/>
              <a:t>Looking at the key stakeholders now will help you see your program from more than just the resident &amp; faculty perspective</a:t>
            </a:r>
          </a:p>
          <a:p>
            <a:pPr lvl="3"/>
            <a:r>
              <a:rPr lang="en-US" sz="1400" dirty="0" smtClean="0"/>
              <a:t>Programs that consider just the bare minimum (surveys, board pass rates, procedural numbers) as the sum total of their APE</a:t>
            </a:r>
          </a:p>
          <a:p>
            <a:pPr lvl="3"/>
            <a:r>
              <a:rPr lang="en-US" sz="1400" dirty="0" smtClean="0"/>
              <a:t>Putting too much emphasis on the resident survey—it’s one measurement but not the entire story</a:t>
            </a:r>
          </a:p>
          <a:p>
            <a:pPr lvl="4"/>
            <a:r>
              <a:rPr lang="en-US" sz="1200" dirty="0" smtClean="0"/>
              <a:t>What if? I get a Full Site Visit because of my resident survey…</a:t>
            </a:r>
          </a:p>
          <a:p>
            <a:pPr lvl="2"/>
            <a:endParaRPr lang="en-US" dirty="0"/>
          </a:p>
        </p:txBody>
      </p:sp>
      <p:sp>
        <p:nvSpPr>
          <p:cNvPr id="4" name="Slide Number Placeholder 3"/>
          <p:cNvSpPr>
            <a:spLocks noGrp="1"/>
          </p:cNvSpPr>
          <p:nvPr>
            <p:ph type="sldNum" sz="quarter" idx="10"/>
          </p:nvPr>
        </p:nvSpPr>
        <p:spPr/>
        <p:txBody>
          <a:bodyPr/>
          <a:lstStyle/>
          <a:p>
            <a:fld id="{50BA86D3-FB04-4FF7-BC95-9F2C7A56F826}" type="slidenum">
              <a:rPr lang="en-US" smtClean="0"/>
              <a:t>20</a:t>
            </a:fld>
            <a:endParaRPr lang="en-US"/>
          </a:p>
        </p:txBody>
      </p:sp>
      <p:sp>
        <p:nvSpPr>
          <p:cNvPr id="5" name="Footer Placeholder 4"/>
          <p:cNvSpPr>
            <a:spLocks noGrp="1"/>
          </p:cNvSpPr>
          <p:nvPr>
            <p:ph type="ftr" sz="quarter" idx="11"/>
          </p:nvPr>
        </p:nvSpPr>
        <p:spPr/>
        <p:txBody>
          <a:bodyPr/>
          <a:lstStyle/>
          <a:p>
            <a:r>
              <a:rPr lang="en-US" smtClean="0"/>
              <a:t>Presented by Partners in Medical Education, Inc. - 2015</a:t>
            </a:r>
            <a:endParaRPr lang="en-US"/>
          </a:p>
        </p:txBody>
      </p:sp>
    </p:spTree>
    <p:extLst>
      <p:ext uri="{BB962C8B-B14F-4D97-AF65-F5344CB8AC3E}">
        <p14:creationId xmlns:p14="http://schemas.microsoft.com/office/powerpoint/2010/main" val="3734170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rgbClr val="FF0000"/>
                </a:solidFill>
              </a:rPr>
              <a:t>Breaking News from ACGME 2016 </a:t>
            </a:r>
            <a:endParaRPr lang="en-US" i="1" dirty="0">
              <a:solidFill>
                <a:srgbClr val="FF0000"/>
              </a:solidFill>
            </a:endParaRPr>
          </a:p>
        </p:txBody>
      </p:sp>
      <p:sp>
        <p:nvSpPr>
          <p:cNvPr id="3" name="Content Placeholder 2"/>
          <p:cNvSpPr>
            <a:spLocks noGrp="1"/>
          </p:cNvSpPr>
          <p:nvPr>
            <p:ph idx="1"/>
          </p:nvPr>
        </p:nvSpPr>
        <p:spPr>
          <a:xfrm>
            <a:off x="457200" y="1752600"/>
            <a:ext cx="8229600" cy="3886200"/>
          </a:xfrm>
        </p:spPr>
        <p:txBody>
          <a:bodyPr/>
          <a:lstStyle/>
          <a:p>
            <a:pPr marL="0" indent="0">
              <a:buNone/>
            </a:pPr>
            <a:r>
              <a:rPr lang="en-US" dirty="0" smtClean="0"/>
              <a:t>Additional Barrier:</a:t>
            </a:r>
          </a:p>
          <a:p>
            <a:r>
              <a:rPr lang="en-US" dirty="0" smtClean="0"/>
              <a:t>Changing the format of the APE/improvement plans every year</a:t>
            </a:r>
          </a:p>
          <a:p>
            <a:pPr lvl="1"/>
            <a:r>
              <a:rPr lang="en-US" dirty="0" smtClean="0"/>
              <a:t>This might be directed from the GME office for standardization purposes</a:t>
            </a:r>
          </a:p>
          <a:p>
            <a:pPr lvl="1"/>
            <a:r>
              <a:rPr lang="en-US" dirty="0" smtClean="0"/>
              <a:t>Consistency is something to keep in mind as you decide what data to track</a:t>
            </a:r>
          </a:p>
          <a:p>
            <a:pPr lvl="1"/>
            <a:endParaRPr lang="en-US" dirty="0"/>
          </a:p>
          <a:p>
            <a:pPr marL="0" indent="0">
              <a:buNone/>
            </a:pPr>
            <a:r>
              <a:rPr lang="en-US" sz="2000" b="1" dirty="0" smtClean="0">
                <a:solidFill>
                  <a:srgbClr val="FF0000"/>
                </a:solidFill>
              </a:rPr>
              <a:t>GMEC Oversight: </a:t>
            </a:r>
            <a:r>
              <a:rPr lang="en-US" sz="2000" dirty="0" smtClean="0"/>
              <a:t>GMEC sets standards and uses residency management system to track both outcomes of APE and improvement plans for all programs as part of the AIR</a:t>
            </a:r>
          </a:p>
        </p:txBody>
      </p:sp>
      <p:sp>
        <p:nvSpPr>
          <p:cNvPr id="4" name="Slide Number Placeholder 3"/>
          <p:cNvSpPr>
            <a:spLocks noGrp="1"/>
          </p:cNvSpPr>
          <p:nvPr>
            <p:ph type="sldNum" sz="quarter" idx="10"/>
          </p:nvPr>
        </p:nvSpPr>
        <p:spPr/>
        <p:txBody>
          <a:bodyPr/>
          <a:lstStyle/>
          <a:p>
            <a:fld id="{50BA86D3-FB04-4FF7-BC95-9F2C7A56F826}" type="slidenum">
              <a:rPr lang="en-US" smtClean="0"/>
              <a:t>21</a:t>
            </a:fld>
            <a:endParaRPr lang="en-US"/>
          </a:p>
        </p:txBody>
      </p:sp>
      <p:sp>
        <p:nvSpPr>
          <p:cNvPr id="5" name="Footer Placeholder 4"/>
          <p:cNvSpPr>
            <a:spLocks noGrp="1"/>
          </p:cNvSpPr>
          <p:nvPr>
            <p:ph type="ftr" sz="quarter" idx="11"/>
          </p:nvPr>
        </p:nvSpPr>
        <p:spPr/>
        <p:txBody>
          <a:bodyPr/>
          <a:lstStyle/>
          <a:p>
            <a:r>
              <a:rPr lang="en-US" smtClean="0"/>
              <a:t>Presented by Partners in Medical Education, Inc. - 2015</a:t>
            </a:r>
            <a:endParaRPr lang="en-US" dirty="0"/>
          </a:p>
        </p:txBody>
      </p:sp>
    </p:spTree>
    <p:extLst>
      <p:ext uri="{BB962C8B-B14F-4D97-AF65-F5344CB8AC3E}">
        <p14:creationId xmlns:p14="http://schemas.microsoft.com/office/powerpoint/2010/main" val="34815629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Barriers</a:t>
            </a:r>
            <a:endParaRPr lang="en-US" dirty="0"/>
          </a:p>
        </p:txBody>
      </p:sp>
      <p:sp>
        <p:nvSpPr>
          <p:cNvPr id="3" name="Content Placeholder 2"/>
          <p:cNvSpPr>
            <a:spLocks noGrp="1"/>
          </p:cNvSpPr>
          <p:nvPr>
            <p:ph idx="1"/>
          </p:nvPr>
        </p:nvSpPr>
        <p:spPr>
          <a:xfrm>
            <a:off x="152400" y="1600200"/>
            <a:ext cx="8839200" cy="3886200"/>
          </a:xfrm>
        </p:spPr>
        <p:txBody>
          <a:bodyPr/>
          <a:lstStyle/>
          <a:p>
            <a:r>
              <a:rPr lang="en-US" dirty="0" smtClean="0"/>
              <a:t>No improvement plans or insufficient improvement plans</a:t>
            </a:r>
          </a:p>
          <a:p>
            <a:pPr lvl="1"/>
            <a:r>
              <a:rPr lang="en-US" dirty="0" smtClean="0"/>
              <a:t>No longer an ACGME site visit requirement, BUT…</a:t>
            </a:r>
          </a:p>
          <a:p>
            <a:pPr lvl="2"/>
            <a:r>
              <a:rPr lang="en-US" dirty="0" smtClean="0"/>
              <a:t>The improvement plans—which lay out your progress in your deficient areas—are what you need to counteract a suggestion that your program is lacking in quality due to survey results or other criteria (board pass rate, lack of scholarly activity)</a:t>
            </a:r>
          </a:p>
          <a:p>
            <a:pPr lvl="2"/>
            <a:r>
              <a:rPr lang="en-US" dirty="0" smtClean="0"/>
              <a:t>Quality improvement plans have kept programs off of warning or probation</a:t>
            </a:r>
          </a:p>
          <a:p>
            <a:pPr lvl="2"/>
            <a:endParaRPr lang="en-US" dirty="0" smtClean="0"/>
          </a:p>
          <a:p>
            <a:pPr lvl="1"/>
            <a:r>
              <a:rPr lang="en-US" dirty="0" smtClean="0"/>
              <a:t>Looking at improvement plans from year to year is something the GMEC should develop a mechanism to track to demonstrate oversight of the APE process</a:t>
            </a:r>
          </a:p>
          <a:p>
            <a:pPr lvl="2"/>
            <a:r>
              <a:rPr lang="en-US" dirty="0" smtClean="0"/>
              <a:t>You don’t need the whole report if you have good minutes &amp; improvement plans turned in every year</a:t>
            </a:r>
            <a:endParaRPr lang="en-US" dirty="0"/>
          </a:p>
        </p:txBody>
      </p:sp>
      <p:sp>
        <p:nvSpPr>
          <p:cNvPr id="4" name="Slide Number Placeholder 3"/>
          <p:cNvSpPr>
            <a:spLocks noGrp="1"/>
          </p:cNvSpPr>
          <p:nvPr>
            <p:ph type="sldNum" sz="quarter" idx="10"/>
          </p:nvPr>
        </p:nvSpPr>
        <p:spPr/>
        <p:txBody>
          <a:bodyPr/>
          <a:lstStyle/>
          <a:p>
            <a:fld id="{50BA86D3-FB04-4FF7-BC95-9F2C7A56F826}" type="slidenum">
              <a:rPr lang="en-US" smtClean="0"/>
              <a:t>22</a:t>
            </a:fld>
            <a:endParaRPr lang="en-US" dirty="0"/>
          </a:p>
        </p:txBody>
      </p:sp>
      <p:sp>
        <p:nvSpPr>
          <p:cNvPr id="5" name="Footer Placeholder 4"/>
          <p:cNvSpPr>
            <a:spLocks noGrp="1"/>
          </p:cNvSpPr>
          <p:nvPr>
            <p:ph type="ftr" sz="quarter" idx="11"/>
          </p:nvPr>
        </p:nvSpPr>
        <p:spPr/>
        <p:txBody>
          <a:bodyPr/>
          <a:lstStyle/>
          <a:p>
            <a:r>
              <a:rPr lang="en-US" smtClean="0"/>
              <a:t>Presented by Partners in Medical Education, Inc. - 2015</a:t>
            </a:r>
            <a:endParaRPr lang="en-US" dirty="0"/>
          </a:p>
        </p:txBody>
      </p:sp>
    </p:spTree>
    <p:extLst>
      <p:ext uri="{BB962C8B-B14F-4D97-AF65-F5344CB8AC3E}">
        <p14:creationId xmlns:p14="http://schemas.microsoft.com/office/powerpoint/2010/main" val="36128782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Barriers	</a:t>
            </a:r>
            <a:endParaRPr lang="en-US" dirty="0"/>
          </a:p>
        </p:txBody>
      </p:sp>
      <p:sp>
        <p:nvSpPr>
          <p:cNvPr id="3" name="Content Placeholder 2"/>
          <p:cNvSpPr>
            <a:spLocks noGrp="1"/>
          </p:cNvSpPr>
          <p:nvPr>
            <p:ph idx="1"/>
          </p:nvPr>
        </p:nvSpPr>
        <p:spPr>
          <a:xfrm>
            <a:off x="152400" y="1524000"/>
            <a:ext cx="8839200" cy="3886200"/>
          </a:xfrm>
        </p:spPr>
        <p:txBody>
          <a:bodyPr/>
          <a:lstStyle/>
          <a:p>
            <a:r>
              <a:rPr lang="en-US" dirty="0" smtClean="0"/>
              <a:t>APE Meeting that does not involve the whole GME “community” for a given program</a:t>
            </a:r>
          </a:p>
          <a:p>
            <a:pPr lvl="1"/>
            <a:r>
              <a:rPr lang="en-US" dirty="0" smtClean="0"/>
              <a:t>While the requirements do not state that you must have an annual meeting to distribute/discuss the APE and resulting improvement plans in a community forum…</a:t>
            </a:r>
          </a:p>
          <a:p>
            <a:pPr lvl="1"/>
            <a:r>
              <a:rPr lang="en-US" dirty="0" smtClean="0"/>
              <a:t>This is a </a:t>
            </a:r>
            <a:r>
              <a:rPr lang="en-US" b="1" dirty="0" smtClean="0">
                <a:solidFill>
                  <a:srgbClr val="FF0000"/>
                </a:solidFill>
              </a:rPr>
              <a:t>BEST PRACTICE </a:t>
            </a:r>
            <a:r>
              <a:rPr lang="en-US" dirty="0" smtClean="0"/>
              <a:t>because</a:t>
            </a:r>
          </a:p>
          <a:p>
            <a:pPr lvl="2"/>
            <a:r>
              <a:rPr lang="en-US" dirty="0" smtClean="0"/>
              <a:t>Involves everyone in the program evaluation &amp; improvement process </a:t>
            </a:r>
          </a:p>
          <a:p>
            <a:pPr lvl="2"/>
            <a:r>
              <a:rPr lang="en-US" dirty="0" smtClean="0"/>
              <a:t>Creates an “esprit de corps”</a:t>
            </a:r>
          </a:p>
          <a:p>
            <a:pPr lvl="2"/>
            <a:r>
              <a:rPr lang="en-US" dirty="0" smtClean="0"/>
              <a:t>Allows the rest of the program members to see what the PEC works on all year long</a:t>
            </a:r>
          </a:p>
          <a:p>
            <a:pPr lvl="2"/>
            <a:r>
              <a:rPr lang="en-US" dirty="0" smtClean="0"/>
              <a:t>Prepares the community for the self-study process</a:t>
            </a:r>
          </a:p>
          <a:p>
            <a:pPr lvl="2"/>
            <a:r>
              <a:rPr lang="en-US" dirty="0" smtClean="0"/>
              <a:t>Can use this as an opportunity to educate stakeholders</a:t>
            </a:r>
          </a:p>
          <a:p>
            <a:pPr lvl="2"/>
            <a:r>
              <a:rPr lang="en-US" dirty="0" smtClean="0"/>
              <a:t>Can become an annual celebration—highlight growth not just deficiencies</a:t>
            </a:r>
          </a:p>
          <a:p>
            <a:pPr lvl="2"/>
            <a:endParaRPr lang="en-US" dirty="0" smtClean="0"/>
          </a:p>
          <a:p>
            <a:pPr lvl="2"/>
            <a:endParaRPr lang="en-US" dirty="0"/>
          </a:p>
        </p:txBody>
      </p:sp>
      <p:sp>
        <p:nvSpPr>
          <p:cNvPr id="4" name="Slide Number Placeholder 3"/>
          <p:cNvSpPr>
            <a:spLocks noGrp="1"/>
          </p:cNvSpPr>
          <p:nvPr>
            <p:ph type="sldNum" sz="quarter" idx="10"/>
          </p:nvPr>
        </p:nvSpPr>
        <p:spPr/>
        <p:txBody>
          <a:bodyPr/>
          <a:lstStyle/>
          <a:p>
            <a:fld id="{50BA86D3-FB04-4FF7-BC95-9F2C7A56F826}" type="slidenum">
              <a:rPr lang="en-US" smtClean="0"/>
              <a:t>23</a:t>
            </a:fld>
            <a:endParaRPr lang="en-US"/>
          </a:p>
        </p:txBody>
      </p:sp>
      <p:sp>
        <p:nvSpPr>
          <p:cNvPr id="5" name="Footer Placeholder 4"/>
          <p:cNvSpPr>
            <a:spLocks noGrp="1"/>
          </p:cNvSpPr>
          <p:nvPr>
            <p:ph type="ftr" sz="quarter" idx="11"/>
          </p:nvPr>
        </p:nvSpPr>
        <p:spPr/>
        <p:txBody>
          <a:bodyPr/>
          <a:lstStyle/>
          <a:p>
            <a:r>
              <a:rPr lang="en-US" smtClean="0"/>
              <a:t>Presented by Partners in Medical Education, Inc. - 2015</a:t>
            </a:r>
            <a:endParaRPr lang="en-US"/>
          </a:p>
        </p:txBody>
      </p:sp>
    </p:spTree>
    <p:extLst>
      <p:ext uri="{BB962C8B-B14F-4D97-AF65-F5344CB8AC3E}">
        <p14:creationId xmlns:p14="http://schemas.microsoft.com/office/powerpoint/2010/main" val="25223313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IV: Key Stakeholders</a:t>
            </a:r>
            <a:endParaRPr lang="en-US" dirty="0"/>
          </a:p>
        </p:txBody>
      </p:sp>
      <p:sp>
        <p:nvSpPr>
          <p:cNvPr id="3" name="Content Placeholder 2"/>
          <p:cNvSpPr>
            <a:spLocks noGrp="1"/>
          </p:cNvSpPr>
          <p:nvPr>
            <p:ph idx="1"/>
          </p:nvPr>
        </p:nvSpPr>
        <p:spPr>
          <a:xfrm>
            <a:off x="457200" y="1524000"/>
            <a:ext cx="8229600" cy="3886200"/>
          </a:xfrm>
        </p:spPr>
        <p:txBody>
          <a:bodyPr/>
          <a:lstStyle/>
          <a:p>
            <a:r>
              <a:rPr lang="en-US" sz="2000" dirty="0" smtClean="0"/>
              <a:t>Program Director</a:t>
            </a:r>
          </a:p>
          <a:p>
            <a:r>
              <a:rPr lang="en-US" sz="2000" dirty="0" smtClean="0"/>
              <a:t>Fellowship Program Director(s)</a:t>
            </a:r>
          </a:p>
          <a:p>
            <a:r>
              <a:rPr lang="en-US" sz="2000" dirty="0" smtClean="0"/>
              <a:t>APDs for program/fellowship</a:t>
            </a:r>
          </a:p>
          <a:p>
            <a:r>
              <a:rPr lang="en-US" sz="2000" dirty="0" smtClean="0"/>
              <a:t>Program Coordinator(s)</a:t>
            </a:r>
          </a:p>
          <a:p>
            <a:r>
              <a:rPr lang="en-US" sz="2000" dirty="0" smtClean="0"/>
              <a:t>Faculty Members</a:t>
            </a:r>
          </a:p>
          <a:p>
            <a:r>
              <a:rPr lang="en-US" sz="2000" dirty="0" smtClean="0"/>
              <a:t>Residents</a:t>
            </a:r>
          </a:p>
          <a:p>
            <a:r>
              <a:rPr lang="en-US" sz="2000" dirty="0" smtClean="0"/>
              <a:t>Subspecialty Fellows</a:t>
            </a:r>
          </a:p>
          <a:p>
            <a:r>
              <a:rPr lang="en-US" sz="2000" dirty="0" smtClean="0"/>
              <a:t>GME Staff Member/Director of Medical Education</a:t>
            </a:r>
          </a:p>
          <a:p>
            <a:r>
              <a:rPr lang="en-US" sz="2000" dirty="0" smtClean="0"/>
              <a:t>Designated Institutional Official</a:t>
            </a:r>
          </a:p>
          <a:p>
            <a:r>
              <a:rPr lang="en-US" sz="2000" dirty="0" smtClean="0"/>
              <a:t>Nurses, PAs, and other ancillary staff as relevant to program</a:t>
            </a:r>
          </a:p>
          <a:p>
            <a:r>
              <a:rPr lang="en-US" sz="2000" dirty="0" smtClean="0"/>
              <a:t>Alumni</a:t>
            </a:r>
          </a:p>
          <a:p>
            <a:r>
              <a:rPr lang="en-US" sz="2000" dirty="0" smtClean="0"/>
              <a:t>Department Chair/Chief</a:t>
            </a:r>
          </a:p>
          <a:p>
            <a:r>
              <a:rPr lang="en-US" sz="2000" dirty="0" smtClean="0"/>
              <a:t>C-Suite (CEO, CMO, CNO, CFO, COO)</a:t>
            </a:r>
          </a:p>
          <a:p>
            <a:endParaRPr lang="en-US" sz="2000" dirty="0"/>
          </a:p>
        </p:txBody>
      </p:sp>
      <p:sp>
        <p:nvSpPr>
          <p:cNvPr id="4" name="Slide Number Placeholder 3"/>
          <p:cNvSpPr>
            <a:spLocks noGrp="1"/>
          </p:cNvSpPr>
          <p:nvPr>
            <p:ph type="sldNum" sz="quarter" idx="10"/>
          </p:nvPr>
        </p:nvSpPr>
        <p:spPr/>
        <p:txBody>
          <a:bodyPr/>
          <a:lstStyle/>
          <a:p>
            <a:fld id="{50BA86D3-FB04-4FF7-BC95-9F2C7A56F826}" type="slidenum">
              <a:rPr lang="en-US" smtClean="0"/>
              <a:t>24</a:t>
            </a:fld>
            <a:endParaRPr lang="en-US"/>
          </a:p>
        </p:txBody>
      </p:sp>
      <p:sp>
        <p:nvSpPr>
          <p:cNvPr id="5" name="Footer Placeholder 4"/>
          <p:cNvSpPr>
            <a:spLocks noGrp="1"/>
          </p:cNvSpPr>
          <p:nvPr>
            <p:ph type="ftr" sz="quarter" idx="11"/>
          </p:nvPr>
        </p:nvSpPr>
        <p:spPr/>
        <p:txBody>
          <a:bodyPr/>
          <a:lstStyle/>
          <a:p>
            <a:r>
              <a:rPr lang="en-US" smtClean="0"/>
              <a:t>Presented by Partners in Medical Education, Inc. - 2015</a:t>
            </a:r>
            <a:endParaRPr lang="en-US"/>
          </a:p>
        </p:txBody>
      </p:sp>
    </p:spTree>
    <p:extLst>
      <p:ext uri="{BB962C8B-B14F-4D97-AF65-F5344CB8AC3E}">
        <p14:creationId xmlns:p14="http://schemas.microsoft.com/office/powerpoint/2010/main" val="23476365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ctr"/>
            <a:r>
              <a:rPr lang="en-US" sz="4000" b="1" kern="1200" dirty="0" smtClean="0"/>
              <a:t>Section V: APE </a:t>
            </a:r>
            <a:r>
              <a:rPr lang="en-US" sz="4000" b="1" kern="1200" dirty="0"/>
              <a:t>Framework </a:t>
            </a:r>
            <a:endParaRPr lang="en-US" sz="4000" b="1" dirty="0"/>
          </a:p>
        </p:txBody>
      </p:sp>
      <p:sp>
        <p:nvSpPr>
          <p:cNvPr id="3" name="Content Placeholder 2"/>
          <p:cNvSpPr>
            <a:spLocks noGrp="1"/>
          </p:cNvSpPr>
          <p:nvPr>
            <p:ph sz="half" idx="1"/>
          </p:nvPr>
        </p:nvSpPr>
        <p:spPr/>
        <p:txBody>
          <a:bodyPr>
            <a:normAutofit/>
          </a:bodyPr>
          <a:lstStyle/>
          <a:p>
            <a:r>
              <a:rPr lang="en-US" kern="1200" dirty="0" smtClean="0">
                <a:latin typeface="+mj-lt"/>
                <a:ea typeface="+mj-ea"/>
                <a:cs typeface="+mj-cs"/>
              </a:rPr>
              <a:t>Trainee performance </a:t>
            </a:r>
            <a:r>
              <a:rPr lang="en-US" sz="2000" kern="1200" dirty="0" smtClean="0">
                <a:latin typeface="+mj-lt"/>
                <a:ea typeface="+mj-ea"/>
                <a:cs typeface="+mj-cs"/>
              </a:rPr>
              <a:t>(Core Comp---Milestones)</a:t>
            </a:r>
          </a:p>
          <a:p>
            <a:pPr lvl="1"/>
            <a:r>
              <a:rPr lang="en-US" sz="2000" kern="1200" dirty="0" smtClean="0">
                <a:solidFill>
                  <a:schemeClr val="tx1"/>
                </a:solidFill>
                <a:effectLst/>
                <a:latin typeface="+mj-lt"/>
                <a:ea typeface="+mj-ea"/>
                <a:cs typeface="+mj-cs"/>
              </a:rPr>
              <a:t>Only averages, not individual scores</a:t>
            </a:r>
          </a:p>
        </p:txBody>
      </p:sp>
      <p:sp>
        <p:nvSpPr>
          <p:cNvPr id="5" name="Slide Number Placeholder 4"/>
          <p:cNvSpPr>
            <a:spLocks noGrp="1"/>
          </p:cNvSpPr>
          <p:nvPr>
            <p:ph type="sldNum" sz="quarter" idx="11"/>
          </p:nvPr>
        </p:nvSpPr>
        <p:spPr/>
        <p:txBody>
          <a:bodyPr/>
          <a:lstStyle/>
          <a:p>
            <a:fld id="{50BA86D3-FB04-4FF7-BC95-9F2C7A56F826}" type="slidenum">
              <a:rPr lang="en-US" smtClean="0"/>
              <a:t>25</a:t>
            </a:fld>
            <a:endParaRPr lang="en-US"/>
          </a:p>
        </p:txBody>
      </p:sp>
      <p:sp>
        <p:nvSpPr>
          <p:cNvPr id="4" name="Footer Placeholder 3"/>
          <p:cNvSpPr>
            <a:spLocks noGrp="1"/>
          </p:cNvSpPr>
          <p:nvPr>
            <p:ph type="ftr" sz="quarter" idx="10"/>
          </p:nvPr>
        </p:nvSpPr>
        <p:spPr/>
        <p:txBody>
          <a:bodyPr/>
          <a:lstStyle/>
          <a:p>
            <a:r>
              <a:rPr lang="en-US" smtClean="0"/>
              <a:t>Presented by Partners in Medical Education, Inc. - 2015</a:t>
            </a:r>
            <a:endParaRPr lang="en-US"/>
          </a:p>
        </p:txBody>
      </p:sp>
      <p:graphicFrame>
        <p:nvGraphicFramePr>
          <p:cNvPr id="9" name="Content Placeholder 8"/>
          <p:cNvGraphicFramePr>
            <a:graphicFrameLocks noGrp="1"/>
          </p:cNvGraphicFramePr>
          <p:nvPr>
            <p:ph sz="half" idx="2"/>
            <p:extLst>
              <p:ext uri="{D42A27DB-BD31-4B8C-83A1-F6EECF244321}">
                <p14:modId xmlns:p14="http://schemas.microsoft.com/office/powerpoint/2010/main" val="3672462552"/>
              </p:ext>
            </p:extLst>
          </p:nvPr>
        </p:nvGraphicFramePr>
        <p:xfrm>
          <a:off x="4648200" y="2133600"/>
          <a:ext cx="4038600" cy="3886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850635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kern="1200" dirty="0"/>
              <a:t>APE Framework </a:t>
            </a:r>
            <a:endParaRPr lang="en-US" dirty="0"/>
          </a:p>
        </p:txBody>
      </p:sp>
      <p:sp>
        <p:nvSpPr>
          <p:cNvPr id="3" name="Content Placeholder 2"/>
          <p:cNvSpPr>
            <a:spLocks noGrp="1"/>
          </p:cNvSpPr>
          <p:nvPr>
            <p:ph sz="half" idx="1"/>
          </p:nvPr>
        </p:nvSpPr>
        <p:spPr/>
        <p:txBody>
          <a:bodyPr/>
          <a:lstStyle/>
          <a:p>
            <a:r>
              <a:rPr lang="en-US" kern="1200" dirty="0" smtClean="0"/>
              <a:t>Trended </a:t>
            </a:r>
            <a:r>
              <a:rPr lang="en-US" kern="1200" dirty="0"/>
              <a:t>resident/fellow/faculty </a:t>
            </a:r>
            <a:r>
              <a:rPr lang="en-US" kern="1200" dirty="0" smtClean="0"/>
              <a:t>feedback</a:t>
            </a:r>
          </a:p>
          <a:p>
            <a:pPr lvl="1"/>
            <a:r>
              <a:rPr lang="en-US" sz="2000" kern="1200" dirty="0" smtClean="0"/>
              <a:t>Annual year-end survey that covers important elements of the program </a:t>
            </a:r>
            <a:r>
              <a:rPr lang="en-US" sz="1800" kern="1200" dirty="0" smtClean="0"/>
              <a:t>(didactics, evaluation processes, communication)</a:t>
            </a:r>
          </a:p>
          <a:p>
            <a:pPr lvl="1"/>
            <a:r>
              <a:rPr lang="en-US" sz="2000" kern="1200" dirty="0" smtClean="0"/>
              <a:t>Preserve confidentiality</a:t>
            </a:r>
          </a:p>
          <a:p>
            <a:pPr lvl="1"/>
            <a:r>
              <a:rPr lang="en-US" sz="2000" kern="1200" dirty="0" smtClean="0"/>
              <a:t>Why trended?</a:t>
            </a:r>
          </a:p>
          <a:p>
            <a:pPr lvl="1"/>
            <a:endParaRPr lang="en-US" sz="2000" kern="1200" dirty="0" smtClean="0"/>
          </a:p>
          <a:p>
            <a:pPr lvl="1"/>
            <a:endParaRPr lang="en-US" sz="2000" kern="1200" dirty="0"/>
          </a:p>
          <a:p>
            <a:endParaRPr lang="en-US" dirty="0"/>
          </a:p>
        </p:txBody>
      </p:sp>
      <p:sp>
        <p:nvSpPr>
          <p:cNvPr id="4" name="Content Placeholder 3"/>
          <p:cNvSpPr>
            <a:spLocks noGrp="1"/>
          </p:cNvSpPr>
          <p:nvPr>
            <p:ph sz="half" idx="2"/>
          </p:nvPr>
        </p:nvSpPr>
        <p:spPr>
          <a:xfrm>
            <a:off x="4648200" y="1752600"/>
            <a:ext cx="4191000" cy="4267200"/>
          </a:xfrm>
          <a:ln w="28575">
            <a:solidFill>
              <a:schemeClr val="accent2">
                <a:lumMod val="75000"/>
              </a:schemeClr>
            </a:solidFill>
          </a:ln>
        </p:spPr>
        <p:txBody>
          <a:bodyPr/>
          <a:lstStyle/>
          <a:p>
            <a:pPr marL="0" indent="0">
              <a:buNone/>
            </a:pPr>
            <a:r>
              <a:rPr lang="en-US" sz="1800" i="1" dirty="0" smtClean="0">
                <a:solidFill>
                  <a:schemeClr val="accent4">
                    <a:lumMod val="90000"/>
                    <a:lumOff val="10000"/>
                  </a:schemeClr>
                </a:solidFill>
              </a:rPr>
              <a:t>Example of Trended </a:t>
            </a:r>
            <a:r>
              <a:rPr lang="en-US" sz="1800" i="1" dirty="0">
                <a:solidFill>
                  <a:schemeClr val="accent4">
                    <a:lumMod val="90000"/>
                    <a:lumOff val="10000"/>
                  </a:schemeClr>
                </a:solidFill>
              </a:rPr>
              <a:t>comments about the </a:t>
            </a:r>
            <a:r>
              <a:rPr lang="en-US" sz="1800" i="1" dirty="0" smtClean="0">
                <a:solidFill>
                  <a:schemeClr val="accent4">
                    <a:lumMod val="90000"/>
                    <a:lumOff val="10000"/>
                  </a:schemeClr>
                </a:solidFill>
              </a:rPr>
              <a:t>Didactic Curriculum</a:t>
            </a:r>
            <a:r>
              <a:rPr lang="en-US" sz="1800" i="1" dirty="0">
                <a:solidFill>
                  <a:schemeClr val="accent4">
                    <a:lumMod val="90000"/>
                    <a:lumOff val="10000"/>
                  </a:schemeClr>
                </a:solidFill>
              </a:rPr>
              <a:t>:</a:t>
            </a:r>
          </a:p>
          <a:p>
            <a:pPr marL="0" indent="0">
              <a:buNone/>
            </a:pPr>
            <a:r>
              <a:rPr lang="en-US" sz="1800" dirty="0">
                <a:solidFill>
                  <a:schemeClr val="accent4">
                    <a:lumMod val="90000"/>
                    <a:lumOff val="10000"/>
                  </a:schemeClr>
                </a:solidFill>
              </a:rPr>
              <a:t>• </a:t>
            </a:r>
            <a:r>
              <a:rPr lang="en-US" sz="1600" dirty="0">
                <a:solidFill>
                  <a:schemeClr val="accent4">
                    <a:lumMod val="90000"/>
                    <a:lumOff val="10000"/>
                  </a:schemeClr>
                </a:solidFill>
              </a:rPr>
              <a:t>Yale Curriculum</a:t>
            </a:r>
          </a:p>
          <a:p>
            <a:pPr marL="400050" lvl="1" indent="0">
              <a:buNone/>
            </a:pPr>
            <a:r>
              <a:rPr lang="en-US" sz="1200" dirty="0">
                <a:solidFill>
                  <a:schemeClr val="accent4">
                    <a:lumMod val="90000"/>
                    <a:lumOff val="10000"/>
                  </a:schemeClr>
                </a:solidFill>
              </a:rPr>
              <a:t>o Helpful but often gets taken over by other topics (3)</a:t>
            </a:r>
          </a:p>
          <a:p>
            <a:pPr marL="400050" lvl="1" indent="0">
              <a:buNone/>
            </a:pPr>
            <a:r>
              <a:rPr lang="en-US" sz="1200" dirty="0">
                <a:solidFill>
                  <a:schemeClr val="accent4">
                    <a:lumMod val="90000"/>
                    <a:lumOff val="10000"/>
                  </a:schemeClr>
                </a:solidFill>
              </a:rPr>
              <a:t>o Not helpful (2)</a:t>
            </a:r>
          </a:p>
          <a:p>
            <a:pPr marL="800100" lvl="2" indent="0">
              <a:buNone/>
            </a:pPr>
            <a:r>
              <a:rPr lang="en-US" sz="1200" dirty="0">
                <a:solidFill>
                  <a:schemeClr val="accent4">
                    <a:lumMod val="90000"/>
                    <a:lumOff val="10000"/>
                  </a:schemeClr>
                </a:solidFill>
              </a:rPr>
              <a:t> More beneficial to cover objectives within the context of the team's real cases. Better use of continuity clinic time to use </a:t>
            </a:r>
            <a:r>
              <a:rPr lang="en-US" sz="1200" dirty="0" smtClean="0">
                <a:solidFill>
                  <a:schemeClr val="accent4">
                    <a:lumMod val="90000"/>
                    <a:lumOff val="10000"/>
                  </a:schemeClr>
                </a:solidFill>
              </a:rPr>
              <a:t>that time </a:t>
            </a:r>
            <a:r>
              <a:rPr lang="en-US" sz="1200" dirty="0">
                <a:solidFill>
                  <a:schemeClr val="accent4">
                    <a:lumMod val="90000"/>
                    <a:lumOff val="10000"/>
                  </a:schemeClr>
                </a:solidFill>
              </a:rPr>
              <a:t>to discuss interesting/complex cases that belong to the team; after all, we learn and retain more info when connected </a:t>
            </a:r>
            <a:r>
              <a:rPr lang="en-US" sz="1200" dirty="0" smtClean="0">
                <a:solidFill>
                  <a:schemeClr val="accent4">
                    <a:lumMod val="90000"/>
                    <a:lumOff val="10000"/>
                  </a:schemeClr>
                </a:solidFill>
              </a:rPr>
              <a:t>to real </a:t>
            </a:r>
            <a:r>
              <a:rPr lang="en-US" sz="1200" dirty="0">
                <a:solidFill>
                  <a:schemeClr val="accent4">
                    <a:lumMod val="90000"/>
                    <a:lumOff val="10000"/>
                  </a:schemeClr>
                </a:solidFill>
              </a:rPr>
              <a:t>cases.</a:t>
            </a:r>
          </a:p>
          <a:p>
            <a:pPr marL="800100" lvl="2" indent="0">
              <a:buNone/>
            </a:pPr>
            <a:r>
              <a:rPr lang="en-US" sz="1200" dirty="0">
                <a:solidFill>
                  <a:schemeClr val="accent4">
                    <a:lumMod val="90000"/>
                    <a:lumOff val="10000"/>
                  </a:schemeClr>
                </a:solidFill>
              </a:rPr>
              <a:t> Feels too structured and too much like "homework." People tend to just answer the questions and rush through to get to clinic.</a:t>
            </a:r>
          </a:p>
          <a:p>
            <a:pPr marL="400050" lvl="1" indent="0">
              <a:buNone/>
            </a:pPr>
            <a:r>
              <a:rPr lang="en-US" sz="1200" dirty="0">
                <a:solidFill>
                  <a:schemeClr val="accent4">
                    <a:lumMod val="90000"/>
                    <a:lumOff val="10000"/>
                  </a:schemeClr>
                </a:solidFill>
              </a:rPr>
              <a:t>o </a:t>
            </a:r>
            <a:r>
              <a:rPr lang="en-US" sz="1200" dirty="0" smtClean="0">
                <a:solidFill>
                  <a:schemeClr val="accent4">
                    <a:lumMod val="90000"/>
                    <a:lumOff val="10000"/>
                  </a:schemeClr>
                </a:solidFill>
              </a:rPr>
              <a:t>Difficult </a:t>
            </a:r>
            <a:r>
              <a:rPr lang="en-US" sz="1200" dirty="0">
                <a:solidFill>
                  <a:schemeClr val="accent4">
                    <a:lumMod val="90000"/>
                    <a:lumOff val="10000"/>
                  </a:schemeClr>
                </a:solidFill>
              </a:rPr>
              <a:t>for Monday clinic to complete on time if it is posted the Wednesday before or later.</a:t>
            </a:r>
          </a:p>
          <a:p>
            <a:pPr marL="0" indent="0">
              <a:buNone/>
            </a:pPr>
            <a:endParaRPr lang="en-US" sz="1050" dirty="0"/>
          </a:p>
        </p:txBody>
      </p:sp>
      <p:sp>
        <p:nvSpPr>
          <p:cNvPr id="5" name="Slide Number Placeholder 4"/>
          <p:cNvSpPr>
            <a:spLocks noGrp="1"/>
          </p:cNvSpPr>
          <p:nvPr>
            <p:ph type="sldNum" sz="quarter" idx="11"/>
          </p:nvPr>
        </p:nvSpPr>
        <p:spPr/>
        <p:txBody>
          <a:bodyPr/>
          <a:lstStyle/>
          <a:p>
            <a:fld id="{50BA86D3-FB04-4FF7-BC95-9F2C7A56F826}" type="slidenum">
              <a:rPr lang="en-US" smtClean="0"/>
              <a:t>26</a:t>
            </a:fld>
            <a:endParaRPr lang="en-US" dirty="0"/>
          </a:p>
        </p:txBody>
      </p:sp>
      <p:sp>
        <p:nvSpPr>
          <p:cNvPr id="6" name="Footer Placeholder 5"/>
          <p:cNvSpPr>
            <a:spLocks noGrp="1"/>
          </p:cNvSpPr>
          <p:nvPr>
            <p:ph type="ftr" sz="quarter" idx="10"/>
          </p:nvPr>
        </p:nvSpPr>
        <p:spPr/>
        <p:txBody>
          <a:bodyPr/>
          <a:lstStyle/>
          <a:p>
            <a:r>
              <a:rPr lang="en-US" smtClean="0"/>
              <a:t>Presented by Partners in Medical Education, Inc. - 2015</a:t>
            </a:r>
            <a:endParaRPr lang="en-US"/>
          </a:p>
        </p:txBody>
      </p:sp>
    </p:spTree>
    <p:extLst>
      <p:ext uri="{BB962C8B-B14F-4D97-AF65-F5344CB8AC3E}">
        <p14:creationId xmlns:p14="http://schemas.microsoft.com/office/powerpoint/2010/main" val="20967217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kern="1200" dirty="0"/>
              <a:t>APE Framework </a:t>
            </a:r>
            <a:endParaRPr lang="en-US" dirty="0"/>
          </a:p>
        </p:txBody>
      </p:sp>
      <p:sp>
        <p:nvSpPr>
          <p:cNvPr id="3" name="Content Placeholder 2"/>
          <p:cNvSpPr>
            <a:spLocks noGrp="1"/>
          </p:cNvSpPr>
          <p:nvPr>
            <p:ph sz="half" idx="1"/>
          </p:nvPr>
        </p:nvSpPr>
        <p:spPr>
          <a:xfrm>
            <a:off x="457200" y="1752600"/>
            <a:ext cx="7848600" cy="3886200"/>
          </a:xfrm>
        </p:spPr>
        <p:txBody>
          <a:bodyPr/>
          <a:lstStyle/>
          <a:p>
            <a:pPr marL="342900" lvl="1" indent="-342900">
              <a:buClr>
                <a:schemeClr val="bg2"/>
              </a:buClr>
              <a:buSzPct val="75000"/>
              <a:buFont typeface="Wingdings" pitchFamily="2" charset="2"/>
              <a:buChar char="n"/>
            </a:pPr>
            <a:r>
              <a:rPr lang="en-US" sz="2000" kern="1200" dirty="0" smtClean="0"/>
              <a:t>Faculty Development Activity</a:t>
            </a:r>
          </a:p>
          <a:p>
            <a:pPr marL="742950" lvl="2" indent="-342900">
              <a:buSzPct val="75000"/>
            </a:pPr>
            <a:r>
              <a:rPr lang="en-US" sz="1600" kern="1200" dirty="0" smtClean="0"/>
              <a:t>Start collecting data for this report as soon as possible</a:t>
            </a:r>
          </a:p>
          <a:p>
            <a:pPr marL="742950" lvl="2" indent="-342900">
              <a:buSzPct val="75000"/>
            </a:pPr>
            <a:r>
              <a:rPr lang="en-US" sz="1600" kern="1200" dirty="0" smtClean="0"/>
              <a:t>Can be difficult to capture</a:t>
            </a:r>
          </a:p>
          <a:p>
            <a:pPr marL="1200150" lvl="3" indent="-342900">
              <a:buSzPct val="75000"/>
            </a:pPr>
            <a:r>
              <a:rPr lang="en-US" sz="1400" kern="1200" dirty="0" smtClean="0"/>
              <a:t>Check didactics calendar/faculty meeting agendas for in-house faculty development activities</a:t>
            </a:r>
          </a:p>
          <a:p>
            <a:pPr marL="1200150" lvl="3" indent="-342900">
              <a:buSzPct val="75000"/>
            </a:pPr>
            <a:r>
              <a:rPr lang="en-US" sz="1400" kern="1200" dirty="0" smtClean="0"/>
              <a:t>Admin assistants who have access to calendars</a:t>
            </a:r>
          </a:p>
          <a:p>
            <a:pPr marL="1200150" lvl="3" indent="-342900">
              <a:buSzPct val="75000"/>
            </a:pPr>
            <a:r>
              <a:rPr lang="en-US" sz="1400" kern="1200" dirty="0" smtClean="0"/>
              <a:t>Review CVs</a:t>
            </a:r>
          </a:p>
          <a:p>
            <a:pPr marL="1200150" lvl="3" indent="-342900">
              <a:buSzPct val="75000"/>
            </a:pPr>
            <a:r>
              <a:rPr lang="en-US" sz="1400" kern="1200" dirty="0" smtClean="0"/>
              <a:t>Some programs are requiring </a:t>
            </a:r>
            <a:r>
              <a:rPr lang="en-US" sz="1400" kern="1200" dirty="0" err="1" smtClean="0"/>
              <a:t>attendings</a:t>
            </a:r>
            <a:r>
              <a:rPr lang="en-US" sz="1400" kern="1200" dirty="0" smtClean="0"/>
              <a:t> to upload this information on a regular basis to their residency management system</a:t>
            </a:r>
          </a:p>
          <a:p>
            <a:pPr marL="1200150" lvl="3" indent="-342900">
              <a:buSzPct val="75000"/>
            </a:pPr>
            <a:r>
              <a:rPr lang="en-US" sz="1400" kern="1200" dirty="0" smtClean="0"/>
              <a:t>Peer pressure at faculty meetings</a:t>
            </a:r>
          </a:p>
          <a:p>
            <a:pPr marL="1200150" lvl="3" indent="-342900">
              <a:buSzPct val="75000"/>
            </a:pPr>
            <a:endParaRPr lang="en-US" sz="1400" kern="1200" dirty="0" smtClean="0"/>
          </a:p>
          <a:p>
            <a:pPr marL="742950" lvl="2" indent="-342900">
              <a:buSzPct val="75000"/>
            </a:pPr>
            <a:r>
              <a:rPr lang="en-US" sz="1600" kern="1200" dirty="0" smtClean="0"/>
              <a:t>Not scholarly activity—its when </a:t>
            </a:r>
            <a:r>
              <a:rPr lang="en-US" sz="1600" kern="1200" dirty="0" err="1" smtClean="0"/>
              <a:t>attendings</a:t>
            </a:r>
            <a:r>
              <a:rPr lang="en-US" sz="1600" kern="1200" dirty="0" smtClean="0"/>
              <a:t> are the audience</a:t>
            </a:r>
            <a:endParaRPr lang="en-US" sz="1600" kern="1200" dirty="0"/>
          </a:p>
        </p:txBody>
      </p:sp>
      <p:sp>
        <p:nvSpPr>
          <p:cNvPr id="5" name="Slide Number Placeholder 4"/>
          <p:cNvSpPr>
            <a:spLocks noGrp="1"/>
          </p:cNvSpPr>
          <p:nvPr>
            <p:ph type="sldNum" sz="quarter" idx="11"/>
          </p:nvPr>
        </p:nvSpPr>
        <p:spPr/>
        <p:txBody>
          <a:bodyPr/>
          <a:lstStyle/>
          <a:p>
            <a:fld id="{50BA86D3-FB04-4FF7-BC95-9F2C7A56F826}" type="slidenum">
              <a:rPr lang="en-US" smtClean="0"/>
              <a:t>27</a:t>
            </a:fld>
            <a:endParaRPr lang="en-US"/>
          </a:p>
        </p:txBody>
      </p:sp>
      <p:sp>
        <p:nvSpPr>
          <p:cNvPr id="6" name="Footer Placeholder 5"/>
          <p:cNvSpPr>
            <a:spLocks noGrp="1"/>
          </p:cNvSpPr>
          <p:nvPr>
            <p:ph type="ftr" sz="quarter" idx="10"/>
          </p:nvPr>
        </p:nvSpPr>
        <p:spPr/>
        <p:txBody>
          <a:bodyPr/>
          <a:lstStyle/>
          <a:p>
            <a:r>
              <a:rPr lang="en-US" smtClean="0"/>
              <a:t>Presented by Partners in Medical Education, Inc. - 2015</a:t>
            </a:r>
            <a:endParaRPr lang="en-US"/>
          </a:p>
        </p:txBody>
      </p:sp>
    </p:spTree>
    <p:extLst>
      <p:ext uri="{BB962C8B-B14F-4D97-AF65-F5344CB8AC3E}">
        <p14:creationId xmlns:p14="http://schemas.microsoft.com/office/powerpoint/2010/main" val="29007584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t>APE </a:t>
            </a:r>
            <a:r>
              <a:rPr lang="en-US" kern="1200" dirty="0" smtClean="0"/>
              <a:t>Framework </a:t>
            </a:r>
            <a:endParaRPr lang="en-US" dirty="0"/>
          </a:p>
        </p:txBody>
      </p:sp>
      <p:sp>
        <p:nvSpPr>
          <p:cNvPr id="3" name="Content Placeholder 2"/>
          <p:cNvSpPr>
            <a:spLocks noGrp="1"/>
          </p:cNvSpPr>
          <p:nvPr>
            <p:ph idx="1"/>
          </p:nvPr>
        </p:nvSpPr>
        <p:spPr/>
        <p:txBody>
          <a:bodyPr/>
          <a:lstStyle/>
          <a:p>
            <a:r>
              <a:rPr lang="en-US" kern="1200" dirty="0" smtClean="0"/>
              <a:t>Graduate performance</a:t>
            </a:r>
            <a:endParaRPr lang="en-US" sz="2000" kern="1200" dirty="0" smtClean="0"/>
          </a:p>
          <a:p>
            <a:pPr lvl="1"/>
            <a:r>
              <a:rPr lang="en-US" sz="1800" kern="1200" dirty="0" smtClean="0"/>
              <a:t>Board pass rate – 3 or 5 year report</a:t>
            </a:r>
          </a:p>
          <a:p>
            <a:pPr lvl="1"/>
            <a:r>
              <a:rPr lang="en-US" sz="1800" kern="1200" dirty="0" smtClean="0"/>
              <a:t>Written and Oral, for some programs</a:t>
            </a:r>
          </a:p>
          <a:p>
            <a:pPr lvl="1"/>
            <a:r>
              <a:rPr lang="en-US" sz="1800" kern="1200" dirty="0" smtClean="0"/>
              <a:t>Graduate questionnaire</a:t>
            </a:r>
            <a:endParaRPr lang="en-US" sz="1800" kern="1200" dirty="0"/>
          </a:p>
          <a:p>
            <a:r>
              <a:rPr lang="en-US" kern="1200" dirty="0" smtClean="0"/>
              <a:t>Program Quality</a:t>
            </a:r>
          </a:p>
          <a:p>
            <a:pPr lvl="1"/>
            <a:r>
              <a:rPr lang="en-US" sz="1800" kern="1200" dirty="0" smtClean="0"/>
              <a:t>ACGME Surveys</a:t>
            </a:r>
          </a:p>
          <a:p>
            <a:pPr lvl="1"/>
            <a:r>
              <a:rPr lang="en-US" sz="1800" kern="1200" dirty="0" smtClean="0"/>
              <a:t>Rotation report</a:t>
            </a:r>
            <a:endParaRPr lang="en-US" sz="1800" kern="1200" dirty="0"/>
          </a:p>
          <a:p>
            <a:r>
              <a:rPr lang="en-US" kern="1200" dirty="0"/>
              <a:t>Tracking Document (Action Plans</a:t>
            </a:r>
            <a:r>
              <a:rPr lang="en-US" kern="1200" dirty="0" smtClean="0"/>
              <a:t>)</a:t>
            </a:r>
          </a:p>
          <a:p>
            <a:pPr lvl="1"/>
            <a:r>
              <a:rPr lang="en-US" sz="1800" kern="1200" dirty="0"/>
              <a:t>E</a:t>
            </a:r>
            <a:r>
              <a:rPr lang="en-US" sz="1800" kern="1200" dirty="0" smtClean="0"/>
              <a:t>vidence that improvements have been made</a:t>
            </a:r>
            <a:endParaRPr lang="en-US" sz="1800" kern="1200" dirty="0"/>
          </a:p>
        </p:txBody>
      </p:sp>
      <p:sp>
        <p:nvSpPr>
          <p:cNvPr id="4" name="Slide Number Placeholder 3"/>
          <p:cNvSpPr>
            <a:spLocks noGrp="1"/>
          </p:cNvSpPr>
          <p:nvPr>
            <p:ph type="sldNum" sz="quarter" idx="10"/>
          </p:nvPr>
        </p:nvSpPr>
        <p:spPr/>
        <p:txBody>
          <a:bodyPr/>
          <a:lstStyle/>
          <a:p>
            <a:fld id="{50BA86D3-FB04-4FF7-BC95-9F2C7A56F826}" type="slidenum">
              <a:rPr lang="en-US" smtClean="0"/>
              <a:t>28</a:t>
            </a:fld>
            <a:endParaRPr lang="en-US"/>
          </a:p>
        </p:txBody>
      </p:sp>
      <p:sp>
        <p:nvSpPr>
          <p:cNvPr id="5" name="Footer Placeholder 4"/>
          <p:cNvSpPr>
            <a:spLocks noGrp="1"/>
          </p:cNvSpPr>
          <p:nvPr>
            <p:ph type="ftr" sz="quarter" idx="11"/>
          </p:nvPr>
        </p:nvSpPr>
        <p:spPr/>
        <p:txBody>
          <a:bodyPr/>
          <a:lstStyle/>
          <a:p>
            <a:r>
              <a:rPr lang="en-US" smtClean="0"/>
              <a:t>Presented by Partners in Medical Education, Inc. - 2015</a:t>
            </a:r>
            <a:endParaRPr lang="en-US"/>
          </a:p>
        </p:txBody>
      </p:sp>
      <p:pic>
        <p:nvPicPr>
          <p:cNvPr id="6" name="irc_mi" descr="http://us.cdn1.123rf.com/168nwm/cherezoff/cherezoff1211/cherezoff121100004/16201491-3d-human-with-a-pointer-isolated-on-white-background.jpg"/>
          <p:cNvPicPr/>
          <p:nvPr/>
        </p:nvPicPr>
        <p:blipFill>
          <a:blip r:embed="rId2">
            <a:extLst>
              <a:ext uri="{BEBA8EAE-BF5A-486C-A8C5-ECC9F3942E4B}">
                <a14:imgProps xmlns:a14="http://schemas.microsoft.com/office/drawing/2010/main">
                  <a14:imgLayer r:embed="rId3">
                    <a14:imgEffect>
                      <a14:brightnessContrast contrast="-46000"/>
                    </a14:imgEffect>
                  </a14:imgLayer>
                </a14:imgProps>
              </a:ext>
              <a:ext uri="{28A0092B-C50C-407E-A947-70E740481C1C}">
                <a14:useLocalDpi xmlns:a14="http://schemas.microsoft.com/office/drawing/2010/main" val="0"/>
              </a:ext>
            </a:extLst>
          </a:blip>
          <a:srcRect/>
          <a:stretch>
            <a:fillRect/>
          </a:stretch>
        </p:blipFill>
        <p:spPr bwMode="auto">
          <a:xfrm>
            <a:off x="6324600" y="3276600"/>
            <a:ext cx="2143579" cy="2590800"/>
          </a:xfrm>
          <a:prstGeom prst="rect">
            <a:avLst/>
          </a:prstGeom>
          <a:noFill/>
          <a:ln>
            <a:noFill/>
          </a:ln>
        </p:spPr>
      </p:pic>
    </p:spTree>
    <p:extLst>
      <p:ext uri="{BB962C8B-B14F-4D97-AF65-F5344CB8AC3E}">
        <p14:creationId xmlns:p14="http://schemas.microsoft.com/office/powerpoint/2010/main" val="37311313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eather\AppData\Local\Microsoft\Windows\INetCache\IE\QQL6NFEN\question_mark[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762000"/>
            <a:ext cx="5357813" cy="571500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en-US" smtClean="0"/>
              <a:t>Presented by Partners in Medical Education, Inc. - 2015</a:t>
            </a:r>
            <a:endParaRPr lang="en-US"/>
          </a:p>
        </p:txBody>
      </p:sp>
      <p:sp>
        <p:nvSpPr>
          <p:cNvPr id="3" name="Slide Number Placeholder 2"/>
          <p:cNvSpPr>
            <a:spLocks noGrp="1"/>
          </p:cNvSpPr>
          <p:nvPr>
            <p:ph type="sldNum" sz="quarter" idx="10"/>
          </p:nvPr>
        </p:nvSpPr>
        <p:spPr/>
        <p:txBody>
          <a:bodyPr/>
          <a:lstStyle/>
          <a:p>
            <a:fld id="{50BA86D3-FB04-4FF7-BC95-9F2C7A56F826}" type="slidenum">
              <a:rPr lang="en-US" smtClean="0"/>
              <a:t>29</a:t>
            </a:fld>
            <a:endParaRPr lang="en-US"/>
          </a:p>
        </p:txBody>
      </p:sp>
    </p:spTree>
    <p:extLst>
      <p:ext uri="{BB962C8B-B14F-4D97-AF65-F5344CB8AC3E}">
        <p14:creationId xmlns:p14="http://schemas.microsoft.com/office/powerpoint/2010/main" val="20501248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rc_mi" descr="http://heartofthematterseminars.files.wordpress.com/2010/04/goals1.jpg"/>
          <p:cNvPicPr/>
          <p:nvPr/>
        </p:nvPicPr>
        <p:blipFill>
          <a:blip r:embed="rId2">
            <a:extLst>
              <a:ext uri="{28A0092B-C50C-407E-A947-70E740481C1C}">
                <a14:useLocalDpi xmlns:a14="http://schemas.microsoft.com/office/drawing/2010/main" val="0"/>
              </a:ext>
            </a:extLst>
          </a:blip>
          <a:srcRect/>
          <a:stretch>
            <a:fillRect/>
          </a:stretch>
        </p:blipFill>
        <p:spPr bwMode="auto">
          <a:xfrm>
            <a:off x="2819400" y="4648200"/>
            <a:ext cx="3352800" cy="2152746"/>
          </a:xfrm>
          <a:prstGeom prst="rect">
            <a:avLst/>
          </a:prstGeom>
          <a:noFill/>
          <a:ln>
            <a:noFill/>
          </a:ln>
        </p:spPr>
      </p:pic>
      <p:sp>
        <p:nvSpPr>
          <p:cNvPr id="2" name="Title 1"/>
          <p:cNvSpPr>
            <a:spLocks noGrp="1"/>
          </p:cNvSpPr>
          <p:nvPr>
            <p:ph type="title"/>
          </p:nvPr>
        </p:nvSpPr>
        <p:spPr/>
        <p:txBody>
          <a:bodyPr/>
          <a:lstStyle/>
          <a:p>
            <a:r>
              <a:rPr lang="en-US" sz="4400" b="1" kern="1200" dirty="0" smtClean="0">
                <a:solidFill>
                  <a:schemeClr val="tx1"/>
                </a:solidFill>
                <a:effectLst/>
                <a:latin typeface="+mj-lt"/>
                <a:ea typeface="+mj-ea"/>
                <a:cs typeface="+mj-cs"/>
              </a:rPr>
              <a:t>Learning Objectives</a:t>
            </a:r>
            <a:endParaRPr lang="en-US" dirty="0"/>
          </a:p>
        </p:txBody>
      </p:sp>
      <p:sp>
        <p:nvSpPr>
          <p:cNvPr id="3" name="Content Placeholder 2"/>
          <p:cNvSpPr>
            <a:spLocks noGrp="1"/>
          </p:cNvSpPr>
          <p:nvPr>
            <p:ph idx="1"/>
          </p:nvPr>
        </p:nvSpPr>
        <p:spPr/>
        <p:txBody>
          <a:bodyPr>
            <a:normAutofit/>
          </a:bodyPr>
          <a:lstStyle/>
          <a:p>
            <a:pPr lvl="0"/>
            <a:r>
              <a:rPr lang="en-US" b="1" dirty="0" smtClean="0">
                <a:effectLst/>
              </a:rPr>
              <a:t>Review</a:t>
            </a:r>
            <a:r>
              <a:rPr lang="en-US" dirty="0" smtClean="0">
                <a:effectLst/>
              </a:rPr>
              <a:t> elements</a:t>
            </a:r>
            <a:r>
              <a:rPr lang="en-US" baseline="0" dirty="0" smtClean="0">
                <a:effectLst/>
              </a:rPr>
              <a:t> of Self Study Process, APE, and Improvement Plans</a:t>
            </a:r>
            <a:endParaRPr lang="en-US" sz="3600" dirty="0" smtClean="0">
              <a:effectLst/>
            </a:endParaRPr>
          </a:p>
          <a:p>
            <a:pPr lvl="0"/>
            <a:r>
              <a:rPr lang="en-US" b="1" dirty="0" smtClean="0">
                <a:effectLst/>
              </a:rPr>
              <a:t>Discuss </a:t>
            </a:r>
            <a:r>
              <a:rPr lang="en-US" dirty="0" smtClean="0">
                <a:effectLst/>
              </a:rPr>
              <a:t>APE</a:t>
            </a:r>
            <a:r>
              <a:rPr lang="en-US" baseline="0" dirty="0" smtClean="0">
                <a:effectLst/>
              </a:rPr>
              <a:t> processes that need to be in place to prepare for self study process</a:t>
            </a:r>
            <a:endParaRPr lang="en-US" sz="3600" dirty="0" smtClean="0">
              <a:effectLst/>
            </a:endParaRPr>
          </a:p>
          <a:p>
            <a:pPr lvl="0"/>
            <a:r>
              <a:rPr lang="en-US" b="1" dirty="0" smtClean="0">
                <a:effectLst/>
              </a:rPr>
              <a:t>Explore</a:t>
            </a:r>
            <a:r>
              <a:rPr lang="en-US" dirty="0" smtClean="0">
                <a:effectLst/>
              </a:rPr>
              <a:t> possible barriers</a:t>
            </a:r>
            <a:endParaRPr lang="en-US" sz="3600" dirty="0" smtClean="0">
              <a:effectLst/>
            </a:endParaRPr>
          </a:p>
          <a:p>
            <a:pPr lvl="0"/>
            <a:r>
              <a:rPr lang="en-US" b="1" dirty="0" smtClean="0">
                <a:effectLst/>
              </a:rPr>
              <a:t>Articulate</a:t>
            </a:r>
            <a:r>
              <a:rPr lang="en-US" b="0" baseline="0" dirty="0" smtClean="0">
                <a:effectLst/>
              </a:rPr>
              <a:t> who should be key stakeholders and how to change the APE timeline to accommodate new elements</a:t>
            </a:r>
            <a:endParaRPr lang="en-US" sz="3600" dirty="0" smtClean="0">
              <a:effectLst/>
            </a:endParaRPr>
          </a:p>
        </p:txBody>
      </p:sp>
      <p:sp>
        <p:nvSpPr>
          <p:cNvPr id="4" name="Footer Placeholder 3"/>
          <p:cNvSpPr>
            <a:spLocks noGrp="1"/>
          </p:cNvSpPr>
          <p:nvPr>
            <p:ph type="ftr" sz="quarter" idx="11"/>
          </p:nvPr>
        </p:nvSpPr>
        <p:spPr/>
        <p:txBody>
          <a:bodyPr/>
          <a:lstStyle/>
          <a:p>
            <a:r>
              <a:rPr lang="en-US" dirty="0" smtClean="0"/>
              <a:t>Presented by Partners in Medical Education, Inc. - 2015</a:t>
            </a:r>
            <a:endParaRPr lang="en-US" dirty="0"/>
          </a:p>
        </p:txBody>
      </p:sp>
      <p:sp>
        <p:nvSpPr>
          <p:cNvPr id="5" name="Slide Number Placeholder 4"/>
          <p:cNvSpPr>
            <a:spLocks noGrp="1"/>
          </p:cNvSpPr>
          <p:nvPr>
            <p:ph type="sldNum" sz="quarter" idx="10"/>
          </p:nvPr>
        </p:nvSpPr>
        <p:spPr/>
        <p:txBody>
          <a:bodyPr/>
          <a:lstStyle/>
          <a:p>
            <a:fld id="{50BA86D3-FB04-4FF7-BC95-9F2C7A56F826}" type="slidenum">
              <a:rPr lang="en-US" smtClean="0"/>
              <a:t>3</a:t>
            </a:fld>
            <a:endParaRPr lang="en-US"/>
          </a:p>
        </p:txBody>
      </p:sp>
    </p:spTree>
    <p:extLst>
      <p:ext uri="{BB962C8B-B14F-4D97-AF65-F5344CB8AC3E}">
        <p14:creationId xmlns:p14="http://schemas.microsoft.com/office/powerpoint/2010/main" val="35378945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4400" b="1" kern="1200" dirty="0" smtClean="0">
                <a:solidFill>
                  <a:schemeClr val="tx1"/>
                </a:solidFill>
                <a:effectLst/>
                <a:latin typeface="+mj-lt"/>
                <a:ea typeface="+mj-ea"/>
                <a:cs typeface="+mj-cs"/>
              </a:rPr>
              <a:t>Section </a:t>
            </a:r>
            <a:r>
              <a:rPr lang="en-US" sz="4400" kern="1200" dirty="0" smtClean="0">
                <a:latin typeface="+mj-lt"/>
                <a:cs typeface="+mj-cs"/>
              </a:rPr>
              <a:t>VI</a:t>
            </a:r>
            <a:r>
              <a:rPr lang="en-US" sz="4400" b="1" kern="1200" dirty="0" smtClean="0">
                <a:solidFill>
                  <a:schemeClr val="tx1"/>
                </a:solidFill>
                <a:effectLst/>
                <a:latin typeface="+mj-lt"/>
                <a:ea typeface="+mj-ea"/>
                <a:cs typeface="+mj-cs"/>
              </a:rPr>
              <a:t>: Timeline</a:t>
            </a:r>
            <a:endParaRPr lang="en-US" dirty="0"/>
          </a:p>
        </p:txBody>
      </p:sp>
      <p:sp>
        <p:nvSpPr>
          <p:cNvPr id="3" name="Content Placeholder 2"/>
          <p:cNvSpPr>
            <a:spLocks noGrp="1"/>
          </p:cNvSpPr>
          <p:nvPr>
            <p:ph idx="1"/>
          </p:nvPr>
        </p:nvSpPr>
        <p:spPr/>
        <p:txBody>
          <a:bodyPr>
            <a:normAutofit/>
          </a:bodyPr>
          <a:lstStyle/>
          <a:p>
            <a:pPr lvl="0"/>
            <a:r>
              <a:rPr lang="en-US" sz="3600" dirty="0" smtClean="0">
                <a:effectLst/>
              </a:rPr>
              <a:t>Plotting out the timeline</a:t>
            </a:r>
          </a:p>
          <a:p>
            <a:pPr lvl="1"/>
            <a:r>
              <a:rPr lang="en-US" sz="3200" dirty="0" smtClean="0">
                <a:effectLst/>
              </a:rPr>
              <a:t> Collecting</a:t>
            </a:r>
            <a:endParaRPr lang="en-US" sz="3600" dirty="0" smtClean="0">
              <a:effectLst/>
            </a:endParaRPr>
          </a:p>
          <a:p>
            <a:pPr lvl="1"/>
            <a:r>
              <a:rPr lang="en-US" sz="3200" dirty="0" smtClean="0">
                <a:effectLst/>
              </a:rPr>
              <a:t> Collating</a:t>
            </a:r>
            <a:endParaRPr lang="en-US" sz="4400" dirty="0" smtClean="0">
              <a:effectLst/>
            </a:endParaRPr>
          </a:p>
          <a:p>
            <a:pPr lvl="1"/>
            <a:r>
              <a:rPr lang="en-US" sz="3200" dirty="0" smtClean="0">
                <a:effectLst/>
              </a:rPr>
              <a:t> Analyzing</a:t>
            </a:r>
            <a:endParaRPr lang="en-US" sz="4400" dirty="0" smtClean="0">
              <a:effectLst/>
            </a:endParaRPr>
          </a:p>
          <a:p>
            <a:pPr lvl="0"/>
            <a:endParaRPr lang="en-US" b="1" kern="1200" dirty="0" smtClean="0">
              <a:solidFill>
                <a:schemeClr val="tx1"/>
              </a:solidFill>
              <a:effectLst/>
              <a:latin typeface="+mj-lt"/>
              <a:ea typeface="+mj-ea"/>
              <a:cs typeface="+mj-cs"/>
            </a:endParaRPr>
          </a:p>
          <a:p>
            <a:pPr lvl="0"/>
            <a:r>
              <a:rPr lang="en-US" b="1" i="1" kern="1200" dirty="0" smtClean="0">
                <a:solidFill>
                  <a:schemeClr val="tx1"/>
                </a:solidFill>
                <a:effectLst/>
                <a:latin typeface="+mj-lt"/>
                <a:ea typeface="+mj-ea"/>
                <a:cs typeface="+mj-cs"/>
              </a:rPr>
              <a:t>Take-away: It will take longer than you think to collect/collate/analyze data</a:t>
            </a:r>
            <a:endParaRPr lang="en-US" sz="4400" i="1" kern="1200" dirty="0" smtClean="0">
              <a:solidFill>
                <a:schemeClr val="tx1"/>
              </a:solidFill>
              <a:effectLst/>
              <a:latin typeface="+mj-lt"/>
              <a:ea typeface="+mj-ea"/>
              <a:cs typeface="+mj-cs"/>
            </a:endParaRPr>
          </a:p>
        </p:txBody>
      </p:sp>
      <p:sp>
        <p:nvSpPr>
          <p:cNvPr id="4" name="Footer Placeholder 3"/>
          <p:cNvSpPr>
            <a:spLocks noGrp="1"/>
          </p:cNvSpPr>
          <p:nvPr>
            <p:ph type="ftr" sz="quarter" idx="11"/>
          </p:nvPr>
        </p:nvSpPr>
        <p:spPr/>
        <p:txBody>
          <a:bodyPr/>
          <a:lstStyle/>
          <a:p>
            <a:r>
              <a:rPr lang="en-US" smtClean="0"/>
              <a:t>Presented by Partners in Medical Education, Inc. - 2015</a:t>
            </a:r>
            <a:endParaRPr lang="en-US"/>
          </a:p>
        </p:txBody>
      </p:sp>
      <p:sp>
        <p:nvSpPr>
          <p:cNvPr id="5" name="Slide Number Placeholder 4"/>
          <p:cNvSpPr>
            <a:spLocks noGrp="1"/>
          </p:cNvSpPr>
          <p:nvPr>
            <p:ph type="sldNum" sz="quarter" idx="10"/>
          </p:nvPr>
        </p:nvSpPr>
        <p:spPr/>
        <p:txBody>
          <a:bodyPr/>
          <a:lstStyle/>
          <a:p>
            <a:fld id="{50BA86D3-FB04-4FF7-BC95-9F2C7A56F826}" type="slidenum">
              <a:rPr lang="en-US" smtClean="0"/>
              <a:t>30</a:t>
            </a:fld>
            <a:endParaRPr lang="en-US"/>
          </a:p>
        </p:txBody>
      </p:sp>
      <p:pic>
        <p:nvPicPr>
          <p:cNvPr id="6" name="irc_mi" descr="http://us.cdn3.123rf.com/168nwm/anatolymas/anatolymas1011/anatolymas101100003/8196489-3d-small-people-start-pressing-the-button-on-a-stop-watch-3d-image-isolated-white-background.jpg"/>
          <p:cNvPicPr/>
          <p:nvPr/>
        </p:nvPicPr>
        <p:blipFill>
          <a:blip r:embed="rId2">
            <a:extLst>
              <a:ext uri="{28A0092B-C50C-407E-A947-70E740481C1C}">
                <a14:useLocalDpi xmlns:a14="http://schemas.microsoft.com/office/drawing/2010/main" val="0"/>
              </a:ext>
            </a:extLst>
          </a:blip>
          <a:srcRect/>
          <a:stretch>
            <a:fillRect/>
          </a:stretch>
        </p:blipFill>
        <p:spPr bwMode="auto">
          <a:xfrm>
            <a:off x="6553200" y="2209800"/>
            <a:ext cx="1815193" cy="2209800"/>
          </a:xfrm>
          <a:prstGeom prst="rect">
            <a:avLst/>
          </a:prstGeom>
          <a:noFill/>
          <a:ln>
            <a:noFill/>
          </a:ln>
        </p:spPr>
      </p:pic>
    </p:spTree>
    <p:extLst>
      <p:ext uri="{BB962C8B-B14F-4D97-AF65-F5344CB8AC3E}">
        <p14:creationId xmlns:p14="http://schemas.microsoft.com/office/powerpoint/2010/main" val="5997738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1362075"/>
          </a:xfrm>
        </p:spPr>
        <p:txBody>
          <a:bodyPr/>
          <a:lstStyle/>
          <a:p>
            <a:pPr lvl="0"/>
            <a:r>
              <a:rPr lang="en-US" sz="4400" b="1" kern="1200" dirty="0" smtClean="0">
                <a:solidFill>
                  <a:schemeClr val="tx1"/>
                </a:solidFill>
                <a:effectLst/>
                <a:latin typeface="+mj-lt"/>
                <a:ea typeface="+mj-ea"/>
                <a:cs typeface="+mj-cs"/>
              </a:rPr>
              <a:t>For an</a:t>
            </a:r>
            <a:r>
              <a:rPr lang="en-US" sz="4400" b="1" kern="1200" baseline="0" dirty="0" smtClean="0">
                <a:solidFill>
                  <a:schemeClr val="tx1"/>
                </a:solidFill>
                <a:effectLst/>
                <a:latin typeface="+mj-lt"/>
                <a:ea typeface="+mj-ea"/>
                <a:cs typeface="+mj-cs"/>
              </a:rPr>
              <a:t> </a:t>
            </a:r>
            <a:r>
              <a:rPr lang="en-US" sz="4400" b="1" kern="1200" dirty="0" smtClean="0">
                <a:solidFill>
                  <a:schemeClr val="tx1"/>
                </a:solidFill>
                <a:effectLst/>
                <a:latin typeface="+mj-lt"/>
                <a:ea typeface="+mj-ea"/>
                <a:cs typeface="+mj-cs"/>
              </a:rPr>
              <a:t>Early Fall Target Date</a:t>
            </a:r>
            <a:br>
              <a:rPr lang="en-US" sz="4400" b="1" kern="1200" dirty="0" smtClean="0">
                <a:solidFill>
                  <a:schemeClr val="tx1"/>
                </a:solidFill>
                <a:effectLst/>
                <a:latin typeface="+mj-lt"/>
                <a:ea typeface="+mj-ea"/>
                <a:cs typeface="+mj-cs"/>
              </a:rPr>
            </a:br>
            <a:r>
              <a:rPr lang="en-US" sz="4400" b="1" kern="1200" dirty="0" smtClean="0">
                <a:solidFill>
                  <a:schemeClr val="tx1"/>
                </a:solidFill>
                <a:effectLst/>
                <a:latin typeface="+mj-lt"/>
                <a:ea typeface="+mj-ea"/>
                <a:cs typeface="+mj-cs"/>
              </a:rPr>
              <a:t/>
            </a:r>
            <a:br>
              <a:rPr lang="en-US" sz="4400" b="1" kern="1200" dirty="0" smtClean="0">
                <a:solidFill>
                  <a:schemeClr val="tx1"/>
                </a:solidFill>
                <a:effectLst/>
                <a:latin typeface="+mj-lt"/>
                <a:ea typeface="+mj-ea"/>
                <a:cs typeface="+mj-cs"/>
              </a:rPr>
            </a:br>
            <a:endParaRPr lang="en-US" dirty="0"/>
          </a:p>
        </p:txBody>
      </p:sp>
      <p:sp>
        <p:nvSpPr>
          <p:cNvPr id="3" name="Content Placeholder 2"/>
          <p:cNvSpPr>
            <a:spLocks noGrp="1"/>
          </p:cNvSpPr>
          <p:nvPr>
            <p:ph type="body" idx="1"/>
          </p:nvPr>
        </p:nvSpPr>
        <p:spPr>
          <a:xfrm>
            <a:off x="762000" y="2743200"/>
            <a:ext cx="7772400" cy="1500187"/>
          </a:xfrm>
        </p:spPr>
        <p:txBody>
          <a:bodyPr>
            <a:noAutofit/>
          </a:bodyPr>
          <a:lstStyle/>
          <a:p>
            <a:pPr lvl="0"/>
            <a:r>
              <a:rPr lang="en-US" sz="3600" b="1" kern="1200" dirty="0" smtClean="0">
                <a:solidFill>
                  <a:schemeClr val="tx1"/>
                </a:solidFill>
                <a:effectLst/>
                <a:latin typeface="+mj-lt"/>
                <a:ea typeface="+mj-ea"/>
                <a:cs typeface="+mj-cs"/>
              </a:rPr>
              <a:t>A sample timeline…</a:t>
            </a:r>
          </a:p>
          <a:p>
            <a:pPr lvl="0"/>
            <a:endParaRPr lang="en-US" sz="1600" kern="1200" dirty="0" smtClean="0">
              <a:solidFill>
                <a:schemeClr val="tx1"/>
              </a:solidFill>
              <a:effectLst/>
              <a:latin typeface="+mj-lt"/>
              <a:ea typeface="+mj-ea"/>
              <a:cs typeface="+mj-cs"/>
            </a:endParaRPr>
          </a:p>
        </p:txBody>
      </p:sp>
      <p:sp>
        <p:nvSpPr>
          <p:cNvPr id="5" name="Footer Placeholder 4"/>
          <p:cNvSpPr>
            <a:spLocks noGrp="1"/>
          </p:cNvSpPr>
          <p:nvPr>
            <p:ph type="ftr" sz="quarter" idx="10"/>
          </p:nvPr>
        </p:nvSpPr>
        <p:spPr/>
        <p:txBody>
          <a:bodyPr/>
          <a:lstStyle/>
          <a:p>
            <a:r>
              <a:rPr lang="en-US" smtClean="0"/>
              <a:t>Presented by Partners in Medical Education, Inc. - 2015</a:t>
            </a:r>
            <a:endParaRPr lang="en-US"/>
          </a:p>
        </p:txBody>
      </p:sp>
      <p:sp>
        <p:nvSpPr>
          <p:cNvPr id="6" name="Slide Number Placeholder 5"/>
          <p:cNvSpPr>
            <a:spLocks noGrp="1"/>
          </p:cNvSpPr>
          <p:nvPr>
            <p:ph type="sldNum" sz="quarter" idx="11"/>
          </p:nvPr>
        </p:nvSpPr>
        <p:spPr/>
        <p:txBody>
          <a:bodyPr/>
          <a:lstStyle/>
          <a:p>
            <a:fld id="{50BA86D3-FB04-4FF7-BC95-9F2C7A56F826}" type="slidenum">
              <a:rPr lang="en-US" smtClean="0"/>
              <a:t>31</a:t>
            </a:fld>
            <a:endParaRPr lang="en-US"/>
          </a:p>
        </p:txBody>
      </p:sp>
    </p:spTree>
    <p:extLst>
      <p:ext uri="{BB962C8B-B14F-4D97-AF65-F5344CB8AC3E}">
        <p14:creationId xmlns:p14="http://schemas.microsoft.com/office/powerpoint/2010/main" val="17984715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kern="1200" dirty="0" smtClean="0"/>
              <a:t>APE Timeline</a:t>
            </a:r>
            <a:endParaRPr lang="en-US" dirty="0"/>
          </a:p>
        </p:txBody>
      </p:sp>
      <p:sp>
        <p:nvSpPr>
          <p:cNvPr id="3" name="Content Placeholder 2"/>
          <p:cNvSpPr>
            <a:spLocks noGrp="1"/>
          </p:cNvSpPr>
          <p:nvPr>
            <p:ph sz="half" idx="1"/>
          </p:nvPr>
        </p:nvSpPr>
        <p:spPr/>
        <p:txBody>
          <a:bodyPr/>
          <a:lstStyle/>
          <a:p>
            <a:pPr lvl="0"/>
            <a:r>
              <a:rPr lang="en-US" sz="2000" b="1" kern="1200" dirty="0"/>
              <a:t>Six months out (April)</a:t>
            </a:r>
            <a:endParaRPr lang="en-US" sz="2000" kern="1200" dirty="0"/>
          </a:p>
          <a:p>
            <a:pPr lvl="1"/>
            <a:r>
              <a:rPr lang="en-US" sz="1800" dirty="0"/>
              <a:t>Assemble APE Team</a:t>
            </a:r>
          </a:p>
          <a:p>
            <a:pPr lvl="1"/>
            <a:r>
              <a:rPr lang="en-US" sz="1800" dirty="0"/>
              <a:t>Assign Tasks (reports &amp; evaluations)</a:t>
            </a:r>
          </a:p>
          <a:p>
            <a:pPr lvl="1"/>
            <a:r>
              <a:rPr lang="en-US" sz="1800" dirty="0"/>
              <a:t>Schedule APE</a:t>
            </a:r>
          </a:p>
          <a:p>
            <a:pPr lvl="1"/>
            <a:r>
              <a:rPr lang="en-US" sz="1800" dirty="0"/>
              <a:t>Review/revise/create evaluations</a:t>
            </a:r>
          </a:p>
          <a:p>
            <a:pPr lvl="1"/>
            <a:r>
              <a:rPr lang="en-US" sz="1800" dirty="0"/>
              <a:t>Schedule trainee/faculty surveys</a:t>
            </a:r>
          </a:p>
          <a:p>
            <a:endParaRPr lang="en-US" sz="3600" dirty="0"/>
          </a:p>
        </p:txBody>
      </p:sp>
      <p:sp>
        <p:nvSpPr>
          <p:cNvPr id="4" name="Content Placeholder 3"/>
          <p:cNvSpPr>
            <a:spLocks noGrp="1"/>
          </p:cNvSpPr>
          <p:nvPr>
            <p:ph sz="half" idx="2"/>
          </p:nvPr>
        </p:nvSpPr>
        <p:spPr>
          <a:xfrm>
            <a:off x="4191000" y="2133600"/>
            <a:ext cx="4648200" cy="3886200"/>
          </a:xfrm>
        </p:spPr>
        <p:txBody>
          <a:bodyPr/>
          <a:lstStyle/>
          <a:p>
            <a:pPr lvl="0"/>
            <a:r>
              <a:rPr lang="en-US" sz="1800" b="1" kern="1200" dirty="0"/>
              <a:t>Three to Four months out (May-June)</a:t>
            </a:r>
            <a:endParaRPr lang="en-US" sz="1800" kern="1200" dirty="0"/>
          </a:p>
          <a:p>
            <a:pPr lvl="1"/>
            <a:r>
              <a:rPr lang="en-US" sz="1800" kern="1200" dirty="0"/>
              <a:t>Administer surveys for trainees/faculty</a:t>
            </a:r>
          </a:p>
          <a:p>
            <a:pPr lvl="1"/>
            <a:r>
              <a:rPr lang="en-US" sz="1800" kern="1200" dirty="0"/>
              <a:t>Review data: </a:t>
            </a:r>
          </a:p>
          <a:p>
            <a:pPr lvl="2"/>
            <a:r>
              <a:rPr lang="en-US" sz="1600" kern="1200" dirty="0"/>
              <a:t>in-service scores</a:t>
            </a:r>
          </a:p>
          <a:p>
            <a:pPr lvl="2"/>
            <a:r>
              <a:rPr lang="en-US" sz="1600" kern="1200" dirty="0"/>
              <a:t>faculty development activities, </a:t>
            </a:r>
          </a:p>
          <a:p>
            <a:pPr lvl="2"/>
            <a:r>
              <a:rPr lang="en-US" sz="1600" kern="1200" dirty="0"/>
              <a:t>board pass </a:t>
            </a:r>
            <a:r>
              <a:rPr lang="en-US" sz="1600" kern="1200" dirty="0" smtClean="0"/>
              <a:t>rate</a:t>
            </a:r>
          </a:p>
          <a:p>
            <a:pPr lvl="1"/>
            <a:r>
              <a:rPr lang="en-US" b="1" kern="1200" dirty="0" smtClean="0">
                <a:solidFill>
                  <a:srgbClr val="FF0000"/>
                </a:solidFill>
              </a:rPr>
              <a:t>SWOT Analysis</a:t>
            </a:r>
            <a:endParaRPr lang="en-US" b="1" kern="1200" dirty="0">
              <a:solidFill>
                <a:srgbClr val="FF0000"/>
              </a:solidFill>
            </a:endParaRPr>
          </a:p>
          <a:p>
            <a:endParaRPr lang="en-US" dirty="0"/>
          </a:p>
        </p:txBody>
      </p:sp>
      <p:sp>
        <p:nvSpPr>
          <p:cNvPr id="5" name="Slide Number Placeholder 4"/>
          <p:cNvSpPr>
            <a:spLocks noGrp="1"/>
          </p:cNvSpPr>
          <p:nvPr>
            <p:ph type="sldNum" sz="quarter" idx="11"/>
          </p:nvPr>
        </p:nvSpPr>
        <p:spPr/>
        <p:txBody>
          <a:bodyPr/>
          <a:lstStyle/>
          <a:p>
            <a:fld id="{50BA86D3-FB04-4FF7-BC95-9F2C7A56F826}" type="slidenum">
              <a:rPr lang="en-US" smtClean="0"/>
              <a:t>32</a:t>
            </a:fld>
            <a:endParaRPr lang="en-US"/>
          </a:p>
        </p:txBody>
      </p:sp>
      <p:sp>
        <p:nvSpPr>
          <p:cNvPr id="6" name="Footer Placeholder 5"/>
          <p:cNvSpPr>
            <a:spLocks noGrp="1"/>
          </p:cNvSpPr>
          <p:nvPr>
            <p:ph type="ftr" sz="quarter" idx="10"/>
          </p:nvPr>
        </p:nvSpPr>
        <p:spPr/>
        <p:txBody>
          <a:bodyPr/>
          <a:lstStyle/>
          <a:p>
            <a:r>
              <a:rPr lang="en-US" smtClean="0"/>
              <a:t>Presented by Partners in Medical Education, Inc. - 2015</a:t>
            </a:r>
            <a:endParaRPr lang="en-US"/>
          </a:p>
        </p:txBody>
      </p:sp>
    </p:spTree>
    <p:extLst>
      <p:ext uri="{BB962C8B-B14F-4D97-AF65-F5344CB8AC3E}">
        <p14:creationId xmlns:p14="http://schemas.microsoft.com/office/powerpoint/2010/main" val="10774016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kern="1200" dirty="0"/>
              <a:t>APE Timeline</a:t>
            </a:r>
            <a:endParaRPr lang="en-US" dirty="0"/>
          </a:p>
        </p:txBody>
      </p:sp>
      <p:sp>
        <p:nvSpPr>
          <p:cNvPr id="3" name="Content Placeholder 2"/>
          <p:cNvSpPr>
            <a:spLocks noGrp="1"/>
          </p:cNvSpPr>
          <p:nvPr>
            <p:ph sz="half" idx="1"/>
          </p:nvPr>
        </p:nvSpPr>
        <p:spPr/>
        <p:txBody>
          <a:bodyPr/>
          <a:lstStyle/>
          <a:p>
            <a:pPr lvl="0"/>
            <a:r>
              <a:rPr lang="en-US" sz="2000" b="1" kern="1200" dirty="0"/>
              <a:t>Two months out (July)</a:t>
            </a:r>
            <a:endParaRPr lang="en-US" sz="2000" kern="1200" dirty="0"/>
          </a:p>
          <a:p>
            <a:pPr lvl="1"/>
            <a:r>
              <a:rPr lang="en-US" sz="2000" dirty="0"/>
              <a:t>Compile year-end data</a:t>
            </a:r>
          </a:p>
          <a:p>
            <a:pPr lvl="2"/>
            <a:r>
              <a:rPr lang="en-US" dirty="0"/>
              <a:t>Rotation information</a:t>
            </a:r>
          </a:p>
          <a:p>
            <a:pPr lvl="2"/>
            <a:r>
              <a:rPr lang="en-US" dirty="0"/>
              <a:t>Results of trainee/faculty surveys</a:t>
            </a:r>
          </a:p>
          <a:p>
            <a:pPr lvl="1"/>
            <a:r>
              <a:rPr lang="en-US" sz="2000" dirty="0"/>
              <a:t>Review ACGME Survey results</a:t>
            </a:r>
          </a:p>
          <a:p>
            <a:pPr lvl="1"/>
            <a:r>
              <a:rPr lang="en-US" sz="2000" dirty="0"/>
              <a:t>Finalize reports</a:t>
            </a:r>
          </a:p>
          <a:p>
            <a:pPr lvl="1"/>
            <a:r>
              <a:rPr lang="en-US" sz="2000" dirty="0"/>
              <a:t>Schedule Pre-APE meeting</a:t>
            </a:r>
          </a:p>
          <a:p>
            <a:endParaRPr lang="en-US" dirty="0"/>
          </a:p>
        </p:txBody>
      </p:sp>
      <p:sp>
        <p:nvSpPr>
          <p:cNvPr id="4" name="Content Placeholder 3"/>
          <p:cNvSpPr>
            <a:spLocks noGrp="1"/>
          </p:cNvSpPr>
          <p:nvPr>
            <p:ph sz="half" idx="2"/>
          </p:nvPr>
        </p:nvSpPr>
        <p:spPr/>
        <p:txBody>
          <a:bodyPr/>
          <a:lstStyle/>
          <a:p>
            <a:pPr lvl="0"/>
            <a:r>
              <a:rPr lang="en-US" sz="2000" b="1" dirty="0"/>
              <a:t>One month out (August)</a:t>
            </a:r>
            <a:endParaRPr lang="en-US" sz="2000" dirty="0"/>
          </a:p>
          <a:p>
            <a:pPr lvl="1"/>
            <a:r>
              <a:rPr lang="en-US" sz="2000" dirty="0"/>
              <a:t>Analyze data</a:t>
            </a:r>
          </a:p>
          <a:p>
            <a:pPr lvl="1"/>
            <a:r>
              <a:rPr lang="en-US" sz="2000" dirty="0"/>
              <a:t>Create visuals </a:t>
            </a:r>
            <a:endParaRPr lang="en-US" sz="2000" dirty="0" smtClean="0"/>
          </a:p>
          <a:p>
            <a:pPr lvl="2"/>
            <a:r>
              <a:rPr lang="en-US" sz="1800" dirty="0" smtClean="0"/>
              <a:t>10 </a:t>
            </a:r>
            <a:r>
              <a:rPr lang="en-US" sz="1800" dirty="0"/>
              <a:t>second </a:t>
            </a:r>
            <a:r>
              <a:rPr lang="en-US" sz="1800" dirty="0" smtClean="0"/>
              <a:t>rule</a:t>
            </a:r>
            <a:endParaRPr lang="en-US" sz="1800" dirty="0"/>
          </a:p>
          <a:p>
            <a:pPr lvl="1"/>
            <a:r>
              <a:rPr lang="en-US" sz="2000" dirty="0"/>
              <a:t>Pre-APE meeting</a:t>
            </a:r>
          </a:p>
          <a:p>
            <a:pPr lvl="2"/>
            <a:r>
              <a:rPr lang="en-US" sz="1800" dirty="0"/>
              <a:t>Track down missing </a:t>
            </a:r>
            <a:r>
              <a:rPr lang="en-US" sz="1800" dirty="0" smtClean="0"/>
              <a:t>information</a:t>
            </a:r>
            <a:endParaRPr lang="en-US" sz="2200" dirty="0"/>
          </a:p>
          <a:p>
            <a:pPr lvl="2"/>
            <a:r>
              <a:rPr lang="en-US" sz="1800" dirty="0" smtClean="0"/>
              <a:t>Create more visuals, if needed</a:t>
            </a:r>
            <a:endParaRPr lang="en-US" sz="1400" dirty="0" smtClean="0"/>
          </a:p>
        </p:txBody>
      </p:sp>
      <p:sp>
        <p:nvSpPr>
          <p:cNvPr id="5" name="Slide Number Placeholder 4"/>
          <p:cNvSpPr>
            <a:spLocks noGrp="1"/>
          </p:cNvSpPr>
          <p:nvPr>
            <p:ph type="sldNum" sz="quarter" idx="11"/>
          </p:nvPr>
        </p:nvSpPr>
        <p:spPr/>
        <p:txBody>
          <a:bodyPr/>
          <a:lstStyle/>
          <a:p>
            <a:fld id="{50BA86D3-FB04-4FF7-BC95-9F2C7A56F826}" type="slidenum">
              <a:rPr lang="en-US" smtClean="0"/>
              <a:t>33</a:t>
            </a:fld>
            <a:endParaRPr lang="en-US" dirty="0"/>
          </a:p>
        </p:txBody>
      </p:sp>
      <p:sp>
        <p:nvSpPr>
          <p:cNvPr id="6" name="Footer Placeholder 5"/>
          <p:cNvSpPr>
            <a:spLocks noGrp="1"/>
          </p:cNvSpPr>
          <p:nvPr>
            <p:ph type="ftr" sz="quarter" idx="10"/>
          </p:nvPr>
        </p:nvSpPr>
        <p:spPr/>
        <p:txBody>
          <a:bodyPr/>
          <a:lstStyle/>
          <a:p>
            <a:r>
              <a:rPr lang="en-US" smtClean="0"/>
              <a:t>Presented by Partners in Medical Education, Inc. - 2015</a:t>
            </a:r>
            <a:endParaRPr lang="en-US"/>
          </a:p>
        </p:txBody>
      </p:sp>
    </p:spTree>
    <p:extLst>
      <p:ext uri="{BB962C8B-B14F-4D97-AF65-F5344CB8AC3E}">
        <p14:creationId xmlns:p14="http://schemas.microsoft.com/office/powerpoint/2010/main" val="3989209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kern="1200" dirty="0"/>
              <a:t>APE Timeline</a:t>
            </a:r>
            <a:endParaRPr lang="en-US" dirty="0"/>
          </a:p>
        </p:txBody>
      </p:sp>
      <p:sp>
        <p:nvSpPr>
          <p:cNvPr id="3" name="Content Placeholder 2"/>
          <p:cNvSpPr>
            <a:spLocks noGrp="1"/>
          </p:cNvSpPr>
          <p:nvPr>
            <p:ph sz="half" idx="1"/>
          </p:nvPr>
        </p:nvSpPr>
        <p:spPr/>
        <p:txBody>
          <a:bodyPr/>
          <a:lstStyle/>
          <a:p>
            <a:pPr lvl="0"/>
            <a:r>
              <a:rPr lang="en-US" sz="2400" b="1" dirty="0"/>
              <a:t>One week before </a:t>
            </a:r>
            <a:endParaRPr lang="en-US" sz="2400" dirty="0"/>
          </a:p>
          <a:p>
            <a:pPr lvl="1"/>
            <a:r>
              <a:rPr lang="en-US" dirty="0"/>
              <a:t>Create final version</a:t>
            </a:r>
          </a:p>
          <a:p>
            <a:pPr lvl="2"/>
            <a:r>
              <a:rPr lang="en-US" sz="2400" dirty="0"/>
              <a:t>Agenda/table of contents</a:t>
            </a:r>
          </a:p>
          <a:p>
            <a:pPr lvl="1"/>
            <a:r>
              <a:rPr lang="en-US" dirty="0"/>
              <a:t>Email out APE report</a:t>
            </a:r>
          </a:p>
          <a:p>
            <a:pPr lvl="1"/>
            <a:r>
              <a:rPr lang="en-US" dirty="0"/>
              <a:t>Final decisions</a:t>
            </a:r>
          </a:p>
          <a:p>
            <a:endParaRPr lang="en-US" dirty="0"/>
          </a:p>
        </p:txBody>
      </p:sp>
      <p:sp>
        <p:nvSpPr>
          <p:cNvPr id="4" name="Content Placeholder 3"/>
          <p:cNvSpPr>
            <a:spLocks noGrp="1"/>
          </p:cNvSpPr>
          <p:nvPr>
            <p:ph sz="half" idx="2"/>
          </p:nvPr>
        </p:nvSpPr>
        <p:spPr>
          <a:ln>
            <a:solidFill>
              <a:schemeClr val="tx1"/>
            </a:solidFill>
          </a:ln>
        </p:spPr>
        <p:txBody>
          <a:bodyPr/>
          <a:lstStyle/>
          <a:p>
            <a:r>
              <a:rPr lang="en-US" sz="1800" dirty="0" smtClean="0"/>
              <a:t>Organizing Folders</a:t>
            </a:r>
          </a:p>
          <a:p>
            <a:pPr lvl="1"/>
            <a:r>
              <a:rPr lang="en-US" sz="1600" dirty="0" smtClean="0"/>
              <a:t>12-13 APE</a:t>
            </a:r>
          </a:p>
          <a:p>
            <a:pPr lvl="1"/>
            <a:r>
              <a:rPr lang="en-US" sz="1600" dirty="0" smtClean="0"/>
              <a:t>13-14 APE (Current)</a:t>
            </a:r>
          </a:p>
          <a:p>
            <a:pPr lvl="2"/>
            <a:r>
              <a:rPr lang="en-US" sz="1400" dirty="0" smtClean="0"/>
              <a:t>Minutes for 12-13 APE</a:t>
            </a:r>
          </a:p>
          <a:p>
            <a:pPr lvl="2"/>
            <a:r>
              <a:rPr lang="en-US" sz="1400" dirty="0" smtClean="0"/>
              <a:t>Back-up Data</a:t>
            </a:r>
          </a:p>
          <a:p>
            <a:pPr lvl="2"/>
            <a:r>
              <a:rPr lang="en-US" sz="1400" dirty="0" smtClean="0"/>
              <a:t>Final Reports</a:t>
            </a:r>
          </a:p>
          <a:p>
            <a:pPr lvl="1"/>
            <a:r>
              <a:rPr lang="en-US" sz="1600" dirty="0" smtClean="0"/>
              <a:t>14-15 APE (Future)</a:t>
            </a:r>
            <a:endParaRPr lang="en-US" sz="1600" dirty="0"/>
          </a:p>
          <a:p>
            <a:pPr lvl="2"/>
            <a:r>
              <a:rPr lang="en-US" sz="1400" dirty="0" smtClean="0"/>
              <a:t>Notes Document</a:t>
            </a:r>
          </a:p>
          <a:p>
            <a:pPr lvl="2"/>
            <a:r>
              <a:rPr lang="en-US" sz="1400" dirty="0" smtClean="0"/>
              <a:t>Minutes for 13-14 APE</a:t>
            </a:r>
            <a:endParaRPr lang="en-US" sz="1400" dirty="0"/>
          </a:p>
        </p:txBody>
      </p:sp>
      <p:sp>
        <p:nvSpPr>
          <p:cNvPr id="5" name="Slide Number Placeholder 4"/>
          <p:cNvSpPr>
            <a:spLocks noGrp="1"/>
          </p:cNvSpPr>
          <p:nvPr>
            <p:ph type="sldNum" sz="quarter" idx="11"/>
          </p:nvPr>
        </p:nvSpPr>
        <p:spPr/>
        <p:txBody>
          <a:bodyPr/>
          <a:lstStyle/>
          <a:p>
            <a:fld id="{50BA86D3-FB04-4FF7-BC95-9F2C7A56F826}" type="slidenum">
              <a:rPr lang="en-US" smtClean="0"/>
              <a:t>34</a:t>
            </a:fld>
            <a:endParaRPr lang="en-US" dirty="0"/>
          </a:p>
        </p:txBody>
      </p:sp>
      <p:sp>
        <p:nvSpPr>
          <p:cNvPr id="6" name="Footer Placeholder 5"/>
          <p:cNvSpPr>
            <a:spLocks noGrp="1"/>
          </p:cNvSpPr>
          <p:nvPr>
            <p:ph type="ftr" sz="quarter" idx="10"/>
          </p:nvPr>
        </p:nvSpPr>
        <p:spPr/>
        <p:txBody>
          <a:bodyPr/>
          <a:lstStyle/>
          <a:p>
            <a:r>
              <a:rPr lang="en-US" smtClean="0"/>
              <a:t>Presented by Partners in Medical Education, Inc. - 2015</a:t>
            </a:r>
            <a:endParaRPr lang="en-US"/>
          </a:p>
        </p:txBody>
      </p:sp>
    </p:spTree>
    <p:extLst>
      <p:ext uri="{BB962C8B-B14F-4D97-AF65-F5344CB8AC3E}">
        <p14:creationId xmlns:p14="http://schemas.microsoft.com/office/powerpoint/2010/main" val="34455848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eather\AppData\Local\Microsoft\Windows\INetCache\IE\QQL6NFEN\question_mark[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762000"/>
            <a:ext cx="5357813" cy="571500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en-US" smtClean="0"/>
              <a:t>Presented by Partners in Medical Education, Inc. - 2015</a:t>
            </a:r>
            <a:endParaRPr lang="en-US"/>
          </a:p>
        </p:txBody>
      </p:sp>
      <p:sp>
        <p:nvSpPr>
          <p:cNvPr id="3" name="Slide Number Placeholder 2"/>
          <p:cNvSpPr>
            <a:spLocks noGrp="1"/>
          </p:cNvSpPr>
          <p:nvPr>
            <p:ph type="sldNum" sz="quarter" idx="10"/>
          </p:nvPr>
        </p:nvSpPr>
        <p:spPr/>
        <p:txBody>
          <a:bodyPr/>
          <a:lstStyle/>
          <a:p>
            <a:fld id="{50BA86D3-FB04-4FF7-BC95-9F2C7A56F826}" type="slidenum">
              <a:rPr lang="en-US" smtClean="0"/>
              <a:t>35</a:t>
            </a:fld>
            <a:endParaRPr lang="en-US"/>
          </a:p>
        </p:txBody>
      </p:sp>
    </p:spTree>
    <p:extLst>
      <p:ext uri="{BB962C8B-B14F-4D97-AF65-F5344CB8AC3E}">
        <p14:creationId xmlns:p14="http://schemas.microsoft.com/office/powerpoint/2010/main" val="8127788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4400" b="1" kern="1200" dirty="0" smtClean="0">
                <a:solidFill>
                  <a:schemeClr val="tx1"/>
                </a:solidFill>
                <a:effectLst/>
                <a:latin typeface="+mj-lt"/>
                <a:ea typeface="+mj-ea"/>
                <a:cs typeface="+mj-cs"/>
              </a:rPr>
              <a:t>Section VII: My Action Items</a:t>
            </a:r>
            <a:endParaRPr lang="en-US" dirty="0"/>
          </a:p>
        </p:txBody>
      </p:sp>
      <p:sp>
        <p:nvSpPr>
          <p:cNvPr id="3" name="Content Placeholder 2"/>
          <p:cNvSpPr>
            <a:spLocks noGrp="1"/>
          </p:cNvSpPr>
          <p:nvPr>
            <p:ph idx="1"/>
          </p:nvPr>
        </p:nvSpPr>
        <p:spPr/>
        <p:txBody>
          <a:bodyPr>
            <a:normAutofit/>
          </a:bodyPr>
          <a:lstStyle/>
          <a:p>
            <a:pPr marL="0" lvl="0" indent="0">
              <a:buNone/>
            </a:pPr>
            <a:r>
              <a:rPr lang="en-US" sz="4400" kern="1200" dirty="0" smtClean="0">
                <a:solidFill>
                  <a:schemeClr val="tx1"/>
                </a:solidFill>
                <a:effectLst/>
                <a:latin typeface="+mj-lt"/>
                <a:ea typeface="+mj-ea"/>
                <a:cs typeface="+mj-cs"/>
              </a:rPr>
              <a:t>1.</a:t>
            </a:r>
            <a:endParaRPr lang="en-US" sz="6000" kern="1200" dirty="0" smtClean="0">
              <a:solidFill>
                <a:schemeClr val="tx1"/>
              </a:solidFill>
              <a:effectLst/>
              <a:latin typeface="+mj-lt"/>
              <a:ea typeface="+mj-ea"/>
              <a:cs typeface="+mj-cs"/>
            </a:endParaRPr>
          </a:p>
          <a:p>
            <a:pPr marL="0" lvl="0" indent="0">
              <a:buNone/>
            </a:pPr>
            <a:r>
              <a:rPr lang="en-US" sz="4400" kern="1200" dirty="0" smtClean="0">
                <a:solidFill>
                  <a:schemeClr val="tx1"/>
                </a:solidFill>
                <a:effectLst/>
                <a:latin typeface="+mj-lt"/>
                <a:ea typeface="+mj-ea"/>
                <a:cs typeface="+mj-cs"/>
              </a:rPr>
              <a:t>2. </a:t>
            </a:r>
            <a:endParaRPr lang="en-US" sz="6000" dirty="0">
              <a:latin typeface="+mj-lt"/>
              <a:ea typeface="+mj-ea"/>
              <a:cs typeface="+mj-cs"/>
            </a:endParaRPr>
          </a:p>
        </p:txBody>
      </p:sp>
      <p:sp>
        <p:nvSpPr>
          <p:cNvPr id="4" name="Footer Placeholder 3"/>
          <p:cNvSpPr>
            <a:spLocks noGrp="1"/>
          </p:cNvSpPr>
          <p:nvPr>
            <p:ph type="ftr" sz="quarter" idx="11"/>
          </p:nvPr>
        </p:nvSpPr>
        <p:spPr/>
        <p:txBody>
          <a:bodyPr/>
          <a:lstStyle/>
          <a:p>
            <a:r>
              <a:rPr lang="en-US" smtClean="0"/>
              <a:t>Presented by Partners in Medical Education, Inc. - 2015</a:t>
            </a:r>
            <a:endParaRPr lang="en-US"/>
          </a:p>
        </p:txBody>
      </p:sp>
      <p:sp>
        <p:nvSpPr>
          <p:cNvPr id="5" name="Slide Number Placeholder 4"/>
          <p:cNvSpPr>
            <a:spLocks noGrp="1"/>
          </p:cNvSpPr>
          <p:nvPr>
            <p:ph type="sldNum" sz="quarter" idx="10"/>
          </p:nvPr>
        </p:nvSpPr>
        <p:spPr/>
        <p:txBody>
          <a:bodyPr/>
          <a:lstStyle/>
          <a:p>
            <a:fld id="{50BA86D3-FB04-4FF7-BC95-9F2C7A56F826}" type="slidenum">
              <a:rPr lang="en-US" smtClean="0"/>
              <a:t>36</a:t>
            </a:fld>
            <a:endParaRPr lang="en-US"/>
          </a:p>
        </p:txBody>
      </p:sp>
    </p:spTree>
    <p:extLst>
      <p:ext uri="{BB962C8B-B14F-4D97-AF65-F5344CB8AC3E}">
        <p14:creationId xmlns:p14="http://schemas.microsoft.com/office/powerpoint/2010/main" val="520735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3"/>
          <p:cNvSpPr txBox="1">
            <a:spLocks noChangeArrowheads="1"/>
          </p:cNvSpPr>
          <p:nvPr/>
        </p:nvSpPr>
        <p:spPr bwMode="auto">
          <a:xfrm>
            <a:off x="323850" y="828675"/>
            <a:ext cx="4319588"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bg2"/>
              </a:buClr>
              <a:buSzPct val="75000"/>
              <a:buFont typeface="Wingdings" charset="2"/>
              <a:buChar char="n"/>
              <a:defRPr sz="3200">
                <a:solidFill>
                  <a:schemeClr val="tx1"/>
                </a:solidFill>
                <a:latin typeface="Calibri" charset="0"/>
                <a:ea typeface="ＭＳ Ｐゴシック" charset="-128"/>
              </a:defRPr>
            </a:lvl1pPr>
            <a:lvl2pPr marL="742950" indent="-285750">
              <a:spcBef>
                <a:spcPct val="20000"/>
              </a:spcBef>
              <a:buClr>
                <a:schemeClr val="accent2"/>
              </a:buClr>
              <a:buSzPct val="80000"/>
              <a:buFont typeface="Wingdings" charset="2"/>
              <a:buChar char="¨"/>
              <a:defRPr sz="2800">
                <a:solidFill>
                  <a:schemeClr val="tx1"/>
                </a:solidFill>
                <a:latin typeface="Calibri" charset="0"/>
                <a:ea typeface="ＭＳ Ｐゴシック" charset="-128"/>
              </a:defRPr>
            </a:lvl2pPr>
            <a:lvl3pPr marL="1143000" indent="-228600">
              <a:spcBef>
                <a:spcPct val="20000"/>
              </a:spcBef>
              <a:buClr>
                <a:schemeClr val="bg2"/>
              </a:buClr>
              <a:buSzPct val="65000"/>
              <a:buFont typeface="Wingdings" charset="2"/>
              <a:buChar char="n"/>
              <a:defRPr sz="2400">
                <a:solidFill>
                  <a:schemeClr val="tx1"/>
                </a:solidFill>
                <a:latin typeface="Calibri" charset="0"/>
                <a:ea typeface="ＭＳ Ｐゴシック" charset="-128"/>
              </a:defRPr>
            </a:lvl3pPr>
            <a:lvl4pPr marL="1600200" indent="-228600">
              <a:spcBef>
                <a:spcPct val="20000"/>
              </a:spcBef>
              <a:buClr>
                <a:schemeClr val="accent2"/>
              </a:buClr>
              <a:buSzPct val="70000"/>
              <a:buFont typeface="Wingdings" charset="2"/>
              <a:buChar char="¨"/>
              <a:defRPr sz="2000">
                <a:solidFill>
                  <a:schemeClr val="tx1"/>
                </a:solidFill>
                <a:latin typeface="Calibri" charset="0"/>
                <a:ea typeface="ＭＳ Ｐゴシック" charset="-128"/>
              </a:defRPr>
            </a:lvl4pPr>
            <a:lvl5pPr marL="2057400" indent="-228600">
              <a:spcBef>
                <a:spcPct val="20000"/>
              </a:spcBef>
              <a:buClr>
                <a:schemeClr val="bg2"/>
              </a:buClr>
              <a:buFont typeface="Wingdings" charset="2"/>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9pPr>
          </a:lstStyle>
          <a:p>
            <a:pPr algn="ctr" eaLnBrk="1" hangingPunct="1">
              <a:lnSpc>
                <a:spcPct val="80000"/>
              </a:lnSpc>
              <a:buFont typeface="Wingdings" charset="2"/>
              <a:buNone/>
            </a:pPr>
            <a:r>
              <a:rPr lang="en-US" altLang="en-US" sz="1800" i="1" dirty="0">
                <a:latin typeface="Arial" charset="0"/>
              </a:rPr>
              <a:t> </a:t>
            </a:r>
          </a:p>
          <a:p>
            <a:pPr algn="ctr" eaLnBrk="1" hangingPunct="1">
              <a:lnSpc>
                <a:spcPct val="80000"/>
              </a:lnSpc>
              <a:buFont typeface="Wingdings" charset="2"/>
              <a:buNone/>
            </a:pPr>
            <a:r>
              <a:rPr lang="en-US" altLang="en-US" sz="1800" dirty="0">
                <a:solidFill>
                  <a:srgbClr val="00A600"/>
                </a:solidFill>
                <a:latin typeface="Arial" charset="0"/>
              </a:rPr>
              <a:t>  Upcoming Live Webinars</a:t>
            </a:r>
            <a:endParaRPr lang="en-US" altLang="en-US" sz="1400" dirty="0">
              <a:solidFill>
                <a:srgbClr val="FF0000"/>
              </a:solidFill>
              <a:latin typeface="Arial" charset="0"/>
            </a:endParaRPr>
          </a:p>
          <a:p>
            <a:pPr algn="ctr">
              <a:lnSpc>
                <a:spcPct val="80000"/>
              </a:lnSpc>
              <a:buFont typeface="Wingdings" charset="2"/>
              <a:buNone/>
            </a:pPr>
            <a:endParaRPr lang="en-US" altLang="en-US" sz="1400" b="0" dirty="0">
              <a:latin typeface="Arial" charset="0"/>
            </a:endParaRPr>
          </a:p>
          <a:p>
            <a:pPr algn="ctr">
              <a:spcBef>
                <a:spcPct val="0"/>
              </a:spcBef>
              <a:buClrTx/>
              <a:buSzTx/>
              <a:buNone/>
            </a:pPr>
            <a:r>
              <a:rPr lang="en-US" altLang="en-US" sz="1400" dirty="0" smtClean="0">
                <a:latin typeface="Arial" charset="0"/>
              </a:rPr>
              <a:t>“Ask Partners” – Spring Freebie</a:t>
            </a:r>
            <a:endParaRPr lang="en-US" altLang="en-US" sz="1400" dirty="0">
              <a:latin typeface="Arial" charset="0"/>
            </a:endParaRPr>
          </a:p>
          <a:p>
            <a:pPr algn="ctr">
              <a:lnSpc>
                <a:spcPct val="80000"/>
              </a:lnSpc>
              <a:buNone/>
            </a:pPr>
            <a:r>
              <a:rPr lang="en-US" altLang="en-US" sz="1400" dirty="0">
                <a:latin typeface="Arial" charset="0"/>
              </a:rPr>
              <a:t> </a:t>
            </a:r>
            <a:r>
              <a:rPr lang="en-US" altLang="en-US" sz="1400" b="0" dirty="0" smtClean="0">
                <a:latin typeface="Arial" charset="0"/>
              </a:rPr>
              <a:t>Thursday, </a:t>
            </a:r>
            <a:r>
              <a:rPr lang="en-US" altLang="en-US" sz="1400" b="0" dirty="0">
                <a:latin typeface="Arial" charset="0"/>
              </a:rPr>
              <a:t>March </a:t>
            </a:r>
            <a:r>
              <a:rPr lang="en-US" altLang="en-US" sz="1400" b="0" dirty="0" smtClean="0">
                <a:latin typeface="Arial" charset="0"/>
              </a:rPr>
              <a:t>24, </a:t>
            </a:r>
            <a:r>
              <a:rPr lang="en-US" altLang="en-US" sz="1400" b="0" dirty="0">
                <a:latin typeface="Arial" charset="0"/>
              </a:rPr>
              <a:t>2016</a:t>
            </a:r>
          </a:p>
          <a:p>
            <a:pPr algn="ctr">
              <a:lnSpc>
                <a:spcPct val="80000"/>
              </a:lnSpc>
              <a:buNone/>
            </a:pPr>
            <a:r>
              <a:rPr lang="en-US" altLang="en-US" sz="1400" b="0" dirty="0">
                <a:latin typeface="Arial" charset="0"/>
              </a:rPr>
              <a:t>12:00pm – 1:00pm </a:t>
            </a:r>
            <a:r>
              <a:rPr lang="en-US" altLang="en-US" sz="1400" b="0" dirty="0" smtClean="0">
                <a:latin typeface="Arial" charset="0"/>
              </a:rPr>
              <a:t>EST</a:t>
            </a:r>
          </a:p>
          <a:p>
            <a:pPr algn="ctr">
              <a:lnSpc>
                <a:spcPct val="80000"/>
              </a:lnSpc>
              <a:buNone/>
            </a:pPr>
            <a:endParaRPr lang="en-US" altLang="en-US" sz="1400" b="0" dirty="0" smtClean="0">
              <a:latin typeface="Arial" charset="0"/>
            </a:endParaRPr>
          </a:p>
          <a:p>
            <a:pPr algn="ctr">
              <a:spcBef>
                <a:spcPct val="0"/>
              </a:spcBef>
              <a:buClrTx/>
              <a:buSzTx/>
              <a:buNone/>
            </a:pPr>
            <a:r>
              <a:rPr lang="en-US" altLang="en-US" sz="1400" dirty="0" smtClean="0">
                <a:latin typeface="Arial" charset="0"/>
              </a:rPr>
              <a:t>Self-Study: Who, What, Why &amp; How?</a:t>
            </a:r>
            <a:endParaRPr lang="en-US" altLang="en-US" sz="1400" dirty="0">
              <a:latin typeface="Arial" charset="0"/>
            </a:endParaRPr>
          </a:p>
          <a:p>
            <a:pPr algn="ctr">
              <a:lnSpc>
                <a:spcPct val="80000"/>
              </a:lnSpc>
              <a:buNone/>
            </a:pPr>
            <a:r>
              <a:rPr lang="en-US" altLang="en-US" sz="1400" dirty="0">
                <a:latin typeface="Arial" charset="0"/>
              </a:rPr>
              <a:t> </a:t>
            </a:r>
            <a:r>
              <a:rPr lang="en-US" altLang="en-US" sz="1400" b="0" dirty="0" smtClean="0">
                <a:latin typeface="Arial" charset="0"/>
              </a:rPr>
              <a:t>Tuesday</a:t>
            </a:r>
            <a:r>
              <a:rPr lang="en-US" altLang="en-US" sz="1400" b="0" dirty="0">
                <a:latin typeface="Arial" charset="0"/>
              </a:rPr>
              <a:t>, </a:t>
            </a:r>
            <a:r>
              <a:rPr lang="en-US" altLang="en-US" sz="1400" b="0" dirty="0" smtClean="0">
                <a:latin typeface="Arial" charset="0"/>
              </a:rPr>
              <a:t>April 12, </a:t>
            </a:r>
            <a:r>
              <a:rPr lang="en-US" altLang="en-US" sz="1400" b="0" dirty="0">
                <a:latin typeface="Arial" charset="0"/>
              </a:rPr>
              <a:t>2016</a:t>
            </a:r>
          </a:p>
          <a:p>
            <a:pPr algn="ctr">
              <a:lnSpc>
                <a:spcPct val="80000"/>
              </a:lnSpc>
              <a:buNone/>
            </a:pPr>
            <a:r>
              <a:rPr lang="en-US" altLang="en-US" sz="1400" b="0" dirty="0">
                <a:latin typeface="Arial" charset="0"/>
              </a:rPr>
              <a:t>12:00pm – 1:00pm </a:t>
            </a:r>
            <a:r>
              <a:rPr lang="en-US" altLang="en-US" sz="1400" b="0" dirty="0" smtClean="0">
                <a:latin typeface="Arial" charset="0"/>
              </a:rPr>
              <a:t>EST</a:t>
            </a:r>
          </a:p>
          <a:p>
            <a:pPr algn="ctr">
              <a:lnSpc>
                <a:spcPct val="80000"/>
              </a:lnSpc>
              <a:buNone/>
            </a:pPr>
            <a:endParaRPr lang="en-US" altLang="en-US" sz="1400" dirty="0">
              <a:latin typeface="Arial" charset="0"/>
            </a:endParaRPr>
          </a:p>
          <a:p>
            <a:pPr marL="0" indent="0" algn="ctr">
              <a:buNone/>
            </a:pPr>
            <a:r>
              <a:rPr lang="en-US" sz="1400" dirty="0">
                <a:latin typeface="+mn-lt"/>
              </a:rPr>
              <a:t>Self Study: Who, What, Why &amp; How? </a:t>
            </a:r>
            <a:endParaRPr lang="en-US" sz="1400" dirty="0" smtClean="0">
              <a:latin typeface="+mn-lt"/>
            </a:endParaRPr>
          </a:p>
          <a:p>
            <a:pPr marL="0" indent="0" algn="ctr">
              <a:buNone/>
            </a:pPr>
            <a:r>
              <a:rPr lang="en-US" sz="1400" dirty="0" smtClean="0">
                <a:latin typeface="+mn-lt"/>
              </a:rPr>
              <a:t>Tuesday, April 12, 2016</a:t>
            </a:r>
          </a:p>
          <a:p>
            <a:pPr marL="0" indent="0" algn="ctr">
              <a:buNone/>
            </a:pPr>
            <a:r>
              <a:rPr lang="en-US" sz="1400" dirty="0" smtClean="0">
                <a:latin typeface="+mn-lt"/>
              </a:rPr>
              <a:t>12:00pm </a:t>
            </a:r>
            <a:r>
              <a:rPr lang="en-US" sz="1400" dirty="0">
                <a:latin typeface="+mn-lt"/>
              </a:rPr>
              <a:t>- </a:t>
            </a:r>
            <a:r>
              <a:rPr lang="en-US" sz="1400" dirty="0" smtClean="0">
                <a:latin typeface="+mn-lt"/>
              </a:rPr>
              <a:t>1:00pm EST</a:t>
            </a:r>
            <a:endParaRPr lang="en-US" sz="1400" dirty="0">
              <a:latin typeface="+mn-lt"/>
            </a:endParaRPr>
          </a:p>
          <a:p>
            <a:pPr marL="0" indent="0" algn="ctr">
              <a:buNone/>
            </a:pPr>
            <a:endParaRPr lang="en-US" sz="1400" i="1" dirty="0" smtClean="0">
              <a:latin typeface="+mn-lt"/>
            </a:endParaRPr>
          </a:p>
          <a:p>
            <a:pPr marL="0" indent="0" algn="ctr">
              <a:buNone/>
            </a:pPr>
            <a:r>
              <a:rPr lang="en-US" sz="1400" dirty="0">
                <a:latin typeface="+mn-lt"/>
              </a:rPr>
              <a:t>GME Check-up: Is Your GMEC Meeting Its New Responsibilities? </a:t>
            </a:r>
            <a:endParaRPr lang="en-US" sz="1400" dirty="0" smtClean="0">
              <a:latin typeface="+mn-lt"/>
            </a:endParaRPr>
          </a:p>
          <a:p>
            <a:pPr marL="0" indent="0" algn="ctr">
              <a:buNone/>
            </a:pPr>
            <a:r>
              <a:rPr lang="en-US" sz="1400" dirty="0" smtClean="0">
                <a:latin typeface="+mn-lt"/>
              </a:rPr>
              <a:t>Thursday April 21, 2016</a:t>
            </a:r>
          </a:p>
          <a:p>
            <a:pPr marL="0" indent="0" algn="ctr">
              <a:buNone/>
            </a:pPr>
            <a:r>
              <a:rPr lang="en-US" sz="1400" dirty="0" smtClean="0">
                <a:latin typeface="+mn-lt"/>
              </a:rPr>
              <a:t>12:00pm </a:t>
            </a:r>
            <a:r>
              <a:rPr lang="en-US" sz="1400" dirty="0">
                <a:latin typeface="+mn-lt"/>
              </a:rPr>
              <a:t>- </a:t>
            </a:r>
            <a:r>
              <a:rPr lang="en-US" sz="1400" dirty="0" smtClean="0">
                <a:latin typeface="+mn-lt"/>
              </a:rPr>
              <a:t>1:00pm EST</a:t>
            </a:r>
          </a:p>
          <a:p>
            <a:pPr marL="0" indent="0" algn="ctr">
              <a:buNone/>
            </a:pPr>
            <a:endParaRPr lang="en-US" altLang="en-US" sz="1400" dirty="0">
              <a:latin typeface="+mn-lt"/>
            </a:endParaRPr>
          </a:p>
          <a:p>
            <a:pPr algn="ctr">
              <a:lnSpc>
                <a:spcPct val="80000"/>
              </a:lnSpc>
              <a:buFont typeface="Wingdings" charset="2"/>
              <a:buNone/>
            </a:pPr>
            <a:r>
              <a:rPr lang="en-US" altLang="en-US" sz="1500" dirty="0">
                <a:latin typeface="Arial" charset="0"/>
                <a:hlinkClick r:id="rId3"/>
              </a:rPr>
              <a:t>www.PartnersInMedEd.com</a:t>
            </a:r>
            <a:endParaRPr lang="en-US" altLang="en-US" sz="1500" dirty="0">
              <a:latin typeface="Arial" charset="0"/>
            </a:endParaRPr>
          </a:p>
          <a:p>
            <a:pPr algn="ctr">
              <a:lnSpc>
                <a:spcPct val="80000"/>
              </a:lnSpc>
              <a:buFont typeface="Wingdings" charset="2"/>
              <a:buNone/>
            </a:pPr>
            <a:endParaRPr lang="en-US" altLang="en-US" sz="1500" dirty="0">
              <a:latin typeface="Arial" charset="0"/>
            </a:endParaRPr>
          </a:p>
          <a:p>
            <a:pPr algn="ctr">
              <a:lnSpc>
                <a:spcPct val="80000"/>
              </a:lnSpc>
              <a:buFont typeface="Wingdings" charset="2"/>
              <a:buNone/>
            </a:pPr>
            <a:r>
              <a:rPr lang="en-US" altLang="en-US" sz="1800" dirty="0">
                <a:latin typeface="Arial" charset="0"/>
              </a:rPr>
              <a:t>Partners</a:t>
            </a:r>
            <a:r>
              <a:rPr lang="en-US" altLang="en-US" sz="1800" baseline="30000" dirty="0">
                <a:latin typeface="Arial" charset="0"/>
              </a:rPr>
              <a:t>®</a:t>
            </a:r>
            <a:r>
              <a:rPr lang="en-US" altLang="en-US" sz="1800" dirty="0">
                <a:latin typeface="Arial" charset="0"/>
              </a:rPr>
              <a:t> Snippets!</a:t>
            </a:r>
          </a:p>
        </p:txBody>
      </p:sp>
      <p:sp>
        <p:nvSpPr>
          <p:cNvPr id="126978" name="Rectangle 3"/>
          <p:cNvSpPr txBox="1">
            <a:spLocks noChangeArrowheads="1"/>
          </p:cNvSpPr>
          <p:nvPr/>
        </p:nvSpPr>
        <p:spPr bwMode="auto">
          <a:xfrm>
            <a:off x="4953000" y="836613"/>
            <a:ext cx="4038600" cy="464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bg2"/>
              </a:buClr>
              <a:buSzPct val="75000"/>
              <a:buFont typeface="Wingdings" charset="2"/>
              <a:buChar char="n"/>
              <a:defRPr sz="3200">
                <a:solidFill>
                  <a:schemeClr val="tx1"/>
                </a:solidFill>
                <a:latin typeface="Calibri" charset="0"/>
                <a:ea typeface="ＭＳ Ｐゴシック" charset="-128"/>
              </a:defRPr>
            </a:lvl1pPr>
            <a:lvl2pPr marL="742950" indent="-285750">
              <a:spcBef>
                <a:spcPct val="20000"/>
              </a:spcBef>
              <a:buClr>
                <a:schemeClr val="accent2"/>
              </a:buClr>
              <a:buSzPct val="80000"/>
              <a:buFont typeface="Wingdings" charset="2"/>
              <a:buChar char="¨"/>
              <a:defRPr sz="2800">
                <a:solidFill>
                  <a:schemeClr val="tx1"/>
                </a:solidFill>
                <a:latin typeface="Calibri" charset="0"/>
                <a:ea typeface="ＭＳ Ｐゴシック" charset="-128"/>
              </a:defRPr>
            </a:lvl2pPr>
            <a:lvl3pPr marL="1143000" indent="-228600">
              <a:spcBef>
                <a:spcPct val="20000"/>
              </a:spcBef>
              <a:buClr>
                <a:schemeClr val="bg2"/>
              </a:buClr>
              <a:buSzPct val="65000"/>
              <a:buFont typeface="Wingdings" charset="2"/>
              <a:buChar char="n"/>
              <a:defRPr sz="2400">
                <a:solidFill>
                  <a:schemeClr val="tx1"/>
                </a:solidFill>
                <a:latin typeface="Calibri" charset="0"/>
                <a:ea typeface="ＭＳ Ｐゴシック" charset="-128"/>
              </a:defRPr>
            </a:lvl3pPr>
            <a:lvl4pPr marL="1600200" indent="-228600">
              <a:spcBef>
                <a:spcPct val="20000"/>
              </a:spcBef>
              <a:buClr>
                <a:schemeClr val="accent2"/>
              </a:buClr>
              <a:buSzPct val="70000"/>
              <a:buFont typeface="Wingdings" charset="2"/>
              <a:buChar char="¨"/>
              <a:defRPr sz="2000">
                <a:solidFill>
                  <a:schemeClr val="tx1"/>
                </a:solidFill>
                <a:latin typeface="Calibri" charset="0"/>
                <a:ea typeface="ＭＳ Ｐゴシック" charset="-128"/>
              </a:defRPr>
            </a:lvl4pPr>
            <a:lvl5pPr marL="2057400" indent="-228600">
              <a:spcBef>
                <a:spcPct val="20000"/>
              </a:spcBef>
              <a:buClr>
                <a:schemeClr val="bg2"/>
              </a:buClr>
              <a:buFont typeface="Wingdings" charset="2"/>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9pPr>
          </a:lstStyle>
          <a:p>
            <a:pPr algn="ctr" eaLnBrk="1" hangingPunct="1">
              <a:lnSpc>
                <a:spcPct val="80000"/>
              </a:lnSpc>
              <a:buFont typeface="Wingdings" charset="2"/>
              <a:buNone/>
            </a:pPr>
            <a:endParaRPr lang="en-US" altLang="en-US" sz="1800" i="1" dirty="0">
              <a:latin typeface="Arial" charset="0"/>
            </a:endParaRPr>
          </a:p>
          <a:p>
            <a:pPr algn="ctr" eaLnBrk="1" hangingPunct="1">
              <a:lnSpc>
                <a:spcPct val="80000"/>
              </a:lnSpc>
              <a:buFont typeface="Wingdings" charset="2"/>
              <a:buNone/>
            </a:pPr>
            <a:r>
              <a:rPr lang="en-US" altLang="en-US" sz="1800" i="1" dirty="0">
                <a:latin typeface="Arial" charset="0"/>
              </a:rPr>
              <a:t>   </a:t>
            </a:r>
            <a:r>
              <a:rPr lang="en-US" altLang="en-US" sz="1800" dirty="0">
                <a:solidFill>
                  <a:srgbClr val="00A600"/>
                </a:solidFill>
                <a:latin typeface="Arial" charset="0"/>
              </a:rPr>
              <a:t>On-Demand Webinars</a:t>
            </a:r>
            <a:br>
              <a:rPr lang="en-US" altLang="en-US" sz="1800" dirty="0">
                <a:solidFill>
                  <a:srgbClr val="00A600"/>
                </a:solidFill>
                <a:latin typeface="Arial" charset="0"/>
              </a:rPr>
            </a:br>
            <a:endParaRPr lang="en-US" altLang="en-US" sz="1400" dirty="0">
              <a:latin typeface="Arial" charset="0"/>
            </a:endParaRPr>
          </a:p>
          <a:p>
            <a:pPr algn="ctr" eaLnBrk="1" hangingPunct="1">
              <a:lnSpc>
                <a:spcPct val="80000"/>
              </a:lnSpc>
              <a:buFont typeface="Wingdings" charset="2"/>
              <a:buNone/>
            </a:pPr>
            <a:r>
              <a:rPr lang="en-US" altLang="en-US" sz="1500" dirty="0">
                <a:latin typeface="Arial" charset="0"/>
              </a:rPr>
              <a:t>Self-Study Visits</a:t>
            </a:r>
          </a:p>
          <a:p>
            <a:pPr algn="ctr" eaLnBrk="1" hangingPunct="1">
              <a:lnSpc>
                <a:spcPct val="80000"/>
              </a:lnSpc>
              <a:buFont typeface="Wingdings" charset="2"/>
              <a:buNone/>
            </a:pPr>
            <a:endParaRPr lang="en-US" altLang="en-US" sz="1500" dirty="0">
              <a:latin typeface="Arial" charset="0"/>
            </a:endParaRPr>
          </a:p>
          <a:p>
            <a:pPr algn="ctr" eaLnBrk="1" hangingPunct="1">
              <a:lnSpc>
                <a:spcPct val="80000"/>
              </a:lnSpc>
              <a:buFont typeface="Wingdings" charset="2"/>
              <a:buNone/>
            </a:pPr>
            <a:r>
              <a:rPr lang="en-US" altLang="en-US" sz="1500" dirty="0">
                <a:latin typeface="Arial" charset="0"/>
              </a:rPr>
              <a:t>Introduction to GME for </a:t>
            </a:r>
          </a:p>
          <a:p>
            <a:pPr algn="ctr" eaLnBrk="1" hangingPunct="1">
              <a:lnSpc>
                <a:spcPct val="80000"/>
              </a:lnSpc>
              <a:buFont typeface="Wingdings" charset="2"/>
              <a:buNone/>
            </a:pPr>
            <a:r>
              <a:rPr lang="en-US" altLang="en-US" sz="1500" dirty="0">
                <a:latin typeface="Arial" charset="0"/>
              </a:rPr>
              <a:t>New Program Coordinators</a:t>
            </a:r>
          </a:p>
          <a:p>
            <a:pPr algn="ctr" eaLnBrk="1" hangingPunct="1">
              <a:lnSpc>
                <a:spcPct val="80000"/>
              </a:lnSpc>
              <a:buFont typeface="Wingdings" charset="2"/>
              <a:buNone/>
            </a:pPr>
            <a:endParaRPr lang="en-US" altLang="en-US" sz="1500" dirty="0">
              <a:latin typeface="Arial" charset="0"/>
            </a:endParaRPr>
          </a:p>
          <a:p>
            <a:pPr algn="ctr" eaLnBrk="1" hangingPunct="1">
              <a:lnSpc>
                <a:spcPct val="80000"/>
              </a:lnSpc>
              <a:buFont typeface="Wingdings" charset="2"/>
              <a:buNone/>
            </a:pPr>
            <a:r>
              <a:rPr lang="en-US" altLang="en-US" sz="1500" dirty="0">
                <a:latin typeface="Arial" charset="0"/>
              </a:rPr>
              <a:t>Milestones &amp; CCCs</a:t>
            </a:r>
          </a:p>
          <a:p>
            <a:pPr algn="ctr" eaLnBrk="1" hangingPunct="1">
              <a:lnSpc>
                <a:spcPct val="80000"/>
              </a:lnSpc>
              <a:buFont typeface="Wingdings" charset="2"/>
              <a:buNone/>
            </a:pPr>
            <a:endParaRPr lang="en-US" altLang="en-US" sz="1500" dirty="0">
              <a:latin typeface="Arial" charset="0"/>
            </a:endParaRPr>
          </a:p>
          <a:p>
            <a:pPr algn="ctr" eaLnBrk="1" hangingPunct="1">
              <a:lnSpc>
                <a:spcPct val="80000"/>
              </a:lnSpc>
              <a:buFont typeface="Wingdings" charset="2"/>
              <a:buNone/>
            </a:pPr>
            <a:r>
              <a:rPr lang="en-US" altLang="en-US" sz="1500" dirty="0">
                <a:latin typeface="Arial" charset="0"/>
              </a:rPr>
              <a:t>GME Financing – The Basics</a:t>
            </a:r>
          </a:p>
          <a:p>
            <a:pPr algn="ctr" eaLnBrk="1" hangingPunct="1">
              <a:lnSpc>
                <a:spcPct val="80000"/>
              </a:lnSpc>
              <a:buFont typeface="Wingdings" charset="2"/>
              <a:buNone/>
            </a:pPr>
            <a:endParaRPr lang="en-US" altLang="en-US" sz="1500" dirty="0">
              <a:latin typeface="Arial" charset="0"/>
            </a:endParaRPr>
          </a:p>
          <a:p>
            <a:pPr algn="ctr" eaLnBrk="1" hangingPunct="1">
              <a:lnSpc>
                <a:spcPct val="80000"/>
              </a:lnSpc>
              <a:buFont typeface="Wingdings" charset="2"/>
              <a:buNone/>
            </a:pPr>
            <a:r>
              <a:rPr lang="en-US" altLang="en-US" sz="1500" dirty="0">
                <a:latin typeface="Arial" charset="0"/>
              </a:rPr>
              <a:t>Single Accreditation System</a:t>
            </a:r>
            <a:endParaRPr lang="en-US" altLang="ja-JP" sz="1500" dirty="0">
              <a:latin typeface="Arial" charset="0"/>
            </a:endParaRPr>
          </a:p>
          <a:p>
            <a:pPr algn="ctr" eaLnBrk="1" hangingPunct="1">
              <a:lnSpc>
                <a:spcPct val="80000"/>
              </a:lnSpc>
              <a:buFont typeface="Wingdings" charset="2"/>
              <a:buNone/>
            </a:pPr>
            <a:endParaRPr lang="en-US" altLang="ja-JP" sz="1500" dirty="0">
              <a:latin typeface="Arial" charset="0"/>
            </a:endParaRPr>
          </a:p>
          <a:p>
            <a:pPr algn="ctr" eaLnBrk="1" hangingPunct="1">
              <a:lnSpc>
                <a:spcPct val="80000"/>
              </a:lnSpc>
              <a:buFont typeface="Wingdings" charset="2"/>
              <a:buNone/>
            </a:pPr>
            <a:r>
              <a:rPr lang="en-US" altLang="ja-JP" sz="1500" dirty="0">
                <a:latin typeface="Arial" charset="0"/>
              </a:rPr>
              <a:t>The IOM Report</a:t>
            </a:r>
          </a:p>
          <a:p>
            <a:pPr algn="ctr" eaLnBrk="1" hangingPunct="1">
              <a:lnSpc>
                <a:spcPct val="80000"/>
              </a:lnSpc>
              <a:buFont typeface="Wingdings" charset="2"/>
              <a:buNone/>
            </a:pPr>
            <a:endParaRPr lang="en-US" altLang="ja-JP" sz="1500" dirty="0">
              <a:latin typeface="Arial" charset="0"/>
            </a:endParaRPr>
          </a:p>
          <a:p>
            <a:pPr algn="ctr" eaLnBrk="1" hangingPunct="1">
              <a:lnSpc>
                <a:spcPct val="80000"/>
              </a:lnSpc>
              <a:buFont typeface="Wingdings" charset="2"/>
              <a:buNone/>
            </a:pPr>
            <a:r>
              <a:rPr lang="en-US" altLang="ja-JP" sz="1500" dirty="0">
                <a:latin typeface="Arial" charset="0"/>
              </a:rPr>
              <a:t>Institutional Requirements: What’s New?</a:t>
            </a:r>
          </a:p>
          <a:p>
            <a:pPr algn="ctr" eaLnBrk="1" hangingPunct="1">
              <a:lnSpc>
                <a:spcPct val="80000"/>
              </a:lnSpc>
              <a:buFont typeface="Wingdings" charset="2"/>
              <a:buNone/>
            </a:pPr>
            <a:endParaRPr lang="en-US" altLang="ja-JP" sz="1500" dirty="0">
              <a:latin typeface="Arial" charset="0"/>
            </a:endParaRPr>
          </a:p>
          <a:p>
            <a:pPr algn="ctr" eaLnBrk="1" hangingPunct="1">
              <a:lnSpc>
                <a:spcPct val="80000"/>
              </a:lnSpc>
              <a:buFont typeface="Wingdings" charset="2"/>
              <a:buNone/>
            </a:pPr>
            <a:endParaRPr lang="en-US" altLang="ja-JP" sz="1500" dirty="0">
              <a:latin typeface="Arial" charset="0"/>
            </a:endParaRPr>
          </a:p>
          <a:p>
            <a:pPr algn="ctr" eaLnBrk="1" hangingPunct="1">
              <a:lnSpc>
                <a:spcPct val="80000"/>
              </a:lnSpc>
              <a:buFont typeface="Wingdings" charset="2"/>
              <a:buNone/>
            </a:pPr>
            <a:endParaRPr lang="en-US" altLang="ja-JP" sz="1500" dirty="0">
              <a:latin typeface="Arial" charset="0"/>
            </a:endParaRPr>
          </a:p>
          <a:p>
            <a:pPr algn="ctr" eaLnBrk="1" hangingPunct="1">
              <a:lnSpc>
                <a:spcPct val="80000"/>
              </a:lnSpc>
              <a:buFont typeface="Wingdings" charset="2"/>
              <a:buNone/>
            </a:pPr>
            <a:endParaRPr lang="en-US" altLang="ja-JP" sz="1500" dirty="0">
              <a:latin typeface="Arial" charset="0"/>
            </a:endParaRPr>
          </a:p>
          <a:p>
            <a:pPr algn="ctr" eaLnBrk="1" hangingPunct="1">
              <a:lnSpc>
                <a:spcPct val="80000"/>
              </a:lnSpc>
              <a:buFont typeface="Wingdings" charset="2"/>
              <a:buNone/>
            </a:pPr>
            <a:endParaRPr lang="en-US" altLang="en-US" sz="1500" dirty="0">
              <a:latin typeface="Arial" charset="0"/>
            </a:endParaRPr>
          </a:p>
          <a:p>
            <a:pPr algn="ctr" eaLnBrk="1" hangingPunct="1">
              <a:lnSpc>
                <a:spcPct val="80000"/>
              </a:lnSpc>
              <a:buFont typeface="Wingdings" charset="2"/>
              <a:buNone/>
            </a:pPr>
            <a:endParaRPr lang="en-US" altLang="en-US" sz="1500" i="1" dirty="0">
              <a:latin typeface="Arial" charset="0"/>
            </a:endParaRPr>
          </a:p>
          <a:p>
            <a:pPr algn="ctr" eaLnBrk="1" hangingPunct="1">
              <a:lnSpc>
                <a:spcPct val="80000"/>
              </a:lnSpc>
              <a:buFont typeface="Wingdings" charset="2"/>
              <a:buNone/>
            </a:pPr>
            <a:endParaRPr lang="en-US" altLang="en-US" sz="1500" dirty="0">
              <a:latin typeface="Arial" charset="0"/>
            </a:endParaRPr>
          </a:p>
        </p:txBody>
      </p:sp>
      <p:sp>
        <p:nvSpPr>
          <p:cNvPr id="126979" name="TextBox 1"/>
          <p:cNvSpPr txBox="1">
            <a:spLocks noChangeArrowheads="1"/>
          </p:cNvSpPr>
          <p:nvPr/>
        </p:nvSpPr>
        <p:spPr bwMode="auto">
          <a:xfrm>
            <a:off x="2257425" y="490538"/>
            <a:ext cx="47736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charset="2"/>
              <a:buChar char="n"/>
              <a:defRPr sz="3200">
                <a:solidFill>
                  <a:schemeClr val="tx1"/>
                </a:solidFill>
                <a:latin typeface="Calibri" charset="0"/>
                <a:ea typeface="ＭＳ Ｐゴシック" charset="-128"/>
              </a:defRPr>
            </a:lvl1pPr>
            <a:lvl2pPr marL="742950" indent="-285750">
              <a:spcBef>
                <a:spcPct val="20000"/>
              </a:spcBef>
              <a:buClr>
                <a:schemeClr val="accent2"/>
              </a:buClr>
              <a:buSzPct val="80000"/>
              <a:buFont typeface="Wingdings" charset="2"/>
              <a:buChar char="¨"/>
              <a:defRPr sz="2800">
                <a:solidFill>
                  <a:schemeClr val="tx1"/>
                </a:solidFill>
                <a:latin typeface="Calibri" charset="0"/>
                <a:ea typeface="ＭＳ Ｐゴシック" charset="-128"/>
              </a:defRPr>
            </a:lvl2pPr>
            <a:lvl3pPr marL="1143000" indent="-228600">
              <a:spcBef>
                <a:spcPct val="20000"/>
              </a:spcBef>
              <a:buClr>
                <a:schemeClr val="bg2"/>
              </a:buClr>
              <a:buSzPct val="65000"/>
              <a:buFont typeface="Wingdings" charset="2"/>
              <a:buChar char="n"/>
              <a:defRPr sz="2400">
                <a:solidFill>
                  <a:schemeClr val="tx1"/>
                </a:solidFill>
                <a:latin typeface="Calibri" charset="0"/>
                <a:ea typeface="ＭＳ Ｐゴシック" charset="-128"/>
              </a:defRPr>
            </a:lvl3pPr>
            <a:lvl4pPr marL="1600200" indent="-228600">
              <a:spcBef>
                <a:spcPct val="20000"/>
              </a:spcBef>
              <a:buClr>
                <a:schemeClr val="accent2"/>
              </a:buClr>
              <a:buSzPct val="70000"/>
              <a:buFont typeface="Wingdings" charset="2"/>
              <a:buChar char="¨"/>
              <a:defRPr sz="2000">
                <a:solidFill>
                  <a:schemeClr val="tx1"/>
                </a:solidFill>
                <a:latin typeface="Calibri" charset="0"/>
                <a:ea typeface="ＭＳ Ｐゴシック" charset="-128"/>
              </a:defRPr>
            </a:lvl4pPr>
            <a:lvl5pPr marL="2057400" indent="-228600">
              <a:spcBef>
                <a:spcPct val="20000"/>
              </a:spcBef>
              <a:buClr>
                <a:schemeClr val="bg2"/>
              </a:buClr>
              <a:buFont typeface="Wingdings" charset="2"/>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9pPr>
          </a:lstStyle>
          <a:p>
            <a:pPr algn="ctr">
              <a:spcBef>
                <a:spcPct val="0"/>
              </a:spcBef>
              <a:buClrTx/>
              <a:buSzTx/>
              <a:buFontTx/>
              <a:buNone/>
            </a:pPr>
            <a:r>
              <a:rPr lang="en-US" altLang="en-US" sz="2800">
                <a:latin typeface="Arial" charset="0"/>
              </a:rPr>
              <a:t>Partners’ Online Education</a:t>
            </a:r>
          </a:p>
        </p:txBody>
      </p:sp>
      <p:sp>
        <p:nvSpPr>
          <p:cNvPr id="126980" name="Rectangle 3"/>
          <p:cNvSpPr>
            <a:spLocks noChangeArrowheads="1"/>
          </p:cNvSpPr>
          <p:nvPr/>
        </p:nvSpPr>
        <p:spPr bwMode="auto">
          <a:xfrm>
            <a:off x="4811713" y="5334000"/>
            <a:ext cx="3036887"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bg2"/>
              </a:buClr>
              <a:buSzPct val="75000"/>
              <a:buFont typeface="Wingdings" charset="2"/>
              <a:buChar char="n"/>
              <a:defRPr sz="3200">
                <a:solidFill>
                  <a:schemeClr val="tx1"/>
                </a:solidFill>
                <a:latin typeface="Calibri" charset="0"/>
                <a:ea typeface="ＭＳ Ｐゴシック" charset="-128"/>
              </a:defRPr>
            </a:lvl1pPr>
            <a:lvl2pPr marL="742950" indent="-285750">
              <a:spcBef>
                <a:spcPct val="20000"/>
              </a:spcBef>
              <a:buClr>
                <a:schemeClr val="accent2"/>
              </a:buClr>
              <a:buSzPct val="80000"/>
              <a:buFont typeface="Wingdings" charset="2"/>
              <a:buChar char="¨"/>
              <a:defRPr sz="2800">
                <a:solidFill>
                  <a:schemeClr val="tx1"/>
                </a:solidFill>
                <a:latin typeface="Calibri" charset="0"/>
                <a:ea typeface="ＭＳ Ｐゴシック" charset="-128"/>
              </a:defRPr>
            </a:lvl2pPr>
            <a:lvl3pPr marL="1143000" indent="-228600">
              <a:spcBef>
                <a:spcPct val="20000"/>
              </a:spcBef>
              <a:buClr>
                <a:schemeClr val="bg2"/>
              </a:buClr>
              <a:buSzPct val="65000"/>
              <a:buFont typeface="Wingdings" charset="2"/>
              <a:buChar char="n"/>
              <a:defRPr sz="2400">
                <a:solidFill>
                  <a:schemeClr val="tx1"/>
                </a:solidFill>
                <a:latin typeface="Calibri" charset="0"/>
                <a:ea typeface="ＭＳ Ｐゴシック" charset="-128"/>
              </a:defRPr>
            </a:lvl3pPr>
            <a:lvl4pPr marL="1600200" indent="-228600">
              <a:spcBef>
                <a:spcPct val="20000"/>
              </a:spcBef>
              <a:buClr>
                <a:schemeClr val="accent2"/>
              </a:buClr>
              <a:buSzPct val="70000"/>
              <a:buFont typeface="Wingdings" charset="2"/>
              <a:buChar char="¨"/>
              <a:defRPr sz="2000">
                <a:solidFill>
                  <a:schemeClr val="tx1"/>
                </a:solidFill>
                <a:latin typeface="Calibri" charset="0"/>
                <a:ea typeface="ＭＳ Ｐゴシック" charset="-128"/>
              </a:defRPr>
            </a:lvl4pPr>
            <a:lvl5pPr marL="2057400" indent="-228600">
              <a:spcBef>
                <a:spcPct val="20000"/>
              </a:spcBef>
              <a:buClr>
                <a:schemeClr val="bg2"/>
              </a:buClr>
              <a:buFont typeface="Wingdings" charset="2"/>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9pPr>
          </a:lstStyle>
          <a:p>
            <a:pPr algn="r" eaLnBrk="1" hangingPunct="1">
              <a:lnSpc>
                <a:spcPct val="80000"/>
              </a:lnSpc>
              <a:buFont typeface="Wingdings" charset="2"/>
              <a:buNone/>
            </a:pPr>
            <a:r>
              <a:rPr lang="en-US" altLang="en-US" sz="1400" i="1">
                <a:latin typeface="Arial" charset="0"/>
              </a:rPr>
              <a:t>Contact us today to learn </a:t>
            </a:r>
          </a:p>
          <a:p>
            <a:pPr algn="r" eaLnBrk="1" hangingPunct="1">
              <a:lnSpc>
                <a:spcPct val="80000"/>
              </a:lnSpc>
              <a:buFont typeface="Wingdings" charset="2"/>
              <a:buNone/>
            </a:pPr>
            <a:r>
              <a:rPr lang="en-US" altLang="en-US" sz="1400" i="1">
                <a:latin typeface="Arial" charset="0"/>
              </a:rPr>
              <a:t>how our Educational Passports can save you time &amp; money! </a:t>
            </a:r>
          </a:p>
          <a:p>
            <a:pPr algn="r" eaLnBrk="1" hangingPunct="1">
              <a:lnSpc>
                <a:spcPct val="80000"/>
              </a:lnSpc>
              <a:buFont typeface="Wingdings" charset="2"/>
              <a:buNone/>
            </a:pPr>
            <a:r>
              <a:rPr lang="en-US" altLang="en-US" sz="1400" i="1">
                <a:latin typeface="Arial" charset="0"/>
              </a:rPr>
              <a:t>724-864-7320</a:t>
            </a:r>
          </a:p>
        </p:txBody>
      </p:sp>
      <p:pic>
        <p:nvPicPr>
          <p:cNvPr id="126981" name="Picture 4" descr="Media-Play-02-256.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9906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982" name="Picture 1" descr="Calendar-Date-256.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4800" y="9906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983" name="Picture 2" descr="InstCustomIconLarge.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flipH="1">
            <a:off x="7924800" y="56388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984" name="Picture 4" descr="InstIconLarge.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flipH="1">
            <a:off x="8458200" y="57912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985" name="Picture 5" descr="InstPlusIconLarge.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flipH="1">
            <a:off x="8305800" y="52578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8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charset="2"/>
              <a:buChar char="n"/>
              <a:defRPr sz="3200">
                <a:solidFill>
                  <a:schemeClr val="tx1"/>
                </a:solidFill>
                <a:latin typeface="Calibri" charset="0"/>
                <a:ea typeface="ＭＳ Ｐゴシック" charset="-128"/>
              </a:defRPr>
            </a:lvl1pPr>
            <a:lvl2pPr marL="742950" indent="-285750">
              <a:spcBef>
                <a:spcPct val="20000"/>
              </a:spcBef>
              <a:buClr>
                <a:schemeClr val="accent2"/>
              </a:buClr>
              <a:buSzPct val="80000"/>
              <a:buFont typeface="Wingdings" charset="2"/>
              <a:buChar char="¨"/>
              <a:defRPr sz="2800">
                <a:solidFill>
                  <a:schemeClr val="tx1"/>
                </a:solidFill>
                <a:latin typeface="Calibri" charset="0"/>
                <a:ea typeface="ＭＳ Ｐゴシック" charset="-128"/>
              </a:defRPr>
            </a:lvl2pPr>
            <a:lvl3pPr marL="1143000" indent="-228600">
              <a:spcBef>
                <a:spcPct val="20000"/>
              </a:spcBef>
              <a:buClr>
                <a:schemeClr val="bg2"/>
              </a:buClr>
              <a:buSzPct val="65000"/>
              <a:buFont typeface="Wingdings" charset="2"/>
              <a:buChar char="n"/>
              <a:defRPr sz="2400">
                <a:solidFill>
                  <a:schemeClr val="tx1"/>
                </a:solidFill>
                <a:latin typeface="Calibri" charset="0"/>
                <a:ea typeface="ＭＳ Ｐゴシック" charset="-128"/>
              </a:defRPr>
            </a:lvl3pPr>
            <a:lvl4pPr marL="1600200" indent="-228600">
              <a:spcBef>
                <a:spcPct val="20000"/>
              </a:spcBef>
              <a:buClr>
                <a:schemeClr val="accent2"/>
              </a:buClr>
              <a:buSzPct val="70000"/>
              <a:buFont typeface="Wingdings" charset="2"/>
              <a:buChar char="¨"/>
              <a:defRPr sz="2000">
                <a:solidFill>
                  <a:schemeClr val="tx1"/>
                </a:solidFill>
                <a:latin typeface="Calibri" charset="0"/>
                <a:ea typeface="ＭＳ Ｐゴシック" charset="-128"/>
              </a:defRPr>
            </a:lvl4pPr>
            <a:lvl5pPr marL="2057400" indent="-228600">
              <a:spcBef>
                <a:spcPct val="20000"/>
              </a:spcBef>
              <a:buClr>
                <a:schemeClr val="bg2"/>
              </a:buClr>
              <a:buFont typeface="Wingdings" charset="2"/>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9pPr>
          </a:lstStyle>
          <a:p>
            <a:pPr>
              <a:spcBef>
                <a:spcPct val="0"/>
              </a:spcBef>
              <a:buClrTx/>
              <a:buSzTx/>
              <a:buFontTx/>
              <a:buNone/>
            </a:pPr>
            <a:r>
              <a:rPr lang="en-US" altLang="en-US" sz="1000" smtClean="0">
                <a:latin typeface="Arial" charset="0"/>
              </a:rPr>
              <a:t>Presented by Partners in Medical Education, Inc. - 2015</a:t>
            </a:r>
            <a:endParaRPr lang="en-US" altLang="en-US" sz="1000">
              <a:latin typeface="Arial" charset="0"/>
            </a:endParaRPr>
          </a:p>
        </p:txBody>
      </p:sp>
      <p:sp>
        <p:nvSpPr>
          <p:cNvPr id="12698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charset="2"/>
              <a:buChar char="n"/>
              <a:defRPr sz="3200">
                <a:solidFill>
                  <a:schemeClr val="tx1"/>
                </a:solidFill>
                <a:latin typeface="Calibri" charset="0"/>
                <a:ea typeface="ＭＳ Ｐゴシック" charset="-128"/>
              </a:defRPr>
            </a:lvl1pPr>
            <a:lvl2pPr marL="742950" indent="-285750">
              <a:spcBef>
                <a:spcPct val="20000"/>
              </a:spcBef>
              <a:buClr>
                <a:schemeClr val="accent2"/>
              </a:buClr>
              <a:buSzPct val="80000"/>
              <a:buFont typeface="Wingdings" charset="2"/>
              <a:buChar char="¨"/>
              <a:defRPr sz="2800">
                <a:solidFill>
                  <a:schemeClr val="tx1"/>
                </a:solidFill>
                <a:latin typeface="Calibri" charset="0"/>
                <a:ea typeface="ＭＳ Ｐゴシック" charset="-128"/>
              </a:defRPr>
            </a:lvl2pPr>
            <a:lvl3pPr marL="1143000" indent="-228600">
              <a:spcBef>
                <a:spcPct val="20000"/>
              </a:spcBef>
              <a:buClr>
                <a:schemeClr val="bg2"/>
              </a:buClr>
              <a:buSzPct val="65000"/>
              <a:buFont typeface="Wingdings" charset="2"/>
              <a:buChar char="n"/>
              <a:defRPr sz="2400">
                <a:solidFill>
                  <a:schemeClr val="tx1"/>
                </a:solidFill>
                <a:latin typeface="Calibri" charset="0"/>
                <a:ea typeface="ＭＳ Ｐゴシック" charset="-128"/>
              </a:defRPr>
            </a:lvl3pPr>
            <a:lvl4pPr marL="1600200" indent="-228600">
              <a:spcBef>
                <a:spcPct val="20000"/>
              </a:spcBef>
              <a:buClr>
                <a:schemeClr val="accent2"/>
              </a:buClr>
              <a:buSzPct val="70000"/>
              <a:buFont typeface="Wingdings" charset="2"/>
              <a:buChar char="¨"/>
              <a:defRPr sz="2000">
                <a:solidFill>
                  <a:schemeClr val="tx1"/>
                </a:solidFill>
                <a:latin typeface="Calibri" charset="0"/>
                <a:ea typeface="ＭＳ Ｐゴシック" charset="-128"/>
              </a:defRPr>
            </a:lvl4pPr>
            <a:lvl5pPr marL="2057400" indent="-228600">
              <a:spcBef>
                <a:spcPct val="20000"/>
              </a:spcBef>
              <a:buClr>
                <a:schemeClr val="bg2"/>
              </a:buClr>
              <a:buFont typeface="Wingdings" charset="2"/>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9pPr>
          </a:lstStyle>
          <a:p>
            <a:pPr>
              <a:spcBef>
                <a:spcPct val="0"/>
              </a:spcBef>
              <a:buClrTx/>
              <a:buSzTx/>
              <a:buFontTx/>
              <a:buNone/>
            </a:pPr>
            <a:r>
              <a:rPr lang="en-US" altLang="en-US" sz="1000" dirty="0" smtClean="0">
                <a:latin typeface="Arial Black" charset="0"/>
              </a:rPr>
              <a:t>36</a:t>
            </a:r>
            <a:endParaRPr lang="en-US" altLang="en-US" sz="1000" dirty="0">
              <a:latin typeface="Arial Black" charset="0"/>
            </a:endParaRPr>
          </a:p>
        </p:txBody>
      </p:sp>
      <p:pic>
        <p:nvPicPr>
          <p:cNvPr id="126988" name="Picture 1"/>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0375" y="5867400"/>
            <a:ext cx="79216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2779754"/>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3"/>
          <p:cNvSpPr>
            <a:spLocks noGrp="1" noChangeArrowheads="1"/>
          </p:cNvSpPr>
          <p:nvPr>
            <p:ph type="body" idx="1"/>
          </p:nvPr>
        </p:nvSpPr>
        <p:spPr>
          <a:xfrm>
            <a:off x="1066800" y="2743200"/>
            <a:ext cx="7010400" cy="2895600"/>
          </a:xfrm>
        </p:spPr>
        <p:txBody>
          <a:bodyPr/>
          <a:lstStyle/>
          <a:p>
            <a:pPr algn="ctr" eaLnBrk="1" hangingPunct="1">
              <a:lnSpc>
                <a:spcPct val="80000"/>
              </a:lnSpc>
              <a:buFont typeface="Wingdings" pitchFamily="2" charset="2"/>
              <a:buNone/>
              <a:defRPr/>
            </a:pPr>
            <a:r>
              <a:rPr lang="en-US" sz="2000" b="1" dirty="0" smtClean="0"/>
              <a:t>    Partners in Medical Education, Inc. provides comprehensive consulting services to the GME community.  For more information, contact us at:</a:t>
            </a:r>
          </a:p>
          <a:p>
            <a:pPr algn="ctr" eaLnBrk="1" hangingPunct="1">
              <a:lnSpc>
                <a:spcPct val="80000"/>
              </a:lnSpc>
              <a:buFont typeface="Wingdings" pitchFamily="2" charset="2"/>
              <a:buNone/>
              <a:defRPr/>
            </a:pPr>
            <a:endParaRPr lang="en-US" sz="2000" b="1" dirty="0" smtClean="0"/>
          </a:p>
          <a:p>
            <a:pPr algn="ctr" eaLnBrk="1" hangingPunct="1">
              <a:lnSpc>
                <a:spcPct val="80000"/>
              </a:lnSpc>
              <a:buFont typeface="Wingdings" pitchFamily="2" charset="2"/>
              <a:buNone/>
              <a:defRPr/>
            </a:pPr>
            <a:r>
              <a:rPr lang="en-US" sz="2000" b="1" dirty="0" smtClean="0"/>
              <a:t>724-864-7320</a:t>
            </a:r>
          </a:p>
          <a:p>
            <a:pPr algn="ctr">
              <a:lnSpc>
                <a:spcPct val="80000"/>
              </a:lnSpc>
              <a:buFont typeface="Wingdings" pitchFamily="2" charset="2"/>
              <a:buNone/>
              <a:defRPr/>
            </a:pPr>
            <a:r>
              <a:rPr lang="en-US" sz="2000" b="1" dirty="0" smtClean="0"/>
              <a:t>Info@PartnersInMedEd.com</a:t>
            </a:r>
            <a:endParaRPr lang="en-US" sz="2000" b="1" dirty="0"/>
          </a:p>
          <a:p>
            <a:pPr algn="ctr" eaLnBrk="1" hangingPunct="1">
              <a:lnSpc>
                <a:spcPct val="80000"/>
              </a:lnSpc>
              <a:buFont typeface="Wingdings" pitchFamily="2" charset="2"/>
              <a:buNone/>
              <a:defRPr/>
            </a:pPr>
            <a:endParaRPr lang="en-US" sz="2000" b="1" dirty="0" smtClean="0">
              <a:solidFill>
                <a:schemeClr val="accent2">
                  <a:lumMod val="75000"/>
                </a:schemeClr>
              </a:solidFill>
            </a:endParaRPr>
          </a:p>
          <a:p>
            <a:pPr algn="ctr" eaLnBrk="1" hangingPunct="1">
              <a:lnSpc>
                <a:spcPct val="80000"/>
              </a:lnSpc>
              <a:buFont typeface="Wingdings" pitchFamily="2" charset="2"/>
              <a:buNone/>
              <a:defRPr/>
            </a:pPr>
            <a:r>
              <a:rPr lang="en-US" sz="2000" b="1" dirty="0" smtClean="0"/>
              <a:t>www.PartnersInMedEd.com</a:t>
            </a:r>
          </a:p>
          <a:p>
            <a:pPr eaLnBrk="1" hangingPunct="1">
              <a:lnSpc>
                <a:spcPct val="80000"/>
              </a:lnSpc>
              <a:buFont typeface="Wingdings" pitchFamily="2" charset="2"/>
              <a:buNone/>
              <a:defRPr/>
            </a:pPr>
            <a:endParaRPr lang="en-US" sz="2800" b="1" dirty="0" smtClean="0"/>
          </a:p>
        </p:txBody>
      </p:sp>
      <p:pic>
        <p:nvPicPr>
          <p:cNvPr id="12800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914400"/>
            <a:ext cx="3087688"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03" name="Footer Placeholder 5"/>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charset="2"/>
              <a:buChar char="n"/>
              <a:defRPr sz="3200">
                <a:solidFill>
                  <a:schemeClr val="tx1"/>
                </a:solidFill>
                <a:latin typeface="Calibri" charset="0"/>
                <a:ea typeface="ＭＳ Ｐゴシック" charset="-128"/>
              </a:defRPr>
            </a:lvl1pPr>
            <a:lvl2pPr marL="742950" indent="-285750">
              <a:spcBef>
                <a:spcPct val="20000"/>
              </a:spcBef>
              <a:buClr>
                <a:schemeClr val="accent2"/>
              </a:buClr>
              <a:buSzPct val="80000"/>
              <a:buFont typeface="Wingdings" charset="2"/>
              <a:buChar char="¨"/>
              <a:defRPr sz="2800">
                <a:solidFill>
                  <a:schemeClr val="tx1"/>
                </a:solidFill>
                <a:latin typeface="Calibri" charset="0"/>
                <a:ea typeface="ＭＳ Ｐゴシック" charset="-128"/>
              </a:defRPr>
            </a:lvl2pPr>
            <a:lvl3pPr marL="1143000" indent="-228600">
              <a:spcBef>
                <a:spcPct val="20000"/>
              </a:spcBef>
              <a:buClr>
                <a:schemeClr val="bg2"/>
              </a:buClr>
              <a:buSzPct val="65000"/>
              <a:buFont typeface="Wingdings" charset="2"/>
              <a:buChar char="n"/>
              <a:defRPr sz="2400">
                <a:solidFill>
                  <a:schemeClr val="tx1"/>
                </a:solidFill>
                <a:latin typeface="Calibri" charset="0"/>
                <a:ea typeface="ＭＳ Ｐゴシック" charset="-128"/>
              </a:defRPr>
            </a:lvl3pPr>
            <a:lvl4pPr marL="1600200" indent="-228600">
              <a:spcBef>
                <a:spcPct val="20000"/>
              </a:spcBef>
              <a:buClr>
                <a:schemeClr val="accent2"/>
              </a:buClr>
              <a:buSzPct val="70000"/>
              <a:buFont typeface="Wingdings" charset="2"/>
              <a:buChar char="¨"/>
              <a:defRPr sz="2000">
                <a:solidFill>
                  <a:schemeClr val="tx1"/>
                </a:solidFill>
                <a:latin typeface="Calibri" charset="0"/>
                <a:ea typeface="ＭＳ Ｐゴシック" charset="-128"/>
              </a:defRPr>
            </a:lvl4pPr>
            <a:lvl5pPr marL="2057400" indent="-228600">
              <a:spcBef>
                <a:spcPct val="20000"/>
              </a:spcBef>
              <a:buClr>
                <a:schemeClr val="bg2"/>
              </a:buClr>
              <a:buFont typeface="Wingdings" charset="2"/>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9pPr>
          </a:lstStyle>
          <a:p>
            <a:pPr>
              <a:spcBef>
                <a:spcPct val="0"/>
              </a:spcBef>
              <a:buClrTx/>
              <a:buSzTx/>
              <a:buFontTx/>
              <a:buNone/>
            </a:pPr>
            <a:r>
              <a:rPr lang="en-US" altLang="en-US" sz="1000" smtClean="0">
                <a:latin typeface="Arial" charset="0"/>
              </a:rPr>
              <a:t>Presented by Partners in Medical Education, Inc. - 2015</a:t>
            </a:r>
            <a:endParaRPr lang="en-US" altLang="en-US" sz="1000">
              <a:latin typeface="Arial" charset="0"/>
            </a:endParaRPr>
          </a:p>
        </p:txBody>
      </p:sp>
      <p:sp>
        <p:nvSpPr>
          <p:cNvPr id="128004" name="Slide Number Placeholder 6"/>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charset="2"/>
              <a:buChar char="n"/>
              <a:defRPr sz="3200">
                <a:solidFill>
                  <a:schemeClr val="tx1"/>
                </a:solidFill>
                <a:latin typeface="Calibri" charset="0"/>
                <a:ea typeface="ＭＳ Ｐゴシック" charset="-128"/>
              </a:defRPr>
            </a:lvl1pPr>
            <a:lvl2pPr marL="742950" indent="-285750">
              <a:spcBef>
                <a:spcPct val="20000"/>
              </a:spcBef>
              <a:buClr>
                <a:schemeClr val="accent2"/>
              </a:buClr>
              <a:buSzPct val="80000"/>
              <a:buFont typeface="Wingdings" charset="2"/>
              <a:buChar char="¨"/>
              <a:defRPr sz="2800">
                <a:solidFill>
                  <a:schemeClr val="tx1"/>
                </a:solidFill>
                <a:latin typeface="Calibri" charset="0"/>
                <a:ea typeface="ＭＳ Ｐゴシック" charset="-128"/>
              </a:defRPr>
            </a:lvl2pPr>
            <a:lvl3pPr marL="1143000" indent="-228600">
              <a:spcBef>
                <a:spcPct val="20000"/>
              </a:spcBef>
              <a:buClr>
                <a:schemeClr val="bg2"/>
              </a:buClr>
              <a:buSzPct val="65000"/>
              <a:buFont typeface="Wingdings" charset="2"/>
              <a:buChar char="n"/>
              <a:defRPr sz="2400">
                <a:solidFill>
                  <a:schemeClr val="tx1"/>
                </a:solidFill>
                <a:latin typeface="Calibri" charset="0"/>
                <a:ea typeface="ＭＳ Ｐゴシック" charset="-128"/>
              </a:defRPr>
            </a:lvl3pPr>
            <a:lvl4pPr marL="1600200" indent="-228600">
              <a:spcBef>
                <a:spcPct val="20000"/>
              </a:spcBef>
              <a:buClr>
                <a:schemeClr val="accent2"/>
              </a:buClr>
              <a:buSzPct val="70000"/>
              <a:buFont typeface="Wingdings" charset="2"/>
              <a:buChar char="¨"/>
              <a:defRPr sz="2000">
                <a:solidFill>
                  <a:schemeClr val="tx1"/>
                </a:solidFill>
                <a:latin typeface="Calibri" charset="0"/>
                <a:ea typeface="ＭＳ Ｐゴシック" charset="-128"/>
              </a:defRPr>
            </a:lvl4pPr>
            <a:lvl5pPr marL="2057400" indent="-228600">
              <a:spcBef>
                <a:spcPct val="20000"/>
              </a:spcBef>
              <a:buClr>
                <a:schemeClr val="bg2"/>
              </a:buClr>
              <a:buFont typeface="Wingdings" charset="2"/>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9pPr>
          </a:lstStyle>
          <a:p>
            <a:pPr>
              <a:spcBef>
                <a:spcPct val="0"/>
              </a:spcBef>
              <a:buClrTx/>
              <a:buSzTx/>
              <a:buFontTx/>
              <a:buNone/>
            </a:pPr>
            <a:fld id="{7B63919C-26D9-6147-A336-4FDF402F7C21}" type="slidenum">
              <a:rPr lang="en-US" altLang="en-US" sz="1000">
                <a:latin typeface="Arial Black" charset="0"/>
              </a:rPr>
              <a:pPr>
                <a:spcBef>
                  <a:spcPct val="0"/>
                </a:spcBef>
                <a:buClrTx/>
                <a:buSzTx/>
                <a:buFontTx/>
                <a:buNone/>
              </a:pPr>
              <a:t>38</a:t>
            </a:fld>
            <a:endParaRPr lang="en-US" altLang="en-US" sz="1000">
              <a:latin typeface="Arial Black" charset="0"/>
            </a:endParaRPr>
          </a:p>
        </p:txBody>
      </p:sp>
    </p:spTree>
    <p:extLst>
      <p:ext uri="{BB962C8B-B14F-4D97-AF65-F5344CB8AC3E}">
        <p14:creationId xmlns:p14="http://schemas.microsoft.com/office/powerpoint/2010/main" val="4491120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82962"/>
          </a:xfrm>
        </p:spPr>
        <p:txBody>
          <a:bodyPr>
            <a:normAutofit/>
          </a:bodyPr>
          <a:lstStyle/>
          <a:p>
            <a:pPr lvl="0"/>
            <a:r>
              <a:rPr lang="en-US" b="1" kern="1200" dirty="0" smtClean="0">
                <a:solidFill>
                  <a:schemeClr val="tx1"/>
                </a:solidFill>
                <a:effectLst/>
                <a:latin typeface="+mj-lt"/>
                <a:ea typeface="+mj-ea"/>
                <a:cs typeface="+mj-cs"/>
              </a:rPr>
              <a:t>Section I: The Pieces of the Puzzle</a:t>
            </a:r>
            <a:r>
              <a:rPr lang="en-US" sz="4400" b="1" kern="1200" dirty="0" smtClean="0">
                <a:solidFill>
                  <a:schemeClr val="tx1"/>
                </a:solidFill>
                <a:effectLst/>
                <a:latin typeface="+mj-lt"/>
                <a:ea typeface="+mj-ea"/>
                <a:cs typeface="+mj-cs"/>
              </a:rPr>
              <a:t/>
            </a:r>
            <a:br>
              <a:rPr lang="en-US" sz="4400" b="1" kern="1200" dirty="0" smtClean="0">
                <a:solidFill>
                  <a:schemeClr val="tx1"/>
                </a:solidFill>
                <a:effectLst/>
                <a:latin typeface="+mj-lt"/>
                <a:ea typeface="+mj-ea"/>
                <a:cs typeface="+mj-cs"/>
              </a:rPr>
            </a:br>
            <a:r>
              <a:rPr lang="en-US" sz="3200" b="0" kern="1200" dirty="0" smtClean="0">
                <a:solidFill>
                  <a:schemeClr val="tx1"/>
                </a:solidFill>
                <a:effectLst/>
                <a:latin typeface="+mj-lt"/>
                <a:cs typeface="+mj-cs"/>
              </a:rPr>
              <a:t>Nuts and Bolts of the Self Study</a:t>
            </a:r>
            <a:br>
              <a:rPr lang="en-US" sz="3200" b="0" kern="1200" dirty="0" smtClean="0">
                <a:solidFill>
                  <a:schemeClr val="tx1"/>
                </a:solidFill>
                <a:effectLst/>
                <a:latin typeface="+mj-lt"/>
                <a:cs typeface="+mj-cs"/>
              </a:rPr>
            </a:br>
            <a:r>
              <a:rPr lang="en-US" sz="3200" b="0" kern="1200" dirty="0" smtClean="0">
                <a:latin typeface="+mj-lt"/>
                <a:cs typeface="+mj-cs"/>
              </a:rPr>
              <a:t>APE Components</a:t>
            </a:r>
            <a:br>
              <a:rPr lang="en-US" sz="3200" b="0" kern="1200" dirty="0" smtClean="0">
                <a:latin typeface="+mj-lt"/>
                <a:cs typeface="+mj-cs"/>
              </a:rPr>
            </a:br>
            <a:r>
              <a:rPr lang="en-US" sz="3200" b="0" kern="1200" dirty="0" smtClean="0">
                <a:latin typeface="+mj-lt"/>
                <a:cs typeface="+mj-cs"/>
              </a:rPr>
              <a:t>PEC Action Plans for Improvement</a:t>
            </a:r>
            <a:endParaRPr lang="en-US" sz="2800" b="0" i="1" dirty="0"/>
          </a:p>
        </p:txBody>
      </p:sp>
      <p:sp>
        <p:nvSpPr>
          <p:cNvPr id="3" name="Footer Placeholder 2"/>
          <p:cNvSpPr>
            <a:spLocks noGrp="1"/>
          </p:cNvSpPr>
          <p:nvPr>
            <p:ph type="ftr" sz="quarter" idx="11"/>
          </p:nvPr>
        </p:nvSpPr>
        <p:spPr/>
        <p:txBody>
          <a:bodyPr/>
          <a:lstStyle/>
          <a:p>
            <a:r>
              <a:rPr lang="en-US" smtClean="0"/>
              <a:t>Presented by Partners in Medical Education, Inc. - 2015</a:t>
            </a:r>
            <a:endParaRPr lang="en-US"/>
          </a:p>
        </p:txBody>
      </p:sp>
      <p:sp>
        <p:nvSpPr>
          <p:cNvPr id="4" name="Slide Number Placeholder 3"/>
          <p:cNvSpPr>
            <a:spLocks noGrp="1"/>
          </p:cNvSpPr>
          <p:nvPr>
            <p:ph type="sldNum" sz="quarter" idx="10"/>
          </p:nvPr>
        </p:nvSpPr>
        <p:spPr/>
        <p:txBody>
          <a:bodyPr/>
          <a:lstStyle/>
          <a:p>
            <a:fld id="{50BA86D3-FB04-4FF7-BC95-9F2C7A56F826}" type="slidenum">
              <a:rPr lang="en-US" smtClean="0"/>
              <a:t>4</a:t>
            </a:fld>
            <a:endParaRPr lang="en-US"/>
          </a:p>
        </p:txBody>
      </p:sp>
      <p:pic>
        <p:nvPicPr>
          <p:cNvPr id="5" name="irc_mi" descr="http://us.cdn1.123rf.com/168nwm/coramax/coramax1106/coramax110600018/14664871-3d-osoby-z-srubokret-i-narzedziami-kluczy--jest-to-3d-ilustracji-renderowanie.jpg"/>
          <p:cNvPicPr/>
          <p:nvPr/>
        </p:nvPicPr>
        <p:blipFill>
          <a:blip r:embed="rId2">
            <a:extLst>
              <a:ext uri="{28A0092B-C50C-407E-A947-70E740481C1C}">
                <a14:useLocalDpi xmlns:a14="http://schemas.microsoft.com/office/drawing/2010/main" val="0"/>
              </a:ext>
            </a:extLst>
          </a:blip>
          <a:srcRect/>
          <a:stretch>
            <a:fillRect/>
          </a:stretch>
        </p:blipFill>
        <p:spPr bwMode="auto">
          <a:xfrm>
            <a:off x="3276600" y="3276600"/>
            <a:ext cx="2790825" cy="2841567"/>
          </a:xfrm>
          <a:prstGeom prst="rect">
            <a:avLst/>
          </a:prstGeom>
          <a:noFill/>
          <a:ln>
            <a:noFill/>
          </a:ln>
        </p:spPr>
      </p:pic>
    </p:spTree>
    <p:extLst>
      <p:ext uri="{BB962C8B-B14F-4D97-AF65-F5344CB8AC3E}">
        <p14:creationId xmlns:p14="http://schemas.microsoft.com/office/powerpoint/2010/main" val="21320160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4400" b="1" kern="1200" dirty="0" smtClean="0">
                <a:solidFill>
                  <a:schemeClr val="tx1"/>
                </a:solidFill>
                <a:effectLst/>
                <a:latin typeface="+mj-lt"/>
                <a:ea typeface="+mj-ea"/>
                <a:cs typeface="+mj-cs"/>
              </a:rPr>
              <a:t>Nuts and Bolts of Self Study</a:t>
            </a:r>
            <a:endParaRPr lang="en-US" dirty="0"/>
          </a:p>
        </p:txBody>
      </p:sp>
      <p:sp>
        <p:nvSpPr>
          <p:cNvPr id="3" name="Content Placeholder 2"/>
          <p:cNvSpPr>
            <a:spLocks noGrp="1"/>
          </p:cNvSpPr>
          <p:nvPr>
            <p:ph idx="1"/>
          </p:nvPr>
        </p:nvSpPr>
        <p:spPr>
          <a:xfrm>
            <a:off x="457200" y="1905000"/>
            <a:ext cx="8229600" cy="4144963"/>
          </a:xfrm>
        </p:spPr>
        <p:txBody>
          <a:bodyPr>
            <a:noAutofit/>
          </a:bodyPr>
          <a:lstStyle/>
          <a:p>
            <a:pPr lvl="0"/>
            <a:r>
              <a:rPr lang="en-US" sz="2000" kern="1200" dirty="0" smtClean="0">
                <a:solidFill>
                  <a:schemeClr val="tx1"/>
                </a:solidFill>
                <a:effectLst/>
                <a:latin typeface="+mj-lt"/>
                <a:ea typeface="+mj-ea"/>
                <a:cs typeface="+mj-cs"/>
              </a:rPr>
              <a:t>Programs are notified </a:t>
            </a:r>
            <a:r>
              <a:rPr lang="en-US" sz="2000" b="1" kern="1200" dirty="0" smtClean="0">
                <a:solidFill>
                  <a:srgbClr val="FF0000"/>
                </a:solidFill>
                <a:effectLst/>
                <a:latin typeface="+mj-lt"/>
                <a:ea typeface="+mj-ea"/>
                <a:cs typeface="+mj-cs"/>
              </a:rPr>
              <a:t>6 to 7 months </a:t>
            </a:r>
            <a:r>
              <a:rPr lang="en-US" sz="2000" kern="1200" dirty="0" smtClean="0">
                <a:solidFill>
                  <a:schemeClr val="tx1"/>
                </a:solidFill>
                <a:effectLst/>
                <a:latin typeface="+mj-lt"/>
                <a:ea typeface="+mj-ea"/>
                <a:cs typeface="+mj-cs"/>
              </a:rPr>
              <a:t>prior to their self-study submission date</a:t>
            </a:r>
          </a:p>
          <a:p>
            <a:pPr lvl="0"/>
            <a:r>
              <a:rPr lang="en-US" sz="2000" kern="1200" dirty="0" smtClean="0">
                <a:latin typeface="+mj-lt"/>
                <a:ea typeface="+mj-ea"/>
                <a:cs typeface="+mj-cs"/>
              </a:rPr>
              <a:t>Several programs can be reviewed </a:t>
            </a:r>
            <a:r>
              <a:rPr lang="en-US" sz="2000" b="1" kern="1200" dirty="0" smtClean="0">
                <a:solidFill>
                  <a:srgbClr val="FF0000"/>
                </a:solidFill>
                <a:latin typeface="+mj-lt"/>
                <a:ea typeface="+mj-ea"/>
                <a:cs typeface="+mj-cs"/>
              </a:rPr>
              <a:t>together</a:t>
            </a:r>
            <a:r>
              <a:rPr lang="en-US" sz="2000" kern="1200" dirty="0" smtClean="0">
                <a:solidFill>
                  <a:srgbClr val="FF0000"/>
                </a:solidFill>
                <a:latin typeface="+mj-lt"/>
                <a:ea typeface="+mj-ea"/>
                <a:cs typeface="+mj-cs"/>
              </a:rPr>
              <a:t> </a:t>
            </a:r>
            <a:r>
              <a:rPr lang="en-US" sz="2000" kern="1200" dirty="0" smtClean="0">
                <a:latin typeface="+mj-lt"/>
                <a:ea typeface="+mj-ea"/>
                <a:cs typeface="+mj-cs"/>
              </a:rPr>
              <a:t>(core specialty and subspecialty programs)</a:t>
            </a:r>
          </a:p>
          <a:p>
            <a:pPr lvl="0"/>
            <a:r>
              <a:rPr lang="en-US" sz="2000" kern="1200" dirty="0" smtClean="0">
                <a:solidFill>
                  <a:schemeClr val="tx1"/>
                </a:solidFill>
                <a:effectLst/>
                <a:latin typeface="+mj-lt"/>
                <a:ea typeface="+mj-ea"/>
                <a:cs typeface="+mj-cs"/>
              </a:rPr>
              <a:t>Self-Study summary document that is submitted to the ACGME </a:t>
            </a:r>
            <a:r>
              <a:rPr lang="en-US" sz="2000" b="1" kern="1200" dirty="0" smtClean="0">
                <a:solidFill>
                  <a:srgbClr val="FF0000"/>
                </a:solidFill>
                <a:effectLst/>
                <a:latin typeface="+mj-lt"/>
                <a:ea typeface="+mj-ea"/>
                <a:cs typeface="+mj-cs"/>
              </a:rPr>
              <a:t>does</a:t>
            </a:r>
            <a:r>
              <a:rPr lang="en-US" sz="2000" kern="1200" dirty="0" smtClean="0">
                <a:solidFill>
                  <a:schemeClr val="tx1"/>
                </a:solidFill>
                <a:effectLst/>
                <a:latin typeface="+mj-lt"/>
                <a:ea typeface="+mj-ea"/>
                <a:cs typeface="+mj-cs"/>
              </a:rPr>
              <a:t> </a:t>
            </a:r>
            <a:r>
              <a:rPr lang="en-US" sz="2000" b="1" kern="1200" dirty="0" smtClean="0">
                <a:solidFill>
                  <a:srgbClr val="FF0000"/>
                </a:solidFill>
                <a:effectLst/>
                <a:latin typeface="+mj-lt"/>
                <a:ea typeface="+mj-ea"/>
                <a:cs typeface="+mj-cs"/>
              </a:rPr>
              <a:t>not</a:t>
            </a:r>
            <a:r>
              <a:rPr lang="en-US" sz="2000" kern="1200" dirty="0" smtClean="0">
                <a:solidFill>
                  <a:schemeClr val="tx1"/>
                </a:solidFill>
                <a:effectLst/>
                <a:latin typeface="+mj-lt"/>
                <a:ea typeface="+mj-ea"/>
                <a:cs typeface="+mj-cs"/>
              </a:rPr>
              <a:t> include information on strengths and weaknesses</a:t>
            </a:r>
          </a:p>
          <a:p>
            <a:pPr lvl="0"/>
            <a:r>
              <a:rPr lang="en-US" sz="2000" kern="1200" dirty="0" smtClean="0">
                <a:latin typeface="+mj-lt"/>
                <a:ea typeface="+mj-ea"/>
                <a:cs typeface="+mj-cs"/>
              </a:rPr>
              <a:t>For the program’s 10-year accreditation visit, </a:t>
            </a:r>
            <a:r>
              <a:rPr lang="en-US" sz="2000" b="1" kern="1200" dirty="0" smtClean="0">
                <a:solidFill>
                  <a:srgbClr val="FF0000"/>
                </a:solidFill>
                <a:latin typeface="+mj-lt"/>
                <a:ea typeface="+mj-ea"/>
                <a:cs typeface="+mj-cs"/>
              </a:rPr>
              <a:t>scheduled 12-18 months after the self-study</a:t>
            </a:r>
            <a:r>
              <a:rPr lang="en-US" sz="2000" kern="1200" dirty="0" smtClean="0">
                <a:latin typeface="+mj-lt"/>
                <a:ea typeface="+mj-ea"/>
                <a:cs typeface="+mj-cs"/>
              </a:rPr>
              <a:t>, the program is asked to submit a list of program strengths, and a summary of the improvements and achievements that were made in the areas that were </a:t>
            </a:r>
            <a:r>
              <a:rPr lang="en-US" sz="2000" b="1" kern="1200" dirty="0" smtClean="0">
                <a:solidFill>
                  <a:srgbClr val="FF0000"/>
                </a:solidFill>
                <a:latin typeface="+mj-lt"/>
                <a:ea typeface="+mj-ea"/>
                <a:cs typeface="+mj-cs"/>
              </a:rPr>
              <a:t>identified during the self-study</a:t>
            </a:r>
            <a:r>
              <a:rPr lang="en-US" sz="2000" kern="1200" dirty="0" smtClean="0">
                <a:latin typeface="+mj-lt"/>
                <a:ea typeface="+mj-ea"/>
                <a:cs typeface="+mj-cs"/>
              </a:rPr>
              <a:t>.</a:t>
            </a:r>
            <a:endParaRPr lang="en-US" sz="2000" kern="1200" dirty="0" smtClean="0">
              <a:solidFill>
                <a:schemeClr val="tx1"/>
              </a:solidFill>
              <a:effectLst/>
              <a:latin typeface="+mj-lt"/>
              <a:ea typeface="+mj-ea"/>
              <a:cs typeface="+mj-cs"/>
            </a:endParaRPr>
          </a:p>
        </p:txBody>
      </p:sp>
      <p:sp>
        <p:nvSpPr>
          <p:cNvPr id="4" name="Footer Placeholder 3"/>
          <p:cNvSpPr>
            <a:spLocks noGrp="1"/>
          </p:cNvSpPr>
          <p:nvPr>
            <p:ph type="ftr" sz="quarter" idx="11"/>
          </p:nvPr>
        </p:nvSpPr>
        <p:spPr/>
        <p:txBody>
          <a:bodyPr/>
          <a:lstStyle/>
          <a:p>
            <a:r>
              <a:rPr lang="en-US" smtClean="0"/>
              <a:t>Presented by Partners in Medical Education, Inc. - 2015</a:t>
            </a:r>
            <a:endParaRPr lang="en-US"/>
          </a:p>
        </p:txBody>
      </p:sp>
      <p:sp>
        <p:nvSpPr>
          <p:cNvPr id="5" name="Slide Number Placeholder 4"/>
          <p:cNvSpPr>
            <a:spLocks noGrp="1"/>
          </p:cNvSpPr>
          <p:nvPr>
            <p:ph type="sldNum" sz="quarter" idx="10"/>
          </p:nvPr>
        </p:nvSpPr>
        <p:spPr/>
        <p:txBody>
          <a:bodyPr/>
          <a:lstStyle/>
          <a:p>
            <a:fld id="{50BA86D3-FB04-4FF7-BC95-9F2C7A56F826}" type="slidenum">
              <a:rPr lang="en-US" smtClean="0"/>
              <a:t>5</a:t>
            </a:fld>
            <a:endParaRPr lang="en-US"/>
          </a:p>
        </p:txBody>
      </p:sp>
      <p:sp>
        <p:nvSpPr>
          <p:cNvPr id="7" name="TextBox 6"/>
          <p:cNvSpPr txBox="1"/>
          <p:nvPr/>
        </p:nvSpPr>
        <p:spPr>
          <a:xfrm>
            <a:off x="533400" y="6036454"/>
            <a:ext cx="8198976" cy="307777"/>
          </a:xfrm>
          <a:prstGeom prst="rect">
            <a:avLst/>
          </a:prstGeom>
          <a:noFill/>
        </p:spPr>
        <p:txBody>
          <a:bodyPr wrap="none" rtlCol="0">
            <a:spAutoFit/>
          </a:bodyPr>
          <a:lstStyle/>
          <a:p>
            <a:r>
              <a:rPr lang="en-US" sz="1400" dirty="0" err="1" smtClean="0"/>
              <a:t>Guarlanick</a:t>
            </a:r>
            <a:r>
              <a:rPr lang="en-US" sz="1400" dirty="0" smtClean="0"/>
              <a:t> S, Hernandez T, </a:t>
            </a:r>
            <a:r>
              <a:rPr lang="en-US" sz="1400" dirty="0" err="1" smtClean="0"/>
              <a:t>Corapi</a:t>
            </a:r>
            <a:r>
              <a:rPr lang="en-US" sz="1400" dirty="0" smtClean="0"/>
              <a:t> M et al, Journal of Graduate Medical Education, September 2015.</a:t>
            </a:r>
            <a:endParaRPr lang="en-US" sz="1400" dirty="0"/>
          </a:p>
        </p:txBody>
      </p:sp>
    </p:spTree>
    <p:extLst>
      <p:ext uri="{BB962C8B-B14F-4D97-AF65-F5344CB8AC3E}">
        <p14:creationId xmlns:p14="http://schemas.microsoft.com/office/powerpoint/2010/main" val="18118645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smtClean="0"/>
              <a:t>APE Components</a:t>
            </a:r>
            <a:endParaRPr lang="en-US" dirty="0"/>
          </a:p>
        </p:txBody>
      </p:sp>
      <p:sp>
        <p:nvSpPr>
          <p:cNvPr id="3" name="Content Placeholder 2"/>
          <p:cNvSpPr>
            <a:spLocks noGrp="1"/>
          </p:cNvSpPr>
          <p:nvPr>
            <p:ph idx="1"/>
          </p:nvPr>
        </p:nvSpPr>
        <p:spPr>
          <a:xfrm>
            <a:off x="457200" y="2133600"/>
            <a:ext cx="8458200" cy="3886200"/>
          </a:xfrm>
        </p:spPr>
        <p:txBody>
          <a:bodyPr/>
          <a:lstStyle/>
          <a:p>
            <a:pPr lvl="0"/>
            <a:r>
              <a:rPr lang="en-US" kern="1200" dirty="0"/>
              <a:t>The program must monitor and track each of the following areas:</a:t>
            </a:r>
          </a:p>
          <a:p>
            <a:pPr lvl="1"/>
            <a:r>
              <a:rPr lang="en-US" sz="2400" b="1" kern="1200" dirty="0">
                <a:solidFill>
                  <a:srgbClr val="FF0000"/>
                </a:solidFill>
              </a:rPr>
              <a:t>resident performance</a:t>
            </a:r>
            <a:r>
              <a:rPr lang="en-US" sz="2400" kern="1200" dirty="0"/>
              <a:t>; </a:t>
            </a:r>
            <a:r>
              <a:rPr lang="en-US" sz="1800" kern="1200" dirty="0"/>
              <a:t>(Core</a:t>
            </a:r>
            <a:r>
              <a:rPr lang="en-US" sz="1800" kern="1200" dirty="0" smtClean="0"/>
              <a:t>) </a:t>
            </a:r>
            <a:r>
              <a:rPr lang="en-US" sz="2400" kern="1200" dirty="0" smtClean="0"/>
              <a:t>(1)</a:t>
            </a:r>
            <a:endParaRPr lang="en-US" sz="2400" kern="1200" dirty="0"/>
          </a:p>
          <a:p>
            <a:pPr lvl="1"/>
            <a:r>
              <a:rPr lang="en-US" sz="2400" b="1" kern="1200" dirty="0">
                <a:solidFill>
                  <a:srgbClr val="FF0000"/>
                </a:solidFill>
              </a:rPr>
              <a:t>faculty development</a:t>
            </a:r>
            <a:r>
              <a:rPr lang="en-US" sz="2400" kern="1200" dirty="0"/>
              <a:t>; </a:t>
            </a:r>
            <a:r>
              <a:rPr lang="en-US" sz="1800" kern="1200" dirty="0"/>
              <a:t>(Core</a:t>
            </a:r>
            <a:r>
              <a:rPr lang="en-US" sz="1800" kern="1200" dirty="0" smtClean="0"/>
              <a:t>) </a:t>
            </a:r>
            <a:r>
              <a:rPr lang="en-US" sz="2400" kern="1200" dirty="0" smtClean="0"/>
              <a:t>(2)</a:t>
            </a:r>
            <a:endParaRPr lang="en-US" sz="2400" kern="1200" dirty="0"/>
          </a:p>
          <a:p>
            <a:pPr lvl="1"/>
            <a:r>
              <a:rPr lang="en-US" sz="2400" b="1" kern="1200" dirty="0">
                <a:solidFill>
                  <a:srgbClr val="FF0000"/>
                </a:solidFill>
              </a:rPr>
              <a:t>graduate performance</a:t>
            </a:r>
            <a:r>
              <a:rPr lang="en-US" sz="2400" kern="1200" dirty="0"/>
              <a:t>, including performance of program graduates on the certification examination; </a:t>
            </a:r>
            <a:r>
              <a:rPr lang="en-US" sz="1800" kern="1200" dirty="0"/>
              <a:t>(Core</a:t>
            </a:r>
            <a:r>
              <a:rPr lang="en-US" sz="1800" kern="1200" dirty="0" smtClean="0"/>
              <a:t>) </a:t>
            </a:r>
            <a:r>
              <a:rPr lang="en-US" sz="2400" kern="1200" dirty="0" smtClean="0"/>
              <a:t>(3)</a:t>
            </a:r>
            <a:endParaRPr lang="en-US" sz="2400" kern="1200" dirty="0"/>
          </a:p>
          <a:p>
            <a:pPr lvl="1"/>
            <a:r>
              <a:rPr lang="en-US" sz="2400" b="1" kern="1200" dirty="0">
                <a:solidFill>
                  <a:srgbClr val="FF0000"/>
                </a:solidFill>
              </a:rPr>
              <a:t>program quality</a:t>
            </a:r>
            <a:r>
              <a:rPr lang="en-US" sz="2400" kern="1200" dirty="0"/>
              <a:t>; and, </a:t>
            </a:r>
            <a:r>
              <a:rPr lang="en-US" sz="1800" kern="1200" dirty="0"/>
              <a:t>(Core</a:t>
            </a:r>
            <a:r>
              <a:rPr lang="en-US" sz="1800" kern="1200" dirty="0" smtClean="0"/>
              <a:t>) </a:t>
            </a:r>
            <a:r>
              <a:rPr lang="en-US" sz="2400" kern="1200" dirty="0" smtClean="0"/>
              <a:t>(4)</a:t>
            </a:r>
          </a:p>
          <a:p>
            <a:pPr lvl="1"/>
            <a:r>
              <a:rPr lang="en-US" sz="2400" kern="1200" dirty="0"/>
              <a:t>p</a:t>
            </a:r>
            <a:r>
              <a:rPr lang="en-US" sz="2400" kern="1200" dirty="0" smtClean="0"/>
              <a:t>rogress </a:t>
            </a:r>
            <a:r>
              <a:rPr lang="en-US" sz="2400" kern="1200" dirty="0"/>
              <a:t>on the previous year’s action plan(s). </a:t>
            </a:r>
            <a:r>
              <a:rPr lang="en-US" sz="1800" kern="1200" dirty="0"/>
              <a:t>(Core) </a:t>
            </a:r>
            <a:endParaRPr lang="en-US" sz="2800" kern="1200" dirty="0"/>
          </a:p>
          <a:p>
            <a:pPr lvl="1"/>
            <a:endParaRPr lang="en-US" sz="2400" kern="1200" dirty="0"/>
          </a:p>
        </p:txBody>
      </p:sp>
      <p:sp>
        <p:nvSpPr>
          <p:cNvPr id="4" name="Slide Number Placeholder 3"/>
          <p:cNvSpPr>
            <a:spLocks noGrp="1"/>
          </p:cNvSpPr>
          <p:nvPr>
            <p:ph type="sldNum" sz="quarter" idx="10"/>
          </p:nvPr>
        </p:nvSpPr>
        <p:spPr/>
        <p:txBody>
          <a:bodyPr/>
          <a:lstStyle/>
          <a:p>
            <a:fld id="{50BA86D3-FB04-4FF7-BC95-9F2C7A56F826}" type="slidenum">
              <a:rPr lang="en-US" smtClean="0"/>
              <a:t>6</a:t>
            </a:fld>
            <a:endParaRPr lang="en-US"/>
          </a:p>
        </p:txBody>
      </p:sp>
      <p:sp>
        <p:nvSpPr>
          <p:cNvPr id="5" name="Footer Placeholder 4"/>
          <p:cNvSpPr>
            <a:spLocks noGrp="1"/>
          </p:cNvSpPr>
          <p:nvPr>
            <p:ph type="ftr" sz="quarter" idx="11"/>
          </p:nvPr>
        </p:nvSpPr>
        <p:spPr/>
        <p:txBody>
          <a:bodyPr/>
          <a:lstStyle/>
          <a:p>
            <a:r>
              <a:rPr lang="en-US" smtClean="0"/>
              <a:t>Presented by Partners in Medical Education, Inc. - 2015</a:t>
            </a:r>
            <a:endParaRPr lang="en-US"/>
          </a:p>
        </p:txBody>
      </p:sp>
    </p:spTree>
    <p:extLst>
      <p:ext uri="{BB962C8B-B14F-4D97-AF65-F5344CB8AC3E}">
        <p14:creationId xmlns:p14="http://schemas.microsoft.com/office/powerpoint/2010/main" val="41700415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kern="1200" dirty="0" smtClean="0">
                <a:solidFill>
                  <a:schemeClr val="tx1"/>
                </a:solidFill>
                <a:effectLst/>
                <a:latin typeface="+mj-lt"/>
                <a:ea typeface="+mj-ea"/>
                <a:cs typeface="+mj-cs"/>
              </a:rPr>
              <a:t>PEC Action Plans for Improvement</a:t>
            </a:r>
            <a:endParaRPr lang="en-US" sz="2800" dirty="0"/>
          </a:p>
        </p:txBody>
      </p:sp>
      <p:sp>
        <p:nvSpPr>
          <p:cNvPr id="3" name="Content Placeholder 2"/>
          <p:cNvSpPr>
            <a:spLocks noGrp="1"/>
          </p:cNvSpPr>
          <p:nvPr>
            <p:ph idx="1"/>
          </p:nvPr>
        </p:nvSpPr>
        <p:spPr>
          <a:xfrm>
            <a:off x="304800" y="2133600"/>
            <a:ext cx="8610600" cy="3886200"/>
          </a:xfrm>
        </p:spPr>
        <p:txBody>
          <a:bodyPr>
            <a:noAutofit/>
          </a:bodyPr>
          <a:lstStyle/>
          <a:p>
            <a:pPr lvl="0"/>
            <a:r>
              <a:rPr lang="en-US" sz="2400" kern="1200" dirty="0" smtClean="0">
                <a:solidFill>
                  <a:schemeClr val="tx1"/>
                </a:solidFill>
                <a:effectLst/>
                <a:latin typeface="+mj-lt"/>
                <a:ea typeface="+mj-ea"/>
                <a:cs typeface="+mj-cs"/>
              </a:rPr>
              <a:t>The PEC must prepare a </a:t>
            </a:r>
            <a:r>
              <a:rPr lang="en-US" sz="2400" b="1" kern="1200" dirty="0" smtClean="0">
                <a:solidFill>
                  <a:srgbClr val="FF0000"/>
                </a:solidFill>
                <a:effectLst/>
                <a:latin typeface="+mj-lt"/>
                <a:ea typeface="+mj-ea"/>
                <a:cs typeface="+mj-cs"/>
              </a:rPr>
              <a:t>written plan of action </a:t>
            </a:r>
            <a:r>
              <a:rPr lang="en-US" sz="2400" kern="1200" dirty="0" smtClean="0">
                <a:solidFill>
                  <a:schemeClr val="tx1"/>
                </a:solidFill>
                <a:effectLst/>
                <a:latin typeface="+mj-lt"/>
                <a:ea typeface="+mj-ea"/>
                <a:cs typeface="+mj-cs"/>
              </a:rPr>
              <a:t>to document initiatives to improve performance in one or more of the areas listed in section V.C.2., as well as delineate how they will be </a:t>
            </a:r>
            <a:r>
              <a:rPr lang="en-US" sz="2400" b="1" kern="1200" dirty="0" smtClean="0">
                <a:solidFill>
                  <a:srgbClr val="FF0000"/>
                </a:solidFill>
                <a:effectLst/>
                <a:latin typeface="+mj-lt"/>
                <a:ea typeface="+mj-ea"/>
                <a:cs typeface="+mj-cs"/>
              </a:rPr>
              <a:t>measured</a:t>
            </a:r>
            <a:r>
              <a:rPr lang="en-US" sz="2400" kern="1200" dirty="0" smtClean="0">
                <a:solidFill>
                  <a:schemeClr val="tx1"/>
                </a:solidFill>
                <a:effectLst/>
                <a:latin typeface="+mj-lt"/>
                <a:ea typeface="+mj-ea"/>
                <a:cs typeface="+mj-cs"/>
              </a:rPr>
              <a:t> and </a:t>
            </a:r>
            <a:r>
              <a:rPr lang="en-US" sz="2400" b="1" kern="1200" dirty="0" smtClean="0">
                <a:solidFill>
                  <a:srgbClr val="FF0000"/>
                </a:solidFill>
                <a:effectLst/>
                <a:latin typeface="+mj-lt"/>
                <a:ea typeface="+mj-ea"/>
                <a:cs typeface="+mj-cs"/>
              </a:rPr>
              <a:t>monitored</a:t>
            </a:r>
            <a:r>
              <a:rPr lang="en-US" sz="2400" kern="1200" dirty="0" smtClean="0">
                <a:solidFill>
                  <a:schemeClr val="tx1"/>
                </a:solidFill>
                <a:effectLst/>
                <a:latin typeface="+mj-lt"/>
                <a:ea typeface="+mj-ea"/>
                <a:cs typeface="+mj-cs"/>
              </a:rPr>
              <a:t>. </a:t>
            </a:r>
            <a:r>
              <a:rPr lang="en-US" sz="1800" kern="1200" dirty="0" smtClean="0">
                <a:solidFill>
                  <a:schemeClr val="tx1"/>
                </a:solidFill>
                <a:effectLst/>
                <a:latin typeface="+mj-lt"/>
                <a:ea typeface="+mj-ea"/>
                <a:cs typeface="+mj-cs"/>
              </a:rPr>
              <a:t>(Core)</a:t>
            </a:r>
            <a:endParaRPr lang="en-US" sz="2800" kern="1200" dirty="0" smtClean="0">
              <a:solidFill>
                <a:schemeClr val="tx1"/>
              </a:solidFill>
              <a:effectLst/>
              <a:latin typeface="+mj-lt"/>
              <a:ea typeface="+mj-ea"/>
              <a:cs typeface="+mj-cs"/>
            </a:endParaRPr>
          </a:p>
          <a:p>
            <a:pPr lvl="0"/>
            <a:r>
              <a:rPr lang="en-US" sz="2400" kern="1200" dirty="0" smtClean="0">
                <a:solidFill>
                  <a:schemeClr val="tx1"/>
                </a:solidFill>
                <a:effectLst/>
                <a:latin typeface="+mj-lt"/>
                <a:ea typeface="+mj-ea"/>
                <a:cs typeface="+mj-cs"/>
              </a:rPr>
              <a:t>The action plan should be reviewed and approved by the </a:t>
            </a:r>
            <a:r>
              <a:rPr lang="en-US" sz="2400" b="1" kern="1200" dirty="0" smtClean="0">
                <a:solidFill>
                  <a:srgbClr val="FF0000"/>
                </a:solidFill>
                <a:effectLst/>
                <a:latin typeface="+mj-lt"/>
                <a:ea typeface="+mj-ea"/>
                <a:cs typeface="+mj-cs"/>
              </a:rPr>
              <a:t>teaching faculty </a:t>
            </a:r>
            <a:r>
              <a:rPr lang="en-US" sz="2400" kern="1200" dirty="0" smtClean="0">
                <a:solidFill>
                  <a:schemeClr val="tx1"/>
                </a:solidFill>
                <a:effectLst/>
                <a:latin typeface="+mj-lt"/>
                <a:ea typeface="+mj-ea"/>
                <a:cs typeface="+mj-cs"/>
              </a:rPr>
              <a:t>and documented in meeting minutes. </a:t>
            </a:r>
            <a:r>
              <a:rPr lang="en-US" sz="1800" kern="1200" dirty="0" smtClean="0">
                <a:solidFill>
                  <a:schemeClr val="tx1"/>
                </a:solidFill>
                <a:effectLst/>
                <a:latin typeface="+mj-lt"/>
                <a:ea typeface="+mj-ea"/>
                <a:cs typeface="+mj-cs"/>
              </a:rPr>
              <a:t>(Detail)</a:t>
            </a:r>
            <a:endParaRPr lang="en-US" sz="2800" kern="1200" dirty="0" smtClean="0">
              <a:solidFill>
                <a:schemeClr val="tx1"/>
              </a:solidFill>
              <a:effectLst/>
              <a:latin typeface="+mj-lt"/>
              <a:ea typeface="+mj-ea"/>
              <a:cs typeface="+mj-cs"/>
            </a:endParaRPr>
          </a:p>
        </p:txBody>
      </p:sp>
      <p:sp>
        <p:nvSpPr>
          <p:cNvPr id="4" name="Footer Placeholder 3"/>
          <p:cNvSpPr>
            <a:spLocks noGrp="1"/>
          </p:cNvSpPr>
          <p:nvPr>
            <p:ph type="ftr" sz="quarter" idx="11"/>
          </p:nvPr>
        </p:nvSpPr>
        <p:spPr/>
        <p:txBody>
          <a:bodyPr/>
          <a:lstStyle/>
          <a:p>
            <a:r>
              <a:rPr lang="en-US" smtClean="0"/>
              <a:t>Presented by Partners in Medical Education, Inc. - 2015</a:t>
            </a:r>
            <a:endParaRPr lang="en-US"/>
          </a:p>
        </p:txBody>
      </p:sp>
      <p:sp>
        <p:nvSpPr>
          <p:cNvPr id="5" name="Slide Number Placeholder 4"/>
          <p:cNvSpPr>
            <a:spLocks noGrp="1"/>
          </p:cNvSpPr>
          <p:nvPr>
            <p:ph type="sldNum" sz="quarter" idx="10"/>
          </p:nvPr>
        </p:nvSpPr>
        <p:spPr/>
        <p:txBody>
          <a:bodyPr/>
          <a:lstStyle/>
          <a:p>
            <a:fld id="{50BA86D3-FB04-4FF7-BC95-9F2C7A56F826}" type="slidenum">
              <a:rPr lang="en-US" smtClean="0"/>
              <a:t>7</a:t>
            </a:fld>
            <a:endParaRPr lang="en-US"/>
          </a:p>
        </p:txBody>
      </p:sp>
      <p:pic>
        <p:nvPicPr>
          <p:cNvPr id="6" name="irc_mi" descr="http://www.doclocker.com/trial/sharingfiles/images/Search.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4999496"/>
            <a:ext cx="1733550" cy="1629904"/>
          </a:xfrm>
          <a:prstGeom prst="rect">
            <a:avLst/>
          </a:prstGeom>
          <a:noFill/>
          <a:ln>
            <a:noFill/>
          </a:ln>
        </p:spPr>
      </p:pic>
    </p:spTree>
    <p:extLst>
      <p:ext uri="{BB962C8B-B14F-4D97-AF65-F5344CB8AC3E}">
        <p14:creationId xmlns:p14="http://schemas.microsoft.com/office/powerpoint/2010/main" val="38567412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eather\AppData\Local\Microsoft\Windows\INetCache\IE\QQL6NFEN\question_mark[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762000"/>
            <a:ext cx="5357813" cy="571500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en-US" smtClean="0"/>
              <a:t>Presented by Partners in Medical Education, Inc. - 2015</a:t>
            </a:r>
            <a:endParaRPr lang="en-US"/>
          </a:p>
        </p:txBody>
      </p:sp>
      <p:sp>
        <p:nvSpPr>
          <p:cNvPr id="3" name="Slide Number Placeholder 2"/>
          <p:cNvSpPr>
            <a:spLocks noGrp="1"/>
          </p:cNvSpPr>
          <p:nvPr>
            <p:ph type="sldNum" sz="quarter" idx="10"/>
          </p:nvPr>
        </p:nvSpPr>
        <p:spPr/>
        <p:txBody>
          <a:bodyPr/>
          <a:lstStyle/>
          <a:p>
            <a:fld id="{50BA86D3-FB04-4FF7-BC95-9F2C7A56F826}" type="slidenum">
              <a:rPr lang="en-US" smtClean="0"/>
              <a:t>8</a:t>
            </a:fld>
            <a:endParaRPr lang="en-US"/>
          </a:p>
        </p:txBody>
      </p:sp>
    </p:spTree>
    <p:extLst>
      <p:ext uri="{BB962C8B-B14F-4D97-AF65-F5344CB8AC3E}">
        <p14:creationId xmlns:p14="http://schemas.microsoft.com/office/powerpoint/2010/main" val="40859066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II: Four APE Processes to Prepare for the Self Study</a:t>
            </a:r>
            <a:endParaRPr lang="en-US" dirty="0"/>
          </a:p>
        </p:txBody>
      </p:sp>
      <p:sp>
        <p:nvSpPr>
          <p:cNvPr id="3" name="Content Placeholder 2"/>
          <p:cNvSpPr>
            <a:spLocks noGrp="1"/>
          </p:cNvSpPr>
          <p:nvPr>
            <p:ph idx="1"/>
          </p:nvPr>
        </p:nvSpPr>
        <p:spPr/>
        <p:txBody>
          <a:bodyPr/>
          <a:lstStyle/>
          <a:p>
            <a:r>
              <a:rPr lang="en-US" dirty="0" smtClean="0"/>
              <a:t>Develop a strong, informative APE process that includes a review of the program aims and a SWOT analysis</a:t>
            </a:r>
          </a:p>
          <a:p>
            <a:endParaRPr lang="en-US" dirty="0"/>
          </a:p>
          <a:p>
            <a:r>
              <a:rPr lang="en-US" dirty="0" smtClean="0"/>
              <a:t>For this to happen…</a:t>
            </a:r>
          </a:p>
          <a:p>
            <a:pPr lvl="1"/>
            <a:r>
              <a:rPr lang="en-US" dirty="0" smtClean="0"/>
              <a:t>You need program aims</a:t>
            </a:r>
          </a:p>
          <a:p>
            <a:pPr lvl="2"/>
            <a:r>
              <a:rPr lang="en-US" dirty="0" smtClean="0"/>
              <a:t>Program aims should align with what their graduates do after training, and the community of patients for which the program provides care</a:t>
            </a:r>
          </a:p>
          <a:p>
            <a:pPr lvl="3"/>
            <a:r>
              <a:rPr lang="en-US" dirty="0" smtClean="0"/>
              <a:t>Opportunity to review program educational goals—what do we want our trainees to be at the end of training?; what will distinguish us from every other ___ training program?</a:t>
            </a:r>
          </a:p>
          <a:p>
            <a:pPr lvl="1"/>
            <a:r>
              <a:rPr lang="en-US" dirty="0" smtClean="0"/>
              <a:t>You need a good understanding of the SWOT</a:t>
            </a:r>
            <a:endParaRPr lang="en-US" dirty="0"/>
          </a:p>
        </p:txBody>
      </p:sp>
      <p:sp>
        <p:nvSpPr>
          <p:cNvPr id="4" name="Slide Number Placeholder 3"/>
          <p:cNvSpPr>
            <a:spLocks noGrp="1"/>
          </p:cNvSpPr>
          <p:nvPr>
            <p:ph type="sldNum" sz="quarter" idx="10"/>
          </p:nvPr>
        </p:nvSpPr>
        <p:spPr/>
        <p:txBody>
          <a:bodyPr/>
          <a:lstStyle/>
          <a:p>
            <a:fld id="{50BA86D3-FB04-4FF7-BC95-9F2C7A56F826}" type="slidenum">
              <a:rPr lang="en-US" smtClean="0"/>
              <a:t>9</a:t>
            </a:fld>
            <a:endParaRPr lang="en-US"/>
          </a:p>
        </p:txBody>
      </p:sp>
      <p:sp>
        <p:nvSpPr>
          <p:cNvPr id="5" name="Footer Placeholder 4"/>
          <p:cNvSpPr>
            <a:spLocks noGrp="1"/>
          </p:cNvSpPr>
          <p:nvPr>
            <p:ph type="ftr" sz="quarter" idx="11"/>
          </p:nvPr>
        </p:nvSpPr>
        <p:spPr/>
        <p:txBody>
          <a:bodyPr/>
          <a:lstStyle/>
          <a:p>
            <a:r>
              <a:rPr lang="en-US" smtClean="0"/>
              <a:t>Presented by Partners in Medical Education, Inc. - 2015</a:t>
            </a:r>
            <a:endParaRPr lang="en-US"/>
          </a:p>
        </p:txBody>
      </p:sp>
    </p:spTree>
    <p:extLst>
      <p:ext uri="{BB962C8B-B14F-4D97-AF65-F5344CB8AC3E}">
        <p14:creationId xmlns:p14="http://schemas.microsoft.com/office/powerpoint/2010/main" val="2639274885"/>
      </p:ext>
    </p:extLst>
  </p:cSld>
  <p:clrMapOvr>
    <a:masterClrMapping/>
  </p:clrMapOvr>
</p:sld>
</file>

<file path=ppt/theme/theme1.xml><?xml version="1.0" encoding="utf-8"?>
<a:theme xmlns:a="http://schemas.openxmlformats.org/drawingml/2006/main" name="PMESlidesExample">
  <a:themeElements>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PMESlidesExample.thmx</Template>
  <TotalTime>2786</TotalTime>
  <Words>2869</Words>
  <Application>Microsoft Macintosh PowerPoint</Application>
  <PresentationFormat>On-screen Show (4:3)</PresentationFormat>
  <Paragraphs>515</Paragraphs>
  <Slides>38</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Arial Black</vt:lpstr>
      <vt:lpstr>Calibri</vt:lpstr>
      <vt:lpstr>Comic Sans MS</vt:lpstr>
      <vt:lpstr>Lucida Bright</vt:lpstr>
      <vt:lpstr>ＭＳ Ｐゴシック</vt:lpstr>
      <vt:lpstr>Times New Roman</vt:lpstr>
      <vt:lpstr>Wingdings</vt:lpstr>
      <vt:lpstr>PMESlidesExample</vt:lpstr>
      <vt:lpstr>Tailoring Your APE to Prepare for the Self Study</vt:lpstr>
      <vt:lpstr> </vt:lpstr>
      <vt:lpstr>Learning Objectives</vt:lpstr>
      <vt:lpstr>Section I: The Pieces of the Puzzle Nuts and Bolts of the Self Study APE Components PEC Action Plans for Improvement</vt:lpstr>
      <vt:lpstr>Nuts and Bolts of Self Study</vt:lpstr>
      <vt:lpstr>APE Components</vt:lpstr>
      <vt:lpstr>PEC Action Plans for Improvement</vt:lpstr>
      <vt:lpstr>PowerPoint Presentation</vt:lpstr>
      <vt:lpstr>Section II: Four APE Processes to Prepare for the Self Study</vt:lpstr>
      <vt:lpstr>SWOT Analysis</vt:lpstr>
      <vt:lpstr>Breaking News from ACGME 2016</vt:lpstr>
      <vt:lpstr>Things to Keep in Mind about the SWOT</vt:lpstr>
      <vt:lpstr>APE Processes to Prepare for the Self Study</vt:lpstr>
      <vt:lpstr>APE Processes to Prepare for the Self Study</vt:lpstr>
      <vt:lpstr>Use Visuals to Explain Detailed Data…</vt:lpstr>
      <vt:lpstr>Use Visuals to Look at Trends…</vt:lpstr>
      <vt:lpstr>Use Visuals to Enhance Data…</vt:lpstr>
      <vt:lpstr>PowerPoint Presentation</vt:lpstr>
      <vt:lpstr>APE Processes to Prepare for the Self Study</vt:lpstr>
      <vt:lpstr>Section III: Barriers</vt:lpstr>
      <vt:lpstr>Breaking News from ACGME 2016 </vt:lpstr>
      <vt:lpstr>Barriers</vt:lpstr>
      <vt:lpstr>Barriers </vt:lpstr>
      <vt:lpstr>Section IV: Key Stakeholders</vt:lpstr>
      <vt:lpstr>Section V: APE Framework </vt:lpstr>
      <vt:lpstr>APE Framework </vt:lpstr>
      <vt:lpstr>APE Framework </vt:lpstr>
      <vt:lpstr>APE Framework </vt:lpstr>
      <vt:lpstr>PowerPoint Presentation</vt:lpstr>
      <vt:lpstr>Section VI: Timeline</vt:lpstr>
      <vt:lpstr>For an Early Fall Target Date  </vt:lpstr>
      <vt:lpstr>APE Timeline</vt:lpstr>
      <vt:lpstr>APE Timeline</vt:lpstr>
      <vt:lpstr>APE Timeline</vt:lpstr>
      <vt:lpstr>PowerPoint Presentation</vt:lpstr>
      <vt:lpstr>Section VII: My Action Items</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Execute an Excellent and Effective and APE</dc:title>
  <dc:creator>Heather Harvey</dc:creator>
  <cp:lastModifiedBy>Microsoft Office User</cp:lastModifiedBy>
  <cp:revision>149</cp:revision>
  <cp:lastPrinted>2016-03-01T16:59:28Z</cp:lastPrinted>
  <dcterms:created xsi:type="dcterms:W3CDTF">2014-12-23T04:10:45Z</dcterms:created>
  <dcterms:modified xsi:type="dcterms:W3CDTF">2016-03-01T17:58:37Z</dcterms:modified>
</cp:coreProperties>
</file>