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60" r:id="rId2"/>
    <p:sldMasterId id="2147483672" r:id="rId3"/>
  </p:sldMasterIdLst>
  <p:notesMasterIdLst>
    <p:notesMasterId r:id="rId35"/>
  </p:notesMasterIdLst>
  <p:sldIdLst>
    <p:sldId id="371" r:id="rId4"/>
    <p:sldId id="308" r:id="rId5"/>
    <p:sldId id="331" r:id="rId6"/>
    <p:sldId id="372" r:id="rId7"/>
    <p:sldId id="404" r:id="rId8"/>
    <p:sldId id="389" r:id="rId9"/>
    <p:sldId id="377" r:id="rId10"/>
    <p:sldId id="378" r:id="rId11"/>
    <p:sldId id="380" r:id="rId12"/>
    <p:sldId id="379" r:id="rId13"/>
    <p:sldId id="381" r:id="rId14"/>
    <p:sldId id="397" r:id="rId15"/>
    <p:sldId id="406" r:id="rId16"/>
    <p:sldId id="395" r:id="rId17"/>
    <p:sldId id="382" r:id="rId18"/>
    <p:sldId id="383" r:id="rId19"/>
    <p:sldId id="393" r:id="rId20"/>
    <p:sldId id="405" r:id="rId21"/>
    <p:sldId id="407" r:id="rId22"/>
    <p:sldId id="394" r:id="rId23"/>
    <p:sldId id="391" r:id="rId24"/>
    <p:sldId id="386" r:id="rId25"/>
    <p:sldId id="392" r:id="rId26"/>
    <p:sldId id="384" r:id="rId27"/>
    <p:sldId id="385" r:id="rId28"/>
    <p:sldId id="400" r:id="rId29"/>
    <p:sldId id="333" r:id="rId30"/>
    <p:sldId id="287" r:id="rId31"/>
    <p:sldId id="336" r:id="rId32"/>
    <p:sldId id="367" r:id="rId33"/>
    <p:sldId id="329" r:id="rId34"/>
  </p:sldIdLst>
  <p:sldSz cx="9144000" cy="6858000" type="screen4x3"/>
  <p:notesSz cx="7010400" cy="9296400"/>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91413" autoAdjust="0"/>
  </p:normalViewPr>
  <p:slideViewPr>
    <p:cSldViewPr snapToGrid="0">
      <p:cViewPr varScale="1">
        <p:scale>
          <a:sx n="110" d="100"/>
          <a:sy n="110" d="100"/>
        </p:scale>
        <p:origin x="800" y="176"/>
      </p:cViewPr>
      <p:guideLst>
        <p:guide orient="horz" pos="2160"/>
        <p:guide pos="2904"/>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36F66A-E66E-42BB-A1EA-25B6C44A0E2B}"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F5992B05-E288-46D0-A155-FD8AFDD2AFDA}">
      <dgm:prSet/>
      <dgm:spPr/>
      <dgm:t>
        <a:bodyPr/>
        <a:lstStyle/>
        <a:p>
          <a:pPr>
            <a:lnSpc>
              <a:spcPct val="100000"/>
            </a:lnSpc>
            <a:defRPr b="1"/>
          </a:pPr>
          <a:r>
            <a:rPr lang="en-US" dirty="0"/>
            <a:t>Do</a:t>
          </a:r>
        </a:p>
      </dgm:t>
    </dgm:pt>
    <dgm:pt modelId="{EF5D5193-BD46-42F1-BA2F-98DF0A9375F1}" type="parTrans" cxnId="{B7DAA78E-80FB-41FA-962D-DD5CF65B379C}">
      <dgm:prSet/>
      <dgm:spPr/>
      <dgm:t>
        <a:bodyPr/>
        <a:lstStyle/>
        <a:p>
          <a:endParaRPr lang="en-US"/>
        </a:p>
      </dgm:t>
    </dgm:pt>
    <dgm:pt modelId="{83AA1BCF-072A-4EA0-938F-D90F3EE05A64}" type="sibTrans" cxnId="{B7DAA78E-80FB-41FA-962D-DD5CF65B379C}">
      <dgm:prSet/>
      <dgm:spPr/>
      <dgm:t>
        <a:bodyPr/>
        <a:lstStyle/>
        <a:p>
          <a:endParaRPr lang="en-US"/>
        </a:p>
      </dgm:t>
    </dgm:pt>
    <dgm:pt modelId="{D1F35BB6-7221-435F-8473-EA85EA18F8E2}">
      <dgm:prSet custT="1"/>
      <dgm:spPr/>
      <dgm:t>
        <a:bodyPr/>
        <a:lstStyle/>
        <a:p>
          <a:pPr algn="l">
            <a:lnSpc>
              <a:spcPct val="100000"/>
            </a:lnSpc>
            <a:buFont typeface="Wingdings" panose="05000000000000000000" pitchFamily="2" charset="2"/>
            <a:buChar char="§"/>
          </a:pPr>
          <a:r>
            <a:rPr lang="en-US" sz="1500" baseline="0" dirty="0"/>
            <a:t>Keep the end in mind.</a:t>
          </a:r>
        </a:p>
        <a:p>
          <a:pPr algn="l">
            <a:lnSpc>
              <a:spcPct val="100000"/>
            </a:lnSpc>
            <a:buFont typeface="Wingdings" panose="05000000000000000000" pitchFamily="2" charset="2"/>
            <a:buChar char="§"/>
          </a:pPr>
          <a:r>
            <a:rPr lang="en-US" sz="1500" baseline="0" dirty="0"/>
            <a:t>Have a detailed research plan.</a:t>
          </a:r>
        </a:p>
        <a:p>
          <a:pPr algn="l">
            <a:lnSpc>
              <a:spcPct val="100000"/>
            </a:lnSpc>
            <a:buFont typeface="Wingdings" panose="05000000000000000000" pitchFamily="2" charset="2"/>
            <a:buChar char="§"/>
          </a:pPr>
          <a:r>
            <a:rPr lang="en-US" sz="1500" baseline="0" dirty="0"/>
            <a:t>Build a strong and reliable team.</a:t>
          </a:r>
        </a:p>
        <a:p>
          <a:pPr algn="l">
            <a:lnSpc>
              <a:spcPct val="100000"/>
            </a:lnSpc>
            <a:buFont typeface="Wingdings" panose="05000000000000000000" pitchFamily="2" charset="2"/>
            <a:buChar char="§"/>
          </a:pPr>
          <a:r>
            <a:rPr lang="en-US" sz="1500" baseline="0" dirty="0"/>
            <a:t>Discuss and decide responsibilities and authorship at the beginning and update as needed.</a:t>
          </a:r>
        </a:p>
        <a:p>
          <a:pPr algn="l">
            <a:lnSpc>
              <a:spcPct val="100000"/>
            </a:lnSpc>
            <a:buFont typeface="Wingdings" panose="05000000000000000000" pitchFamily="2" charset="2"/>
            <a:buChar char="§"/>
          </a:pPr>
          <a:r>
            <a:rPr lang="en-US" sz="1500" baseline="0" dirty="0"/>
            <a:t>Follow federal and institutional ethics requirements.</a:t>
          </a:r>
        </a:p>
      </dgm:t>
    </dgm:pt>
    <dgm:pt modelId="{CEDC3E54-23FB-4779-B056-47C7C6822520}" type="parTrans" cxnId="{9B36CDEC-9A82-4005-9B24-D849ED859ECA}">
      <dgm:prSet/>
      <dgm:spPr/>
      <dgm:t>
        <a:bodyPr/>
        <a:lstStyle/>
        <a:p>
          <a:endParaRPr lang="en-US"/>
        </a:p>
      </dgm:t>
    </dgm:pt>
    <dgm:pt modelId="{6EB631B0-DECD-40ED-B25F-A000D06C9671}" type="sibTrans" cxnId="{9B36CDEC-9A82-4005-9B24-D849ED859ECA}">
      <dgm:prSet/>
      <dgm:spPr/>
      <dgm:t>
        <a:bodyPr/>
        <a:lstStyle/>
        <a:p>
          <a:endParaRPr lang="en-US"/>
        </a:p>
      </dgm:t>
    </dgm:pt>
    <dgm:pt modelId="{7B639E5D-9D1A-42DC-97BC-F96C0BBEBF9E}">
      <dgm:prSet/>
      <dgm:spPr/>
      <dgm:t>
        <a:bodyPr/>
        <a:lstStyle/>
        <a:p>
          <a:pPr>
            <a:lnSpc>
              <a:spcPct val="100000"/>
            </a:lnSpc>
            <a:defRPr b="1"/>
          </a:pPr>
          <a:r>
            <a:rPr lang="en-US" dirty="0"/>
            <a:t>Don’t</a:t>
          </a:r>
        </a:p>
      </dgm:t>
    </dgm:pt>
    <dgm:pt modelId="{97275005-0A2C-4E5C-B6AA-470467D7A5DD}" type="parTrans" cxnId="{F44DD4AD-817E-4576-9D58-201B7CB448EF}">
      <dgm:prSet/>
      <dgm:spPr/>
      <dgm:t>
        <a:bodyPr/>
        <a:lstStyle/>
        <a:p>
          <a:endParaRPr lang="en-US"/>
        </a:p>
      </dgm:t>
    </dgm:pt>
    <dgm:pt modelId="{3F621E2C-6EB3-4021-89AD-AF8B2928F019}" type="sibTrans" cxnId="{F44DD4AD-817E-4576-9D58-201B7CB448EF}">
      <dgm:prSet/>
      <dgm:spPr/>
      <dgm:t>
        <a:bodyPr/>
        <a:lstStyle/>
        <a:p>
          <a:endParaRPr lang="en-US"/>
        </a:p>
      </dgm:t>
    </dgm:pt>
    <dgm:pt modelId="{528E32DF-4CDC-4BCD-B4B5-20001A0F8AB3}">
      <dgm:prSet custT="1"/>
      <dgm:spPr/>
      <dgm:t>
        <a:bodyPr/>
        <a:lstStyle/>
        <a:p>
          <a:pPr algn="l">
            <a:lnSpc>
              <a:spcPct val="100000"/>
            </a:lnSpc>
          </a:pPr>
          <a:r>
            <a:rPr lang="en-US" sz="1500" baseline="0" dirty="0"/>
            <a:t>Wait until the end of the study to decide authorship.</a:t>
          </a:r>
        </a:p>
        <a:p>
          <a:pPr algn="l">
            <a:lnSpc>
              <a:spcPct val="100000"/>
            </a:lnSpc>
          </a:pPr>
          <a:r>
            <a:rPr lang="en-US" sz="1500" baseline="0" dirty="0"/>
            <a:t>Skip the anti-plagiarism check before you submit for peer review.</a:t>
          </a:r>
        </a:p>
        <a:p>
          <a:pPr algn="l">
            <a:lnSpc>
              <a:spcPct val="100000"/>
            </a:lnSpc>
          </a:pPr>
          <a:r>
            <a:rPr lang="en-US" sz="1500" baseline="0" dirty="0"/>
            <a:t>Delay tracking outcomes and progress to make the ADS reporting easier.</a:t>
          </a:r>
        </a:p>
        <a:p>
          <a:pPr algn="l">
            <a:lnSpc>
              <a:spcPct val="100000"/>
            </a:lnSpc>
          </a:pPr>
          <a:endParaRPr lang="en-US" sz="1500" baseline="0" dirty="0"/>
        </a:p>
      </dgm:t>
    </dgm:pt>
    <dgm:pt modelId="{7CB3FB31-B8B0-4085-9816-CFAD4FAF7A09}" type="parTrans" cxnId="{0D42506D-BD5B-4EDC-BB07-785D26A71513}">
      <dgm:prSet/>
      <dgm:spPr/>
      <dgm:t>
        <a:bodyPr/>
        <a:lstStyle/>
        <a:p>
          <a:endParaRPr lang="en-US"/>
        </a:p>
      </dgm:t>
    </dgm:pt>
    <dgm:pt modelId="{3E89B65C-CEE1-44F0-AF2F-B41DB4D995C0}" type="sibTrans" cxnId="{0D42506D-BD5B-4EDC-BB07-785D26A71513}">
      <dgm:prSet/>
      <dgm:spPr/>
      <dgm:t>
        <a:bodyPr/>
        <a:lstStyle/>
        <a:p>
          <a:endParaRPr lang="en-US"/>
        </a:p>
      </dgm:t>
    </dgm:pt>
    <dgm:pt modelId="{BC15B79E-D17E-4874-9B9C-746D6D80308A}" type="pres">
      <dgm:prSet presAssocID="{4836F66A-E66E-42BB-A1EA-25B6C44A0E2B}" presName="root" presStyleCnt="0">
        <dgm:presLayoutVars>
          <dgm:dir/>
          <dgm:resizeHandles val="exact"/>
        </dgm:presLayoutVars>
      </dgm:prSet>
      <dgm:spPr/>
    </dgm:pt>
    <dgm:pt modelId="{504BAB6F-7682-40A7-85A6-D3DEEB55E4D6}" type="pres">
      <dgm:prSet presAssocID="{F5992B05-E288-46D0-A155-FD8AFDD2AFDA}" presName="compNode" presStyleCnt="0"/>
      <dgm:spPr/>
    </dgm:pt>
    <dgm:pt modelId="{E81E0409-7E6B-4E88-B7A6-6E442A0C9150}" type="pres">
      <dgm:prSet presAssocID="{F5992B05-E288-46D0-A155-FD8AFDD2AFD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3E07289-D3C3-4683-8981-6B43B167FA11}" type="pres">
      <dgm:prSet presAssocID="{F5992B05-E288-46D0-A155-FD8AFDD2AFDA}" presName="iconSpace" presStyleCnt="0"/>
      <dgm:spPr/>
    </dgm:pt>
    <dgm:pt modelId="{0C12A1F0-1E25-4DCF-AE13-7189AE9F4DF5}" type="pres">
      <dgm:prSet presAssocID="{F5992B05-E288-46D0-A155-FD8AFDD2AFDA}" presName="parTx" presStyleLbl="revTx" presStyleIdx="0" presStyleCnt="4">
        <dgm:presLayoutVars>
          <dgm:chMax val="0"/>
          <dgm:chPref val="0"/>
        </dgm:presLayoutVars>
      </dgm:prSet>
      <dgm:spPr/>
    </dgm:pt>
    <dgm:pt modelId="{207A1C0B-944A-470D-B3AA-6F473B801146}" type="pres">
      <dgm:prSet presAssocID="{F5992B05-E288-46D0-A155-FD8AFDD2AFDA}" presName="txSpace" presStyleCnt="0"/>
      <dgm:spPr/>
    </dgm:pt>
    <dgm:pt modelId="{519EDB4F-77F4-4F92-BB9B-418749261CB3}" type="pres">
      <dgm:prSet presAssocID="{F5992B05-E288-46D0-A155-FD8AFDD2AFDA}" presName="desTx" presStyleLbl="revTx" presStyleIdx="1" presStyleCnt="4">
        <dgm:presLayoutVars/>
      </dgm:prSet>
      <dgm:spPr/>
    </dgm:pt>
    <dgm:pt modelId="{4CDF4D20-04E3-4395-BF84-BB480BDF84E5}" type="pres">
      <dgm:prSet presAssocID="{83AA1BCF-072A-4EA0-938F-D90F3EE05A64}" presName="sibTrans" presStyleCnt="0"/>
      <dgm:spPr/>
    </dgm:pt>
    <dgm:pt modelId="{D6BEF1AD-983E-4135-B190-4C8BE5C8086D}" type="pres">
      <dgm:prSet presAssocID="{7B639E5D-9D1A-42DC-97BC-F96C0BBEBF9E}" presName="compNode" presStyleCnt="0"/>
      <dgm:spPr/>
    </dgm:pt>
    <dgm:pt modelId="{52EC7C36-D7BA-4E0E-879D-63845B325C1B}" type="pres">
      <dgm:prSet presAssocID="{7B639E5D-9D1A-42DC-97BC-F96C0BBEBF9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4052DA12-693D-4197-9DB2-4E989243BF38}" type="pres">
      <dgm:prSet presAssocID="{7B639E5D-9D1A-42DC-97BC-F96C0BBEBF9E}" presName="iconSpace" presStyleCnt="0"/>
      <dgm:spPr/>
    </dgm:pt>
    <dgm:pt modelId="{67E681A5-4C19-4308-BDE5-C9255C16FB59}" type="pres">
      <dgm:prSet presAssocID="{7B639E5D-9D1A-42DC-97BC-F96C0BBEBF9E}" presName="parTx" presStyleLbl="revTx" presStyleIdx="2" presStyleCnt="4">
        <dgm:presLayoutVars>
          <dgm:chMax val="0"/>
          <dgm:chPref val="0"/>
        </dgm:presLayoutVars>
      </dgm:prSet>
      <dgm:spPr/>
    </dgm:pt>
    <dgm:pt modelId="{0A294E21-26FF-45D1-AB44-0012AE2A54B8}" type="pres">
      <dgm:prSet presAssocID="{7B639E5D-9D1A-42DC-97BC-F96C0BBEBF9E}" presName="txSpace" presStyleCnt="0"/>
      <dgm:spPr/>
    </dgm:pt>
    <dgm:pt modelId="{D187BDC7-9518-482C-9F16-01C4E468753A}" type="pres">
      <dgm:prSet presAssocID="{7B639E5D-9D1A-42DC-97BC-F96C0BBEBF9E}" presName="desTx" presStyleLbl="revTx" presStyleIdx="3" presStyleCnt="4">
        <dgm:presLayoutVars/>
      </dgm:prSet>
      <dgm:spPr/>
    </dgm:pt>
  </dgm:ptLst>
  <dgm:cxnLst>
    <dgm:cxn modelId="{CAAB0D3F-8573-406D-BF36-C95B3F6306ED}" type="presOf" srcId="{4836F66A-E66E-42BB-A1EA-25B6C44A0E2B}" destId="{BC15B79E-D17E-4874-9B9C-746D6D80308A}" srcOrd="0" destOrd="0" presId="urn:microsoft.com/office/officeart/2018/5/layout/CenteredIconLabelDescriptionList"/>
    <dgm:cxn modelId="{29048D5A-3D64-410B-82E6-F4B3379F80CD}" type="presOf" srcId="{7B639E5D-9D1A-42DC-97BC-F96C0BBEBF9E}" destId="{67E681A5-4C19-4308-BDE5-C9255C16FB59}" srcOrd="0" destOrd="0" presId="urn:microsoft.com/office/officeart/2018/5/layout/CenteredIconLabelDescriptionList"/>
    <dgm:cxn modelId="{0D42506D-BD5B-4EDC-BB07-785D26A71513}" srcId="{7B639E5D-9D1A-42DC-97BC-F96C0BBEBF9E}" destId="{528E32DF-4CDC-4BCD-B4B5-20001A0F8AB3}" srcOrd="0" destOrd="0" parTransId="{7CB3FB31-B8B0-4085-9816-CFAD4FAF7A09}" sibTransId="{3E89B65C-CEE1-44F0-AF2F-B41DB4D995C0}"/>
    <dgm:cxn modelId="{2F671C8A-2EA5-42C9-A096-21045D51931E}" type="presOf" srcId="{F5992B05-E288-46D0-A155-FD8AFDD2AFDA}" destId="{0C12A1F0-1E25-4DCF-AE13-7189AE9F4DF5}" srcOrd="0" destOrd="0" presId="urn:microsoft.com/office/officeart/2018/5/layout/CenteredIconLabelDescriptionList"/>
    <dgm:cxn modelId="{B7DAA78E-80FB-41FA-962D-DD5CF65B379C}" srcId="{4836F66A-E66E-42BB-A1EA-25B6C44A0E2B}" destId="{F5992B05-E288-46D0-A155-FD8AFDD2AFDA}" srcOrd="0" destOrd="0" parTransId="{EF5D5193-BD46-42F1-BA2F-98DF0A9375F1}" sibTransId="{83AA1BCF-072A-4EA0-938F-D90F3EE05A64}"/>
    <dgm:cxn modelId="{F44DD4AD-817E-4576-9D58-201B7CB448EF}" srcId="{4836F66A-E66E-42BB-A1EA-25B6C44A0E2B}" destId="{7B639E5D-9D1A-42DC-97BC-F96C0BBEBF9E}" srcOrd="1" destOrd="0" parTransId="{97275005-0A2C-4E5C-B6AA-470467D7A5DD}" sibTransId="{3F621E2C-6EB3-4021-89AD-AF8B2928F019}"/>
    <dgm:cxn modelId="{603F81BA-F405-4EE2-8157-791E165516D0}" type="presOf" srcId="{D1F35BB6-7221-435F-8473-EA85EA18F8E2}" destId="{519EDB4F-77F4-4F92-BB9B-418749261CB3}" srcOrd="0" destOrd="0" presId="urn:microsoft.com/office/officeart/2018/5/layout/CenteredIconLabelDescriptionList"/>
    <dgm:cxn modelId="{9B36CDEC-9A82-4005-9B24-D849ED859ECA}" srcId="{F5992B05-E288-46D0-A155-FD8AFDD2AFDA}" destId="{D1F35BB6-7221-435F-8473-EA85EA18F8E2}" srcOrd="0" destOrd="0" parTransId="{CEDC3E54-23FB-4779-B056-47C7C6822520}" sibTransId="{6EB631B0-DECD-40ED-B25F-A000D06C9671}"/>
    <dgm:cxn modelId="{3A56D1F0-EE07-404B-99D5-436A53496378}" type="presOf" srcId="{528E32DF-4CDC-4BCD-B4B5-20001A0F8AB3}" destId="{D187BDC7-9518-482C-9F16-01C4E468753A}" srcOrd="0" destOrd="0" presId="urn:microsoft.com/office/officeart/2018/5/layout/CenteredIconLabelDescriptionList"/>
    <dgm:cxn modelId="{4936077F-141F-4C2D-8839-725BFA696717}" type="presParOf" srcId="{BC15B79E-D17E-4874-9B9C-746D6D80308A}" destId="{504BAB6F-7682-40A7-85A6-D3DEEB55E4D6}" srcOrd="0" destOrd="0" presId="urn:microsoft.com/office/officeart/2018/5/layout/CenteredIconLabelDescriptionList"/>
    <dgm:cxn modelId="{62A6940C-6C96-4D06-9229-35001FAE24A4}" type="presParOf" srcId="{504BAB6F-7682-40A7-85A6-D3DEEB55E4D6}" destId="{E81E0409-7E6B-4E88-B7A6-6E442A0C9150}" srcOrd="0" destOrd="0" presId="urn:microsoft.com/office/officeart/2018/5/layout/CenteredIconLabelDescriptionList"/>
    <dgm:cxn modelId="{1558B505-09C0-47F6-BF98-F56795F00449}" type="presParOf" srcId="{504BAB6F-7682-40A7-85A6-D3DEEB55E4D6}" destId="{E3E07289-D3C3-4683-8981-6B43B167FA11}" srcOrd="1" destOrd="0" presId="urn:microsoft.com/office/officeart/2018/5/layout/CenteredIconLabelDescriptionList"/>
    <dgm:cxn modelId="{69E9AB51-1DFA-4347-917C-A0D1A8E242CF}" type="presParOf" srcId="{504BAB6F-7682-40A7-85A6-D3DEEB55E4D6}" destId="{0C12A1F0-1E25-4DCF-AE13-7189AE9F4DF5}" srcOrd="2" destOrd="0" presId="urn:microsoft.com/office/officeart/2018/5/layout/CenteredIconLabelDescriptionList"/>
    <dgm:cxn modelId="{2C82FD90-6A88-4DFA-908F-D0DEB056AFCB}" type="presParOf" srcId="{504BAB6F-7682-40A7-85A6-D3DEEB55E4D6}" destId="{207A1C0B-944A-470D-B3AA-6F473B801146}" srcOrd="3" destOrd="0" presId="urn:microsoft.com/office/officeart/2018/5/layout/CenteredIconLabelDescriptionList"/>
    <dgm:cxn modelId="{4DA92CCD-3F5B-4880-97D6-80BF509994E1}" type="presParOf" srcId="{504BAB6F-7682-40A7-85A6-D3DEEB55E4D6}" destId="{519EDB4F-77F4-4F92-BB9B-418749261CB3}" srcOrd="4" destOrd="0" presId="urn:microsoft.com/office/officeart/2018/5/layout/CenteredIconLabelDescriptionList"/>
    <dgm:cxn modelId="{5CB771C5-3D9F-44A9-9FCF-CB9563A6A5DC}" type="presParOf" srcId="{BC15B79E-D17E-4874-9B9C-746D6D80308A}" destId="{4CDF4D20-04E3-4395-BF84-BB480BDF84E5}" srcOrd="1" destOrd="0" presId="urn:microsoft.com/office/officeart/2018/5/layout/CenteredIconLabelDescriptionList"/>
    <dgm:cxn modelId="{921BA39B-0D6E-48C4-8FE0-283311DF3C11}" type="presParOf" srcId="{BC15B79E-D17E-4874-9B9C-746D6D80308A}" destId="{D6BEF1AD-983E-4135-B190-4C8BE5C8086D}" srcOrd="2" destOrd="0" presId="urn:microsoft.com/office/officeart/2018/5/layout/CenteredIconLabelDescriptionList"/>
    <dgm:cxn modelId="{02F9BDFF-7589-4840-9B00-11448E7CA8CA}" type="presParOf" srcId="{D6BEF1AD-983E-4135-B190-4C8BE5C8086D}" destId="{52EC7C36-D7BA-4E0E-879D-63845B325C1B}" srcOrd="0" destOrd="0" presId="urn:microsoft.com/office/officeart/2018/5/layout/CenteredIconLabelDescriptionList"/>
    <dgm:cxn modelId="{DE760D18-C130-4174-9B91-E3EB51A67600}" type="presParOf" srcId="{D6BEF1AD-983E-4135-B190-4C8BE5C8086D}" destId="{4052DA12-693D-4197-9DB2-4E989243BF38}" srcOrd="1" destOrd="0" presId="urn:microsoft.com/office/officeart/2018/5/layout/CenteredIconLabelDescriptionList"/>
    <dgm:cxn modelId="{0862C6B5-C2E4-4CBB-8AFD-FAC4F9E924D5}" type="presParOf" srcId="{D6BEF1AD-983E-4135-B190-4C8BE5C8086D}" destId="{67E681A5-4C19-4308-BDE5-C9255C16FB59}" srcOrd="2" destOrd="0" presId="urn:microsoft.com/office/officeart/2018/5/layout/CenteredIconLabelDescriptionList"/>
    <dgm:cxn modelId="{36699DB0-0449-48C8-BD87-5DEE3EAF423F}" type="presParOf" srcId="{D6BEF1AD-983E-4135-B190-4C8BE5C8086D}" destId="{0A294E21-26FF-45D1-AB44-0012AE2A54B8}" srcOrd="3" destOrd="0" presId="urn:microsoft.com/office/officeart/2018/5/layout/CenteredIconLabelDescriptionList"/>
    <dgm:cxn modelId="{A3D3659C-DD64-447B-93C2-E9AC6DE7E654}" type="presParOf" srcId="{D6BEF1AD-983E-4135-B190-4C8BE5C8086D}" destId="{D187BDC7-9518-482C-9F16-01C4E468753A}"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E0409-7E6B-4E88-B7A6-6E442A0C9150}">
      <dsp:nvSpPr>
        <dsp:cNvPr id="0" name=""/>
        <dsp:cNvSpPr/>
      </dsp:nvSpPr>
      <dsp:spPr>
        <a:xfrm>
          <a:off x="1149332" y="129605"/>
          <a:ext cx="1234406" cy="1234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12A1F0-1E25-4DCF-AE13-7189AE9F4DF5}">
      <dsp:nvSpPr>
        <dsp:cNvPr id="0" name=""/>
        <dsp:cNvSpPr/>
      </dsp:nvSpPr>
      <dsp:spPr>
        <a:xfrm>
          <a:off x="3098" y="1539973"/>
          <a:ext cx="3526875" cy="52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a:t>
          </a:r>
        </a:p>
      </dsp:txBody>
      <dsp:txXfrm>
        <a:off x="3098" y="1539973"/>
        <a:ext cx="3526875" cy="529031"/>
      </dsp:txXfrm>
    </dsp:sp>
    <dsp:sp modelId="{519EDB4F-77F4-4F92-BB9B-418749261CB3}">
      <dsp:nvSpPr>
        <dsp:cNvPr id="0" name=""/>
        <dsp:cNvSpPr/>
      </dsp:nvSpPr>
      <dsp:spPr>
        <a:xfrm>
          <a:off x="3098" y="2150846"/>
          <a:ext cx="3526875" cy="207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Keep the end in mind.</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Have a detailed research plan.</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Build a strong and reliable team.</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Discuss and decide responsibilities and authorship at the beginning and update as needed.</a:t>
          </a:r>
        </a:p>
        <a:p>
          <a:pPr marL="0" lvl="0" indent="0" algn="l" defTabSz="666750">
            <a:lnSpc>
              <a:spcPct val="100000"/>
            </a:lnSpc>
            <a:spcBef>
              <a:spcPct val="0"/>
            </a:spcBef>
            <a:spcAft>
              <a:spcPct val="35000"/>
            </a:spcAft>
            <a:buFont typeface="Wingdings" panose="05000000000000000000" pitchFamily="2" charset="2"/>
            <a:buNone/>
          </a:pPr>
          <a:r>
            <a:rPr lang="en-US" sz="1500" kern="1200" baseline="0" dirty="0"/>
            <a:t>Follow federal and institutional ethics requirements.</a:t>
          </a:r>
        </a:p>
      </dsp:txBody>
      <dsp:txXfrm>
        <a:off x="3098" y="2150846"/>
        <a:ext cx="3526875" cy="2070885"/>
      </dsp:txXfrm>
    </dsp:sp>
    <dsp:sp modelId="{52EC7C36-D7BA-4E0E-879D-63845B325C1B}">
      <dsp:nvSpPr>
        <dsp:cNvPr id="0" name=""/>
        <dsp:cNvSpPr/>
      </dsp:nvSpPr>
      <dsp:spPr>
        <a:xfrm>
          <a:off x="5293410" y="129605"/>
          <a:ext cx="1234406" cy="1234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E681A5-4C19-4308-BDE5-C9255C16FB59}">
      <dsp:nvSpPr>
        <dsp:cNvPr id="0" name=""/>
        <dsp:cNvSpPr/>
      </dsp:nvSpPr>
      <dsp:spPr>
        <a:xfrm>
          <a:off x="4147176" y="1539973"/>
          <a:ext cx="3526875" cy="529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100000"/>
            </a:lnSpc>
            <a:spcBef>
              <a:spcPct val="0"/>
            </a:spcBef>
            <a:spcAft>
              <a:spcPct val="35000"/>
            </a:spcAft>
            <a:buNone/>
            <a:defRPr b="1"/>
          </a:pPr>
          <a:r>
            <a:rPr lang="en-US" sz="3600" kern="1200" dirty="0"/>
            <a:t>Don’t</a:t>
          </a:r>
        </a:p>
      </dsp:txBody>
      <dsp:txXfrm>
        <a:off x="4147176" y="1539973"/>
        <a:ext cx="3526875" cy="529031"/>
      </dsp:txXfrm>
    </dsp:sp>
    <dsp:sp modelId="{D187BDC7-9518-482C-9F16-01C4E468753A}">
      <dsp:nvSpPr>
        <dsp:cNvPr id="0" name=""/>
        <dsp:cNvSpPr/>
      </dsp:nvSpPr>
      <dsp:spPr>
        <a:xfrm>
          <a:off x="4147176" y="2150846"/>
          <a:ext cx="3526875" cy="207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US" sz="1500" kern="1200" baseline="0" dirty="0"/>
            <a:t>Wait until the end of the study to decide authorship.</a:t>
          </a:r>
        </a:p>
        <a:p>
          <a:pPr marL="0" lvl="0" indent="0" algn="l" defTabSz="666750">
            <a:lnSpc>
              <a:spcPct val="100000"/>
            </a:lnSpc>
            <a:spcBef>
              <a:spcPct val="0"/>
            </a:spcBef>
            <a:spcAft>
              <a:spcPct val="35000"/>
            </a:spcAft>
            <a:buNone/>
          </a:pPr>
          <a:r>
            <a:rPr lang="en-US" sz="1500" kern="1200" baseline="0" dirty="0"/>
            <a:t>Skip the anti-plagiarism check before you submit for peer review.</a:t>
          </a:r>
        </a:p>
        <a:p>
          <a:pPr marL="0" lvl="0" indent="0" algn="l" defTabSz="666750">
            <a:lnSpc>
              <a:spcPct val="100000"/>
            </a:lnSpc>
            <a:spcBef>
              <a:spcPct val="0"/>
            </a:spcBef>
            <a:spcAft>
              <a:spcPct val="35000"/>
            </a:spcAft>
            <a:buNone/>
          </a:pPr>
          <a:r>
            <a:rPr lang="en-US" sz="1500" kern="1200" baseline="0" dirty="0"/>
            <a:t>Delay tracking outcomes and progress to make the ADS reporting easier.</a:t>
          </a:r>
        </a:p>
        <a:p>
          <a:pPr marL="0" lvl="0" indent="0" algn="l" defTabSz="666750">
            <a:lnSpc>
              <a:spcPct val="100000"/>
            </a:lnSpc>
            <a:spcBef>
              <a:spcPct val="0"/>
            </a:spcBef>
            <a:spcAft>
              <a:spcPct val="35000"/>
            </a:spcAft>
            <a:buNone/>
          </a:pPr>
          <a:endParaRPr lang="en-US" sz="1500" kern="1200" baseline="0" dirty="0"/>
        </a:p>
      </dsp:txBody>
      <dsp:txXfrm>
        <a:off x="4147176" y="2150846"/>
        <a:ext cx="3526875" cy="2070885"/>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59909551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1</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36985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10</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69372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823420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961249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424019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21264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882796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94717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288391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597601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19</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895049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defTabSz="914400" rtl="0" eaLnBrk="0" fontAlgn="base" latinLnBrk="0" hangingPunct="0">
              <a:lnSpc>
                <a:spcPct val="100000"/>
              </a:lnSpc>
              <a:spcBef>
                <a:spcPts val="0"/>
              </a:spcBef>
              <a:spcAft>
                <a:spcPts val="0"/>
              </a:spcAft>
              <a:buClrTx/>
              <a:buSzPts val="1200"/>
              <a:buFontTx/>
              <a:buNone/>
              <a:tabLst/>
              <a:defRPr/>
            </a:pPr>
            <a:fld id="{00000000-1234-1234-1234-123412341234}" type="slidenum">
              <a:rPr kumimoji="0" lang="en-US" sz="1200" b="1" i="0" u="none" strike="noStrike" kern="1200" cap="none" spc="0" normalizeH="0" baseline="0" noProof="0">
                <a:ln>
                  <a:noFill/>
                </a:ln>
                <a:solidFill>
                  <a:prstClr val="black"/>
                </a:solidFill>
                <a:effectLst/>
                <a:uLnTx/>
                <a:uFillTx/>
                <a:latin typeface="Comic Sans MS"/>
                <a:ea typeface="Comic Sans MS"/>
                <a:cs typeface="Comic Sans MS"/>
                <a:sym typeface="Comic Sans MS"/>
              </a:rPr>
              <a:pPr marL="0" marR="0" lvl="0" indent="0" algn="r" defTabSz="914400" rtl="0" eaLnBrk="0" fontAlgn="base" latinLnBrk="0" hangingPunct="0">
                <a:lnSpc>
                  <a:spcPct val="100000"/>
                </a:lnSpc>
                <a:spcBef>
                  <a:spcPts val="0"/>
                </a:spcBef>
                <a:spcAft>
                  <a:spcPts val="0"/>
                </a:spcAft>
                <a:buClrTx/>
                <a:buSzPts val="1200"/>
                <a:buFontTx/>
                <a:buNone/>
                <a:tabLst/>
                <a:defRPr/>
              </a:pPr>
              <a:t>2</a:t>
            </a:fld>
            <a:endParaRPr kumimoji="0" sz="1200" b="1" i="0" u="none" strike="noStrike" kern="1200" cap="none" spc="0" normalizeH="0" baseline="0" noProof="0" dirty="0">
              <a:ln>
                <a:noFill/>
              </a:ln>
              <a:solidFill>
                <a:prstClr val="black"/>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219073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20</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596579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852547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965856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145285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47379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284287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26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038056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27</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48014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28</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511261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361560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4134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D67206-340A-194E-9A97-1CE564B49809}" type="slidenum">
              <a:rPr kumimoji="0" lang="en-US" sz="1200" b="1" i="0" u="none" strike="noStrike" kern="1200" cap="none" spc="0" normalizeH="0" baseline="0" noProof="0" smtClean="0">
                <a:ln>
                  <a:noFill/>
                </a:ln>
                <a:solidFill>
                  <a:prstClr val="black"/>
                </a:solidFill>
                <a:effectLst/>
                <a:uLnTx/>
                <a:uFillTx/>
                <a:latin typeface="Comic Sans MS"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1" i="0" u="none" strike="noStrike" kern="1200" cap="none" spc="0" normalizeH="0" baseline="0" noProof="0" dirty="0">
              <a:ln>
                <a:noFill/>
              </a:ln>
              <a:solidFill>
                <a:prstClr val="black"/>
              </a:solidFill>
              <a:effectLst/>
              <a:uLnTx/>
              <a:uFillTx/>
              <a:latin typeface="Comic Sans MS" charset="0"/>
              <a:ea typeface="+mn-ea"/>
              <a:cs typeface="+mn-cs"/>
            </a:endParaRPr>
          </a:p>
        </p:txBody>
      </p:sp>
    </p:spTree>
    <p:extLst>
      <p:ext uri="{BB962C8B-B14F-4D97-AF65-F5344CB8AC3E}">
        <p14:creationId xmlns:p14="http://schemas.microsoft.com/office/powerpoint/2010/main" val="98059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496023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102683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95028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59458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51200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SzPts val="1400"/>
              <a:buAutoNum type="arabicPeriod" startAt="6"/>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9</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825829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19555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3493079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783525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2020</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715965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a:t>Presented by Partners in Medical Education, Inc. 2020</a:t>
            </a:r>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521812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586123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4050136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88084440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3308265970"/>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7141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48" name="Google Shape;48;p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lstStyle>
            <a:lvl1pPr marL="457200" marR="0" lvl="0" indent="-228600" algn="ctr">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8" name="Google Shape;28;p4"/>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916574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1" name="Google Shape;31;p5"/>
          <p:cNvSpPr txBox="1">
            <a:spLocks noGrp="1"/>
          </p:cNvSpPr>
          <p:nvPr>
            <p:ph type="body" idx="1"/>
          </p:nvPr>
        </p:nvSpPr>
        <p:spPr>
          <a:xfrm>
            <a:off x="6286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2" name="Google Shape;32;p5"/>
          <p:cNvSpPr txBox="1">
            <a:spLocks noGrp="1"/>
          </p:cNvSpPr>
          <p:nvPr>
            <p:ph type="body" idx="2"/>
          </p:nvPr>
        </p:nvSpPr>
        <p:spPr>
          <a:xfrm>
            <a:off x="4629150" y="1825625"/>
            <a:ext cx="3886200" cy="435133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3" name="Google Shape;33;p5"/>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34" name="Google Shape;34;p5"/>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065549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8" name="Google Shape;48;p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763803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3659284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8568327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738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Presented by Partners in Medical Education, Inc. 2020</a:t>
            </a:r>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316127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2082236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dirty="0"/>
              <a:t>Presented by Partners in Medical Education, Inc. 2019</a:t>
            </a:r>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46930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dirty="0"/>
              <a:t>Presented by Partners in Medical Education, Inc. 2020</a:t>
            </a:r>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405765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endParaRPr dirty="0"/>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8" r:id="rId6"/>
    <p:sldLayoutId id="2147483659" r:id="rId7"/>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dirty="0"/>
              <a:t>Presented by Partners in Medical Education, Inc. 2020</a:t>
            </a:r>
          </a:p>
        </p:txBody>
      </p:sp>
    </p:spTree>
    <p:extLst>
      <p:ext uri="{BB962C8B-B14F-4D97-AF65-F5344CB8AC3E}">
        <p14:creationId xmlns:p14="http://schemas.microsoft.com/office/powerpoint/2010/main" val="252505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Tree>
    <p:extLst>
      <p:ext uri="{BB962C8B-B14F-4D97-AF65-F5344CB8AC3E}">
        <p14:creationId xmlns:p14="http://schemas.microsoft.com/office/powerpoint/2010/main" val="2886363699"/>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endnote.com/"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hyperlink" Target="https://www.mendeley.com/" TargetMode="External"/><Relationship Id="rId4" Type="http://schemas.openxmlformats.org/officeDocument/2006/relationships/hyperlink" Target="https://www.zotero.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xlsx"/></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hyperlink" Target="mailto:gdbconsulting@outlook.com" TargetMode="External"/><Relationship Id="rId4"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Research &amp; Scholarly Process in a Nutshell: Getting Started</a:t>
            </a:r>
          </a:p>
        </p:txBody>
      </p:sp>
      <p:sp>
        <p:nvSpPr>
          <p:cNvPr id="3" name="Subtitle 2"/>
          <p:cNvSpPr>
            <a:spLocks noGrp="1"/>
          </p:cNvSpPr>
          <p:nvPr>
            <p:ph type="subTitle" idx="1"/>
          </p:nvPr>
        </p:nvSpPr>
        <p:spPr/>
        <p:txBody>
          <a:bodyPr/>
          <a:lstStyle/>
          <a:p>
            <a:pPr lvl="0">
              <a:buSzPts val="2000"/>
            </a:pPr>
            <a:r>
              <a:rPr lang="en-US" dirty="0"/>
              <a:t>Grace Brannan, Ph.D</a:t>
            </a:r>
          </a:p>
          <a:p>
            <a:r>
              <a:rPr lang="en-US" dirty="0"/>
              <a:t>Graduate Medical Education Consultant</a:t>
            </a:r>
          </a:p>
        </p:txBody>
      </p:sp>
      <p:sp>
        <p:nvSpPr>
          <p:cNvPr id="4" name="Footer Placeholder 2">
            <a:extLst>
              <a:ext uri="{FF2B5EF4-FFF2-40B4-BE49-F238E27FC236}">
                <a16:creationId xmlns:a16="http://schemas.microsoft.com/office/drawing/2014/main" id="{4F943246-15D2-8A4F-812B-0309C1AB7B39}"/>
              </a:ext>
            </a:extLst>
          </p:cNvPr>
          <p:cNvSpPr>
            <a:spLocks noGrp="1"/>
          </p:cNvSpPr>
          <p:nvPr>
            <p:ph type="ftr" sz="quarter" idx="10"/>
          </p:nvPr>
        </p:nvSpPr>
        <p:spPr>
          <a:xfrm>
            <a:off x="3028950" y="6433130"/>
            <a:ext cx="3086100" cy="365125"/>
          </a:xfrm>
        </p:spPr>
        <p:txBody>
          <a:bodyPr/>
          <a:lstStyle/>
          <a:p>
            <a:r>
              <a:rPr lang="en-US" dirty="0"/>
              <a:t>Presented by Partners in Medical Education, Inc. 2020</a:t>
            </a:r>
          </a:p>
        </p:txBody>
      </p:sp>
      <p:sp>
        <p:nvSpPr>
          <p:cNvPr id="5" name="Google Shape;78;p12">
            <a:extLst>
              <a:ext uri="{FF2B5EF4-FFF2-40B4-BE49-F238E27FC236}">
                <a16:creationId xmlns:a16="http://schemas.microsoft.com/office/drawing/2014/main" id="{C95F0C15-3133-2943-ADC6-3F279D74BE2C}"/>
              </a:ext>
            </a:extLst>
          </p:cNvPr>
          <p:cNvSpPr txBox="1">
            <a:spLocks/>
          </p:cNvSpPr>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RPr/>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eaLnBrk="0" fontAlgn="base" hangingPunct="0"/>
            <a:fld id="{00000000-1234-1234-1234-123412341234}" type="slidenum">
              <a:rPr lang="en-US" kern="1200" smtClean="0">
                <a:solidFill>
                  <a:prstClr val="black"/>
                </a:solidFill>
              </a:rPr>
              <a:pPr eaLnBrk="0" fontAlgn="base" hangingPunct="0"/>
              <a:t>1</a:t>
            </a:fld>
            <a:endParaRPr lang="en-US" kern="1200" dirty="0">
              <a:solidFill>
                <a:prstClr val="black"/>
              </a:solidFill>
            </a:endParaRPr>
          </a:p>
        </p:txBody>
      </p:sp>
    </p:spTree>
    <p:extLst>
      <p:ext uri="{BB962C8B-B14F-4D97-AF65-F5344CB8AC3E}">
        <p14:creationId xmlns:p14="http://schemas.microsoft.com/office/powerpoint/2010/main" val="257050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Idea Development- Feasibility</a:t>
            </a:r>
            <a:endParaRPr dirty="0"/>
          </a:p>
        </p:txBody>
      </p:sp>
      <p:sp>
        <p:nvSpPr>
          <p:cNvPr id="4" name="Rectangle 3">
            <a:extLst>
              <a:ext uri="{FF2B5EF4-FFF2-40B4-BE49-F238E27FC236}">
                <a16:creationId xmlns:a16="http://schemas.microsoft.com/office/drawing/2014/main" id="{2627A2E3-A66D-4FC7-B5C9-D7CB201E77EA}"/>
              </a:ext>
            </a:extLst>
          </p:cNvPr>
          <p:cNvSpPr/>
          <p:nvPr/>
        </p:nvSpPr>
        <p:spPr>
          <a:xfrm>
            <a:off x="1069181" y="5381624"/>
            <a:ext cx="7005638" cy="744537"/>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911225" rtl="0" fontAlgn="base">
              <a:spcBef>
                <a:spcPct val="0"/>
              </a:spcBef>
              <a:spcAft>
                <a:spcPct val="0"/>
              </a:spcAft>
              <a:defRPr kern="1200">
                <a:solidFill>
                  <a:schemeClr val="lt1"/>
                </a:solidFill>
                <a:latin typeface="+mn-lt"/>
                <a:ea typeface="+mn-ea"/>
                <a:cs typeface="+mn-cs"/>
              </a:defRPr>
            </a:lvl1pPr>
            <a:lvl2pPr marL="454025" indent="3175" algn="l" defTabSz="911225" rtl="0" fontAlgn="base">
              <a:spcBef>
                <a:spcPct val="0"/>
              </a:spcBef>
              <a:spcAft>
                <a:spcPct val="0"/>
              </a:spcAft>
              <a:defRPr kern="1200">
                <a:solidFill>
                  <a:schemeClr val="lt1"/>
                </a:solidFill>
                <a:latin typeface="+mn-lt"/>
                <a:ea typeface="+mn-ea"/>
                <a:cs typeface="+mn-cs"/>
              </a:defRPr>
            </a:lvl2pPr>
            <a:lvl3pPr marL="911225" indent="3175" algn="l" defTabSz="911225" rtl="0" fontAlgn="base">
              <a:spcBef>
                <a:spcPct val="0"/>
              </a:spcBef>
              <a:spcAft>
                <a:spcPct val="0"/>
              </a:spcAft>
              <a:defRPr kern="1200">
                <a:solidFill>
                  <a:schemeClr val="lt1"/>
                </a:solidFill>
                <a:latin typeface="+mn-lt"/>
                <a:ea typeface="+mn-ea"/>
                <a:cs typeface="+mn-cs"/>
              </a:defRPr>
            </a:lvl3pPr>
            <a:lvl4pPr marL="1368425" indent="3175" algn="l" defTabSz="911225" rtl="0" fontAlgn="base">
              <a:spcBef>
                <a:spcPct val="0"/>
              </a:spcBef>
              <a:spcAft>
                <a:spcPct val="0"/>
              </a:spcAft>
              <a:defRPr kern="1200">
                <a:solidFill>
                  <a:schemeClr val="lt1"/>
                </a:solidFill>
                <a:latin typeface="+mn-lt"/>
                <a:ea typeface="+mn-ea"/>
                <a:cs typeface="+mn-cs"/>
              </a:defRPr>
            </a:lvl4pPr>
            <a:lvl5pPr marL="1825625" indent="3175" algn="l" defTabSz="911225"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solidFill>
                <a:srgbClr val="FFFF00"/>
              </a:solidFill>
            </a:endParaRPr>
          </a:p>
        </p:txBody>
      </p:sp>
      <p:sp>
        <p:nvSpPr>
          <p:cNvPr id="6" name="TextBox 5">
            <a:extLst>
              <a:ext uri="{FF2B5EF4-FFF2-40B4-BE49-F238E27FC236}">
                <a16:creationId xmlns:a16="http://schemas.microsoft.com/office/drawing/2014/main" id="{08D56F5E-2A56-43FB-8007-16FD4174ACE7}"/>
              </a:ext>
            </a:extLst>
          </p:cNvPr>
          <p:cNvSpPr txBox="1">
            <a:spLocks noChangeArrowheads="1"/>
          </p:cNvSpPr>
          <p:nvPr/>
        </p:nvSpPr>
        <p:spPr>
          <a:xfrm>
            <a:off x="2126456" y="5500686"/>
            <a:ext cx="5730875" cy="739775"/>
          </a:xfrm>
          <a:prstGeom prst="rect">
            <a:avLst/>
          </a:prstGeom>
          <a:noFill/>
        </p:spPr>
        <p:txBody>
          <a:bodyPr/>
          <a:lstStyle>
            <a:defPPr>
              <a:defRPr lang="en-US"/>
            </a:defPPr>
            <a:lvl1pPr algn="l" defTabSz="911225"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4025" indent="3175" algn="l" defTabSz="911225"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1225" indent="3175" algn="l" defTabSz="911225"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68425" indent="3175" algn="l" defTabSz="911225"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5625" indent="3175" algn="l" defTabSz="911225"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marL="742950" lvl="1" indent="-285750">
              <a:lnSpc>
                <a:spcPct val="90000"/>
              </a:lnSpc>
              <a:spcBef>
                <a:spcPct val="50000"/>
              </a:spcBef>
              <a:buClr>
                <a:schemeClr val="folHlink"/>
              </a:buClr>
              <a:buSzPct val="70000"/>
              <a:buFont typeface="Wingdings" pitchFamily="2" charset="2"/>
              <a:buNone/>
              <a:defRPr/>
            </a:pPr>
            <a:r>
              <a:rPr lang="en-US" sz="2800" i="1" kern="0" dirty="0">
                <a:latin typeface="+mn-lt"/>
                <a:ea typeface="+mn-ea"/>
              </a:rPr>
              <a:t>Tip for success: Start early!</a:t>
            </a:r>
          </a:p>
        </p:txBody>
      </p:sp>
      <p:graphicFrame>
        <p:nvGraphicFramePr>
          <p:cNvPr id="7" name="Table 7">
            <a:extLst>
              <a:ext uri="{FF2B5EF4-FFF2-40B4-BE49-F238E27FC236}">
                <a16:creationId xmlns:a16="http://schemas.microsoft.com/office/drawing/2014/main" id="{A32EE735-DC0C-426F-8FAE-672FCEB41A8C}"/>
              </a:ext>
            </a:extLst>
          </p:cNvPr>
          <p:cNvGraphicFramePr>
            <a:graphicFrameLocks noGrp="1"/>
          </p:cNvGraphicFramePr>
          <p:nvPr>
            <p:extLst>
              <p:ext uri="{D42A27DB-BD31-4B8C-83A1-F6EECF244321}">
                <p14:modId xmlns:p14="http://schemas.microsoft.com/office/powerpoint/2010/main" val="1531838718"/>
              </p:ext>
            </p:extLst>
          </p:nvPr>
        </p:nvGraphicFramePr>
        <p:xfrm>
          <a:off x="1627517" y="2076550"/>
          <a:ext cx="5342626" cy="2372360"/>
        </p:xfrm>
        <a:graphic>
          <a:graphicData uri="http://schemas.openxmlformats.org/drawingml/2006/table">
            <a:tbl>
              <a:tblPr firstRow="1" bandRow="1">
                <a:tableStyleId>{93296810-A885-4BE3-A3E7-6D5BEEA58F35}</a:tableStyleId>
              </a:tblPr>
              <a:tblGrid>
                <a:gridCol w="2671313">
                  <a:extLst>
                    <a:ext uri="{9D8B030D-6E8A-4147-A177-3AD203B41FA5}">
                      <a16:colId xmlns:a16="http://schemas.microsoft.com/office/drawing/2014/main" val="1022619187"/>
                    </a:ext>
                  </a:extLst>
                </a:gridCol>
                <a:gridCol w="2671313">
                  <a:extLst>
                    <a:ext uri="{9D8B030D-6E8A-4147-A177-3AD203B41FA5}">
                      <a16:colId xmlns:a16="http://schemas.microsoft.com/office/drawing/2014/main" val="2655487305"/>
                    </a:ext>
                  </a:extLst>
                </a:gridCol>
              </a:tblGrid>
              <a:tr h="370840">
                <a:tc>
                  <a:txBody>
                    <a:bodyPr/>
                    <a:lstStyle/>
                    <a:p>
                      <a:pPr algn="ctr"/>
                      <a:r>
                        <a:rPr lang="en-US" dirty="0"/>
                        <a:t>Project Type</a:t>
                      </a:r>
                    </a:p>
                  </a:txBody>
                  <a:tcPr/>
                </a:tc>
                <a:tc>
                  <a:txBody>
                    <a:bodyPr/>
                    <a:lstStyle/>
                    <a:p>
                      <a:pPr algn="ctr"/>
                      <a:r>
                        <a:rPr lang="en-US" dirty="0"/>
                        <a:t>Typical Timeline</a:t>
                      </a:r>
                    </a:p>
                  </a:txBody>
                  <a:tcPr/>
                </a:tc>
                <a:extLst>
                  <a:ext uri="{0D108BD9-81ED-4DB2-BD59-A6C34878D82A}">
                    <a16:rowId xmlns:a16="http://schemas.microsoft.com/office/drawing/2014/main" val="2322753208"/>
                  </a:ext>
                </a:extLst>
              </a:tr>
              <a:tr h="370840">
                <a:tc>
                  <a:txBody>
                    <a:bodyPr/>
                    <a:lstStyle/>
                    <a:p>
                      <a:pPr algn="ctr"/>
                      <a:r>
                        <a:rPr lang="en-US" dirty="0"/>
                        <a:t>Retrospective Chart Review</a:t>
                      </a:r>
                    </a:p>
                  </a:txBody>
                  <a:tcPr/>
                </a:tc>
                <a:tc>
                  <a:txBody>
                    <a:bodyPr/>
                    <a:lstStyle/>
                    <a:p>
                      <a:pPr algn="ctr"/>
                      <a:r>
                        <a:rPr lang="en-US" dirty="0"/>
                        <a:t>1 year</a:t>
                      </a:r>
                    </a:p>
                  </a:txBody>
                  <a:tcPr/>
                </a:tc>
                <a:extLst>
                  <a:ext uri="{0D108BD9-81ED-4DB2-BD59-A6C34878D82A}">
                    <a16:rowId xmlns:a16="http://schemas.microsoft.com/office/drawing/2014/main" val="441542315"/>
                  </a:ext>
                </a:extLst>
              </a:tr>
              <a:tr h="370840">
                <a:tc>
                  <a:txBody>
                    <a:bodyPr/>
                    <a:lstStyle/>
                    <a:p>
                      <a:pPr algn="ctr"/>
                      <a:r>
                        <a:rPr lang="en-US" dirty="0"/>
                        <a:t>Prospective Study (Survey)</a:t>
                      </a:r>
                    </a:p>
                  </a:txBody>
                  <a:tcPr/>
                </a:tc>
                <a:tc>
                  <a:txBody>
                    <a:bodyPr/>
                    <a:lstStyle/>
                    <a:p>
                      <a:pPr algn="ctr"/>
                      <a:r>
                        <a:rPr lang="en-US" dirty="0"/>
                        <a:t>1.5 years</a:t>
                      </a:r>
                    </a:p>
                  </a:txBody>
                  <a:tcPr/>
                </a:tc>
                <a:extLst>
                  <a:ext uri="{0D108BD9-81ED-4DB2-BD59-A6C34878D82A}">
                    <a16:rowId xmlns:a16="http://schemas.microsoft.com/office/drawing/2014/main" val="3176400911"/>
                  </a:ext>
                </a:extLst>
              </a:tr>
              <a:tr h="465922">
                <a:tc>
                  <a:txBody>
                    <a:bodyPr/>
                    <a:lstStyle/>
                    <a:p>
                      <a:pPr algn="ctr"/>
                      <a:r>
                        <a:rPr lang="en-US" dirty="0"/>
                        <a:t>Prospective Study (Interventional)</a:t>
                      </a:r>
                    </a:p>
                  </a:txBody>
                  <a:tcPr/>
                </a:tc>
                <a:tc>
                  <a:txBody>
                    <a:bodyPr/>
                    <a:lstStyle/>
                    <a:p>
                      <a:pPr algn="ctr"/>
                      <a:r>
                        <a:rPr lang="en-US" dirty="0"/>
                        <a:t>1.5- 2 years</a:t>
                      </a:r>
                    </a:p>
                  </a:txBody>
                  <a:tcPr/>
                </a:tc>
                <a:extLst>
                  <a:ext uri="{0D108BD9-81ED-4DB2-BD59-A6C34878D82A}">
                    <a16:rowId xmlns:a16="http://schemas.microsoft.com/office/drawing/2014/main" val="670833072"/>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t>Meta-Analyses</a:t>
                      </a:r>
                    </a:p>
                  </a:txBody>
                  <a:tcPr/>
                </a:tc>
                <a:tc>
                  <a:txBody>
                    <a:bodyPr/>
                    <a:lstStyle/>
                    <a:p>
                      <a:pPr algn="ctr"/>
                      <a:r>
                        <a:rPr lang="en-US" dirty="0"/>
                        <a:t>1.5 year</a:t>
                      </a:r>
                    </a:p>
                  </a:txBody>
                  <a:tcPr/>
                </a:tc>
                <a:extLst>
                  <a:ext uri="{0D108BD9-81ED-4DB2-BD59-A6C34878D82A}">
                    <a16:rowId xmlns:a16="http://schemas.microsoft.com/office/drawing/2014/main" val="3725618503"/>
                  </a:ext>
                </a:extLst>
              </a:tr>
              <a:tr h="370840">
                <a:tc>
                  <a:txBody>
                    <a:bodyPr/>
                    <a:lstStyle/>
                    <a:p>
                      <a:pPr algn="ctr"/>
                      <a:r>
                        <a:rPr lang="en-US" dirty="0"/>
                        <a:t>Systematic Review</a:t>
                      </a:r>
                    </a:p>
                  </a:txBody>
                  <a:tcPr/>
                </a:tc>
                <a:tc>
                  <a:txBody>
                    <a:bodyPr/>
                    <a:lstStyle/>
                    <a:p>
                      <a:pPr algn="ctr"/>
                      <a:r>
                        <a:rPr lang="en-US" dirty="0"/>
                        <a:t>1 year</a:t>
                      </a:r>
                    </a:p>
                  </a:txBody>
                  <a:tcPr/>
                </a:tc>
                <a:extLst>
                  <a:ext uri="{0D108BD9-81ED-4DB2-BD59-A6C34878D82A}">
                    <a16:rowId xmlns:a16="http://schemas.microsoft.com/office/drawing/2014/main" val="23191523"/>
                  </a:ext>
                </a:extLst>
              </a:tr>
            </a:tbl>
          </a:graphicData>
        </a:graphic>
      </p:graphicFrame>
      <p:sp>
        <p:nvSpPr>
          <p:cNvPr id="8" name="Google Shape;77;p12">
            <a:extLst>
              <a:ext uri="{FF2B5EF4-FFF2-40B4-BE49-F238E27FC236}">
                <a16:creationId xmlns:a16="http://schemas.microsoft.com/office/drawing/2014/main" id="{B42C09A6-9170-B843-877B-779F863D6DAE}"/>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9" name="Google Shape;78;p12">
            <a:extLst>
              <a:ext uri="{FF2B5EF4-FFF2-40B4-BE49-F238E27FC236}">
                <a16:creationId xmlns:a16="http://schemas.microsoft.com/office/drawing/2014/main" id="{E7F380B3-DBDC-544C-B221-2A8BDCCC59B0}"/>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005177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Putting the Team Together</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Think ICMJE guideline for authors:</a:t>
            </a:r>
          </a:p>
          <a:p>
            <a:pPr marL="546100" lvl="1" indent="0">
              <a:buNone/>
            </a:pPr>
            <a:r>
              <a:rPr lang="en-US" sz="1800" dirty="0"/>
              <a:t>1. Substantial contributions to the conception or design of the work; or the acquisition, analysis, or interpretation of data for the work; AND</a:t>
            </a:r>
          </a:p>
          <a:p>
            <a:pPr marL="546100" lvl="1" indent="0">
              <a:buNone/>
            </a:pPr>
            <a:r>
              <a:rPr lang="en-US" sz="1800" dirty="0"/>
              <a:t>2. Writing; AND</a:t>
            </a:r>
          </a:p>
          <a:p>
            <a:pPr marL="546100" lvl="1" indent="0">
              <a:buNone/>
            </a:pPr>
            <a:r>
              <a:rPr lang="en-US" sz="1800" dirty="0"/>
              <a:t>3. Final approval; AND</a:t>
            </a:r>
          </a:p>
          <a:p>
            <a:pPr marL="546100" lvl="1" indent="0">
              <a:buNone/>
            </a:pPr>
            <a:r>
              <a:rPr lang="en-US" sz="1800" dirty="0"/>
              <a:t>4. Accountable for work.</a:t>
            </a:r>
          </a:p>
          <a:p>
            <a:pPr lvl="1"/>
            <a:endParaRPr lang="en-US" sz="2000" dirty="0"/>
          </a:p>
          <a:p>
            <a:r>
              <a:rPr lang="en-US" sz="2400" dirty="0"/>
              <a:t>Non-authors should be acknowledged</a:t>
            </a:r>
          </a:p>
          <a:p>
            <a:endParaRPr lang="en-US" sz="2400" dirty="0"/>
          </a:p>
        </p:txBody>
      </p:sp>
      <p:sp>
        <p:nvSpPr>
          <p:cNvPr id="2" name="Rectangle 1">
            <a:extLst>
              <a:ext uri="{FF2B5EF4-FFF2-40B4-BE49-F238E27FC236}">
                <a16:creationId xmlns:a16="http://schemas.microsoft.com/office/drawing/2014/main" id="{71071EED-EE4E-4D28-8D02-C5911B0ED07F}"/>
              </a:ext>
            </a:extLst>
          </p:cNvPr>
          <p:cNvSpPr/>
          <p:nvPr/>
        </p:nvSpPr>
        <p:spPr>
          <a:xfrm>
            <a:off x="1161109" y="5362704"/>
            <a:ext cx="3586238" cy="307777"/>
          </a:xfrm>
          <a:prstGeom prst="rect">
            <a:avLst/>
          </a:prstGeom>
        </p:spPr>
        <p:txBody>
          <a:bodyPr wrap="none">
            <a:spAutoFit/>
          </a:bodyPr>
          <a:lstStyle/>
          <a:p>
            <a:r>
              <a:rPr lang="en-US" b="1" i="1" dirty="0">
                <a:solidFill>
                  <a:schemeClr val="accent5">
                    <a:lumMod val="75000"/>
                  </a:schemeClr>
                </a:solidFill>
              </a:rPr>
              <a:t>http://www.icmje.org/recommendations/</a:t>
            </a:r>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80232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r>
              <a:rPr lang="en-US" sz="3200" dirty="0"/>
              <a:t>Putting the Team Together</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Clinical Mentor</a:t>
            </a:r>
          </a:p>
          <a:p>
            <a:r>
              <a:rPr lang="en-US" sz="2400" dirty="0"/>
              <a:t>Resident/Fellow/Students</a:t>
            </a:r>
          </a:p>
          <a:p>
            <a:r>
              <a:rPr lang="en-US" sz="2400" dirty="0"/>
              <a:t>Research Mentor/ Statistician </a:t>
            </a:r>
          </a:p>
          <a:p>
            <a:r>
              <a:rPr lang="en-US" sz="2400" dirty="0"/>
              <a:t>Librarian</a:t>
            </a:r>
          </a:p>
          <a:p>
            <a:r>
              <a:rPr lang="en-US" sz="2400" dirty="0"/>
              <a:t>Research Coordinator</a:t>
            </a:r>
          </a:p>
          <a:p>
            <a:r>
              <a:rPr lang="en-US" sz="2400" dirty="0"/>
              <a:t>Nursing and QI Staff</a:t>
            </a:r>
          </a:p>
          <a:p>
            <a:pPr lvl="0"/>
            <a:endParaRPr sz="2400" dirty="0">
              <a:solidFill>
                <a:schemeClr val="accent5">
                  <a:lumMod val="50000"/>
                </a:schemeClr>
              </a:solidFill>
            </a:endParaRPr>
          </a:p>
        </p:txBody>
      </p:sp>
      <p:sp>
        <p:nvSpPr>
          <p:cNvPr id="5" name="Wave 4">
            <a:extLst>
              <a:ext uri="{FF2B5EF4-FFF2-40B4-BE49-F238E27FC236}">
                <a16:creationId xmlns:a16="http://schemas.microsoft.com/office/drawing/2014/main" id="{117F11E2-C79E-4361-959E-A5A18847C248}"/>
              </a:ext>
            </a:extLst>
          </p:cNvPr>
          <p:cNvSpPr/>
          <p:nvPr/>
        </p:nvSpPr>
        <p:spPr>
          <a:xfrm>
            <a:off x="5291106" y="3258745"/>
            <a:ext cx="3255993" cy="2515973"/>
          </a:xfrm>
          <a:prstGeom prst="wave">
            <a:avLst/>
          </a:prstGeom>
          <a:solidFill>
            <a:srgbClr val="FFFF6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dirty="0">
              <a:highlight>
                <a:srgbClr val="00FF00"/>
              </a:highlight>
            </a:endParaRPr>
          </a:p>
        </p:txBody>
      </p:sp>
      <p:sp>
        <p:nvSpPr>
          <p:cNvPr id="2" name="Rectangle 1">
            <a:extLst>
              <a:ext uri="{FF2B5EF4-FFF2-40B4-BE49-F238E27FC236}">
                <a16:creationId xmlns:a16="http://schemas.microsoft.com/office/drawing/2014/main" id="{E71DDDB6-9E3F-438E-8AE2-5E7B47EDDF2E}"/>
              </a:ext>
            </a:extLst>
          </p:cNvPr>
          <p:cNvSpPr/>
          <p:nvPr/>
        </p:nvSpPr>
        <p:spPr>
          <a:xfrm>
            <a:off x="5443505" y="3839845"/>
            <a:ext cx="2951194" cy="1323439"/>
          </a:xfrm>
          <a:prstGeom prst="rect">
            <a:avLst/>
          </a:prstGeom>
        </p:spPr>
        <p:txBody>
          <a:bodyPr wrap="square">
            <a:spAutoFit/>
          </a:bodyPr>
          <a:lstStyle/>
          <a:p>
            <a:r>
              <a:rPr lang="en-US" sz="2000" dirty="0"/>
              <a:t>Authorship policy, early discussion and transparency among the team are critical!</a:t>
            </a:r>
          </a:p>
        </p:txBody>
      </p:sp>
      <p:sp>
        <p:nvSpPr>
          <p:cNvPr id="6" name="Google Shape;77;p12">
            <a:extLst>
              <a:ext uri="{FF2B5EF4-FFF2-40B4-BE49-F238E27FC236}">
                <a16:creationId xmlns:a16="http://schemas.microsoft.com/office/drawing/2014/main" id="{88BCE46D-7C03-4047-90FD-9269EFD0D193}"/>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7" name="Google Shape;78;p12">
            <a:extLst>
              <a:ext uri="{FF2B5EF4-FFF2-40B4-BE49-F238E27FC236}">
                <a16:creationId xmlns:a16="http://schemas.microsoft.com/office/drawing/2014/main" id="{8FE3A8D0-05DA-3A41-AC06-9CDF093359C0}"/>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10547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18" name="Table 2">
            <a:extLst>
              <a:ext uri="{FF2B5EF4-FFF2-40B4-BE49-F238E27FC236}">
                <a16:creationId xmlns:a16="http://schemas.microsoft.com/office/drawing/2014/main" id="{D8A5383F-1E04-4665-A59F-E7A39E52F03C}"/>
              </a:ext>
            </a:extLst>
          </p:cNvPr>
          <p:cNvGraphicFramePr>
            <a:graphicFrameLocks noGrp="1"/>
          </p:cNvGraphicFramePr>
          <p:nvPr/>
        </p:nvGraphicFramePr>
        <p:xfrm>
          <a:off x="3685600" y="5079269"/>
          <a:ext cx="1441736" cy="338122"/>
        </p:xfrm>
        <a:graphic>
          <a:graphicData uri="http://schemas.openxmlformats.org/drawingml/2006/table">
            <a:tbl>
              <a:tblPr firstRow="1" bandRow="1">
                <a:tableStyleId>{5C22544A-7EE6-4342-B048-85BDC9FD1C3A}</a:tableStyleId>
              </a:tblPr>
              <a:tblGrid>
                <a:gridCol w="1441736">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7" name="Table 2">
            <a:extLst>
              <a:ext uri="{FF2B5EF4-FFF2-40B4-BE49-F238E27FC236}">
                <a16:creationId xmlns:a16="http://schemas.microsoft.com/office/drawing/2014/main" id="{120B2035-0CB4-4746-8FC9-4D844A4E2B03}"/>
              </a:ext>
            </a:extLst>
          </p:cNvPr>
          <p:cNvGraphicFramePr>
            <a:graphicFrameLocks noGrp="1"/>
          </p:cNvGraphicFramePr>
          <p:nvPr/>
        </p:nvGraphicFramePr>
        <p:xfrm>
          <a:off x="3685599" y="4418120"/>
          <a:ext cx="1441737" cy="338122"/>
        </p:xfrm>
        <a:graphic>
          <a:graphicData uri="http://schemas.openxmlformats.org/drawingml/2006/table">
            <a:tbl>
              <a:tblPr firstRow="1" bandRow="1">
                <a:tableStyleId>{5C22544A-7EE6-4342-B048-85BDC9FD1C3A}</a:tableStyleId>
              </a:tblPr>
              <a:tblGrid>
                <a:gridCol w="1441737">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5" name="Table 2">
            <a:extLst>
              <a:ext uri="{FF2B5EF4-FFF2-40B4-BE49-F238E27FC236}">
                <a16:creationId xmlns:a16="http://schemas.microsoft.com/office/drawing/2014/main" id="{654B28A7-29A3-4CE3-A8F0-3B23BEB219F2}"/>
              </a:ext>
            </a:extLst>
          </p:cNvPr>
          <p:cNvGraphicFramePr>
            <a:graphicFrameLocks noGrp="1"/>
          </p:cNvGraphicFramePr>
          <p:nvPr/>
        </p:nvGraphicFramePr>
        <p:xfrm>
          <a:off x="3722264" y="3757044"/>
          <a:ext cx="1295150" cy="338122"/>
        </p:xfrm>
        <a:graphic>
          <a:graphicData uri="http://schemas.openxmlformats.org/drawingml/2006/table">
            <a:tbl>
              <a:tblPr firstRow="1" bandRow="1">
                <a:tableStyleId>{5C22544A-7EE6-4342-B048-85BDC9FD1C3A}</a:tableStyleId>
              </a:tblPr>
              <a:tblGrid>
                <a:gridCol w="1295150">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3" name="Table 2">
            <a:extLst>
              <a:ext uri="{FF2B5EF4-FFF2-40B4-BE49-F238E27FC236}">
                <a16:creationId xmlns:a16="http://schemas.microsoft.com/office/drawing/2014/main" id="{B155BA46-5BA9-45E1-97F3-AA768CBD37D2}"/>
              </a:ext>
            </a:extLst>
          </p:cNvPr>
          <p:cNvGraphicFramePr>
            <a:graphicFrameLocks noGrp="1"/>
          </p:cNvGraphicFramePr>
          <p:nvPr/>
        </p:nvGraphicFramePr>
        <p:xfrm>
          <a:off x="3362486" y="3085958"/>
          <a:ext cx="2028399" cy="338122"/>
        </p:xfrm>
        <a:graphic>
          <a:graphicData uri="http://schemas.openxmlformats.org/drawingml/2006/table">
            <a:tbl>
              <a:tblPr firstRow="1" bandRow="1">
                <a:tableStyleId>{5C22544A-7EE6-4342-B048-85BDC9FD1C3A}</a:tableStyleId>
              </a:tblPr>
              <a:tblGrid>
                <a:gridCol w="2028399">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20" name="Table 2">
            <a:extLst>
              <a:ext uri="{FF2B5EF4-FFF2-40B4-BE49-F238E27FC236}">
                <a16:creationId xmlns:a16="http://schemas.microsoft.com/office/drawing/2014/main" id="{C54E5FE6-64B0-4504-B70E-84F2002686CE}"/>
              </a:ext>
            </a:extLst>
          </p:cNvPr>
          <p:cNvGraphicFramePr>
            <a:graphicFrameLocks noGrp="1"/>
          </p:cNvGraphicFramePr>
          <p:nvPr/>
        </p:nvGraphicFramePr>
        <p:xfrm>
          <a:off x="2754219" y="2397368"/>
          <a:ext cx="3364295" cy="338122"/>
        </p:xfrm>
        <a:graphic>
          <a:graphicData uri="http://schemas.openxmlformats.org/drawingml/2006/table">
            <a:tbl>
              <a:tblPr firstRow="1" bandRow="1">
                <a:tableStyleId>{5C22544A-7EE6-4342-B048-85BDC9FD1C3A}</a:tableStyleId>
              </a:tblPr>
              <a:tblGrid>
                <a:gridCol w="3364295">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9" name="Table 2">
            <a:extLst>
              <a:ext uri="{FF2B5EF4-FFF2-40B4-BE49-F238E27FC236}">
                <a16:creationId xmlns:a16="http://schemas.microsoft.com/office/drawing/2014/main" id="{47165929-F6F4-4114-B70F-32B9699C6A5E}"/>
              </a:ext>
            </a:extLst>
          </p:cNvPr>
          <p:cNvGraphicFramePr>
            <a:graphicFrameLocks noGrp="1"/>
          </p:cNvGraphicFramePr>
          <p:nvPr/>
        </p:nvGraphicFramePr>
        <p:xfrm>
          <a:off x="3603083" y="5729030"/>
          <a:ext cx="1597013" cy="338122"/>
        </p:xfrm>
        <a:graphic>
          <a:graphicData uri="http://schemas.openxmlformats.org/drawingml/2006/table">
            <a:tbl>
              <a:tblPr firstRow="1" bandRow="1">
                <a:tableStyleId>{5C22544A-7EE6-4342-B048-85BDC9FD1C3A}</a:tableStyleId>
              </a:tblPr>
              <a:tblGrid>
                <a:gridCol w="1597013">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2" name="Table 2">
            <a:extLst>
              <a:ext uri="{FF2B5EF4-FFF2-40B4-BE49-F238E27FC236}">
                <a16:creationId xmlns:a16="http://schemas.microsoft.com/office/drawing/2014/main" id="{63F7CC6F-7A9B-401D-8A14-2A9057B960C6}"/>
              </a:ext>
            </a:extLst>
          </p:cNvPr>
          <p:cNvGraphicFramePr>
            <a:graphicFrameLocks noGrp="1"/>
          </p:cNvGraphicFramePr>
          <p:nvPr/>
        </p:nvGraphicFramePr>
        <p:xfrm>
          <a:off x="3518325" y="1701369"/>
          <a:ext cx="1690778" cy="338122"/>
        </p:xfrm>
        <a:graphic>
          <a:graphicData uri="http://schemas.openxmlformats.org/drawingml/2006/table">
            <a:tbl>
              <a:tblPr firstRow="1" bandRow="1">
                <a:tableStyleId>{5C22544A-7EE6-4342-B048-85BDC9FD1C3A}</a:tableStyleId>
              </a:tblPr>
              <a:tblGrid>
                <a:gridCol w="1690778">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Process in a Nutshell</a:t>
            </a:r>
            <a:endParaRPr dirty="0"/>
          </a:p>
        </p:txBody>
      </p:sp>
      <p:sp>
        <p:nvSpPr>
          <p:cNvPr id="6" name="TextBox 5">
            <a:extLst>
              <a:ext uri="{FF2B5EF4-FFF2-40B4-BE49-F238E27FC236}">
                <a16:creationId xmlns:a16="http://schemas.microsoft.com/office/drawing/2014/main" id="{49413E0A-164B-4EFB-8E6D-C90375B2AD96}"/>
              </a:ext>
            </a:extLst>
          </p:cNvPr>
          <p:cNvSpPr txBox="1"/>
          <p:nvPr/>
        </p:nvSpPr>
        <p:spPr>
          <a:xfrm>
            <a:off x="3518325" y="1705210"/>
            <a:ext cx="1690778" cy="307777"/>
          </a:xfrm>
          <a:prstGeom prst="rect">
            <a:avLst/>
          </a:prstGeom>
          <a:noFill/>
        </p:spPr>
        <p:txBody>
          <a:bodyPr wrap="square" rtlCol="0">
            <a:spAutoFit/>
          </a:bodyPr>
          <a:lstStyle/>
          <a:p>
            <a:r>
              <a:rPr lang="en-US" dirty="0"/>
              <a:t>Idea Development</a:t>
            </a:r>
          </a:p>
        </p:txBody>
      </p:sp>
      <p:sp>
        <p:nvSpPr>
          <p:cNvPr id="9" name="TextBox 8">
            <a:extLst>
              <a:ext uri="{FF2B5EF4-FFF2-40B4-BE49-F238E27FC236}">
                <a16:creationId xmlns:a16="http://schemas.microsoft.com/office/drawing/2014/main" id="{5E825A97-DF51-4129-8469-F81412912A1D}"/>
              </a:ext>
            </a:extLst>
          </p:cNvPr>
          <p:cNvSpPr txBox="1"/>
          <p:nvPr/>
        </p:nvSpPr>
        <p:spPr>
          <a:xfrm>
            <a:off x="3362487" y="3078507"/>
            <a:ext cx="2080153" cy="307777"/>
          </a:xfrm>
          <a:prstGeom prst="rect">
            <a:avLst/>
          </a:prstGeom>
          <a:noFill/>
        </p:spPr>
        <p:txBody>
          <a:bodyPr wrap="square" rtlCol="0">
            <a:spAutoFit/>
          </a:bodyPr>
          <a:lstStyle/>
          <a:p>
            <a:r>
              <a:rPr lang="en-US" dirty="0">
                <a:highlight>
                  <a:srgbClr val="FFFF99"/>
                </a:highlight>
              </a:rPr>
              <a:t>Proposal Development</a:t>
            </a:r>
          </a:p>
        </p:txBody>
      </p:sp>
      <p:sp>
        <p:nvSpPr>
          <p:cNvPr id="10" name="TextBox 9">
            <a:extLst>
              <a:ext uri="{FF2B5EF4-FFF2-40B4-BE49-F238E27FC236}">
                <a16:creationId xmlns:a16="http://schemas.microsoft.com/office/drawing/2014/main" id="{51CF5419-A4BD-464B-8F92-20D251FACE51}"/>
              </a:ext>
            </a:extLst>
          </p:cNvPr>
          <p:cNvSpPr txBox="1"/>
          <p:nvPr/>
        </p:nvSpPr>
        <p:spPr>
          <a:xfrm>
            <a:off x="3726611" y="3753599"/>
            <a:ext cx="1690778" cy="307777"/>
          </a:xfrm>
          <a:prstGeom prst="rect">
            <a:avLst/>
          </a:prstGeom>
          <a:noFill/>
        </p:spPr>
        <p:txBody>
          <a:bodyPr wrap="square" rtlCol="0">
            <a:spAutoFit/>
          </a:bodyPr>
          <a:lstStyle/>
          <a:p>
            <a:r>
              <a:rPr lang="en-US" dirty="0">
                <a:highlight>
                  <a:srgbClr val="FFFF99"/>
                </a:highlight>
              </a:rPr>
              <a:t>IRB Approval</a:t>
            </a:r>
          </a:p>
        </p:txBody>
      </p:sp>
      <p:sp>
        <p:nvSpPr>
          <p:cNvPr id="11" name="TextBox 10">
            <a:extLst>
              <a:ext uri="{FF2B5EF4-FFF2-40B4-BE49-F238E27FC236}">
                <a16:creationId xmlns:a16="http://schemas.microsoft.com/office/drawing/2014/main" id="{D8B55BB0-E589-4E8E-8D22-864B6C8ABB90}"/>
              </a:ext>
            </a:extLst>
          </p:cNvPr>
          <p:cNvSpPr txBox="1"/>
          <p:nvPr/>
        </p:nvSpPr>
        <p:spPr>
          <a:xfrm>
            <a:off x="3685599" y="4438468"/>
            <a:ext cx="1690778" cy="307777"/>
          </a:xfrm>
          <a:prstGeom prst="rect">
            <a:avLst/>
          </a:prstGeom>
          <a:noFill/>
        </p:spPr>
        <p:txBody>
          <a:bodyPr wrap="square" rtlCol="0">
            <a:spAutoFit/>
          </a:bodyPr>
          <a:lstStyle/>
          <a:p>
            <a:r>
              <a:rPr lang="en-US" dirty="0"/>
              <a:t>Data Collection</a:t>
            </a:r>
          </a:p>
        </p:txBody>
      </p:sp>
      <p:sp>
        <p:nvSpPr>
          <p:cNvPr id="12" name="TextBox 11">
            <a:extLst>
              <a:ext uri="{FF2B5EF4-FFF2-40B4-BE49-F238E27FC236}">
                <a16:creationId xmlns:a16="http://schemas.microsoft.com/office/drawing/2014/main" id="{3A01E4AB-7A55-4A1C-AEDB-60DA84A0B328}"/>
              </a:ext>
            </a:extLst>
          </p:cNvPr>
          <p:cNvSpPr txBox="1"/>
          <p:nvPr/>
        </p:nvSpPr>
        <p:spPr>
          <a:xfrm>
            <a:off x="3778365" y="5084581"/>
            <a:ext cx="1690778" cy="307777"/>
          </a:xfrm>
          <a:prstGeom prst="rect">
            <a:avLst/>
          </a:prstGeom>
          <a:noFill/>
        </p:spPr>
        <p:txBody>
          <a:bodyPr wrap="square" rtlCol="0">
            <a:spAutoFit/>
          </a:bodyPr>
          <a:lstStyle/>
          <a:p>
            <a:r>
              <a:rPr lang="en-US" dirty="0"/>
              <a:t>Data Analysis</a:t>
            </a:r>
          </a:p>
        </p:txBody>
      </p:sp>
      <p:sp>
        <p:nvSpPr>
          <p:cNvPr id="14" name="TextBox 13">
            <a:extLst>
              <a:ext uri="{FF2B5EF4-FFF2-40B4-BE49-F238E27FC236}">
                <a16:creationId xmlns:a16="http://schemas.microsoft.com/office/drawing/2014/main" id="{E2DBD031-D11D-4614-AEDB-7A1A30CC6A86}"/>
              </a:ext>
            </a:extLst>
          </p:cNvPr>
          <p:cNvSpPr txBox="1"/>
          <p:nvPr/>
        </p:nvSpPr>
        <p:spPr>
          <a:xfrm>
            <a:off x="3752011" y="5717377"/>
            <a:ext cx="1690778" cy="307777"/>
          </a:xfrm>
          <a:prstGeom prst="rect">
            <a:avLst/>
          </a:prstGeom>
          <a:noFill/>
        </p:spPr>
        <p:txBody>
          <a:bodyPr wrap="square" rtlCol="0">
            <a:spAutoFit/>
          </a:bodyPr>
          <a:lstStyle/>
          <a:p>
            <a:r>
              <a:rPr lang="en-US" dirty="0"/>
              <a:t>Dissemination</a:t>
            </a:r>
          </a:p>
        </p:txBody>
      </p:sp>
      <p:sp>
        <p:nvSpPr>
          <p:cNvPr id="16" name="TextBox 15">
            <a:extLst>
              <a:ext uri="{FF2B5EF4-FFF2-40B4-BE49-F238E27FC236}">
                <a16:creationId xmlns:a16="http://schemas.microsoft.com/office/drawing/2014/main" id="{93E0E225-0297-40F3-A688-217B47F448EA}"/>
              </a:ext>
            </a:extLst>
          </p:cNvPr>
          <p:cNvSpPr txBox="1"/>
          <p:nvPr/>
        </p:nvSpPr>
        <p:spPr>
          <a:xfrm>
            <a:off x="2890744" y="2397368"/>
            <a:ext cx="3640335" cy="307777"/>
          </a:xfrm>
          <a:prstGeom prst="rect">
            <a:avLst/>
          </a:prstGeom>
          <a:noFill/>
        </p:spPr>
        <p:txBody>
          <a:bodyPr wrap="square" rtlCol="0">
            <a:spAutoFit/>
          </a:bodyPr>
          <a:lstStyle/>
          <a:p>
            <a:r>
              <a:rPr lang="en-US" dirty="0"/>
              <a:t>Putting the Research Team Together</a:t>
            </a:r>
          </a:p>
        </p:txBody>
      </p:sp>
      <p:cxnSp>
        <p:nvCxnSpPr>
          <p:cNvPr id="7" name="Straight Arrow Connector 6">
            <a:extLst>
              <a:ext uri="{FF2B5EF4-FFF2-40B4-BE49-F238E27FC236}">
                <a16:creationId xmlns:a16="http://schemas.microsoft.com/office/drawing/2014/main" id="{9398E767-97A7-4A91-A9BA-2468B452175E}"/>
              </a:ext>
            </a:extLst>
          </p:cNvPr>
          <p:cNvCxnSpPr>
            <a:cxnSpLocks/>
          </p:cNvCxnSpPr>
          <p:nvPr/>
        </p:nvCxnSpPr>
        <p:spPr>
          <a:xfrm>
            <a:off x="4323957" y="2053946"/>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8C7A5F-7ED1-4CC8-B67A-E8C663DCEB00}"/>
              </a:ext>
            </a:extLst>
          </p:cNvPr>
          <p:cNvCxnSpPr>
            <a:cxnSpLocks/>
          </p:cNvCxnSpPr>
          <p:nvPr/>
        </p:nvCxnSpPr>
        <p:spPr>
          <a:xfrm>
            <a:off x="4321079" y="2735490"/>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C3492FB-49AD-4363-90B0-1F04D614014E}"/>
              </a:ext>
            </a:extLst>
          </p:cNvPr>
          <p:cNvCxnSpPr>
            <a:cxnSpLocks/>
          </p:cNvCxnSpPr>
          <p:nvPr/>
        </p:nvCxnSpPr>
        <p:spPr>
          <a:xfrm>
            <a:off x="4317373" y="4746245"/>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7ADA3C1-4E50-4D7D-9C5C-A169A512B4CD}"/>
              </a:ext>
            </a:extLst>
          </p:cNvPr>
          <p:cNvCxnSpPr>
            <a:cxnSpLocks/>
          </p:cNvCxnSpPr>
          <p:nvPr/>
        </p:nvCxnSpPr>
        <p:spPr>
          <a:xfrm>
            <a:off x="4317373" y="3417730"/>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696B1C-40BE-44C0-B09B-77D0AF72E0C6}"/>
              </a:ext>
            </a:extLst>
          </p:cNvPr>
          <p:cNvCxnSpPr>
            <a:cxnSpLocks/>
          </p:cNvCxnSpPr>
          <p:nvPr/>
        </p:nvCxnSpPr>
        <p:spPr>
          <a:xfrm>
            <a:off x="4311458" y="5392358"/>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0C0424-98ED-4DB5-8665-ECCB0E1B26CC}"/>
              </a:ext>
            </a:extLst>
          </p:cNvPr>
          <p:cNvCxnSpPr>
            <a:cxnSpLocks/>
          </p:cNvCxnSpPr>
          <p:nvPr/>
        </p:nvCxnSpPr>
        <p:spPr>
          <a:xfrm>
            <a:off x="4317373" y="4082346"/>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Google Shape;77;p12">
            <a:extLst>
              <a:ext uri="{FF2B5EF4-FFF2-40B4-BE49-F238E27FC236}">
                <a16:creationId xmlns:a16="http://schemas.microsoft.com/office/drawing/2014/main" id="{B11E859C-5118-9748-B2C3-BCF4D29E7E42}"/>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28" name="Google Shape;78;p12">
            <a:extLst>
              <a:ext uri="{FF2B5EF4-FFF2-40B4-BE49-F238E27FC236}">
                <a16:creationId xmlns:a16="http://schemas.microsoft.com/office/drawing/2014/main" id="{C99163B2-FE0E-D146-B4DD-DF2BA29261F5}"/>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363830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r>
              <a:rPr lang="en-US" sz="3200" dirty="0"/>
              <a:t>Proposal Basic Elements</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pPr marL="0" lvl="0" indent="0">
              <a:buNone/>
            </a:pPr>
            <a:r>
              <a:rPr lang="en-US" sz="1600" dirty="0"/>
              <a:t>A. Introduction</a:t>
            </a:r>
          </a:p>
          <a:p>
            <a:pPr marL="0" lvl="0" indent="0">
              <a:buNone/>
            </a:pPr>
            <a:r>
              <a:rPr lang="en-US" sz="1400" dirty="0"/>
              <a:t>-Existing studies in your research area; Gaps from the literature; </a:t>
            </a:r>
          </a:p>
          <a:p>
            <a:pPr marL="0" lvl="0" indent="0">
              <a:buNone/>
            </a:pPr>
            <a:r>
              <a:rPr lang="en-US" sz="1400" dirty="0"/>
              <a:t>-Research Questions and Objective/Goal</a:t>
            </a:r>
          </a:p>
          <a:p>
            <a:pPr marL="0" indent="0">
              <a:buNone/>
            </a:pPr>
            <a:r>
              <a:rPr lang="en-US" sz="1400" dirty="0"/>
              <a:t> </a:t>
            </a:r>
          </a:p>
          <a:p>
            <a:pPr marL="0" lvl="0" indent="0">
              <a:buNone/>
            </a:pPr>
            <a:r>
              <a:rPr lang="en-US" sz="1600" dirty="0"/>
              <a:t>B. Methods</a:t>
            </a:r>
          </a:p>
          <a:p>
            <a:pPr marL="0" lvl="0" indent="0">
              <a:buNone/>
            </a:pPr>
            <a:r>
              <a:rPr lang="en-US" sz="1400" dirty="0"/>
              <a:t>-Study Population</a:t>
            </a:r>
          </a:p>
          <a:p>
            <a:pPr marL="0" lvl="0" indent="0">
              <a:buNone/>
            </a:pPr>
            <a:r>
              <a:rPr lang="en-US" sz="1400" dirty="0"/>
              <a:t>-Hypotheses</a:t>
            </a:r>
          </a:p>
          <a:p>
            <a:pPr marL="0" lvl="0" indent="0">
              <a:buNone/>
            </a:pPr>
            <a:r>
              <a:rPr lang="en-US" sz="1400" dirty="0"/>
              <a:t>-Study Variables</a:t>
            </a:r>
          </a:p>
          <a:p>
            <a:pPr marL="0" indent="0">
              <a:buNone/>
            </a:pPr>
            <a:r>
              <a:rPr lang="en-US" sz="1400" dirty="0"/>
              <a:t>-Study Design</a:t>
            </a:r>
          </a:p>
          <a:p>
            <a:pPr marL="0" indent="0">
              <a:buNone/>
            </a:pPr>
            <a:r>
              <a:rPr lang="en-US" sz="1400" dirty="0"/>
              <a:t>-Statistical Analysis</a:t>
            </a:r>
          </a:p>
          <a:p>
            <a:pPr marL="0" indent="0">
              <a:buNone/>
            </a:pPr>
            <a:r>
              <a:rPr lang="en-US" sz="1400" dirty="0"/>
              <a:t>-Methods of analysis; Statistical Significance</a:t>
            </a:r>
          </a:p>
          <a:p>
            <a:pPr marL="0" indent="0">
              <a:buNone/>
            </a:pPr>
            <a:r>
              <a:rPr lang="en-US" sz="1400" dirty="0"/>
              <a:t> </a:t>
            </a:r>
          </a:p>
          <a:p>
            <a:pPr marL="0" lvl="0" indent="0">
              <a:buNone/>
            </a:pPr>
            <a:r>
              <a:rPr lang="en-US" sz="1600" dirty="0"/>
              <a:t>C. References (list all that were mentioned in A and B)</a:t>
            </a:r>
          </a:p>
          <a:p>
            <a:pPr lvl="0"/>
            <a:endParaRPr sz="2400" dirty="0">
              <a:solidFill>
                <a:schemeClr val="accent5">
                  <a:lumMod val="50000"/>
                </a:schemeClr>
              </a:solidFill>
            </a:endParaRPr>
          </a:p>
        </p:txBody>
      </p:sp>
      <p:sp>
        <p:nvSpPr>
          <p:cNvPr id="3" name="Wave 2">
            <a:extLst>
              <a:ext uri="{FF2B5EF4-FFF2-40B4-BE49-F238E27FC236}">
                <a16:creationId xmlns:a16="http://schemas.microsoft.com/office/drawing/2014/main" id="{23731E2B-C46F-48C4-87AF-549C43226A3B}"/>
              </a:ext>
            </a:extLst>
          </p:cNvPr>
          <p:cNvSpPr/>
          <p:nvPr/>
        </p:nvSpPr>
        <p:spPr>
          <a:xfrm>
            <a:off x="7056407" y="1736558"/>
            <a:ext cx="1880558" cy="1891226"/>
          </a:xfrm>
          <a:prstGeom prst="wave">
            <a:avLst/>
          </a:prstGeom>
          <a:solidFill>
            <a:srgbClr val="FFFF6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Proposal= Blueprint=</a:t>
            </a:r>
          </a:p>
          <a:p>
            <a:pPr algn="ctr"/>
            <a:r>
              <a:rPr lang="en-US" sz="2400" dirty="0"/>
              <a:t>Plan</a:t>
            </a:r>
          </a:p>
        </p:txBody>
      </p:sp>
      <p:sp>
        <p:nvSpPr>
          <p:cNvPr id="5" name="Google Shape;77;p12">
            <a:extLst>
              <a:ext uri="{FF2B5EF4-FFF2-40B4-BE49-F238E27FC236}">
                <a16:creationId xmlns:a16="http://schemas.microsoft.com/office/drawing/2014/main" id="{2F5A1D39-CCE7-E64B-B51E-0968E0240FC3}"/>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C83DB11E-F601-2249-9D5C-4B841C1E3934}"/>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82074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r>
              <a:rPr lang="en-US" sz="3200" dirty="0"/>
              <a:t>Proposal- Citation Manager</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“organize references, PDFs, and images</a:t>
            </a:r>
          </a:p>
          <a:p>
            <a:r>
              <a:rPr lang="en-US" sz="2400" dirty="0"/>
              <a:t>take notes on references and PDFs</a:t>
            </a:r>
          </a:p>
          <a:p>
            <a:r>
              <a:rPr lang="en-US" sz="2400" dirty="0"/>
              <a:t>format bibliographies and in-text citations in hundreds of citations styles</a:t>
            </a:r>
          </a:p>
          <a:p>
            <a:r>
              <a:rPr lang="en-US" sz="2400" dirty="0"/>
              <a:t>share references and collaborate on projects with colleagues”</a:t>
            </a:r>
          </a:p>
          <a:p>
            <a:pPr lvl="0"/>
            <a:endParaRPr sz="2400" dirty="0">
              <a:solidFill>
                <a:schemeClr val="accent5">
                  <a:lumMod val="50000"/>
                </a:schemeClr>
              </a:solidFill>
            </a:endParaRPr>
          </a:p>
        </p:txBody>
      </p:sp>
      <p:sp>
        <p:nvSpPr>
          <p:cNvPr id="2" name="Rectangle 1">
            <a:extLst>
              <a:ext uri="{FF2B5EF4-FFF2-40B4-BE49-F238E27FC236}">
                <a16:creationId xmlns:a16="http://schemas.microsoft.com/office/drawing/2014/main" id="{80AB536E-C09E-4547-B410-33D823968CF3}"/>
              </a:ext>
            </a:extLst>
          </p:cNvPr>
          <p:cNvSpPr/>
          <p:nvPr/>
        </p:nvSpPr>
        <p:spPr>
          <a:xfrm>
            <a:off x="1584610" y="5118902"/>
            <a:ext cx="5865708" cy="369332"/>
          </a:xfrm>
          <a:prstGeom prst="rect">
            <a:avLst/>
          </a:prstGeom>
        </p:spPr>
        <p:txBody>
          <a:bodyPr wrap="none">
            <a:spAutoFit/>
          </a:bodyPr>
          <a:lstStyle/>
          <a:p>
            <a:r>
              <a:rPr lang="en-US" sz="1800" i="1" dirty="0">
                <a:solidFill>
                  <a:schemeClr val="accent1">
                    <a:lumMod val="75000"/>
                  </a:schemeClr>
                </a:solidFill>
              </a:rPr>
              <a:t>https://guides.lib.umich.edu/citationmanagementoptions</a:t>
            </a:r>
          </a:p>
        </p:txBody>
      </p:sp>
      <p:sp>
        <p:nvSpPr>
          <p:cNvPr id="5" name="Google Shape;77;p12">
            <a:extLst>
              <a:ext uri="{FF2B5EF4-FFF2-40B4-BE49-F238E27FC236}">
                <a16:creationId xmlns:a16="http://schemas.microsoft.com/office/drawing/2014/main" id="{76EE41B0-EEDD-A94D-8147-951071CF0BB5}"/>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EBC29FA2-7409-694A-BA72-BAF041FF608E}"/>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87256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r>
              <a:rPr lang="en-US" sz="3200" dirty="0"/>
              <a:t>Proposal- Citation Manager</a:t>
            </a:r>
            <a:endParaRPr dirty="0"/>
          </a:p>
        </p:txBody>
      </p:sp>
      <p:graphicFrame>
        <p:nvGraphicFramePr>
          <p:cNvPr id="4" name="Table 4">
            <a:extLst>
              <a:ext uri="{FF2B5EF4-FFF2-40B4-BE49-F238E27FC236}">
                <a16:creationId xmlns:a16="http://schemas.microsoft.com/office/drawing/2014/main" id="{29BC3EE7-578F-4379-9792-BAD1905B7A8D}"/>
              </a:ext>
            </a:extLst>
          </p:cNvPr>
          <p:cNvGraphicFramePr>
            <a:graphicFrameLocks noGrp="1"/>
          </p:cNvGraphicFramePr>
          <p:nvPr>
            <p:extLst>
              <p:ext uri="{D42A27DB-BD31-4B8C-83A1-F6EECF244321}">
                <p14:modId xmlns:p14="http://schemas.microsoft.com/office/powerpoint/2010/main" val="881605494"/>
              </p:ext>
            </p:extLst>
          </p:nvPr>
        </p:nvGraphicFramePr>
        <p:xfrm>
          <a:off x="570458" y="1572166"/>
          <a:ext cx="7750748" cy="3266400"/>
        </p:xfrm>
        <a:graphic>
          <a:graphicData uri="http://schemas.openxmlformats.org/drawingml/2006/table">
            <a:tbl>
              <a:tblPr firstRow="1" bandRow="1">
                <a:tableStyleId>{5C22544A-7EE6-4342-B048-85BDC9FD1C3A}</a:tableStyleId>
              </a:tblPr>
              <a:tblGrid>
                <a:gridCol w="2292662">
                  <a:extLst>
                    <a:ext uri="{9D8B030D-6E8A-4147-A177-3AD203B41FA5}">
                      <a16:colId xmlns:a16="http://schemas.microsoft.com/office/drawing/2014/main" val="2200493357"/>
                    </a:ext>
                  </a:extLst>
                </a:gridCol>
                <a:gridCol w="1678899">
                  <a:extLst>
                    <a:ext uri="{9D8B030D-6E8A-4147-A177-3AD203B41FA5}">
                      <a16:colId xmlns:a16="http://schemas.microsoft.com/office/drawing/2014/main" val="3763634262"/>
                    </a:ext>
                  </a:extLst>
                </a:gridCol>
                <a:gridCol w="1841500">
                  <a:extLst>
                    <a:ext uri="{9D8B030D-6E8A-4147-A177-3AD203B41FA5}">
                      <a16:colId xmlns:a16="http://schemas.microsoft.com/office/drawing/2014/main" val="471934879"/>
                    </a:ext>
                  </a:extLst>
                </a:gridCol>
                <a:gridCol w="1937687">
                  <a:extLst>
                    <a:ext uri="{9D8B030D-6E8A-4147-A177-3AD203B41FA5}">
                      <a16:colId xmlns:a16="http://schemas.microsoft.com/office/drawing/2014/main" val="2812423484"/>
                    </a:ext>
                  </a:extLst>
                </a:gridCol>
              </a:tblGrid>
              <a:tr h="370840">
                <a:tc>
                  <a:txBody>
                    <a:bodyPr/>
                    <a:lstStyle/>
                    <a:p>
                      <a:endParaRPr lang="en-US" sz="1800" dirty="0">
                        <a:latin typeface="+mn-lt"/>
                      </a:endParaRPr>
                    </a:p>
                  </a:txBody>
                  <a:tcPr/>
                </a:tc>
                <a:tc>
                  <a:txBody>
                    <a:bodyPr/>
                    <a:lstStyle/>
                    <a:p>
                      <a:pPr marL="69215" marR="0">
                        <a:spcBef>
                          <a:spcPts val="0"/>
                        </a:spcBef>
                        <a:spcAft>
                          <a:spcPts val="0"/>
                        </a:spcAft>
                      </a:pPr>
                      <a:r>
                        <a:rPr lang="en-US" sz="1800" b="1" dirty="0">
                          <a:solidFill>
                            <a:schemeClr val="tx1"/>
                          </a:solidFill>
                          <a:effectLst/>
                          <a:latin typeface="+mn-lt"/>
                          <a:ea typeface="Calibri" panose="020F0502020204030204" pitchFamily="34" charset="0"/>
                          <a:cs typeface="Times New Roman" panose="02020603050405020304" pitchFamily="18" charset="0"/>
                        </a:rPr>
                        <a:t>EndNote</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69215" marR="0">
                        <a:spcBef>
                          <a:spcPts val="0"/>
                        </a:spcBef>
                        <a:spcAft>
                          <a:spcPts val="0"/>
                        </a:spcAft>
                      </a:pPr>
                      <a:r>
                        <a:rPr lang="en-US" sz="1800" b="1" dirty="0">
                          <a:solidFill>
                            <a:srgbClr val="000000"/>
                          </a:solidFill>
                          <a:effectLst/>
                          <a:latin typeface="+mn-lt"/>
                          <a:ea typeface="Calibri" panose="020F0502020204030204" pitchFamily="34" charset="0"/>
                          <a:cs typeface="Times New Roman" panose="02020603050405020304" pitchFamily="18" charset="0"/>
                        </a:rPr>
                        <a:t>Zotero</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69215" marR="0">
                        <a:spcBef>
                          <a:spcPts val="0"/>
                        </a:spcBef>
                        <a:spcAft>
                          <a:spcPts val="0"/>
                        </a:spcAft>
                      </a:pPr>
                      <a:r>
                        <a:rPr lang="en-US" sz="1800" b="1" dirty="0">
                          <a:solidFill>
                            <a:srgbClr val="000000"/>
                          </a:solidFill>
                          <a:effectLst/>
                          <a:latin typeface="+mn-lt"/>
                          <a:ea typeface="Calibri" panose="020F0502020204030204" pitchFamily="34" charset="0"/>
                          <a:cs typeface="Times New Roman" panose="02020603050405020304" pitchFamily="18" charset="0"/>
                        </a:rPr>
                        <a:t>Mendeley</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02943672"/>
                  </a:ext>
                </a:extLst>
              </a:tr>
              <a:tr h="0">
                <a:tc>
                  <a:txBody>
                    <a:bodyPr/>
                    <a:lstStyle/>
                    <a:p>
                      <a:pPr marL="69215" marR="0">
                        <a:spcBef>
                          <a:spcPts val="0"/>
                        </a:spcBef>
                        <a:spcAft>
                          <a:spcPts val="0"/>
                        </a:spcAft>
                      </a:pPr>
                      <a:r>
                        <a:rPr lang="en-US" sz="1800" b="1" dirty="0">
                          <a:solidFill>
                            <a:srgbClr val="000000"/>
                          </a:solidFill>
                          <a:effectLst/>
                          <a:latin typeface="+mn-lt"/>
                          <a:ea typeface="Calibri" panose="020F0502020204030204" pitchFamily="34" charset="0"/>
                          <a:cs typeface="Times New Roman" panose="02020603050405020304" pitchFamily="18" charset="0"/>
                        </a:rPr>
                        <a:t>Cost</a:t>
                      </a:r>
                      <a:endParaRPr lang="en-US" sz="18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66040" marR="0">
                        <a:spcBef>
                          <a:spcPts val="65"/>
                        </a:spcBef>
                        <a:spcAft>
                          <a:spcPts val="0"/>
                        </a:spcAft>
                      </a:pPr>
                      <a:r>
                        <a:rPr lang="en-US" sz="1800" spc="-5" dirty="0">
                          <a:solidFill>
                            <a:srgbClr val="000000"/>
                          </a:solidFill>
                          <a:effectLst/>
                          <a:latin typeface="+mn-lt"/>
                          <a:ea typeface="Calibri" panose="020F0502020204030204" pitchFamily="34" charset="0"/>
                          <a:cs typeface="Times New Roman" panose="02020603050405020304" pitchFamily="18" charset="0"/>
                        </a:rPr>
                        <a:t>Subscription</a:t>
                      </a:r>
                      <a:endParaRPr lang="en-US"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820"/>
                        </a:spcBef>
                        <a:spcAft>
                          <a:spcPts val="0"/>
                        </a:spcAft>
                      </a:pPr>
                      <a:r>
                        <a:rPr lang="en-US" sz="1800" spc="-5" dirty="0">
                          <a:solidFill>
                            <a:srgbClr val="000000"/>
                          </a:solidFill>
                          <a:effectLst/>
                          <a:latin typeface="+mn-lt"/>
                          <a:ea typeface="Calibri" panose="020F0502020204030204" pitchFamily="34" charset="0"/>
                          <a:cs typeface="Times New Roman" panose="02020603050405020304" pitchFamily="18" charset="0"/>
                        </a:rPr>
                        <a:t>Free</a:t>
                      </a:r>
                      <a:endParaRPr lang="en-US"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820"/>
                        </a:spcBef>
                        <a:spcAft>
                          <a:spcPts val="0"/>
                        </a:spcAft>
                      </a:pPr>
                      <a:r>
                        <a:rPr lang="en-US" sz="1800" spc="-5" dirty="0">
                          <a:solidFill>
                            <a:srgbClr val="000000"/>
                          </a:solidFill>
                          <a:effectLst/>
                          <a:latin typeface="+mn-lt"/>
                          <a:ea typeface="Calibri" panose="020F0502020204030204" pitchFamily="34" charset="0"/>
                          <a:cs typeface="Times New Roman" panose="02020603050405020304" pitchFamily="18" charset="0"/>
                        </a:rPr>
                        <a:t>Free</a:t>
                      </a:r>
                      <a:endParaRPr lang="en-US" sz="18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57827360"/>
                  </a:ext>
                </a:extLst>
              </a:tr>
              <a:tr h="672799">
                <a:tc>
                  <a:txBody>
                    <a:bodyPr/>
                    <a:lstStyle/>
                    <a:p>
                      <a:pPr marL="69215" marR="183515">
                        <a:spcBef>
                          <a:spcPts val="0"/>
                        </a:spcBef>
                        <a:spcAft>
                          <a:spcPts val="0"/>
                        </a:spcAft>
                      </a:pPr>
                      <a:r>
                        <a:rPr lang="en-US" sz="1800" b="1" spc="-10" dirty="0">
                          <a:effectLst/>
                          <a:latin typeface="+mn-lt"/>
                          <a:ea typeface="Calibri" panose="020F0502020204030204" pitchFamily="34" charset="0"/>
                          <a:cs typeface="Times New Roman" panose="02020603050405020304" pitchFamily="18" charset="0"/>
                        </a:rPr>
                        <a:t>Linking</a:t>
                      </a:r>
                      <a:r>
                        <a:rPr lang="en-US" sz="1800" b="1" spc="-60" dirty="0">
                          <a:effectLst/>
                          <a:latin typeface="+mn-lt"/>
                          <a:ea typeface="Calibri" panose="020F0502020204030204" pitchFamily="34" charset="0"/>
                          <a:cs typeface="Times New Roman" panose="02020603050405020304" pitchFamily="18" charset="0"/>
                        </a:rPr>
                        <a:t> </a:t>
                      </a:r>
                      <a:r>
                        <a:rPr lang="en-US" sz="1800" b="1" spc="5" dirty="0">
                          <a:effectLst/>
                          <a:latin typeface="+mn-lt"/>
                          <a:ea typeface="Calibri" panose="020F0502020204030204" pitchFamily="34" charset="0"/>
                          <a:cs typeface="Times New Roman" panose="02020603050405020304" pitchFamily="18" charset="0"/>
                        </a:rPr>
                        <a:t>to</a:t>
                      </a:r>
                      <a:r>
                        <a:rPr lang="en-US" sz="1800" b="1" spc="125" dirty="0">
                          <a:effectLst/>
                          <a:latin typeface="+mn-lt"/>
                          <a:ea typeface="Calibri" panose="020F0502020204030204" pitchFamily="34" charset="0"/>
                          <a:cs typeface="Times New Roman" panose="02020603050405020304" pitchFamily="18" charset="0"/>
                        </a:rPr>
                        <a:t> </a:t>
                      </a:r>
                      <a:r>
                        <a:rPr lang="en-US" sz="1800" b="1" spc="-10" dirty="0">
                          <a:effectLst/>
                          <a:latin typeface="+mn-lt"/>
                          <a:ea typeface="Calibri" panose="020F0502020204030204" pitchFamily="34" charset="0"/>
                          <a:cs typeface="Times New Roman" panose="02020603050405020304" pitchFamily="18" charset="0"/>
                        </a:rPr>
                        <a:t>PDFs/</a:t>
                      </a:r>
                      <a:r>
                        <a:rPr lang="en-US" sz="1800" b="1" spc="-5" dirty="0">
                          <a:effectLst/>
                          <a:latin typeface="+mn-lt"/>
                          <a:ea typeface="Calibri" panose="020F0502020204030204" pitchFamily="34" charset="0"/>
                          <a:cs typeface="Times New Roman" panose="02020603050405020304" pitchFamily="18" charset="0"/>
                        </a:rPr>
                        <a:t>attachments</a:t>
                      </a:r>
                      <a:endParaRPr lang="en-US" sz="18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b="1" dirty="0">
                          <a:effectLst/>
                          <a:latin typeface="+mn-lt"/>
                          <a:ea typeface="Calibri" panose="020F0502020204030204" pitchFamily="34" charset="0"/>
                          <a:cs typeface="Calibri" panose="020F0502020204030204" pitchFamily="34" charset="0"/>
                        </a:rPr>
                        <a:t> </a:t>
                      </a:r>
                      <a:endParaRPr lang="en-US" sz="1800" dirty="0">
                        <a:effectLst/>
                        <a:latin typeface="+mn-lt"/>
                        <a:ea typeface="Calibri" panose="020F0502020204030204" pitchFamily="34" charset="0"/>
                        <a:cs typeface="Times New Roman" panose="02020603050405020304" pitchFamily="18" charset="0"/>
                      </a:endParaRPr>
                    </a:p>
                    <a:p>
                      <a:pPr marL="0" marR="0">
                        <a:spcBef>
                          <a:spcPts val="25"/>
                        </a:spcBef>
                        <a:spcAft>
                          <a:spcPts val="0"/>
                        </a:spcAft>
                      </a:pPr>
                      <a:r>
                        <a:rPr lang="en-US" sz="1800" b="1" dirty="0">
                          <a:effectLst/>
                          <a:latin typeface="+mn-lt"/>
                          <a:ea typeface="Calibri" panose="020F0502020204030204" pitchFamily="34" charset="0"/>
                          <a:cs typeface="Calibri" panose="020F0502020204030204" pitchFamily="34" charset="0"/>
                        </a:rPr>
                        <a:t> </a:t>
                      </a:r>
                      <a:r>
                        <a:rPr lang="en-US" sz="1800" spc="-10" dirty="0">
                          <a:effectLst/>
                          <a:latin typeface="+mn-lt"/>
                          <a:ea typeface="Calibri" panose="020F0502020204030204" pitchFamily="34" charset="0"/>
                          <a:cs typeface="Times New Roman" panose="02020603050405020304" pitchFamily="18" charset="0"/>
                        </a:rPr>
                        <a:t>Yes</a:t>
                      </a:r>
                      <a:endParaRPr lang="en-US"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b="1" dirty="0">
                          <a:effectLst/>
                          <a:latin typeface="+mn-lt"/>
                          <a:ea typeface="Calibri" panose="020F0502020204030204" pitchFamily="34" charset="0"/>
                          <a:cs typeface="Calibri" panose="020F0502020204030204" pitchFamily="34" charset="0"/>
                        </a:rPr>
                        <a:t> </a:t>
                      </a:r>
                      <a:endParaRPr lang="en-US" sz="1800" dirty="0">
                        <a:effectLst/>
                        <a:latin typeface="+mn-lt"/>
                        <a:ea typeface="Calibri" panose="020F0502020204030204" pitchFamily="34" charset="0"/>
                        <a:cs typeface="Times New Roman" panose="02020603050405020304" pitchFamily="18" charset="0"/>
                      </a:endParaRPr>
                    </a:p>
                    <a:p>
                      <a:pPr marL="0" marR="0">
                        <a:spcBef>
                          <a:spcPts val="25"/>
                        </a:spcBef>
                        <a:spcAft>
                          <a:spcPts val="0"/>
                        </a:spcAft>
                      </a:pPr>
                      <a:r>
                        <a:rPr lang="en-US" sz="1800" b="1" dirty="0">
                          <a:effectLst/>
                          <a:latin typeface="+mn-lt"/>
                          <a:ea typeface="Calibri" panose="020F0502020204030204" pitchFamily="34" charset="0"/>
                          <a:cs typeface="Calibri" panose="020F0502020204030204" pitchFamily="34" charset="0"/>
                        </a:rPr>
                        <a:t> </a:t>
                      </a:r>
                      <a:r>
                        <a:rPr lang="en-US" sz="1800" spc="-10" dirty="0">
                          <a:effectLst/>
                          <a:latin typeface="+mn-lt"/>
                          <a:ea typeface="Calibri" panose="020F0502020204030204" pitchFamily="34" charset="0"/>
                          <a:cs typeface="Times New Roman" panose="02020603050405020304" pitchFamily="18" charset="0"/>
                        </a:rPr>
                        <a:t>Yes</a:t>
                      </a:r>
                      <a:endParaRPr lang="en-US"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b="1" dirty="0">
                          <a:effectLst/>
                          <a:latin typeface="+mn-lt"/>
                          <a:ea typeface="Calibri" panose="020F0502020204030204" pitchFamily="34" charset="0"/>
                          <a:cs typeface="Calibri" panose="020F0502020204030204" pitchFamily="34" charset="0"/>
                        </a:rPr>
                        <a:t> </a:t>
                      </a:r>
                      <a:endParaRPr lang="en-US" sz="1800" dirty="0">
                        <a:effectLst/>
                        <a:latin typeface="+mn-lt"/>
                        <a:ea typeface="Calibri" panose="020F0502020204030204" pitchFamily="34" charset="0"/>
                        <a:cs typeface="Times New Roman" panose="02020603050405020304" pitchFamily="18" charset="0"/>
                      </a:endParaRPr>
                    </a:p>
                    <a:p>
                      <a:pPr marL="0" marR="0">
                        <a:spcBef>
                          <a:spcPts val="25"/>
                        </a:spcBef>
                        <a:spcAft>
                          <a:spcPts val="0"/>
                        </a:spcAft>
                      </a:pPr>
                      <a:r>
                        <a:rPr lang="en-US" sz="1800" b="1" dirty="0">
                          <a:effectLst/>
                          <a:latin typeface="+mn-lt"/>
                          <a:ea typeface="Calibri" panose="020F0502020204030204" pitchFamily="34" charset="0"/>
                          <a:cs typeface="Calibri" panose="020F0502020204030204" pitchFamily="34" charset="0"/>
                        </a:rPr>
                        <a:t> </a:t>
                      </a:r>
                      <a:r>
                        <a:rPr lang="en-US" sz="1800" spc="-10" dirty="0">
                          <a:effectLst/>
                          <a:latin typeface="+mn-lt"/>
                          <a:ea typeface="Calibri" panose="020F0502020204030204" pitchFamily="34" charset="0"/>
                          <a:cs typeface="Times New Roman" panose="02020603050405020304" pitchFamily="18" charset="0"/>
                        </a:rPr>
                        <a:t>Yes</a:t>
                      </a:r>
                      <a:endParaRPr lang="en-US" sz="18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95805923"/>
                  </a:ext>
                </a:extLst>
              </a:tr>
              <a:tr h="576841">
                <a:tc>
                  <a:txBody>
                    <a:bodyPr/>
                    <a:lstStyle/>
                    <a:p>
                      <a:pPr marL="69215" marR="424180" lvl="1">
                        <a:lnSpc>
                          <a:spcPts val="1400"/>
                        </a:lnSpc>
                        <a:spcBef>
                          <a:spcPts val="0"/>
                        </a:spcBef>
                        <a:spcAft>
                          <a:spcPts val="0"/>
                        </a:spcAft>
                      </a:pPr>
                      <a:r>
                        <a:rPr lang="en-US" sz="1800" b="1" spc="-5" dirty="0">
                          <a:effectLst/>
                          <a:latin typeface="+mn-lt"/>
                          <a:ea typeface="Calibri" panose="020F0502020204030204" pitchFamily="34" charset="0"/>
                          <a:cs typeface="Times New Roman" panose="02020603050405020304" pitchFamily="18" charset="0"/>
                        </a:rPr>
                        <a:t>Learning</a:t>
                      </a:r>
                      <a:r>
                        <a:rPr lang="en-US" sz="1800" b="1" spc="105" dirty="0">
                          <a:solidFill>
                            <a:srgbClr val="000000"/>
                          </a:solidFill>
                          <a:effectLst/>
                          <a:latin typeface="+mn-lt"/>
                          <a:ea typeface="Calibri" panose="020F0502020204030204" pitchFamily="34" charset="0"/>
                          <a:cs typeface="Times New Roman" panose="02020603050405020304" pitchFamily="18" charset="0"/>
                        </a:rPr>
                        <a:t> </a:t>
                      </a:r>
                      <a:r>
                        <a:rPr lang="en-US" sz="1800" b="1" spc="-5" dirty="0">
                          <a:solidFill>
                            <a:srgbClr val="000000"/>
                          </a:solidFill>
                          <a:effectLst/>
                          <a:latin typeface="+mn-lt"/>
                          <a:ea typeface="Calibri" panose="020F0502020204030204" pitchFamily="34" charset="0"/>
                          <a:cs typeface="Times New Roman" panose="02020603050405020304" pitchFamily="18" charset="0"/>
                        </a:rPr>
                        <a:t>Curve</a:t>
                      </a:r>
                      <a:endParaRPr lang="en-US" sz="18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66040" marR="0">
                        <a:spcBef>
                          <a:spcPts val="795"/>
                        </a:spcBef>
                        <a:spcAft>
                          <a:spcPts val="0"/>
                        </a:spcAft>
                      </a:pPr>
                      <a:r>
                        <a:rPr lang="en-US" sz="1800" spc="-10" dirty="0">
                          <a:solidFill>
                            <a:srgbClr val="000000"/>
                          </a:solidFill>
                          <a:effectLst/>
                          <a:latin typeface="+mn-lt"/>
                          <a:ea typeface="Calibri" panose="020F0502020204030204" pitchFamily="34" charset="0"/>
                          <a:cs typeface="Times New Roman" panose="02020603050405020304" pitchFamily="18" charset="0"/>
                        </a:rPr>
                        <a:t>Steep</a:t>
                      </a:r>
                      <a:endParaRPr lang="en-US"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66040" marR="0">
                        <a:spcBef>
                          <a:spcPts val="795"/>
                        </a:spcBef>
                        <a:spcAft>
                          <a:spcPts val="0"/>
                        </a:spcAft>
                      </a:pPr>
                      <a:r>
                        <a:rPr lang="en-US" sz="1800" spc="-5" dirty="0">
                          <a:solidFill>
                            <a:srgbClr val="000000"/>
                          </a:solidFill>
                          <a:effectLst/>
                          <a:latin typeface="+mn-lt"/>
                          <a:ea typeface="Calibri" panose="020F0502020204030204" pitchFamily="34" charset="0"/>
                          <a:cs typeface="Times New Roman" panose="02020603050405020304" pitchFamily="18" charset="0"/>
                        </a:rPr>
                        <a:t>Easy-­­Moderate</a:t>
                      </a:r>
                      <a:endParaRPr lang="en-US"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65405" marR="0">
                        <a:spcBef>
                          <a:spcPts val="795"/>
                        </a:spcBef>
                        <a:spcAft>
                          <a:spcPts val="0"/>
                        </a:spcAft>
                      </a:pPr>
                      <a:r>
                        <a:rPr lang="en-US" sz="1800" spc="-5" dirty="0">
                          <a:solidFill>
                            <a:srgbClr val="000000"/>
                          </a:solidFill>
                          <a:effectLst/>
                          <a:latin typeface="+mn-lt"/>
                          <a:ea typeface="Calibri" panose="020F0502020204030204" pitchFamily="34" charset="0"/>
                          <a:cs typeface="Times New Roman" panose="02020603050405020304" pitchFamily="18" charset="0"/>
                        </a:rPr>
                        <a:t>Easy-­­Moderate</a:t>
                      </a:r>
                      <a:endParaRPr lang="en-US" sz="18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6836987"/>
                  </a:ext>
                </a:extLst>
              </a:tr>
              <a:tr h="370840">
                <a:tc>
                  <a:txBody>
                    <a:bodyPr/>
                    <a:lstStyle/>
                    <a:p>
                      <a:pPr marL="0" marR="0">
                        <a:spcBef>
                          <a:spcPts val="0"/>
                        </a:spcBef>
                        <a:spcAft>
                          <a:spcPts val="0"/>
                        </a:spcAft>
                      </a:pPr>
                      <a:r>
                        <a:rPr lang="en-US" sz="1800" b="1" dirty="0">
                          <a:effectLst/>
                          <a:latin typeface="+mn-lt"/>
                          <a:ea typeface="Calibri" panose="020F0502020204030204" pitchFamily="34" charset="0"/>
                          <a:cs typeface="Calibri" panose="020F0502020204030204" pitchFamily="34" charset="0"/>
                        </a:rPr>
                        <a:t> </a:t>
                      </a:r>
                      <a:r>
                        <a:rPr lang="en-US" sz="1800" b="1" spc="-5" dirty="0">
                          <a:solidFill>
                            <a:srgbClr val="000000"/>
                          </a:solidFill>
                          <a:effectLst/>
                          <a:latin typeface="+mn-lt"/>
                          <a:ea typeface="Calibri" panose="020F0502020204030204" pitchFamily="34" charset="0"/>
                          <a:cs typeface="Times New Roman" panose="02020603050405020304" pitchFamily="18" charset="0"/>
                        </a:rPr>
                        <a:t>Citation</a:t>
                      </a:r>
                      <a:r>
                        <a:rPr lang="en-US" sz="1800" b="1" spc="-30" dirty="0">
                          <a:solidFill>
                            <a:srgbClr val="000000"/>
                          </a:solidFill>
                          <a:effectLst/>
                          <a:latin typeface="+mn-lt"/>
                          <a:ea typeface="Calibri" panose="020F0502020204030204" pitchFamily="34" charset="0"/>
                          <a:cs typeface="Times New Roman" panose="02020603050405020304" pitchFamily="18" charset="0"/>
                        </a:rPr>
                        <a:t> </a:t>
                      </a:r>
                      <a:r>
                        <a:rPr lang="en-US" sz="1800" b="1" dirty="0">
                          <a:solidFill>
                            <a:srgbClr val="000000"/>
                          </a:solidFill>
                          <a:effectLst/>
                          <a:latin typeface="+mn-lt"/>
                          <a:ea typeface="Calibri" panose="020F0502020204030204" pitchFamily="34" charset="0"/>
                          <a:cs typeface="Times New Roman" panose="02020603050405020304" pitchFamily="18" charset="0"/>
                        </a:rPr>
                        <a:t>Style</a:t>
                      </a:r>
                      <a:endParaRPr lang="en-US" sz="1800" b="1"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0"/>
                        </a:spcBef>
                        <a:spcAft>
                          <a:spcPts val="0"/>
                        </a:spcAft>
                      </a:pPr>
                      <a:r>
                        <a:rPr lang="en-US" sz="1800" b="1" dirty="0">
                          <a:effectLst/>
                          <a:latin typeface="+mn-lt"/>
                          <a:ea typeface="Calibri" panose="020F0502020204030204" pitchFamily="34" charset="0"/>
                          <a:cs typeface="Calibri" panose="020F0502020204030204" pitchFamily="34" charset="0"/>
                        </a:rPr>
                        <a:t> </a:t>
                      </a:r>
                      <a:r>
                        <a:rPr lang="en-US" sz="1800" spc="5" dirty="0">
                          <a:solidFill>
                            <a:srgbClr val="000000"/>
                          </a:solidFill>
                          <a:effectLst/>
                          <a:latin typeface="+mn-lt"/>
                          <a:ea typeface="Calibri" panose="020F0502020204030204" pitchFamily="34" charset="0"/>
                          <a:cs typeface="Times New Roman" panose="02020603050405020304" pitchFamily="18" charset="0"/>
                        </a:rPr>
                        <a:t>Can</a:t>
                      </a:r>
                      <a:r>
                        <a:rPr lang="en-US" sz="1800" spc="45" dirty="0">
                          <a:solidFill>
                            <a:srgbClr val="000000"/>
                          </a:solidFill>
                          <a:effectLst/>
                          <a:latin typeface="+mn-lt"/>
                          <a:ea typeface="Calibri" panose="020F0502020204030204" pitchFamily="34" charset="0"/>
                          <a:cs typeface="Times New Roman" panose="02020603050405020304" pitchFamily="18" charset="0"/>
                        </a:rPr>
                        <a:t> </a:t>
                      </a:r>
                      <a:r>
                        <a:rPr lang="en-US" sz="1800" dirty="0">
                          <a:solidFill>
                            <a:srgbClr val="000000"/>
                          </a:solidFill>
                          <a:effectLst/>
                          <a:latin typeface="+mn-lt"/>
                          <a:ea typeface="Calibri" panose="020F0502020204030204" pitchFamily="34" charset="0"/>
                          <a:cs typeface="Times New Roman" panose="02020603050405020304" pitchFamily="18" charset="0"/>
                        </a:rPr>
                        <a:t>add</a:t>
                      </a:r>
                      <a:r>
                        <a:rPr lang="en-US" sz="1800" spc="50" dirty="0">
                          <a:solidFill>
                            <a:srgbClr val="000000"/>
                          </a:solidFill>
                          <a:effectLst/>
                          <a:latin typeface="+mn-lt"/>
                          <a:ea typeface="Calibri" panose="020F0502020204030204" pitchFamily="34" charset="0"/>
                          <a:cs typeface="Times New Roman" panose="02020603050405020304" pitchFamily="18" charset="0"/>
                        </a:rPr>
                        <a:t> </a:t>
                      </a:r>
                      <a:r>
                        <a:rPr lang="en-US" sz="1800" spc="-5" dirty="0">
                          <a:solidFill>
                            <a:srgbClr val="000000"/>
                          </a:solidFill>
                          <a:effectLst/>
                          <a:latin typeface="+mn-lt"/>
                          <a:ea typeface="Calibri" panose="020F0502020204030204" pitchFamily="34" charset="0"/>
                          <a:cs typeface="Times New Roman" panose="02020603050405020304" pitchFamily="18" charset="0"/>
                        </a:rPr>
                        <a:t>new</a:t>
                      </a:r>
                      <a:r>
                        <a:rPr lang="en-US" sz="1800" spc="110" dirty="0">
                          <a:solidFill>
                            <a:srgbClr val="000000"/>
                          </a:solidFill>
                          <a:effectLst/>
                          <a:latin typeface="+mn-lt"/>
                          <a:ea typeface="Calibri" panose="020F0502020204030204" pitchFamily="34" charset="0"/>
                          <a:cs typeface="Times New Roman" panose="02020603050405020304" pitchFamily="18" charset="0"/>
                        </a:rPr>
                        <a:t> </a:t>
                      </a:r>
                      <a:r>
                        <a:rPr lang="en-US" sz="1800" spc="-10" dirty="0">
                          <a:solidFill>
                            <a:srgbClr val="000000"/>
                          </a:solidFill>
                          <a:effectLst/>
                          <a:latin typeface="+mn-lt"/>
                          <a:ea typeface="Calibri" panose="020F0502020204030204" pitchFamily="34" charset="0"/>
                          <a:cs typeface="Times New Roman" panose="02020603050405020304" pitchFamily="18" charset="0"/>
                        </a:rPr>
                        <a:t>styles or</a:t>
                      </a:r>
                      <a:r>
                        <a:rPr lang="en-US" sz="1800" spc="150" dirty="0">
                          <a:solidFill>
                            <a:srgbClr val="000000"/>
                          </a:solidFill>
                          <a:effectLst/>
                          <a:latin typeface="+mn-lt"/>
                          <a:ea typeface="Calibri" panose="020F0502020204030204" pitchFamily="34" charset="0"/>
                          <a:cs typeface="Times New Roman" panose="02020603050405020304" pitchFamily="18" charset="0"/>
                        </a:rPr>
                        <a:t> </a:t>
                      </a:r>
                      <a:r>
                        <a:rPr lang="en-US" sz="1800" spc="-5" dirty="0">
                          <a:solidFill>
                            <a:srgbClr val="000000"/>
                          </a:solidFill>
                          <a:effectLst/>
                          <a:latin typeface="+mn-lt"/>
                          <a:ea typeface="Calibri" panose="020F0502020204030204" pitchFamily="34" charset="0"/>
                          <a:cs typeface="Times New Roman" panose="02020603050405020304" pitchFamily="18" charset="0"/>
                        </a:rPr>
                        <a:t>modify</a:t>
                      </a:r>
                      <a:r>
                        <a:rPr lang="en-US" sz="1800" spc="105" dirty="0">
                          <a:solidFill>
                            <a:srgbClr val="000000"/>
                          </a:solidFill>
                          <a:effectLst/>
                          <a:latin typeface="+mn-lt"/>
                          <a:ea typeface="Calibri" panose="020F0502020204030204" pitchFamily="34" charset="0"/>
                          <a:cs typeface="Times New Roman" panose="02020603050405020304" pitchFamily="18" charset="0"/>
                        </a:rPr>
                        <a:t> </a:t>
                      </a:r>
                      <a:r>
                        <a:rPr lang="en-US" sz="1800" spc="-5" dirty="0">
                          <a:solidFill>
                            <a:srgbClr val="000000"/>
                          </a:solidFill>
                          <a:effectLst/>
                          <a:latin typeface="+mn-lt"/>
                          <a:ea typeface="Calibri" panose="020F0502020204030204" pitchFamily="34" charset="0"/>
                          <a:cs typeface="Times New Roman" panose="02020603050405020304" pitchFamily="18" charset="0"/>
                        </a:rPr>
                        <a:t>existing</a:t>
                      </a:r>
                      <a:r>
                        <a:rPr lang="en-US" sz="1800" spc="145" dirty="0">
                          <a:solidFill>
                            <a:srgbClr val="000000"/>
                          </a:solidFill>
                          <a:effectLst/>
                          <a:latin typeface="+mn-lt"/>
                          <a:ea typeface="Calibri" panose="020F0502020204030204" pitchFamily="34" charset="0"/>
                          <a:cs typeface="Times New Roman" panose="02020603050405020304" pitchFamily="18" charset="0"/>
                        </a:rPr>
                        <a:t> </a:t>
                      </a:r>
                      <a:r>
                        <a:rPr lang="en-US" sz="1800" spc="-5" dirty="0">
                          <a:solidFill>
                            <a:srgbClr val="000000"/>
                          </a:solidFill>
                          <a:effectLst/>
                          <a:latin typeface="+mn-lt"/>
                          <a:ea typeface="Calibri" panose="020F0502020204030204" pitchFamily="34" charset="0"/>
                          <a:cs typeface="Times New Roman" panose="02020603050405020304" pitchFamily="18" charset="0"/>
                        </a:rPr>
                        <a:t>styles</a:t>
                      </a:r>
                      <a:endParaRPr lang="en-US"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55"/>
                        </a:spcBef>
                        <a:spcAft>
                          <a:spcPts val="0"/>
                        </a:spcAft>
                      </a:pPr>
                      <a:r>
                        <a:rPr lang="en-US" sz="1800" b="1" dirty="0">
                          <a:effectLst/>
                          <a:latin typeface="+mn-lt"/>
                          <a:ea typeface="Calibri" panose="020F0502020204030204" pitchFamily="34" charset="0"/>
                          <a:cs typeface="Calibri" panose="020F0502020204030204" pitchFamily="34" charset="0"/>
                        </a:rPr>
                        <a:t> </a:t>
                      </a:r>
                      <a:r>
                        <a:rPr lang="en-US" sz="1800" spc="-5" dirty="0">
                          <a:solidFill>
                            <a:srgbClr val="000000"/>
                          </a:solidFill>
                          <a:effectLst/>
                          <a:latin typeface="+mn-lt"/>
                          <a:ea typeface="Calibri" panose="020F0502020204030204" pitchFamily="34" charset="0"/>
                          <a:cs typeface="Times New Roman" panose="02020603050405020304" pitchFamily="18" charset="0"/>
                        </a:rPr>
                        <a:t>Standard </a:t>
                      </a:r>
                      <a:r>
                        <a:rPr lang="en-US" sz="1800" spc="-10" dirty="0">
                          <a:solidFill>
                            <a:srgbClr val="000000"/>
                          </a:solidFill>
                          <a:effectLst/>
                          <a:latin typeface="+mn-lt"/>
                          <a:ea typeface="Calibri" panose="020F0502020204030204" pitchFamily="34" charset="0"/>
                          <a:cs typeface="Times New Roman" panose="02020603050405020304" pitchFamily="18" charset="0"/>
                        </a:rPr>
                        <a:t>styles</a:t>
                      </a:r>
                      <a:r>
                        <a:rPr lang="en-US" sz="1800" spc="210" dirty="0">
                          <a:solidFill>
                            <a:srgbClr val="000000"/>
                          </a:solidFill>
                          <a:effectLst/>
                          <a:latin typeface="+mn-lt"/>
                          <a:ea typeface="Calibri" panose="020F0502020204030204" pitchFamily="34" charset="0"/>
                          <a:cs typeface="Times New Roman" panose="02020603050405020304" pitchFamily="18" charset="0"/>
                        </a:rPr>
                        <a:t>; </a:t>
                      </a:r>
                      <a:r>
                        <a:rPr lang="en-US" sz="1800" spc="125" dirty="0">
                          <a:solidFill>
                            <a:srgbClr val="000000"/>
                          </a:solidFill>
                          <a:effectLst/>
                          <a:latin typeface="+mn-lt"/>
                          <a:ea typeface="Calibri" panose="020F0502020204030204" pitchFamily="34" charset="0"/>
                          <a:cs typeface="Times New Roman" panose="02020603050405020304" pitchFamily="18" charset="0"/>
                        </a:rPr>
                        <a:t> </a:t>
                      </a:r>
                      <a:r>
                        <a:rPr lang="en-US" sz="1800" dirty="0">
                          <a:solidFill>
                            <a:srgbClr val="000000"/>
                          </a:solidFill>
                          <a:effectLst/>
                          <a:latin typeface="+mn-lt"/>
                          <a:ea typeface="Calibri" panose="020F0502020204030204" pitchFamily="34" charset="0"/>
                          <a:cs typeface="Times New Roman" panose="02020603050405020304" pitchFamily="18" charset="0"/>
                        </a:rPr>
                        <a:t>difficult</a:t>
                      </a:r>
                      <a:r>
                        <a:rPr lang="en-US" sz="1800" spc="115" dirty="0">
                          <a:solidFill>
                            <a:srgbClr val="000000"/>
                          </a:solidFill>
                          <a:effectLst/>
                          <a:latin typeface="+mn-lt"/>
                          <a:ea typeface="Calibri" panose="020F0502020204030204" pitchFamily="34" charset="0"/>
                          <a:cs typeface="Times New Roman" panose="02020603050405020304" pitchFamily="18" charset="0"/>
                        </a:rPr>
                        <a:t> </a:t>
                      </a:r>
                      <a:r>
                        <a:rPr lang="en-US" sz="1800" spc="-10" dirty="0">
                          <a:solidFill>
                            <a:srgbClr val="000000"/>
                          </a:solidFill>
                          <a:effectLst/>
                          <a:latin typeface="+mn-lt"/>
                          <a:ea typeface="Calibri" panose="020F0502020204030204" pitchFamily="34" charset="0"/>
                          <a:cs typeface="Times New Roman" panose="02020603050405020304" pitchFamily="18" charset="0"/>
                        </a:rPr>
                        <a:t>to</a:t>
                      </a:r>
                      <a:r>
                        <a:rPr lang="en-US" sz="1800" spc="95" dirty="0">
                          <a:solidFill>
                            <a:srgbClr val="000000"/>
                          </a:solidFill>
                          <a:effectLst/>
                          <a:latin typeface="+mn-lt"/>
                          <a:ea typeface="Calibri" panose="020F0502020204030204" pitchFamily="34" charset="0"/>
                          <a:cs typeface="Times New Roman" panose="02020603050405020304" pitchFamily="18" charset="0"/>
                        </a:rPr>
                        <a:t> </a:t>
                      </a:r>
                      <a:r>
                        <a:rPr lang="en-US" sz="1800" spc="-5" dirty="0">
                          <a:solidFill>
                            <a:srgbClr val="000000"/>
                          </a:solidFill>
                          <a:effectLst/>
                          <a:latin typeface="+mn-lt"/>
                          <a:ea typeface="Calibri" panose="020F0502020204030204" pitchFamily="34" charset="0"/>
                          <a:cs typeface="Times New Roman" panose="02020603050405020304" pitchFamily="18" charset="0"/>
                        </a:rPr>
                        <a:t>modify</a:t>
                      </a:r>
                      <a:endParaRPr lang="en-US" sz="18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0" marR="0">
                        <a:spcBef>
                          <a:spcPts val="55"/>
                        </a:spcBef>
                        <a:spcAft>
                          <a:spcPts val="0"/>
                        </a:spcAft>
                      </a:pPr>
                      <a:r>
                        <a:rPr lang="en-US" sz="1800" b="1" dirty="0">
                          <a:effectLst/>
                          <a:latin typeface="+mn-lt"/>
                          <a:ea typeface="Calibri" panose="020F0502020204030204" pitchFamily="34" charset="0"/>
                          <a:cs typeface="Calibri" panose="020F0502020204030204" pitchFamily="34" charset="0"/>
                        </a:rPr>
                        <a:t> </a:t>
                      </a:r>
                      <a:r>
                        <a:rPr lang="en-US" sz="1800" spc="-5" dirty="0">
                          <a:solidFill>
                            <a:srgbClr val="000000"/>
                          </a:solidFill>
                          <a:effectLst/>
                          <a:latin typeface="+mn-lt"/>
                          <a:ea typeface="Calibri" panose="020F0502020204030204" pitchFamily="34" charset="0"/>
                          <a:cs typeface="Times New Roman" panose="02020603050405020304" pitchFamily="18" charset="0"/>
                        </a:rPr>
                        <a:t>Standard </a:t>
                      </a:r>
                      <a:r>
                        <a:rPr lang="en-US" sz="1800" spc="-10" dirty="0">
                          <a:solidFill>
                            <a:srgbClr val="000000"/>
                          </a:solidFill>
                          <a:effectLst/>
                          <a:latin typeface="+mn-lt"/>
                          <a:ea typeface="Calibri" panose="020F0502020204030204" pitchFamily="34" charset="0"/>
                          <a:cs typeface="Times New Roman" panose="02020603050405020304" pitchFamily="18" charset="0"/>
                        </a:rPr>
                        <a:t>styles</a:t>
                      </a:r>
                      <a:r>
                        <a:rPr lang="en-US" sz="1800" spc="210" dirty="0">
                          <a:solidFill>
                            <a:srgbClr val="000000"/>
                          </a:solidFill>
                          <a:effectLst/>
                          <a:latin typeface="+mn-lt"/>
                          <a:ea typeface="Calibri" panose="020F0502020204030204" pitchFamily="34" charset="0"/>
                          <a:cs typeface="Times New Roman" panose="02020603050405020304" pitchFamily="18" charset="0"/>
                        </a:rPr>
                        <a:t>; </a:t>
                      </a:r>
                      <a:r>
                        <a:rPr lang="en-US" sz="1800" spc="125" dirty="0">
                          <a:solidFill>
                            <a:srgbClr val="000000"/>
                          </a:solidFill>
                          <a:effectLst/>
                          <a:latin typeface="+mn-lt"/>
                          <a:ea typeface="Calibri" panose="020F0502020204030204" pitchFamily="34" charset="0"/>
                          <a:cs typeface="Times New Roman" panose="02020603050405020304" pitchFamily="18" charset="0"/>
                        </a:rPr>
                        <a:t> </a:t>
                      </a:r>
                      <a:r>
                        <a:rPr lang="en-US" sz="1800" dirty="0">
                          <a:solidFill>
                            <a:srgbClr val="000000"/>
                          </a:solidFill>
                          <a:effectLst/>
                          <a:latin typeface="+mn-lt"/>
                          <a:ea typeface="Calibri" panose="020F0502020204030204" pitchFamily="34" charset="0"/>
                          <a:cs typeface="Times New Roman" panose="02020603050405020304" pitchFamily="18" charset="0"/>
                        </a:rPr>
                        <a:t>difficult</a:t>
                      </a:r>
                      <a:r>
                        <a:rPr lang="en-US" sz="1800" spc="115" dirty="0">
                          <a:solidFill>
                            <a:srgbClr val="000000"/>
                          </a:solidFill>
                          <a:effectLst/>
                          <a:latin typeface="+mn-lt"/>
                          <a:ea typeface="Calibri" panose="020F0502020204030204" pitchFamily="34" charset="0"/>
                          <a:cs typeface="Times New Roman" panose="02020603050405020304" pitchFamily="18" charset="0"/>
                        </a:rPr>
                        <a:t> </a:t>
                      </a:r>
                      <a:r>
                        <a:rPr lang="en-US" sz="1800" spc="-10" dirty="0">
                          <a:solidFill>
                            <a:srgbClr val="000000"/>
                          </a:solidFill>
                          <a:effectLst/>
                          <a:latin typeface="+mn-lt"/>
                          <a:ea typeface="Calibri" panose="020F0502020204030204" pitchFamily="34" charset="0"/>
                          <a:cs typeface="Times New Roman" panose="02020603050405020304" pitchFamily="18" charset="0"/>
                        </a:rPr>
                        <a:t>to</a:t>
                      </a:r>
                      <a:r>
                        <a:rPr lang="en-US" sz="1800" spc="95" dirty="0">
                          <a:solidFill>
                            <a:srgbClr val="000000"/>
                          </a:solidFill>
                          <a:effectLst/>
                          <a:latin typeface="+mn-lt"/>
                          <a:ea typeface="Calibri" panose="020F0502020204030204" pitchFamily="34" charset="0"/>
                          <a:cs typeface="Times New Roman" panose="02020603050405020304" pitchFamily="18" charset="0"/>
                        </a:rPr>
                        <a:t> </a:t>
                      </a:r>
                      <a:r>
                        <a:rPr lang="en-US" sz="1800" spc="-5" dirty="0">
                          <a:solidFill>
                            <a:srgbClr val="000000"/>
                          </a:solidFill>
                          <a:effectLst/>
                          <a:latin typeface="+mn-lt"/>
                          <a:ea typeface="Calibri" panose="020F0502020204030204" pitchFamily="34" charset="0"/>
                          <a:cs typeface="Times New Roman" panose="02020603050405020304" pitchFamily="18" charset="0"/>
                        </a:rPr>
                        <a:t>modify</a:t>
                      </a:r>
                      <a:endParaRPr lang="en-US" sz="1800" dirty="0">
                        <a:effectLst/>
                        <a:latin typeface="+mn-lt"/>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84735560"/>
                  </a:ext>
                </a:extLst>
              </a:tr>
              <a:tr h="370840">
                <a:tc>
                  <a:txBody>
                    <a:bodyPr/>
                    <a:lstStyle/>
                    <a:p>
                      <a:pPr marL="69215" marR="88900">
                        <a:spcBef>
                          <a:spcPts val="0"/>
                        </a:spcBef>
                        <a:spcAft>
                          <a:spcPts val="0"/>
                        </a:spcAft>
                      </a:pPr>
                      <a:r>
                        <a:rPr lang="en-US" sz="1800" b="1" dirty="0">
                          <a:solidFill>
                            <a:srgbClr val="000000"/>
                          </a:solidFill>
                          <a:effectLst/>
                          <a:latin typeface="+mn-lt"/>
                          <a:ea typeface="Calibri" panose="020F0502020204030204" pitchFamily="34" charset="0"/>
                          <a:cs typeface="Times New Roman" panose="02020603050405020304" pitchFamily="18" charset="0"/>
                        </a:rPr>
                        <a:t>Web Site</a:t>
                      </a:r>
                      <a:endParaRPr lang="en-US" sz="1800" b="1" dirty="0">
                        <a:effectLst/>
                        <a:latin typeface="+mn-lt"/>
                        <a:ea typeface="Calibri" panose="020F0502020204030204" pitchFamily="34" charset="0"/>
                        <a:cs typeface="Times New Roman" panose="02020603050405020304" pitchFamily="18" charset="0"/>
                      </a:endParaRPr>
                    </a:p>
                    <a:p>
                      <a:pPr marL="69215" marR="88900">
                        <a:spcBef>
                          <a:spcPts val="0"/>
                        </a:spcBef>
                        <a:spcAft>
                          <a:spcPts val="0"/>
                        </a:spcAft>
                      </a:pPr>
                      <a:endParaRPr lang="en-US" sz="1800" b="1"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45"/>
                        </a:spcBef>
                        <a:spcAft>
                          <a:spcPts val="0"/>
                        </a:spcAft>
                      </a:pPr>
                      <a:r>
                        <a:rPr lang="en-US" sz="1800" u="sng" spc="-10" dirty="0">
                          <a:solidFill>
                            <a:srgbClr val="000000"/>
                          </a:solidFill>
                          <a:effectLst/>
                          <a:latin typeface="+mn-lt"/>
                          <a:ea typeface="Calibri" panose="020F0502020204030204" pitchFamily="34" charset="0"/>
                          <a:cs typeface="Times New Roman" panose="02020603050405020304" pitchFamily="18" charset="0"/>
                          <a:hlinkClick r:id="rId3"/>
                        </a:rPr>
                        <a:t>https://endnote.com/</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45"/>
                        </a:spcBef>
                        <a:spcAft>
                          <a:spcPts val="0"/>
                        </a:spcAft>
                      </a:pPr>
                      <a:r>
                        <a:rPr lang="en-US" sz="1800" u="sng" spc="-10" dirty="0">
                          <a:solidFill>
                            <a:srgbClr val="000000"/>
                          </a:solidFill>
                          <a:effectLst/>
                          <a:latin typeface="+mn-lt"/>
                          <a:ea typeface="Calibri" panose="020F0502020204030204" pitchFamily="34" charset="0"/>
                          <a:cs typeface="Times New Roman" panose="02020603050405020304" pitchFamily="18" charset="0"/>
                          <a:hlinkClick r:id="rId4"/>
                        </a:rPr>
                        <a:t>https://www.zotero.org</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45"/>
                        </a:spcBef>
                        <a:spcAft>
                          <a:spcPts val="0"/>
                        </a:spcAft>
                      </a:pPr>
                      <a:r>
                        <a:rPr lang="en-US" sz="1800" u="sng" spc="-10" dirty="0">
                          <a:solidFill>
                            <a:srgbClr val="000000"/>
                          </a:solidFill>
                          <a:effectLst/>
                          <a:latin typeface="+mn-lt"/>
                          <a:ea typeface="Calibri" panose="020F0502020204030204" pitchFamily="34" charset="0"/>
                          <a:cs typeface="Times New Roman" panose="02020603050405020304" pitchFamily="18" charset="0"/>
                          <a:hlinkClick r:id="rId5"/>
                        </a:rPr>
                        <a:t>https://www.mendeley.com/</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12407995"/>
                  </a:ext>
                </a:extLst>
              </a:tr>
            </a:tbl>
          </a:graphicData>
        </a:graphic>
      </p:graphicFrame>
      <p:sp>
        <p:nvSpPr>
          <p:cNvPr id="6" name="Rectangle 5">
            <a:extLst>
              <a:ext uri="{FF2B5EF4-FFF2-40B4-BE49-F238E27FC236}">
                <a16:creationId xmlns:a16="http://schemas.microsoft.com/office/drawing/2014/main" id="{35B9076A-F2BA-4669-9E60-1043ECA65E81}"/>
              </a:ext>
            </a:extLst>
          </p:cNvPr>
          <p:cNvSpPr/>
          <p:nvPr/>
        </p:nvSpPr>
        <p:spPr>
          <a:xfrm>
            <a:off x="1397833" y="5714022"/>
            <a:ext cx="6348334" cy="307777"/>
          </a:xfrm>
          <a:prstGeom prst="rect">
            <a:avLst/>
          </a:prstGeom>
        </p:spPr>
        <p:txBody>
          <a:bodyPr wrap="square">
            <a:spAutoFit/>
          </a:bodyPr>
          <a:lstStyle/>
          <a:p>
            <a:r>
              <a:rPr lang="en-US" i="1" dirty="0">
                <a:solidFill>
                  <a:schemeClr val="accent1">
                    <a:lumMod val="50000"/>
                  </a:schemeClr>
                </a:solidFill>
              </a:rPr>
              <a:t>Abbreviated from https://guides.lib.umich.edu/ld.php?content_id=46964564</a:t>
            </a:r>
          </a:p>
        </p:txBody>
      </p:sp>
      <p:sp>
        <p:nvSpPr>
          <p:cNvPr id="7" name="Rectangle 6">
            <a:extLst>
              <a:ext uri="{FF2B5EF4-FFF2-40B4-BE49-F238E27FC236}">
                <a16:creationId xmlns:a16="http://schemas.microsoft.com/office/drawing/2014/main" id="{A36FEB6D-9241-409D-9742-995F4C2DB388}"/>
              </a:ext>
            </a:extLst>
          </p:cNvPr>
          <p:cNvSpPr/>
          <p:nvPr/>
        </p:nvSpPr>
        <p:spPr>
          <a:xfrm>
            <a:off x="570458" y="5207726"/>
            <a:ext cx="7752122" cy="369332"/>
          </a:xfrm>
          <a:prstGeom prst="rect">
            <a:avLst/>
          </a:prstGeom>
        </p:spPr>
        <p:txBody>
          <a:bodyPr wrap="none">
            <a:spAutoFit/>
          </a:bodyPr>
          <a:lstStyle/>
          <a:p>
            <a:r>
              <a:rPr lang="en-US" sz="1800" spc="-5" dirty="0">
                <a:latin typeface="+mj-lt"/>
                <a:ea typeface="Calibri" panose="020F0502020204030204" pitchFamily="34" charset="0"/>
                <a:cs typeface="Times New Roman" panose="02020603050405020304" pitchFamily="18" charset="0"/>
              </a:rPr>
              <a:t>Compatible</a:t>
            </a:r>
            <a:r>
              <a:rPr lang="en-US" sz="1800" spc="140" dirty="0">
                <a:latin typeface="+mj-lt"/>
                <a:ea typeface="Calibri" panose="020F0502020204030204" pitchFamily="34" charset="0"/>
                <a:cs typeface="Times New Roman" panose="02020603050405020304" pitchFamily="18" charset="0"/>
              </a:rPr>
              <a:t> </a:t>
            </a:r>
            <a:r>
              <a:rPr lang="en-US" sz="1800" spc="-5" dirty="0">
                <a:latin typeface="+mj-lt"/>
                <a:ea typeface="Calibri" panose="020F0502020204030204" pitchFamily="34" charset="0"/>
                <a:cs typeface="Times New Roman" panose="02020603050405020304" pitchFamily="18" charset="0"/>
              </a:rPr>
              <a:t>with</a:t>
            </a:r>
            <a:r>
              <a:rPr lang="en-US" sz="1800" spc="-15" dirty="0">
                <a:latin typeface="+mj-lt"/>
                <a:ea typeface="Calibri" panose="020F0502020204030204" pitchFamily="34" charset="0"/>
                <a:cs typeface="Times New Roman" panose="02020603050405020304" pitchFamily="18" charset="0"/>
              </a:rPr>
              <a:t> </a:t>
            </a:r>
            <a:r>
              <a:rPr lang="en-US" sz="1800" spc="-10" dirty="0">
                <a:latin typeface="+mj-lt"/>
                <a:ea typeface="Calibri" panose="020F0502020204030204" pitchFamily="34" charset="0"/>
                <a:cs typeface="Times New Roman" panose="02020603050405020304" pitchFamily="18" charset="0"/>
              </a:rPr>
              <a:t>Word</a:t>
            </a:r>
            <a:r>
              <a:rPr lang="en-US" sz="1800" spc="120" dirty="0">
                <a:latin typeface="+mj-lt"/>
                <a:ea typeface="Calibri" panose="020F0502020204030204" pitchFamily="34" charset="0"/>
                <a:cs typeface="Times New Roman" panose="02020603050405020304" pitchFamily="18" charset="0"/>
              </a:rPr>
              <a:t> </a:t>
            </a:r>
            <a:r>
              <a:rPr lang="en-US" sz="1800" spc="-5" dirty="0">
                <a:latin typeface="+mj-lt"/>
                <a:ea typeface="Calibri" panose="020F0502020204030204" pitchFamily="34" charset="0"/>
                <a:cs typeface="Times New Roman" panose="02020603050405020304" pitchFamily="18" charset="0"/>
              </a:rPr>
              <a:t>Processing</a:t>
            </a:r>
            <a:r>
              <a:rPr lang="en-US" sz="1800" spc="115" dirty="0">
                <a:latin typeface="+mj-lt"/>
                <a:ea typeface="Calibri" panose="020F0502020204030204" pitchFamily="34" charset="0"/>
                <a:cs typeface="Times New Roman" panose="02020603050405020304" pitchFamily="18" charset="0"/>
              </a:rPr>
              <a:t> </a:t>
            </a:r>
            <a:r>
              <a:rPr lang="en-US" sz="1800" spc="-5" dirty="0">
                <a:latin typeface="+mj-lt"/>
                <a:ea typeface="Calibri" panose="020F0502020204030204" pitchFamily="34" charset="0"/>
                <a:cs typeface="Times New Roman" panose="02020603050405020304" pitchFamily="18" charset="0"/>
              </a:rPr>
              <a:t>programs; can share references as well</a:t>
            </a:r>
            <a:endParaRPr lang="en-US" sz="1800" dirty="0">
              <a:latin typeface="+mj-lt"/>
            </a:endParaRPr>
          </a:p>
        </p:txBody>
      </p:sp>
      <p:sp>
        <p:nvSpPr>
          <p:cNvPr id="8" name="Google Shape;77;p12">
            <a:extLst>
              <a:ext uri="{FF2B5EF4-FFF2-40B4-BE49-F238E27FC236}">
                <a16:creationId xmlns:a16="http://schemas.microsoft.com/office/drawing/2014/main" id="{8CC685B4-C01B-9843-9C52-82AD1EE9066B}"/>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9" name="Google Shape;78;p12">
            <a:extLst>
              <a:ext uri="{FF2B5EF4-FFF2-40B4-BE49-F238E27FC236}">
                <a16:creationId xmlns:a16="http://schemas.microsoft.com/office/drawing/2014/main" id="{A8465DBB-6DDD-2C40-A05A-CC559A649913}"/>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795094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IRB Approval</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Federal guidelines on human subject research is the minimum.</a:t>
            </a:r>
          </a:p>
          <a:p>
            <a:r>
              <a:rPr lang="en-US" sz="2400" dirty="0"/>
              <a:t>Every institution could go above and beyond the federal guidelines. </a:t>
            </a:r>
          </a:p>
          <a:p>
            <a:r>
              <a:rPr lang="en-US" sz="2400" dirty="0"/>
              <a:t>Institutions may also differ in its interpretation.</a:t>
            </a:r>
          </a:p>
          <a:p>
            <a:r>
              <a:rPr lang="en-US" sz="2400" dirty="0"/>
              <a:t>Multi-site studies may need to go through several IRBs.</a:t>
            </a:r>
          </a:p>
          <a:p>
            <a:pPr lvl="0"/>
            <a:endParaRPr sz="2400" dirty="0">
              <a:solidFill>
                <a:schemeClr val="accent5">
                  <a:lumMod val="50000"/>
                </a:schemeClr>
              </a:solidFill>
            </a:endParaRPr>
          </a:p>
        </p:txBody>
      </p:sp>
      <p:sp>
        <p:nvSpPr>
          <p:cNvPr id="4" name="Wave 3">
            <a:extLst>
              <a:ext uri="{FF2B5EF4-FFF2-40B4-BE49-F238E27FC236}">
                <a16:creationId xmlns:a16="http://schemas.microsoft.com/office/drawing/2014/main" id="{6F7E98A8-1D86-40F7-93FC-BC724119912F}"/>
              </a:ext>
            </a:extLst>
          </p:cNvPr>
          <p:cNvSpPr/>
          <p:nvPr/>
        </p:nvSpPr>
        <p:spPr>
          <a:xfrm>
            <a:off x="2210943" y="4691921"/>
            <a:ext cx="5928716" cy="1499887"/>
          </a:xfrm>
          <a:prstGeom prst="wave">
            <a:avLst/>
          </a:prstGeom>
          <a:solidFill>
            <a:srgbClr val="FFFF6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Always consult your IRB at the proposal stage.</a:t>
            </a:r>
          </a:p>
        </p:txBody>
      </p:sp>
      <p:sp>
        <p:nvSpPr>
          <p:cNvPr id="5" name="Google Shape;77;p12">
            <a:extLst>
              <a:ext uri="{FF2B5EF4-FFF2-40B4-BE49-F238E27FC236}">
                <a16:creationId xmlns:a16="http://schemas.microsoft.com/office/drawing/2014/main" id="{A257D9DD-C100-EF47-AAC9-5A3FBEDF864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52096D3A-D6C4-DF41-AC73-7015A1CF7A16}"/>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382222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IRB Requirements</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Ensure you ask the IRB to approve changes.</a:t>
            </a:r>
          </a:p>
          <a:p>
            <a:r>
              <a:rPr lang="en-US" sz="2400" dirty="0"/>
              <a:t>Do not let your IRB approval lapse. In many institutions this means starting from step 1 again.</a:t>
            </a:r>
          </a:p>
          <a:p>
            <a:r>
              <a:rPr lang="en-US" sz="2400" dirty="0"/>
              <a:t>Your IRB is your friend.</a:t>
            </a:r>
          </a:p>
          <a:p>
            <a:r>
              <a:rPr lang="en-US" sz="2400" dirty="0"/>
              <a:t>Protect the confidentiality of patient data and patient’s privacy as if they are family. </a:t>
            </a:r>
          </a:p>
          <a:p>
            <a:pPr lvl="0"/>
            <a:endParaRPr sz="2400" dirty="0">
              <a:solidFill>
                <a:schemeClr val="accent5">
                  <a:lumMod val="50000"/>
                </a:schemeClr>
              </a:solidFill>
            </a:endParaRPr>
          </a:p>
        </p:txBody>
      </p:sp>
      <p:sp>
        <p:nvSpPr>
          <p:cNvPr id="4" name="Google Shape;77;p12">
            <a:extLst>
              <a:ext uri="{FF2B5EF4-FFF2-40B4-BE49-F238E27FC236}">
                <a16:creationId xmlns:a16="http://schemas.microsoft.com/office/drawing/2014/main" id="{056360E7-AC01-994C-8A39-DC9639226C5E}"/>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 name="Google Shape;78;p12">
            <a:extLst>
              <a:ext uri="{FF2B5EF4-FFF2-40B4-BE49-F238E27FC236}">
                <a16:creationId xmlns:a16="http://schemas.microsoft.com/office/drawing/2014/main" id="{67F0E28F-5F74-C545-A41A-CF192075067B}"/>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88378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18" name="Table 2">
            <a:extLst>
              <a:ext uri="{FF2B5EF4-FFF2-40B4-BE49-F238E27FC236}">
                <a16:creationId xmlns:a16="http://schemas.microsoft.com/office/drawing/2014/main" id="{D8A5383F-1E04-4665-A59F-E7A39E52F03C}"/>
              </a:ext>
            </a:extLst>
          </p:cNvPr>
          <p:cNvGraphicFramePr>
            <a:graphicFrameLocks noGrp="1"/>
          </p:cNvGraphicFramePr>
          <p:nvPr/>
        </p:nvGraphicFramePr>
        <p:xfrm>
          <a:off x="3685600" y="5079269"/>
          <a:ext cx="1441736" cy="338122"/>
        </p:xfrm>
        <a:graphic>
          <a:graphicData uri="http://schemas.openxmlformats.org/drawingml/2006/table">
            <a:tbl>
              <a:tblPr firstRow="1" bandRow="1">
                <a:tableStyleId>{5C22544A-7EE6-4342-B048-85BDC9FD1C3A}</a:tableStyleId>
              </a:tblPr>
              <a:tblGrid>
                <a:gridCol w="1441736">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7" name="Table 2">
            <a:extLst>
              <a:ext uri="{FF2B5EF4-FFF2-40B4-BE49-F238E27FC236}">
                <a16:creationId xmlns:a16="http://schemas.microsoft.com/office/drawing/2014/main" id="{120B2035-0CB4-4746-8FC9-4D844A4E2B03}"/>
              </a:ext>
            </a:extLst>
          </p:cNvPr>
          <p:cNvGraphicFramePr>
            <a:graphicFrameLocks noGrp="1"/>
          </p:cNvGraphicFramePr>
          <p:nvPr/>
        </p:nvGraphicFramePr>
        <p:xfrm>
          <a:off x="3685599" y="4418120"/>
          <a:ext cx="1441737" cy="338122"/>
        </p:xfrm>
        <a:graphic>
          <a:graphicData uri="http://schemas.openxmlformats.org/drawingml/2006/table">
            <a:tbl>
              <a:tblPr firstRow="1" bandRow="1">
                <a:tableStyleId>{5C22544A-7EE6-4342-B048-85BDC9FD1C3A}</a:tableStyleId>
              </a:tblPr>
              <a:tblGrid>
                <a:gridCol w="1441737">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5" name="Table 2">
            <a:extLst>
              <a:ext uri="{FF2B5EF4-FFF2-40B4-BE49-F238E27FC236}">
                <a16:creationId xmlns:a16="http://schemas.microsoft.com/office/drawing/2014/main" id="{654B28A7-29A3-4CE3-A8F0-3B23BEB219F2}"/>
              </a:ext>
            </a:extLst>
          </p:cNvPr>
          <p:cNvGraphicFramePr>
            <a:graphicFrameLocks noGrp="1"/>
          </p:cNvGraphicFramePr>
          <p:nvPr/>
        </p:nvGraphicFramePr>
        <p:xfrm>
          <a:off x="3722264" y="3757044"/>
          <a:ext cx="1295150" cy="338122"/>
        </p:xfrm>
        <a:graphic>
          <a:graphicData uri="http://schemas.openxmlformats.org/drawingml/2006/table">
            <a:tbl>
              <a:tblPr firstRow="1" bandRow="1">
                <a:tableStyleId>{5C22544A-7EE6-4342-B048-85BDC9FD1C3A}</a:tableStyleId>
              </a:tblPr>
              <a:tblGrid>
                <a:gridCol w="1295150">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3" name="Table 2">
            <a:extLst>
              <a:ext uri="{FF2B5EF4-FFF2-40B4-BE49-F238E27FC236}">
                <a16:creationId xmlns:a16="http://schemas.microsoft.com/office/drawing/2014/main" id="{B155BA46-5BA9-45E1-97F3-AA768CBD37D2}"/>
              </a:ext>
            </a:extLst>
          </p:cNvPr>
          <p:cNvGraphicFramePr>
            <a:graphicFrameLocks noGrp="1"/>
          </p:cNvGraphicFramePr>
          <p:nvPr/>
        </p:nvGraphicFramePr>
        <p:xfrm>
          <a:off x="3362486" y="3085958"/>
          <a:ext cx="2028399" cy="338122"/>
        </p:xfrm>
        <a:graphic>
          <a:graphicData uri="http://schemas.openxmlformats.org/drawingml/2006/table">
            <a:tbl>
              <a:tblPr firstRow="1" bandRow="1">
                <a:tableStyleId>{5C22544A-7EE6-4342-B048-85BDC9FD1C3A}</a:tableStyleId>
              </a:tblPr>
              <a:tblGrid>
                <a:gridCol w="2028399">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20" name="Table 2">
            <a:extLst>
              <a:ext uri="{FF2B5EF4-FFF2-40B4-BE49-F238E27FC236}">
                <a16:creationId xmlns:a16="http://schemas.microsoft.com/office/drawing/2014/main" id="{C54E5FE6-64B0-4504-B70E-84F2002686CE}"/>
              </a:ext>
            </a:extLst>
          </p:cNvPr>
          <p:cNvGraphicFramePr>
            <a:graphicFrameLocks noGrp="1"/>
          </p:cNvGraphicFramePr>
          <p:nvPr/>
        </p:nvGraphicFramePr>
        <p:xfrm>
          <a:off x="2754219" y="2397368"/>
          <a:ext cx="3364295" cy="338122"/>
        </p:xfrm>
        <a:graphic>
          <a:graphicData uri="http://schemas.openxmlformats.org/drawingml/2006/table">
            <a:tbl>
              <a:tblPr firstRow="1" bandRow="1">
                <a:tableStyleId>{5C22544A-7EE6-4342-B048-85BDC9FD1C3A}</a:tableStyleId>
              </a:tblPr>
              <a:tblGrid>
                <a:gridCol w="3364295">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9" name="Table 2">
            <a:extLst>
              <a:ext uri="{FF2B5EF4-FFF2-40B4-BE49-F238E27FC236}">
                <a16:creationId xmlns:a16="http://schemas.microsoft.com/office/drawing/2014/main" id="{47165929-F6F4-4114-B70F-32B9699C6A5E}"/>
              </a:ext>
            </a:extLst>
          </p:cNvPr>
          <p:cNvGraphicFramePr>
            <a:graphicFrameLocks noGrp="1"/>
          </p:cNvGraphicFramePr>
          <p:nvPr/>
        </p:nvGraphicFramePr>
        <p:xfrm>
          <a:off x="3603083" y="5729030"/>
          <a:ext cx="1597013" cy="338122"/>
        </p:xfrm>
        <a:graphic>
          <a:graphicData uri="http://schemas.openxmlformats.org/drawingml/2006/table">
            <a:tbl>
              <a:tblPr firstRow="1" bandRow="1">
                <a:tableStyleId>{5C22544A-7EE6-4342-B048-85BDC9FD1C3A}</a:tableStyleId>
              </a:tblPr>
              <a:tblGrid>
                <a:gridCol w="1597013">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2" name="Table 2">
            <a:extLst>
              <a:ext uri="{FF2B5EF4-FFF2-40B4-BE49-F238E27FC236}">
                <a16:creationId xmlns:a16="http://schemas.microsoft.com/office/drawing/2014/main" id="{63F7CC6F-7A9B-401D-8A14-2A9057B960C6}"/>
              </a:ext>
            </a:extLst>
          </p:cNvPr>
          <p:cNvGraphicFramePr>
            <a:graphicFrameLocks noGrp="1"/>
          </p:cNvGraphicFramePr>
          <p:nvPr/>
        </p:nvGraphicFramePr>
        <p:xfrm>
          <a:off x="3518325" y="1701369"/>
          <a:ext cx="1690778" cy="338122"/>
        </p:xfrm>
        <a:graphic>
          <a:graphicData uri="http://schemas.openxmlformats.org/drawingml/2006/table">
            <a:tbl>
              <a:tblPr firstRow="1" bandRow="1">
                <a:tableStyleId>{5C22544A-7EE6-4342-B048-85BDC9FD1C3A}</a:tableStyleId>
              </a:tblPr>
              <a:tblGrid>
                <a:gridCol w="1690778">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Process in a Nutshell</a:t>
            </a:r>
            <a:endParaRPr dirty="0"/>
          </a:p>
        </p:txBody>
      </p:sp>
      <p:sp>
        <p:nvSpPr>
          <p:cNvPr id="6" name="TextBox 5">
            <a:extLst>
              <a:ext uri="{FF2B5EF4-FFF2-40B4-BE49-F238E27FC236}">
                <a16:creationId xmlns:a16="http://schemas.microsoft.com/office/drawing/2014/main" id="{49413E0A-164B-4EFB-8E6D-C90375B2AD96}"/>
              </a:ext>
            </a:extLst>
          </p:cNvPr>
          <p:cNvSpPr txBox="1"/>
          <p:nvPr/>
        </p:nvSpPr>
        <p:spPr>
          <a:xfrm>
            <a:off x="3518325" y="1705210"/>
            <a:ext cx="1690778" cy="307777"/>
          </a:xfrm>
          <a:prstGeom prst="rect">
            <a:avLst/>
          </a:prstGeom>
          <a:noFill/>
        </p:spPr>
        <p:txBody>
          <a:bodyPr wrap="square" rtlCol="0">
            <a:spAutoFit/>
          </a:bodyPr>
          <a:lstStyle/>
          <a:p>
            <a:r>
              <a:rPr lang="en-US" dirty="0"/>
              <a:t>Idea Development</a:t>
            </a:r>
          </a:p>
        </p:txBody>
      </p:sp>
      <p:sp>
        <p:nvSpPr>
          <p:cNvPr id="9" name="TextBox 8">
            <a:extLst>
              <a:ext uri="{FF2B5EF4-FFF2-40B4-BE49-F238E27FC236}">
                <a16:creationId xmlns:a16="http://schemas.microsoft.com/office/drawing/2014/main" id="{5E825A97-DF51-4129-8469-F81412912A1D}"/>
              </a:ext>
            </a:extLst>
          </p:cNvPr>
          <p:cNvSpPr txBox="1"/>
          <p:nvPr/>
        </p:nvSpPr>
        <p:spPr>
          <a:xfrm>
            <a:off x="3362487" y="3078507"/>
            <a:ext cx="2080153" cy="307777"/>
          </a:xfrm>
          <a:prstGeom prst="rect">
            <a:avLst/>
          </a:prstGeom>
          <a:noFill/>
        </p:spPr>
        <p:txBody>
          <a:bodyPr wrap="square" rtlCol="0">
            <a:spAutoFit/>
          </a:bodyPr>
          <a:lstStyle/>
          <a:p>
            <a:r>
              <a:rPr lang="en-US" dirty="0"/>
              <a:t>Proposal Development</a:t>
            </a:r>
          </a:p>
        </p:txBody>
      </p:sp>
      <p:sp>
        <p:nvSpPr>
          <p:cNvPr id="10" name="TextBox 9">
            <a:extLst>
              <a:ext uri="{FF2B5EF4-FFF2-40B4-BE49-F238E27FC236}">
                <a16:creationId xmlns:a16="http://schemas.microsoft.com/office/drawing/2014/main" id="{51CF5419-A4BD-464B-8F92-20D251FACE51}"/>
              </a:ext>
            </a:extLst>
          </p:cNvPr>
          <p:cNvSpPr txBox="1"/>
          <p:nvPr/>
        </p:nvSpPr>
        <p:spPr>
          <a:xfrm>
            <a:off x="3726611" y="3753599"/>
            <a:ext cx="1690778" cy="307777"/>
          </a:xfrm>
          <a:prstGeom prst="rect">
            <a:avLst/>
          </a:prstGeom>
          <a:noFill/>
        </p:spPr>
        <p:txBody>
          <a:bodyPr wrap="square" rtlCol="0">
            <a:spAutoFit/>
          </a:bodyPr>
          <a:lstStyle/>
          <a:p>
            <a:r>
              <a:rPr lang="en-US" dirty="0"/>
              <a:t>IRB Approval</a:t>
            </a:r>
          </a:p>
        </p:txBody>
      </p:sp>
      <p:sp>
        <p:nvSpPr>
          <p:cNvPr id="11" name="TextBox 10">
            <a:extLst>
              <a:ext uri="{FF2B5EF4-FFF2-40B4-BE49-F238E27FC236}">
                <a16:creationId xmlns:a16="http://schemas.microsoft.com/office/drawing/2014/main" id="{D8B55BB0-E589-4E8E-8D22-864B6C8ABB90}"/>
              </a:ext>
            </a:extLst>
          </p:cNvPr>
          <p:cNvSpPr txBox="1"/>
          <p:nvPr/>
        </p:nvSpPr>
        <p:spPr>
          <a:xfrm>
            <a:off x="3685599" y="4438468"/>
            <a:ext cx="1690778" cy="307777"/>
          </a:xfrm>
          <a:prstGeom prst="rect">
            <a:avLst/>
          </a:prstGeom>
          <a:noFill/>
        </p:spPr>
        <p:txBody>
          <a:bodyPr wrap="square" rtlCol="0">
            <a:spAutoFit/>
          </a:bodyPr>
          <a:lstStyle/>
          <a:p>
            <a:r>
              <a:rPr lang="en-US" dirty="0">
                <a:highlight>
                  <a:srgbClr val="FFFF99"/>
                </a:highlight>
              </a:rPr>
              <a:t>Data Collection</a:t>
            </a:r>
          </a:p>
        </p:txBody>
      </p:sp>
      <p:sp>
        <p:nvSpPr>
          <p:cNvPr id="12" name="TextBox 11">
            <a:extLst>
              <a:ext uri="{FF2B5EF4-FFF2-40B4-BE49-F238E27FC236}">
                <a16:creationId xmlns:a16="http://schemas.microsoft.com/office/drawing/2014/main" id="{3A01E4AB-7A55-4A1C-AEDB-60DA84A0B328}"/>
              </a:ext>
            </a:extLst>
          </p:cNvPr>
          <p:cNvSpPr txBox="1"/>
          <p:nvPr/>
        </p:nvSpPr>
        <p:spPr>
          <a:xfrm>
            <a:off x="3778365" y="5084581"/>
            <a:ext cx="1690778" cy="307777"/>
          </a:xfrm>
          <a:prstGeom prst="rect">
            <a:avLst/>
          </a:prstGeom>
          <a:noFill/>
        </p:spPr>
        <p:txBody>
          <a:bodyPr wrap="square" rtlCol="0">
            <a:spAutoFit/>
          </a:bodyPr>
          <a:lstStyle/>
          <a:p>
            <a:r>
              <a:rPr lang="en-US" dirty="0">
                <a:highlight>
                  <a:srgbClr val="FFFF99"/>
                </a:highlight>
              </a:rPr>
              <a:t>Data Analysis</a:t>
            </a:r>
          </a:p>
        </p:txBody>
      </p:sp>
      <p:sp>
        <p:nvSpPr>
          <p:cNvPr id="14" name="TextBox 13">
            <a:extLst>
              <a:ext uri="{FF2B5EF4-FFF2-40B4-BE49-F238E27FC236}">
                <a16:creationId xmlns:a16="http://schemas.microsoft.com/office/drawing/2014/main" id="{E2DBD031-D11D-4614-AEDB-7A1A30CC6A86}"/>
              </a:ext>
            </a:extLst>
          </p:cNvPr>
          <p:cNvSpPr txBox="1"/>
          <p:nvPr/>
        </p:nvSpPr>
        <p:spPr>
          <a:xfrm>
            <a:off x="3752011" y="5717377"/>
            <a:ext cx="1690778" cy="307777"/>
          </a:xfrm>
          <a:prstGeom prst="rect">
            <a:avLst/>
          </a:prstGeom>
          <a:noFill/>
        </p:spPr>
        <p:txBody>
          <a:bodyPr wrap="square" rtlCol="0">
            <a:spAutoFit/>
          </a:bodyPr>
          <a:lstStyle/>
          <a:p>
            <a:r>
              <a:rPr lang="en-US" dirty="0">
                <a:highlight>
                  <a:srgbClr val="FFFF99"/>
                </a:highlight>
              </a:rPr>
              <a:t>Dissemination</a:t>
            </a:r>
          </a:p>
        </p:txBody>
      </p:sp>
      <p:sp>
        <p:nvSpPr>
          <p:cNvPr id="16" name="TextBox 15">
            <a:extLst>
              <a:ext uri="{FF2B5EF4-FFF2-40B4-BE49-F238E27FC236}">
                <a16:creationId xmlns:a16="http://schemas.microsoft.com/office/drawing/2014/main" id="{93E0E225-0297-40F3-A688-217B47F448EA}"/>
              </a:ext>
            </a:extLst>
          </p:cNvPr>
          <p:cNvSpPr txBox="1"/>
          <p:nvPr/>
        </p:nvSpPr>
        <p:spPr>
          <a:xfrm>
            <a:off x="2890744" y="2397368"/>
            <a:ext cx="3640335" cy="307777"/>
          </a:xfrm>
          <a:prstGeom prst="rect">
            <a:avLst/>
          </a:prstGeom>
          <a:noFill/>
        </p:spPr>
        <p:txBody>
          <a:bodyPr wrap="square" rtlCol="0">
            <a:spAutoFit/>
          </a:bodyPr>
          <a:lstStyle/>
          <a:p>
            <a:r>
              <a:rPr lang="en-US" dirty="0"/>
              <a:t>Putting the Research Team Together</a:t>
            </a:r>
          </a:p>
        </p:txBody>
      </p:sp>
      <p:cxnSp>
        <p:nvCxnSpPr>
          <p:cNvPr id="7" name="Straight Arrow Connector 6">
            <a:extLst>
              <a:ext uri="{FF2B5EF4-FFF2-40B4-BE49-F238E27FC236}">
                <a16:creationId xmlns:a16="http://schemas.microsoft.com/office/drawing/2014/main" id="{9398E767-97A7-4A91-A9BA-2468B452175E}"/>
              </a:ext>
            </a:extLst>
          </p:cNvPr>
          <p:cNvCxnSpPr>
            <a:cxnSpLocks/>
          </p:cNvCxnSpPr>
          <p:nvPr/>
        </p:nvCxnSpPr>
        <p:spPr>
          <a:xfrm>
            <a:off x="4323957" y="2053946"/>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8C7A5F-7ED1-4CC8-B67A-E8C663DCEB00}"/>
              </a:ext>
            </a:extLst>
          </p:cNvPr>
          <p:cNvCxnSpPr>
            <a:cxnSpLocks/>
          </p:cNvCxnSpPr>
          <p:nvPr/>
        </p:nvCxnSpPr>
        <p:spPr>
          <a:xfrm>
            <a:off x="4321079" y="2735490"/>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C3492FB-49AD-4363-90B0-1F04D614014E}"/>
              </a:ext>
            </a:extLst>
          </p:cNvPr>
          <p:cNvCxnSpPr>
            <a:cxnSpLocks/>
          </p:cNvCxnSpPr>
          <p:nvPr/>
        </p:nvCxnSpPr>
        <p:spPr>
          <a:xfrm>
            <a:off x="4317373" y="4746245"/>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7ADA3C1-4E50-4D7D-9C5C-A169A512B4CD}"/>
              </a:ext>
            </a:extLst>
          </p:cNvPr>
          <p:cNvCxnSpPr>
            <a:cxnSpLocks/>
          </p:cNvCxnSpPr>
          <p:nvPr/>
        </p:nvCxnSpPr>
        <p:spPr>
          <a:xfrm>
            <a:off x="4317373" y="3417730"/>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696B1C-40BE-44C0-B09B-77D0AF72E0C6}"/>
              </a:ext>
            </a:extLst>
          </p:cNvPr>
          <p:cNvCxnSpPr>
            <a:cxnSpLocks/>
          </p:cNvCxnSpPr>
          <p:nvPr/>
        </p:nvCxnSpPr>
        <p:spPr>
          <a:xfrm>
            <a:off x="4311458" y="5392358"/>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0C0424-98ED-4DB5-8665-ECCB0E1B26CC}"/>
              </a:ext>
            </a:extLst>
          </p:cNvPr>
          <p:cNvCxnSpPr>
            <a:cxnSpLocks/>
          </p:cNvCxnSpPr>
          <p:nvPr/>
        </p:nvCxnSpPr>
        <p:spPr>
          <a:xfrm>
            <a:off x="4317373" y="4082346"/>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Google Shape;77;p12">
            <a:extLst>
              <a:ext uri="{FF2B5EF4-FFF2-40B4-BE49-F238E27FC236}">
                <a16:creationId xmlns:a16="http://schemas.microsoft.com/office/drawing/2014/main" id="{F5479748-A7A5-9943-BF0C-50D319674C7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28" name="Google Shape;78;p12">
            <a:extLst>
              <a:ext uri="{FF2B5EF4-FFF2-40B4-BE49-F238E27FC236}">
                <a16:creationId xmlns:a16="http://schemas.microsoft.com/office/drawing/2014/main" id="{F699B42D-1E01-394C-8CD3-D5E32BABBBF3}"/>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423444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78" name="Google Shape;78;p12"/>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8" name="TextBox 7">
            <a:extLst>
              <a:ext uri="{FF2B5EF4-FFF2-40B4-BE49-F238E27FC236}">
                <a16:creationId xmlns:a16="http://schemas.microsoft.com/office/drawing/2014/main" id="{26113BC4-E41A-6343-9C6D-FC65B28EC97C}"/>
              </a:ext>
            </a:extLst>
          </p:cNvPr>
          <p:cNvSpPr txBox="1"/>
          <p:nvPr/>
        </p:nvSpPr>
        <p:spPr>
          <a:xfrm>
            <a:off x="4009345" y="1451998"/>
            <a:ext cx="4905632" cy="495520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Grace Brannan, PhD</a:t>
            </a:r>
            <a:b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GME QI and Research Consultant</a:t>
            </a:r>
            <a:b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Partners Consulting Member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914400" rtl="0" eaLnBrk="0" fontAlgn="base" latinLnBrk="0" hangingPunct="0">
              <a:lnSpc>
                <a:spcPct val="100000"/>
              </a:lnSpc>
              <a:spcBef>
                <a:spcPts val="0"/>
              </a:spcBef>
              <a:spcAft>
                <a:spcPts val="0"/>
              </a:spcAft>
              <a:buClr>
                <a:srgbClr val="000000"/>
              </a:buClr>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13+ years in GME Research and QI Leadership and </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decades in population-based research.</a:t>
            </a:r>
          </a:p>
          <a:p>
            <a:pPr marL="285750" marR="0" lvl="0" indent="-285750" algn="l" defTabSz="9144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Seasoned in setting QI and Research Strategy.</a:t>
            </a:r>
            <a:b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ACGME success in QI and scholarly requirements for multiple residencies.</a:t>
            </a:r>
          </a:p>
          <a:p>
            <a:pPr marL="285750" marR="0" lvl="0" indent="-285750" algn="l" defTabSz="9144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Experienced in making research doable and feasible.</a:t>
            </a:r>
          </a:p>
          <a:p>
            <a:pPr marL="285750" marR="0" lvl="0" indent="-285750" algn="l" defTabSz="9144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Pct val="100000"/>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Arial"/>
                <a:cs typeface="Arial" panose="020B0604020202020204" pitchFamily="34" charset="0"/>
                <a:sym typeface="Arial"/>
              </a:rPr>
              <a:t>Focused on high value care, patient safety, embedding GME scholarly activities in hospital initiatives.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ACB82CB3-2B28-4E43-A8C1-6A247D1D8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2" y="2107029"/>
            <a:ext cx="2632507" cy="3063281"/>
          </a:xfrm>
          <a:prstGeom prst="rect">
            <a:avLst/>
          </a:prstGeom>
        </p:spPr>
      </p:pic>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spTree>
    <p:extLst>
      <p:ext uri="{BB962C8B-B14F-4D97-AF65-F5344CB8AC3E}">
        <p14:creationId xmlns:p14="http://schemas.microsoft.com/office/powerpoint/2010/main" val="3328790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Data Collection</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Make sure that residents are only collecting information approved by the IRB</a:t>
            </a:r>
          </a:p>
          <a:p>
            <a:endParaRPr lang="en-US" sz="2400" dirty="0"/>
          </a:p>
          <a:p>
            <a:r>
              <a:rPr lang="en-US" sz="2400" dirty="0"/>
              <a:t>Standardize data collection by training all the data collectors so they are collecting in the same manner</a:t>
            </a:r>
          </a:p>
          <a:p>
            <a:endParaRPr lang="en-US" sz="2400" dirty="0"/>
          </a:p>
          <a:p>
            <a:r>
              <a:rPr lang="en-US" sz="2400" dirty="0"/>
              <a:t>Make sure your statistician is on the same page with what data is being collected.</a:t>
            </a:r>
          </a:p>
          <a:p>
            <a:endParaRPr lang="en-US" sz="2400" dirty="0"/>
          </a:p>
          <a:p>
            <a:pPr lvl="0"/>
            <a:endParaRPr sz="2400" dirty="0">
              <a:solidFill>
                <a:schemeClr val="accent5">
                  <a:lumMod val="50000"/>
                </a:schemeClr>
              </a:solidFill>
            </a:endParaRPr>
          </a:p>
        </p:txBody>
      </p:sp>
      <p:sp>
        <p:nvSpPr>
          <p:cNvPr id="4" name="Google Shape;77;p12">
            <a:extLst>
              <a:ext uri="{FF2B5EF4-FFF2-40B4-BE49-F238E27FC236}">
                <a16:creationId xmlns:a16="http://schemas.microsoft.com/office/drawing/2014/main" id="{F422B9F8-92C9-8E4A-BA40-02B5E208AF55}"/>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 name="Google Shape;78;p12">
            <a:extLst>
              <a:ext uri="{FF2B5EF4-FFF2-40B4-BE49-F238E27FC236}">
                <a16:creationId xmlns:a16="http://schemas.microsoft.com/office/drawing/2014/main" id="{66F84741-BDFC-A147-8D5B-213E49465156}"/>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34944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Data Analysis</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If you are using the help of a statistician, make sure he/she is on the same page from the very beginning.</a:t>
            </a:r>
          </a:p>
          <a:p>
            <a:endParaRPr lang="en-US" sz="2400" dirty="0"/>
          </a:p>
          <a:p>
            <a:r>
              <a:rPr lang="en-US" sz="2400" dirty="0"/>
              <a:t>Ask your statistician for a general explanation of the statistical test/s.</a:t>
            </a:r>
          </a:p>
          <a:p>
            <a:endParaRPr lang="en-US" sz="2400" dirty="0"/>
          </a:p>
          <a:p>
            <a:r>
              <a:rPr lang="en-US" sz="2400" dirty="0"/>
              <a:t>Ask you statistician for a non-technical explanation of your results.</a:t>
            </a:r>
          </a:p>
          <a:p>
            <a:endParaRPr lang="en-US" sz="2400" dirty="0"/>
          </a:p>
          <a:p>
            <a:endParaRPr lang="en-US" sz="2400" dirty="0"/>
          </a:p>
          <a:p>
            <a:pPr lvl="0"/>
            <a:endParaRPr sz="2400" dirty="0">
              <a:solidFill>
                <a:schemeClr val="accent5">
                  <a:lumMod val="50000"/>
                </a:schemeClr>
              </a:solidFill>
            </a:endParaRPr>
          </a:p>
        </p:txBody>
      </p:sp>
      <p:sp>
        <p:nvSpPr>
          <p:cNvPr id="4" name="Google Shape;77;p12">
            <a:extLst>
              <a:ext uri="{FF2B5EF4-FFF2-40B4-BE49-F238E27FC236}">
                <a16:creationId xmlns:a16="http://schemas.microsoft.com/office/drawing/2014/main" id="{DF232DE3-2FED-A144-864A-CD634523C74B}"/>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 name="Google Shape;78;p12">
            <a:extLst>
              <a:ext uri="{FF2B5EF4-FFF2-40B4-BE49-F238E27FC236}">
                <a16:creationId xmlns:a16="http://schemas.microsoft.com/office/drawing/2014/main" id="{0C0C5C27-FC1A-A84F-AB15-B2ADB6C474C2}"/>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320996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Dissemination-Posters</a:t>
            </a:r>
            <a:endParaRPr dirty="0"/>
          </a:p>
        </p:txBody>
      </p:sp>
      <p:sp>
        <p:nvSpPr>
          <p:cNvPr id="72" name="Google Shape;72;p2"/>
          <p:cNvSpPr txBox="1">
            <a:spLocks noGrp="1"/>
          </p:cNvSpPr>
          <p:nvPr>
            <p:ph type="body" idx="1"/>
          </p:nvPr>
        </p:nvSpPr>
        <p:spPr>
          <a:xfrm>
            <a:off x="628544" y="1933044"/>
            <a:ext cx="7886700" cy="4302656"/>
          </a:xfrm>
          <a:prstGeom prst="rect">
            <a:avLst/>
          </a:prstGeom>
          <a:noFill/>
          <a:ln>
            <a:noFill/>
          </a:ln>
        </p:spPr>
        <p:txBody>
          <a:bodyPr spcFirstLastPara="1" wrap="square" lIns="91425" tIns="91425" rIns="91425" bIns="91425" anchor="t" anchorCtr="0">
            <a:noAutofit/>
          </a:bodyPr>
          <a:lstStyle/>
          <a:p>
            <a:r>
              <a:rPr lang="en-US" sz="2400" dirty="0"/>
              <a:t>Low hanging fruit </a:t>
            </a:r>
          </a:p>
          <a:p>
            <a:r>
              <a:rPr lang="en-US" sz="2400" dirty="0"/>
              <a:t>Present regionally then nationally or internationally</a:t>
            </a:r>
          </a:p>
          <a:p>
            <a:pPr lvl="1"/>
            <a:r>
              <a:rPr lang="en-US" sz="2000" dirty="0"/>
              <a:t>NOTE: Make sure you have permission from the conference organizers to present elsewhere.</a:t>
            </a:r>
          </a:p>
          <a:p>
            <a:r>
              <a:rPr lang="en-US" sz="2400" dirty="0"/>
              <a:t>Best to have a different presentation for every conference.</a:t>
            </a:r>
          </a:p>
          <a:p>
            <a:r>
              <a:rPr lang="en-US" sz="2400" dirty="0"/>
              <a:t>Create templates to make it easy for faculty and trainees</a:t>
            </a:r>
          </a:p>
          <a:p>
            <a:r>
              <a:rPr lang="en-US" sz="2400" dirty="0"/>
              <a:t>Follow the conference poster requirements.</a:t>
            </a:r>
          </a:p>
        </p:txBody>
      </p:sp>
      <p:sp>
        <p:nvSpPr>
          <p:cNvPr id="4" name="Google Shape;77;p12">
            <a:extLst>
              <a:ext uri="{FF2B5EF4-FFF2-40B4-BE49-F238E27FC236}">
                <a16:creationId xmlns:a16="http://schemas.microsoft.com/office/drawing/2014/main" id="{2BAC7990-131E-EC4A-AEF5-D3870BC76A40}"/>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 name="Google Shape;78;p12">
            <a:extLst>
              <a:ext uri="{FF2B5EF4-FFF2-40B4-BE49-F238E27FC236}">
                <a16:creationId xmlns:a16="http://schemas.microsoft.com/office/drawing/2014/main" id="{7F582194-4A30-2B4F-9A69-4E46B05D2A74}"/>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02593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r>
              <a:rPr lang="en-US" dirty="0"/>
              <a:t>Dissemination-Manuscript Writing-Anti Plagiarism </a:t>
            </a:r>
            <a:br>
              <a:rPr lang="en-US" dirty="0"/>
            </a:b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Anti-plagiarism- conducts a similarity check against published work</a:t>
            </a:r>
          </a:p>
          <a:p>
            <a:endParaRPr lang="en-US" sz="2400" dirty="0"/>
          </a:p>
          <a:p>
            <a:r>
              <a:rPr lang="en-US" sz="2400" dirty="0"/>
              <a:t>Prevents possible plagiarism</a:t>
            </a:r>
          </a:p>
          <a:p>
            <a:endParaRPr lang="en-US" sz="2400" dirty="0"/>
          </a:p>
          <a:p>
            <a:r>
              <a:rPr lang="en-US" sz="2400" dirty="0"/>
              <a:t>Example is:  iThenticate which is available by subscription</a:t>
            </a:r>
          </a:p>
          <a:p>
            <a:pPr lvl="0"/>
            <a:endParaRPr sz="2400" dirty="0">
              <a:solidFill>
                <a:schemeClr val="accent5">
                  <a:lumMod val="50000"/>
                </a:schemeClr>
              </a:solidFill>
            </a:endParaRPr>
          </a:p>
        </p:txBody>
      </p:sp>
      <p:sp>
        <p:nvSpPr>
          <p:cNvPr id="4" name="Google Shape;77;p12">
            <a:extLst>
              <a:ext uri="{FF2B5EF4-FFF2-40B4-BE49-F238E27FC236}">
                <a16:creationId xmlns:a16="http://schemas.microsoft.com/office/drawing/2014/main" id="{B9FC9679-07E2-B94D-B7B9-4F613A60AD1C}"/>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 name="Google Shape;78;p12">
            <a:extLst>
              <a:ext uri="{FF2B5EF4-FFF2-40B4-BE49-F238E27FC236}">
                <a16:creationId xmlns:a16="http://schemas.microsoft.com/office/drawing/2014/main" id="{FE88D1E7-5729-E448-836F-8DC860AFFDE9}"/>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65221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Dissemination- Manuscript Writing-Predatory Journal</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Check if they are available on PubMed</a:t>
            </a:r>
          </a:p>
          <a:p>
            <a:r>
              <a:rPr lang="en-US" sz="2400" dirty="0"/>
              <a:t>If not on PubMed, check how long they have been around to see their reputation and what kind of articles are published.</a:t>
            </a:r>
          </a:p>
          <a:p>
            <a:r>
              <a:rPr lang="en-US" sz="2400" dirty="0"/>
              <a:t>Open access journal may or may not be predatory</a:t>
            </a:r>
          </a:p>
          <a:p>
            <a:pPr lvl="0"/>
            <a:endParaRPr sz="2400" dirty="0">
              <a:solidFill>
                <a:schemeClr val="accent5">
                  <a:lumMod val="50000"/>
                </a:schemeClr>
              </a:solidFill>
            </a:endParaRPr>
          </a:p>
        </p:txBody>
      </p:sp>
      <p:sp>
        <p:nvSpPr>
          <p:cNvPr id="4" name="Wave 3">
            <a:extLst>
              <a:ext uri="{FF2B5EF4-FFF2-40B4-BE49-F238E27FC236}">
                <a16:creationId xmlns:a16="http://schemas.microsoft.com/office/drawing/2014/main" id="{801E519A-EAC6-475A-9DBA-D96028CF935D}"/>
              </a:ext>
            </a:extLst>
          </p:cNvPr>
          <p:cNvSpPr/>
          <p:nvPr/>
        </p:nvSpPr>
        <p:spPr>
          <a:xfrm>
            <a:off x="2210943" y="4691921"/>
            <a:ext cx="5928716" cy="1499887"/>
          </a:xfrm>
          <a:prstGeom prst="wave">
            <a:avLst/>
          </a:prstGeom>
          <a:solidFill>
            <a:srgbClr val="FFFF66"/>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Do due diligence to ensure you are not publishing in a predatory journal.</a:t>
            </a:r>
          </a:p>
        </p:txBody>
      </p:sp>
      <p:sp>
        <p:nvSpPr>
          <p:cNvPr id="5" name="Google Shape;77;p12">
            <a:extLst>
              <a:ext uri="{FF2B5EF4-FFF2-40B4-BE49-F238E27FC236}">
                <a16:creationId xmlns:a16="http://schemas.microsoft.com/office/drawing/2014/main" id="{84653CE1-77EC-C84C-AF4A-0CC07CBCDA5E}"/>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BAF38D04-9208-A441-B521-7E828E72C44D}"/>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4010008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Dissemination-Manuscript Writing</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Follow the ICMJE authorship guideline on who should be author and who should be acknowledged.</a:t>
            </a:r>
          </a:p>
          <a:p>
            <a:endParaRPr lang="en-US" sz="2400" dirty="0"/>
          </a:p>
          <a:p>
            <a:pPr lvl="0"/>
            <a:endParaRPr sz="2400" dirty="0">
              <a:solidFill>
                <a:schemeClr val="accent5">
                  <a:lumMod val="50000"/>
                </a:schemeClr>
              </a:solidFill>
            </a:endParaRPr>
          </a:p>
        </p:txBody>
      </p:sp>
      <p:sp>
        <p:nvSpPr>
          <p:cNvPr id="4" name="Google Shape;77;p12">
            <a:extLst>
              <a:ext uri="{FF2B5EF4-FFF2-40B4-BE49-F238E27FC236}">
                <a16:creationId xmlns:a16="http://schemas.microsoft.com/office/drawing/2014/main" id="{F677CC95-EE39-D64C-8E06-B444D24782CF}"/>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 name="Google Shape;78;p12">
            <a:extLst>
              <a:ext uri="{FF2B5EF4-FFF2-40B4-BE49-F238E27FC236}">
                <a16:creationId xmlns:a16="http://schemas.microsoft.com/office/drawing/2014/main" id="{7E71D866-25A1-A949-B0F6-654839B6428C}"/>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958242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Other Tools- Scholarly Checklist</a:t>
            </a:r>
            <a:endParaRPr dirty="0"/>
          </a:p>
        </p:txBody>
      </p:sp>
      <p:graphicFrame>
        <p:nvGraphicFramePr>
          <p:cNvPr id="3" name="Object 2">
            <a:extLst>
              <a:ext uri="{FF2B5EF4-FFF2-40B4-BE49-F238E27FC236}">
                <a16:creationId xmlns:a16="http://schemas.microsoft.com/office/drawing/2014/main" id="{14635679-43CB-41BC-8191-91E35E39FF98}"/>
              </a:ext>
            </a:extLst>
          </p:cNvPr>
          <p:cNvGraphicFramePr>
            <a:graphicFrameLocks noChangeAspect="1"/>
          </p:cNvGraphicFramePr>
          <p:nvPr>
            <p:extLst>
              <p:ext uri="{D42A27DB-BD31-4B8C-83A1-F6EECF244321}">
                <p14:modId xmlns:p14="http://schemas.microsoft.com/office/powerpoint/2010/main" val="4037378002"/>
              </p:ext>
            </p:extLst>
          </p:nvPr>
        </p:nvGraphicFramePr>
        <p:xfrm>
          <a:off x="471488" y="2466974"/>
          <a:ext cx="8201025" cy="2499473"/>
        </p:xfrm>
        <a:graphic>
          <a:graphicData uri="http://schemas.openxmlformats.org/presentationml/2006/ole">
            <mc:AlternateContent xmlns:mc="http://schemas.openxmlformats.org/markup-compatibility/2006">
              <mc:Choice xmlns:v="urn:schemas-microsoft-com:vml" Requires="v">
                <p:oleObj spid="_x0000_s1280" name="Worksheet" r:id="rId4" imgW="8201235" imgH="1923940" progId="Excel.Sheet.12">
                  <p:embed/>
                </p:oleObj>
              </mc:Choice>
              <mc:Fallback>
                <p:oleObj name="Worksheet" r:id="rId4" imgW="8201235" imgH="1923940" progId="Excel.Sheet.12">
                  <p:embed/>
                  <p:pic>
                    <p:nvPicPr>
                      <p:cNvPr id="0" name=""/>
                      <p:cNvPicPr/>
                      <p:nvPr/>
                    </p:nvPicPr>
                    <p:blipFill>
                      <a:blip r:embed="rId5"/>
                      <a:stretch>
                        <a:fillRect/>
                      </a:stretch>
                    </p:blipFill>
                    <p:spPr>
                      <a:xfrm>
                        <a:off x="471488" y="2466974"/>
                        <a:ext cx="8201025" cy="2499473"/>
                      </a:xfrm>
                      <a:prstGeom prst="rect">
                        <a:avLst/>
                      </a:prstGeom>
                    </p:spPr>
                  </p:pic>
                </p:oleObj>
              </mc:Fallback>
            </mc:AlternateContent>
          </a:graphicData>
        </a:graphic>
      </p:graphicFrame>
      <p:sp>
        <p:nvSpPr>
          <p:cNvPr id="4" name="Google Shape;77;p12">
            <a:extLst>
              <a:ext uri="{FF2B5EF4-FFF2-40B4-BE49-F238E27FC236}">
                <a16:creationId xmlns:a16="http://schemas.microsoft.com/office/drawing/2014/main" id="{EE7868E3-C164-7B42-A64A-0CB05BF0CE6E}"/>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 name="Google Shape;78;p12">
            <a:extLst>
              <a:ext uri="{FF2B5EF4-FFF2-40B4-BE49-F238E27FC236}">
                <a16:creationId xmlns:a16="http://schemas.microsoft.com/office/drawing/2014/main" id="{0B8254C7-71DC-864C-B59F-2F1F7623CBBC}"/>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45103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2F402-0017-4434-BB46-D067097CD35B}"/>
              </a:ext>
            </a:extLst>
          </p:cNvPr>
          <p:cNvSpPr>
            <a:spLocks noGrp="1"/>
          </p:cNvSpPr>
          <p:nvPr>
            <p:ph type="title"/>
          </p:nvPr>
        </p:nvSpPr>
        <p:spPr/>
        <p:txBody>
          <a:bodyPr/>
          <a:lstStyle/>
          <a:p>
            <a:r>
              <a:rPr lang="en-US" dirty="0"/>
              <a:t>Best Practices</a:t>
            </a:r>
          </a:p>
        </p:txBody>
      </p:sp>
      <p:graphicFrame>
        <p:nvGraphicFramePr>
          <p:cNvPr id="5" name="Content Placeholder 6">
            <a:extLst>
              <a:ext uri="{FF2B5EF4-FFF2-40B4-BE49-F238E27FC236}">
                <a16:creationId xmlns:a16="http://schemas.microsoft.com/office/drawing/2014/main" id="{C7B2B40D-C1E1-4E07-A639-48CBED6F6CE8}"/>
              </a:ext>
            </a:extLst>
          </p:cNvPr>
          <p:cNvGraphicFramePr>
            <a:graphicFrameLocks/>
          </p:cNvGraphicFramePr>
          <p:nvPr>
            <p:extLst>
              <p:ext uri="{D42A27DB-BD31-4B8C-83A1-F6EECF244321}">
                <p14:modId xmlns:p14="http://schemas.microsoft.com/office/powerpoint/2010/main" val="2424411064"/>
              </p:ext>
            </p:extLst>
          </p:nvPr>
        </p:nvGraphicFramePr>
        <p:xfrm>
          <a:off x="838200" y="1253331"/>
          <a:ext cx="76771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25;p17">
            <a:extLst>
              <a:ext uri="{FF2B5EF4-FFF2-40B4-BE49-F238E27FC236}">
                <a16:creationId xmlns:a16="http://schemas.microsoft.com/office/drawing/2014/main" id="{61C5D798-C61A-48C4-ADD9-4E6FBBB9CD46}"/>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dirty="0">
                <a:solidFill>
                  <a:schemeClr val="dk1"/>
                </a:solidFill>
                <a:latin typeface="Arial"/>
                <a:ea typeface="Arial"/>
                <a:cs typeface="Arial"/>
                <a:sym typeface="Arial"/>
              </a:rPr>
              <a:t>Presented by Partners in Medical Education, Inc. 2020</a:t>
            </a:r>
            <a:endParaRPr sz="800" b="0" i="0" u="none" strike="noStrike" cap="none" dirty="0">
              <a:solidFill>
                <a:schemeClr val="dk1"/>
              </a:solidFill>
              <a:latin typeface="Arial"/>
              <a:ea typeface="Arial"/>
              <a:cs typeface="Arial"/>
              <a:sym typeface="Arial"/>
            </a:endParaRPr>
          </a:p>
        </p:txBody>
      </p:sp>
      <p:sp>
        <p:nvSpPr>
          <p:cNvPr id="7" name="Google Shape;78;p12">
            <a:extLst>
              <a:ext uri="{FF2B5EF4-FFF2-40B4-BE49-F238E27FC236}">
                <a16:creationId xmlns:a16="http://schemas.microsoft.com/office/drawing/2014/main" id="{595331A7-A1A2-EE47-95CC-D6FF755E46A7}"/>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051853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xplosion: 14 Points 6">
            <a:extLst>
              <a:ext uri="{FF2B5EF4-FFF2-40B4-BE49-F238E27FC236}">
                <a16:creationId xmlns:a16="http://schemas.microsoft.com/office/drawing/2014/main" id="{EA870C95-6364-4459-8384-D62583BCD191}"/>
              </a:ext>
            </a:extLst>
          </p:cNvPr>
          <p:cNvSpPr/>
          <p:nvPr/>
        </p:nvSpPr>
        <p:spPr>
          <a:xfrm>
            <a:off x="257175" y="1709347"/>
            <a:ext cx="8620125" cy="4734996"/>
          </a:xfrm>
          <a:prstGeom prst="irregularSeal2">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a:solidFill>
                  <a:schemeClr val="tx1"/>
                </a:solidFill>
              </a:rPr>
              <a:t>Start early, have a  good team and plan, and follow federal and institutional ethics  requirements.</a:t>
            </a:r>
          </a:p>
        </p:txBody>
      </p:sp>
      <p:sp>
        <p:nvSpPr>
          <p:cNvPr id="2" name="Title 1">
            <a:extLst>
              <a:ext uri="{FF2B5EF4-FFF2-40B4-BE49-F238E27FC236}">
                <a16:creationId xmlns:a16="http://schemas.microsoft.com/office/drawing/2014/main" id="{197D3BCC-8579-46D7-8729-73B113C4F7E7}"/>
              </a:ext>
            </a:extLst>
          </p:cNvPr>
          <p:cNvSpPr>
            <a:spLocks noGrp="1"/>
          </p:cNvSpPr>
          <p:nvPr>
            <p:ph type="title"/>
          </p:nvPr>
        </p:nvSpPr>
        <p:spPr>
          <a:xfrm>
            <a:off x="5048250" y="303721"/>
            <a:ext cx="3697081" cy="1325563"/>
          </a:xfrm>
        </p:spPr>
        <p:txBody>
          <a:bodyPr/>
          <a:lstStyle/>
          <a:p>
            <a:r>
              <a:rPr lang="en-US" dirty="0"/>
              <a:t>Key </a:t>
            </a:r>
            <a:br>
              <a:rPr lang="en-US" dirty="0"/>
            </a:br>
            <a:r>
              <a:rPr lang="en-US" dirty="0"/>
              <a:t>Take-Away</a:t>
            </a:r>
          </a:p>
        </p:txBody>
      </p:sp>
      <p:pic>
        <p:nvPicPr>
          <p:cNvPr id="10" name="Graphic 9" descr="Key">
            <a:extLst>
              <a:ext uri="{FF2B5EF4-FFF2-40B4-BE49-F238E27FC236}">
                <a16:creationId xmlns:a16="http://schemas.microsoft.com/office/drawing/2014/main" id="{E8CAC952-0CD6-4440-9A82-0760117867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3933826" y="332297"/>
            <a:ext cx="1457326" cy="1400175"/>
          </a:xfrm>
          <a:prstGeom prst="rect">
            <a:avLst/>
          </a:prstGeom>
          <a:scene3d>
            <a:camera prst="orthographicFront">
              <a:rot lat="300000" lon="0" rev="0"/>
            </a:camera>
            <a:lightRig rig="threePt" dir="t"/>
          </a:scene3d>
          <a:sp3d prstMaterial="matte"/>
        </p:spPr>
      </p:pic>
      <p:sp>
        <p:nvSpPr>
          <p:cNvPr id="5" name="Google Shape;77;p12">
            <a:extLst>
              <a:ext uri="{FF2B5EF4-FFF2-40B4-BE49-F238E27FC236}">
                <a16:creationId xmlns:a16="http://schemas.microsoft.com/office/drawing/2014/main" id="{44573AB2-C16F-F54B-9F47-DAD40231DF58}"/>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CC5AA683-9AF7-B241-B33E-A71B3724D63D}"/>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210505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27D689D8-EB33-814E-AEB2-95BE0FBFAF9F}"/>
              </a:ext>
            </a:extLst>
          </p:cNvPr>
          <p:cNvSpPr>
            <a:spLocks noGrp="1"/>
          </p:cNvSpPr>
          <p:nvPr>
            <p:ph type="title"/>
          </p:nvPr>
        </p:nvSpPr>
        <p:spPr>
          <a:xfrm>
            <a:off x="0" y="2344187"/>
            <a:ext cx="9144000" cy="1325563"/>
          </a:xfrm>
        </p:spPr>
        <p:txBody>
          <a:bodyPr/>
          <a:lstStyle/>
          <a:p>
            <a:pPr algn="ctr"/>
            <a:r>
              <a:rPr lang="en-US" i="1" dirty="0"/>
              <a:t>Thank You!</a:t>
            </a:r>
          </a:p>
        </p:txBody>
      </p:sp>
      <p:sp>
        <p:nvSpPr>
          <p:cNvPr id="3" name="Google Shape;77;p12">
            <a:extLst>
              <a:ext uri="{FF2B5EF4-FFF2-40B4-BE49-F238E27FC236}">
                <a16:creationId xmlns:a16="http://schemas.microsoft.com/office/drawing/2014/main" id="{678A45F9-366D-0944-BAF7-88506D727E58}"/>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4" name="Google Shape;78;p12">
            <a:extLst>
              <a:ext uri="{FF2B5EF4-FFF2-40B4-BE49-F238E27FC236}">
                <a16:creationId xmlns:a16="http://schemas.microsoft.com/office/drawing/2014/main" id="{204A1DA2-F6F1-9742-ADDE-B72262004E14}"/>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29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265470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Learning Objectives</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pPr marL="63500" marR="0" lvl="0" indent="0" algn="l" rtl="0">
              <a:lnSpc>
                <a:spcPct val="90000"/>
              </a:lnSpc>
              <a:spcBef>
                <a:spcPts val="1000"/>
              </a:spcBef>
              <a:spcAft>
                <a:spcPts val="0"/>
              </a:spcAft>
              <a:buClr>
                <a:schemeClr val="dk1"/>
              </a:buClr>
              <a:buSzPts val="2600"/>
              <a:buNone/>
            </a:pPr>
            <a:r>
              <a:rPr lang="en-US" sz="2400" dirty="0"/>
              <a:t>At the end of the session, participants will learn about:</a:t>
            </a:r>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r>
              <a:rPr lang="en-US" sz="2400" dirty="0"/>
              <a:t>Updated ACGME scholarly requirements</a:t>
            </a:r>
          </a:p>
          <a:p>
            <a:pPr marL="457200" marR="0" lvl="0" indent="-393700" algn="l" rtl="0">
              <a:lnSpc>
                <a:spcPct val="90000"/>
              </a:lnSpc>
              <a:spcBef>
                <a:spcPts val="1000"/>
              </a:spcBef>
              <a:spcAft>
                <a:spcPts val="0"/>
              </a:spcAft>
              <a:buClr>
                <a:schemeClr val="dk1"/>
              </a:buClr>
              <a:buSzPts val="2600"/>
              <a:buFont typeface="Arial"/>
              <a:buChar char="•"/>
            </a:pPr>
            <a:r>
              <a:rPr lang="en-US" sz="2400" dirty="0"/>
              <a:t>The importance of scholarly work to a residency program</a:t>
            </a:r>
          </a:p>
          <a:p>
            <a:pPr marL="457200" marR="0" lvl="0" indent="-393700" algn="l" rtl="0">
              <a:lnSpc>
                <a:spcPct val="90000"/>
              </a:lnSpc>
              <a:spcBef>
                <a:spcPts val="1000"/>
              </a:spcBef>
              <a:spcAft>
                <a:spcPts val="0"/>
              </a:spcAft>
              <a:buClr>
                <a:schemeClr val="dk1"/>
              </a:buClr>
              <a:buSzPts val="2600"/>
              <a:buFont typeface="Arial"/>
              <a:buChar char="•"/>
            </a:pPr>
            <a:r>
              <a:rPr lang="en-US" sz="2400" dirty="0"/>
              <a:t>Research and scholarly process and helpful tips.</a:t>
            </a:r>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sz="2400" dirty="0"/>
          </a:p>
        </p:txBody>
      </p:sp>
      <p:pic>
        <p:nvPicPr>
          <p:cNvPr id="73" name="Google Shape;73;p2" descr="http://www.legaltells.com/blog/wp-content/uploads/2011/06/Consistency.jpg"/>
          <p:cNvPicPr preferRelativeResize="0"/>
          <p:nvPr/>
        </p:nvPicPr>
        <p:blipFill rotWithShape="1">
          <a:blip r:embed="rId3">
            <a:alphaModFix/>
          </a:blip>
          <a:srcRect/>
          <a:stretch/>
        </p:blipFill>
        <p:spPr>
          <a:xfrm>
            <a:off x="6718977" y="392535"/>
            <a:ext cx="1796267" cy="1533084"/>
          </a:xfrm>
          <a:prstGeom prst="rect">
            <a:avLst/>
          </a:prstGeom>
          <a:noFill/>
          <a:ln>
            <a:noFill/>
          </a:ln>
        </p:spPr>
      </p:pic>
      <p:sp>
        <p:nvSpPr>
          <p:cNvPr id="5" name="Google Shape;77;p12">
            <a:extLst>
              <a:ext uri="{FF2B5EF4-FFF2-40B4-BE49-F238E27FC236}">
                <a16:creationId xmlns:a16="http://schemas.microsoft.com/office/drawing/2014/main" id="{2487D1BC-FD4F-9C47-BF54-2D2E25A35A83}"/>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6809DB8E-7FB5-5445-B9E0-8C31DB1C2A0A}"/>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781853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322014" y="230396"/>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77178" y="233649"/>
            <a:ext cx="5060092" cy="373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Webinars</a:t>
            </a:r>
            <a:b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br>
            <a:endPar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t>     Ask Partners – Spring Freebie</a:t>
            </a:r>
            <a:b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b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t>Tuesday, March 10, 2020</a:t>
            </a:r>
            <a:b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b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t>  12:00pm – 1:00pm EST</a:t>
            </a: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t>     Lessons Learned: Accepting </a:t>
            </a:r>
            <a:b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br>
            <a: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t>Displaced Orphan Residents</a:t>
            </a:r>
            <a:b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b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t>Thursday, March 24, 2020</a:t>
            </a:r>
            <a:b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b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t>  12:00pm – 1:00pm EST</a:t>
            </a:r>
            <a:b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rPr>
            </a:br>
            <a:endPar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endParaRPr>
          </a:p>
          <a:p>
            <a:pPr lvl="0" algn="ctr"/>
            <a:r>
              <a:rPr lang="en-US" altLang="en-US" sz="1600" dirty="0">
                <a:solidFill>
                  <a:prstClr val="black"/>
                </a:solidFill>
                <a:latin typeface="Arial" panose="020B0604020202020204" pitchFamily="34" charset="0"/>
                <a:ea typeface=""/>
                <a:cs typeface="Arial" panose="020B0604020202020204" pitchFamily="34" charset="0"/>
              </a:rPr>
              <a:t> Is your Coordinator Well Enough: Coordinators as Role Models of Wellness</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Thursday, April 9, 2020</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endPar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endParaRPr>
          </a:p>
          <a:p>
            <a:pPr marL="342900" marR="0" lvl="0" indent="-34290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
              <a:cs typeface="Arial" panose="020B0604020202020204" pitchFamily="34" charset="0"/>
              <a:sym typeface="Arial"/>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30</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1325119" y="4085682"/>
            <a:ext cx="4322727"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1596172" y="4892017"/>
            <a:ext cx="4030517"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1" name="Google Shape;125;p17">
            <a:extLst>
              <a:ext uri="{FF2B5EF4-FFF2-40B4-BE49-F238E27FC236}">
                <a16:creationId xmlns:a16="http://schemas.microsoft.com/office/drawing/2014/main" id="{AFEB0180-462E-0A43-87FD-A7D4FD6AA577}"/>
              </a:ext>
            </a:extLst>
          </p:cNvPr>
          <p:cNvSpPr txBox="1">
            <a:spLocks noGrp="1"/>
          </p:cNvSpPr>
          <p:nvPr>
            <p:ph type="ftr" idx="11"/>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800" b="0" i="0" u="none" strike="noStrike" kern="0" cap="none" spc="0" normalizeH="0" baseline="0" noProof="0" dirty="0">
                <a:ln>
                  <a:noFill/>
                </a:ln>
                <a:solidFill>
                  <a:srgbClr val="000000"/>
                </a:solidFill>
                <a:effectLst/>
                <a:uLnTx/>
                <a:uFillTx/>
                <a:latin typeface="Arial"/>
                <a:ea typeface="Arial"/>
                <a:cs typeface="Arial"/>
                <a:sym typeface="Arial"/>
              </a:rPr>
              <a:t>Presented by Partners in Medical Education, Inc. 2020</a:t>
            </a:r>
            <a:endParaRPr kumimoji="0" sz="8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431971" y="1004142"/>
            <a:ext cx="3712029" cy="4539704"/>
          </a:xfrm>
          <a:prstGeom prst="rect">
            <a:avLst/>
          </a:prstGeom>
          <a:noFill/>
        </p:spPr>
        <p:txBody>
          <a:bodyPr wrap="square" rtlCol="0">
            <a:spAutoFit/>
          </a:bodyPr>
          <a:lstStyle/>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Feedback – From the Top Down</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Evolving Resident Well-Being</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We All Need Scholar Activity, Including Coordinators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Preparing for the 10 Year Site Visit</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Meet the Experts – Fall Freebie</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Jump Start Your GMEC</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Creating a Diverse Workforce</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APE Reconstructed</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Digging for Data 101</a:t>
            </a:r>
            <a:br>
              <a:rPr lang="en-US" sz="1300" b="1" dirty="0">
                <a:solidFill>
                  <a:srgbClr val="0070C0"/>
                </a:solidFill>
                <a:latin typeface="Arial" panose="020B0604020202020204" pitchFamily="34" charset="0"/>
                <a:cs typeface="Arial" panose="020B0604020202020204" pitchFamily="34" charset="0"/>
              </a:rPr>
            </a:br>
            <a:endParaRPr lang="en-US" sz="1300" b="1" dirty="0">
              <a:solidFill>
                <a:srgbClr val="0070C0"/>
              </a:solidFill>
              <a:latin typeface="Arial" panose="020B0604020202020204" pitchFamily="34" charset="0"/>
              <a:cs typeface="Arial" panose="020B0604020202020204" pitchFamily="34" charset="0"/>
            </a:endParaRPr>
          </a:p>
          <a:p>
            <a:pPr algn="ctr"/>
            <a:r>
              <a:rPr lang="en-US" sz="1300" b="1" dirty="0">
                <a:solidFill>
                  <a:srgbClr val="0070C0"/>
                </a:solidFill>
                <a:latin typeface="Arial" panose="020B0604020202020204" pitchFamily="34" charset="0"/>
                <a:cs typeface="Arial" panose="020B0604020202020204" pitchFamily="34" charset="0"/>
              </a:rPr>
              <a:t>PEC: Best Practices</a:t>
            </a:r>
            <a:endParaRPr lang="en-US" sz="1600" b="1" dirty="0">
              <a:solidFill>
                <a:srgbClr val="0070C0"/>
              </a:solidFill>
            </a:endParaRPr>
          </a:p>
          <a:p>
            <a:pPr algn="ctr"/>
            <a:endParaRPr lang="en-US" sz="1600" b="1" dirty="0">
              <a:solidFill>
                <a:srgbClr val="0070C0"/>
              </a:solidFill>
            </a:endParaRPr>
          </a:p>
        </p:txBody>
      </p:sp>
    </p:spTree>
    <p:custDataLst>
      <p:tags r:id="rId1"/>
    </p:custDataLst>
    <p:extLst>
      <p:ext uri="{BB962C8B-B14F-4D97-AF65-F5344CB8AC3E}">
        <p14:creationId xmlns:p14="http://schemas.microsoft.com/office/powerpoint/2010/main" val="2568140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Arial" charset="0"/>
                <a:cs typeface="Arial" charset="0"/>
              </a:rPr>
              <a:t>Presented by Partners in Medical Education, Inc. 2020</a:t>
            </a:r>
          </a:p>
        </p:txBody>
      </p:sp>
      <p:sp>
        <p:nvSpPr>
          <p:cNvPr id="5" name="Slide Number Placeholder 4"/>
          <p:cNvSpPr>
            <a:spLocks noGrp="1"/>
          </p:cNvSpPr>
          <p:nvPr>
            <p:ph type="sldNum" sz="quarter" idx="11"/>
          </p:nvPr>
        </p:nvSpPr>
        <p:spPr>
          <a:xfrm>
            <a:off x="7992532" y="6433131"/>
            <a:ext cx="522817" cy="36512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AD68910-38FE-C240-95D4-C063CA8D3DE6}" type="slidenum">
              <a:rPr kumimoji="0" lang="en-US" altLang="en-US" sz="1000" b="1" i="0" u="none" strike="noStrike" kern="1200" cap="none" spc="0" normalizeH="0" baseline="0" noProof="0" smtClean="0">
                <a:ln>
                  <a:noFill/>
                </a:ln>
                <a:solidFill>
                  <a:prstClr val="black"/>
                </a:solidFill>
                <a:effectLst/>
                <a:uLnTx/>
                <a:uFillTx/>
                <a:latin typeface="Arial" charset="0"/>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000" b="1" i="0" u="none" strike="noStrike" kern="1200" cap="none" spc="0" normalizeH="0" baseline="0" noProof="0" dirty="0">
              <a:ln>
                <a:noFill/>
              </a:ln>
              <a:solidFill>
                <a:prstClr val="black"/>
              </a:solidFill>
              <a:effectLst/>
              <a:uLnTx/>
              <a:uFillTx/>
              <a:latin typeface="Arial" charset="0"/>
              <a:cs typeface="Arial" charset="0"/>
            </a:endParaRPr>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838200" y="2146300"/>
            <a:ext cx="7677150" cy="380294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charset="0"/>
                <a:cs typeface="Arial" charset="0"/>
              </a:rPr>
              <a:t>    </a:t>
            </a:r>
            <a:r>
              <a:rPr kumimoji="0" lang="en-US" sz="2000" b="0" i="0" u="none" strike="noStrike" kern="1200" cap="none" spc="0" normalizeH="0" baseline="0" noProof="0" dirty="0">
                <a:ln>
                  <a:noFill/>
                </a:ln>
                <a:solidFill>
                  <a:prstClr val="black"/>
                </a:solidFill>
                <a:effectLst/>
                <a:uLnTx/>
                <a:uFillTx/>
                <a:latin typeface="Arial" charset="0"/>
                <a:cs typeface="Arial" charset="0"/>
              </a:rPr>
              <a:t>Partners in Medical Education, Inc. provides comprehensive consulting services to the GME community.  </a:t>
            </a:r>
          </a:p>
          <a:p>
            <a:pPr marL="228600" marR="0" lvl="0" indent="-22860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br>
              <a:rPr kumimoji="0" lang="en-US" sz="2000" b="0" i="0" u="none" strike="noStrike" kern="1200" cap="none" spc="0" normalizeH="0" baseline="0" noProof="0" dirty="0">
                <a:ln>
                  <a:noFill/>
                </a:ln>
                <a:solidFill>
                  <a:prstClr val="black"/>
                </a:solidFill>
                <a:effectLst/>
                <a:uLnTx/>
                <a:uFillTx/>
                <a:latin typeface="Arial" charset="0"/>
                <a:cs typeface="Arial" charset="0"/>
              </a:rPr>
            </a:br>
            <a:br>
              <a:rPr kumimoji="0" lang="en-US" sz="2000" b="0" i="0" u="none" strike="noStrike" kern="1200" cap="none" spc="0" normalizeH="0" baseline="0" noProof="0" dirty="0">
                <a:ln>
                  <a:noFill/>
                </a:ln>
                <a:solidFill>
                  <a:prstClr val="black"/>
                </a:solidFill>
                <a:effectLst/>
                <a:uLnTx/>
                <a:uFillTx/>
                <a:latin typeface="Arial" charset="0"/>
                <a:cs typeface="Arial" charset="0"/>
              </a:rPr>
            </a:br>
            <a:r>
              <a:rPr kumimoji="0" lang="en-US" sz="2600" b="1" i="0" u="none" strike="noStrike" kern="1200" cap="none" spc="0" normalizeH="0" baseline="0" noProof="0" dirty="0">
                <a:ln>
                  <a:noFill/>
                </a:ln>
                <a:solidFill>
                  <a:prstClr val="black"/>
                </a:solidFill>
                <a:effectLst/>
                <a:uLnTx/>
                <a:uFillTx/>
                <a:latin typeface="Arial" charset="0"/>
                <a:cs typeface="Arial" charset="0"/>
              </a:rPr>
              <a:t>Partners in Medical Education</a:t>
            </a:r>
          </a:p>
          <a:p>
            <a:pPr marL="228600" marR="0" lvl="0" indent="-22860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charset="0"/>
                <a:cs typeface="Arial" charset="0"/>
              </a:rPr>
              <a:t>724-864-7320  |  </a:t>
            </a:r>
            <a:r>
              <a:rPr kumimoji="0" lang="en-US" sz="2000" b="0" i="0" u="none" strike="noStrike" kern="1200" cap="none" spc="0" normalizeH="0" baseline="0" noProof="0" dirty="0">
                <a:ln>
                  <a:noFill/>
                </a:ln>
                <a:solidFill>
                  <a:srgbClr val="FF0000"/>
                </a:solidFill>
                <a:effectLst/>
                <a:uLnTx/>
                <a:uFillTx/>
                <a:latin typeface="Arial" charset="0"/>
                <a:cs typeface="Arial" charset="0"/>
                <a:hlinkClick r:id="rId4"/>
              </a:rPr>
              <a:t>info@PartnersInMedEd.com</a:t>
            </a:r>
            <a:endParaRPr kumimoji="0" lang="en-US" sz="2000" b="0" i="0" u="none" strike="noStrike" kern="1200" cap="none" spc="0" normalizeH="0" baseline="0" noProof="0" dirty="0">
              <a:ln>
                <a:noFill/>
              </a:ln>
              <a:solidFill>
                <a:srgbClr val="FF0000"/>
              </a:solidFill>
              <a:effectLst/>
              <a:uLnTx/>
              <a:uFillTx/>
              <a:latin typeface="Arial" charset="0"/>
              <a:cs typeface="Arial" charset="0"/>
            </a:endParaRPr>
          </a:p>
          <a:p>
            <a:pPr marL="228600" marR="0" lvl="0" indent="-228600" algn="ctr" defTabSz="914400" rtl="0" eaLnBrk="1" fontAlgn="auto" latinLnBrk="0" hangingPunct="1">
              <a:lnSpc>
                <a:spcPct val="80000"/>
              </a:lnSpc>
              <a:spcBef>
                <a:spcPts val="1000"/>
              </a:spcBef>
              <a:spcAft>
                <a:spcPts val="0"/>
              </a:spcAft>
              <a:buClrTx/>
              <a:buSzTx/>
              <a:buFont typeface="Wingdings" pitchFamily="2" charset="2"/>
              <a:buNone/>
              <a:tabLst/>
              <a:defRPr/>
            </a:pPr>
            <a:endParaRPr kumimoji="0" lang="en-US" sz="2000" b="1" i="0" u="none" strike="noStrike" kern="1200" cap="none" spc="0" normalizeH="0" baseline="0" noProof="0" dirty="0">
              <a:ln>
                <a:noFill/>
              </a:ln>
              <a:solidFill>
                <a:prstClr val="black"/>
              </a:solidFill>
              <a:effectLst/>
              <a:uLnTx/>
              <a:uFillTx/>
              <a:latin typeface="Arial" charset="0"/>
              <a:cs typeface="Arial" charset="0"/>
            </a:endParaRPr>
          </a:p>
          <a:p>
            <a:pPr marL="228600" marR="0" lvl="0" indent="-22860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charset="0"/>
                <a:cs typeface="Arial" charset="0"/>
              </a:rPr>
              <a:t>Grace Brannan, PhD</a:t>
            </a:r>
          </a:p>
          <a:p>
            <a:pPr marL="228600" marR="0" lvl="0" indent="-22860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charset="0"/>
                <a:cs typeface="Arial" charset="0"/>
              </a:rPr>
              <a:t>  </a:t>
            </a:r>
            <a:r>
              <a:rPr kumimoji="0" lang="en-US" sz="2000" b="0" i="0" u="none" strike="noStrike" kern="1200" cap="none" spc="0" normalizeH="0" baseline="0" noProof="0" dirty="0">
                <a:ln>
                  <a:noFill/>
                </a:ln>
                <a:solidFill>
                  <a:prstClr val="black"/>
                </a:solidFill>
                <a:effectLst/>
                <a:uLnTx/>
                <a:uFillTx/>
                <a:latin typeface="Arial" charset="0"/>
                <a:cs typeface="Arial" charset="0"/>
                <a:hlinkClick r:id="rId5"/>
              </a:rPr>
              <a:t>gdbconsulting@outlook.com</a:t>
            </a:r>
            <a:endParaRPr kumimoji="0" lang="en-US" sz="2000" b="0" i="0" u="none" strike="noStrike" kern="1200" cap="none" spc="0" normalizeH="0" baseline="0" noProof="0" dirty="0">
              <a:ln>
                <a:noFill/>
              </a:ln>
              <a:solidFill>
                <a:prstClr val="black"/>
              </a:solidFill>
              <a:effectLst/>
              <a:uLnTx/>
              <a:uFillTx/>
              <a:latin typeface="Arial" charset="0"/>
              <a:cs typeface="Arial" charset="0"/>
            </a:endParaRPr>
          </a:p>
          <a:p>
            <a:pPr marL="228600" marR="0" lvl="0" indent="-22860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Arial" charset="0"/>
              <a:cs typeface="Arial" charset="0"/>
            </a:endParaRPr>
          </a:p>
          <a:p>
            <a:pPr marL="228600" marR="0" lvl="0" indent="-228600" algn="ctr" defTabSz="914400" rtl="0" eaLnBrk="1" fontAlgn="auto" latinLnBrk="0" hangingPunct="1">
              <a:lnSpc>
                <a:spcPct val="8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charset="0"/>
                <a:cs typeface="Arial" charset="0"/>
              </a:rPr>
              <a:t>www.PartnersInMedEd.com</a:t>
            </a:r>
            <a:endParaRPr kumimoji="0" lang="en-US" sz="2400" b="1" i="0" u="none" strike="noStrike" kern="1200" cap="none" spc="0" normalizeH="0" baseline="0" noProof="0" dirty="0">
              <a:ln>
                <a:noFill/>
              </a:ln>
              <a:solidFill>
                <a:prstClr val="black"/>
              </a:solidFill>
              <a:effectLst/>
              <a:uLnTx/>
              <a:uFillTx/>
              <a:latin typeface="Arial" charset="0"/>
              <a:cs typeface="Arial" charset="0"/>
            </a:endParaRPr>
          </a:p>
          <a:p>
            <a:pPr marL="228600" marR="0" lvl="0" indent="-228600" algn="l" defTabSz="914400" rtl="0" eaLnBrk="1" fontAlgn="auto" latinLnBrk="0" hangingPunct="1">
              <a:lnSpc>
                <a:spcPct val="80000"/>
              </a:lnSpc>
              <a:spcBef>
                <a:spcPts val="1000"/>
              </a:spcBef>
              <a:spcAft>
                <a:spcPts val="0"/>
              </a:spcAft>
              <a:buClrTx/>
              <a:buSzTx/>
              <a:buFont typeface="Wingdings" pitchFamily="2" charset="2"/>
              <a:buNone/>
              <a:tabLst/>
              <a:defRPr/>
            </a:pPr>
            <a:endParaRPr kumimoji="0" lang="en-US" sz="2600" b="1" i="0" u="none" strike="noStrike" kern="1200" cap="none" spc="0" normalizeH="0" baseline="0" noProof="0" dirty="0">
              <a:ln>
                <a:noFill/>
              </a:ln>
              <a:solidFill>
                <a:prstClr val="black"/>
              </a:solidFill>
              <a:effectLst/>
              <a:uLnTx/>
              <a:uFillTx/>
              <a:latin typeface="Arial" charset="0"/>
              <a:cs typeface="Arial" charset="0"/>
            </a:endParaRPr>
          </a:p>
        </p:txBody>
      </p:sp>
    </p:spTree>
    <p:extLst>
      <p:ext uri="{BB962C8B-B14F-4D97-AF65-F5344CB8AC3E}">
        <p14:creationId xmlns:p14="http://schemas.microsoft.com/office/powerpoint/2010/main" val="508086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Why Engage in Research and Scholarly Activities?</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r>
              <a:rPr lang="en-US" sz="2400" dirty="0"/>
              <a:t>ACGME Requirement</a:t>
            </a:r>
          </a:p>
          <a:p>
            <a:r>
              <a:rPr lang="en-US" sz="2400" dirty="0"/>
              <a:t>Elevate your program and hospital</a:t>
            </a:r>
          </a:p>
          <a:p>
            <a:r>
              <a:rPr lang="en-US" sz="2400" dirty="0">
                <a:solidFill>
                  <a:schemeClr val="tx1"/>
                </a:solidFill>
              </a:rPr>
              <a:t>Recruitment tool</a:t>
            </a:r>
          </a:p>
          <a:p>
            <a:r>
              <a:rPr lang="en-US" sz="2400" dirty="0"/>
              <a:t>Above all, to improve patient care and safety</a:t>
            </a:r>
          </a:p>
          <a:p>
            <a:pPr lvl="0"/>
            <a:endParaRPr sz="2400" dirty="0">
              <a:solidFill>
                <a:schemeClr val="accent5">
                  <a:lumMod val="50000"/>
                </a:schemeClr>
              </a:solidFill>
            </a:endParaRPr>
          </a:p>
        </p:txBody>
      </p:sp>
      <p:sp>
        <p:nvSpPr>
          <p:cNvPr id="4" name="Google Shape;77;p12">
            <a:extLst>
              <a:ext uri="{FF2B5EF4-FFF2-40B4-BE49-F238E27FC236}">
                <a16:creationId xmlns:a16="http://schemas.microsoft.com/office/drawing/2014/main" id="{35E51816-BC68-4D4F-8B22-13941D436F1F}"/>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5" name="Google Shape;78;p12">
            <a:extLst>
              <a:ext uri="{FF2B5EF4-FFF2-40B4-BE49-F238E27FC236}">
                <a16:creationId xmlns:a16="http://schemas.microsoft.com/office/drawing/2014/main" id="{7B83D550-9989-0C46-88A0-9FF3673D048F}"/>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30564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r>
              <a:rPr lang="en-US" sz="3200" dirty="0"/>
              <a:t>Keeping the End in Mind: ACGME Requirements-Faculty</a:t>
            </a:r>
            <a:endParaRPr dirty="0"/>
          </a:p>
        </p:txBody>
      </p:sp>
      <p:graphicFrame>
        <p:nvGraphicFramePr>
          <p:cNvPr id="3" name="Table 2">
            <a:extLst>
              <a:ext uri="{FF2B5EF4-FFF2-40B4-BE49-F238E27FC236}">
                <a16:creationId xmlns:a16="http://schemas.microsoft.com/office/drawing/2014/main" id="{B6272703-01DA-4382-87FA-A58344DE96EB}"/>
              </a:ext>
            </a:extLst>
          </p:cNvPr>
          <p:cNvGraphicFramePr>
            <a:graphicFrameLocks noGrp="1"/>
          </p:cNvGraphicFramePr>
          <p:nvPr>
            <p:extLst>
              <p:ext uri="{D42A27DB-BD31-4B8C-83A1-F6EECF244321}">
                <p14:modId xmlns:p14="http://schemas.microsoft.com/office/powerpoint/2010/main" val="4287495163"/>
              </p:ext>
            </p:extLst>
          </p:nvPr>
        </p:nvGraphicFramePr>
        <p:xfrm>
          <a:off x="371475" y="1783577"/>
          <a:ext cx="8429625" cy="3020282"/>
        </p:xfrm>
        <a:graphic>
          <a:graphicData uri="http://schemas.openxmlformats.org/drawingml/2006/table">
            <a:tbl>
              <a:tblPr/>
              <a:tblGrid>
                <a:gridCol w="428707">
                  <a:extLst>
                    <a:ext uri="{9D8B030D-6E8A-4147-A177-3AD203B41FA5}">
                      <a16:colId xmlns:a16="http://schemas.microsoft.com/office/drawing/2014/main" val="888389323"/>
                    </a:ext>
                  </a:extLst>
                </a:gridCol>
                <a:gridCol w="259822">
                  <a:extLst>
                    <a:ext uri="{9D8B030D-6E8A-4147-A177-3AD203B41FA5}">
                      <a16:colId xmlns:a16="http://schemas.microsoft.com/office/drawing/2014/main" val="2530833722"/>
                    </a:ext>
                  </a:extLst>
                </a:gridCol>
                <a:gridCol w="267943">
                  <a:extLst>
                    <a:ext uri="{9D8B030D-6E8A-4147-A177-3AD203B41FA5}">
                      <a16:colId xmlns:a16="http://schemas.microsoft.com/office/drawing/2014/main" val="1814175319"/>
                    </a:ext>
                  </a:extLst>
                </a:gridCol>
                <a:gridCol w="267943">
                  <a:extLst>
                    <a:ext uri="{9D8B030D-6E8A-4147-A177-3AD203B41FA5}">
                      <a16:colId xmlns:a16="http://schemas.microsoft.com/office/drawing/2014/main" val="2305595994"/>
                    </a:ext>
                  </a:extLst>
                </a:gridCol>
                <a:gridCol w="267943">
                  <a:extLst>
                    <a:ext uri="{9D8B030D-6E8A-4147-A177-3AD203B41FA5}">
                      <a16:colId xmlns:a16="http://schemas.microsoft.com/office/drawing/2014/main" val="2835746"/>
                    </a:ext>
                  </a:extLst>
                </a:gridCol>
                <a:gridCol w="584601">
                  <a:extLst>
                    <a:ext uri="{9D8B030D-6E8A-4147-A177-3AD203B41FA5}">
                      <a16:colId xmlns:a16="http://schemas.microsoft.com/office/drawing/2014/main" val="3817340655"/>
                    </a:ext>
                  </a:extLst>
                </a:gridCol>
                <a:gridCol w="565114">
                  <a:extLst>
                    <a:ext uri="{9D8B030D-6E8A-4147-A177-3AD203B41FA5}">
                      <a16:colId xmlns:a16="http://schemas.microsoft.com/office/drawing/2014/main" val="37874709"/>
                    </a:ext>
                  </a:extLst>
                </a:gridCol>
                <a:gridCol w="636566">
                  <a:extLst>
                    <a:ext uri="{9D8B030D-6E8A-4147-A177-3AD203B41FA5}">
                      <a16:colId xmlns:a16="http://schemas.microsoft.com/office/drawing/2014/main" val="2402917971"/>
                    </a:ext>
                  </a:extLst>
                </a:gridCol>
                <a:gridCol w="565114">
                  <a:extLst>
                    <a:ext uri="{9D8B030D-6E8A-4147-A177-3AD203B41FA5}">
                      <a16:colId xmlns:a16="http://schemas.microsoft.com/office/drawing/2014/main" val="3040900147"/>
                    </a:ext>
                  </a:extLst>
                </a:gridCol>
                <a:gridCol w="565114">
                  <a:extLst>
                    <a:ext uri="{9D8B030D-6E8A-4147-A177-3AD203B41FA5}">
                      <a16:colId xmlns:a16="http://schemas.microsoft.com/office/drawing/2014/main" val="3937479388"/>
                    </a:ext>
                  </a:extLst>
                </a:gridCol>
                <a:gridCol w="649557">
                  <a:extLst>
                    <a:ext uri="{9D8B030D-6E8A-4147-A177-3AD203B41FA5}">
                      <a16:colId xmlns:a16="http://schemas.microsoft.com/office/drawing/2014/main" val="1059094608"/>
                    </a:ext>
                  </a:extLst>
                </a:gridCol>
                <a:gridCol w="772972">
                  <a:extLst>
                    <a:ext uri="{9D8B030D-6E8A-4147-A177-3AD203B41FA5}">
                      <a16:colId xmlns:a16="http://schemas.microsoft.com/office/drawing/2014/main" val="2020089541"/>
                    </a:ext>
                  </a:extLst>
                </a:gridCol>
                <a:gridCol w="337770">
                  <a:extLst>
                    <a:ext uri="{9D8B030D-6E8A-4147-A177-3AD203B41FA5}">
                      <a16:colId xmlns:a16="http://schemas.microsoft.com/office/drawing/2014/main" val="2455475592"/>
                    </a:ext>
                  </a:extLst>
                </a:gridCol>
                <a:gridCol w="253327">
                  <a:extLst>
                    <a:ext uri="{9D8B030D-6E8A-4147-A177-3AD203B41FA5}">
                      <a16:colId xmlns:a16="http://schemas.microsoft.com/office/drawing/2014/main" val="4180116727"/>
                    </a:ext>
                  </a:extLst>
                </a:gridCol>
                <a:gridCol w="292301">
                  <a:extLst>
                    <a:ext uri="{9D8B030D-6E8A-4147-A177-3AD203B41FA5}">
                      <a16:colId xmlns:a16="http://schemas.microsoft.com/office/drawing/2014/main" val="2950639102"/>
                    </a:ext>
                  </a:extLst>
                </a:gridCol>
                <a:gridCol w="324779">
                  <a:extLst>
                    <a:ext uri="{9D8B030D-6E8A-4147-A177-3AD203B41FA5}">
                      <a16:colId xmlns:a16="http://schemas.microsoft.com/office/drawing/2014/main" val="1034580814"/>
                    </a:ext>
                  </a:extLst>
                </a:gridCol>
                <a:gridCol w="344265">
                  <a:extLst>
                    <a:ext uri="{9D8B030D-6E8A-4147-A177-3AD203B41FA5}">
                      <a16:colId xmlns:a16="http://schemas.microsoft.com/office/drawing/2014/main" val="2988355774"/>
                    </a:ext>
                  </a:extLst>
                </a:gridCol>
                <a:gridCol w="402726">
                  <a:extLst>
                    <a:ext uri="{9D8B030D-6E8A-4147-A177-3AD203B41FA5}">
                      <a16:colId xmlns:a16="http://schemas.microsoft.com/office/drawing/2014/main" val="899112348"/>
                    </a:ext>
                  </a:extLst>
                </a:gridCol>
                <a:gridCol w="422212">
                  <a:extLst>
                    <a:ext uri="{9D8B030D-6E8A-4147-A177-3AD203B41FA5}">
                      <a16:colId xmlns:a16="http://schemas.microsoft.com/office/drawing/2014/main" val="1133199006"/>
                    </a:ext>
                  </a:extLst>
                </a:gridCol>
                <a:gridCol w="220849">
                  <a:extLst>
                    <a:ext uri="{9D8B030D-6E8A-4147-A177-3AD203B41FA5}">
                      <a16:colId xmlns:a16="http://schemas.microsoft.com/office/drawing/2014/main" val="2561357983"/>
                    </a:ext>
                  </a:extLst>
                </a:gridCol>
              </a:tblGrid>
              <a:tr h="197517">
                <a:tc gridSpan="10">
                  <a:txBody>
                    <a:bodyPr/>
                    <a:lstStyle/>
                    <a:p>
                      <a:pPr algn="l" fontAlgn="ctr"/>
                      <a:r>
                        <a:rPr lang="en-US" sz="800" b="0" i="0" u="none" strike="noStrike" baseline="0" dirty="0">
                          <a:solidFill>
                            <a:srgbClr val="000000"/>
                          </a:solidFill>
                          <a:effectLst/>
                          <a:latin typeface="Arial" panose="020B0604020202020204" pitchFamily="34" charset="0"/>
                        </a:rPr>
                        <a:t>Template for Faculty Scholarly Activity that occurred during the previous academic year, between July 1st and June 30th</a:t>
                      </a: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540" b="0" i="0" u="none" strike="noStrike" baseline="0" dirty="0">
                        <a:solidFill>
                          <a:srgbClr val="000000"/>
                        </a:solidFill>
                        <a:effectLst/>
                        <a:latin typeface="Arial" panose="020B0604020202020204" pitchFamily="34" charset="0"/>
                      </a:endParaRPr>
                    </a:p>
                  </a:txBody>
                  <a:tcPr marL="4561" marR="4561" marT="4561"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3890284"/>
                  </a:ext>
                </a:extLst>
              </a:tr>
              <a:tr h="197517">
                <a:tc>
                  <a:txBody>
                    <a:bodyPr/>
                    <a:lstStyle/>
                    <a:p>
                      <a:pPr algn="l"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ctr"/>
                      <a:r>
                        <a:rPr lang="en-US" sz="540" b="1" i="0" u="none" strike="noStrike" baseline="0" dirty="0">
                          <a:solidFill>
                            <a:srgbClr val="000000"/>
                          </a:solidFill>
                          <a:effectLst/>
                          <a:latin typeface="Arial" panose="020B0604020202020204" pitchFamily="34" charset="0"/>
                        </a:rPr>
                        <a:t>PMID</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540" b="1" i="0" u="none" strike="noStrike" baseline="0" dirty="0">
                          <a:solidFill>
                            <a:srgbClr val="000000"/>
                          </a:solidFill>
                          <a:effectLst/>
                          <a:latin typeface="Arial" panose="020B0604020202020204" pitchFamily="34" charset="0"/>
                        </a:rPr>
                        <a:t>Other Publications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40" b="1" i="0" u="none" strike="noStrike" baseline="0" dirty="0">
                          <a:solidFill>
                            <a:srgbClr val="000000"/>
                          </a:solidFill>
                          <a:effectLst/>
                          <a:latin typeface="Arial" panose="020B0604020202020204" pitchFamily="34" charset="0"/>
                        </a:rPr>
                        <a:t>Conference Presentations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40" b="1" i="0" u="none" strike="noStrike" baseline="0" dirty="0">
                          <a:solidFill>
                            <a:srgbClr val="000000"/>
                          </a:solidFill>
                          <a:effectLst/>
                          <a:latin typeface="Arial" panose="020B0604020202020204" pitchFamily="34" charset="0"/>
                        </a:rPr>
                        <a:t>Other Presentations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40" b="1" i="0" u="none" strike="noStrike" baseline="0" dirty="0">
                          <a:solidFill>
                            <a:srgbClr val="000000"/>
                          </a:solidFill>
                          <a:effectLst/>
                          <a:latin typeface="Arial" panose="020B0604020202020204" pitchFamily="34" charset="0"/>
                        </a:rPr>
                        <a:t>Chapters /</a:t>
                      </a:r>
                      <a:br>
                        <a:rPr lang="en-US" sz="540" b="1" i="0" u="none" strike="noStrike" baseline="0" dirty="0">
                          <a:solidFill>
                            <a:srgbClr val="000000"/>
                          </a:solidFill>
                          <a:effectLst/>
                          <a:latin typeface="Arial" panose="020B0604020202020204" pitchFamily="34" charset="0"/>
                        </a:rPr>
                      </a:br>
                      <a:r>
                        <a:rPr lang="en-US" sz="540" b="1" i="0" u="none" strike="noStrike" baseline="0" dirty="0">
                          <a:solidFill>
                            <a:srgbClr val="000000"/>
                          </a:solidFill>
                          <a:effectLst/>
                          <a:latin typeface="Arial" panose="020B0604020202020204" pitchFamily="34" charset="0"/>
                        </a:rPr>
                        <a:t>Textbooks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40" b="1" i="0" u="none" strike="noStrike" baseline="0" dirty="0">
                          <a:solidFill>
                            <a:srgbClr val="000000"/>
                          </a:solidFill>
                          <a:effectLst/>
                          <a:latin typeface="Arial" panose="020B0604020202020204" pitchFamily="34" charset="0"/>
                        </a:rPr>
                        <a:t>Grant Leadership</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40" b="1" i="0" u="none" strike="noStrike" baseline="0" dirty="0">
                          <a:solidFill>
                            <a:srgbClr val="000000"/>
                          </a:solidFill>
                          <a:effectLst/>
                          <a:latin typeface="Arial" panose="020B0604020202020204" pitchFamily="34" charset="0"/>
                        </a:rPr>
                        <a:t>Leadership or Peer-Review Role</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540" b="1" i="0" u="none" strike="noStrike" baseline="0" dirty="0">
                          <a:solidFill>
                            <a:srgbClr val="000000"/>
                          </a:solidFill>
                          <a:effectLst/>
                          <a:latin typeface="Arial" panose="020B0604020202020204" pitchFamily="34" charset="0"/>
                        </a:rPr>
                        <a:t>Formal Courses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8">
                  <a:txBody>
                    <a:bodyPr/>
                    <a:lstStyle/>
                    <a:p>
                      <a:pPr algn="ctr" fontAlgn="ctr"/>
                      <a:r>
                        <a:rPr lang="en-US" sz="540" b="1" i="0" u="none" strike="noStrike" baseline="0" dirty="0">
                          <a:solidFill>
                            <a:srgbClr val="000000"/>
                          </a:solidFill>
                          <a:effectLst/>
                          <a:latin typeface="Arial" panose="020B0604020202020204" pitchFamily="34" charset="0"/>
                        </a:rPr>
                        <a:t>Domains</a:t>
                      </a:r>
                    </a:p>
                  </a:txBody>
                  <a:tcPr marL="4561" marR="4561" marT="45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8547996"/>
                  </a:ext>
                </a:extLst>
              </a:tr>
              <a:tr h="2001567">
                <a:tc>
                  <a:txBody>
                    <a:bodyPr/>
                    <a:lstStyle/>
                    <a:p>
                      <a:pPr algn="l" fontAlgn="ctr"/>
                      <a:r>
                        <a:rPr lang="en-US" sz="540" b="1" i="0" u="none" strike="noStrike" baseline="0" dirty="0">
                          <a:solidFill>
                            <a:srgbClr val="000000"/>
                          </a:solidFill>
                          <a:effectLst/>
                          <a:latin typeface="Arial" panose="020B0604020202020204" pitchFamily="34" charset="0"/>
                        </a:rPr>
                        <a:t>Faculty Scholarly Activity</a:t>
                      </a:r>
                    </a:p>
                  </a:txBody>
                  <a:tcPr marL="4561" marR="456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l" fontAlgn="ctr"/>
                      <a:r>
                        <a:rPr lang="en-US" sz="540" b="0" i="0" u="none" strike="noStrike" baseline="0" dirty="0">
                          <a:solidFill>
                            <a:srgbClr val="000000"/>
                          </a:solidFill>
                          <a:effectLst/>
                          <a:latin typeface="Arial" panose="020B0604020202020204" pitchFamily="34" charset="0"/>
                        </a:rPr>
                        <a:t>Pub Med Ids (assigned by PubMed) for articles published during the previous academic year. </a:t>
                      </a:r>
                      <a:br>
                        <a:rPr lang="en-US" sz="540" b="0" i="0" u="none" strike="noStrike" baseline="0" dirty="0">
                          <a:solidFill>
                            <a:srgbClr val="000000"/>
                          </a:solidFill>
                          <a:effectLst/>
                          <a:latin typeface="Arial" panose="020B0604020202020204" pitchFamily="34" charset="0"/>
                        </a:rPr>
                      </a:br>
                      <a:br>
                        <a:rPr lang="en-US" sz="540" b="0" i="0" u="none" strike="noStrike" baseline="0" dirty="0">
                          <a:solidFill>
                            <a:srgbClr val="000000"/>
                          </a:solidFill>
                          <a:effectLst/>
                          <a:latin typeface="Arial" panose="020B0604020202020204" pitchFamily="34" charset="0"/>
                        </a:rPr>
                      </a:br>
                      <a:r>
                        <a:rPr lang="en-US" sz="540" b="0" i="0" u="none" strike="noStrike" baseline="0" dirty="0">
                          <a:solidFill>
                            <a:srgbClr val="000000"/>
                          </a:solidFill>
                          <a:effectLst/>
                          <a:latin typeface="Arial" panose="020B0604020202020204" pitchFamily="34" charset="0"/>
                        </a:rPr>
                        <a:t>Pub Med ID (PMID) is an unique number assigned to each PubMed record. The PubMed Central reference number (PMCID) is different from the PubMed reference number (PMID). PubMed Central is an index of full-text papers, while PubMed is an index of abstracts.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540" b="0" i="0" u="none" strike="noStrike" baseline="0" dirty="0">
                          <a:solidFill>
                            <a:srgbClr val="000000"/>
                          </a:solidFill>
                          <a:effectLst/>
                          <a:latin typeface="Arial" panose="020B0604020202020204" pitchFamily="34" charset="0"/>
                        </a:rPr>
                        <a:t>Articles without PMIDs, non-peer reviewed publications, peer-reviewed publications which are not recognized by the National Library of Medicine, and activities related to item-writing (eg. board examination questions) during the previous academic year.</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540" b="0" i="0" u="none" strike="noStrike" baseline="0" dirty="0">
                          <a:solidFill>
                            <a:srgbClr val="000000"/>
                          </a:solidFill>
                          <a:effectLst/>
                          <a:latin typeface="Arial" panose="020B0604020202020204" pitchFamily="34" charset="0"/>
                        </a:rPr>
                        <a:t>Abstracts, posters, and presentations at international, national, state, or regional meetings during the previous academic year.</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540" b="0" i="0" u="none" strike="noStrike" baseline="0" dirty="0">
                          <a:solidFill>
                            <a:srgbClr val="000000"/>
                          </a:solidFill>
                          <a:effectLst/>
                          <a:latin typeface="Arial" panose="020B0604020202020204" pitchFamily="34" charset="0"/>
                        </a:rPr>
                        <a:t>Other presentations (grand rounds, invited professorships), materials developed (such as computer-based modules), or work presented in non-peer review publications during the previous academic year.</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540" b="0" i="0" u="none" strike="noStrike" baseline="0" dirty="0">
                          <a:solidFill>
                            <a:srgbClr val="000000"/>
                          </a:solidFill>
                          <a:effectLst/>
                          <a:latin typeface="Arial" panose="020B0604020202020204" pitchFamily="34" charset="0"/>
                        </a:rPr>
                        <a:t>Chapters or textbooks published during the previous academic year.</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540" b="0" i="0" u="none" strike="noStrike" baseline="0" dirty="0">
                          <a:solidFill>
                            <a:srgbClr val="000000"/>
                          </a:solidFill>
                          <a:effectLst/>
                          <a:latin typeface="Arial" panose="020B0604020202020204" pitchFamily="34" charset="0"/>
                        </a:rPr>
                        <a:t>Grants for which faculty member had a leadership role (PI, Co-PI, or site director) during the previous academic year.</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540" b="0" i="0" u="none" strike="noStrike" baseline="0" dirty="0">
                          <a:solidFill>
                            <a:srgbClr val="000000"/>
                          </a:solidFill>
                          <a:effectLst/>
                          <a:latin typeface="Arial" panose="020B0604020202020204" pitchFamily="34" charset="0"/>
                        </a:rPr>
                        <a:t>Active leadership role (such as serving on committees or governing boards) in international, national, state, or regional medical organizations or served as reviewer or editorial board member for a peer-reviewed journal during the previous academic year.</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540" b="0" i="0" u="none" strike="noStrike" baseline="0" dirty="0">
                          <a:solidFill>
                            <a:srgbClr val="000000"/>
                          </a:solidFill>
                          <a:effectLst/>
                          <a:latin typeface="Arial" panose="020B0604020202020204" pitchFamily="34" charset="0"/>
                        </a:rPr>
                        <a:t>Responsible for seminars, conference series, or course coordination (such as arrangement of presentations and speakers, organization of materials) during the previous academic year. This includes developing training modules for medical students, residents, fellows and other health professionals (eg. simulation). Program didactics and/or conferences are not considered formal courses.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8">
                  <a:txBody>
                    <a:bodyPr/>
                    <a:lstStyle/>
                    <a:p>
                      <a:pPr algn="l" fontAlgn="ctr"/>
                      <a:r>
                        <a:rPr lang="en-US" sz="540" b="0" i="0" u="none" strike="noStrike" baseline="0" dirty="0">
                          <a:solidFill>
                            <a:srgbClr val="000000"/>
                          </a:solidFill>
                          <a:effectLst/>
                          <a:latin typeface="Arial" panose="020B0604020202020204" pitchFamily="34" charset="0"/>
                        </a:rPr>
                        <a:t>Which of the following domains has this faculty member demonstrated accomplishments in the previous academic year? </a:t>
                      </a:r>
                      <a:br>
                        <a:rPr lang="en-US" sz="540" b="0" i="0" u="none" strike="noStrike" baseline="0" dirty="0">
                          <a:solidFill>
                            <a:srgbClr val="000000"/>
                          </a:solidFill>
                          <a:effectLst/>
                          <a:latin typeface="Arial" panose="020B0604020202020204" pitchFamily="34" charset="0"/>
                        </a:rPr>
                      </a:br>
                      <a:br>
                        <a:rPr lang="en-US" sz="540" b="0" i="0" u="none" strike="noStrike" baseline="0" dirty="0">
                          <a:solidFill>
                            <a:srgbClr val="000000"/>
                          </a:solidFill>
                          <a:effectLst/>
                          <a:latin typeface="Arial" panose="020B0604020202020204" pitchFamily="34" charset="0"/>
                        </a:rPr>
                      </a:br>
                      <a:r>
                        <a:rPr lang="en-US" sz="540" b="0" i="0" u="none" strike="noStrike" baseline="0" dirty="0">
                          <a:solidFill>
                            <a:srgbClr val="000000"/>
                          </a:solidFill>
                          <a:effectLst/>
                          <a:latin typeface="Arial" panose="020B0604020202020204" pitchFamily="34" charset="0"/>
                        </a:rPr>
                        <a:t>Research =  Research in basic science, translational science, patient care, or population health</a:t>
                      </a:r>
                      <a:br>
                        <a:rPr lang="en-US" sz="540" b="0" i="0" u="none" strike="noStrike" baseline="0" dirty="0">
                          <a:solidFill>
                            <a:srgbClr val="000000"/>
                          </a:solidFill>
                          <a:effectLst/>
                          <a:latin typeface="Arial" panose="020B0604020202020204" pitchFamily="34" charset="0"/>
                        </a:rPr>
                      </a:br>
                      <a:br>
                        <a:rPr lang="en-US" sz="540" b="0" i="0" u="none" strike="noStrike" baseline="0" dirty="0">
                          <a:solidFill>
                            <a:srgbClr val="000000"/>
                          </a:solidFill>
                          <a:effectLst/>
                          <a:latin typeface="Arial" panose="020B0604020202020204" pitchFamily="34" charset="0"/>
                        </a:rPr>
                      </a:br>
                      <a:r>
                        <a:rPr lang="en-US" sz="540" b="0" i="0" u="none" strike="noStrike" baseline="0" dirty="0">
                          <a:solidFill>
                            <a:srgbClr val="000000"/>
                          </a:solidFill>
                          <a:effectLst/>
                          <a:latin typeface="Arial" panose="020B0604020202020204" pitchFamily="34" charset="0"/>
                        </a:rPr>
                        <a:t>Grants  = Peer-reviewed grants</a:t>
                      </a:r>
                      <a:br>
                        <a:rPr lang="en-US" sz="540" b="0" i="0" u="none" strike="noStrike" baseline="0" dirty="0">
                          <a:solidFill>
                            <a:srgbClr val="000000"/>
                          </a:solidFill>
                          <a:effectLst/>
                          <a:latin typeface="Arial" panose="020B0604020202020204" pitchFamily="34" charset="0"/>
                        </a:rPr>
                      </a:br>
                      <a:br>
                        <a:rPr lang="en-US" sz="540" b="0" i="0" u="none" strike="noStrike" baseline="0" dirty="0">
                          <a:solidFill>
                            <a:srgbClr val="000000"/>
                          </a:solidFill>
                          <a:effectLst/>
                          <a:latin typeface="Arial" panose="020B0604020202020204" pitchFamily="34" charset="0"/>
                        </a:rPr>
                      </a:br>
                      <a:r>
                        <a:rPr lang="en-US" sz="540" b="0" i="0" u="none" strike="noStrike" baseline="0" dirty="0">
                          <a:solidFill>
                            <a:srgbClr val="000000"/>
                          </a:solidFill>
                          <a:effectLst/>
                          <a:latin typeface="Arial" panose="020B0604020202020204" pitchFamily="34" charset="0"/>
                        </a:rPr>
                        <a:t>Quality = Quality Improvement and/or patient safety initiatives</a:t>
                      </a:r>
                      <a:br>
                        <a:rPr lang="en-US" sz="540" b="0" i="0" u="none" strike="noStrike" baseline="0" dirty="0">
                          <a:solidFill>
                            <a:srgbClr val="000000"/>
                          </a:solidFill>
                          <a:effectLst/>
                          <a:latin typeface="Arial" panose="020B0604020202020204" pitchFamily="34" charset="0"/>
                        </a:rPr>
                      </a:br>
                      <a:br>
                        <a:rPr lang="en-US" sz="540" b="0" i="0" u="none" strike="noStrike" baseline="0" dirty="0">
                          <a:solidFill>
                            <a:srgbClr val="000000"/>
                          </a:solidFill>
                          <a:effectLst/>
                          <a:latin typeface="Arial" panose="020B0604020202020204" pitchFamily="34" charset="0"/>
                        </a:rPr>
                      </a:br>
                      <a:r>
                        <a:rPr lang="en-US" sz="540" b="0" i="0" u="none" strike="noStrike" baseline="0" dirty="0">
                          <a:solidFill>
                            <a:srgbClr val="000000"/>
                          </a:solidFill>
                          <a:effectLst/>
                          <a:latin typeface="Arial" panose="020B0604020202020204" pitchFamily="34" charset="0"/>
                        </a:rPr>
                        <a:t>Reviews = Systematic reviews, meta-analysis, review articles, chapters in medical textbooks, or case reports</a:t>
                      </a:r>
                      <a:br>
                        <a:rPr lang="en-US" sz="540" b="0" i="0" u="none" strike="noStrike" baseline="0" dirty="0">
                          <a:solidFill>
                            <a:srgbClr val="000000"/>
                          </a:solidFill>
                          <a:effectLst/>
                          <a:latin typeface="Arial" panose="020B0604020202020204" pitchFamily="34" charset="0"/>
                        </a:rPr>
                      </a:br>
                      <a:br>
                        <a:rPr lang="en-US" sz="540" b="0" i="0" u="none" strike="noStrike" baseline="0" dirty="0">
                          <a:solidFill>
                            <a:srgbClr val="000000"/>
                          </a:solidFill>
                          <a:effectLst/>
                          <a:latin typeface="Arial" panose="020B0604020202020204" pitchFamily="34" charset="0"/>
                        </a:rPr>
                      </a:br>
                      <a:r>
                        <a:rPr lang="en-US" sz="540" b="0" i="0" u="none" strike="noStrike" baseline="0" dirty="0">
                          <a:solidFill>
                            <a:srgbClr val="000000"/>
                          </a:solidFill>
                          <a:effectLst/>
                          <a:latin typeface="Arial" panose="020B0604020202020204" pitchFamily="34" charset="0"/>
                        </a:rPr>
                        <a:t>Curricula = Creation of curricula, evaluation tools, didactic educational activities, or electronic educational materials</a:t>
                      </a:r>
                      <a:br>
                        <a:rPr lang="en-US" sz="540" b="0" i="0" u="none" strike="noStrike" baseline="0" dirty="0">
                          <a:solidFill>
                            <a:srgbClr val="000000"/>
                          </a:solidFill>
                          <a:effectLst/>
                          <a:latin typeface="Arial" panose="020B0604020202020204" pitchFamily="34" charset="0"/>
                        </a:rPr>
                      </a:br>
                      <a:br>
                        <a:rPr lang="en-US" sz="540" b="0" i="0" u="none" strike="noStrike" baseline="0" dirty="0">
                          <a:solidFill>
                            <a:srgbClr val="000000"/>
                          </a:solidFill>
                          <a:effectLst/>
                          <a:latin typeface="Arial" panose="020B0604020202020204" pitchFamily="34" charset="0"/>
                        </a:rPr>
                      </a:br>
                      <a:r>
                        <a:rPr lang="en-US" sz="540" b="0" i="0" u="none" strike="noStrike" baseline="0" dirty="0">
                          <a:solidFill>
                            <a:srgbClr val="000000"/>
                          </a:solidFill>
                          <a:effectLst/>
                          <a:latin typeface="Arial" panose="020B0604020202020204" pitchFamily="34" charset="0"/>
                        </a:rPr>
                        <a:t>Committees = Contribution to professional committees, educational organizations, or editorial boards</a:t>
                      </a:r>
                      <a:br>
                        <a:rPr lang="en-US" sz="540" b="0" i="0" u="none" strike="noStrike" baseline="0" dirty="0">
                          <a:solidFill>
                            <a:srgbClr val="000000"/>
                          </a:solidFill>
                          <a:effectLst/>
                          <a:latin typeface="Arial" panose="020B0604020202020204" pitchFamily="34" charset="0"/>
                        </a:rPr>
                      </a:br>
                      <a:br>
                        <a:rPr lang="en-US" sz="540" b="0" i="0" u="none" strike="noStrike" baseline="0" dirty="0">
                          <a:solidFill>
                            <a:srgbClr val="000000"/>
                          </a:solidFill>
                          <a:effectLst/>
                          <a:latin typeface="Arial" panose="020B0604020202020204" pitchFamily="34" charset="0"/>
                        </a:rPr>
                      </a:br>
                      <a:r>
                        <a:rPr lang="en-US" sz="540" b="0" i="0" u="none" strike="noStrike" baseline="0" dirty="0">
                          <a:solidFill>
                            <a:srgbClr val="000000"/>
                          </a:solidFill>
                          <a:effectLst/>
                          <a:latin typeface="Arial" panose="020B0604020202020204" pitchFamily="34" charset="0"/>
                        </a:rPr>
                        <a:t>Innovations =  Innovations in education</a:t>
                      </a:r>
                      <a:br>
                        <a:rPr lang="en-US" sz="540" b="0" i="0" u="none" strike="noStrike" baseline="0" dirty="0">
                          <a:solidFill>
                            <a:srgbClr val="000000"/>
                          </a:solidFill>
                          <a:effectLst/>
                          <a:latin typeface="Arial" panose="020B0604020202020204" pitchFamily="34" charset="0"/>
                        </a:rPr>
                      </a:br>
                      <a:br>
                        <a:rPr lang="en-US" sz="540" b="0" i="0" u="none" strike="noStrike" baseline="0" dirty="0">
                          <a:solidFill>
                            <a:srgbClr val="000000"/>
                          </a:solidFill>
                          <a:effectLst/>
                          <a:latin typeface="Arial" panose="020B0604020202020204" pitchFamily="34" charset="0"/>
                        </a:rPr>
                      </a:br>
                      <a:r>
                        <a:rPr lang="en-US" sz="540" b="0" i="0" u="none" strike="noStrike" baseline="0" dirty="0">
                          <a:solidFill>
                            <a:srgbClr val="000000"/>
                          </a:solidFill>
                          <a:effectLst/>
                          <a:latin typeface="Arial" panose="020B0604020202020204" pitchFamily="34" charset="0"/>
                        </a:rPr>
                        <a:t>None = None of the above</a:t>
                      </a:r>
                    </a:p>
                  </a:txBody>
                  <a:tcPr marL="4561" marR="4561" marT="45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85898133"/>
                  </a:ext>
                </a:extLst>
              </a:tr>
              <a:tr h="158013">
                <a:tc>
                  <a:txBody>
                    <a:bodyPr/>
                    <a:lstStyle/>
                    <a:p>
                      <a:pPr algn="l" fontAlgn="ctr"/>
                      <a:r>
                        <a:rPr lang="en-US" sz="540" b="0" i="0" u="none" strike="noStrike" baseline="0" dirty="0">
                          <a:solidFill>
                            <a:srgbClr val="D9D9D9"/>
                          </a:solidFill>
                          <a:effectLst/>
                          <a:latin typeface="Arial" panose="020B0604020202020204" pitchFamily="34" charset="0"/>
                        </a:rPr>
                        <a:t> </a:t>
                      </a:r>
                    </a:p>
                  </a:txBody>
                  <a:tcPr marL="4561" marR="456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ctr"/>
                      <a:r>
                        <a:rPr lang="en-US" sz="540" b="1" i="1" u="none" strike="noStrike" baseline="0" dirty="0">
                          <a:solidFill>
                            <a:srgbClr val="000000"/>
                          </a:solidFill>
                          <a:effectLst/>
                          <a:latin typeface="Arial" panose="020B0604020202020204" pitchFamily="34" charset="0"/>
                        </a:rPr>
                        <a:t>Enter up to four PMIDs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ctr" fontAlgn="ctr"/>
                      <a:r>
                        <a:rPr lang="en-US" sz="540" b="1" i="1" u="none" strike="noStrike" baseline="0" dirty="0">
                          <a:solidFill>
                            <a:srgbClr val="000000"/>
                          </a:solidFill>
                          <a:effectLst/>
                          <a:latin typeface="Arial" panose="020B0604020202020204" pitchFamily="34" charset="0"/>
                        </a:rPr>
                        <a:t>Respond with total number</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540" b="1" i="1" u="none" strike="noStrike" baseline="0" dirty="0">
                          <a:solidFill>
                            <a:srgbClr val="000000"/>
                          </a:solidFill>
                          <a:effectLst/>
                          <a:latin typeface="Arial" panose="020B0604020202020204" pitchFamily="34" charset="0"/>
                        </a:rPr>
                        <a:t>Respond with Yes/No</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8">
                  <a:txBody>
                    <a:bodyPr/>
                    <a:lstStyle/>
                    <a:p>
                      <a:pPr algn="ctr" fontAlgn="ctr"/>
                      <a:r>
                        <a:rPr lang="en-US" sz="540" b="1" i="1" u="none" strike="noStrike" baseline="0" dirty="0">
                          <a:solidFill>
                            <a:srgbClr val="000000"/>
                          </a:solidFill>
                          <a:effectLst/>
                          <a:latin typeface="Arial" panose="020B0604020202020204" pitchFamily="34" charset="0"/>
                        </a:rPr>
                        <a:t>Mark all that apply</a:t>
                      </a:r>
                    </a:p>
                  </a:txBody>
                  <a:tcPr marL="4561" marR="4561" marT="45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39436876"/>
                  </a:ext>
                </a:extLst>
              </a:tr>
              <a:tr h="266647">
                <a:tc>
                  <a:txBody>
                    <a:bodyPr/>
                    <a:lstStyle/>
                    <a:p>
                      <a:pPr algn="ctr" fontAlgn="ctr"/>
                      <a:r>
                        <a:rPr lang="en-US" sz="540" b="1" i="0" u="none" strike="noStrike" baseline="0" dirty="0">
                          <a:solidFill>
                            <a:srgbClr val="000000"/>
                          </a:solidFill>
                          <a:effectLst/>
                          <a:latin typeface="Arial" panose="020B0604020202020204" pitchFamily="34" charset="0"/>
                        </a:rPr>
                        <a:t>Faculty Name</a:t>
                      </a:r>
                    </a:p>
                  </a:txBody>
                  <a:tcPr marL="4561" marR="456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PMID 1</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PMID 2</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PMID 3</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PMID 4</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Other Publications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Conference Presentations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Other Presentations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Chapters /</a:t>
                      </a:r>
                      <a:br>
                        <a:rPr lang="en-US" sz="540" b="1" i="0" u="none" strike="noStrike" baseline="0" dirty="0">
                          <a:solidFill>
                            <a:srgbClr val="000000"/>
                          </a:solidFill>
                          <a:effectLst/>
                          <a:latin typeface="Arial" panose="020B0604020202020204" pitchFamily="34" charset="0"/>
                        </a:rPr>
                      </a:br>
                      <a:r>
                        <a:rPr lang="en-US" sz="540" b="1" i="0" u="none" strike="noStrike" baseline="0" dirty="0">
                          <a:solidFill>
                            <a:srgbClr val="000000"/>
                          </a:solidFill>
                          <a:effectLst/>
                          <a:latin typeface="Arial" panose="020B0604020202020204" pitchFamily="34" charset="0"/>
                        </a:rPr>
                        <a:t>Textbooks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Grant Leadership</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Leadership or Peer-Review Role</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 Formal Courses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Research</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Grants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Quality</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Reviews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Curricula</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Committees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Innovations</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40" b="1" i="0" u="none" strike="noStrike" baseline="0" dirty="0">
                          <a:solidFill>
                            <a:srgbClr val="000000"/>
                          </a:solidFill>
                          <a:effectLst/>
                          <a:latin typeface="Arial" panose="020B0604020202020204" pitchFamily="34" charset="0"/>
                        </a:rPr>
                        <a:t>None</a:t>
                      </a:r>
                    </a:p>
                  </a:txBody>
                  <a:tcPr marL="4561" marR="4561" marT="45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992883"/>
                  </a:ext>
                </a:extLst>
              </a:tr>
              <a:tr h="148137">
                <a:tc>
                  <a:txBody>
                    <a:bodyPr/>
                    <a:lstStyle/>
                    <a:p>
                      <a:pPr algn="l"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540" b="0" i="0" u="none" strike="noStrike" baseline="0" dirty="0">
                          <a:solidFill>
                            <a:srgbClr val="000000"/>
                          </a:solidFill>
                          <a:effectLst/>
                          <a:latin typeface="Arial" panose="020B0604020202020204" pitchFamily="34" charset="0"/>
                        </a:rPr>
                        <a:t> </a:t>
                      </a:r>
                    </a:p>
                  </a:txBody>
                  <a:tcPr marL="4561" marR="4561" marT="456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419577"/>
                  </a:ext>
                </a:extLst>
              </a:tr>
            </a:tbl>
          </a:graphicData>
        </a:graphic>
      </p:graphicFrame>
      <p:sp>
        <p:nvSpPr>
          <p:cNvPr id="8" name="Star: 5 Points 7">
            <a:extLst>
              <a:ext uri="{FF2B5EF4-FFF2-40B4-BE49-F238E27FC236}">
                <a16:creationId xmlns:a16="http://schemas.microsoft.com/office/drawing/2014/main" id="{178D9613-FBA7-4C1E-B126-1912CCEA9DC2}"/>
              </a:ext>
            </a:extLst>
          </p:cNvPr>
          <p:cNvSpPr/>
          <p:nvPr/>
        </p:nvSpPr>
        <p:spPr>
          <a:xfrm>
            <a:off x="1989344" y="5015270"/>
            <a:ext cx="247650" cy="3714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tar: 5 Points 9">
            <a:extLst>
              <a:ext uri="{FF2B5EF4-FFF2-40B4-BE49-F238E27FC236}">
                <a16:creationId xmlns:a16="http://schemas.microsoft.com/office/drawing/2014/main" id="{C23FF755-099D-426C-A1A6-9BFA670376BC}"/>
              </a:ext>
            </a:extLst>
          </p:cNvPr>
          <p:cNvSpPr/>
          <p:nvPr/>
        </p:nvSpPr>
        <p:spPr>
          <a:xfrm>
            <a:off x="5004644" y="5015269"/>
            <a:ext cx="247650" cy="3714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tar: 5 Points 10">
            <a:extLst>
              <a:ext uri="{FF2B5EF4-FFF2-40B4-BE49-F238E27FC236}">
                <a16:creationId xmlns:a16="http://schemas.microsoft.com/office/drawing/2014/main" id="{45EC8100-14A4-46A4-AC22-8BBA5699187F}"/>
              </a:ext>
            </a:extLst>
          </p:cNvPr>
          <p:cNvSpPr/>
          <p:nvPr/>
        </p:nvSpPr>
        <p:spPr>
          <a:xfrm>
            <a:off x="5728544" y="5015270"/>
            <a:ext cx="247650" cy="3714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tar: 5 Points 11">
            <a:extLst>
              <a:ext uri="{FF2B5EF4-FFF2-40B4-BE49-F238E27FC236}">
                <a16:creationId xmlns:a16="http://schemas.microsoft.com/office/drawing/2014/main" id="{1B235A56-6608-421F-A42F-CA2AF4AF5C49}"/>
              </a:ext>
            </a:extLst>
          </p:cNvPr>
          <p:cNvSpPr/>
          <p:nvPr/>
        </p:nvSpPr>
        <p:spPr>
          <a:xfrm>
            <a:off x="7361444" y="5015270"/>
            <a:ext cx="247650" cy="3714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77;p12">
            <a:extLst>
              <a:ext uri="{FF2B5EF4-FFF2-40B4-BE49-F238E27FC236}">
                <a16:creationId xmlns:a16="http://schemas.microsoft.com/office/drawing/2014/main" id="{F8A7CFB1-32C3-944F-AE1B-60DA6DDBAD3F}"/>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13" name="Google Shape;78;p12">
            <a:extLst>
              <a:ext uri="{FF2B5EF4-FFF2-40B4-BE49-F238E27FC236}">
                <a16:creationId xmlns:a16="http://schemas.microsoft.com/office/drawing/2014/main" id="{08EC5474-9F79-0C4C-81A3-28115B33B4E8}"/>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439806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773656" cy="1325700"/>
          </a:xfrm>
          <a:prstGeom prst="rect">
            <a:avLst/>
          </a:prstGeom>
          <a:noFill/>
          <a:ln>
            <a:noFill/>
          </a:ln>
        </p:spPr>
        <p:txBody>
          <a:bodyPr spcFirstLastPara="1" wrap="square" lIns="91425" tIns="91425" rIns="91425" bIns="91425" anchor="ctr" anchorCtr="0">
            <a:noAutofit/>
          </a:bodyPr>
          <a:lstStyle/>
          <a:p>
            <a:pPr lvl="0"/>
            <a:r>
              <a:rPr lang="en-US" sz="3200" dirty="0"/>
              <a:t>Keeping the End in Mind: ACGME Requirements- Residents</a:t>
            </a:r>
            <a:endParaRPr dirty="0"/>
          </a:p>
        </p:txBody>
      </p:sp>
      <p:graphicFrame>
        <p:nvGraphicFramePr>
          <p:cNvPr id="2" name="Table 1">
            <a:extLst>
              <a:ext uri="{FF2B5EF4-FFF2-40B4-BE49-F238E27FC236}">
                <a16:creationId xmlns:a16="http://schemas.microsoft.com/office/drawing/2014/main" id="{410B177C-4BAB-481B-A43B-6739E619140D}"/>
              </a:ext>
            </a:extLst>
          </p:cNvPr>
          <p:cNvGraphicFramePr>
            <a:graphicFrameLocks noGrp="1"/>
          </p:cNvGraphicFramePr>
          <p:nvPr>
            <p:extLst>
              <p:ext uri="{D42A27DB-BD31-4B8C-83A1-F6EECF244321}">
                <p14:modId xmlns:p14="http://schemas.microsoft.com/office/powerpoint/2010/main" val="1492945010"/>
              </p:ext>
            </p:extLst>
          </p:nvPr>
        </p:nvGraphicFramePr>
        <p:xfrm>
          <a:off x="409575" y="2041646"/>
          <a:ext cx="7886700" cy="2774708"/>
        </p:xfrm>
        <a:graphic>
          <a:graphicData uri="http://schemas.openxmlformats.org/drawingml/2006/table">
            <a:tbl>
              <a:tblPr/>
              <a:tblGrid>
                <a:gridCol w="591122">
                  <a:extLst>
                    <a:ext uri="{9D8B030D-6E8A-4147-A177-3AD203B41FA5}">
                      <a16:colId xmlns:a16="http://schemas.microsoft.com/office/drawing/2014/main" val="1830327851"/>
                    </a:ext>
                  </a:extLst>
                </a:gridCol>
                <a:gridCol w="486806">
                  <a:extLst>
                    <a:ext uri="{9D8B030D-6E8A-4147-A177-3AD203B41FA5}">
                      <a16:colId xmlns:a16="http://schemas.microsoft.com/office/drawing/2014/main" val="1516107555"/>
                    </a:ext>
                  </a:extLst>
                </a:gridCol>
                <a:gridCol w="486806">
                  <a:extLst>
                    <a:ext uri="{9D8B030D-6E8A-4147-A177-3AD203B41FA5}">
                      <a16:colId xmlns:a16="http://schemas.microsoft.com/office/drawing/2014/main" val="3332326301"/>
                    </a:ext>
                  </a:extLst>
                </a:gridCol>
                <a:gridCol w="486806">
                  <a:extLst>
                    <a:ext uri="{9D8B030D-6E8A-4147-A177-3AD203B41FA5}">
                      <a16:colId xmlns:a16="http://schemas.microsoft.com/office/drawing/2014/main" val="1653715234"/>
                    </a:ext>
                  </a:extLst>
                </a:gridCol>
                <a:gridCol w="1167032">
                  <a:extLst>
                    <a:ext uri="{9D8B030D-6E8A-4147-A177-3AD203B41FA5}">
                      <a16:colId xmlns:a16="http://schemas.microsoft.com/office/drawing/2014/main" val="2310537395"/>
                    </a:ext>
                  </a:extLst>
                </a:gridCol>
                <a:gridCol w="1167032">
                  <a:extLst>
                    <a:ext uri="{9D8B030D-6E8A-4147-A177-3AD203B41FA5}">
                      <a16:colId xmlns:a16="http://schemas.microsoft.com/office/drawing/2014/main" val="252184714"/>
                    </a:ext>
                  </a:extLst>
                </a:gridCol>
                <a:gridCol w="1167032">
                  <a:extLst>
                    <a:ext uri="{9D8B030D-6E8A-4147-A177-3AD203B41FA5}">
                      <a16:colId xmlns:a16="http://schemas.microsoft.com/office/drawing/2014/main" val="1381389712"/>
                    </a:ext>
                  </a:extLst>
                </a:gridCol>
                <a:gridCol w="1167032">
                  <a:extLst>
                    <a:ext uri="{9D8B030D-6E8A-4147-A177-3AD203B41FA5}">
                      <a16:colId xmlns:a16="http://schemas.microsoft.com/office/drawing/2014/main" val="2080221424"/>
                    </a:ext>
                  </a:extLst>
                </a:gridCol>
                <a:gridCol w="1167032">
                  <a:extLst>
                    <a:ext uri="{9D8B030D-6E8A-4147-A177-3AD203B41FA5}">
                      <a16:colId xmlns:a16="http://schemas.microsoft.com/office/drawing/2014/main" val="2295372938"/>
                    </a:ext>
                  </a:extLst>
                </a:gridCol>
              </a:tblGrid>
              <a:tr h="261149">
                <a:tc gridSpan="8">
                  <a:txBody>
                    <a:bodyPr/>
                    <a:lstStyle/>
                    <a:p>
                      <a:pPr algn="l" fontAlgn="ctr"/>
                      <a:r>
                        <a:rPr lang="en-US" sz="800" b="0" i="0" u="none" strike="noStrike" dirty="0">
                          <a:solidFill>
                            <a:srgbClr val="000000"/>
                          </a:solidFill>
                          <a:effectLst/>
                          <a:latin typeface="Arial" panose="020B0604020202020204" pitchFamily="34" charset="0"/>
                        </a:rPr>
                        <a:t>Template for Resident Scholarly Activity that occurred during the previous academic year, between July 1st and June 30th</a:t>
                      </a:r>
                    </a:p>
                  </a:txBody>
                  <a:tcPr marL="6529" marR="6529" marT="6529"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500" b="0" i="0" u="none" strike="noStrike" dirty="0">
                        <a:solidFill>
                          <a:srgbClr val="000000"/>
                        </a:solidFill>
                        <a:effectLst/>
                        <a:latin typeface="Arial" panose="020B0604020202020204" pitchFamily="34" charset="0"/>
                      </a:endParaRPr>
                    </a:p>
                  </a:txBody>
                  <a:tcPr marL="6529" marR="6529" marT="6529"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0995035"/>
                  </a:ext>
                </a:extLst>
              </a:tr>
              <a:tr h="261149">
                <a:tc>
                  <a:txBody>
                    <a:bodyPr/>
                    <a:lstStyle/>
                    <a:p>
                      <a:pPr algn="l" fontAlgn="ctr"/>
                      <a:r>
                        <a:rPr lang="en-US" sz="500" b="0" i="0" u="none" strike="noStrike" dirty="0">
                          <a:solidFill>
                            <a:srgbClr val="000000"/>
                          </a:solidFill>
                          <a:effectLst/>
                          <a:latin typeface="Arial" panose="020B0604020202020204" pitchFamily="34" charset="0"/>
                        </a:rPr>
                        <a:t> </a:t>
                      </a:r>
                    </a:p>
                  </a:txBody>
                  <a:tcPr marL="6529" marR="6529" marT="6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3">
                  <a:txBody>
                    <a:bodyPr/>
                    <a:lstStyle/>
                    <a:p>
                      <a:pPr algn="ctr" fontAlgn="ctr"/>
                      <a:r>
                        <a:rPr lang="en-US" sz="700" b="1" i="0" u="none" strike="noStrike" dirty="0">
                          <a:solidFill>
                            <a:srgbClr val="000000"/>
                          </a:solidFill>
                          <a:effectLst/>
                          <a:latin typeface="Arial" panose="020B0604020202020204" pitchFamily="34" charset="0"/>
                        </a:rPr>
                        <a:t>PMID</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ctr"/>
                      <a:r>
                        <a:rPr lang="en-US" sz="700" b="1" i="0" u="none" strike="noStrike" dirty="0">
                          <a:solidFill>
                            <a:srgbClr val="000000"/>
                          </a:solidFill>
                          <a:effectLst/>
                          <a:latin typeface="Arial" panose="020B0604020202020204" pitchFamily="34" charset="0"/>
                        </a:rPr>
                        <a:t>Other Publications</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1" i="0" u="none" strike="noStrike" dirty="0">
                          <a:solidFill>
                            <a:srgbClr val="000000"/>
                          </a:solidFill>
                          <a:effectLst/>
                          <a:latin typeface="Arial" panose="020B0604020202020204" pitchFamily="34" charset="0"/>
                        </a:rPr>
                        <a:t>Conference Presentations</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1" i="0" u="none" strike="noStrike" dirty="0">
                          <a:solidFill>
                            <a:srgbClr val="000000"/>
                          </a:solidFill>
                          <a:effectLst/>
                          <a:latin typeface="Arial" panose="020B0604020202020204" pitchFamily="34" charset="0"/>
                        </a:rPr>
                        <a:t>Chapters / Textbooks</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1" i="0" u="none" strike="noStrike" dirty="0">
                          <a:solidFill>
                            <a:srgbClr val="000000"/>
                          </a:solidFill>
                          <a:effectLst/>
                          <a:latin typeface="Arial" panose="020B0604020202020204" pitchFamily="34" charset="0"/>
                        </a:rPr>
                        <a:t>Participated in Research</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ctr"/>
                      <a:r>
                        <a:rPr lang="en-US" sz="700" b="1" i="0" u="none" strike="noStrike" dirty="0">
                          <a:solidFill>
                            <a:srgbClr val="000000"/>
                          </a:solidFill>
                          <a:effectLst/>
                          <a:latin typeface="Arial" panose="020B0604020202020204" pitchFamily="34" charset="0"/>
                        </a:rPr>
                        <a:t>Teaching  / Presentations</a:t>
                      </a:r>
                    </a:p>
                  </a:txBody>
                  <a:tcPr marL="6529" marR="6529" marT="65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65380870"/>
                  </a:ext>
                </a:extLst>
              </a:tr>
              <a:tr h="1482021">
                <a:tc>
                  <a:txBody>
                    <a:bodyPr/>
                    <a:lstStyle/>
                    <a:p>
                      <a:pPr algn="l" fontAlgn="ctr"/>
                      <a:r>
                        <a:rPr lang="en-US" sz="800" b="1" i="0" u="none" strike="noStrike" dirty="0">
                          <a:solidFill>
                            <a:srgbClr val="000000"/>
                          </a:solidFill>
                          <a:effectLst/>
                          <a:latin typeface="Arial" panose="020B0604020202020204" pitchFamily="34" charset="0"/>
                        </a:rPr>
                        <a:t>Resident Scholarly Activity</a:t>
                      </a:r>
                    </a:p>
                  </a:txBody>
                  <a:tcPr marL="6529" marR="6529" marT="6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3">
                  <a:txBody>
                    <a:bodyPr/>
                    <a:lstStyle/>
                    <a:p>
                      <a:pPr algn="l" fontAlgn="ctr"/>
                      <a:r>
                        <a:rPr lang="en-US" sz="600" b="0" i="0" u="none" strike="noStrike" dirty="0">
                          <a:solidFill>
                            <a:srgbClr val="000000"/>
                          </a:solidFill>
                          <a:effectLst/>
                          <a:latin typeface="Arial" panose="020B0604020202020204" pitchFamily="34" charset="0"/>
                        </a:rPr>
                        <a:t>Pub Med Ids (assigned by PubMed) for articles published during the previous academic year.</a:t>
                      </a:r>
                      <a:br>
                        <a:rPr lang="en-US" sz="600" b="0" i="0" u="none" strike="noStrike" dirty="0">
                          <a:solidFill>
                            <a:srgbClr val="000000"/>
                          </a:solidFill>
                          <a:effectLst/>
                          <a:latin typeface="Arial" panose="020B0604020202020204" pitchFamily="34" charset="0"/>
                        </a:rPr>
                      </a:br>
                      <a:br>
                        <a:rPr lang="en-US" sz="600" b="0" i="0" u="none" strike="noStrike" dirty="0">
                          <a:solidFill>
                            <a:srgbClr val="000000"/>
                          </a:solidFill>
                          <a:effectLst/>
                          <a:latin typeface="Arial" panose="020B0604020202020204" pitchFamily="34" charset="0"/>
                        </a:rPr>
                      </a:br>
                      <a:r>
                        <a:rPr lang="en-US" sz="600" b="0" i="0" u="none" strike="noStrike" dirty="0">
                          <a:solidFill>
                            <a:srgbClr val="000000"/>
                          </a:solidFill>
                          <a:effectLst/>
                          <a:latin typeface="Arial" panose="020B0604020202020204" pitchFamily="34" charset="0"/>
                        </a:rPr>
                        <a:t>Pub Med ID (PMID) is an unique number assigned to each PubMed record. This is generally an 8 character numeric number. The PubMed Central reference number (PMCID) is different from the PubMed reference number (PMID). PubMed Central is an index of full-text papers, while PubMed is an index of abstracts.</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ctr"/>
                      <a:r>
                        <a:rPr lang="en-US" sz="600" b="0" i="0" u="none" strike="noStrike" dirty="0">
                          <a:solidFill>
                            <a:srgbClr val="000000"/>
                          </a:solidFill>
                          <a:effectLst/>
                          <a:latin typeface="Arial" panose="020B0604020202020204" pitchFamily="34" charset="0"/>
                        </a:rPr>
                        <a:t>Number of articles without PMIDs, non-peer reviewed publications, peer-reviewed publications which are not recognized by the National Library of Medicine, and activities related to item-writing during the previous academic year.</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Number of abstracts, posters, and presentations given at international, national, or regional meetings during the previous academic year.</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Number of chapters or textbooks published during the previous academic year.</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Participated in funded or non-funded basic science or clinical outcomes research project during the previous academic year.</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dirty="0">
                          <a:solidFill>
                            <a:srgbClr val="000000"/>
                          </a:solidFill>
                          <a:effectLst/>
                          <a:latin typeface="Arial" panose="020B0604020202020204" pitchFamily="34" charset="0"/>
                        </a:rPr>
                        <a:t>Lecture, or presentation (such as grand rounds or case presentations) of at least 30 minute duration within the sponsoring institution or program during the previous academic year.</a:t>
                      </a:r>
                    </a:p>
                  </a:txBody>
                  <a:tcPr marL="6529" marR="6529" marT="65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724859"/>
                  </a:ext>
                </a:extLst>
              </a:tr>
              <a:tr h="208919">
                <a:tc>
                  <a:txBody>
                    <a:bodyPr/>
                    <a:lstStyle/>
                    <a:p>
                      <a:pPr algn="l" fontAlgn="ctr"/>
                      <a:r>
                        <a:rPr lang="en-US" sz="800" b="1" i="0" u="none" strike="noStrike" dirty="0">
                          <a:solidFill>
                            <a:srgbClr val="000000"/>
                          </a:solidFill>
                          <a:effectLst/>
                          <a:latin typeface="Arial" panose="020B0604020202020204" pitchFamily="34" charset="0"/>
                        </a:rPr>
                        <a:t> </a:t>
                      </a:r>
                    </a:p>
                  </a:txBody>
                  <a:tcPr marL="6529" marR="6529" marT="6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3">
                  <a:txBody>
                    <a:bodyPr/>
                    <a:lstStyle/>
                    <a:p>
                      <a:pPr algn="ctr" fontAlgn="ctr"/>
                      <a:r>
                        <a:rPr lang="en-US" sz="700" b="1" i="1" u="none" strike="noStrike" dirty="0">
                          <a:solidFill>
                            <a:srgbClr val="000000"/>
                          </a:solidFill>
                          <a:effectLst/>
                          <a:latin typeface="Arial" panose="020B0604020202020204" pitchFamily="34" charset="0"/>
                        </a:rPr>
                        <a:t>Enter up to three PMIDs</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3">
                  <a:txBody>
                    <a:bodyPr/>
                    <a:lstStyle/>
                    <a:p>
                      <a:pPr algn="ctr" fontAlgn="ctr"/>
                      <a:r>
                        <a:rPr lang="en-US" sz="700" b="1" i="1" u="none" strike="noStrike" dirty="0">
                          <a:solidFill>
                            <a:srgbClr val="000000"/>
                          </a:solidFill>
                          <a:effectLst/>
                          <a:latin typeface="Arial" panose="020B0604020202020204" pitchFamily="34" charset="0"/>
                        </a:rPr>
                        <a:t>Respond with total number</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gridSpan="2">
                  <a:txBody>
                    <a:bodyPr/>
                    <a:lstStyle/>
                    <a:p>
                      <a:pPr algn="ctr" fontAlgn="ctr"/>
                      <a:r>
                        <a:rPr lang="en-US" sz="700" b="1" i="1" u="none" strike="noStrike" dirty="0">
                          <a:solidFill>
                            <a:srgbClr val="000000"/>
                          </a:solidFill>
                          <a:effectLst/>
                          <a:latin typeface="Arial" panose="020B0604020202020204" pitchFamily="34" charset="0"/>
                        </a:rPr>
                        <a:t>Response with Yes/No</a:t>
                      </a:r>
                    </a:p>
                  </a:txBody>
                  <a:tcPr marL="6529" marR="6529" marT="65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2264980752"/>
                  </a:ext>
                </a:extLst>
              </a:tr>
              <a:tr h="359080">
                <a:tc>
                  <a:txBody>
                    <a:bodyPr/>
                    <a:lstStyle/>
                    <a:p>
                      <a:pPr algn="ctr" fontAlgn="ctr"/>
                      <a:r>
                        <a:rPr lang="en-US" sz="600" b="1" i="0" u="none" strike="noStrike" dirty="0">
                          <a:solidFill>
                            <a:srgbClr val="000000"/>
                          </a:solidFill>
                          <a:effectLst/>
                          <a:latin typeface="Arial" panose="020B0604020202020204" pitchFamily="34" charset="0"/>
                        </a:rPr>
                        <a:t>Resident Name</a:t>
                      </a:r>
                    </a:p>
                  </a:txBody>
                  <a:tcPr marL="6529" marR="6529" marT="6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Arial" panose="020B0604020202020204" pitchFamily="34" charset="0"/>
                        </a:rPr>
                        <a:t>PMID 1 </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Arial" panose="020B0604020202020204" pitchFamily="34" charset="0"/>
                        </a:rPr>
                        <a:t>PMID 2  </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Arial" panose="020B0604020202020204" pitchFamily="34" charset="0"/>
                        </a:rPr>
                        <a:t>PMID 3</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Arial" panose="020B0604020202020204" pitchFamily="34" charset="0"/>
                        </a:rPr>
                        <a:t>Other Publications</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Arial" panose="020B0604020202020204" pitchFamily="34" charset="0"/>
                        </a:rPr>
                        <a:t>Conference Presentations</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Arial" panose="020B0604020202020204" pitchFamily="34" charset="0"/>
                        </a:rPr>
                        <a:t>Chapters / Textbooks</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Arial" panose="020B0604020202020204" pitchFamily="34" charset="0"/>
                        </a:rPr>
                        <a:t>Participated in research</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1" i="0" u="none" strike="noStrike" dirty="0">
                          <a:solidFill>
                            <a:srgbClr val="000000"/>
                          </a:solidFill>
                          <a:effectLst/>
                          <a:latin typeface="Arial" panose="020B0604020202020204" pitchFamily="34" charset="0"/>
                        </a:rPr>
                        <a:t>Teaching  / Presentations</a:t>
                      </a:r>
                    </a:p>
                  </a:txBody>
                  <a:tcPr marL="6529" marR="6529" marT="65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32102"/>
                  </a:ext>
                </a:extLst>
              </a:tr>
              <a:tr h="202390">
                <a:tc>
                  <a:txBody>
                    <a:bodyPr/>
                    <a:lstStyle/>
                    <a:p>
                      <a:pPr algn="l" fontAlgn="ctr"/>
                      <a:r>
                        <a:rPr lang="en-US" sz="600" b="0" i="0" u="none" strike="noStrike" dirty="0">
                          <a:solidFill>
                            <a:srgbClr val="000000"/>
                          </a:solidFill>
                          <a:effectLst/>
                          <a:latin typeface="Arial" panose="020B0604020202020204" pitchFamily="34" charset="0"/>
                        </a:rPr>
                        <a:t> </a:t>
                      </a:r>
                    </a:p>
                  </a:txBody>
                  <a:tcPr marL="6529" marR="6529" marT="65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Arial" panose="020B0604020202020204" pitchFamily="34" charset="0"/>
                        </a:rPr>
                        <a:t> </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Arial" panose="020B0604020202020204" pitchFamily="34" charset="0"/>
                        </a:rPr>
                        <a:t> </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Arial" panose="020B0604020202020204" pitchFamily="34" charset="0"/>
                        </a:rPr>
                        <a:t> </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Arial" panose="020B0604020202020204" pitchFamily="34" charset="0"/>
                        </a:rPr>
                        <a:t> </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Arial" panose="020B0604020202020204" pitchFamily="34" charset="0"/>
                        </a:rPr>
                        <a:t> </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Arial" panose="020B0604020202020204" pitchFamily="34" charset="0"/>
                        </a:rPr>
                        <a:t> </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Arial" panose="020B0604020202020204" pitchFamily="34" charset="0"/>
                        </a:rPr>
                        <a:t> </a:t>
                      </a:r>
                    </a:p>
                  </a:txBody>
                  <a:tcPr marL="6529" marR="6529" marT="65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rgbClr val="000000"/>
                          </a:solidFill>
                          <a:effectLst/>
                          <a:latin typeface="Arial" panose="020B0604020202020204" pitchFamily="34" charset="0"/>
                        </a:rPr>
                        <a:t> </a:t>
                      </a:r>
                    </a:p>
                  </a:txBody>
                  <a:tcPr marL="6529" marR="6529" marT="65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900037"/>
                  </a:ext>
                </a:extLst>
              </a:tr>
            </a:tbl>
          </a:graphicData>
        </a:graphic>
      </p:graphicFrame>
      <p:sp>
        <p:nvSpPr>
          <p:cNvPr id="7" name="Star: 5 Points 6">
            <a:extLst>
              <a:ext uri="{FF2B5EF4-FFF2-40B4-BE49-F238E27FC236}">
                <a16:creationId xmlns:a16="http://schemas.microsoft.com/office/drawing/2014/main" id="{FCE15B7C-6506-42FC-95DE-FED89695F6B3}"/>
              </a:ext>
            </a:extLst>
          </p:cNvPr>
          <p:cNvSpPr/>
          <p:nvPr/>
        </p:nvSpPr>
        <p:spPr>
          <a:xfrm>
            <a:off x="2889885" y="4929599"/>
            <a:ext cx="247650" cy="37147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77;p12">
            <a:extLst>
              <a:ext uri="{FF2B5EF4-FFF2-40B4-BE49-F238E27FC236}">
                <a16:creationId xmlns:a16="http://schemas.microsoft.com/office/drawing/2014/main" id="{B59988C9-5815-AB4C-8D8F-CA237AB3A7F5}"/>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A85B344A-D110-B64E-BD51-E53A1B9967E7}"/>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809660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83DD0E2C-12FF-410F-ABB6-D6DDF7C52886}"/>
              </a:ext>
            </a:extLst>
          </p:cNvPr>
          <p:cNvGraphicFramePr>
            <a:graphicFrameLocks noGrp="1"/>
          </p:cNvGraphicFramePr>
          <p:nvPr>
            <p:extLst>
              <p:ext uri="{D42A27DB-BD31-4B8C-83A1-F6EECF244321}">
                <p14:modId xmlns:p14="http://schemas.microsoft.com/office/powerpoint/2010/main" val="2598285440"/>
              </p:ext>
            </p:extLst>
          </p:nvPr>
        </p:nvGraphicFramePr>
        <p:xfrm>
          <a:off x="788201" y="2014096"/>
          <a:ext cx="7886700" cy="2226095"/>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val="3542595895"/>
                    </a:ext>
                  </a:extLst>
                </a:gridCol>
              </a:tblGrid>
              <a:tr h="2226095">
                <a:tc>
                  <a:txBody>
                    <a:bodyPr/>
                    <a:lstStyle/>
                    <a:p>
                      <a:endParaRPr lang="en-US" dirty="0">
                        <a:ln w="28575">
                          <a:solidFill>
                            <a:schemeClr val="tx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41535"/>
                  </a:ext>
                </a:extLst>
              </a:tr>
            </a:tbl>
          </a:graphicData>
        </a:graphic>
      </p:graphicFrame>
      <p:sp>
        <p:nvSpPr>
          <p:cNvPr id="71" name="Google Shape;71;p2"/>
          <p:cNvSpPr txBox="1">
            <a:spLocks noGrp="1"/>
          </p:cNvSpPr>
          <p:nvPr>
            <p:ph type="title"/>
          </p:nvPr>
        </p:nvSpPr>
        <p:spPr>
          <a:xfrm>
            <a:off x="1901371" y="246466"/>
            <a:ext cx="7024915" cy="1325700"/>
          </a:xfrm>
          <a:prstGeom prst="rect">
            <a:avLst/>
          </a:prstGeom>
          <a:noFill/>
          <a:ln>
            <a:noFill/>
          </a:ln>
        </p:spPr>
        <p:txBody>
          <a:bodyPr spcFirstLastPara="1" wrap="square" lIns="91425" tIns="91425" rIns="91425" bIns="91425" anchor="ctr" anchorCtr="0">
            <a:noAutofit/>
          </a:bodyPr>
          <a:lstStyle/>
          <a:p>
            <a:pPr lvl="0"/>
            <a:r>
              <a:rPr lang="en-US" sz="3200" dirty="0"/>
              <a:t>ACGME Review Committee </a:t>
            </a:r>
            <a:br>
              <a:rPr lang="en-US" sz="3200" dirty="0"/>
            </a:br>
            <a:r>
              <a:rPr lang="en-US" sz="3200" dirty="0"/>
              <a:t>Faculty Scholarly Dissemination</a:t>
            </a:r>
            <a:br>
              <a:rPr lang="en-US" sz="3200" dirty="0"/>
            </a:br>
            <a:endParaRPr dirty="0"/>
          </a:p>
        </p:txBody>
      </p:sp>
      <p:sp>
        <p:nvSpPr>
          <p:cNvPr id="72" name="Google Shape;72;p2"/>
          <p:cNvSpPr txBox="1">
            <a:spLocks noGrp="1"/>
          </p:cNvSpPr>
          <p:nvPr>
            <p:ph type="body" idx="1"/>
          </p:nvPr>
        </p:nvSpPr>
        <p:spPr>
          <a:xfrm>
            <a:off x="788201" y="2014096"/>
            <a:ext cx="7886700" cy="1325701"/>
          </a:xfrm>
          <a:prstGeom prst="rect">
            <a:avLst/>
          </a:prstGeom>
          <a:noFill/>
          <a:ln>
            <a:noFill/>
          </a:ln>
        </p:spPr>
        <p:txBody>
          <a:bodyPr spcFirstLastPara="1" wrap="square" lIns="91425" tIns="91425" rIns="91425" bIns="91425" anchor="t" anchorCtr="0">
            <a:noAutofit/>
          </a:bodyPr>
          <a:lstStyle/>
          <a:p>
            <a:pPr marL="63500" indent="0">
              <a:buNone/>
            </a:pPr>
            <a:r>
              <a:rPr lang="en-US" sz="1800" dirty="0"/>
              <a:t>Description</a:t>
            </a:r>
          </a:p>
          <a:p>
            <a:pPr marL="63500" indent="0">
              <a:buNone/>
            </a:pPr>
            <a:r>
              <a:rPr lang="en-US" sz="1800" b="1" dirty="0"/>
              <a:t>IV.D.2.b).(1) </a:t>
            </a:r>
            <a:r>
              <a:rPr lang="en-US" sz="1800" dirty="0"/>
              <a:t>faculty participation in grand rounds, posters, workshops, quality improvement presentations, podium presentations, grant leadership, non-peer-reviewed print/electronic resources, articles or publications, book chapters, textbooks, webinars, service on professional committees, or serving as a journal reviewer, journal editorial board member, or editor</a:t>
            </a:r>
          </a:p>
          <a:p>
            <a:pPr marL="63500" lvl="0" indent="0">
              <a:buNone/>
            </a:pPr>
            <a:r>
              <a:rPr lang="en-US" sz="1800" b="1" dirty="0">
                <a:solidFill>
                  <a:schemeClr val="tx1"/>
                </a:solidFill>
              </a:rPr>
              <a:t>IV.D.2.b).(2) </a:t>
            </a:r>
            <a:r>
              <a:rPr lang="en-US" sz="1800" dirty="0">
                <a:solidFill>
                  <a:schemeClr val="tx1"/>
                </a:solidFill>
              </a:rPr>
              <a:t>peer-reviewed publication</a:t>
            </a:r>
          </a:p>
          <a:p>
            <a:endParaRPr lang="en-US" sz="2400" dirty="0"/>
          </a:p>
          <a:p>
            <a:r>
              <a:rPr lang="en-US" sz="2400" dirty="0"/>
              <a:t>IV.D.2.b).(1) Only--</a:t>
            </a:r>
            <a:r>
              <a:rPr lang="en-US" sz="1800" dirty="0"/>
              <a:t>Internal Medicine, Allergy and Immunology, 	Clinical Biochemical Genetics, and Laboratory Genetics and 	Genomics, and Osteopathic Neuromusculoskeletal Medicine</a:t>
            </a:r>
          </a:p>
          <a:p>
            <a:r>
              <a:rPr lang="en-US" sz="2400" dirty="0"/>
              <a:t>IV.D.2.b).(1) </a:t>
            </a:r>
            <a:r>
              <a:rPr lang="en-US" sz="2400" b="1" u="sng" dirty="0"/>
              <a:t>and</a:t>
            </a:r>
            <a:r>
              <a:rPr lang="en-US" sz="2400" dirty="0"/>
              <a:t> IV.D.2.b)- </a:t>
            </a:r>
            <a:r>
              <a:rPr lang="en-US" sz="2000" dirty="0"/>
              <a:t>All others</a:t>
            </a:r>
          </a:p>
          <a:p>
            <a:endParaRPr lang="en-US" sz="2400" dirty="0"/>
          </a:p>
        </p:txBody>
      </p:sp>
      <p:sp>
        <p:nvSpPr>
          <p:cNvPr id="5" name="Google Shape;77;p12">
            <a:extLst>
              <a:ext uri="{FF2B5EF4-FFF2-40B4-BE49-F238E27FC236}">
                <a16:creationId xmlns:a16="http://schemas.microsoft.com/office/drawing/2014/main" id="{71213A2F-BCBD-0645-8381-E88C540A4E21}"/>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321B845E-A4AE-DD4A-ABA2-771862218D13}"/>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75463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18" name="Table 2">
            <a:extLst>
              <a:ext uri="{FF2B5EF4-FFF2-40B4-BE49-F238E27FC236}">
                <a16:creationId xmlns:a16="http://schemas.microsoft.com/office/drawing/2014/main" id="{D8A5383F-1E04-4665-A59F-E7A39E52F03C}"/>
              </a:ext>
            </a:extLst>
          </p:cNvPr>
          <p:cNvGraphicFramePr>
            <a:graphicFrameLocks noGrp="1"/>
          </p:cNvGraphicFramePr>
          <p:nvPr>
            <p:extLst>
              <p:ext uri="{D42A27DB-BD31-4B8C-83A1-F6EECF244321}">
                <p14:modId xmlns:p14="http://schemas.microsoft.com/office/powerpoint/2010/main" val="3985293493"/>
              </p:ext>
            </p:extLst>
          </p:nvPr>
        </p:nvGraphicFramePr>
        <p:xfrm>
          <a:off x="3685600" y="5079269"/>
          <a:ext cx="1441736" cy="338122"/>
        </p:xfrm>
        <a:graphic>
          <a:graphicData uri="http://schemas.openxmlformats.org/drawingml/2006/table">
            <a:tbl>
              <a:tblPr firstRow="1" bandRow="1">
                <a:tableStyleId>{5C22544A-7EE6-4342-B048-85BDC9FD1C3A}</a:tableStyleId>
              </a:tblPr>
              <a:tblGrid>
                <a:gridCol w="1441736">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7" name="Table 2">
            <a:extLst>
              <a:ext uri="{FF2B5EF4-FFF2-40B4-BE49-F238E27FC236}">
                <a16:creationId xmlns:a16="http://schemas.microsoft.com/office/drawing/2014/main" id="{120B2035-0CB4-4746-8FC9-4D844A4E2B03}"/>
              </a:ext>
            </a:extLst>
          </p:cNvPr>
          <p:cNvGraphicFramePr>
            <a:graphicFrameLocks noGrp="1"/>
          </p:cNvGraphicFramePr>
          <p:nvPr>
            <p:extLst>
              <p:ext uri="{D42A27DB-BD31-4B8C-83A1-F6EECF244321}">
                <p14:modId xmlns:p14="http://schemas.microsoft.com/office/powerpoint/2010/main" val="1538806125"/>
              </p:ext>
            </p:extLst>
          </p:nvPr>
        </p:nvGraphicFramePr>
        <p:xfrm>
          <a:off x="3685599" y="4418120"/>
          <a:ext cx="1441737" cy="338122"/>
        </p:xfrm>
        <a:graphic>
          <a:graphicData uri="http://schemas.openxmlformats.org/drawingml/2006/table">
            <a:tbl>
              <a:tblPr firstRow="1" bandRow="1">
                <a:tableStyleId>{5C22544A-7EE6-4342-B048-85BDC9FD1C3A}</a:tableStyleId>
              </a:tblPr>
              <a:tblGrid>
                <a:gridCol w="1441737">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5" name="Table 2">
            <a:extLst>
              <a:ext uri="{FF2B5EF4-FFF2-40B4-BE49-F238E27FC236}">
                <a16:creationId xmlns:a16="http://schemas.microsoft.com/office/drawing/2014/main" id="{654B28A7-29A3-4CE3-A8F0-3B23BEB219F2}"/>
              </a:ext>
            </a:extLst>
          </p:cNvPr>
          <p:cNvGraphicFramePr>
            <a:graphicFrameLocks noGrp="1"/>
          </p:cNvGraphicFramePr>
          <p:nvPr>
            <p:extLst>
              <p:ext uri="{D42A27DB-BD31-4B8C-83A1-F6EECF244321}">
                <p14:modId xmlns:p14="http://schemas.microsoft.com/office/powerpoint/2010/main" val="1878158474"/>
              </p:ext>
            </p:extLst>
          </p:nvPr>
        </p:nvGraphicFramePr>
        <p:xfrm>
          <a:off x="3722264" y="3757044"/>
          <a:ext cx="1295150" cy="338122"/>
        </p:xfrm>
        <a:graphic>
          <a:graphicData uri="http://schemas.openxmlformats.org/drawingml/2006/table">
            <a:tbl>
              <a:tblPr firstRow="1" bandRow="1">
                <a:tableStyleId>{5C22544A-7EE6-4342-B048-85BDC9FD1C3A}</a:tableStyleId>
              </a:tblPr>
              <a:tblGrid>
                <a:gridCol w="1295150">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3" name="Table 2">
            <a:extLst>
              <a:ext uri="{FF2B5EF4-FFF2-40B4-BE49-F238E27FC236}">
                <a16:creationId xmlns:a16="http://schemas.microsoft.com/office/drawing/2014/main" id="{B155BA46-5BA9-45E1-97F3-AA768CBD37D2}"/>
              </a:ext>
            </a:extLst>
          </p:cNvPr>
          <p:cNvGraphicFramePr>
            <a:graphicFrameLocks noGrp="1"/>
          </p:cNvGraphicFramePr>
          <p:nvPr>
            <p:extLst>
              <p:ext uri="{D42A27DB-BD31-4B8C-83A1-F6EECF244321}">
                <p14:modId xmlns:p14="http://schemas.microsoft.com/office/powerpoint/2010/main" val="99241523"/>
              </p:ext>
            </p:extLst>
          </p:nvPr>
        </p:nvGraphicFramePr>
        <p:xfrm>
          <a:off x="3362486" y="3085958"/>
          <a:ext cx="2028399" cy="338122"/>
        </p:xfrm>
        <a:graphic>
          <a:graphicData uri="http://schemas.openxmlformats.org/drawingml/2006/table">
            <a:tbl>
              <a:tblPr firstRow="1" bandRow="1">
                <a:tableStyleId>{5C22544A-7EE6-4342-B048-85BDC9FD1C3A}</a:tableStyleId>
              </a:tblPr>
              <a:tblGrid>
                <a:gridCol w="2028399">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20" name="Table 2">
            <a:extLst>
              <a:ext uri="{FF2B5EF4-FFF2-40B4-BE49-F238E27FC236}">
                <a16:creationId xmlns:a16="http://schemas.microsoft.com/office/drawing/2014/main" id="{C54E5FE6-64B0-4504-B70E-84F2002686CE}"/>
              </a:ext>
            </a:extLst>
          </p:cNvPr>
          <p:cNvGraphicFramePr>
            <a:graphicFrameLocks noGrp="1"/>
          </p:cNvGraphicFramePr>
          <p:nvPr>
            <p:extLst>
              <p:ext uri="{D42A27DB-BD31-4B8C-83A1-F6EECF244321}">
                <p14:modId xmlns:p14="http://schemas.microsoft.com/office/powerpoint/2010/main" val="1321001211"/>
              </p:ext>
            </p:extLst>
          </p:nvPr>
        </p:nvGraphicFramePr>
        <p:xfrm>
          <a:off x="2754219" y="2397368"/>
          <a:ext cx="3364295" cy="338122"/>
        </p:xfrm>
        <a:graphic>
          <a:graphicData uri="http://schemas.openxmlformats.org/drawingml/2006/table">
            <a:tbl>
              <a:tblPr firstRow="1" bandRow="1">
                <a:tableStyleId>{5C22544A-7EE6-4342-B048-85BDC9FD1C3A}</a:tableStyleId>
              </a:tblPr>
              <a:tblGrid>
                <a:gridCol w="3364295">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19" name="Table 2">
            <a:extLst>
              <a:ext uri="{FF2B5EF4-FFF2-40B4-BE49-F238E27FC236}">
                <a16:creationId xmlns:a16="http://schemas.microsoft.com/office/drawing/2014/main" id="{47165929-F6F4-4114-B70F-32B9699C6A5E}"/>
              </a:ext>
            </a:extLst>
          </p:cNvPr>
          <p:cNvGraphicFramePr>
            <a:graphicFrameLocks noGrp="1"/>
          </p:cNvGraphicFramePr>
          <p:nvPr>
            <p:extLst>
              <p:ext uri="{D42A27DB-BD31-4B8C-83A1-F6EECF244321}">
                <p14:modId xmlns:p14="http://schemas.microsoft.com/office/powerpoint/2010/main" val="1534100494"/>
              </p:ext>
            </p:extLst>
          </p:nvPr>
        </p:nvGraphicFramePr>
        <p:xfrm>
          <a:off x="3603083" y="5729030"/>
          <a:ext cx="1597013" cy="338122"/>
        </p:xfrm>
        <a:graphic>
          <a:graphicData uri="http://schemas.openxmlformats.org/drawingml/2006/table">
            <a:tbl>
              <a:tblPr firstRow="1" bandRow="1">
                <a:tableStyleId>{5C22544A-7EE6-4342-B048-85BDC9FD1C3A}</a:tableStyleId>
              </a:tblPr>
              <a:tblGrid>
                <a:gridCol w="1597013">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graphicFrame>
        <p:nvGraphicFramePr>
          <p:cNvPr id="2" name="Table 2">
            <a:extLst>
              <a:ext uri="{FF2B5EF4-FFF2-40B4-BE49-F238E27FC236}">
                <a16:creationId xmlns:a16="http://schemas.microsoft.com/office/drawing/2014/main" id="{63F7CC6F-7A9B-401D-8A14-2A9057B960C6}"/>
              </a:ext>
            </a:extLst>
          </p:cNvPr>
          <p:cNvGraphicFramePr>
            <a:graphicFrameLocks noGrp="1"/>
          </p:cNvGraphicFramePr>
          <p:nvPr>
            <p:extLst>
              <p:ext uri="{D42A27DB-BD31-4B8C-83A1-F6EECF244321}">
                <p14:modId xmlns:p14="http://schemas.microsoft.com/office/powerpoint/2010/main" val="2177459796"/>
              </p:ext>
            </p:extLst>
          </p:nvPr>
        </p:nvGraphicFramePr>
        <p:xfrm>
          <a:off x="3518325" y="1701369"/>
          <a:ext cx="1690778" cy="338122"/>
        </p:xfrm>
        <a:graphic>
          <a:graphicData uri="http://schemas.openxmlformats.org/drawingml/2006/table">
            <a:tbl>
              <a:tblPr firstRow="1" bandRow="1">
                <a:tableStyleId>{5C22544A-7EE6-4342-B048-85BDC9FD1C3A}</a:tableStyleId>
              </a:tblPr>
              <a:tblGrid>
                <a:gridCol w="1690778">
                  <a:extLst>
                    <a:ext uri="{9D8B030D-6E8A-4147-A177-3AD203B41FA5}">
                      <a16:colId xmlns:a16="http://schemas.microsoft.com/office/drawing/2014/main" val="3707996341"/>
                    </a:ext>
                  </a:extLst>
                </a:gridCol>
              </a:tblGrid>
              <a:tr h="338122">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823431126"/>
                  </a:ext>
                </a:extLst>
              </a:tr>
            </a:tbl>
          </a:graphicData>
        </a:graphic>
      </p:graphicFrame>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Research Process in a Nutshell</a:t>
            </a:r>
            <a:endParaRPr dirty="0"/>
          </a:p>
        </p:txBody>
      </p:sp>
      <p:sp>
        <p:nvSpPr>
          <p:cNvPr id="6" name="TextBox 5">
            <a:extLst>
              <a:ext uri="{FF2B5EF4-FFF2-40B4-BE49-F238E27FC236}">
                <a16:creationId xmlns:a16="http://schemas.microsoft.com/office/drawing/2014/main" id="{49413E0A-164B-4EFB-8E6D-C90375B2AD96}"/>
              </a:ext>
            </a:extLst>
          </p:cNvPr>
          <p:cNvSpPr txBox="1"/>
          <p:nvPr/>
        </p:nvSpPr>
        <p:spPr>
          <a:xfrm>
            <a:off x="3518325" y="1705210"/>
            <a:ext cx="1690778" cy="307777"/>
          </a:xfrm>
          <a:prstGeom prst="rect">
            <a:avLst/>
          </a:prstGeom>
          <a:noFill/>
        </p:spPr>
        <p:txBody>
          <a:bodyPr wrap="square" rtlCol="0">
            <a:spAutoFit/>
          </a:bodyPr>
          <a:lstStyle/>
          <a:p>
            <a:r>
              <a:rPr lang="en-US" dirty="0"/>
              <a:t>Idea Development</a:t>
            </a:r>
          </a:p>
        </p:txBody>
      </p:sp>
      <p:sp>
        <p:nvSpPr>
          <p:cNvPr id="9" name="TextBox 8">
            <a:extLst>
              <a:ext uri="{FF2B5EF4-FFF2-40B4-BE49-F238E27FC236}">
                <a16:creationId xmlns:a16="http://schemas.microsoft.com/office/drawing/2014/main" id="{5E825A97-DF51-4129-8469-F81412912A1D}"/>
              </a:ext>
            </a:extLst>
          </p:cNvPr>
          <p:cNvSpPr txBox="1"/>
          <p:nvPr/>
        </p:nvSpPr>
        <p:spPr>
          <a:xfrm>
            <a:off x="3362487" y="3078507"/>
            <a:ext cx="2080153" cy="307777"/>
          </a:xfrm>
          <a:prstGeom prst="rect">
            <a:avLst/>
          </a:prstGeom>
          <a:noFill/>
        </p:spPr>
        <p:txBody>
          <a:bodyPr wrap="square" rtlCol="0">
            <a:spAutoFit/>
          </a:bodyPr>
          <a:lstStyle/>
          <a:p>
            <a:r>
              <a:rPr lang="en-US" dirty="0"/>
              <a:t>Proposal Development</a:t>
            </a:r>
          </a:p>
        </p:txBody>
      </p:sp>
      <p:sp>
        <p:nvSpPr>
          <p:cNvPr id="10" name="TextBox 9">
            <a:extLst>
              <a:ext uri="{FF2B5EF4-FFF2-40B4-BE49-F238E27FC236}">
                <a16:creationId xmlns:a16="http://schemas.microsoft.com/office/drawing/2014/main" id="{51CF5419-A4BD-464B-8F92-20D251FACE51}"/>
              </a:ext>
            </a:extLst>
          </p:cNvPr>
          <p:cNvSpPr txBox="1"/>
          <p:nvPr/>
        </p:nvSpPr>
        <p:spPr>
          <a:xfrm>
            <a:off x="3726611" y="3753599"/>
            <a:ext cx="1690778" cy="307777"/>
          </a:xfrm>
          <a:prstGeom prst="rect">
            <a:avLst/>
          </a:prstGeom>
          <a:noFill/>
        </p:spPr>
        <p:txBody>
          <a:bodyPr wrap="square" rtlCol="0">
            <a:spAutoFit/>
          </a:bodyPr>
          <a:lstStyle/>
          <a:p>
            <a:r>
              <a:rPr lang="en-US" dirty="0"/>
              <a:t>IRB Approval</a:t>
            </a:r>
          </a:p>
        </p:txBody>
      </p:sp>
      <p:sp>
        <p:nvSpPr>
          <p:cNvPr id="11" name="TextBox 10">
            <a:extLst>
              <a:ext uri="{FF2B5EF4-FFF2-40B4-BE49-F238E27FC236}">
                <a16:creationId xmlns:a16="http://schemas.microsoft.com/office/drawing/2014/main" id="{D8B55BB0-E589-4E8E-8D22-864B6C8ABB90}"/>
              </a:ext>
            </a:extLst>
          </p:cNvPr>
          <p:cNvSpPr txBox="1"/>
          <p:nvPr/>
        </p:nvSpPr>
        <p:spPr>
          <a:xfrm>
            <a:off x="3685599" y="4438468"/>
            <a:ext cx="1690778" cy="307777"/>
          </a:xfrm>
          <a:prstGeom prst="rect">
            <a:avLst/>
          </a:prstGeom>
          <a:noFill/>
        </p:spPr>
        <p:txBody>
          <a:bodyPr wrap="square" rtlCol="0">
            <a:spAutoFit/>
          </a:bodyPr>
          <a:lstStyle/>
          <a:p>
            <a:r>
              <a:rPr lang="en-US" dirty="0"/>
              <a:t>Data Collection</a:t>
            </a:r>
          </a:p>
        </p:txBody>
      </p:sp>
      <p:sp>
        <p:nvSpPr>
          <p:cNvPr id="12" name="TextBox 11">
            <a:extLst>
              <a:ext uri="{FF2B5EF4-FFF2-40B4-BE49-F238E27FC236}">
                <a16:creationId xmlns:a16="http://schemas.microsoft.com/office/drawing/2014/main" id="{3A01E4AB-7A55-4A1C-AEDB-60DA84A0B328}"/>
              </a:ext>
            </a:extLst>
          </p:cNvPr>
          <p:cNvSpPr txBox="1"/>
          <p:nvPr/>
        </p:nvSpPr>
        <p:spPr>
          <a:xfrm>
            <a:off x="3778365" y="5084581"/>
            <a:ext cx="1690778" cy="307777"/>
          </a:xfrm>
          <a:prstGeom prst="rect">
            <a:avLst/>
          </a:prstGeom>
          <a:noFill/>
        </p:spPr>
        <p:txBody>
          <a:bodyPr wrap="square" rtlCol="0">
            <a:spAutoFit/>
          </a:bodyPr>
          <a:lstStyle/>
          <a:p>
            <a:r>
              <a:rPr lang="en-US" dirty="0"/>
              <a:t>Data Analysis</a:t>
            </a:r>
          </a:p>
        </p:txBody>
      </p:sp>
      <p:sp>
        <p:nvSpPr>
          <p:cNvPr id="14" name="TextBox 13">
            <a:extLst>
              <a:ext uri="{FF2B5EF4-FFF2-40B4-BE49-F238E27FC236}">
                <a16:creationId xmlns:a16="http://schemas.microsoft.com/office/drawing/2014/main" id="{E2DBD031-D11D-4614-AEDB-7A1A30CC6A86}"/>
              </a:ext>
            </a:extLst>
          </p:cNvPr>
          <p:cNvSpPr txBox="1"/>
          <p:nvPr/>
        </p:nvSpPr>
        <p:spPr>
          <a:xfrm>
            <a:off x="3752011" y="5717377"/>
            <a:ext cx="1690778" cy="307777"/>
          </a:xfrm>
          <a:prstGeom prst="rect">
            <a:avLst/>
          </a:prstGeom>
          <a:noFill/>
        </p:spPr>
        <p:txBody>
          <a:bodyPr wrap="square" rtlCol="0">
            <a:spAutoFit/>
          </a:bodyPr>
          <a:lstStyle/>
          <a:p>
            <a:r>
              <a:rPr lang="en-US" dirty="0"/>
              <a:t>Dissemination</a:t>
            </a:r>
          </a:p>
        </p:txBody>
      </p:sp>
      <p:sp>
        <p:nvSpPr>
          <p:cNvPr id="16" name="TextBox 15">
            <a:extLst>
              <a:ext uri="{FF2B5EF4-FFF2-40B4-BE49-F238E27FC236}">
                <a16:creationId xmlns:a16="http://schemas.microsoft.com/office/drawing/2014/main" id="{93E0E225-0297-40F3-A688-217B47F448EA}"/>
              </a:ext>
            </a:extLst>
          </p:cNvPr>
          <p:cNvSpPr txBox="1"/>
          <p:nvPr/>
        </p:nvSpPr>
        <p:spPr>
          <a:xfrm>
            <a:off x="2890744" y="2397368"/>
            <a:ext cx="3640335" cy="307777"/>
          </a:xfrm>
          <a:prstGeom prst="rect">
            <a:avLst/>
          </a:prstGeom>
          <a:noFill/>
        </p:spPr>
        <p:txBody>
          <a:bodyPr wrap="square" rtlCol="0">
            <a:spAutoFit/>
          </a:bodyPr>
          <a:lstStyle/>
          <a:p>
            <a:r>
              <a:rPr lang="en-US" dirty="0"/>
              <a:t>Putting the Research Team Together</a:t>
            </a:r>
          </a:p>
        </p:txBody>
      </p:sp>
      <p:cxnSp>
        <p:nvCxnSpPr>
          <p:cNvPr id="7" name="Straight Arrow Connector 6">
            <a:extLst>
              <a:ext uri="{FF2B5EF4-FFF2-40B4-BE49-F238E27FC236}">
                <a16:creationId xmlns:a16="http://schemas.microsoft.com/office/drawing/2014/main" id="{9398E767-97A7-4A91-A9BA-2468B452175E}"/>
              </a:ext>
            </a:extLst>
          </p:cNvPr>
          <p:cNvCxnSpPr>
            <a:cxnSpLocks/>
          </p:cNvCxnSpPr>
          <p:nvPr/>
        </p:nvCxnSpPr>
        <p:spPr>
          <a:xfrm>
            <a:off x="4323957" y="2053946"/>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98C7A5F-7ED1-4CC8-B67A-E8C663DCEB00}"/>
              </a:ext>
            </a:extLst>
          </p:cNvPr>
          <p:cNvCxnSpPr>
            <a:cxnSpLocks/>
          </p:cNvCxnSpPr>
          <p:nvPr/>
        </p:nvCxnSpPr>
        <p:spPr>
          <a:xfrm>
            <a:off x="4321079" y="2735490"/>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C3492FB-49AD-4363-90B0-1F04D614014E}"/>
              </a:ext>
            </a:extLst>
          </p:cNvPr>
          <p:cNvCxnSpPr>
            <a:cxnSpLocks/>
          </p:cNvCxnSpPr>
          <p:nvPr/>
        </p:nvCxnSpPr>
        <p:spPr>
          <a:xfrm>
            <a:off x="4317373" y="4746245"/>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7ADA3C1-4E50-4D7D-9C5C-A169A512B4CD}"/>
              </a:ext>
            </a:extLst>
          </p:cNvPr>
          <p:cNvCxnSpPr>
            <a:cxnSpLocks/>
          </p:cNvCxnSpPr>
          <p:nvPr/>
        </p:nvCxnSpPr>
        <p:spPr>
          <a:xfrm>
            <a:off x="4317373" y="3417730"/>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0696B1C-40BE-44C0-B09B-77D0AF72E0C6}"/>
              </a:ext>
            </a:extLst>
          </p:cNvPr>
          <p:cNvCxnSpPr>
            <a:cxnSpLocks/>
          </p:cNvCxnSpPr>
          <p:nvPr/>
        </p:nvCxnSpPr>
        <p:spPr>
          <a:xfrm>
            <a:off x="4311458" y="5392358"/>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F0C0424-98ED-4DB5-8665-ECCB0E1B26CC}"/>
              </a:ext>
            </a:extLst>
          </p:cNvPr>
          <p:cNvCxnSpPr>
            <a:cxnSpLocks/>
          </p:cNvCxnSpPr>
          <p:nvPr/>
        </p:nvCxnSpPr>
        <p:spPr>
          <a:xfrm>
            <a:off x="4317373" y="4082346"/>
            <a:ext cx="0" cy="3434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Google Shape;77;p12">
            <a:extLst>
              <a:ext uri="{FF2B5EF4-FFF2-40B4-BE49-F238E27FC236}">
                <a16:creationId xmlns:a16="http://schemas.microsoft.com/office/drawing/2014/main" id="{E6E8C890-EF3F-6C42-9C91-F2518CB69BB2}"/>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28" name="Google Shape;78;p12">
            <a:extLst>
              <a:ext uri="{FF2B5EF4-FFF2-40B4-BE49-F238E27FC236}">
                <a16:creationId xmlns:a16="http://schemas.microsoft.com/office/drawing/2014/main" id="{263FD9F6-C107-3545-AA51-28FD7ED3DB5E}"/>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57701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lvl="0"/>
            <a:r>
              <a:rPr lang="en-US" dirty="0"/>
              <a:t>Idea Development</a:t>
            </a:r>
            <a:endParaRPr dirty="0"/>
          </a:p>
        </p:txBody>
      </p:sp>
      <p:sp>
        <p:nvSpPr>
          <p:cNvPr id="72" name="Google Shape;72;p2"/>
          <p:cNvSpPr txBox="1">
            <a:spLocks noGrp="1"/>
          </p:cNvSpPr>
          <p:nvPr>
            <p:ph type="body" idx="1"/>
          </p:nvPr>
        </p:nvSpPr>
        <p:spPr>
          <a:xfrm>
            <a:off x="628544" y="1933044"/>
            <a:ext cx="7886700" cy="1325701"/>
          </a:xfrm>
          <a:prstGeom prst="rect">
            <a:avLst/>
          </a:prstGeom>
          <a:noFill/>
          <a:ln>
            <a:noFill/>
          </a:ln>
        </p:spPr>
        <p:txBody>
          <a:bodyPr spcFirstLastPara="1" wrap="square" lIns="91425" tIns="91425" rIns="91425" bIns="91425" anchor="t" anchorCtr="0">
            <a:noAutofit/>
          </a:bodyPr>
          <a:lstStyle/>
          <a:p>
            <a:pPr marL="0" indent="0">
              <a:buNone/>
            </a:pPr>
            <a:r>
              <a:rPr lang="en-US" altLang="en-US" dirty="0"/>
              <a:t>FINER</a:t>
            </a:r>
          </a:p>
          <a:p>
            <a:pPr lvl="1"/>
            <a:r>
              <a:rPr lang="en-US" altLang="en-US" dirty="0"/>
              <a:t>Feasible</a:t>
            </a:r>
          </a:p>
          <a:p>
            <a:pPr lvl="1"/>
            <a:r>
              <a:rPr lang="en-US" altLang="en-US" dirty="0"/>
              <a:t>Interesting</a:t>
            </a:r>
          </a:p>
          <a:p>
            <a:pPr lvl="1"/>
            <a:r>
              <a:rPr lang="en-US" altLang="en-US" dirty="0"/>
              <a:t>Novel</a:t>
            </a:r>
          </a:p>
          <a:p>
            <a:pPr lvl="1"/>
            <a:r>
              <a:rPr lang="en-US" altLang="en-US" dirty="0"/>
              <a:t>Ethical</a:t>
            </a:r>
          </a:p>
          <a:p>
            <a:pPr lvl="1"/>
            <a:r>
              <a:rPr lang="en-US" altLang="en-US" dirty="0"/>
              <a:t>Relevant</a:t>
            </a:r>
            <a:endParaRPr sz="2400" dirty="0">
              <a:solidFill>
                <a:schemeClr val="accent5">
                  <a:lumMod val="50000"/>
                </a:schemeClr>
              </a:solidFill>
            </a:endParaRPr>
          </a:p>
        </p:txBody>
      </p:sp>
      <p:sp>
        <p:nvSpPr>
          <p:cNvPr id="4" name="Rectangle 3">
            <a:extLst>
              <a:ext uri="{FF2B5EF4-FFF2-40B4-BE49-F238E27FC236}">
                <a16:creationId xmlns:a16="http://schemas.microsoft.com/office/drawing/2014/main" id="{7CAB1B58-E398-46B7-BDFB-E4688D68EA42}"/>
              </a:ext>
            </a:extLst>
          </p:cNvPr>
          <p:cNvSpPr/>
          <p:nvPr/>
        </p:nvSpPr>
        <p:spPr>
          <a:xfrm>
            <a:off x="628544" y="4892588"/>
            <a:ext cx="8153400" cy="738664"/>
          </a:xfrm>
          <a:prstGeom prst="rect">
            <a:avLst/>
          </a:prstGeom>
        </p:spPr>
        <p:txBody>
          <a:bodyPr wrap="square">
            <a:spAutoFit/>
          </a:bodyPr>
          <a:lstStyle/>
          <a:p>
            <a:r>
              <a:rPr lang="en-US" sz="1400" dirty="0">
                <a:solidFill>
                  <a:schemeClr val="tx1"/>
                </a:solidFill>
                <a:latin typeface="Arial" panose="020B0604020202020204" pitchFamily="34" charset="0"/>
              </a:rPr>
              <a:t>Hulley, S.B., Cummings, S.R., Browner, W.S., Grady, D.G. and Newman, T.B., 2001. Conceiving the research question. </a:t>
            </a:r>
            <a:r>
              <a:rPr lang="en-US" sz="1400" i="1" dirty="0">
                <a:solidFill>
                  <a:schemeClr val="tx1"/>
                </a:solidFill>
                <a:latin typeface="Arial" panose="020B0604020202020204" pitchFamily="34" charset="0"/>
              </a:rPr>
              <a:t>Designing Clinical Research. 2nd ed. Philadelphia, PA: Lippincott Williams &amp; Wilkins</a:t>
            </a:r>
            <a:r>
              <a:rPr lang="en-US" sz="1400" dirty="0">
                <a:solidFill>
                  <a:schemeClr val="tx1"/>
                </a:solidFill>
                <a:latin typeface="Arial" panose="020B0604020202020204" pitchFamily="34" charset="0"/>
              </a:rPr>
              <a:t>, p.335.</a:t>
            </a:r>
            <a:endParaRPr lang="en-US" sz="1400" dirty="0">
              <a:solidFill>
                <a:schemeClr val="tx1"/>
              </a:solidFill>
              <a:effectLst/>
              <a:latin typeface="Arial" panose="020B0604020202020204" pitchFamily="34" charset="0"/>
            </a:endParaRPr>
          </a:p>
        </p:txBody>
      </p:sp>
      <p:sp>
        <p:nvSpPr>
          <p:cNvPr id="5" name="Google Shape;77;p12">
            <a:extLst>
              <a:ext uri="{FF2B5EF4-FFF2-40B4-BE49-F238E27FC236}">
                <a16:creationId xmlns:a16="http://schemas.microsoft.com/office/drawing/2014/main" id="{DB29F3B6-4BFA-EE4B-9563-1F90C5472C30}"/>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2020</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45FF37C0-1B51-2B40-8BA6-1F0267ACB737}"/>
              </a:ext>
            </a:extLst>
          </p:cNvPr>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kumimoji="0" lang="en-US" sz="1000" b="1" i="0" u="none" strike="noStrike" kern="1200" cap="none" spc="0" normalizeH="0" baseline="0" noProof="0" smtClean="0">
                <a:ln>
                  <a:noFill/>
                </a:ln>
                <a:solidFill>
                  <a:prstClr val="black"/>
                </a:solidFill>
                <a:effectLst/>
                <a:uLnTx/>
                <a:uFillTx/>
                <a:latin typeface="Arial"/>
                <a:cs typeface="Arial"/>
                <a:sym typeface="Arial"/>
              </a:rPr>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9</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303172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3.xml><?xml version="1.0" encoding="utf-8"?>
<a:theme xmlns:a="http://schemas.openxmlformats.org/drawingml/2006/main" name="2_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2570</TotalTime>
  <Words>2123</Words>
  <Application>Microsoft Macintosh PowerPoint</Application>
  <PresentationFormat>On-screen Show (4:3)</PresentationFormat>
  <Paragraphs>486</Paragraphs>
  <Slides>31</Slides>
  <Notes>30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8" baseType="lpstr">
      <vt:lpstr>Arial</vt:lpstr>
      <vt:lpstr>Comic Sans MS</vt:lpstr>
      <vt:lpstr>Wingdings</vt:lpstr>
      <vt:lpstr>PME-2016</vt:lpstr>
      <vt:lpstr>1_PME-2016</vt:lpstr>
      <vt:lpstr>2_PME-2016</vt:lpstr>
      <vt:lpstr>Worksheet</vt:lpstr>
      <vt:lpstr>Research &amp; Scholarly Process in a Nutshell: Getting Started</vt:lpstr>
      <vt:lpstr>Introducing Your Presenter…</vt:lpstr>
      <vt:lpstr>Learning Objectives</vt:lpstr>
      <vt:lpstr>Why Engage in Research and Scholarly Activities?</vt:lpstr>
      <vt:lpstr>Keeping the End in Mind: ACGME Requirements-Faculty</vt:lpstr>
      <vt:lpstr>Keeping the End in Mind: ACGME Requirements- Residents</vt:lpstr>
      <vt:lpstr>ACGME Review Committee  Faculty Scholarly Dissemination </vt:lpstr>
      <vt:lpstr>Research Process in a Nutshell</vt:lpstr>
      <vt:lpstr>Idea Development</vt:lpstr>
      <vt:lpstr>Idea Development- Feasibility</vt:lpstr>
      <vt:lpstr>Putting the Team Together</vt:lpstr>
      <vt:lpstr>Putting the Team Together</vt:lpstr>
      <vt:lpstr>Process in a Nutshell</vt:lpstr>
      <vt:lpstr>Proposal Basic Elements</vt:lpstr>
      <vt:lpstr>Proposal- Citation Manager</vt:lpstr>
      <vt:lpstr>Proposal- Citation Manager</vt:lpstr>
      <vt:lpstr>IRB Approval</vt:lpstr>
      <vt:lpstr>IRB Requirements</vt:lpstr>
      <vt:lpstr>Process in a Nutshell</vt:lpstr>
      <vt:lpstr>Data Collection</vt:lpstr>
      <vt:lpstr>Data Analysis</vt:lpstr>
      <vt:lpstr>Dissemination-Posters</vt:lpstr>
      <vt:lpstr>Dissemination-Manuscript Writing-Anti Plagiarism  </vt:lpstr>
      <vt:lpstr>Dissemination- Manuscript Writing-Predatory Journal</vt:lpstr>
      <vt:lpstr>Dissemination-Manuscript Writing</vt:lpstr>
      <vt:lpstr>Other Tools- Scholarly Checklist</vt:lpstr>
      <vt:lpstr>Best Practices</vt:lpstr>
      <vt:lpstr>Key  Take-Away</vt:lpstr>
      <vt:lpstr>Thank You!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the  Program Evaluation Committee (PEC)</dc:title>
  <dc:creator>Heather Harvey</dc:creator>
  <cp:lastModifiedBy>Douglas Knox</cp:lastModifiedBy>
  <cp:revision>380</cp:revision>
  <dcterms:created xsi:type="dcterms:W3CDTF">2019-11-07T17:19:26Z</dcterms:created>
  <dcterms:modified xsi:type="dcterms:W3CDTF">2020-02-12T15:42:50Z</dcterms:modified>
</cp:coreProperties>
</file>