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  <p:sldMasterId id="2147486424" r:id="rId2"/>
  </p:sldMasterIdLst>
  <p:notesMasterIdLst>
    <p:notesMasterId r:id="rId41"/>
  </p:notesMasterIdLst>
  <p:sldIdLst>
    <p:sldId id="369" r:id="rId3"/>
    <p:sldId id="256" r:id="rId4"/>
    <p:sldId id="308" r:id="rId5"/>
    <p:sldId id="334" r:id="rId6"/>
    <p:sldId id="378" r:id="rId7"/>
    <p:sldId id="432" r:id="rId8"/>
    <p:sldId id="427" r:id="rId9"/>
    <p:sldId id="430" r:id="rId10"/>
    <p:sldId id="426" r:id="rId11"/>
    <p:sldId id="428" r:id="rId12"/>
    <p:sldId id="442" r:id="rId13"/>
    <p:sldId id="418" r:id="rId14"/>
    <p:sldId id="434" r:id="rId15"/>
    <p:sldId id="441" r:id="rId16"/>
    <p:sldId id="443" r:id="rId17"/>
    <p:sldId id="417" r:id="rId18"/>
    <p:sldId id="419" r:id="rId19"/>
    <p:sldId id="399" r:id="rId20"/>
    <p:sldId id="444" r:id="rId21"/>
    <p:sldId id="425" r:id="rId22"/>
    <p:sldId id="436" r:id="rId23"/>
    <p:sldId id="437" r:id="rId24"/>
    <p:sldId id="400" r:id="rId25"/>
    <p:sldId id="431" r:id="rId26"/>
    <p:sldId id="445" r:id="rId27"/>
    <p:sldId id="401" r:id="rId28"/>
    <p:sldId id="435" r:id="rId29"/>
    <p:sldId id="423" r:id="rId30"/>
    <p:sldId id="402" r:id="rId31"/>
    <p:sldId id="403" r:id="rId32"/>
    <p:sldId id="416" r:id="rId33"/>
    <p:sldId id="420" r:id="rId34"/>
    <p:sldId id="421" r:id="rId35"/>
    <p:sldId id="396" r:id="rId36"/>
    <p:sldId id="287" r:id="rId37"/>
    <p:sldId id="336" r:id="rId38"/>
    <p:sldId id="367" r:id="rId39"/>
    <p:sldId id="329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6" autoAdjust="0"/>
    <p:restoredTop sz="88408" autoAdjust="0"/>
  </p:normalViewPr>
  <p:slideViewPr>
    <p:cSldViewPr snapToGrid="0" snapToObjects="1">
      <p:cViewPr varScale="1">
        <p:scale>
          <a:sx n="94" d="100"/>
          <a:sy n="94" d="100"/>
        </p:scale>
        <p:origin x="18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6F66A-E66E-42BB-A1EA-25B6C44A0E2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5992B05-E288-46D0-A155-FD8AFDD2AFD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Do</a:t>
          </a:r>
        </a:p>
      </dgm:t>
    </dgm:pt>
    <dgm:pt modelId="{EF5D5193-BD46-42F1-BA2F-98DF0A9375F1}" type="parTrans" cxnId="{B7DAA78E-80FB-41FA-962D-DD5CF65B379C}">
      <dgm:prSet/>
      <dgm:spPr/>
      <dgm:t>
        <a:bodyPr/>
        <a:lstStyle/>
        <a:p>
          <a:endParaRPr lang="en-US"/>
        </a:p>
      </dgm:t>
    </dgm:pt>
    <dgm:pt modelId="{83AA1BCF-072A-4EA0-938F-D90F3EE05A64}" type="sibTrans" cxnId="{B7DAA78E-80FB-41FA-962D-DD5CF65B379C}">
      <dgm:prSet/>
      <dgm:spPr/>
      <dgm:t>
        <a:bodyPr/>
        <a:lstStyle/>
        <a:p>
          <a:endParaRPr lang="en-US"/>
        </a:p>
      </dgm:t>
    </dgm:pt>
    <dgm:pt modelId="{D1F35BB6-7221-435F-8473-EA85EA18F8E2}">
      <dgm:prSet custT="1"/>
      <dgm:spPr/>
      <dgm:t>
        <a:bodyPr/>
        <a:lstStyle/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500" baseline="0" dirty="0"/>
            <a:t>Have a well-founded and detailed written research proposal.</a:t>
          </a:r>
        </a:p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500" baseline="0" dirty="0"/>
            <a:t>Match trainee experience with the complexity of project.</a:t>
          </a:r>
        </a:p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500" baseline="0" dirty="0"/>
            <a:t>A thorough feasibility study.</a:t>
          </a:r>
        </a:p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500" baseline="0" dirty="0"/>
            <a:t>Have the necessary resources for faculty and trainees.</a:t>
          </a:r>
        </a:p>
      </dgm:t>
    </dgm:pt>
    <dgm:pt modelId="{CEDC3E54-23FB-4779-B056-47C7C6822520}" type="parTrans" cxnId="{9B36CDEC-9A82-4005-9B24-D849ED859ECA}">
      <dgm:prSet/>
      <dgm:spPr/>
      <dgm:t>
        <a:bodyPr/>
        <a:lstStyle/>
        <a:p>
          <a:endParaRPr lang="en-US"/>
        </a:p>
      </dgm:t>
    </dgm:pt>
    <dgm:pt modelId="{6EB631B0-DECD-40ED-B25F-A000D06C9671}" type="sibTrans" cxnId="{9B36CDEC-9A82-4005-9B24-D849ED859ECA}">
      <dgm:prSet/>
      <dgm:spPr/>
      <dgm:t>
        <a:bodyPr/>
        <a:lstStyle/>
        <a:p>
          <a:endParaRPr lang="en-US"/>
        </a:p>
      </dgm:t>
    </dgm:pt>
    <dgm:pt modelId="{7B639E5D-9D1A-42DC-97BC-F96C0BBEBF9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Don’t</a:t>
          </a:r>
        </a:p>
      </dgm:t>
    </dgm:pt>
    <dgm:pt modelId="{97275005-0A2C-4E5C-B6AA-470467D7A5DD}" type="parTrans" cxnId="{F44DD4AD-817E-4576-9D58-201B7CB448EF}">
      <dgm:prSet/>
      <dgm:spPr/>
      <dgm:t>
        <a:bodyPr/>
        <a:lstStyle/>
        <a:p>
          <a:endParaRPr lang="en-US"/>
        </a:p>
      </dgm:t>
    </dgm:pt>
    <dgm:pt modelId="{3F621E2C-6EB3-4021-89AD-AF8B2928F019}" type="sibTrans" cxnId="{F44DD4AD-817E-4576-9D58-201B7CB448EF}">
      <dgm:prSet/>
      <dgm:spPr/>
      <dgm:t>
        <a:bodyPr/>
        <a:lstStyle/>
        <a:p>
          <a:endParaRPr lang="en-US"/>
        </a:p>
      </dgm:t>
    </dgm:pt>
    <dgm:pt modelId="{528E32DF-4CDC-4BCD-B4B5-20001A0F8AB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500" baseline="0" dirty="0"/>
            <a:t>Forget to do a feasibility. </a:t>
          </a:r>
        </a:p>
        <a:p>
          <a:pPr algn="l">
            <a:lnSpc>
              <a:spcPct val="100000"/>
            </a:lnSpc>
          </a:pPr>
          <a:r>
            <a:rPr lang="en-US" sz="1500" baseline="0" dirty="0"/>
            <a:t>Apply to the IRB before completing a proposal.</a:t>
          </a:r>
        </a:p>
        <a:p>
          <a:pPr algn="l">
            <a:lnSpc>
              <a:spcPct val="100000"/>
            </a:lnSpc>
          </a:pPr>
          <a:r>
            <a:rPr lang="en-US" sz="1500" baseline="0" dirty="0"/>
            <a:t>Skip performing a thorough literature search. </a:t>
          </a:r>
        </a:p>
        <a:p>
          <a:pPr algn="l">
            <a:lnSpc>
              <a:spcPct val="100000"/>
            </a:lnSpc>
          </a:pPr>
          <a:r>
            <a:rPr lang="en-US" sz="1500" baseline="0" dirty="0"/>
            <a:t>Delay working with your IRB.</a:t>
          </a:r>
        </a:p>
        <a:p>
          <a:pPr algn="l">
            <a:lnSpc>
              <a:spcPct val="100000"/>
            </a:lnSpc>
          </a:pPr>
          <a:r>
            <a:rPr lang="en-US" sz="1500" baseline="0" dirty="0"/>
            <a:t>Do research alone-work with a reliable team.</a:t>
          </a:r>
        </a:p>
        <a:p>
          <a:pPr algn="l">
            <a:lnSpc>
              <a:spcPct val="100000"/>
            </a:lnSpc>
          </a:pPr>
          <a:endParaRPr lang="en-US" sz="1500" baseline="0" dirty="0"/>
        </a:p>
      </dgm:t>
    </dgm:pt>
    <dgm:pt modelId="{7CB3FB31-B8B0-4085-9816-CFAD4FAF7A09}" type="parTrans" cxnId="{0D42506D-BD5B-4EDC-BB07-785D26A71513}">
      <dgm:prSet/>
      <dgm:spPr/>
      <dgm:t>
        <a:bodyPr/>
        <a:lstStyle/>
        <a:p>
          <a:endParaRPr lang="en-US"/>
        </a:p>
      </dgm:t>
    </dgm:pt>
    <dgm:pt modelId="{3E89B65C-CEE1-44F0-AF2F-B41DB4D995C0}" type="sibTrans" cxnId="{0D42506D-BD5B-4EDC-BB07-785D26A71513}">
      <dgm:prSet/>
      <dgm:spPr/>
      <dgm:t>
        <a:bodyPr/>
        <a:lstStyle/>
        <a:p>
          <a:endParaRPr lang="en-US"/>
        </a:p>
      </dgm:t>
    </dgm:pt>
    <dgm:pt modelId="{BC15B79E-D17E-4874-9B9C-746D6D80308A}" type="pres">
      <dgm:prSet presAssocID="{4836F66A-E66E-42BB-A1EA-25B6C44A0E2B}" presName="root" presStyleCnt="0">
        <dgm:presLayoutVars>
          <dgm:dir/>
          <dgm:resizeHandles val="exact"/>
        </dgm:presLayoutVars>
      </dgm:prSet>
      <dgm:spPr/>
    </dgm:pt>
    <dgm:pt modelId="{504BAB6F-7682-40A7-85A6-D3DEEB55E4D6}" type="pres">
      <dgm:prSet presAssocID="{F5992B05-E288-46D0-A155-FD8AFDD2AFDA}" presName="compNode" presStyleCnt="0"/>
      <dgm:spPr/>
    </dgm:pt>
    <dgm:pt modelId="{E81E0409-7E6B-4E88-B7A6-6E442A0C9150}" type="pres">
      <dgm:prSet presAssocID="{F5992B05-E288-46D0-A155-FD8AFDD2AFD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3E07289-D3C3-4683-8981-6B43B167FA11}" type="pres">
      <dgm:prSet presAssocID="{F5992B05-E288-46D0-A155-FD8AFDD2AFDA}" presName="iconSpace" presStyleCnt="0"/>
      <dgm:spPr/>
    </dgm:pt>
    <dgm:pt modelId="{0C12A1F0-1E25-4DCF-AE13-7189AE9F4DF5}" type="pres">
      <dgm:prSet presAssocID="{F5992B05-E288-46D0-A155-FD8AFDD2AFDA}" presName="parTx" presStyleLbl="revTx" presStyleIdx="0" presStyleCnt="4">
        <dgm:presLayoutVars>
          <dgm:chMax val="0"/>
          <dgm:chPref val="0"/>
        </dgm:presLayoutVars>
      </dgm:prSet>
      <dgm:spPr/>
    </dgm:pt>
    <dgm:pt modelId="{207A1C0B-944A-470D-B3AA-6F473B801146}" type="pres">
      <dgm:prSet presAssocID="{F5992B05-E288-46D0-A155-FD8AFDD2AFDA}" presName="txSpace" presStyleCnt="0"/>
      <dgm:spPr/>
    </dgm:pt>
    <dgm:pt modelId="{519EDB4F-77F4-4F92-BB9B-418749261CB3}" type="pres">
      <dgm:prSet presAssocID="{F5992B05-E288-46D0-A155-FD8AFDD2AFDA}" presName="desTx" presStyleLbl="revTx" presStyleIdx="1" presStyleCnt="4">
        <dgm:presLayoutVars/>
      </dgm:prSet>
      <dgm:spPr/>
    </dgm:pt>
    <dgm:pt modelId="{4CDF4D20-04E3-4395-BF84-BB480BDF84E5}" type="pres">
      <dgm:prSet presAssocID="{83AA1BCF-072A-4EA0-938F-D90F3EE05A64}" presName="sibTrans" presStyleCnt="0"/>
      <dgm:spPr/>
    </dgm:pt>
    <dgm:pt modelId="{D6BEF1AD-983E-4135-B190-4C8BE5C8086D}" type="pres">
      <dgm:prSet presAssocID="{7B639E5D-9D1A-42DC-97BC-F96C0BBEBF9E}" presName="compNode" presStyleCnt="0"/>
      <dgm:spPr/>
    </dgm:pt>
    <dgm:pt modelId="{52EC7C36-D7BA-4E0E-879D-63845B325C1B}" type="pres">
      <dgm:prSet presAssocID="{7B639E5D-9D1A-42DC-97BC-F96C0BBEBF9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4052DA12-693D-4197-9DB2-4E989243BF38}" type="pres">
      <dgm:prSet presAssocID="{7B639E5D-9D1A-42DC-97BC-F96C0BBEBF9E}" presName="iconSpace" presStyleCnt="0"/>
      <dgm:spPr/>
    </dgm:pt>
    <dgm:pt modelId="{67E681A5-4C19-4308-BDE5-C9255C16FB59}" type="pres">
      <dgm:prSet presAssocID="{7B639E5D-9D1A-42DC-97BC-F96C0BBEBF9E}" presName="parTx" presStyleLbl="revTx" presStyleIdx="2" presStyleCnt="4">
        <dgm:presLayoutVars>
          <dgm:chMax val="0"/>
          <dgm:chPref val="0"/>
        </dgm:presLayoutVars>
      </dgm:prSet>
      <dgm:spPr/>
    </dgm:pt>
    <dgm:pt modelId="{0A294E21-26FF-45D1-AB44-0012AE2A54B8}" type="pres">
      <dgm:prSet presAssocID="{7B639E5D-9D1A-42DC-97BC-F96C0BBEBF9E}" presName="txSpace" presStyleCnt="0"/>
      <dgm:spPr/>
    </dgm:pt>
    <dgm:pt modelId="{D187BDC7-9518-482C-9F16-01C4E468753A}" type="pres">
      <dgm:prSet presAssocID="{7B639E5D-9D1A-42DC-97BC-F96C0BBEBF9E}" presName="desTx" presStyleLbl="revTx" presStyleIdx="3" presStyleCnt="4">
        <dgm:presLayoutVars/>
      </dgm:prSet>
      <dgm:spPr/>
    </dgm:pt>
  </dgm:ptLst>
  <dgm:cxnLst>
    <dgm:cxn modelId="{CAAB0D3F-8573-406D-BF36-C95B3F6306ED}" type="presOf" srcId="{4836F66A-E66E-42BB-A1EA-25B6C44A0E2B}" destId="{BC15B79E-D17E-4874-9B9C-746D6D80308A}" srcOrd="0" destOrd="0" presId="urn:microsoft.com/office/officeart/2018/5/layout/CenteredIconLabelDescriptionList"/>
    <dgm:cxn modelId="{29048D5A-3D64-410B-82E6-F4B3379F80CD}" type="presOf" srcId="{7B639E5D-9D1A-42DC-97BC-F96C0BBEBF9E}" destId="{67E681A5-4C19-4308-BDE5-C9255C16FB59}" srcOrd="0" destOrd="0" presId="urn:microsoft.com/office/officeart/2018/5/layout/CenteredIconLabelDescriptionList"/>
    <dgm:cxn modelId="{0D42506D-BD5B-4EDC-BB07-785D26A71513}" srcId="{7B639E5D-9D1A-42DC-97BC-F96C0BBEBF9E}" destId="{528E32DF-4CDC-4BCD-B4B5-20001A0F8AB3}" srcOrd="0" destOrd="0" parTransId="{7CB3FB31-B8B0-4085-9816-CFAD4FAF7A09}" sibTransId="{3E89B65C-CEE1-44F0-AF2F-B41DB4D995C0}"/>
    <dgm:cxn modelId="{2F671C8A-2EA5-42C9-A096-21045D51931E}" type="presOf" srcId="{F5992B05-E288-46D0-A155-FD8AFDD2AFDA}" destId="{0C12A1F0-1E25-4DCF-AE13-7189AE9F4DF5}" srcOrd="0" destOrd="0" presId="urn:microsoft.com/office/officeart/2018/5/layout/CenteredIconLabelDescriptionList"/>
    <dgm:cxn modelId="{B7DAA78E-80FB-41FA-962D-DD5CF65B379C}" srcId="{4836F66A-E66E-42BB-A1EA-25B6C44A0E2B}" destId="{F5992B05-E288-46D0-A155-FD8AFDD2AFDA}" srcOrd="0" destOrd="0" parTransId="{EF5D5193-BD46-42F1-BA2F-98DF0A9375F1}" sibTransId="{83AA1BCF-072A-4EA0-938F-D90F3EE05A64}"/>
    <dgm:cxn modelId="{F44DD4AD-817E-4576-9D58-201B7CB448EF}" srcId="{4836F66A-E66E-42BB-A1EA-25B6C44A0E2B}" destId="{7B639E5D-9D1A-42DC-97BC-F96C0BBEBF9E}" srcOrd="1" destOrd="0" parTransId="{97275005-0A2C-4E5C-B6AA-470467D7A5DD}" sibTransId="{3F621E2C-6EB3-4021-89AD-AF8B2928F019}"/>
    <dgm:cxn modelId="{603F81BA-F405-4EE2-8157-791E165516D0}" type="presOf" srcId="{D1F35BB6-7221-435F-8473-EA85EA18F8E2}" destId="{519EDB4F-77F4-4F92-BB9B-418749261CB3}" srcOrd="0" destOrd="0" presId="urn:microsoft.com/office/officeart/2018/5/layout/CenteredIconLabelDescriptionList"/>
    <dgm:cxn modelId="{9B36CDEC-9A82-4005-9B24-D849ED859ECA}" srcId="{F5992B05-E288-46D0-A155-FD8AFDD2AFDA}" destId="{D1F35BB6-7221-435F-8473-EA85EA18F8E2}" srcOrd="0" destOrd="0" parTransId="{CEDC3E54-23FB-4779-B056-47C7C6822520}" sibTransId="{6EB631B0-DECD-40ED-B25F-A000D06C9671}"/>
    <dgm:cxn modelId="{3A56D1F0-EE07-404B-99D5-436A53496378}" type="presOf" srcId="{528E32DF-4CDC-4BCD-B4B5-20001A0F8AB3}" destId="{D187BDC7-9518-482C-9F16-01C4E468753A}" srcOrd="0" destOrd="0" presId="urn:microsoft.com/office/officeart/2018/5/layout/CenteredIconLabelDescriptionList"/>
    <dgm:cxn modelId="{4936077F-141F-4C2D-8839-725BFA696717}" type="presParOf" srcId="{BC15B79E-D17E-4874-9B9C-746D6D80308A}" destId="{504BAB6F-7682-40A7-85A6-D3DEEB55E4D6}" srcOrd="0" destOrd="0" presId="urn:microsoft.com/office/officeart/2018/5/layout/CenteredIconLabelDescriptionList"/>
    <dgm:cxn modelId="{62A6940C-6C96-4D06-9229-35001FAE24A4}" type="presParOf" srcId="{504BAB6F-7682-40A7-85A6-D3DEEB55E4D6}" destId="{E81E0409-7E6B-4E88-B7A6-6E442A0C9150}" srcOrd="0" destOrd="0" presId="urn:microsoft.com/office/officeart/2018/5/layout/CenteredIconLabelDescriptionList"/>
    <dgm:cxn modelId="{1558B505-09C0-47F6-BF98-F56795F00449}" type="presParOf" srcId="{504BAB6F-7682-40A7-85A6-D3DEEB55E4D6}" destId="{E3E07289-D3C3-4683-8981-6B43B167FA11}" srcOrd="1" destOrd="0" presId="urn:microsoft.com/office/officeart/2018/5/layout/CenteredIconLabelDescriptionList"/>
    <dgm:cxn modelId="{69E9AB51-1DFA-4347-917C-A0D1A8E242CF}" type="presParOf" srcId="{504BAB6F-7682-40A7-85A6-D3DEEB55E4D6}" destId="{0C12A1F0-1E25-4DCF-AE13-7189AE9F4DF5}" srcOrd="2" destOrd="0" presId="urn:microsoft.com/office/officeart/2018/5/layout/CenteredIconLabelDescriptionList"/>
    <dgm:cxn modelId="{2C82FD90-6A88-4DFA-908F-D0DEB056AFCB}" type="presParOf" srcId="{504BAB6F-7682-40A7-85A6-D3DEEB55E4D6}" destId="{207A1C0B-944A-470D-B3AA-6F473B801146}" srcOrd="3" destOrd="0" presId="urn:microsoft.com/office/officeart/2018/5/layout/CenteredIconLabelDescriptionList"/>
    <dgm:cxn modelId="{4DA92CCD-3F5B-4880-97D6-80BF509994E1}" type="presParOf" srcId="{504BAB6F-7682-40A7-85A6-D3DEEB55E4D6}" destId="{519EDB4F-77F4-4F92-BB9B-418749261CB3}" srcOrd="4" destOrd="0" presId="urn:microsoft.com/office/officeart/2018/5/layout/CenteredIconLabelDescriptionList"/>
    <dgm:cxn modelId="{5CB771C5-3D9F-44A9-9FCF-CB9563A6A5DC}" type="presParOf" srcId="{BC15B79E-D17E-4874-9B9C-746D6D80308A}" destId="{4CDF4D20-04E3-4395-BF84-BB480BDF84E5}" srcOrd="1" destOrd="0" presId="urn:microsoft.com/office/officeart/2018/5/layout/CenteredIconLabelDescriptionList"/>
    <dgm:cxn modelId="{921BA39B-0D6E-48C4-8FE0-283311DF3C11}" type="presParOf" srcId="{BC15B79E-D17E-4874-9B9C-746D6D80308A}" destId="{D6BEF1AD-983E-4135-B190-4C8BE5C8086D}" srcOrd="2" destOrd="0" presId="urn:microsoft.com/office/officeart/2018/5/layout/CenteredIconLabelDescriptionList"/>
    <dgm:cxn modelId="{02F9BDFF-7589-4840-9B00-11448E7CA8CA}" type="presParOf" srcId="{D6BEF1AD-983E-4135-B190-4C8BE5C8086D}" destId="{52EC7C36-D7BA-4E0E-879D-63845B325C1B}" srcOrd="0" destOrd="0" presId="urn:microsoft.com/office/officeart/2018/5/layout/CenteredIconLabelDescriptionList"/>
    <dgm:cxn modelId="{DE760D18-C130-4174-9B91-E3EB51A67600}" type="presParOf" srcId="{D6BEF1AD-983E-4135-B190-4C8BE5C8086D}" destId="{4052DA12-693D-4197-9DB2-4E989243BF38}" srcOrd="1" destOrd="0" presId="urn:microsoft.com/office/officeart/2018/5/layout/CenteredIconLabelDescriptionList"/>
    <dgm:cxn modelId="{0862C6B5-C2E4-4CBB-8AFD-FAC4F9E924D5}" type="presParOf" srcId="{D6BEF1AD-983E-4135-B190-4C8BE5C8086D}" destId="{67E681A5-4C19-4308-BDE5-C9255C16FB59}" srcOrd="2" destOrd="0" presId="urn:microsoft.com/office/officeart/2018/5/layout/CenteredIconLabelDescriptionList"/>
    <dgm:cxn modelId="{36699DB0-0449-48C8-BD87-5DEE3EAF423F}" type="presParOf" srcId="{D6BEF1AD-983E-4135-B190-4C8BE5C8086D}" destId="{0A294E21-26FF-45D1-AB44-0012AE2A54B8}" srcOrd="3" destOrd="0" presId="urn:microsoft.com/office/officeart/2018/5/layout/CenteredIconLabelDescriptionList"/>
    <dgm:cxn modelId="{A3D3659C-DD64-447B-93C2-E9AC6DE7E654}" type="presParOf" srcId="{D6BEF1AD-983E-4135-B190-4C8BE5C8086D}" destId="{D187BDC7-9518-482C-9F16-01C4E468753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E0409-7E6B-4E88-B7A6-6E442A0C9150}">
      <dsp:nvSpPr>
        <dsp:cNvPr id="0" name=""/>
        <dsp:cNvSpPr/>
      </dsp:nvSpPr>
      <dsp:spPr>
        <a:xfrm>
          <a:off x="1151959" y="35587"/>
          <a:ext cx="1233200" cy="12130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2A1F0-1E25-4DCF-AE13-7189AE9F4DF5}">
      <dsp:nvSpPr>
        <dsp:cNvPr id="0" name=""/>
        <dsp:cNvSpPr/>
      </dsp:nvSpPr>
      <dsp:spPr>
        <a:xfrm>
          <a:off x="6844" y="1432663"/>
          <a:ext cx="3523430" cy="5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500" kern="1200" dirty="0"/>
            <a:t>Do</a:t>
          </a:r>
        </a:p>
      </dsp:txBody>
      <dsp:txXfrm>
        <a:off x="6844" y="1432663"/>
        <a:ext cx="3523430" cy="519869"/>
      </dsp:txXfrm>
    </dsp:sp>
    <dsp:sp modelId="{519EDB4F-77F4-4F92-BB9B-418749261CB3}">
      <dsp:nvSpPr>
        <dsp:cNvPr id="0" name=""/>
        <dsp:cNvSpPr/>
      </dsp:nvSpPr>
      <dsp:spPr>
        <a:xfrm>
          <a:off x="6844" y="2038136"/>
          <a:ext cx="3523430" cy="227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baseline="0" dirty="0"/>
            <a:t>Have a well-founded and detailed written research proposal.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baseline="0" dirty="0"/>
            <a:t>Match trainee experience with the complexity of project.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baseline="0" dirty="0"/>
            <a:t>A thorough feasibility study.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baseline="0" dirty="0"/>
            <a:t>Have the necessary resources for faculty and trainees.</a:t>
          </a:r>
        </a:p>
      </dsp:txBody>
      <dsp:txXfrm>
        <a:off x="6844" y="2038136"/>
        <a:ext cx="3523430" cy="2277613"/>
      </dsp:txXfrm>
    </dsp:sp>
    <dsp:sp modelId="{52EC7C36-D7BA-4E0E-879D-63845B325C1B}">
      <dsp:nvSpPr>
        <dsp:cNvPr id="0" name=""/>
        <dsp:cNvSpPr/>
      </dsp:nvSpPr>
      <dsp:spPr>
        <a:xfrm>
          <a:off x="5291990" y="35587"/>
          <a:ext cx="1233200" cy="12130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681A5-4C19-4308-BDE5-C9255C16FB59}">
      <dsp:nvSpPr>
        <dsp:cNvPr id="0" name=""/>
        <dsp:cNvSpPr/>
      </dsp:nvSpPr>
      <dsp:spPr>
        <a:xfrm>
          <a:off x="4146875" y="1432663"/>
          <a:ext cx="3523430" cy="5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500" kern="1200" dirty="0"/>
            <a:t>Don’t</a:t>
          </a:r>
        </a:p>
      </dsp:txBody>
      <dsp:txXfrm>
        <a:off x="4146875" y="1432663"/>
        <a:ext cx="3523430" cy="519869"/>
      </dsp:txXfrm>
    </dsp:sp>
    <dsp:sp modelId="{D187BDC7-9518-482C-9F16-01C4E468753A}">
      <dsp:nvSpPr>
        <dsp:cNvPr id="0" name=""/>
        <dsp:cNvSpPr/>
      </dsp:nvSpPr>
      <dsp:spPr>
        <a:xfrm>
          <a:off x="4146875" y="2038136"/>
          <a:ext cx="3523430" cy="2277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Forget to do a feasibility. 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Apply to the IRB before completing a proposal.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Skip performing a thorough literature search. 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Delay working with your IRB.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Do research alone-work with a reliable team.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baseline="0" dirty="0"/>
        </a:p>
      </dsp:txBody>
      <dsp:txXfrm>
        <a:off x="4146875" y="2038136"/>
        <a:ext cx="3523430" cy="2277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0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400" dirty="0"/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86152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3519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53267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18179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400" dirty="0"/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5796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b="1" dirty="0">
              <a:solidFill>
                <a:srgbClr val="222222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16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61037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157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0178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400" dirty="0"/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19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9639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9375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36431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49343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22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74495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54182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27350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400" dirty="0"/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16579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84569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27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30210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28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18215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29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09153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30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3188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41340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05946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32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70474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15128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34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48014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35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1126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4378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1200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3045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400" dirty="0"/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86253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0106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6734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2416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BCECD-F700-4D42-B40F-5806775B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6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2020</a:t>
            </a:r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246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2020</a:t>
            </a:r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3541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2020</a:t>
            </a:r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9224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2020</a:t>
            </a:r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1999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BCECD-F700-4D42-B40F-5806775B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0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955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  <p:sldLayoutId id="214748643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2866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6425" r:id="rId1"/>
    <p:sldLayoutId id="2147486427" r:id="rId2"/>
    <p:sldLayoutId id="2147486428" r:id="rId3"/>
    <p:sldLayoutId id="2147486429" r:id="rId4"/>
    <p:sldLayoutId id="2147486430" r:id="rId5"/>
    <p:sldLayoutId id="2147486431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dbconsulting@outlook.com" TargetMode="External"/><Relationship Id="rId4" Type="http://schemas.openxmlformats.org/officeDocument/2006/relationships/hyperlink" Target="mailto:info@PartnersInMedEd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101" y="246465"/>
            <a:ext cx="6526006" cy="1325563"/>
          </a:xfrm>
        </p:spPr>
        <p:txBody>
          <a:bodyPr/>
          <a:lstStyle/>
          <a:p>
            <a:r>
              <a:rPr lang="en-US" dirty="0"/>
              <a:t>Partners Webinar </a:t>
            </a:r>
            <a:r>
              <a:rPr lang="en-US" dirty="0">
                <a:solidFill>
                  <a:srgbClr val="FF0000"/>
                </a:solidFill>
              </a:rPr>
              <a:t>Alert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7564" y="2120118"/>
            <a:ext cx="49545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Reminder…Because of the amount of individual logins for this webinar.  </a:t>
            </a: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Unmute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your Microphone after you enter this webinar.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29DE1-3463-3549-9316-31249972B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89" y="2174485"/>
            <a:ext cx="2943925" cy="29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3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Benefits of a Proposal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Final chance to vet ideas and review the project’s steps.</a:t>
            </a:r>
          </a:p>
          <a:p>
            <a:r>
              <a:rPr lang="en-US" sz="2400" dirty="0"/>
              <a:t>Another chance to put the team together. </a:t>
            </a:r>
          </a:p>
          <a:p>
            <a:r>
              <a:rPr lang="en-US" sz="2400" dirty="0"/>
              <a:t>Functions as a study guide and helps keep the study ethically compliant and the study scientifically sound throughout.</a:t>
            </a:r>
          </a:p>
          <a:p>
            <a:r>
              <a:rPr lang="en-US" sz="2400" dirty="0"/>
              <a:t>Helps complete the IRB form.</a:t>
            </a:r>
          </a:p>
          <a:p>
            <a:r>
              <a:rPr lang="en-US" sz="2400" dirty="0"/>
              <a:t>Helps with poster/oral presentation later.</a:t>
            </a:r>
          </a:p>
          <a:p>
            <a:r>
              <a:rPr lang="en-US" sz="2400" dirty="0"/>
              <a:t>Helps with writing the final manuscript.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10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01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Proposal Components 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0700" indent="-457200">
              <a:buAutoNum type="arabicParenR"/>
            </a:pPr>
            <a:r>
              <a:rPr lang="en-US" sz="2400" dirty="0">
                <a:highlight>
                  <a:srgbClr val="00FF00"/>
                </a:highlight>
              </a:rPr>
              <a:t>Title of the Study  </a:t>
            </a:r>
          </a:p>
          <a:p>
            <a:pPr marL="520700" indent="-457200">
              <a:buAutoNum type="arabicParenR"/>
            </a:pPr>
            <a:r>
              <a:rPr lang="en-US" sz="2400" dirty="0">
                <a:highlight>
                  <a:srgbClr val="00FF00"/>
                </a:highlight>
              </a:rPr>
              <a:t>Author Names and Affiliation </a:t>
            </a:r>
          </a:p>
          <a:p>
            <a:pPr marL="520700" indent="-457200">
              <a:buAutoNum type="arabicParenR"/>
            </a:pPr>
            <a:r>
              <a:rPr lang="en-US" sz="2400" dirty="0">
                <a:highlight>
                  <a:srgbClr val="00FF00"/>
                </a:highlight>
              </a:rPr>
              <a:t>Project Summary   </a:t>
            </a:r>
          </a:p>
          <a:p>
            <a:pPr marL="520700" indent="-457200">
              <a:buAutoNum type="arabicParenR"/>
            </a:pPr>
            <a:r>
              <a:rPr lang="en-US" sz="2400" dirty="0"/>
              <a:t>Introduction </a:t>
            </a:r>
          </a:p>
          <a:p>
            <a:pPr marL="520700" indent="-457200">
              <a:buAutoNum type="arabicParenR"/>
            </a:pPr>
            <a:r>
              <a:rPr lang="en-US" sz="2400" dirty="0"/>
              <a:t>Methodology</a:t>
            </a:r>
          </a:p>
          <a:p>
            <a:pPr marL="520700" indent="-457200">
              <a:buAutoNum type="arabicParenR"/>
            </a:pPr>
            <a:r>
              <a:rPr lang="en-US" sz="2400" dirty="0"/>
              <a:t>References</a:t>
            </a:r>
          </a:p>
          <a:p>
            <a:pPr marL="520700" indent="-457200">
              <a:buAutoNum type="arabicParenR"/>
            </a:pPr>
            <a:r>
              <a:rPr lang="en-US" sz="2400" dirty="0"/>
              <a:t>Appendix</a:t>
            </a:r>
          </a:p>
          <a:p>
            <a:pPr lvl="1"/>
            <a:endParaRPr lang="en-US" sz="2000" dirty="0"/>
          </a:p>
          <a:p>
            <a:pPr marL="63500" indent="0">
              <a:buNone/>
            </a:pPr>
            <a:r>
              <a:rPr lang="en-US" sz="1200" b="1" dirty="0"/>
              <a:t>Al-Jundi, A. and Sakka, S., 2016. Protocol writing in clinical research. </a:t>
            </a:r>
            <a:r>
              <a:rPr lang="en-US" sz="1200" b="1" i="1" dirty="0"/>
              <a:t>Journal of clinical and diagnostic research: JCDR</a:t>
            </a:r>
            <a:r>
              <a:rPr lang="en-US" sz="1200" b="1" dirty="0"/>
              <a:t>, </a:t>
            </a:r>
            <a:r>
              <a:rPr lang="en-US" sz="1200" b="1" i="1" dirty="0"/>
              <a:t>10</a:t>
            </a:r>
            <a:r>
              <a:rPr lang="en-US" sz="1200" b="1" dirty="0"/>
              <a:t>(11), p.ZE10.</a:t>
            </a:r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11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B1B72F0F-170A-4EAC-8C58-0EA8EF187F7F}"/>
              </a:ext>
            </a:extLst>
          </p:cNvPr>
          <p:cNvSpPr/>
          <p:nvPr/>
        </p:nvSpPr>
        <p:spPr>
          <a:xfrm>
            <a:off x="7056407" y="1736558"/>
            <a:ext cx="1880558" cy="1891226"/>
          </a:xfrm>
          <a:prstGeom prst="wav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Proposal= Blueprint=</a:t>
            </a:r>
          </a:p>
          <a:p>
            <a:pPr algn="ctr"/>
            <a:r>
              <a:rPr lang="en-US" sz="2400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58932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1) Study Title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Accurate, short, concise</a:t>
            </a:r>
          </a:p>
          <a:p>
            <a:endParaRPr lang="en-US" sz="2400" dirty="0"/>
          </a:p>
          <a:p>
            <a:r>
              <a:rPr lang="en-US" sz="2400" dirty="0"/>
              <a:t>Example:</a:t>
            </a:r>
          </a:p>
          <a:p>
            <a:pPr lvl="1"/>
            <a:r>
              <a:rPr lang="en-US" sz="2000" dirty="0"/>
              <a:t>“Anxiety, depression and diabetes" (too brief, not informative). </a:t>
            </a:r>
          </a:p>
          <a:p>
            <a:pPr lvl="1"/>
            <a:r>
              <a:rPr lang="en-US" sz="2000" dirty="0"/>
              <a:t>“A prospective study of the role of anxiety and depression in onset of type 2 diabetes" (informative, concise and not too long). </a:t>
            </a:r>
            <a:endParaRPr lang="en-US" sz="16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12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AB79F-F65C-407E-A0AC-47F1E834ED58}"/>
              </a:ext>
            </a:extLst>
          </p:cNvPr>
          <p:cNvSpPr/>
          <p:nvPr/>
        </p:nvSpPr>
        <p:spPr>
          <a:xfrm>
            <a:off x="479473" y="5621975"/>
            <a:ext cx="8035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Al-Shukaili, A. and Al-Maniri, A., 2017. Writing a research proposal to the research council of Oman. 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Oman medical journal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32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(3), p.180.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285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2) Authors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Determine order and contribution</a:t>
            </a:r>
          </a:p>
          <a:p>
            <a:pPr lvl="1"/>
            <a:endParaRPr lang="en-US" sz="2000" dirty="0"/>
          </a:p>
          <a:p>
            <a:r>
              <a:rPr lang="en-US" sz="2400" dirty="0"/>
              <a:t>Follow the ICMJE guideline</a:t>
            </a:r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13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C20A1BFD-B5FD-4480-AC40-33F7D1B01216}"/>
              </a:ext>
            </a:extLst>
          </p:cNvPr>
          <p:cNvSpPr/>
          <p:nvPr/>
        </p:nvSpPr>
        <p:spPr>
          <a:xfrm>
            <a:off x="1607536" y="4526821"/>
            <a:ext cx="5928716" cy="1499887"/>
          </a:xfrm>
          <a:prstGeom prst="wav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Discuss authorship right at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301694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3) Project Summary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Synopsis</a:t>
            </a:r>
          </a:p>
          <a:p>
            <a:pPr lvl="1"/>
            <a:endParaRPr lang="en-US" sz="2000" dirty="0"/>
          </a:p>
          <a:p>
            <a:r>
              <a:rPr lang="en-US" sz="2400" dirty="0"/>
              <a:t>250-400 words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14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E2C827EF-AF9B-42BA-81F2-84C71384FAE3}"/>
              </a:ext>
            </a:extLst>
          </p:cNvPr>
          <p:cNvSpPr/>
          <p:nvPr/>
        </p:nvSpPr>
        <p:spPr>
          <a:xfrm>
            <a:off x="1607536" y="4526821"/>
            <a:ext cx="5928716" cy="1499887"/>
          </a:xfrm>
          <a:prstGeom prst="wav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Basis for the Study Abstract for poster submission later. </a:t>
            </a:r>
          </a:p>
        </p:txBody>
      </p:sp>
    </p:spTree>
    <p:extLst>
      <p:ext uri="{BB962C8B-B14F-4D97-AF65-F5344CB8AC3E}">
        <p14:creationId xmlns:p14="http://schemas.microsoft.com/office/powerpoint/2010/main" val="702694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Proposal Components 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0700" indent="-457200">
              <a:buAutoNum type="arabicParenR"/>
            </a:pPr>
            <a:r>
              <a:rPr lang="en-US" sz="2400" dirty="0"/>
              <a:t>Title of the Study  </a:t>
            </a:r>
          </a:p>
          <a:p>
            <a:pPr marL="520700" indent="-457200">
              <a:buAutoNum type="arabicParenR"/>
            </a:pPr>
            <a:r>
              <a:rPr lang="en-US" sz="2400" dirty="0"/>
              <a:t>Author Names and Affiliation </a:t>
            </a:r>
          </a:p>
          <a:p>
            <a:pPr marL="520700" indent="-457200">
              <a:buAutoNum type="arabicParenR"/>
            </a:pPr>
            <a:r>
              <a:rPr lang="en-US" sz="2400" dirty="0"/>
              <a:t>Project Summary   </a:t>
            </a:r>
          </a:p>
          <a:p>
            <a:pPr marL="520700" indent="-457200">
              <a:buAutoNum type="arabicParenR"/>
            </a:pPr>
            <a:r>
              <a:rPr lang="en-US" sz="2400" dirty="0">
                <a:highlight>
                  <a:srgbClr val="00FF00"/>
                </a:highlight>
              </a:rPr>
              <a:t>Introduction </a:t>
            </a:r>
          </a:p>
          <a:p>
            <a:pPr marL="520700" indent="-457200">
              <a:buAutoNum type="arabicParenR"/>
            </a:pPr>
            <a:r>
              <a:rPr lang="en-US" sz="2400" dirty="0"/>
              <a:t>Methodology</a:t>
            </a:r>
          </a:p>
          <a:p>
            <a:pPr marL="520700" indent="-457200">
              <a:buAutoNum type="arabicParenR"/>
            </a:pPr>
            <a:r>
              <a:rPr lang="en-US" sz="2400" dirty="0"/>
              <a:t>References</a:t>
            </a:r>
          </a:p>
          <a:p>
            <a:pPr marL="520700" indent="-457200">
              <a:buAutoNum type="arabicParenR"/>
            </a:pPr>
            <a:r>
              <a:rPr lang="en-US" sz="2400" dirty="0"/>
              <a:t>Appendix</a:t>
            </a:r>
          </a:p>
          <a:p>
            <a:pPr lvl="1"/>
            <a:endParaRPr lang="en-US" sz="2000" dirty="0"/>
          </a:p>
          <a:p>
            <a:pPr marL="63500" indent="0">
              <a:buNone/>
            </a:pPr>
            <a:r>
              <a:rPr lang="en-US" sz="1200" b="1" dirty="0"/>
              <a:t>Al-Jundi, A. and Sakka, S., 2016. Protocol writing in clinical research. </a:t>
            </a:r>
            <a:r>
              <a:rPr lang="en-US" sz="1200" b="1" i="1" dirty="0"/>
              <a:t>Journal of clinical and diagnostic research: JCDR</a:t>
            </a:r>
            <a:r>
              <a:rPr lang="en-US" sz="1200" b="1" dirty="0"/>
              <a:t>, </a:t>
            </a:r>
            <a:r>
              <a:rPr lang="en-US" sz="1200" b="1" i="1" dirty="0"/>
              <a:t>10</a:t>
            </a:r>
            <a:r>
              <a:rPr lang="en-US" sz="1200" b="1" dirty="0"/>
              <a:t>(11), p.ZE10.</a:t>
            </a:r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15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B1B72F0F-170A-4EAC-8C58-0EA8EF187F7F}"/>
              </a:ext>
            </a:extLst>
          </p:cNvPr>
          <p:cNvSpPr/>
          <p:nvPr/>
        </p:nvSpPr>
        <p:spPr>
          <a:xfrm>
            <a:off x="7056407" y="1736558"/>
            <a:ext cx="1880558" cy="1891226"/>
          </a:xfrm>
          <a:prstGeom prst="wav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Proposal= Blueprint=</a:t>
            </a:r>
          </a:p>
          <a:p>
            <a:pPr algn="ctr"/>
            <a:r>
              <a:rPr lang="en-US" sz="2400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160588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4) Introduction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Topic Background and Justification</a:t>
            </a:r>
          </a:p>
          <a:p>
            <a:pPr marL="0" lvl="0" indent="0">
              <a:buNone/>
            </a:pPr>
            <a:r>
              <a:rPr lang="en-US" sz="2400" dirty="0"/>
              <a:t>	-</a:t>
            </a:r>
            <a:r>
              <a:rPr lang="en-US" sz="1800" dirty="0"/>
              <a:t>Existing studies in your research area</a:t>
            </a:r>
          </a:p>
          <a:p>
            <a:pPr marL="0" lvl="0" indent="0">
              <a:buNone/>
            </a:pPr>
            <a:r>
              <a:rPr lang="en-US" sz="1800" dirty="0"/>
              <a:t>	-Gaps from the literature</a:t>
            </a:r>
          </a:p>
          <a:p>
            <a:pPr marL="0" lvl="0" indent="0">
              <a:buNone/>
            </a:pPr>
            <a:r>
              <a:rPr lang="en-US" sz="1800" dirty="0"/>
              <a:t>	-Your ideas to close the gap</a:t>
            </a:r>
          </a:p>
          <a:p>
            <a:pPr marL="0" lvl="0" indent="0">
              <a:buNone/>
            </a:pPr>
            <a:r>
              <a:rPr lang="en-US" sz="1800" dirty="0"/>
              <a:t>	-Expected outcomes and benefits of the study.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Questions and Objective/Goal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16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26676-19CC-4DAE-B403-8089E9B1B9B3}"/>
              </a:ext>
            </a:extLst>
          </p:cNvPr>
          <p:cNvSpPr/>
          <p:nvPr/>
        </p:nvSpPr>
        <p:spPr>
          <a:xfrm>
            <a:off x="4971143" y="276728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7BA41E0A-ED81-4772-B623-2EEC74A29E5E}"/>
              </a:ext>
            </a:extLst>
          </p:cNvPr>
          <p:cNvSpPr/>
          <p:nvPr/>
        </p:nvSpPr>
        <p:spPr>
          <a:xfrm>
            <a:off x="1607536" y="5012092"/>
            <a:ext cx="5928716" cy="1325701"/>
          </a:xfrm>
          <a:prstGeom prst="wav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Librarians are a great resource!</a:t>
            </a:r>
          </a:p>
        </p:txBody>
      </p:sp>
    </p:spTree>
    <p:extLst>
      <p:ext uri="{BB962C8B-B14F-4D97-AF65-F5344CB8AC3E}">
        <p14:creationId xmlns:p14="http://schemas.microsoft.com/office/powerpoint/2010/main" val="81750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Research Question and Objectives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Research Question: what the study intends to investigate</a:t>
            </a:r>
          </a:p>
          <a:p>
            <a:pPr lvl="1"/>
            <a:r>
              <a:rPr lang="en-US" sz="2000" dirty="0"/>
              <a:t>Example</a:t>
            </a:r>
          </a:p>
          <a:p>
            <a:pPr lvl="2"/>
            <a:r>
              <a:rPr lang="en-US" sz="1600" dirty="0"/>
              <a:t>"Does smoking contribute to heart diseases in diabetic patients?“</a:t>
            </a:r>
          </a:p>
          <a:p>
            <a:pPr lvl="2"/>
            <a:r>
              <a:rPr lang="en-US" sz="1600" dirty="0"/>
              <a:t>“Are Type 2 diabetic patients with major depression more likely to have higher cardiovascular risk factors?"</a:t>
            </a: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Objectives- The aims, purpose or goals of the project.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Overall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Specific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Basis for the hypothesis</a:t>
            </a:r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17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4F015-152C-488F-AFFD-6222166E07A7}"/>
              </a:ext>
            </a:extLst>
          </p:cNvPr>
          <p:cNvSpPr/>
          <p:nvPr/>
        </p:nvSpPr>
        <p:spPr>
          <a:xfrm>
            <a:off x="628544" y="5609143"/>
            <a:ext cx="8146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Al-Shukaili, A. and Al-Maniri, A., 2017. Writing a research proposal to the research council of Oman. </a:t>
            </a:r>
            <a:r>
              <a:rPr lang="en-US" sz="1400" b="0" i="1" dirty="0">
                <a:solidFill>
                  <a:srgbClr val="222222"/>
                </a:solidFill>
                <a:latin typeface="Arial" panose="020B0604020202020204" pitchFamily="34" charset="0"/>
              </a:rPr>
              <a:t>Oman medical journal</a:t>
            </a: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b="0" i="1" dirty="0">
                <a:solidFill>
                  <a:srgbClr val="222222"/>
                </a:solidFill>
                <a:latin typeface="Arial" panose="020B0604020202020204" pitchFamily="34" charset="0"/>
              </a:rPr>
              <a:t>32</a:t>
            </a: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(3), p.180.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188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715465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Common Errors in the Introduction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Poor literature search.</a:t>
            </a:r>
          </a:p>
          <a:p>
            <a:r>
              <a:rPr lang="en-US" sz="2400" dirty="0"/>
              <a:t>Idea Lacks originality. </a:t>
            </a:r>
          </a:p>
          <a:p>
            <a:r>
              <a:rPr lang="en-US" sz="2400" dirty="0"/>
              <a:t>Unclear direction.</a:t>
            </a:r>
          </a:p>
          <a:p>
            <a:r>
              <a:rPr lang="en-US" sz="2400" dirty="0"/>
              <a:t>Research question is unclear. </a:t>
            </a:r>
          </a:p>
          <a:p>
            <a:r>
              <a:rPr lang="en-US" sz="2400" dirty="0"/>
              <a:t>Objectives are too many and unrealistic. </a:t>
            </a:r>
          </a:p>
          <a:p>
            <a:r>
              <a:rPr lang="en-US" sz="2400" dirty="0"/>
              <a:t>Objectives are not adequately justified by literature. </a:t>
            </a:r>
          </a:p>
          <a:p>
            <a:pPr marL="63500" indent="0">
              <a:buNone/>
            </a:pPr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18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5F6458-19B2-4704-B6D6-A6F7DC36A787}"/>
              </a:ext>
            </a:extLst>
          </p:cNvPr>
          <p:cNvSpPr/>
          <p:nvPr/>
        </p:nvSpPr>
        <p:spPr>
          <a:xfrm>
            <a:off x="854765" y="5054147"/>
            <a:ext cx="766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Al-Shukaili, A. and Al-Maniri, A., 2017. Writing a research proposal to the research council of Oman.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Oman medical journal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32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(3), p.180.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822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Proposal Components 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0700" indent="-457200">
              <a:buAutoNum type="arabicParenR"/>
            </a:pPr>
            <a:r>
              <a:rPr lang="en-US" sz="2400" dirty="0"/>
              <a:t>Title of the Study  </a:t>
            </a:r>
          </a:p>
          <a:p>
            <a:pPr marL="520700" indent="-457200">
              <a:buAutoNum type="arabicParenR"/>
            </a:pPr>
            <a:r>
              <a:rPr lang="en-US" sz="2400" dirty="0"/>
              <a:t>Author Names and Affiliation </a:t>
            </a:r>
          </a:p>
          <a:p>
            <a:pPr marL="520700" indent="-457200">
              <a:buAutoNum type="arabicParenR"/>
            </a:pPr>
            <a:r>
              <a:rPr lang="en-US" sz="2400" dirty="0"/>
              <a:t>Project Summary   </a:t>
            </a:r>
          </a:p>
          <a:p>
            <a:pPr marL="520700" indent="-457200">
              <a:buAutoNum type="arabicParenR"/>
            </a:pPr>
            <a:r>
              <a:rPr lang="en-US" sz="2400" dirty="0"/>
              <a:t>Introduction </a:t>
            </a:r>
          </a:p>
          <a:p>
            <a:pPr marL="520700" indent="-457200">
              <a:buAutoNum type="arabicParenR"/>
            </a:pPr>
            <a:r>
              <a:rPr lang="en-US" sz="2400" dirty="0">
                <a:highlight>
                  <a:srgbClr val="00FF00"/>
                </a:highlight>
              </a:rPr>
              <a:t>Methodology</a:t>
            </a:r>
          </a:p>
          <a:p>
            <a:pPr marL="520700" indent="-457200">
              <a:buAutoNum type="arabicParenR"/>
            </a:pPr>
            <a:r>
              <a:rPr lang="en-US" sz="2400" dirty="0"/>
              <a:t>References</a:t>
            </a:r>
          </a:p>
          <a:p>
            <a:pPr marL="520700" indent="-457200">
              <a:buAutoNum type="arabicParenR"/>
            </a:pPr>
            <a:r>
              <a:rPr lang="en-US" sz="2400" dirty="0"/>
              <a:t>Appendix</a:t>
            </a:r>
          </a:p>
          <a:p>
            <a:pPr lvl="1"/>
            <a:endParaRPr lang="en-US" sz="2000" dirty="0"/>
          </a:p>
          <a:p>
            <a:pPr marL="63500" indent="0">
              <a:buNone/>
            </a:pPr>
            <a:r>
              <a:rPr lang="en-US" sz="1200" b="1" dirty="0"/>
              <a:t>Al-Jundi, A. and Sakka, S., 2016. Protocol writing in clinical research. </a:t>
            </a:r>
            <a:r>
              <a:rPr lang="en-US" sz="1200" b="1" i="1" dirty="0"/>
              <a:t>Journal of clinical and diagnostic research: JCDR</a:t>
            </a:r>
            <a:r>
              <a:rPr lang="en-US" sz="1200" b="1" dirty="0"/>
              <a:t>, </a:t>
            </a:r>
            <a:r>
              <a:rPr lang="en-US" sz="1200" b="1" i="1" dirty="0"/>
              <a:t>10</a:t>
            </a:r>
            <a:r>
              <a:rPr lang="en-US" sz="1200" b="1" dirty="0"/>
              <a:t>(11), p.ZE10.</a:t>
            </a:r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19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B1B72F0F-170A-4EAC-8C58-0EA8EF187F7F}"/>
              </a:ext>
            </a:extLst>
          </p:cNvPr>
          <p:cNvSpPr/>
          <p:nvPr/>
        </p:nvSpPr>
        <p:spPr>
          <a:xfrm>
            <a:off x="7056407" y="1736558"/>
            <a:ext cx="1880558" cy="1891226"/>
          </a:xfrm>
          <a:prstGeom prst="wav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Proposal= Blueprint=</a:t>
            </a:r>
          </a:p>
          <a:p>
            <a:pPr algn="ctr"/>
            <a:r>
              <a:rPr lang="en-US" sz="2400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64195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Proposal Development: Tips for Success</a:t>
            </a:r>
          </a:p>
        </p:txBody>
      </p:sp>
      <p:sp>
        <p:nvSpPr>
          <p:cNvPr id="6" name="Google Shape;70;p11">
            <a:extLst>
              <a:ext uri="{FF2B5EF4-FFF2-40B4-BE49-F238E27FC236}">
                <a16:creationId xmlns:a16="http://schemas.microsoft.com/office/drawing/2014/main" id="{AF181C33-51BF-7F4B-9316-22682C00468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Grace Brannan, PhD</a:t>
            </a:r>
            <a:endParaRPr dirty="0"/>
          </a:p>
          <a:p>
            <a:pPr lvl="0">
              <a:buClr>
                <a:schemeClr val="lt1"/>
              </a:buClr>
              <a:buSzPts val="2000"/>
            </a:pPr>
            <a:r>
              <a:rPr lang="en-US" dirty="0"/>
              <a:t>GME QI and Research Consultant</a:t>
            </a:r>
            <a:endParaRPr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6814D76-A07D-D549-8A51-B6F12F1047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22AA449-A14A-1A43-BFBD-586474EB7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11910" y="6433131"/>
            <a:ext cx="703439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5) Methods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Hypotheses</a:t>
            </a:r>
          </a:p>
          <a:p>
            <a:r>
              <a:rPr lang="en-US" sz="2400" dirty="0"/>
              <a:t>Study Population</a:t>
            </a:r>
          </a:p>
          <a:p>
            <a:r>
              <a:rPr lang="en-US" sz="2400" dirty="0"/>
              <a:t>Study Variables</a:t>
            </a:r>
          </a:p>
          <a:p>
            <a:r>
              <a:rPr lang="en-US" sz="2400" dirty="0"/>
              <a:t>Study Design</a:t>
            </a:r>
          </a:p>
          <a:p>
            <a:r>
              <a:rPr lang="en-US" sz="2400" dirty="0"/>
              <a:t>Statistical Analysis</a:t>
            </a:r>
          </a:p>
          <a:p>
            <a:r>
              <a:rPr lang="en-US" sz="2400" dirty="0"/>
              <a:t>Ethical Consideration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20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2558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Comparison of Study Elements</a:t>
            </a:r>
            <a:endParaRPr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21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DD6B5BA-F817-4F80-8FA0-75DCABB57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00568"/>
              </p:ext>
            </p:extLst>
          </p:nvPr>
        </p:nvGraphicFramePr>
        <p:xfrm>
          <a:off x="379826" y="1695703"/>
          <a:ext cx="8328074" cy="4564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8891">
                  <a:extLst>
                    <a:ext uri="{9D8B030D-6E8A-4147-A177-3AD203B41FA5}">
                      <a16:colId xmlns:a16="http://schemas.microsoft.com/office/drawing/2014/main" val="2576885506"/>
                    </a:ext>
                  </a:extLst>
                </a:gridCol>
                <a:gridCol w="2713774">
                  <a:extLst>
                    <a:ext uri="{9D8B030D-6E8A-4147-A177-3AD203B41FA5}">
                      <a16:colId xmlns:a16="http://schemas.microsoft.com/office/drawing/2014/main" val="1823026221"/>
                    </a:ext>
                  </a:extLst>
                </a:gridCol>
                <a:gridCol w="1955409">
                  <a:extLst>
                    <a:ext uri="{9D8B030D-6E8A-4147-A177-3AD203B41FA5}">
                      <a16:colId xmlns:a16="http://schemas.microsoft.com/office/drawing/2014/main" val="187431734"/>
                    </a:ext>
                  </a:extLst>
                </a:gridCol>
              </a:tblGrid>
              <a:tr h="1583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Elements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Type of Study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114830"/>
                  </a:ext>
                </a:extLst>
              </a:tr>
              <a:tr h="166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Retrospective Chart Review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Interventional Study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781063564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Introduction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4158040517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Background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363302705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Rationale/Significance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640029505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Problem Statement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2308720489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Study Objectives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3698134065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3726263979"/>
                  </a:ext>
                </a:extLst>
              </a:tr>
              <a:tr h="147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Methods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3008223418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Hypothesis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3174807378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Study Design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3531913025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Outcome Variables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3716165647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Study Population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494363984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Drug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2555384071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Study Procedures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3685233339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Study Schedule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269925376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Informed Consent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344844883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Screening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2031911641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Recruitment, Enrollment and Retention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345846733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End of Study and Follow-up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3090672394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Statistical Method and Analysis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4069050712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Sample Size Considerations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222997126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Data Safety Monitoring Plan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905797978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Funding Source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4059931178"/>
                  </a:ext>
                </a:extLst>
              </a:tr>
              <a:tr h="158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1090346730"/>
                  </a:ext>
                </a:extLst>
              </a:tr>
              <a:tr h="166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References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 anchor="b"/>
                </a:tc>
                <a:extLst>
                  <a:ext uri="{0D108BD9-81ED-4DB2-BD59-A6C34878D82A}">
                    <a16:rowId xmlns:a16="http://schemas.microsoft.com/office/drawing/2014/main" val="3566761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669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Statistical Input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Work with a Statistician or Methodologist</a:t>
            </a:r>
          </a:p>
          <a:p>
            <a:endParaRPr lang="en-US" sz="2400" dirty="0"/>
          </a:p>
          <a:p>
            <a:r>
              <a:rPr lang="en-US" sz="2400" dirty="0"/>
              <a:t>Work from beginning to end</a:t>
            </a:r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22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744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Funding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Patients must not be charged for research cost.</a:t>
            </a:r>
          </a:p>
          <a:p>
            <a:pPr lvl="1"/>
            <a:endParaRPr lang="en-US" sz="2000" dirty="0"/>
          </a:p>
          <a:p>
            <a:r>
              <a:rPr lang="en-US" sz="2400" dirty="0"/>
              <a:t>Sources of funding</a:t>
            </a:r>
          </a:p>
          <a:p>
            <a:pPr lvl="1"/>
            <a:r>
              <a:rPr lang="en-US" sz="2000" dirty="0"/>
              <a:t>Hospital</a:t>
            </a:r>
          </a:p>
          <a:p>
            <a:pPr lvl="1"/>
            <a:r>
              <a:rPr lang="en-US" sz="2000" dirty="0"/>
              <a:t>Academic sponsor</a:t>
            </a:r>
          </a:p>
          <a:p>
            <a:pPr lvl="1"/>
            <a:r>
              <a:rPr lang="en-US" sz="2000" dirty="0"/>
              <a:t>External grant sources</a:t>
            </a:r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23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371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3" y="246466"/>
            <a:ext cx="735343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Common Errors in Methodology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Insufficient detail</a:t>
            </a:r>
          </a:p>
          <a:p>
            <a:r>
              <a:rPr lang="en-US" sz="2400" dirty="0"/>
              <a:t>Unclear data analysis</a:t>
            </a:r>
          </a:p>
          <a:p>
            <a:r>
              <a:rPr lang="en-US" sz="2400" dirty="0"/>
              <a:t>Incorrect research design</a:t>
            </a:r>
          </a:p>
          <a:p>
            <a:r>
              <a:rPr lang="en-US" sz="2400" dirty="0"/>
              <a:t>Unclear source of funding. </a:t>
            </a:r>
          </a:p>
          <a:p>
            <a:r>
              <a:rPr lang="en-US" sz="2400" dirty="0"/>
              <a:t>The research team lacks experience. </a:t>
            </a:r>
          </a:p>
          <a:p>
            <a:pPr marL="6350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24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7171DC-9058-44F8-95C8-C6FC875C2E11}"/>
              </a:ext>
            </a:extLst>
          </p:cNvPr>
          <p:cNvSpPr/>
          <p:nvPr/>
        </p:nvSpPr>
        <p:spPr>
          <a:xfrm>
            <a:off x="417443" y="5266375"/>
            <a:ext cx="8097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222222"/>
                </a:solidFill>
                <a:latin typeface="Arial" panose="020B0604020202020204" pitchFamily="34" charset="0"/>
              </a:rPr>
              <a:t>Al-Shukaili, A. and Al-Maniri, A., 2017. Writing a research proposal to the research council of Oman. </a:t>
            </a:r>
            <a:r>
              <a:rPr lang="en-US" sz="1600" b="0" i="1" dirty="0">
                <a:solidFill>
                  <a:srgbClr val="222222"/>
                </a:solidFill>
                <a:latin typeface="Arial" panose="020B0604020202020204" pitchFamily="34" charset="0"/>
              </a:rPr>
              <a:t>Oman medical journal</a:t>
            </a:r>
            <a:r>
              <a:rPr lang="en-US" sz="1600" b="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600" b="0" i="1" dirty="0">
                <a:solidFill>
                  <a:srgbClr val="222222"/>
                </a:solidFill>
                <a:latin typeface="Arial" panose="020B0604020202020204" pitchFamily="34" charset="0"/>
              </a:rPr>
              <a:t>32</a:t>
            </a:r>
            <a:r>
              <a:rPr lang="en-US" sz="1600" b="0" dirty="0">
                <a:solidFill>
                  <a:srgbClr val="222222"/>
                </a:solidFill>
                <a:latin typeface="Arial" panose="020B0604020202020204" pitchFamily="34" charset="0"/>
              </a:rPr>
              <a:t>(3), p.180.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473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Proposal Components 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0700" indent="-457200">
              <a:buAutoNum type="arabicParenR"/>
            </a:pPr>
            <a:r>
              <a:rPr lang="en-US" sz="2400" dirty="0"/>
              <a:t>Title of the Study  </a:t>
            </a:r>
          </a:p>
          <a:p>
            <a:pPr marL="520700" indent="-457200">
              <a:buAutoNum type="arabicParenR"/>
            </a:pPr>
            <a:r>
              <a:rPr lang="en-US" sz="2400" dirty="0"/>
              <a:t>Author Names and Affiliation </a:t>
            </a:r>
          </a:p>
          <a:p>
            <a:pPr marL="520700" indent="-457200">
              <a:buAutoNum type="arabicParenR"/>
            </a:pPr>
            <a:r>
              <a:rPr lang="en-US" sz="2400" dirty="0"/>
              <a:t>Project Summary   </a:t>
            </a:r>
          </a:p>
          <a:p>
            <a:pPr marL="520700" indent="-457200">
              <a:buAutoNum type="arabicParenR"/>
            </a:pPr>
            <a:r>
              <a:rPr lang="en-US" sz="2400" dirty="0"/>
              <a:t>Introduction </a:t>
            </a:r>
          </a:p>
          <a:p>
            <a:pPr marL="520700" indent="-457200">
              <a:buAutoNum type="arabicParenR"/>
            </a:pPr>
            <a:r>
              <a:rPr lang="en-US" sz="2400" dirty="0"/>
              <a:t>Methodology</a:t>
            </a:r>
          </a:p>
          <a:p>
            <a:pPr marL="520700" indent="-457200">
              <a:buAutoNum type="arabicParenR"/>
            </a:pPr>
            <a:r>
              <a:rPr lang="en-US" sz="2400" dirty="0">
                <a:highlight>
                  <a:srgbClr val="00FF00"/>
                </a:highlight>
              </a:rPr>
              <a:t>References</a:t>
            </a:r>
          </a:p>
          <a:p>
            <a:pPr marL="520700" indent="-457200">
              <a:buAutoNum type="arabicParenR"/>
            </a:pPr>
            <a:r>
              <a:rPr lang="en-US" sz="2400" dirty="0">
                <a:highlight>
                  <a:srgbClr val="00FF00"/>
                </a:highlight>
              </a:rPr>
              <a:t>Appendix</a:t>
            </a:r>
          </a:p>
          <a:p>
            <a:pPr lvl="1"/>
            <a:endParaRPr lang="en-US" sz="2000" dirty="0"/>
          </a:p>
          <a:p>
            <a:pPr marL="63500" indent="0">
              <a:buNone/>
            </a:pPr>
            <a:r>
              <a:rPr lang="en-US" sz="1200" b="1" dirty="0"/>
              <a:t>Al-Jundi, A. and Sakka, S., 2016. Protocol writing in clinical research. </a:t>
            </a:r>
            <a:r>
              <a:rPr lang="en-US" sz="1200" b="1" i="1" dirty="0"/>
              <a:t>Journal of clinical and diagnostic research: JCDR</a:t>
            </a:r>
            <a:r>
              <a:rPr lang="en-US" sz="1200" b="1" dirty="0"/>
              <a:t>, </a:t>
            </a:r>
            <a:r>
              <a:rPr lang="en-US" sz="1200" b="1" i="1" dirty="0"/>
              <a:t>10</a:t>
            </a:r>
            <a:r>
              <a:rPr lang="en-US" sz="1200" b="1" dirty="0"/>
              <a:t>(11), p.ZE10.</a:t>
            </a:r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25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B1B72F0F-170A-4EAC-8C58-0EA8EF187F7F}"/>
              </a:ext>
            </a:extLst>
          </p:cNvPr>
          <p:cNvSpPr/>
          <p:nvPr/>
        </p:nvSpPr>
        <p:spPr>
          <a:xfrm>
            <a:off x="7056407" y="1736558"/>
            <a:ext cx="1880558" cy="1891226"/>
          </a:xfrm>
          <a:prstGeom prst="wav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Proposal= Blueprint=</a:t>
            </a:r>
          </a:p>
          <a:p>
            <a:pPr algn="ctr"/>
            <a:r>
              <a:rPr lang="en-US" sz="2400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73236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6) References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650" y="2133116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Citation Manager</a:t>
            </a:r>
          </a:p>
          <a:p>
            <a:pPr lvl="1"/>
            <a:r>
              <a:rPr lang="en-US" sz="2000" dirty="0"/>
              <a:t>Zotero, Endnote, Mendeley</a:t>
            </a:r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chemeClr val="tx1"/>
                </a:solidFill>
              </a:rPr>
              <a:t>Follow a target journal’s style if you have one.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 good default is AMA.</a:t>
            </a:r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26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113712EE-9727-4B1D-8EC9-608AF6B70885}"/>
              </a:ext>
            </a:extLst>
          </p:cNvPr>
          <p:cNvSpPr/>
          <p:nvPr/>
        </p:nvSpPr>
        <p:spPr>
          <a:xfrm>
            <a:off x="1607536" y="4785238"/>
            <a:ext cx="5928716" cy="1499887"/>
          </a:xfrm>
          <a:prstGeom prst="wav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Librarians are a great resource for this.</a:t>
            </a:r>
          </a:p>
        </p:txBody>
      </p:sp>
    </p:spTree>
    <p:extLst>
      <p:ext uri="{BB962C8B-B14F-4D97-AF65-F5344CB8AC3E}">
        <p14:creationId xmlns:p14="http://schemas.microsoft.com/office/powerpoint/2010/main" val="2642704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7) Appendix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Informed consent form </a:t>
            </a:r>
          </a:p>
          <a:p>
            <a:r>
              <a:rPr lang="en-US" sz="2400" dirty="0"/>
              <a:t>Study questionnaire </a:t>
            </a:r>
          </a:p>
          <a:p>
            <a:r>
              <a:rPr lang="en-US" sz="2400" dirty="0"/>
              <a:t>Date entry file</a:t>
            </a:r>
          </a:p>
          <a:p>
            <a:r>
              <a:rPr lang="en-US" sz="2400" dirty="0"/>
              <a:t>Budget support letter</a:t>
            </a:r>
          </a:p>
          <a:p>
            <a:r>
              <a:rPr lang="en-US" sz="2400" dirty="0"/>
              <a:t>Support letter from collaborating sites or departments</a:t>
            </a:r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27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468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Proposal Review Committee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Provides guidance</a:t>
            </a:r>
          </a:p>
          <a:p>
            <a:pPr lvl="1"/>
            <a:endParaRPr lang="en-US" sz="2000" dirty="0"/>
          </a:p>
          <a:p>
            <a:r>
              <a:rPr lang="en-US" sz="2400" dirty="0"/>
              <a:t>Provides feedback to improve the proposal</a:t>
            </a:r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28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030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Writing Tips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Solid justification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Be thorough but concise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Be logical-need to appeal to scientists and practitioners</a:t>
            </a:r>
          </a:p>
          <a:p>
            <a:pPr marL="635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Have it reviewed by someone outside of the team for comments</a:t>
            </a:r>
          </a:p>
          <a:p>
            <a:pPr marL="6350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29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2BEFDB-EE73-45DD-8431-C77E4798B717}"/>
              </a:ext>
            </a:extLst>
          </p:cNvPr>
          <p:cNvSpPr/>
          <p:nvPr/>
        </p:nvSpPr>
        <p:spPr>
          <a:xfrm>
            <a:off x="956023" y="5764750"/>
            <a:ext cx="7559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Zhang, W., 2014. Ten simple rules for writing research papers. 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PLoS computational biology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10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(1).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391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7687732" y="6433131"/>
            <a:ext cx="827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3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4009345" y="1451998"/>
            <a:ext cx="490563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Brannan, PhD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GME QI and Research Consultant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Partners Consulting Member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13+ years in GME Research and QI Leadership and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3 decades in population-based research.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Seasoned in setting QI and Research Strategy.</a:t>
            </a:r>
            <a:b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ACGME success in QI and scholarly requirements for multiple residencies.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Experienced in making research doable and feasible.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Focused on high value care, patient safety, embedding GME scholarly activities in hospital initiatives. </a:t>
            </a: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82CB3-2B28-4E43-A8C1-6A247D1D8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2" y="2107029"/>
            <a:ext cx="2632507" cy="3063281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9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Challenges and Pitfalls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Time</a:t>
            </a:r>
          </a:p>
          <a:p>
            <a:r>
              <a:rPr lang="en-US" sz="2400" dirty="0"/>
              <a:t>Not enough information</a:t>
            </a:r>
          </a:p>
          <a:p>
            <a:r>
              <a:rPr lang="en-US" sz="2400" dirty="0"/>
              <a:t>Not enough mentorship or guidance</a:t>
            </a:r>
          </a:p>
          <a:p>
            <a:r>
              <a:rPr lang="en-US" sz="2400" dirty="0"/>
              <a:t>Statistical concerns</a:t>
            </a:r>
          </a:p>
          <a:p>
            <a:r>
              <a:rPr lang="en-US" sz="2400" dirty="0"/>
              <a:t>Funding</a:t>
            </a:r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30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844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Tips for Success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Match Residents interest and prior experience with the right type of study</a:t>
            </a:r>
          </a:p>
          <a:p>
            <a:pPr lvl="1"/>
            <a:endParaRPr lang="en-US" sz="2000" dirty="0"/>
          </a:p>
          <a:p>
            <a:r>
              <a:rPr lang="en-US" sz="2400" dirty="0"/>
              <a:t>Mentorship is critical</a:t>
            </a:r>
          </a:p>
          <a:p>
            <a:endParaRPr lang="en-US" sz="2400" dirty="0"/>
          </a:p>
          <a:p>
            <a:r>
              <a:rPr lang="en-US" sz="2400" dirty="0"/>
              <a:t>Start simple—smaller bites are better than looking at one huge task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31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671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IRB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Work closely with the IRB.</a:t>
            </a:r>
          </a:p>
          <a:p>
            <a:endParaRPr lang="en-US" sz="2400" dirty="0"/>
          </a:p>
          <a:p>
            <a:r>
              <a:rPr lang="en-US" sz="2400" dirty="0"/>
              <a:t>Use their templates, if any.</a:t>
            </a:r>
          </a:p>
          <a:p>
            <a:endParaRPr lang="en-US" sz="2400" dirty="0"/>
          </a:p>
          <a:p>
            <a:r>
              <a:rPr lang="en-US" sz="2400" dirty="0"/>
              <a:t>Seek guidance on ethical concerns</a:t>
            </a:r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32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8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Additional Ways Administrators Could Help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Deadlines</a:t>
            </a:r>
          </a:p>
          <a:p>
            <a:r>
              <a:rPr lang="en-US" sz="2400" dirty="0"/>
              <a:t>Forms</a:t>
            </a:r>
          </a:p>
          <a:p>
            <a:r>
              <a:rPr lang="en-US" sz="2400" dirty="0"/>
              <a:t>Securing signatures of research team</a:t>
            </a:r>
          </a:p>
          <a:p>
            <a:r>
              <a:rPr lang="en-US" sz="2400" dirty="0"/>
              <a:t>Obtaining contact details for the research team members	listing postal, e-mail addresses and telephone numbers</a:t>
            </a:r>
          </a:p>
          <a:p>
            <a:r>
              <a:rPr lang="en-US" sz="2400" dirty="0"/>
              <a:t>Funding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33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232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F402-0017-4434-BB46-D067097C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C7B2B40D-C1E1-4E07-A639-48CBED6F6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680811"/>
              </p:ext>
            </p:extLst>
          </p:nvPr>
        </p:nvGraphicFramePr>
        <p:xfrm>
          <a:off x="838200" y="1253331"/>
          <a:ext cx="7677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125;p17">
            <a:extLst>
              <a:ext uri="{FF2B5EF4-FFF2-40B4-BE49-F238E27FC236}">
                <a16:creationId xmlns:a16="http://schemas.microsoft.com/office/drawing/2014/main" id="{61C5D798-C61A-48C4-ADD9-4E6FBBB9CD4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8;p12">
            <a:extLst>
              <a:ext uri="{FF2B5EF4-FFF2-40B4-BE49-F238E27FC236}">
                <a16:creationId xmlns:a16="http://schemas.microsoft.com/office/drawing/2014/main" id="{595331A7-A1A2-EE47-95CC-D6FF755E46A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87732" y="6433131"/>
            <a:ext cx="827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34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853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EA870C95-6364-4459-8384-D62583BCD191}"/>
              </a:ext>
            </a:extLst>
          </p:cNvPr>
          <p:cNvSpPr/>
          <p:nvPr/>
        </p:nvSpPr>
        <p:spPr>
          <a:xfrm>
            <a:off x="144634" y="1456128"/>
            <a:ext cx="8999366" cy="4621115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Create a proposal that is evidence-based, has a detailed plan, is ethically sound and feasible.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D3BCC-8579-46D7-8729-73B113C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006" y="219315"/>
            <a:ext cx="4820445" cy="1325563"/>
          </a:xfrm>
        </p:spPr>
        <p:txBody>
          <a:bodyPr/>
          <a:lstStyle/>
          <a:p>
            <a:r>
              <a:rPr lang="en-US" dirty="0"/>
              <a:t>Key Take-Away</a:t>
            </a:r>
          </a:p>
        </p:txBody>
      </p:sp>
      <p:pic>
        <p:nvPicPr>
          <p:cNvPr id="10" name="Graphic 9" descr="Key">
            <a:extLst>
              <a:ext uri="{FF2B5EF4-FFF2-40B4-BE49-F238E27FC236}">
                <a16:creationId xmlns:a16="http://schemas.microsoft.com/office/drawing/2014/main" id="{E8CAC952-0CD6-4440-9A82-076011786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231636" y="261960"/>
            <a:ext cx="1457326" cy="1400175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  <a:sp3d prstMaterial="matte"/>
        </p:spPr>
      </p:pic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44573AB2-C16F-F54B-9F47-DAD40231DF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CC5AA683-9AF7-B241-B33E-A71B3724D63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35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505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27D689D8-EB33-814E-AEB2-95BE0FBF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4187"/>
            <a:ext cx="9144000" cy="1325563"/>
          </a:xfrm>
        </p:spPr>
        <p:txBody>
          <a:bodyPr/>
          <a:lstStyle/>
          <a:p>
            <a:pPr algn="ctr"/>
            <a:r>
              <a:rPr lang="en-US" i="1" dirty="0"/>
              <a:t>Thank You!</a:t>
            </a:r>
          </a:p>
        </p:txBody>
      </p:sp>
      <p:sp>
        <p:nvSpPr>
          <p:cNvPr id="3" name="Google Shape;77;p12">
            <a:extLst>
              <a:ext uri="{FF2B5EF4-FFF2-40B4-BE49-F238E27FC236}">
                <a16:creationId xmlns:a16="http://schemas.microsoft.com/office/drawing/2014/main" id="{678A45F9-366D-0944-BAF7-88506D727E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78;p12">
            <a:extLst>
              <a:ext uri="{FF2B5EF4-FFF2-40B4-BE49-F238E27FC236}">
                <a16:creationId xmlns:a16="http://schemas.microsoft.com/office/drawing/2014/main" id="{204A1DA2-F6F1-9742-ADDE-B72262004E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36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470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589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12929" y="134470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Webinars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Working with your Governing Board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May 5,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lvl="0"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lvl="0"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Recognizing &amp; Addressing Precursors of Burnout: The Value of Shame Resiliency Training to Support Resident Well-Being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May 28,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Working with your IRB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June 4,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776" y="4259854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172" y="5000874"/>
            <a:ext cx="4030517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1" name="Google Shape;125;p17">
            <a:extLst>
              <a:ext uri="{FF2B5EF4-FFF2-40B4-BE49-F238E27FC236}">
                <a16:creationId xmlns:a16="http://schemas.microsoft.com/office/drawing/2014/main" id="{AFEB0180-462E-0A43-87FD-A7D4FD6AA5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431971" y="904129"/>
            <a:ext cx="37120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Need Scholar Activity, Including Coordinators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the 10 Year Site Visit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Experts – Fall Freebie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Start Your GMEC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Diverse Workforce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 Reconstructed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Digging for Data 101</a:t>
            </a:r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PEC: Best </a:t>
            </a: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Scholarly Process in a Nutshell: Getting Started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Partners – Spring Freebie</a:t>
            </a:r>
            <a:endParaRPr lang="en-US" sz="1600" dirty="0">
              <a:solidFill>
                <a:srgbClr val="0070C0"/>
              </a:solidFill>
            </a:endParaRPr>
          </a:p>
          <a:p>
            <a:pPr algn="ctr"/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82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92532" y="6433131"/>
            <a:ext cx="522817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CDE63F-8254-C349-8236-48B0174E1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2E7CFA8-C95E-6942-B725-C18C0A8296C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146300"/>
            <a:ext cx="7677150" cy="3802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    </a:t>
            </a:r>
            <a:r>
              <a:rPr lang="en-US" sz="2000" b="0" dirty="0"/>
              <a:t>Partners in Medical Education, Inc. provides comprehensive consulting services to the GME community.  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n-US" sz="2000" b="0" dirty="0"/>
            </a:br>
            <a:br>
              <a:rPr lang="en-US" sz="2000" b="0" dirty="0"/>
            </a:br>
            <a:r>
              <a:rPr lang="en-US" b="1" dirty="0"/>
              <a:t>Partners in Medical Education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724-864-7320  |  </a:t>
            </a:r>
            <a:r>
              <a:rPr lang="en-US" sz="2000" b="0" dirty="0">
                <a:solidFill>
                  <a:srgbClr val="FF0000"/>
                </a:solidFill>
                <a:hlinkClick r:id="rId4"/>
              </a:rPr>
              <a:t>info@PartnersInMedEd.com</a:t>
            </a:r>
            <a:endParaRPr lang="en-US" sz="2000" b="0" dirty="0">
              <a:solidFill>
                <a:srgbClr val="FF0000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/>
              <a:t>Grace Brannan, PhD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0" dirty="0"/>
              <a:t>  </a:t>
            </a:r>
            <a:r>
              <a:rPr lang="en-US" sz="2000" b="0" dirty="0">
                <a:hlinkClick r:id="rId5"/>
              </a:rPr>
              <a:t>gdbconsulting@outlook.com</a:t>
            </a: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2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/>
              <a:t>www.PartnersInMedEd.com</a:t>
            </a:r>
            <a:endParaRPr lang="en-US" sz="24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05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33044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400" dirty="0"/>
              <a:t>At the end of the session, participants will learn about:</a:t>
            </a:r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2400"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/>
              <a:t>Clinical research proposal elements</a:t>
            </a:r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/>
              <a:t>Research proposal development challenges and best practices</a:t>
            </a:r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/>
              <a:t>Helpful tips for administrators, trainees and faculty</a:t>
            </a:r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2400"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2400"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sz="2400" dirty="0"/>
          </a:p>
        </p:txBody>
      </p:sp>
      <p:pic>
        <p:nvPicPr>
          <p:cNvPr id="73" name="Google Shape;73;p2" descr="http://www.legaltells.com/blog/wp-content/uploads/2011/06/Consistenc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977" y="392535"/>
            <a:ext cx="1796267" cy="15330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2487D1BC-FD4F-9C47-BF54-2D2E25A35A8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6809DB8E-7FB5-5445-B9E0-8C31DB1C2A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4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85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D8A5383F-1E04-4665-A59F-E7A39E52F03C}"/>
              </a:ext>
            </a:extLst>
          </p:cNvPr>
          <p:cNvGraphicFramePr>
            <a:graphicFrameLocks noGrp="1"/>
          </p:cNvGraphicFramePr>
          <p:nvPr/>
        </p:nvGraphicFramePr>
        <p:xfrm>
          <a:off x="3685600" y="5079269"/>
          <a:ext cx="1441736" cy="33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736">
                  <a:extLst>
                    <a:ext uri="{9D8B030D-6E8A-4147-A177-3AD203B41FA5}">
                      <a16:colId xmlns:a16="http://schemas.microsoft.com/office/drawing/2014/main" val="3707996341"/>
                    </a:ext>
                  </a:extLst>
                </a:gridCol>
              </a:tblGrid>
              <a:tr h="3381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31126"/>
                  </a:ext>
                </a:extLst>
              </a:tr>
            </a:tbl>
          </a:graphicData>
        </a:graphic>
      </p:graphicFrame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120B2035-0CB4-4746-8FC9-4D844A4E2B03}"/>
              </a:ext>
            </a:extLst>
          </p:cNvPr>
          <p:cNvGraphicFramePr>
            <a:graphicFrameLocks noGrp="1"/>
          </p:cNvGraphicFramePr>
          <p:nvPr/>
        </p:nvGraphicFramePr>
        <p:xfrm>
          <a:off x="3685599" y="4418120"/>
          <a:ext cx="1441737" cy="33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737">
                  <a:extLst>
                    <a:ext uri="{9D8B030D-6E8A-4147-A177-3AD203B41FA5}">
                      <a16:colId xmlns:a16="http://schemas.microsoft.com/office/drawing/2014/main" val="3707996341"/>
                    </a:ext>
                  </a:extLst>
                </a:gridCol>
              </a:tblGrid>
              <a:tr h="3381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31126"/>
                  </a:ext>
                </a:extLst>
              </a:tr>
            </a:tbl>
          </a:graphicData>
        </a:graphic>
      </p:graphicFrame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654B28A7-29A3-4CE3-A8F0-3B23BEB219F2}"/>
              </a:ext>
            </a:extLst>
          </p:cNvPr>
          <p:cNvGraphicFramePr>
            <a:graphicFrameLocks noGrp="1"/>
          </p:cNvGraphicFramePr>
          <p:nvPr/>
        </p:nvGraphicFramePr>
        <p:xfrm>
          <a:off x="3722264" y="3757044"/>
          <a:ext cx="1295150" cy="33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150">
                  <a:extLst>
                    <a:ext uri="{9D8B030D-6E8A-4147-A177-3AD203B41FA5}">
                      <a16:colId xmlns:a16="http://schemas.microsoft.com/office/drawing/2014/main" val="3707996341"/>
                    </a:ext>
                  </a:extLst>
                </a:gridCol>
              </a:tblGrid>
              <a:tr h="3381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31126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B155BA46-5BA9-45E1-97F3-AA768CBD37D2}"/>
              </a:ext>
            </a:extLst>
          </p:cNvPr>
          <p:cNvGraphicFramePr>
            <a:graphicFrameLocks noGrp="1"/>
          </p:cNvGraphicFramePr>
          <p:nvPr/>
        </p:nvGraphicFramePr>
        <p:xfrm>
          <a:off x="3362486" y="3085958"/>
          <a:ext cx="2028399" cy="33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399">
                  <a:extLst>
                    <a:ext uri="{9D8B030D-6E8A-4147-A177-3AD203B41FA5}">
                      <a16:colId xmlns:a16="http://schemas.microsoft.com/office/drawing/2014/main" val="3707996341"/>
                    </a:ext>
                  </a:extLst>
                </a:gridCol>
              </a:tblGrid>
              <a:tr h="3381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31126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C54E5FE6-64B0-4504-B70E-84F2002686CE}"/>
              </a:ext>
            </a:extLst>
          </p:cNvPr>
          <p:cNvGraphicFramePr>
            <a:graphicFrameLocks noGrp="1"/>
          </p:cNvGraphicFramePr>
          <p:nvPr/>
        </p:nvGraphicFramePr>
        <p:xfrm>
          <a:off x="2754219" y="2397368"/>
          <a:ext cx="3364295" cy="33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295">
                  <a:extLst>
                    <a:ext uri="{9D8B030D-6E8A-4147-A177-3AD203B41FA5}">
                      <a16:colId xmlns:a16="http://schemas.microsoft.com/office/drawing/2014/main" val="3707996341"/>
                    </a:ext>
                  </a:extLst>
                </a:gridCol>
              </a:tblGrid>
              <a:tr h="3381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31126"/>
                  </a:ext>
                </a:extLst>
              </a:tr>
            </a:tbl>
          </a:graphicData>
        </a:graphic>
      </p:graphicFrame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47165929-F6F4-4114-B70F-32B9699C6A5E}"/>
              </a:ext>
            </a:extLst>
          </p:cNvPr>
          <p:cNvGraphicFramePr>
            <a:graphicFrameLocks noGrp="1"/>
          </p:cNvGraphicFramePr>
          <p:nvPr/>
        </p:nvGraphicFramePr>
        <p:xfrm>
          <a:off x="3603083" y="5729030"/>
          <a:ext cx="1597013" cy="33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013">
                  <a:extLst>
                    <a:ext uri="{9D8B030D-6E8A-4147-A177-3AD203B41FA5}">
                      <a16:colId xmlns:a16="http://schemas.microsoft.com/office/drawing/2014/main" val="3707996341"/>
                    </a:ext>
                  </a:extLst>
                </a:gridCol>
              </a:tblGrid>
              <a:tr h="3381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31126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3F7CC6F-7A9B-401D-8A14-2A9057B960C6}"/>
              </a:ext>
            </a:extLst>
          </p:cNvPr>
          <p:cNvGraphicFramePr>
            <a:graphicFrameLocks noGrp="1"/>
          </p:cNvGraphicFramePr>
          <p:nvPr/>
        </p:nvGraphicFramePr>
        <p:xfrm>
          <a:off x="3518325" y="1701369"/>
          <a:ext cx="1690778" cy="33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778">
                  <a:extLst>
                    <a:ext uri="{9D8B030D-6E8A-4147-A177-3AD203B41FA5}">
                      <a16:colId xmlns:a16="http://schemas.microsoft.com/office/drawing/2014/main" val="3707996341"/>
                    </a:ext>
                  </a:extLst>
                </a:gridCol>
              </a:tblGrid>
              <a:tr h="3381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31126"/>
                  </a:ext>
                </a:extLst>
              </a:tr>
            </a:tbl>
          </a:graphicData>
        </a:graphic>
      </p:graphicFrame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Human Subjects’ Research Process in a Nutshell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13E0A-164B-4EFB-8E6D-C90375B2AD96}"/>
              </a:ext>
            </a:extLst>
          </p:cNvPr>
          <p:cNvSpPr txBox="1"/>
          <p:nvPr/>
        </p:nvSpPr>
        <p:spPr>
          <a:xfrm>
            <a:off x="3518325" y="1705210"/>
            <a:ext cx="169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Idea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25A97-DF51-4129-8469-F81412912A1D}"/>
              </a:ext>
            </a:extLst>
          </p:cNvPr>
          <p:cNvSpPr txBox="1"/>
          <p:nvPr/>
        </p:nvSpPr>
        <p:spPr>
          <a:xfrm>
            <a:off x="3362487" y="3078507"/>
            <a:ext cx="2080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Proposal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F5419-A4BD-464B-8F92-20D251FACE51}"/>
              </a:ext>
            </a:extLst>
          </p:cNvPr>
          <p:cNvSpPr txBox="1"/>
          <p:nvPr/>
        </p:nvSpPr>
        <p:spPr>
          <a:xfrm>
            <a:off x="3726611" y="3753599"/>
            <a:ext cx="169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IRB Approval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55BB0-E589-4E8E-8D22-864B6C8ABB90}"/>
              </a:ext>
            </a:extLst>
          </p:cNvPr>
          <p:cNvSpPr txBox="1"/>
          <p:nvPr/>
        </p:nvSpPr>
        <p:spPr>
          <a:xfrm>
            <a:off x="3685599" y="4438468"/>
            <a:ext cx="169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 Collection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1E4AB-7A55-4A1C-AEDB-60DA84A0B328}"/>
              </a:ext>
            </a:extLst>
          </p:cNvPr>
          <p:cNvSpPr txBox="1"/>
          <p:nvPr/>
        </p:nvSpPr>
        <p:spPr>
          <a:xfrm>
            <a:off x="3778365" y="5084581"/>
            <a:ext cx="169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DBD031-D11D-4614-AEDB-7A1A30CC6A86}"/>
              </a:ext>
            </a:extLst>
          </p:cNvPr>
          <p:cNvSpPr txBox="1"/>
          <p:nvPr/>
        </p:nvSpPr>
        <p:spPr>
          <a:xfrm>
            <a:off x="3752011" y="5717377"/>
            <a:ext cx="169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Dissemination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E0E225-0297-40F3-A688-217B47F448EA}"/>
              </a:ext>
            </a:extLst>
          </p:cNvPr>
          <p:cNvSpPr txBox="1"/>
          <p:nvPr/>
        </p:nvSpPr>
        <p:spPr>
          <a:xfrm>
            <a:off x="2890744" y="2397368"/>
            <a:ext cx="3640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Putting the Research Team Together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98E767-97A7-4A91-A9BA-2468B452175E}"/>
              </a:ext>
            </a:extLst>
          </p:cNvPr>
          <p:cNvCxnSpPr>
            <a:cxnSpLocks/>
          </p:cNvCxnSpPr>
          <p:nvPr/>
        </p:nvCxnSpPr>
        <p:spPr>
          <a:xfrm>
            <a:off x="4323957" y="2053946"/>
            <a:ext cx="0" cy="3434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8C7A5F-7ED1-4CC8-B67A-E8C663DCEB00}"/>
              </a:ext>
            </a:extLst>
          </p:cNvPr>
          <p:cNvCxnSpPr>
            <a:cxnSpLocks/>
          </p:cNvCxnSpPr>
          <p:nvPr/>
        </p:nvCxnSpPr>
        <p:spPr>
          <a:xfrm>
            <a:off x="4321079" y="2735490"/>
            <a:ext cx="0" cy="3434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3492FB-49AD-4363-90B0-1F04D614014E}"/>
              </a:ext>
            </a:extLst>
          </p:cNvPr>
          <p:cNvCxnSpPr>
            <a:cxnSpLocks/>
          </p:cNvCxnSpPr>
          <p:nvPr/>
        </p:nvCxnSpPr>
        <p:spPr>
          <a:xfrm>
            <a:off x="4317373" y="4746245"/>
            <a:ext cx="0" cy="3434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ADA3C1-4E50-4D7D-9C5C-A169A512B4CD}"/>
              </a:ext>
            </a:extLst>
          </p:cNvPr>
          <p:cNvCxnSpPr>
            <a:cxnSpLocks/>
          </p:cNvCxnSpPr>
          <p:nvPr/>
        </p:nvCxnSpPr>
        <p:spPr>
          <a:xfrm>
            <a:off x="4317373" y="3417730"/>
            <a:ext cx="0" cy="3434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696B1C-40BE-44C0-B09B-77D0AF72E0C6}"/>
              </a:ext>
            </a:extLst>
          </p:cNvPr>
          <p:cNvCxnSpPr>
            <a:cxnSpLocks/>
          </p:cNvCxnSpPr>
          <p:nvPr/>
        </p:nvCxnSpPr>
        <p:spPr>
          <a:xfrm>
            <a:off x="4311458" y="5392358"/>
            <a:ext cx="0" cy="3434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F0C0424-98ED-4DB5-8665-ECCB0E1B26CC}"/>
              </a:ext>
            </a:extLst>
          </p:cNvPr>
          <p:cNvCxnSpPr>
            <a:cxnSpLocks/>
          </p:cNvCxnSpPr>
          <p:nvPr/>
        </p:nvCxnSpPr>
        <p:spPr>
          <a:xfrm>
            <a:off x="4317373" y="4082346"/>
            <a:ext cx="0" cy="3434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77;p12">
            <a:extLst>
              <a:ext uri="{FF2B5EF4-FFF2-40B4-BE49-F238E27FC236}">
                <a16:creationId xmlns:a16="http://schemas.microsoft.com/office/drawing/2014/main" id="{E6E8C890-EF3F-6C42-9C91-F2518CB69BB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78;p12">
            <a:extLst>
              <a:ext uri="{FF2B5EF4-FFF2-40B4-BE49-F238E27FC236}">
                <a16:creationId xmlns:a16="http://schemas.microsoft.com/office/drawing/2014/main" id="{263FD9F6-C107-3545-AA51-28FD7ED3DB5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87732" y="6433131"/>
            <a:ext cx="827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5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01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What is a Proposal?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Proposal= Study Blueprint= Plan</a:t>
            </a:r>
          </a:p>
          <a:p>
            <a:endParaRPr lang="en-US" sz="2400" dirty="0"/>
          </a:p>
          <a:p>
            <a:r>
              <a:rPr lang="en-US" sz="2400" dirty="0"/>
              <a:t>Document that has the study justification, goals, and implementation details and sources.</a:t>
            </a:r>
          </a:p>
          <a:p>
            <a:endParaRPr lang="en-US" sz="2400" dirty="0"/>
          </a:p>
          <a:p>
            <a:r>
              <a:rPr lang="en-US" sz="2400" dirty="0"/>
              <a:t>Critical research document to ensure the </a:t>
            </a:r>
            <a:r>
              <a:rPr lang="en-US" sz="2400" b="1" dirty="0"/>
              <a:t>scientific</a:t>
            </a:r>
            <a:r>
              <a:rPr lang="en-US" sz="2400" dirty="0"/>
              <a:t> and </a:t>
            </a:r>
            <a:r>
              <a:rPr lang="en-US" sz="2400" b="1" dirty="0"/>
              <a:t>ethical integrity </a:t>
            </a:r>
            <a:r>
              <a:rPr lang="en-US" sz="2400" dirty="0"/>
              <a:t>of a study.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6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79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Proposal Components 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0700" indent="-457200">
              <a:buAutoNum type="arabicParenR"/>
            </a:pPr>
            <a:r>
              <a:rPr lang="en-US" sz="2400" dirty="0"/>
              <a:t>Title of the Study  </a:t>
            </a:r>
          </a:p>
          <a:p>
            <a:pPr marL="520700" indent="-457200">
              <a:buAutoNum type="arabicParenR"/>
            </a:pPr>
            <a:r>
              <a:rPr lang="en-US" sz="2400" dirty="0"/>
              <a:t>Author Names and Affiliation </a:t>
            </a:r>
          </a:p>
          <a:p>
            <a:pPr marL="520700" indent="-457200">
              <a:buAutoNum type="arabicParenR"/>
            </a:pPr>
            <a:r>
              <a:rPr lang="en-US" sz="2400" dirty="0"/>
              <a:t>Project Summary   </a:t>
            </a:r>
          </a:p>
          <a:p>
            <a:pPr marL="520700" indent="-457200">
              <a:buAutoNum type="arabicParenR"/>
            </a:pPr>
            <a:r>
              <a:rPr lang="en-US" sz="2400" dirty="0"/>
              <a:t>Introduction </a:t>
            </a:r>
          </a:p>
          <a:p>
            <a:pPr marL="520700" indent="-457200">
              <a:buAutoNum type="arabicParenR"/>
            </a:pPr>
            <a:r>
              <a:rPr lang="en-US" sz="2400" dirty="0"/>
              <a:t>Methodology</a:t>
            </a:r>
          </a:p>
          <a:p>
            <a:pPr marL="520700" indent="-457200">
              <a:buAutoNum type="arabicParenR"/>
            </a:pPr>
            <a:r>
              <a:rPr lang="en-US" sz="2400" dirty="0"/>
              <a:t>References</a:t>
            </a:r>
          </a:p>
          <a:p>
            <a:pPr marL="520700" indent="-457200">
              <a:buAutoNum type="arabicParenR"/>
            </a:pPr>
            <a:r>
              <a:rPr lang="en-US" sz="2400" dirty="0"/>
              <a:t>Appendix</a:t>
            </a:r>
          </a:p>
          <a:p>
            <a:pPr lvl="1"/>
            <a:endParaRPr lang="en-US" sz="2000" dirty="0"/>
          </a:p>
          <a:p>
            <a:pPr marL="63500" indent="0">
              <a:buNone/>
            </a:pPr>
            <a:r>
              <a:rPr lang="en-US" sz="1200" b="1" dirty="0"/>
              <a:t>Al-Jundi, A. and Sakka, S., 2016. Protocol writing in clinical research. </a:t>
            </a:r>
            <a:r>
              <a:rPr lang="en-US" sz="1200" b="1" i="1" dirty="0"/>
              <a:t>Journal of clinical and diagnostic research: JCDR</a:t>
            </a:r>
            <a:r>
              <a:rPr lang="en-US" sz="1200" b="1" dirty="0"/>
              <a:t>, </a:t>
            </a:r>
            <a:r>
              <a:rPr lang="en-US" sz="1200" b="1" i="1" dirty="0"/>
              <a:t>10</a:t>
            </a:r>
            <a:r>
              <a:rPr lang="en-US" sz="1200" b="1" dirty="0"/>
              <a:t>(11), p.ZE10.</a:t>
            </a:r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7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B1B72F0F-170A-4EAC-8C58-0EA8EF187F7F}"/>
              </a:ext>
            </a:extLst>
          </p:cNvPr>
          <p:cNvSpPr/>
          <p:nvPr/>
        </p:nvSpPr>
        <p:spPr>
          <a:xfrm>
            <a:off x="7056407" y="1736558"/>
            <a:ext cx="1880558" cy="1891226"/>
          </a:xfrm>
          <a:prstGeom prst="wav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Proposal= Blueprint=</a:t>
            </a:r>
          </a:p>
          <a:p>
            <a:pPr algn="ctr"/>
            <a:r>
              <a:rPr lang="en-US" sz="2400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6732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Pre- Proposal Tasks: A Quick Review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Idea Development-FINER</a:t>
            </a:r>
          </a:p>
          <a:p>
            <a:pPr lvl="1"/>
            <a:r>
              <a:rPr lang="en-US" sz="2000" dirty="0"/>
              <a:t>Feasible, Interesting, Novel, Ethical, Relevant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Putting the Team Together</a:t>
            </a:r>
          </a:p>
          <a:p>
            <a:pPr lvl="1"/>
            <a:r>
              <a:rPr lang="en-US" sz="2000" dirty="0"/>
              <a:t>Clinical Mentor, Resident/Fellow/Student, Research Mentor/ Statistician, Librarian, Research Coordinator, Nursing and QI Staff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8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ABC3C-F357-4A11-AE60-049AED986995}"/>
              </a:ext>
            </a:extLst>
          </p:cNvPr>
          <p:cNvSpPr/>
          <p:nvPr/>
        </p:nvSpPr>
        <p:spPr>
          <a:xfrm>
            <a:off x="1253603" y="2921749"/>
            <a:ext cx="74804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Arial" panose="020B0604020202020204" pitchFamily="34" charset="0"/>
              </a:rPr>
              <a:t>Hulley, S.B., Cummings, S.R., Browner, W.S., Grady, D.G. and Newman, T.B., 2001. Conceiving the research question. </a:t>
            </a:r>
            <a:r>
              <a:rPr lang="en-US" sz="1400" b="0" i="1" dirty="0">
                <a:latin typeface="Arial" panose="020B0604020202020204" pitchFamily="34" charset="0"/>
              </a:rPr>
              <a:t>Designing Clinical Research. 2nd ed. Philadelphia, PA: Lippincott Williams &amp; Wilkins</a:t>
            </a:r>
            <a:r>
              <a:rPr lang="en-US" sz="1400" b="0" dirty="0">
                <a:latin typeface="Arial" panose="020B0604020202020204" pitchFamily="34" charset="0"/>
              </a:rPr>
              <a:t>, p.335.</a:t>
            </a:r>
            <a:endParaRPr lang="en-US" sz="1400" b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4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What is a Good Proposal?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Scientifically sound</a:t>
            </a:r>
          </a:p>
          <a:p>
            <a:pPr lvl="1"/>
            <a:endParaRPr lang="en-US" sz="2000" dirty="0"/>
          </a:p>
          <a:p>
            <a:r>
              <a:rPr lang="en-US" sz="2400" dirty="0"/>
              <a:t>Ethically sound</a:t>
            </a:r>
          </a:p>
          <a:p>
            <a:endParaRPr lang="en-US" sz="2400" dirty="0"/>
          </a:p>
          <a:p>
            <a:r>
              <a:rPr lang="en-US" sz="2400" dirty="0"/>
              <a:t>Just the right amount of detail for another researcher to duplicate or follow.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9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0148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1_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15268</TotalTime>
  <Words>1926</Words>
  <Application>Microsoft Macintosh PowerPoint</Application>
  <PresentationFormat>On-screen Show (4:3)</PresentationFormat>
  <Paragraphs>538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Comic Sans MS</vt:lpstr>
      <vt:lpstr>Wingdings</vt:lpstr>
      <vt:lpstr>PME-2016</vt:lpstr>
      <vt:lpstr>1_PME-2016</vt:lpstr>
      <vt:lpstr>Partners Webinar Alert</vt:lpstr>
      <vt:lpstr>Research Proposal Development: Tips for Success</vt:lpstr>
      <vt:lpstr>Introducing Your Presenter…</vt:lpstr>
      <vt:lpstr>Learning Objectives</vt:lpstr>
      <vt:lpstr>Human Subjects’ Research Process in a Nutshell</vt:lpstr>
      <vt:lpstr>What is a Proposal?</vt:lpstr>
      <vt:lpstr>Proposal Components </vt:lpstr>
      <vt:lpstr>Pre- Proposal Tasks: A Quick Review</vt:lpstr>
      <vt:lpstr>What is a Good Proposal?</vt:lpstr>
      <vt:lpstr>Benefits of a Proposal</vt:lpstr>
      <vt:lpstr>Proposal Components </vt:lpstr>
      <vt:lpstr>1) Study Title</vt:lpstr>
      <vt:lpstr>2) Authors</vt:lpstr>
      <vt:lpstr>3) Project Summary</vt:lpstr>
      <vt:lpstr>Proposal Components </vt:lpstr>
      <vt:lpstr>4) Introduction</vt:lpstr>
      <vt:lpstr>Research Question and Objectives</vt:lpstr>
      <vt:lpstr>Common Errors in the Introduction</vt:lpstr>
      <vt:lpstr>Proposal Components </vt:lpstr>
      <vt:lpstr>5) Methods</vt:lpstr>
      <vt:lpstr>Comparison of Study Elements</vt:lpstr>
      <vt:lpstr>Statistical Input</vt:lpstr>
      <vt:lpstr>Funding</vt:lpstr>
      <vt:lpstr>Common Errors in Methodology</vt:lpstr>
      <vt:lpstr>Proposal Components </vt:lpstr>
      <vt:lpstr>6) References</vt:lpstr>
      <vt:lpstr>7) Appendix</vt:lpstr>
      <vt:lpstr>Proposal Review Committee</vt:lpstr>
      <vt:lpstr>Writing Tips</vt:lpstr>
      <vt:lpstr>Challenges and Pitfalls</vt:lpstr>
      <vt:lpstr>Tips for Success</vt:lpstr>
      <vt:lpstr>IRB</vt:lpstr>
      <vt:lpstr>Additional Ways Administrators Could Help</vt:lpstr>
      <vt:lpstr>Best Practices</vt:lpstr>
      <vt:lpstr>Key Take-Away</vt:lpstr>
      <vt:lpstr>Thank You!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420</cp:revision>
  <dcterms:created xsi:type="dcterms:W3CDTF">2016-03-20T11:36:31Z</dcterms:created>
  <dcterms:modified xsi:type="dcterms:W3CDTF">2020-04-22T15:21:20Z</dcterms:modified>
</cp:coreProperties>
</file>