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16"/>
  </p:notesMasterIdLst>
  <p:sldIdLst>
    <p:sldId id="256" r:id="rId2"/>
    <p:sldId id="297" r:id="rId3"/>
    <p:sldId id="258" r:id="rId4"/>
    <p:sldId id="310" r:id="rId5"/>
    <p:sldId id="335" r:id="rId6"/>
    <p:sldId id="311" r:id="rId7"/>
    <p:sldId id="312" r:id="rId8"/>
    <p:sldId id="336" r:id="rId9"/>
    <p:sldId id="337" r:id="rId10"/>
    <p:sldId id="338" r:id="rId11"/>
    <p:sldId id="339" r:id="rId12"/>
    <p:sldId id="313" r:id="rId13"/>
    <p:sldId id="340" r:id="rId14"/>
    <p:sldId id="33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40" autoAdjust="0"/>
    <p:restoredTop sz="86286" autoAdjust="0"/>
  </p:normalViewPr>
  <p:slideViewPr>
    <p:cSldViewPr snapToGrid="0" snapToObjects="1">
      <p:cViewPr varScale="1">
        <p:scale>
          <a:sx n="85" d="100"/>
          <a:sy n="85" d="100"/>
        </p:scale>
        <p:origin x="184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70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://www.partnersinmede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327" y="1440873"/>
            <a:ext cx="5437011" cy="2396836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Resident Remediation:</a:t>
            </a:r>
            <a:br>
              <a:rPr lang="en-US" dirty="0"/>
            </a:br>
            <a:r>
              <a:rPr lang="en-US" dirty="0"/>
              <a:t>How to Handle the Underperforming Resident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4266"/>
            <a:ext cx="7245398" cy="1480310"/>
          </a:xfrm>
        </p:spPr>
        <p:txBody>
          <a:bodyPr>
            <a:normAutofit/>
          </a:bodyPr>
          <a:lstStyle/>
          <a:p>
            <a:r>
              <a:rPr lang="en-US" sz="2400" b="1" dirty="0"/>
              <a:t>Franklin J. Medio, PhD</a:t>
            </a:r>
          </a:p>
          <a:p>
            <a:r>
              <a:rPr lang="en-US" b="1" dirty="0"/>
              <a:t>Former Associate Dean for GME and ACGME DIO</a:t>
            </a:r>
            <a:endParaRPr lang="en-US" dirty="0"/>
          </a:p>
          <a:p>
            <a:r>
              <a:rPr lang="en-US" b="1" dirty="0"/>
              <a:t>GME Consultant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Assessment of Problem(s) includes an Educational Consultation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Corrective Steps Mirror the Resident’s Performance Problem(s)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1" y="246466"/>
            <a:ext cx="70539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Formal Academic Remediation Plan</a:t>
            </a:r>
            <a:br>
              <a:rPr lang="en-US" sz="3400" dirty="0"/>
            </a:br>
            <a:r>
              <a:rPr lang="en-US" sz="3400" i="1" dirty="0"/>
              <a:t>Six Critical Elements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4098" name="Picture 2" descr="New%20Clip%20art/students_laptop_teacher_800_clr_12538.png">
            <a:extLst>
              <a:ext uri="{FF2B5EF4-FFF2-40B4-BE49-F238E27FC236}">
                <a16:creationId xmlns:a16="http://schemas.microsoft.com/office/drawing/2014/main" id="{97D6C8E6-F9B4-CB49-BFA2-9EDF3DD2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3" y="3847192"/>
            <a:ext cx="3263900" cy="24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3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Remediation Learning Plan describes Criteria to Demonstrate Improvement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Formal Remediation Plan includes; Timeline, Consequences, and Signatures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1" y="246466"/>
            <a:ext cx="70539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Formal Academic Remediation Plan</a:t>
            </a:r>
            <a:br>
              <a:rPr lang="en-US" sz="3400" dirty="0"/>
            </a:br>
            <a:r>
              <a:rPr lang="en-US" sz="3400" i="1" dirty="0"/>
              <a:t>Six Critical Elements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122" name="Picture 2" descr="../../../Volumes/douglas-1/New%20Clip%20art/doctor_presenting_to_nurses_800_">
            <a:extLst>
              <a:ext uri="{FF2B5EF4-FFF2-40B4-BE49-F238E27FC236}">
                <a16:creationId xmlns:a16="http://schemas.microsoft.com/office/drawing/2014/main" id="{78A0BE3C-045D-2A4B-9671-19DA8E42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93" y="3989864"/>
            <a:ext cx="3549650" cy="24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0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r>
              <a:rPr lang="en-US" sz="3200" i="1" dirty="0"/>
              <a:t>The remediation plan </a:t>
            </a:r>
            <a:r>
              <a:rPr lang="en-US" sz="3200" b="1" i="1" dirty="0"/>
              <a:t>must</a:t>
            </a:r>
            <a:r>
              <a:rPr lang="en-US" sz="3200" i="1" dirty="0"/>
              <a:t> be signed and dated by the resident and the program director!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Remediation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146" name="Picture 2" descr="/Volumes/douglas-1/New Clip art/blank_document_signature_pen_800_clr_6425.png">
            <a:extLst>
              <a:ext uri="{FF2B5EF4-FFF2-40B4-BE49-F238E27FC236}">
                <a16:creationId xmlns:a16="http://schemas.microsoft.com/office/drawing/2014/main" id="{3D13C754-FD94-F248-8B31-5499EAAF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391855"/>
            <a:ext cx="31242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4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255" y="0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Have You Analyzed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Your Data Yet?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Creating a Robust Resident Evaluation System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Institutional Site Visit Prep Process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From APE to 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and Everything in Between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Healthcare Disparities in GME Institutions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Accreditation: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Best Practices and Challenges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Transitioning from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Residency to Practice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4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DIO Competencies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June 26,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How to Prepare for your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10 Year Site Visit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July, 10,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Coordinator Development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How to Build a Team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24,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Responsiveness to Diverse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Patient Populations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2,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4956458"/>
            <a:ext cx="2078251" cy="1169017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5E13BE3-399E-334B-BD76-6A5EE5C16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88293A4-E0CC-A343-8927-9033B0C71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5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  <a:br>
              <a:rPr lang="en-US" sz="2000" dirty="0"/>
            </a:br>
            <a:br>
              <a:rPr lang="en-US" sz="2000" dirty="0"/>
            </a:br>
            <a:r>
              <a:rPr lang="en-US" sz="22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100" dirty="0"/>
              <a:t>If you have any questions or would like information about this or my other faculty development programs, please contact me at</a:t>
            </a:r>
            <a:r>
              <a:rPr lang="is-IS" sz="2100" dirty="0"/>
              <a:t>...</a:t>
            </a:r>
            <a:br>
              <a:rPr lang="is-IS" sz="2100" dirty="0"/>
            </a:br>
            <a:endParaRPr lang="en-US" sz="21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200" b="1" dirty="0"/>
              <a:t>Franklin J. Medio PhD</a:t>
            </a:r>
            <a:br>
              <a:rPr lang="en-US" sz="2200" b="1" dirty="0"/>
            </a:br>
            <a:br>
              <a:rPr lang="en-US" sz="2000" b="1" dirty="0"/>
            </a:br>
            <a:r>
              <a:rPr lang="en-US" sz="2000" dirty="0"/>
              <a:t>843-270-3413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franklinmedio@gmail.com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sym typeface="Arial"/>
              </a:rPr>
              <a:t>14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16466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457200"/>
            <a:ext cx="83820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latin typeface="Lucida Bright" pitchFamily="18" charset="0"/>
              </a:rPr>
              <a:t>Introducing Your Presenter…</a:t>
            </a:r>
            <a:endParaRPr lang="en-US" sz="3600" b="1" i="1" dirty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9" y="1263654"/>
            <a:ext cx="6267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Lucida Bright" pitchFamily="18" charset="0"/>
              </a:rPr>
              <a:t>Franklin J. Medio, PhD</a:t>
            </a:r>
          </a:p>
          <a:p>
            <a:r>
              <a:rPr lang="en-US" sz="1800" dirty="0">
                <a:latin typeface="Lucida Bright" panose="02040602050505020304" pitchFamily="18" charset="77"/>
              </a:rPr>
              <a:t>Former Associate Dean for GME and ACGME DIO</a:t>
            </a:r>
          </a:p>
          <a:p>
            <a:r>
              <a:rPr lang="en-US" sz="1800" dirty="0">
                <a:latin typeface="Lucida Bright" panose="02040602050505020304" pitchFamily="18" charset="77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Lucida Br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828800"/>
            <a:ext cx="2249141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104" y="2553401"/>
            <a:ext cx="5915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Masters and PhD in Psychology with specialization in Educational Psychology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Former Assoc. Dean &amp; DIO for GME at the Medical Univ. of  South Carolina, Assoc. Professor, Dept. of Internal Medicine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Seasoned National and Regional GME Speaker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Prior involvement in multiple AAMC educational committees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Published author in Medical Education and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Patient-Physician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962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792346"/>
            <a:ext cx="8265968" cy="312404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</a:rPr>
              <a:t>Provide answers to </a:t>
            </a:r>
            <a:r>
              <a:rPr lang="en-US" i="1" dirty="0">
                <a:latin typeface="+mn-lt"/>
              </a:rPr>
              <a:t>six common questions</a:t>
            </a:r>
            <a:r>
              <a:rPr lang="en-US" dirty="0">
                <a:latin typeface="+mn-lt"/>
              </a:rPr>
              <a:t> about remediation in GME programs</a:t>
            </a:r>
          </a:p>
          <a:p>
            <a:r>
              <a:rPr lang="en-US" dirty="0"/>
              <a:t>Explain </a:t>
            </a:r>
            <a:r>
              <a:rPr lang="en-US" i="1" dirty="0"/>
              <a:t>five important elements </a:t>
            </a:r>
            <a:r>
              <a:rPr lang="en-US" dirty="0"/>
              <a:t>of the remediation process in competency-based</a:t>
            </a:r>
            <a:r>
              <a:rPr lang="en-US" i="1" dirty="0"/>
              <a:t> </a:t>
            </a:r>
            <a:r>
              <a:rPr lang="en-US" dirty="0"/>
              <a:t>GME programs</a:t>
            </a:r>
            <a:r>
              <a:rPr lang="en-US" b="1" i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Describe </a:t>
            </a:r>
            <a:r>
              <a:rPr lang="en-US" i="1" dirty="0"/>
              <a:t>six</a:t>
            </a:r>
            <a:r>
              <a:rPr lang="en-US" dirty="0"/>
              <a:t> </a:t>
            </a:r>
            <a:r>
              <a:rPr lang="en-US" i="1" dirty="0"/>
              <a:t>critical components </a:t>
            </a:r>
            <a:r>
              <a:rPr lang="en-US" dirty="0"/>
              <a:t>of an appropriate Formal Academic Remediation (FAR) plan.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47" y="4310720"/>
            <a:ext cx="4125706" cy="195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65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r>
              <a:rPr lang="en-US" sz="3200" dirty="0"/>
              <a:t>What is the difference between </a:t>
            </a:r>
            <a:r>
              <a:rPr lang="en-US" sz="3200" i="1" dirty="0"/>
              <a:t>informal </a:t>
            </a:r>
            <a:r>
              <a:rPr lang="en-US" sz="3200" dirty="0"/>
              <a:t>and </a:t>
            </a:r>
            <a:r>
              <a:rPr lang="en-US" sz="3200" i="1" dirty="0"/>
              <a:t>formal</a:t>
            </a:r>
            <a:r>
              <a:rPr lang="en-US" sz="3200" dirty="0"/>
              <a:t> remediation in competency-based education?</a:t>
            </a:r>
          </a:p>
          <a:p>
            <a:r>
              <a:rPr lang="en-US" sz="3200" dirty="0"/>
              <a:t>When does a resident’s performance reach the point of requiring formal remediation?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3" y="246466"/>
            <a:ext cx="6893399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Common Questions about Remediation in GME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21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r>
              <a:rPr lang="en-US" sz="3200" dirty="0"/>
              <a:t>How do we determine what type of remediation is needed?</a:t>
            </a:r>
          </a:p>
          <a:p>
            <a:r>
              <a:rPr lang="en-US" sz="3200" dirty="0"/>
              <a:t>How do we remediate a resident with a behavioral, psychological and/or professionalism problem?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3" y="246466"/>
            <a:ext cx="6893399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Common Questions about Remediation in GME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irc_mi" descr="http://myup.weboldala.net/files/dzjir6enuwx16prtshbj.png">
            <a:extLst>
              <a:ext uri="{FF2B5EF4-FFF2-40B4-BE49-F238E27FC236}">
                <a16:creationId xmlns:a16="http://schemas.microsoft.com/office/drawing/2014/main" id="{AB462CF7-40B7-BD45-8588-8AE33E40BF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10" y="4000500"/>
            <a:ext cx="2188640" cy="231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68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05F2552-633E-514F-A210-01D05A41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18953"/>
            <a:ext cx="676277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Common Questions about Remediation in GME Programs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0BE5C2D-BE40-6944-B173-D0767397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1285"/>
            <a:ext cx="7886700" cy="4438905"/>
          </a:xfrm>
        </p:spPr>
        <p:txBody>
          <a:bodyPr>
            <a:normAutofit/>
          </a:bodyPr>
          <a:lstStyle/>
          <a:p>
            <a:r>
              <a:rPr lang="en-US" sz="3200" dirty="0"/>
              <a:t>How long should a resident be on formal academic remediation?</a:t>
            </a:r>
          </a:p>
          <a:p>
            <a:r>
              <a:rPr lang="en-US" sz="3200" dirty="0"/>
              <a:t>Who should (and who should not) be notified when a resident is placed on formal remediation?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../../../Volumes/douglas-1/New%20Clip%20art/hanging_on_to_time_800_">
            <a:extLst>
              <a:ext uri="{FF2B5EF4-FFF2-40B4-BE49-F238E27FC236}">
                <a16:creationId xmlns:a16="http://schemas.microsoft.com/office/drawing/2014/main" id="{9ED51F78-1DC5-4741-9846-8F7E3A75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00" y="3939890"/>
            <a:ext cx="24286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2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Accept the Obligation to “Protect the Public”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Make Decisions based upon Sound Educational Principles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Resident Remediation</a:t>
            </a:r>
            <a:br>
              <a:rPr lang="en-US" dirty="0"/>
            </a:br>
            <a:r>
              <a:rPr lang="en-US" i="1" dirty="0"/>
              <a:t>Five Critical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050" name="Picture 2" descr="../../../Volumes/douglas-1/New%20Clip%20art/doctor_sitting_in_check_mark_800_c">
            <a:extLst>
              <a:ext uri="{FF2B5EF4-FFF2-40B4-BE49-F238E27FC236}">
                <a16:creationId xmlns:a16="http://schemas.microsoft.com/office/drawing/2014/main" id="{B30BC3BC-DD22-594D-8AD5-DA0A7945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536631"/>
            <a:ext cx="2305050" cy="28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9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Apply Evaluation Processes Clearly and Consistently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Provide an Opportunity for Formal Remediation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Dismiss a Resident Who Fails to Improve after a Formal Remediation Plan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Resident Remediation</a:t>
            </a:r>
            <a:br>
              <a:rPr lang="en-US" dirty="0"/>
            </a:br>
            <a:r>
              <a:rPr lang="en-US" i="1" dirty="0"/>
              <a:t>Five Critical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82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75" y="1911100"/>
            <a:ext cx="8265968" cy="387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Remediation Process is described in GME Handbook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Problem(s) are identified from a Variety of 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1" y="246466"/>
            <a:ext cx="70539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Formal Academic Remediation Plan</a:t>
            </a:r>
            <a:br>
              <a:rPr lang="en-US" sz="3400" dirty="0"/>
            </a:br>
            <a:r>
              <a:rPr lang="en-US" sz="3400" i="1" dirty="0"/>
              <a:t>Six Critical Elements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074" name="Picture 2" descr="New%20Clip%20art/pen_display_accomplished_800_clr_7579.png">
            <a:extLst>
              <a:ext uri="{FF2B5EF4-FFF2-40B4-BE49-F238E27FC236}">
                <a16:creationId xmlns:a16="http://schemas.microsoft.com/office/drawing/2014/main" id="{5B064987-D5F7-DC45-BEBE-D768A99C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43" y="3949700"/>
            <a:ext cx="2483430" cy="24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38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5088</TotalTime>
  <Words>547</Words>
  <Application>Microsoft Macintosh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Resident Remediation: How to Handle the Underperforming Resident</vt:lpstr>
      <vt:lpstr>PowerPoint Presentation</vt:lpstr>
      <vt:lpstr>Objectives and Goals</vt:lpstr>
      <vt:lpstr>Common Questions about Remediation in GME Programs</vt:lpstr>
      <vt:lpstr>Common Questions about Remediation in GME Programs</vt:lpstr>
      <vt:lpstr>Common Questions about Remediation in GME Programs</vt:lpstr>
      <vt:lpstr>Resident Remediation Five Critical Points</vt:lpstr>
      <vt:lpstr>Resident Remediation Five Critical Points</vt:lpstr>
      <vt:lpstr>Formal Academic Remediation Plan Six Critical Elements</vt:lpstr>
      <vt:lpstr>Formal Academic Remediation Plan Six Critical Elements</vt:lpstr>
      <vt:lpstr>Formal Academic Remediation Plan Six Critical Elements</vt:lpstr>
      <vt:lpstr>The Remediation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206</cp:revision>
  <dcterms:created xsi:type="dcterms:W3CDTF">2016-03-20T11:36:31Z</dcterms:created>
  <dcterms:modified xsi:type="dcterms:W3CDTF">2018-05-23T15:39:55Z</dcterms:modified>
</cp:coreProperties>
</file>