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0"/>
  </p:notesMasterIdLst>
  <p:sldIdLst>
    <p:sldId id="398" r:id="rId2"/>
    <p:sldId id="256" r:id="rId3"/>
    <p:sldId id="455" r:id="rId4"/>
    <p:sldId id="257" r:id="rId5"/>
    <p:sldId id="431" r:id="rId6"/>
    <p:sldId id="403" r:id="rId7"/>
    <p:sldId id="456" r:id="rId8"/>
    <p:sldId id="45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2" r:id="rId23"/>
    <p:sldId id="471" r:id="rId24"/>
    <p:sldId id="475" r:id="rId25"/>
    <p:sldId id="473" r:id="rId26"/>
    <p:sldId id="474" r:id="rId27"/>
    <p:sldId id="477" r:id="rId28"/>
    <p:sldId id="476" r:id="rId29"/>
    <p:sldId id="478" r:id="rId30"/>
    <p:sldId id="479" r:id="rId31"/>
    <p:sldId id="481" r:id="rId32"/>
    <p:sldId id="480" r:id="rId33"/>
    <p:sldId id="482" r:id="rId34"/>
    <p:sldId id="483" r:id="rId35"/>
    <p:sldId id="484" r:id="rId36"/>
    <p:sldId id="284" r:id="rId37"/>
    <p:sldId id="399" r:id="rId38"/>
    <p:sldId id="454" r:id="rId3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xmlns="" r:id="rId41" roundtripDataSignature="AMtx7mgnrmepJ0I9pbTxRFzruV774XYnh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Peters" initials="HP" lastIdx="1" clrIdx="0"/>
  <p:cmAuthor id="2" name="Heather" initials="H" lastIdx="2" clrIdx="1"/>
  <p:cmAuthor id="3" name="Guest User" initials="G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563" autoAdjust="0"/>
    <p:restoredTop sz="95481" autoAdjust="0"/>
  </p:normalViewPr>
  <p:slideViewPr>
    <p:cSldViewPr snapToGrid="0">
      <p:cViewPr varScale="1">
        <p:scale>
          <a:sx n="86" d="100"/>
          <a:sy n="86" d="100"/>
        </p:scale>
        <p:origin x="2309" y="58"/>
      </p:cViewPr>
      <p:guideLst>
        <p:guide orient="horz" pos="2160"/>
        <p:guide pos="2904"/>
      </p:guideLst>
    </p:cSldViewPr>
  </p:slideViewPr>
  <p:notesTextViewPr>
    <p:cViewPr>
      <p:scale>
        <a:sx n="1" d="1"/>
        <a:sy n="1" d="1"/>
      </p:scale>
      <p:origin x="0" y="0"/>
    </p:cViewPr>
  </p:notesTextViewPr>
  <p:sorterViewPr>
    <p:cViewPr>
      <p:scale>
        <a:sx n="50" d="100"/>
        <a:sy n="50"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67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9pPr>
          </a:lstStyle>
          <a:p>
            <a:endParaRPr dirty="0"/>
          </a:p>
        </p:txBody>
      </p:sp>
      <p:sp>
        <p:nvSpPr>
          <p:cNvPr id="4" name="Google Shape;4;n"/>
          <p:cNvSpPr txBox="1">
            <a:spLocks noGrp="1"/>
          </p:cNvSpPr>
          <p:nvPr>
            <p:ph type="dt" idx="10"/>
          </p:nvPr>
        </p:nvSpPr>
        <p:spPr>
          <a:xfrm>
            <a:off x="3970338" y="0"/>
            <a:ext cx="3038475" cy="466725"/>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9pPr>
          </a:lstStyle>
          <a:p>
            <a:endParaRPr dirty="0"/>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675" y="4473575"/>
            <a:ext cx="5607050" cy="3660775"/>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675"/>
            <a:ext cx="3038475" cy="466725"/>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9pPr>
          </a:lstStyle>
          <a:p>
            <a:endParaRPr dirty="0"/>
          </a:p>
        </p:txBody>
      </p:sp>
      <p:sp>
        <p:nvSpPr>
          <p:cNvPr id="8" name="Google Shape;8;n"/>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chemeClr val="dk1"/>
                </a:solidFill>
                <a:latin typeface="Comic Sans MS"/>
                <a:ea typeface="Comic Sans MS"/>
                <a:cs typeface="Comic Sans MS"/>
                <a:sym typeface="Comic Sans MS"/>
              </a:rPr>
              <a:t>‹#›</a:t>
            </a:fld>
            <a:endParaRPr sz="1200" b="1" i="0" u="none" strike="noStrike" cap="none" dirty="0">
              <a:solidFill>
                <a:schemeClr val="dk1"/>
              </a:solidFill>
              <a:latin typeface="Comic Sans MS"/>
              <a:ea typeface="Comic Sans MS"/>
              <a:cs typeface="Comic Sans MS"/>
              <a:sym typeface="Comic Sans MS"/>
            </a:endParaRPr>
          </a:p>
        </p:txBody>
      </p:sp>
    </p:spTree>
    <p:extLst>
      <p:ext uri="{BB962C8B-B14F-4D97-AF65-F5344CB8AC3E}">
        <p14:creationId xmlns:p14="http://schemas.microsoft.com/office/powerpoint/2010/main" val="18199428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dirty="0">
              <a:solidFill>
                <a:schemeClr val="dk1"/>
              </a:solidFill>
              <a:latin typeface="Arial"/>
              <a:ea typeface="Arial"/>
              <a:cs typeface="Arial"/>
              <a:sym typeface="Arial"/>
            </a:endParaRPr>
          </a:p>
        </p:txBody>
      </p:sp>
      <p:sp>
        <p:nvSpPr>
          <p:cNvPr id="75" name="Google Shape;75;p2: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1" i="0" u="none" strike="noStrike" cap="none">
                <a:solidFill>
                  <a:schemeClr val="dk1"/>
                </a:solidFill>
                <a:latin typeface="Comic Sans MS"/>
                <a:ea typeface="Comic Sans MS"/>
                <a:cs typeface="Comic Sans MS"/>
                <a:sym typeface="Comic Sans MS"/>
              </a:rPr>
              <a:t>1</a:t>
            </a:fld>
            <a:endParaRPr sz="1200" b="1" i="0" u="none" strike="noStrike" cap="none" dirty="0">
              <a:solidFill>
                <a:schemeClr val="dk1"/>
              </a:solidFill>
              <a:latin typeface="Comic Sans MS"/>
              <a:ea typeface="Comic Sans MS"/>
              <a:cs typeface="Comic Sans MS"/>
              <a:sym typeface="Comic Sans MS"/>
            </a:endParaRPr>
          </a:p>
        </p:txBody>
      </p:sp>
    </p:spTree>
    <p:extLst>
      <p:ext uri="{BB962C8B-B14F-4D97-AF65-F5344CB8AC3E}">
        <p14:creationId xmlns:p14="http://schemas.microsoft.com/office/powerpoint/2010/main" val="2129740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701675" y="4473575"/>
            <a:ext cx="5607050" cy="3660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59" name="Google Shape;59;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24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67206-340A-194E-9A97-1CE564B49809}" type="slidenum">
              <a:rPr lang="en-US" smtClean="0"/>
              <a:t>3</a:t>
            </a:fld>
            <a:endParaRPr lang="en-US"/>
          </a:p>
        </p:txBody>
      </p:sp>
    </p:spTree>
    <p:extLst>
      <p:ext uri="{BB962C8B-B14F-4D97-AF65-F5344CB8AC3E}">
        <p14:creationId xmlns:p14="http://schemas.microsoft.com/office/powerpoint/2010/main" val="1547251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dirty="0">
              <a:solidFill>
                <a:schemeClr val="dk1"/>
              </a:solidFill>
              <a:latin typeface="Arial"/>
              <a:ea typeface="Arial"/>
              <a:cs typeface="Arial"/>
              <a:sym typeface="Arial"/>
            </a:endParaRPr>
          </a:p>
        </p:txBody>
      </p:sp>
      <p:sp>
        <p:nvSpPr>
          <p:cNvPr id="67" name="Google Shape;67;p2: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1" i="0" u="none" strike="noStrike" cap="none">
                <a:solidFill>
                  <a:schemeClr val="dk1"/>
                </a:solidFill>
                <a:latin typeface="Comic Sans MS"/>
                <a:ea typeface="Comic Sans MS"/>
                <a:cs typeface="Comic Sans MS"/>
                <a:sym typeface="Comic Sans MS"/>
              </a:rPr>
              <a:t>4</a:t>
            </a:fld>
            <a:endParaRPr sz="1200" b="1" i="0" u="none" strike="noStrike" cap="none" dirty="0">
              <a:solidFill>
                <a:schemeClr val="dk1"/>
              </a:solidFill>
              <a:latin typeface="Comic Sans MS"/>
              <a:ea typeface="Comic Sans MS"/>
              <a:cs typeface="Comic Sans MS"/>
              <a:sym typeface="Comic Sans MS"/>
            </a:endParaRPr>
          </a:p>
        </p:txBody>
      </p:sp>
    </p:spTree>
    <p:extLst>
      <p:ext uri="{BB962C8B-B14F-4D97-AF65-F5344CB8AC3E}">
        <p14:creationId xmlns:p14="http://schemas.microsoft.com/office/powerpoint/2010/main" val="239532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9:notes"/>
          <p:cNvSpPr txBox="1">
            <a:spLocks noGrp="1"/>
          </p:cNvSpPr>
          <p:nvPr>
            <p:ph type="body" idx="1"/>
          </p:nvPr>
        </p:nvSpPr>
        <p:spPr>
          <a:xfrm>
            <a:off x="701675" y="4473575"/>
            <a:ext cx="5607050" cy="3660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333" name="Google Shape;333;p2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94655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557338" y="665163"/>
            <a:ext cx="4440237" cy="33305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55278" y="4218007"/>
            <a:ext cx="6042210" cy="3996135"/>
          </a:xfrm>
          <a:prstGeom prst="rect">
            <a:avLst/>
          </a:prstGeom>
        </p:spPr>
        <p:txBody>
          <a:bodyPr lIns="97457" tIns="97457" rIns="97457" bIns="97457" anchor="t" anchorCtr="0">
            <a:noAutofit/>
          </a:bodyPr>
          <a:lstStyle/>
          <a:p>
            <a:endParaRPr dirty="0"/>
          </a:p>
        </p:txBody>
      </p:sp>
    </p:spTree>
    <p:extLst>
      <p:ext uri="{BB962C8B-B14F-4D97-AF65-F5344CB8AC3E}">
        <p14:creationId xmlns:p14="http://schemas.microsoft.com/office/powerpoint/2010/main" val="349049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67206-340A-194E-9A97-1CE564B49809}" type="slidenum">
              <a:rPr lang="en-US" smtClean="0"/>
              <a:t>38</a:t>
            </a:fld>
            <a:endParaRPr lang="en-US" dirty="0"/>
          </a:p>
        </p:txBody>
      </p:sp>
    </p:spTree>
    <p:extLst>
      <p:ext uri="{BB962C8B-B14F-4D97-AF65-F5344CB8AC3E}">
        <p14:creationId xmlns:p14="http://schemas.microsoft.com/office/powerpoint/2010/main" val="2220815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1"/>
          <p:cNvSpPr txBox="1">
            <a:spLocks noGrp="1"/>
          </p:cNvSpPr>
          <p:nvPr>
            <p:ph type="ctrTitle"/>
          </p:nvPr>
        </p:nvSpPr>
        <p:spPr>
          <a:xfrm>
            <a:off x="3762303" y="1423942"/>
            <a:ext cx="5263034" cy="2387600"/>
          </a:xfrm>
          <a:prstGeom prst="rect">
            <a:avLst/>
          </a:prstGeom>
          <a:noFill/>
          <a:ln>
            <a:noFill/>
          </a:ln>
        </p:spPr>
        <p:txBody>
          <a:bodyPr spcFirstLastPara="1" wrap="square" lIns="91425" tIns="91425" rIns="91425" bIns="91425" anchor="ctr" anchorCtr="0"/>
          <a:lstStyle>
            <a:lvl1pPr marR="0" lvl="0" algn="ctr">
              <a:lnSpc>
                <a:spcPct val="90000"/>
              </a:lnSpc>
              <a:spcBef>
                <a:spcPts val="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6" name="Google Shape;16;p31"/>
          <p:cNvSpPr txBox="1">
            <a:spLocks noGrp="1"/>
          </p:cNvSpPr>
          <p:nvPr>
            <p:ph type="subTitle" idx="1"/>
          </p:nvPr>
        </p:nvSpPr>
        <p:spPr>
          <a:xfrm>
            <a:off x="139604" y="4495801"/>
            <a:ext cx="7245398" cy="1116242"/>
          </a:xfrm>
          <a:prstGeom prst="rect">
            <a:avLst/>
          </a:prstGeom>
          <a:noFill/>
          <a:ln>
            <a:noFill/>
          </a:ln>
        </p:spPr>
        <p:txBody>
          <a:bodyPr spcFirstLastPara="1" wrap="square" lIns="91425" tIns="91425" rIns="91425" bIns="91425" anchor="ctr" anchorCtr="0"/>
          <a:lstStyle>
            <a:lvl1pPr marR="0" lvl="0" algn="l">
              <a:lnSpc>
                <a:spcPct val="90000"/>
              </a:lnSpc>
              <a:spcBef>
                <a:spcPts val="1000"/>
              </a:spcBef>
              <a:spcAft>
                <a:spcPts val="0"/>
              </a:spcAft>
              <a:buClr>
                <a:schemeClr val="lt1"/>
              </a:buClr>
              <a:buSzPts val="2000"/>
              <a:buFont typeface="Arial"/>
              <a:buNone/>
              <a:defRPr sz="2000" b="0" i="0" u="none" strike="noStrike" cap="none">
                <a:solidFill>
                  <a:schemeClr val="lt1"/>
                </a:solidFill>
                <a:latin typeface="Arial"/>
                <a:ea typeface="Arial"/>
                <a:cs typeface="Arial"/>
                <a:sym typeface="Arial"/>
              </a:defRPr>
            </a:lvl1pPr>
            <a:lvl2pPr marR="0" lvl="1" algn="ctr">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7" name="Google Shape;17;p31"/>
          <p:cNvSpPr txBox="1">
            <a:spLocks noGrp="1"/>
          </p:cNvSpPr>
          <p:nvPr>
            <p:ph type="ftr" idx="11"/>
          </p:nvPr>
        </p:nvSpPr>
        <p:spPr>
          <a:xfrm>
            <a:off x="3028950" y="6433130"/>
            <a:ext cx="30861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2pPr>
            <a:lvl3pPr marR="0" lvl="2"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3pPr>
            <a:lvl4pPr marR="0" lvl="3"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4pPr>
            <a:lvl5pPr marR="0" lvl="4"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5pPr>
            <a:lvl6pPr marR="0" lvl="5"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6pPr>
            <a:lvl7pPr marR="0" lvl="6"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7pPr>
            <a:lvl8pPr marR="0" lvl="7"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8pPr>
            <a:lvl9pPr marR="0" lvl="8"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9pPr>
          </a:lstStyle>
          <a:p>
            <a:r>
              <a:rPr lang="en-US"/>
              <a:t>Presented by Partners in Medical Education, Inc. 2021                    </a:t>
            </a:r>
            <a:endParaRPr dirty="0"/>
          </a:p>
        </p:txBody>
      </p:sp>
      <p:sp>
        <p:nvSpPr>
          <p:cNvPr id="18" name="Google Shape;18;p31"/>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32"/>
          <p:cNvSpPr txBox="1">
            <a:spLocks noGrp="1"/>
          </p:cNvSpPr>
          <p:nvPr>
            <p:ph type="body" idx="1"/>
          </p:nvPr>
        </p:nvSpPr>
        <p:spPr>
          <a:xfrm>
            <a:off x="628650" y="1738058"/>
            <a:ext cx="7886700" cy="4438905"/>
          </a:xfrm>
          <a:prstGeom prst="rect">
            <a:avLst/>
          </a:prstGeom>
          <a:noFill/>
          <a:ln>
            <a:noFill/>
          </a:ln>
        </p:spPr>
        <p:txBody>
          <a:bodyPr spcFirstLastPara="1" wrap="square" lIns="91425" tIns="91425" rIns="91425" bIns="91425" anchor="t" anchorCtr="0"/>
          <a:lstStyle>
            <a:lvl1pPr marL="457200" marR="0" lvl="0" indent="-393700" algn="l">
              <a:lnSpc>
                <a:spcPct val="90000"/>
              </a:lnSpc>
              <a:spcBef>
                <a:spcPts val="100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04800" algn="l">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1" name="Google Shape;21;p32"/>
          <p:cNvSpPr txBox="1">
            <a:spLocks noGrp="1"/>
          </p:cNvSpPr>
          <p:nvPr>
            <p:ph type="title"/>
          </p:nvPr>
        </p:nvSpPr>
        <p:spPr>
          <a:xfrm>
            <a:off x="1989344" y="246466"/>
            <a:ext cx="6526006" cy="1325563"/>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2" name="Google Shape;22;p32"/>
          <p:cNvSpPr txBox="1">
            <a:spLocks noGrp="1"/>
          </p:cNvSpPr>
          <p:nvPr>
            <p:ph type="ftr" idx="11"/>
          </p:nvPr>
        </p:nvSpPr>
        <p:spPr>
          <a:xfrm>
            <a:off x="3028950" y="6433130"/>
            <a:ext cx="30861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2pPr>
            <a:lvl3pPr marR="0" lvl="2"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3pPr>
            <a:lvl4pPr marR="0" lvl="3"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4pPr>
            <a:lvl5pPr marR="0" lvl="4"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5pPr>
            <a:lvl6pPr marR="0" lvl="5"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6pPr>
            <a:lvl7pPr marR="0" lvl="6"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7pPr>
            <a:lvl8pPr marR="0" lvl="7"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8pPr>
            <a:lvl9pPr marR="0" lvl="8"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9pPr>
          </a:lstStyle>
          <a:p>
            <a:r>
              <a:rPr lang="en-US"/>
              <a:t>Presented by Partners in Medical Education, Inc. 2021                    </a:t>
            </a:r>
            <a:endParaRPr dirty="0"/>
          </a:p>
        </p:txBody>
      </p:sp>
      <p:sp>
        <p:nvSpPr>
          <p:cNvPr id="23" name="Google Shape;23;p32"/>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7"/>
        <p:cNvGrpSpPr/>
        <p:nvPr/>
      </p:nvGrpSpPr>
      <p:grpSpPr>
        <a:xfrm>
          <a:off x="0" y="0"/>
          <a:ext cx="0" cy="0"/>
          <a:chOff x="0" y="0"/>
          <a:chExt cx="0" cy="0"/>
        </a:xfrm>
      </p:grpSpPr>
      <p:sp>
        <p:nvSpPr>
          <p:cNvPr id="48" name="Google Shape;48;p37"/>
          <p:cNvSpPr txBox="1">
            <a:spLocks noGrp="1"/>
          </p:cNvSpPr>
          <p:nvPr>
            <p:ph type="title"/>
          </p:nvPr>
        </p:nvSpPr>
        <p:spPr>
          <a:xfrm>
            <a:off x="1989344" y="246466"/>
            <a:ext cx="6526006" cy="1325563"/>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9" name="Google Shape;49;p37"/>
          <p:cNvSpPr txBox="1">
            <a:spLocks noGrp="1"/>
          </p:cNvSpPr>
          <p:nvPr>
            <p:ph type="body" idx="1"/>
          </p:nvPr>
        </p:nvSpPr>
        <p:spPr>
          <a:xfrm rot="5400000">
            <a:off x="2352547" y="14160"/>
            <a:ext cx="4438905" cy="7886700"/>
          </a:xfrm>
          <a:prstGeom prst="rect">
            <a:avLst/>
          </a:prstGeom>
          <a:noFill/>
          <a:ln>
            <a:noFill/>
          </a:ln>
        </p:spPr>
        <p:txBody>
          <a:bodyPr spcFirstLastPara="1" wrap="square" lIns="91425" tIns="91425" rIns="91425" bIns="91425" anchor="t" anchorCtr="0"/>
          <a:lstStyle>
            <a:lvl1pPr marL="457200" marR="0" lvl="0" indent="-393700" algn="l">
              <a:lnSpc>
                <a:spcPct val="90000"/>
              </a:lnSpc>
              <a:spcBef>
                <a:spcPts val="100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04800" algn="l">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0" name="Google Shape;50;p37"/>
          <p:cNvSpPr txBox="1">
            <a:spLocks noGrp="1"/>
          </p:cNvSpPr>
          <p:nvPr>
            <p:ph type="ftr" idx="11"/>
          </p:nvPr>
        </p:nvSpPr>
        <p:spPr>
          <a:xfrm>
            <a:off x="3028950" y="6433130"/>
            <a:ext cx="30861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2pPr>
            <a:lvl3pPr marR="0" lvl="2"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3pPr>
            <a:lvl4pPr marR="0" lvl="3"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4pPr>
            <a:lvl5pPr marR="0" lvl="4"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5pPr>
            <a:lvl6pPr marR="0" lvl="5"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6pPr>
            <a:lvl7pPr marR="0" lvl="6"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7pPr>
            <a:lvl8pPr marR="0" lvl="7"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8pPr>
            <a:lvl9pPr marR="0" lvl="8"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9pPr>
          </a:lstStyle>
          <a:p>
            <a:r>
              <a:rPr lang="en-US"/>
              <a:t>Presented by Partners in Medical Education, Inc. 2021                    </a:t>
            </a:r>
            <a:endParaRPr dirty="0"/>
          </a:p>
        </p:txBody>
      </p:sp>
      <p:sp>
        <p:nvSpPr>
          <p:cNvPr id="51" name="Google Shape;51;p37"/>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2"/>
        <p:cNvGrpSpPr/>
        <p:nvPr/>
      </p:nvGrpSpPr>
      <p:grpSpPr>
        <a:xfrm>
          <a:off x="0" y="0"/>
          <a:ext cx="0" cy="0"/>
          <a:chOff x="0" y="0"/>
          <a:chExt cx="0" cy="0"/>
        </a:xfrm>
      </p:grpSpPr>
      <p:sp>
        <p:nvSpPr>
          <p:cNvPr id="53" name="Google Shape;53;p38"/>
          <p:cNvSpPr txBox="1">
            <a:spLocks noGrp="1"/>
          </p:cNvSpPr>
          <p:nvPr>
            <p:ph type="title"/>
          </p:nvPr>
        </p:nvSpPr>
        <p:spPr>
          <a:xfrm rot="5400000">
            <a:off x="4623593" y="2285206"/>
            <a:ext cx="5811838" cy="1971675"/>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4" name="Google Shape;54;p38"/>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91425" rIns="91425" bIns="91425" anchor="t" anchorCtr="0"/>
          <a:lstStyle>
            <a:lvl1pPr marL="457200" marR="0" lvl="0" indent="-393700" algn="l">
              <a:lnSpc>
                <a:spcPct val="90000"/>
              </a:lnSpc>
              <a:spcBef>
                <a:spcPts val="100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04800" algn="l">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Google Shape;55;p38"/>
          <p:cNvSpPr txBox="1">
            <a:spLocks noGrp="1"/>
          </p:cNvSpPr>
          <p:nvPr>
            <p:ph type="ftr" idx="11"/>
          </p:nvPr>
        </p:nvSpPr>
        <p:spPr>
          <a:xfrm>
            <a:off x="3028950" y="6433130"/>
            <a:ext cx="30861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2pPr>
            <a:lvl3pPr marR="0" lvl="2"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3pPr>
            <a:lvl4pPr marR="0" lvl="3"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4pPr>
            <a:lvl5pPr marR="0" lvl="4"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5pPr>
            <a:lvl6pPr marR="0" lvl="5"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6pPr>
            <a:lvl7pPr marR="0" lvl="6"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7pPr>
            <a:lvl8pPr marR="0" lvl="7"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8pPr>
            <a:lvl9pPr marR="0" lvl="8" algn="l">
              <a:lnSpc>
                <a:spcPct val="100000"/>
              </a:lnSpc>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9pPr>
          </a:lstStyle>
          <a:p>
            <a:r>
              <a:rPr lang="en-US"/>
              <a:t>Presented by Partners in Medical Education, Inc. 2021                    </a:t>
            </a:r>
            <a:endParaRPr dirty="0"/>
          </a:p>
        </p:txBody>
      </p:sp>
      <p:sp>
        <p:nvSpPr>
          <p:cNvPr id="56" name="Google Shape;56;p38"/>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1989344" y="246466"/>
            <a:ext cx="6526006"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0"/>
          <p:cNvSpPr txBox="1">
            <a:spLocks noGrp="1"/>
          </p:cNvSpPr>
          <p:nvPr>
            <p:ph type="body" idx="1"/>
          </p:nvPr>
        </p:nvSpPr>
        <p:spPr>
          <a:xfrm>
            <a:off x="628650" y="1738058"/>
            <a:ext cx="7886700" cy="4438905"/>
          </a:xfrm>
          <a:prstGeom prst="rect">
            <a:avLst/>
          </a:prstGeom>
          <a:noFill/>
          <a:ln>
            <a:noFill/>
          </a:ln>
        </p:spPr>
        <p:txBody>
          <a:bodyPr spcFirstLastPara="1" wrap="square" lIns="91425" tIns="91425" rIns="91425" bIns="91425" anchor="t" anchorCtr="0"/>
          <a:lstStyle>
            <a:lvl1pPr marL="457200" marR="0" lvl="0" indent="-393700" algn="l" rtl="0">
              <a:lnSpc>
                <a:spcPct val="90000"/>
              </a:lnSpc>
              <a:spcBef>
                <a:spcPts val="100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17500"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04800" algn="l" rtl="0">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0"/>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13" name="Google Shape;13;p30"/>
          <p:cNvSpPr txBox="1">
            <a:spLocks noGrp="1"/>
          </p:cNvSpPr>
          <p:nvPr>
            <p:ph type="ftr" idx="11"/>
          </p:nvPr>
        </p:nvSpPr>
        <p:spPr>
          <a:xfrm>
            <a:off x="3028950" y="6433130"/>
            <a:ext cx="30861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omic Sans MS"/>
                <a:ea typeface="Comic Sans MS"/>
                <a:cs typeface="Comic Sans MS"/>
                <a:sym typeface="Comic Sans MS"/>
              </a:defRPr>
            </a:lvl9pPr>
          </a:lstStyle>
          <a:p>
            <a:r>
              <a:rPr lang="en-US"/>
              <a:t>Presented by Partners in Medical Education, Inc. 2021                    </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2"/>
          <p:cNvSpPr txBox="1">
            <a:spLocks noGrp="1"/>
          </p:cNvSpPr>
          <p:nvPr>
            <p:ph type="ftr" idx="11"/>
          </p:nvPr>
        </p:nvSpPr>
        <p:spPr>
          <a:xfrm>
            <a:off x="3028950" y="6433130"/>
            <a:ext cx="30861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SzPts val="1400"/>
              <a:buNone/>
            </a:pPr>
            <a:r>
              <a:rPr lang="en-US" sz="800" b="0" i="0" u="none" strike="noStrike" cap="none">
                <a:solidFill>
                  <a:schemeClr val="dk1"/>
                </a:solidFill>
                <a:latin typeface="Arial"/>
                <a:ea typeface="Arial"/>
                <a:cs typeface="Arial"/>
                <a:sym typeface="Arial"/>
              </a:rPr>
              <a:t>Presented by Partners in Medical Education, Inc. 2021                    </a:t>
            </a:r>
            <a:endParaRPr sz="800" b="0" i="0" u="none" strike="noStrike" cap="none" dirty="0">
              <a:solidFill>
                <a:schemeClr val="dk1"/>
              </a:solidFill>
              <a:latin typeface="Arial"/>
              <a:ea typeface="Arial"/>
              <a:cs typeface="Arial"/>
              <a:sym typeface="Arial"/>
            </a:endParaRPr>
          </a:p>
        </p:txBody>
      </p:sp>
      <p:sp>
        <p:nvSpPr>
          <p:cNvPr id="78" name="Google Shape;78;p12"/>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Arial"/>
                <a:ea typeface="Arial"/>
                <a:cs typeface="Arial"/>
                <a:sym typeface="Arial"/>
              </a:defRPr>
            </a:lvl9p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a:t>1</a:t>
            </a:fld>
            <a:endParaRPr dirty="0"/>
          </a:p>
        </p:txBody>
      </p:sp>
      <p:sp>
        <p:nvSpPr>
          <p:cNvPr id="8" name="TextBox 7">
            <a:extLst>
              <a:ext uri="{FF2B5EF4-FFF2-40B4-BE49-F238E27FC236}">
                <a16:creationId xmlns:a16="http://schemas.microsoft.com/office/drawing/2014/main" id="{26113BC4-E41A-6343-9C6D-FC65B28EC97C}"/>
              </a:ext>
            </a:extLst>
          </p:cNvPr>
          <p:cNvSpPr txBox="1"/>
          <p:nvPr/>
        </p:nvSpPr>
        <p:spPr>
          <a:xfrm>
            <a:off x="3421931" y="1451998"/>
            <a:ext cx="5288436" cy="4678204"/>
          </a:xfrm>
          <a:prstGeom prst="rect">
            <a:avLst/>
          </a:prstGeom>
          <a:noFill/>
        </p:spPr>
        <p:txBody>
          <a:bodyPr wrap="square">
            <a:spAutoFit/>
          </a:bodyPr>
          <a:lstStyle/>
          <a:p>
            <a:pPr algn="ctr">
              <a:defRPr/>
            </a:pPr>
            <a:r>
              <a:rPr lang="en-US" sz="1800" dirty="0">
                <a:solidFill>
                  <a:srgbClr val="00B050"/>
                </a:solidFill>
                <a:latin typeface="Arial" panose="020B0604020202020204" pitchFamily="34" charset="0"/>
                <a:cs typeface="Arial" panose="020B0604020202020204" pitchFamily="34" charset="0"/>
              </a:rPr>
              <a:t>Please make sure your Start Video is OFF when logging into the WebEx platform. </a:t>
            </a:r>
          </a:p>
          <a:p>
            <a:pPr algn="ctr">
              <a:defRPr/>
            </a:pPr>
            <a:r>
              <a:rPr lang="en-US" sz="1800" dirty="0">
                <a:latin typeface="Arial" panose="020B0604020202020204" pitchFamily="34" charset="0"/>
                <a:cs typeface="Arial" panose="020B0604020202020204" pitchFamily="34" charset="0"/>
              </a:rPr>
              <a:t>Here is what it should look like </a:t>
            </a: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r>
              <a:rPr lang="en-US" sz="1800" dirty="0">
                <a:latin typeface="Arial" panose="020B0604020202020204" pitchFamily="34" charset="0"/>
                <a:cs typeface="Arial" panose="020B0604020202020204" pitchFamily="34" charset="0"/>
              </a:rPr>
              <a:t>ALSO</a:t>
            </a: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r>
              <a:rPr lang="en-US" sz="1800" dirty="0">
                <a:solidFill>
                  <a:srgbClr val="00B050"/>
                </a:solidFill>
                <a:latin typeface="Arial" panose="020B0604020202020204" pitchFamily="34" charset="0"/>
                <a:cs typeface="Arial" panose="020B0604020202020204" pitchFamily="34" charset="0"/>
              </a:rPr>
              <a:t>It is NORMAL to not hear any sound until the webinar starts at 12:00 noon EST. </a:t>
            </a:r>
          </a:p>
          <a:p>
            <a:pPr algn="ctr">
              <a:defRPr/>
            </a:pPr>
            <a:endParaRPr lang="en-US" sz="1800" dirty="0">
              <a:solidFill>
                <a:srgbClr val="00B050"/>
              </a:solidFill>
              <a:latin typeface="Arial" panose="020B0604020202020204" pitchFamily="34" charset="0"/>
              <a:cs typeface="Arial" panose="020B0604020202020204" pitchFamily="34" charset="0"/>
            </a:endParaRPr>
          </a:p>
          <a:p>
            <a:pPr algn="ctr">
              <a:defRPr/>
            </a:pPr>
            <a:r>
              <a:rPr lang="en-US" sz="1800" dirty="0">
                <a:latin typeface="Arial" panose="020B0604020202020204" pitchFamily="34" charset="0"/>
                <a:cs typeface="Arial" panose="020B0604020202020204" pitchFamily="34" charset="0"/>
              </a:rPr>
              <a:t>Your phone line is muted, but you can always chat to the host, BJ Schwartz, if you have any questions or concerns during this time.</a:t>
            </a:r>
            <a:br>
              <a:rPr lang="en-US" sz="2400" dirty="0">
                <a:solidFill>
                  <a:srgbClr val="00B050"/>
                </a:solidFill>
                <a:latin typeface="Arial" panose="020B0604020202020204" pitchFamily="34" charset="0"/>
                <a:cs typeface="Arial" panose="020B0604020202020204" pitchFamily="34" charset="0"/>
              </a:rPr>
            </a:br>
            <a:endParaRPr lang="en-US" sz="1200" b="1" dirty="0">
              <a:latin typeface="+mn-lt"/>
            </a:endParaRPr>
          </a:p>
          <a:p>
            <a:pPr>
              <a:defRPr/>
            </a:pPr>
            <a:endParaRPr lang="en-US" sz="1600" b="0" dirty="0">
              <a:latin typeface="Arial" panose="020B0604020202020204" pitchFamily="34" charset="0"/>
              <a:cs typeface="Arial" panose="020B0604020202020204" pitchFamily="34" charset="0"/>
            </a:endParaRPr>
          </a:p>
        </p:txBody>
      </p:sp>
      <p:sp>
        <p:nvSpPr>
          <p:cNvPr id="14" name="Title 2">
            <a:extLst>
              <a:ext uri="{FF2B5EF4-FFF2-40B4-BE49-F238E27FC236}">
                <a16:creationId xmlns:a16="http://schemas.microsoft.com/office/drawing/2014/main" id="{E0774329-1389-6048-B7FC-B67F9A375BAE}"/>
              </a:ext>
            </a:extLst>
          </p:cNvPr>
          <p:cNvSpPr>
            <a:spLocks noGrp="1"/>
          </p:cNvSpPr>
          <p:nvPr>
            <p:ph type="title"/>
          </p:nvPr>
        </p:nvSpPr>
        <p:spPr>
          <a:xfrm>
            <a:off x="1989344" y="246466"/>
            <a:ext cx="6526006" cy="1325563"/>
          </a:xfrm>
        </p:spPr>
        <p:txBody>
          <a:bodyPr/>
          <a:lstStyle/>
          <a:p>
            <a:r>
              <a:rPr lang="en-US" altLang="en-US" sz="3200" dirty="0"/>
              <a:t>Please Note…</a:t>
            </a:r>
            <a:endParaRPr lang="en-US" dirty="0"/>
          </a:p>
        </p:txBody>
      </p:sp>
      <p:pic>
        <p:nvPicPr>
          <p:cNvPr id="7" name="Picture 6" descr="No Video Icons - Download Free Vector Icons | Noun Project">
            <a:extLst>
              <a:ext uri="{FF2B5EF4-FFF2-40B4-BE49-F238E27FC236}">
                <a16:creationId xmlns:a16="http://schemas.microsoft.com/office/drawing/2014/main" id="{EBC3FA65-BF65-4CC3-AA15-9AC6B562531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2757" y="1762812"/>
            <a:ext cx="1904999" cy="1559629"/>
          </a:xfrm>
          <a:prstGeom prst="rect">
            <a:avLst/>
          </a:prstGeom>
          <a:noFill/>
          <a:ln>
            <a:noFill/>
          </a:ln>
        </p:spPr>
      </p:pic>
      <p:pic>
        <p:nvPicPr>
          <p:cNvPr id="9" name="Picture 8" descr="Audio, mic, microphone, mute, sound icon - Free download">
            <a:extLst>
              <a:ext uri="{FF2B5EF4-FFF2-40B4-BE49-F238E27FC236}">
                <a16:creationId xmlns:a16="http://schemas.microsoft.com/office/drawing/2014/main" id="{384F8BCF-530F-42B3-8B5C-ABF849B092C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360170" y="3648173"/>
            <a:ext cx="1904999" cy="1559629"/>
          </a:xfrm>
          <a:prstGeom prst="rect">
            <a:avLst/>
          </a:prstGeom>
          <a:noFill/>
          <a:ln>
            <a:noFill/>
          </a:ln>
        </p:spPr>
      </p:pic>
      <p:pic>
        <p:nvPicPr>
          <p:cNvPr id="2" name="Picture 1">
            <a:extLst>
              <a:ext uri="{FF2B5EF4-FFF2-40B4-BE49-F238E27FC236}">
                <a16:creationId xmlns:a16="http://schemas.microsoft.com/office/drawing/2014/main" id="{4484FFF8-AE6F-4240-93F2-6BCFB61DD4FA}"/>
              </a:ext>
            </a:extLst>
          </p:cNvPr>
          <p:cNvPicPr>
            <a:picLocks noChangeAspect="1"/>
          </p:cNvPicPr>
          <p:nvPr/>
        </p:nvPicPr>
        <p:blipFill>
          <a:blip r:embed="rId5"/>
          <a:stretch>
            <a:fillRect/>
          </a:stretch>
        </p:blipFill>
        <p:spPr>
          <a:xfrm>
            <a:off x="3659337" y="2493870"/>
            <a:ext cx="5028571" cy="828571"/>
          </a:xfrm>
          <a:prstGeom prst="rect">
            <a:avLst/>
          </a:prstGeom>
        </p:spPr>
      </p:pic>
    </p:spTree>
    <p:extLst>
      <p:ext uri="{BB962C8B-B14F-4D97-AF65-F5344CB8AC3E}">
        <p14:creationId xmlns:p14="http://schemas.microsoft.com/office/powerpoint/2010/main" val="3665894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Residency education must occur in the context of a learning and working environment that emphasizes the following principles:</a:t>
            </a:r>
          </a:p>
          <a:p>
            <a:pPr lvl="2"/>
            <a:r>
              <a:rPr lang="en-US" sz="2400" dirty="0"/>
              <a:t>Commitment to the well-being of the </a:t>
            </a:r>
            <a:r>
              <a:rPr lang="en-US" sz="2400" dirty="0">
                <a:solidFill>
                  <a:srgbClr val="FF0000"/>
                </a:solidFill>
              </a:rPr>
              <a:t>students, </a:t>
            </a:r>
            <a:r>
              <a:rPr lang="en-US" sz="2400" dirty="0"/>
              <a:t>residents, faculty members, and all members of the health care team</a:t>
            </a:r>
          </a:p>
        </p:txBody>
      </p:sp>
      <p:sp>
        <p:nvSpPr>
          <p:cNvPr id="3" name="Title 2"/>
          <p:cNvSpPr>
            <a:spLocks noGrp="1"/>
          </p:cNvSpPr>
          <p:nvPr>
            <p:ph type="title"/>
          </p:nvPr>
        </p:nvSpPr>
        <p:spPr/>
        <p:txBody>
          <a:bodyPr/>
          <a:lstStyle/>
          <a:p>
            <a:r>
              <a:rPr lang="en-US" dirty="0"/>
              <a:t>The Learning and Working Environment</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7784" y="4300537"/>
            <a:ext cx="2619375" cy="1743075"/>
          </a:xfrm>
          <a:prstGeom prst="rect">
            <a:avLst/>
          </a:prstGeom>
        </p:spPr>
      </p:pic>
    </p:spTree>
    <p:extLst>
      <p:ext uri="{BB962C8B-B14F-4D97-AF65-F5344CB8AC3E}">
        <p14:creationId xmlns:p14="http://schemas.microsoft.com/office/powerpoint/2010/main" val="66973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2000" dirty="0"/>
              <a:t>Residents and faculty members are at risk for burnout and depression. Programs, in partnership with their Sponsoring Institutions, </a:t>
            </a:r>
            <a:r>
              <a:rPr lang="en-US" sz="2000" dirty="0">
                <a:solidFill>
                  <a:srgbClr val="FF0000"/>
                </a:solidFill>
              </a:rPr>
              <a:t>have the same responsibility to address well-being as other aspects of resident competence</a:t>
            </a:r>
            <a:r>
              <a:rPr lang="en-US" sz="2000" dirty="0"/>
              <a:t>. Physicians and all members of the health care team share responsibility for the well-being of each other. </a:t>
            </a:r>
            <a:r>
              <a:rPr lang="en-US" sz="2000" dirty="0">
                <a:solidFill>
                  <a:srgbClr val="FF0000"/>
                </a:solidFill>
              </a:rPr>
              <a:t>For example, a culture which encourages covering for colleagues after an illness without the expectation of reciprocity reflects the ideal of professionalism.</a:t>
            </a:r>
          </a:p>
        </p:txBody>
      </p:sp>
      <p:sp>
        <p:nvSpPr>
          <p:cNvPr id="3" name="Title 2"/>
          <p:cNvSpPr>
            <a:spLocks noGrp="1"/>
          </p:cNvSpPr>
          <p:nvPr>
            <p:ph type="title"/>
          </p:nvPr>
        </p:nvSpPr>
        <p:spPr/>
        <p:txBody>
          <a:bodyPr/>
          <a:lstStyle/>
          <a:p>
            <a:r>
              <a:rPr lang="en-US" dirty="0"/>
              <a:t>VI.C. Well-Being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771" y="4288848"/>
            <a:ext cx="2962275" cy="1543050"/>
          </a:xfrm>
          <a:prstGeom prst="rect">
            <a:avLst/>
          </a:prstGeom>
        </p:spPr>
      </p:pic>
    </p:spTree>
    <p:extLst>
      <p:ext uri="{BB962C8B-B14F-4D97-AF65-F5344CB8AC3E}">
        <p14:creationId xmlns:p14="http://schemas.microsoft.com/office/powerpoint/2010/main" val="391944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responsibility of the program, in partnership with the Sponsoring Institution, to address well-being must include:</a:t>
            </a:r>
          </a:p>
          <a:p>
            <a:pPr lvl="1"/>
            <a:r>
              <a:rPr lang="en-US" dirty="0"/>
              <a:t>efforts to enhance the meaning that each resident finds in the experience of being a physician</a:t>
            </a:r>
          </a:p>
          <a:p>
            <a:pPr lvl="3"/>
            <a:r>
              <a:rPr lang="en-US" sz="1600" dirty="0"/>
              <a:t>Tell them why you did – everyone know that more than they know their favorite pizza place!</a:t>
            </a:r>
          </a:p>
          <a:p>
            <a:pPr marL="546100" lvl="1" indent="0">
              <a:buNone/>
            </a:pPr>
            <a:endParaRPr lang="en-US" dirty="0"/>
          </a:p>
        </p:txBody>
      </p:sp>
      <p:sp>
        <p:nvSpPr>
          <p:cNvPr id="3" name="Title 2"/>
          <p:cNvSpPr>
            <a:spLocks noGrp="1"/>
          </p:cNvSpPr>
          <p:nvPr>
            <p:ph type="title"/>
          </p:nvPr>
        </p:nvSpPr>
        <p:spPr/>
        <p:txBody>
          <a:bodyPr/>
          <a:lstStyle/>
          <a:p>
            <a:r>
              <a:rPr lang="en-US" dirty="0"/>
              <a:t>Well-Being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087" y="4372407"/>
            <a:ext cx="3171825" cy="1438275"/>
          </a:xfrm>
          <a:prstGeom prst="rect">
            <a:avLst/>
          </a:prstGeom>
        </p:spPr>
      </p:pic>
    </p:spTree>
    <p:extLst>
      <p:ext uri="{BB962C8B-B14F-4D97-AF65-F5344CB8AC3E}">
        <p14:creationId xmlns:p14="http://schemas.microsoft.com/office/powerpoint/2010/main" val="75755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28650" y="1572029"/>
            <a:ext cx="7886700" cy="4438905"/>
          </a:xfrm>
        </p:spPr>
        <p:txBody>
          <a:bodyPr/>
          <a:lstStyle/>
          <a:p>
            <a:pPr marL="63500" indent="0">
              <a:buNone/>
            </a:pPr>
            <a:r>
              <a:rPr lang="en-US" sz="5400" dirty="0"/>
              <a:t>Attention to scheduling, work intensity, and work compression that impacts resident well-being</a:t>
            </a:r>
          </a:p>
          <a:p>
            <a:pPr marL="63500" indent="0">
              <a:buNone/>
            </a:pPr>
            <a:r>
              <a:rPr lang="en-US" sz="5400" dirty="0"/>
              <a:t>	</a:t>
            </a:r>
            <a:endParaRPr lang="en-US" sz="4400" dirty="0"/>
          </a:p>
        </p:txBody>
      </p:sp>
      <p:sp>
        <p:nvSpPr>
          <p:cNvPr id="3" name="Title 2"/>
          <p:cNvSpPr>
            <a:spLocks noGrp="1"/>
          </p:cNvSpPr>
          <p:nvPr>
            <p:ph type="title"/>
          </p:nvPr>
        </p:nvSpPr>
        <p:spPr/>
        <p:txBody>
          <a:bodyPr/>
          <a:lstStyle/>
          <a:p>
            <a:r>
              <a:rPr lang="en-US" dirty="0"/>
              <a:t>SCHEDULE!!</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dirty="0"/>
          </a:p>
        </p:txBody>
      </p:sp>
    </p:spTree>
    <p:extLst>
      <p:ext uri="{BB962C8B-B14F-4D97-AF65-F5344CB8AC3E}">
        <p14:creationId xmlns:p14="http://schemas.microsoft.com/office/powerpoint/2010/main" val="308697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Evaluating workplace safety</a:t>
            </a:r>
          </a:p>
          <a:p>
            <a:r>
              <a:rPr lang="en-US" dirty="0"/>
              <a:t>Policies and programs in place that encourage optimal resident and faculty member well-being</a:t>
            </a:r>
          </a:p>
          <a:p>
            <a:pPr lvl="2"/>
            <a:r>
              <a:rPr lang="en-US" dirty="0"/>
              <a:t>For a later discussion</a:t>
            </a:r>
          </a:p>
          <a:p>
            <a:r>
              <a:rPr lang="en-US" dirty="0"/>
              <a:t>Attend medical, mental health, and dental care appointments</a:t>
            </a:r>
          </a:p>
        </p:txBody>
      </p:sp>
      <p:sp>
        <p:nvSpPr>
          <p:cNvPr id="3" name="Title 2"/>
          <p:cNvSpPr>
            <a:spLocks noGrp="1"/>
          </p:cNvSpPr>
          <p:nvPr>
            <p:ph type="title"/>
          </p:nvPr>
        </p:nvSpPr>
        <p:spPr/>
        <p:txBody>
          <a:bodyPr/>
          <a:lstStyle/>
          <a:p>
            <a:r>
              <a:rPr lang="en-US" dirty="0"/>
              <a:t>Well-Being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802" y="4257675"/>
            <a:ext cx="2762250" cy="1657350"/>
          </a:xfrm>
          <a:prstGeom prst="rect">
            <a:avLst/>
          </a:prstGeom>
        </p:spPr>
      </p:pic>
    </p:spTree>
    <p:extLst>
      <p:ext uri="{BB962C8B-B14F-4D97-AF65-F5344CB8AC3E}">
        <p14:creationId xmlns:p14="http://schemas.microsoft.com/office/powerpoint/2010/main" val="2627108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Attention to resident and faculty member burnout, depression, and substance use disorders. The program, in partnership with its Sponsoring Institution, must educate faculty members and residents in identification of the symptoms of burnout, depression, and substance use disorders, including means to assist those who experience these conditions.</a:t>
            </a:r>
          </a:p>
        </p:txBody>
      </p:sp>
      <p:sp>
        <p:nvSpPr>
          <p:cNvPr id="3" name="Title 2"/>
          <p:cNvSpPr>
            <a:spLocks noGrp="1"/>
          </p:cNvSpPr>
          <p:nvPr>
            <p:ph type="title"/>
          </p:nvPr>
        </p:nvSpPr>
        <p:spPr/>
        <p:txBody>
          <a:bodyPr/>
          <a:lstStyle/>
          <a:p>
            <a:r>
              <a:rPr lang="en-US" dirty="0"/>
              <a:t>Well-Being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dirty="0"/>
          </a:p>
        </p:txBody>
      </p:sp>
    </p:spTree>
    <p:extLst>
      <p:ext uri="{BB962C8B-B14F-4D97-AF65-F5344CB8AC3E}">
        <p14:creationId xmlns:p14="http://schemas.microsoft.com/office/powerpoint/2010/main" val="273780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Provide access to appropriate tools for self-screening</a:t>
            </a:r>
          </a:p>
          <a:p>
            <a:pPr lvl="2"/>
            <a:r>
              <a:rPr lang="en-US" dirty="0"/>
              <a:t>Mental health protocol</a:t>
            </a:r>
          </a:p>
          <a:p>
            <a:pPr lvl="2"/>
            <a:r>
              <a:rPr lang="en-US" dirty="0"/>
              <a:t>Records hidden</a:t>
            </a:r>
          </a:p>
          <a:p>
            <a:pPr lvl="2"/>
            <a:r>
              <a:rPr lang="en-US" dirty="0"/>
              <a:t>Only seen by attending</a:t>
            </a:r>
          </a:p>
          <a:p>
            <a:r>
              <a:rPr lang="en-US" dirty="0"/>
              <a:t>Provide access to confidential, affordable mental health assessment, counseling, and treatment, including access to urgent and emergent care 24 hours a day, seven days a week</a:t>
            </a:r>
          </a:p>
        </p:txBody>
      </p:sp>
      <p:sp>
        <p:nvSpPr>
          <p:cNvPr id="3" name="Title 2"/>
          <p:cNvSpPr>
            <a:spLocks noGrp="1"/>
          </p:cNvSpPr>
          <p:nvPr>
            <p:ph type="title"/>
          </p:nvPr>
        </p:nvSpPr>
        <p:spPr/>
        <p:txBody>
          <a:bodyPr/>
          <a:lstStyle/>
          <a:p>
            <a:r>
              <a:rPr lang="en-US" dirty="0"/>
              <a:t>Well-Being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dirty="0"/>
          </a:p>
        </p:txBody>
      </p:sp>
    </p:spTree>
    <p:extLst>
      <p:ext uri="{BB962C8B-B14F-4D97-AF65-F5344CB8AC3E}">
        <p14:creationId xmlns:p14="http://schemas.microsoft.com/office/powerpoint/2010/main" val="3904633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program must design an effective program structure that is configured to provide residents with educational opportunities, as well as reasonable opportunities for rest and personal well-being.</a:t>
            </a:r>
          </a:p>
        </p:txBody>
      </p:sp>
      <p:sp>
        <p:nvSpPr>
          <p:cNvPr id="3" name="Title 2"/>
          <p:cNvSpPr>
            <a:spLocks noGrp="1"/>
          </p:cNvSpPr>
          <p:nvPr>
            <p:ph type="title"/>
          </p:nvPr>
        </p:nvSpPr>
        <p:spPr/>
        <p:txBody>
          <a:bodyPr/>
          <a:lstStyle/>
          <a:p>
            <a:r>
              <a:rPr lang="en-US" dirty="0"/>
              <a:t>Mandatory Time Free of Clinical Work and Education</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1921" y="4104409"/>
            <a:ext cx="2847975" cy="1600200"/>
          </a:xfrm>
          <a:prstGeom prst="rect">
            <a:avLst/>
          </a:prstGeom>
        </p:spPr>
      </p:pic>
    </p:spTree>
    <p:extLst>
      <p:ext uri="{BB962C8B-B14F-4D97-AF65-F5344CB8AC3E}">
        <p14:creationId xmlns:p14="http://schemas.microsoft.com/office/powerpoint/2010/main" val="1989246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63500" indent="0" algn="ctr">
              <a:buNone/>
            </a:pPr>
            <a:r>
              <a:rPr lang="en-US" sz="4800" dirty="0"/>
              <a:t>Where does it say the part about yoga and pet therapy??</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2" y="4214812"/>
            <a:ext cx="2914650" cy="15716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4693" y="4214812"/>
            <a:ext cx="3128098" cy="1571625"/>
          </a:xfrm>
          <a:prstGeom prst="rect">
            <a:avLst/>
          </a:prstGeom>
        </p:spPr>
      </p:pic>
    </p:spTree>
    <p:extLst>
      <p:ext uri="{BB962C8B-B14F-4D97-AF65-F5344CB8AC3E}">
        <p14:creationId xmlns:p14="http://schemas.microsoft.com/office/powerpoint/2010/main" val="1699408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63500" indent="0">
              <a:buNone/>
            </a:pPr>
            <a:r>
              <a:rPr lang="en-US" sz="4800" dirty="0"/>
              <a:t>Attention to scheduling, work intensity, and work compression that impacts resident well-being</a:t>
            </a:r>
          </a:p>
          <a:p>
            <a:pPr marL="63500" indent="0">
              <a:buNone/>
            </a:pPr>
            <a:endParaRPr lang="en-US" dirty="0"/>
          </a:p>
        </p:txBody>
      </p:sp>
      <p:sp>
        <p:nvSpPr>
          <p:cNvPr id="3" name="Title 2"/>
          <p:cNvSpPr>
            <a:spLocks noGrp="1"/>
          </p:cNvSpPr>
          <p:nvPr>
            <p:ph type="title"/>
          </p:nvPr>
        </p:nvSpPr>
        <p:spPr/>
        <p:txBody>
          <a:bodyPr/>
          <a:lstStyle/>
          <a:p>
            <a:r>
              <a:rPr lang="en-US" dirty="0"/>
              <a:t>It Doesn’t……</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dirty="0"/>
          </a:p>
        </p:txBody>
      </p:sp>
    </p:spTree>
    <p:extLst>
      <p:ext uri="{BB962C8B-B14F-4D97-AF65-F5344CB8AC3E}">
        <p14:creationId xmlns:p14="http://schemas.microsoft.com/office/powerpoint/2010/main" val="335554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Google Shape;62;p1"/>
          <p:cNvSpPr txBox="1">
            <a:spLocks noGrp="1"/>
          </p:cNvSpPr>
          <p:nvPr>
            <p:ph type="subTitle" idx="1"/>
          </p:nvPr>
        </p:nvSpPr>
        <p:spPr>
          <a:xfrm>
            <a:off x="139604" y="4543550"/>
            <a:ext cx="7245398" cy="1116242"/>
          </a:xfrm>
          <a:prstGeom prst="rect">
            <a:avLst/>
          </a:prstGeom>
          <a:noFill/>
          <a:ln>
            <a:noFill/>
          </a:ln>
        </p:spPr>
        <p:txBody>
          <a:bodyPr spcFirstLastPara="1" wrap="square" lIns="91425" tIns="91425" rIns="91425" bIns="91425" anchor="ctr" anchorCtr="0">
            <a:noAutofit/>
          </a:bodyPr>
          <a:lstStyle/>
          <a:p>
            <a:pPr marL="0" indent="0"/>
            <a:r>
              <a:rPr lang="en-US" dirty="0"/>
              <a:t>Amy Durante, MHA</a:t>
            </a:r>
            <a:endParaRPr dirty="0"/>
          </a:p>
        </p:txBody>
      </p:sp>
      <p:sp>
        <p:nvSpPr>
          <p:cNvPr id="63" name="Google Shape;63;p1"/>
          <p:cNvSpPr txBox="1">
            <a:spLocks noGrp="1"/>
          </p:cNvSpPr>
          <p:nvPr>
            <p:ph type="ctrTitle"/>
          </p:nvPr>
        </p:nvSpPr>
        <p:spPr>
          <a:xfrm>
            <a:off x="3762303" y="1423942"/>
            <a:ext cx="5263034" cy="2387600"/>
          </a:xfrm>
          <a:prstGeom prst="rect">
            <a:avLst/>
          </a:prstGeom>
          <a:noFill/>
          <a:ln>
            <a:noFill/>
          </a:ln>
        </p:spPr>
        <p:txBody>
          <a:bodyPr spcFirstLastPara="1" wrap="square" lIns="91425" tIns="91425" rIns="91425" bIns="91425" anchor="ctr" anchorCtr="0">
            <a:noAutofit/>
          </a:bodyPr>
          <a:lstStyle/>
          <a:p>
            <a:r>
              <a:rPr lang="en-US" dirty="0"/>
              <a:t>Resident Wellness in the Virtual Word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Policies and programs in place that encourage optimal resident and faculty member well-being</a:t>
            </a:r>
          </a:p>
          <a:p>
            <a:endParaRPr lang="en-US" dirty="0"/>
          </a:p>
          <a:p>
            <a:pPr lvl="1"/>
            <a:r>
              <a:rPr lang="en-US" dirty="0"/>
              <a:t>Background and Intent: Well-being includes having time away from work to engage with family and friends, as well as to attend to personal needs and to one’s own health, including adequate rest, healthy diet, and regular exercise. </a:t>
            </a:r>
          </a:p>
          <a:p>
            <a:pPr lvl="1"/>
            <a:endParaRPr lang="en-US" dirty="0"/>
          </a:p>
          <a:p>
            <a:pPr lvl="1"/>
            <a:r>
              <a:rPr lang="en-US" dirty="0"/>
              <a:t>“If you build it they will come”</a:t>
            </a:r>
          </a:p>
          <a:p>
            <a:pPr marL="63500" indent="0">
              <a:buNone/>
            </a:pPr>
            <a:endParaRPr lang="en-US" dirty="0"/>
          </a:p>
        </p:txBody>
      </p:sp>
      <p:sp>
        <p:nvSpPr>
          <p:cNvPr id="3" name="Title 2"/>
          <p:cNvSpPr>
            <a:spLocks noGrp="1"/>
          </p:cNvSpPr>
          <p:nvPr>
            <p:ph type="title"/>
          </p:nvPr>
        </p:nvSpPr>
        <p:spPr/>
        <p:txBody>
          <a:bodyPr/>
          <a:lstStyle/>
          <a:p>
            <a:r>
              <a:rPr lang="en-US" dirty="0"/>
              <a:t>Background and Intent</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dirty="0"/>
          </a:p>
        </p:txBody>
      </p:sp>
    </p:spTree>
    <p:extLst>
      <p:ext uri="{BB962C8B-B14F-4D97-AF65-F5344CB8AC3E}">
        <p14:creationId xmlns:p14="http://schemas.microsoft.com/office/powerpoint/2010/main" val="632757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Be mindful not to be “too virtual” with schedules</a:t>
            </a:r>
          </a:p>
          <a:p>
            <a:r>
              <a:rPr lang="en-US" dirty="0"/>
              <a:t>Set a foundation</a:t>
            </a:r>
          </a:p>
          <a:p>
            <a:pPr lvl="1"/>
            <a:r>
              <a:rPr lang="en-US" dirty="0"/>
              <a:t>GME wellness committee</a:t>
            </a:r>
          </a:p>
          <a:p>
            <a:pPr lvl="2"/>
            <a:r>
              <a:rPr lang="en-US" dirty="0"/>
              <a:t>Faculty chair and Attendees</a:t>
            </a:r>
          </a:p>
          <a:p>
            <a:pPr lvl="1"/>
            <a:r>
              <a:rPr lang="en-US" dirty="0"/>
              <a:t>Program specific wellness committee</a:t>
            </a:r>
          </a:p>
          <a:p>
            <a:pPr lvl="2"/>
            <a:r>
              <a:rPr lang="en-US" dirty="0"/>
              <a:t>Participation from all PGY levels</a:t>
            </a:r>
          </a:p>
          <a:p>
            <a:pPr lvl="1"/>
            <a:r>
              <a:rPr lang="en-US" dirty="0"/>
              <a:t>Hospital-Wide wellness committee</a:t>
            </a:r>
          </a:p>
        </p:txBody>
      </p:sp>
      <p:sp>
        <p:nvSpPr>
          <p:cNvPr id="3" name="Title 2"/>
          <p:cNvSpPr>
            <a:spLocks noGrp="1"/>
          </p:cNvSpPr>
          <p:nvPr>
            <p:ph type="title"/>
          </p:nvPr>
        </p:nvSpPr>
        <p:spPr/>
        <p:txBody>
          <a:bodyPr/>
          <a:lstStyle/>
          <a:p>
            <a:r>
              <a:rPr lang="en-US" dirty="0"/>
              <a:t>After Schedule is Done…</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9023" y="4572000"/>
            <a:ext cx="2857500" cy="1600200"/>
          </a:xfrm>
          <a:prstGeom prst="rect">
            <a:avLst/>
          </a:prstGeom>
        </p:spPr>
      </p:pic>
    </p:spTree>
    <p:extLst>
      <p:ext uri="{BB962C8B-B14F-4D97-AF65-F5344CB8AC3E}">
        <p14:creationId xmlns:p14="http://schemas.microsoft.com/office/powerpoint/2010/main" val="322874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Chief Resident committee</a:t>
            </a:r>
          </a:p>
          <a:p>
            <a:pPr lvl="1"/>
            <a:r>
              <a:rPr lang="en-US" dirty="0"/>
              <a:t>Especially in June/July</a:t>
            </a:r>
          </a:p>
          <a:p>
            <a:pPr lvl="2"/>
            <a:r>
              <a:rPr lang="en-US" sz="2000" dirty="0"/>
              <a:t>Duty hours requirement survey – HUGE for resident well-being</a:t>
            </a:r>
          </a:p>
          <a:p>
            <a:pPr lvl="1"/>
            <a:endParaRPr lang="en-US" dirty="0"/>
          </a:p>
          <a:p>
            <a:r>
              <a:rPr lang="en-US" dirty="0"/>
              <a:t>GME Town Halls</a:t>
            </a:r>
          </a:p>
          <a:p>
            <a:r>
              <a:rPr lang="en-US" dirty="0"/>
              <a:t>Program Town Halls</a:t>
            </a:r>
          </a:p>
          <a:p>
            <a:endParaRPr lang="en-US" dirty="0"/>
          </a:p>
          <a:p>
            <a:endParaRPr lang="en-US" dirty="0"/>
          </a:p>
        </p:txBody>
      </p:sp>
      <p:sp>
        <p:nvSpPr>
          <p:cNvPr id="3" name="Title 2"/>
          <p:cNvSpPr>
            <a:spLocks noGrp="1"/>
          </p:cNvSpPr>
          <p:nvPr>
            <p:ph type="title"/>
          </p:nvPr>
        </p:nvSpPr>
        <p:spPr/>
        <p:txBody>
          <a:bodyPr/>
          <a:lstStyle/>
          <a:p>
            <a:r>
              <a:rPr lang="en-US" dirty="0"/>
              <a:t>Others that Started</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7610" y="3542001"/>
            <a:ext cx="2143125" cy="2143125"/>
          </a:xfrm>
          <a:prstGeom prst="rect">
            <a:avLst/>
          </a:prstGeom>
        </p:spPr>
      </p:pic>
    </p:spTree>
    <p:extLst>
      <p:ext uri="{BB962C8B-B14F-4D97-AF65-F5344CB8AC3E}">
        <p14:creationId xmlns:p14="http://schemas.microsoft.com/office/powerpoint/2010/main" val="2687801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Fear of the virtual meetings is (mostly) gone</a:t>
            </a:r>
          </a:p>
          <a:p>
            <a:r>
              <a:rPr lang="en-US" dirty="0"/>
              <a:t>No different from in person because discussion or screen sharing</a:t>
            </a:r>
          </a:p>
          <a:p>
            <a:r>
              <a:rPr lang="en-US" dirty="0"/>
              <a:t>Freedom to join from home</a:t>
            </a:r>
          </a:p>
          <a:p>
            <a:pPr lvl="1"/>
            <a:r>
              <a:rPr lang="en-US" dirty="0"/>
              <a:t>Be careful!!</a:t>
            </a:r>
          </a:p>
          <a:p>
            <a:pPr marL="63500" indent="0">
              <a:buNone/>
            </a:pPr>
            <a:endParaRPr lang="en-US" dirty="0"/>
          </a:p>
        </p:txBody>
      </p:sp>
      <p:sp>
        <p:nvSpPr>
          <p:cNvPr id="3" name="Title 2"/>
          <p:cNvSpPr>
            <a:spLocks noGrp="1"/>
          </p:cNvSpPr>
          <p:nvPr>
            <p:ph type="title"/>
          </p:nvPr>
        </p:nvSpPr>
        <p:spPr/>
        <p:txBody>
          <a:bodyPr/>
          <a:lstStyle/>
          <a:p>
            <a:r>
              <a:rPr lang="en-US" dirty="0"/>
              <a:t>“John, You Are Muted”</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4698" y="4243387"/>
            <a:ext cx="2800350" cy="1628775"/>
          </a:xfrm>
          <a:prstGeom prst="rect">
            <a:avLst/>
          </a:prstGeom>
        </p:spPr>
      </p:pic>
    </p:spTree>
    <p:extLst>
      <p:ext uri="{BB962C8B-B14F-4D97-AF65-F5344CB8AC3E}">
        <p14:creationId xmlns:p14="http://schemas.microsoft.com/office/powerpoint/2010/main" val="974889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Engaging </a:t>
            </a:r>
          </a:p>
          <a:p>
            <a:r>
              <a:rPr lang="en-US" dirty="0"/>
              <a:t>Multitasking</a:t>
            </a:r>
          </a:p>
          <a:p>
            <a:r>
              <a:rPr lang="en-US" dirty="0"/>
              <a:t>Zoom fatigue</a:t>
            </a:r>
          </a:p>
          <a:p>
            <a:endParaRPr lang="en-US" dirty="0"/>
          </a:p>
          <a:p>
            <a:r>
              <a:rPr lang="en-US" dirty="0"/>
              <a:t>Put on cameras</a:t>
            </a:r>
          </a:p>
          <a:p>
            <a:r>
              <a:rPr lang="en-US" dirty="0"/>
              <a:t>Use polling feature</a:t>
            </a:r>
          </a:p>
          <a:p>
            <a:r>
              <a:rPr lang="en-US" dirty="0"/>
              <a:t>Use blackboard feature</a:t>
            </a:r>
          </a:p>
          <a:p>
            <a:r>
              <a:rPr lang="en-US" dirty="0"/>
              <a:t>Create a flipped classroom</a:t>
            </a:r>
          </a:p>
        </p:txBody>
      </p:sp>
      <p:sp>
        <p:nvSpPr>
          <p:cNvPr id="3" name="Title 2"/>
          <p:cNvSpPr>
            <a:spLocks noGrp="1"/>
          </p:cNvSpPr>
          <p:nvPr>
            <p:ph type="title"/>
          </p:nvPr>
        </p:nvSpPr>
        <p:spPr/>
        <p:txBody>
          <a:bodyPr/>
          <a:lstStyle/>
          <a:p>
            <a:r>
              <a:rPr lang="en-US" dirty="0"/>
              <a:t>Attention in Meetings</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739" y="1798926"/>
            <a:ext cx="2619375" cy="1743075"/>
          </a:xfrm>
          <a:prstGeom prst="rect">
            <a:avLst/>
          </a:prstGeom>
        </p:spPr>
      </p:pic>
    </p:spTree>
    <p:extLst>
      <p:ext uri="{BB962C8B-B14F-4D97-AF65-F5344CB8AC3E}">
        <p14:creationId xmlns:p14="http://schemas.microsoft.com/office/powerpoint/2010/main" val="3874546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Pet therapy</a:t>
            </a:r>
          </a:p>
          <a:p>
            <a:pPr lvl="1"/>
            <a:r>
              <a:rPr lang="en-US" dirty="0"/>
              <a:t>Get to know others more personally</a:t>
            </a:r>
          </a:p>
          <a:p>
            <a:pPr lvl="1"/>
            <a:endParaRPr lang="en-US" dirty="0"/>
          </a:p>
          <a:p>
            <a:r>
              <a:rPr lang="en-US" dirty="0"/>
              <a:t>What were their interests?</a:t>
            </a:r>
          </a:p>
          <a:p>
            <a:pPr lvl="1"/>
            <a:r>
              <a:rPr lang="en-US" dirty="0"/>
              <a:t>Basically everything can be done virtually</a:t>
            </a:r>
          </a:p>
        </p:txBody>
      </p:sp>
      <p:sp>
        <p:nvSpPr>
          <p:cNvPr id="3" name="Title 2"/>
          <p:cNvSpPr>
            <a:spLocks noGrp="1"/>
          </p:cNvSpPr>
          <p:nvPr>
            <p:ph type="title"/>
          </p:nvPr>
        </p:nvSpPr>
        <p:spPr/>
        <p:txBody>
          <a:bodyPr/>
          <a:lstStyle/>
          <a:p>
            <a:r>
              <a:rPr lang="en-US" dirty="0"/>
              <a:t>What Did You Do </a:t>
            </a:r>
            <a:r>
              <a:rPr lang="en-US" dirty="0" err="1"/>
              <a:t>BC..Before</a:t>
            </a:r>
            <a:r>
              <a:rPr lang="en-US" dirty="0"/>
              <a:t> COVID</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830" y="4220008"/>
            <a:ext cx="2619375" cy="1743075"/>
          </a:xfrm>
          <a:prstGeom prst="rect">
            <a:avLst/>
          </a:prstGeom>
        </p:spPr>
      </p:pic>
    </p:spTree>
    <p:extLst>
      <p:ext uri="{BB962C8B-B14F-4D97-AF65-F5344CB8AC3E}">
        <p14:creationId xmlns:p14="http://schemas.microsoft.com/office/powerpoint/2010/main" val="2873629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Chief resident meetings</a:t>
            </a:r>
          </a:p>
          <a:p>
            <a:r>
              <a:rPr lang="en-US" dirty="0"/>
              <a:t>GME Town Hall</a:t>
            </a:r>
          </a:p>
          <a:p>
            <a:r>
              <a:rPr lang="en-US" dirty="0"/>
              <a:t>Fight Against Racism</a:t>
            </a:r>
          </a:p>
          <a:p>
            <a:r>
              <a:rPr lang="en-US" dirty="0"/>
              <a:t>Yoga</a:t>
            </a:r>
          </a:p>
          <a:p>
            <a:r>
              <a:rPr lang="en-US" dirty="0"/>
              <a:t>Comedian</a:t>
            </a:r>
          </a:p>
          <a:p>
            <a:r>
              <a:rPr lang="en-US" dirty="0"/>
              <a:t>Band</a:t>
            </a:r>
          </a:p>
          <a:p>
            <a:r>
              <a:rPr lang="en-US" dirty="0"/>
              <a:t>Announcements</a:t>
            </a:r>
          </a:p>
          <a:p>
            <a:r>
              <a:rPr lang="en-US" dirty="0"/>
              <a:t>Cooking classes</a:t>
            </a:r>
          </a:p>
          <a:p>
            <a:endParaRPr lang="en-US" dirty="0"/>
          </a:p>
        </p:txBody>
      </p:sp>
      <p:sp>
        <p:nvSpPr>
          <p:cNvPr id="3" name="Title 2"/>
          <p:cNvSpPr>
            <a:spLocks noGrp="1"/>
          </p:cNvSpPr>
          <p:nvPr>
            <p:ph type="title"/>
          </p:nvPr>
        </p:nvSpPr>
        <p:spPr/>
        <p:txBody>
          <a:bodyPr/>
          <a:lstStyle/>
          <a:p>
            <a:r>
              <a:rPr lang="en-US" dirty="0"/>
              <a:t>Our Experience</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3193473"/>
            <a:ext cx="3152775" cy="1447800"/>
          </a:xfrm>
          <a:prstGeom prst="rect">
            <a:avLst/>
          </a:prstGeom>
        </p:spPr>
      </p:pic>
    </p:spTree>
    <p:extLst>
      <p:ext uri="{BB962C8B-B14F-4D97-AF65-F5344CB8AC3E}">
        <p14:creationId xmlns:p14="http://schemas.microsoft.com/office/powerpoint/2010/main" val="200429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Yoga</a:t>
            </a:r>
          </a:p>
          <a:p>
            <a:r>
              <a:rPr lang="en-US" dirty="0"/>
              <a:t>Comedian</a:t>
            </a:r>
          </a:p>
          <a:p>
            <a:r>
              <a:rPr lang="en-US" dirty="0"/>
              <a:t>Band</a:t>
            </a:r>
          </a:p>
          <a:p>
            <a:r>
              <a:rPr lang="en-US" dirty="0"/>
              <a:t>Cooking classes</a:t>
            </a:r>
          </a:p>
          <a:p>
            <a:pPr lvl="1"/>
            <a:r>
              <a:rPr lang="en-US" dirty="0"/>
              <a:t>Scheduled time best for residents</a:t>
            </a:r>
          </a:p>
          <a:p>
            <a:pPr lvl="1"/>
            <a:r>
              <a:rPr lang="en-US" dirty="0"/>
              <a:t>Made sure set up but didn’t stay</a:t>
            </a:r>
          </a:p>
          <a:p>
            <a:endParaRPr lang="en-US" dirty="0"/>
          </a:p>
          <a:p>
            <a:endParaRPr lang="en-US" dirty="0"/>
          </a:p>
        </p:txBody>
      </p:sp>
      <p:sp>
        <p:nvSpPr>
          <p:cNvPr id="3" name="Title 2"/>
          <p:cNvSpPr>
            <a:spLocks noGrp="1"/>
          </p:cNvSpPr>
          <p:nvPr>
            <p:ph type="title"/>
          </p:nvPr>
        </p:nvSpPr>
        <p:spPr/>
        <p:txBody>
          <a:bodyPr/>
          <a:lstStyle/>
          <a:p>
            <a:r>
              <a:rPr lang="en-US" dirty="0"/>
              <a:t>Pre-Scheduled</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8018" y="1640898"/>
            <a:ext cx="2895600" cy="1581150"/>
          </a:xfrm>
          <a:prstGeom prst="rect">
            <a:avLst/>
          </a:prstGeom>
        </p:spPr>
      </p:pic>
    </p:spTree>
    <p:extLst>
      <p:ext uri="{BB962C8B-B14F-4D97-AF65-F5344CB8AC3E}">
        <p14:creationId xmlns:p14="http://schemas.microsoft.com/office/powerpoint/2010/main" val="3870957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Doesn’t all have to be a scheduled “meeting”</a:t>
            </a:r>
          </a:p>
          <a:p>
            <a:r>
              <a:rPr lang="en-US" dirty="0"/>
              <a:t>Announcements</a:t>
            </a:r>
          </a:p>
          <a:p>
            <a:pPr lvl="1"/>
            <a:r>
              <a:rPr lang="en-US" dirty="0"/>
              <a:t>While in a meeting – invited to join but posted after</a:t>
            </a:r>
          </a:p>
          <a:p>
            <a:pPr lvl="1"/>
            <a:r>
              <a:rPr lang="en-US" dirty="0"/>
              <a:t>GME Professionals Day</a:t>
            </a:r>
          </a:p>
          <a:p>
            <a:pPr lvl="1"/>
            <a:endParaRPr lang="en-US" dirty="0"/>
          </a:p>
          <a:p>
            <a:r>
              <a:rPr lang="en-US" dirty="0"/>
              <a:t>Resident and Fellow Appreciation Day (Week)</a:t>
            </a:r>
          </a:p>
          <a:p>
            <a:pPr marL="63500" indent="0">
              <a:buNone/>
            </a:pPr>
            <a:endParaRPr lang="en-US" dirty="0"/>
          </a:p>
          <a:p>
            <a:endParaRPr lang="en-US" dirty="0"/>
          </a:p>
        </p:txBody>
      </p:sp>
      <p:sp>
        <p:nvSpPr>
          <p:cNvPr id="3" name="Title 2"/>
          <p:cNvSpPr>
            <a:spLocks noGrp="1"/>
          </p:cNvSpPr>
          <p:nvPr>
            <p:ph type="title"/>
          </p:nvPr>
        </p:nvSpPr>
        <p:spPr/>
        <p:txBody>
          <a:bodyPr/>
          <a:lstStyle/>
          <a:p>
            <a:r>
              <a:rPr lang="en-US" dirty="0"/>
              <a:t>You Are Invited to a Zoom Meeting</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873" y="4511819"/>
            <a:ext cx="3505200" cy="1304925"/>
          </a:xfrm>
          <a:prstGeom prst="rect">
            <a:avLst/>
          </a:prstGeom>
        </p:spPr>
      </p:pic>
    </p:spTree>
    <p:extLst>
      <p:ext uri="{BB962C8B-B14F-4D97-AF65-F5344CB8AC3E}">
        <p14:creationId xmlns:p14="http://schemas.microsoft.com/office/powerpoint/2010/main" val="2602052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Poster in the education center and screen saver</a:t>
            </a:r>
          </a:p>
          <a:p>
            <a:r>
              <a:rPr lang="en-US" dirty="0"/>
              <a:t>Executive Director “shout out” on Instagram</a:t>
            </a:r>
          </a:p>
          <a:p>
            <a:r>
              <a:rPr lang="en-US" dirty="0"/>
              <a:t>Live stream of band</a:t>
            </a:r>
          </a:p>
          <a:p>
            <a:r>
              <a:rPr lang="en-US" dirty="0"/>
              <a:t>Program Director and hospital leadership appreciation video</a:t>
            </a:r>
          </a:p>
        </p:txBody>
      </p:sp>
      <p:sp>
        <p:nvSpPr>
          <p:cNvPr id="3" name="Title 2"/>
          <p:cNvSpPr>
            <a:spLocks noGrp="1"/>
          </p:cNvSpPr>
          <p:nvPr>
            <p:ph type="title"/>
          </p:nvPr>
        </p:nvSpPr>
        <p:spPr/>
        <p:txBody>
          <a:bodyPr/>
          <a:lstStyle/>
          <a:p>
            <a:r>
              <a:rPr lang="en-US" dirty="0"/>
              <a:t>Resident Appreciation Week</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5111" y="4475018"/>
            <a:ext cx="3533775" cy="1295400"/>
          </a:xfrm>
          <a:prstGeom prst="rect">
            <a:avLst/>
          </a:prstGeom>
        </p:spPr>
      </p:pic>
    </p:spTree>
    <p:extLst>
      <p:ext uri="{BB962C8B-B14F-4D97-AF65-F5344CB8AC3E}">
        <p14:creationId xmlns:p14="http://schemas.microsoft.com/office/powerpoint/2010/main" val="356980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028950" y="643313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800" b="0"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sz="2000" b="1" kern="1200">
                <a:solidFill>
                  <a:schemeClr val="tx1"/>
                </a:solidFill>
                <a:latin typeface="Comic Sans MS" charset="0"/>
                <a:ea typeface="+mn-ea"/>
                <a:cs typeface="+mn-cs"/>
              </a:defRPr>
            </a:lvl2pPr>
            <a:lvl3pPr marL="914400" algn="l" rtl="0" eaLnBrk="0" fontAlgn="base" hangingPunct="0">
              <a:spcBef>
                <a:spcPct val="0"/>
              </a:spcBef>
              <a:spcAft>
                <a:spcPct val="0"/>
              </a:spcAft>
              <a:defRPr sz="2000" b="1" kern="1200">
                <a:solidFill>
                  <a:schemeClr val="tx1"/>
                </a:solidFill>
                <a:latin typeface="Comic Sans MS" charset="0"/>
                <a:ea typeface="+mn-ea"/>
                <a:cs typeface="+mn-cs"/>
              </a:defRPr>
            </a:lvl3pPr>
            <a:lvl4pPr marL="1371600" algn="l" rtl="0" eaLnBrk="0" fontAlgn="base" hangingPunct="0">
              <a:spcBef>
                <a:spcPct val="0"/>
              </a:spcBef>
              <a:spcAft>
                <a:spcPct val="0"/>
              </a:spcAft>
              <a:defRPr sz="2000" b="1" kern="1200">
                <a:solidFill>
                  <a:schemeClr val="tx1"/>
                </a:solidFill>
                <a:latin typeface="Comic Sans MS" charset="0"/>
                <a:ea typeface="+mn-ea"/>
                <a:cs typeface="+mn-cs"/>
              </a:defRPr>
            </a:lvl4pPr>
            <a:lvl5pPr marL="1828800" algn="l" rtl="0" eaLnBrk="0" fontAlgn="base" hangingPunct="0">
              <a:spcBef>
                <a:spcPct val="0"/>
              </a:spcBef>
              <a:spcAft>
                <a:spcPct val="0"/>
              </a:spcAft>
              <a:defRPr sz="2000" b="1" kern="1200">
                <a:solidFill>
                  <a:schemeClr val="tx1"/>
                </a:solidFill>
                <a:latin typeface="Comic Sans MS" charset="0"/>
                <a:ea typeface="+mn-ea"/>
                <a:cs typeface="+mn-cs"/>
              </a:defRPr>
            </a:lvl5pPr>
            <a:lvl6pPr marL="2286000" algn="l" defTabSz="914400" rtl="0" eaLnBrk="1" latinLnBrk="0" hangingPunct="1">
              <a:defRPr sz="2000" b="1" kern="1200">
                <a:solidFill>
                  <a:schemeClr val="tx1"/>
                </a:solidFill>
                <a:latin typeface="Comic Sans MS" charset="0"/>
                <a:ea typeface="+mn-ea"/>
                <a:cs typeface="+mn-cs"/>
              </a:defRPr>
            </a:lvl6pPr>
            <a:lvl7pPr marL="2743200" algn="l" defTabSz="914400" rtl="0" eaLnBrk="1" latinLnBrk="0" hangingPunct="1">
              <a:defRPr sz="2000" b="1" kern="1200">
                <a:solidFill>
                  <a:schemeClr val="tx1"/>
                </a:solidFill>
                <a:latin typeface="Comic Sans MS" charset="0"/>
                <a:ea typeface="+mn-ea"/>
                <a:cs typeface="+mn-cs"/>
              </a:defRPr>
            </a:lvl7pPr>
            <a:lvl8pPr marL="3200400" algn="l" defTabSz="914400" rtl="0" eaLnBrk="1" latinLnBrk="0" hangingPunct="1">
              <a:defRPr sz="2000" b="1" kern="1200">
                <a:solidFill>
                  <a:schemeClr val="tx1"/>
                </a:solidFill>
                <a:latin typeface="Comic Sans MS" charset="0"/>
                <a:ea typeface="+mn-ea"/>
                <a:cs typeface="+mn-cs"/>
              </a:defRPr>
            </a:lvl8pPr>
            <a:lvl9pPr marL="3657600" algn="l" defTabSz="914400" rtl="0" eaLnBrk="1" latinLnBrk="0" hangingPunct="1">
              <a:defRPr sz="2000" b="1" kern="1200">
                <a:solidFill>
                  <a:schemeClr val="tx1"/>
                </a:solidFill>
                <a:latin typeface="Comic Sans MS" charset="0"/>
                <a:ea typeface="+mn-ea"/>
                <a:cs typeface="+mn-cs"/>
              </a:defRPr>
            </a:lvl9pPr>
          </a:lstStyle>
          <a:p>
            <a:pPr>
              <a:defRPr/>
            </a:pPr>
            <a:r>
              <a:rPr lang="en-US" dirty="0"/>
              <a:t>Presented by Partners in Medical Education, Inc. 2021                    </a:t>
            </a:r>
          </a:p>
        </p:txBody>
      </p:sp>
      <p:sp>
        <p:nvSpPr>
          <p:cNvPr id="5" name="Slide Number Placeholder 4"/>
          <p:cNvSpPr>
            <a:spLocks noGrp="1"/>
          </p:cNvSpPr>
          <p:nvPr>
            <p:ph type="sldNum" sz="quarter" idx="11"/>
          </p:nvPr>
        </p:nvSpPr>
        <p:spPr/>
        <p:txBody>
          <a:bodyPr/>
          <a:lstStyle/>
          <a:p>
            <a:pPr>
              <a:defRPr/>
            </a:pPr>
            <a:fld id="{6AD68910-38FE-C240-95D4-C063CA8D3DE6}" type="slidenum">
              <a:rPr lang="en-US" altLang="en-US" smtClean="0"/>
              <a:pPr>
                <a:defRPr/>
              </a:pPr>
              <a:t>3</a:t>
            </a:fld>
            <a:endParaRPr lang="en-US" altLang="en-US" dirty="0"/>
          </a:p>
        </p:txBody>
      </p:sp>
      <p:sp>
        <p:nvSpPr>
          <p:cNvPr id="6" name="Title 2">
            <a:extLst>
              <a:ext uri="{FF2B5EF4-FFF2-40B4-BE49-F238E27FC236}">
                <a16:creationId xmlns:a16="http://schemas.microsoft.com/office/drawing/2014/main" id="{DEB5A086-9859-467A-B39D-D369A78A8F1F}"/>
              </a:ext>
            </a:extLst>
          </p:cNvPr>
          <p:cNvSpPr>
            <a:spLocks noGrp="1"/>
          </p:cNvSpPr>
          <p:nvPr>
            <p:ph type="title"/>
          </p:nvPr>
        </p:nvSpPr>
        <p:spPr>
          <a:xfrm>
            <a:off x="1989344" y="246466"/>
            <a:ext cx="6526006" cy="1325563"/>
          </a:xfrm>
        </p:spPr>
        <p:txBody>
          <a:bodyPr/>
          <a:lstStyle/>
          <a:p>
            <a:r>
              <a:rPr lang="en-US" altLang="en-US" sz="3200" dirty="0">
                <a:solidFill>
                  <a:schemeClr val="tx1"/>
                </a:solidFill>
                <a:latin typeface="Lucida Bright" charset="0"/>
                <a:ea typeface="ＭＳ Ｐゴシック" charset="-128"/>
              </a:rPr>
              <a:t>Introducing Your Presenter…</a:t>
            </a:r>
            <a:endParaRPr lang="en-US" dirty="0"/>
          </a:p>
        </p:txBody>
      </p:sp>
      <p:sp>
        <p:nvSpPr>
          <p:cNvPr id="3" name="Rectangle 2"/>
          <p:cNvSpPr/>
          <p:nvPr/>
        </p:nvSpPr>
        <p:spPr>
          <a:xfrm>
            <a:off x="3875809" y="1473295"/>
            <a:ext cx="4572000" cy="4031873"/>
          </a:xfrm>
          <a:prstGeom prst="rect">
            <a:avLst/>
          </a:prstGeom>
        </p:spPr>
        <p:txBody>
          <a:bodyPr>
            <a:spAutoFit/>
          </a:bodyPr>
          <a:lstStyle/>
          <a:p>
            <a:pPr algn="ctr"/>
            <a:r>
              <a:rPr lang="en-US" sz="1800" b="1" dirty="0"/>
              <a:t>Amy Durante, MHA</a:t>
            </a:r>
          </a:p>
          <a:p>
            <a:endParaRPr lang="en-US" dirty="0"/>
          </a:p>
          <a:p>
            <a:pPr marL="285750" indent="-285750">
              <a:buFont typeface="Arial" panose="020B0604020202020204" pitchFamily="34" charset="0"/>
              <a:buChar char="•"/>
            </a:pPr>
            <a:r>
              <a:rPr lang="en-US" sz="1600" dirty="0"/>
              <a:t>Received her Bachelors Degree in Health Information Management from Kean University</a:t>
            </a:r>
          </a:p>
          <a:p>
            <a:pPr marL="285750" indent="-285750">
              <a:buFont typeface="Arial" panose="020B0604020202020204" pitchFamily="34" charset="0"/>
              <a:buChar char="•"/>
            </a:pPr>
            <a:r>
              <a:rPr lang="en-US" sz="1600" dirty="0"/>
              <a:t>Began her career in Graduate Medical Education (GME) at Hospital for Special Surgery as the Radiology Fellowship Program Coordinator</a:t>
            </a:r>
          </a:p>
          <a:p>
            <a:pPr marL="285750" indent="-285750">
              <a:buFont typeface="Arial" panose="020B0604020202020204" pitchFamily="34" charset="0"/>
              <a:buChar char="•"/>
            </a:pPr>
            <a:r>
              <a:rPr lang="en-US" sz="1600" dirty="0"/>
              <a:t>Received her Masters degree in Healthcare Administration from Seton Hall University</a:t>
            </a:r>
          </a:p>
          <a:p>
            <a:pPr marL="285750" indent="-285750">
              <a:buFont typeface="Arial" panose="020B0604020202020204" pitchFamily="34" charset="0"/>
              <a:buChar char="•"/>
            </a:pPr>
            <a:r>
              <a:rPr lang="en-US" sz="1600" dirty="0"/>
              <a:t>Continued her career in GME at Lutheran Medical Center as the OB/GYN Residency Coordinator</a:t>
            </a:r>
          </a:p>
          <a:p>
            <a:pPr marL="285750" indent="-285750">
              <a:buFont typeface="Arial" panose="020B0604020202020204" pitchFamily="34" charset="0"/>
              <a:buChar char="•"/>
            </a:pPr>
            <a:r>
              <a:rPr lang="en-US" sz="1600" dirty="0"/>
              <a:t>Is currently the Director of Medical Education at Staten Island University Hospital</a:t>
            </a:r>
          </a:p>
        </p:txBody>
      </p:sp>
      <p:pic>
        <p:nvPicPr>
          <p:cNvPr id="7" name="Picture 6">
            <a:extLst>
              <a:ext uri="{FF2B5EF4-FFF2-40B4-BE49-F238E27FC236}">
                <a16:creationId xmlns:a16="http://schemas.microsoft.com/office/drawing/2014/main" id="{BD506173-127F-364C-AAAE-D00CBBF551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74770" y="1826229"/>
            <a:ext cx="2703470" cy="3498608"/>
          </a:xfrm>
          <a:prstGeom prst="rect">
            <a:avLst/>
          </a:prstGeom>
        </p:spPr>
      </p:pic>
    </p:spTree>
    <p:extLst>
      <p:ext uri="{BB962C8B-B14F-4D97-AF65-F5344CB8AC3E}">
        <p14:creationId xmlns:p14="http://schemas.microsoft.com/office/powerpoint/2010/main" val="74546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HUGE</a:t>
            </a:r>
          </a:p>
          <a:p>
            <a:r>
              <a:rPr lang="en-US" dirty="0"/>
              <a:t>A “like” can go a long way</a:t>
            </a:r>
          </a:p>
          <a:p>
            <a:r>
              <a:rPr lang="en-US" dirty="0"/>
              <a:t>Create for program or hospital</a:t>
            </a:r>
          </a:p>
          <a:p>
            <a:r>
              <a:rPr lang="en-US" dirty="0"/>
              <a:t>Get creative</a:t>
            </a:r>
          </a:p>
          <a:p>
            <a:pPr lvl="1"/>
            <a:r>
              <a:rPr lang="en-US" dirty="0"/>
              <a:t>Running challenge </a:t>
            </a:r>
          </a:p>
          <a:p>
            <a:pPr lvl="1"/>
            <a:r>
              <a:rPr lang="en-US" dirty="0"/>
              <a:t>Scavenger hunt</a:t>
            </a:r>
          </a:p>
        </p:txBody>
      </p:sp>
      <p:sp>
        <p:nvSpPr>
          <p:cNvPr id="3" name="Title 2"/>
          <p:cNvSpPr>
            <a:spLocks noGrp="1"/>
          </p:cNvSpPr>
          <p:nvPr>
            <p:ph type="title"/>
          </p:nvPr>
        </p:nvSpPr>
        <p:spPr/>
        <p:txBody>
          <a:bodyPr/>
          <a:lstStyle/>
          <a:p>
            <a:r>
              <a:rPr lang="en-US" dirty="0"/>
              <a:t>SOCIAL MEDIA</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400982"/>
            <a:ext cx="3314700" cy="1381125"/>
          </a:xfrm>
          <a:prstGeom prst="rect">
            <a:avLst/>
          </a:prstGeom>
        </p:spPr>
      </p:pic>
    </p:spTree>
    <p:extLst>
      <p:ext uri="{BB962C8B-B14F-4D97-AF65-F5344CB8AC3E}">
        <p14:creationId xmlns:p14="http://schemas.microsoft.com/office/powerpoint/2010/main" val="3059620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Birthday celebrations</a:t>
            </a:r>
          </a:p>
          <a:p>
            <a:r>
              <a:rPr lang="en-US" dirty="0"/>
              <a:t>Prizes for checking email</a:t>
            </a:r>
          </a:p>
          <a:p>
            <a:r>
              <a:rPr lang="en-US" dirty="0"/>
              <a:t>GEM points</a:t>
            </a:r>
          </a:p>
          <a:p>
            <a:r>
              <a:rPr lang="en-US" dirty="0"/>
              <a:t>“Residents are NEVER a bother, I am happy to help!”</a:t>
            </a:r>
          </a:p>
          <a:p>
            <a:r>
              <a:rPr lang="en-US" dirty="0"/>
              <a:t>“Thank you for reaching out”</a:t>
            </a:r>
          </a:p>
          <a:p>
            <a:r>
              <a:rPr lang="en-US" dirty="0"/>
              <a:t> Chief what’s app</a:t>
            </a:r>
          </a:p>
          <a:p>
            <a:pPr lvl="1"/>
            <a:r>
              <a:rPr lang="en-US" dirty="0"/>
              <a:t>Can only receive information cannot respond</a:t>
            </a:r>
          </a:p>
        </p:txBody>
      </p:sp>
      <p:sp>
        <p:nvSpPr>
          <p:cNvPr id="3" name="Title 2"/>
          <p:cNvSpPr>
            <a:spLocks noGrp="1"/>
          </p:cNvSpPr>
          <p:nvPr>
            <p:ph type="title"/>
          </p:nvPr>
        </p:nvSpPr>
        <p:spPr/>
        <p:txBody>
          <a:bodyPr/>
          <a:lstStyle/>
          <a:p>
            <a:r>
              <a:rPr lang="en-US" dirty="0"/>
              <a:t>EMAIL/What’s App</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5713" y="697923"/>
            <a:ext cx="1790700" cy="2552700"/>
          </a:xfrm>
          <a:prstGeom prst="rect">
            <a:avLst/>
          </a:prstGeom>
        </p:spPr>
      </p:pic>
    </p:spTree>
    <p:extLst>
      <p:ext uri="{BB962C8B-B14F-4D97-AF65-F5344CB8AC3E}">
        <p14:creationId xmlns:p14="http://schemas.microsoft.com/office/powerpoint/2010/main" val="2553984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T-Shirts that were permitted to be worn</a:t>
            </a:r>
          </a:p>
          <a:p>
            <a:r>
              <a:rPr lang="en-US" dirty="0"/>
              <a:t>Individually wrapped goodie bags </a:t>
            </a:r>
          </a:p>
          <a:p>
            <a:pPr lvl="1"/>
            <a:r>
              <a:rPr lang="en-US" dirty="0"/>
              <a:t>Candy</a:t>
            </a:r>
          </a:p>
          <a:p>
            <a:pPr lvl="1"/>
            <a:r>
              <a:rPr lang="en-US" dirty="0"/>
              <a:t>Voucher for a free pizza</a:t>
            </a:r>
          </a:p>
          <a:p>
            <a:pPr lvl="1"/>
            <a:r>
              <a:rPr lang="en-US" dirty="0"/>
              <a:t>Voucher for a free coffee</a:t>
            </a:r>
          </a:p>
          <a:p>
            <a:pPr lvl="1"/>
            <a:r>
              <a:rPr lang="en-US" dirty="0"/>
              <a:t>QR code for House Staff Association Chair </a:t>
            </a:r>
          </a:p>
          <a:p>
            <a:pPr lvl="1"/>
            <a:endParaRPr lang="en-US" dirty="0"/>
          </a:p>
          <a:p>
            <a:r>
              <a:rPr lang="en-US" dirty="0"/>
              <a:t>Individually wrapped for quick pick up</a:t>
            </a:r>
          </a:p>
          <a:p>
            <a:pPr lvl="1"/>
            <a:r>
              <a:rPr lang="en-US" dirty="0"/>
              <a:t>Learned the VERY hard way</a:t>
            </a:r>
          </a:p>
          <a:p>
            <a:endParaRPr lang="en-US" dirty="0"/>
          </a:p>
        </p:txBody>
      </p:sp>
      <p:sp>
        <p:nvSpPr>
          <p:cNvPr id="3" name="Title 2"/>
          <p:cNvSpPr>
            <a:spLocks noGrp="1"/>
          </p:cNvSpPr>
          <p:nvPr>
            <p:ph type="title"/>
          </p:nvPr>
        </p:nvSpPr>
        <p:spPr/>
        <p:txBody>
          <a:bodyPr/>
          <a:lstStyle/>
          <a:p>
            <a:r>
              <a:rPr lang="en-US" dirty="0"/>
              <a:t>Resident Appreciation Day Not Virtual</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7395" y="2462645"/>
            <a:ext cx="2857500" cy="1319646"/>
          </a:xfrm>
          <a:prstGeom prst="rect">
            <a:avLst/>
          </a:prstGeom>
        </p:spPr>
      </p:pic>
    </p:spTree>
    <p:extLst>
      <p:ext uri="{BB962C8B-B14F-4D97-AF65-F5344CB8AC3E}">
        <p14:creationId xmlns:p14="http://schemas.microsoft.com/office/powerpoint/2010/main" val="1886099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Be sure to provide residents and faculty with an assessment tool</a:t>
            </a:r>
          </a:p>
          <a:p>
            <a:r>
              <a:rPr lang="en-US" dirty="0"/>
              <a:t>Even if you cant be with them, call them</a:t>
            </a:r>
          </a:p>
          <a:p>
            <a:pPr lvl="1"/>
            <a:r>
              <a:rPr lang="en-US" dirty="0"/>
              <a:t>Thank you for checking in?!?</a:t>
            </a:r>
          </a:p>
          <a:p>
            <a:pPr lvl="1"/>
            <a:r>
              <a:rPr lang="en-US" dirty="0"/>
              <a:t>Post in questions, anyone else experiencing this?</a:t>
            </a:r>
          </a:p>
          <a:p>
            <a:r>
              <a:rPr lang="en-US" dirty="0"/>
              <a:t>As much as you can safely</a:t>
            </a:r>
          </a:p>
          <a:p>
            <a:r>
              <a:rPr lang="en-US" dirty="0"/>
              <a:t>Would you want to do it?</a:t>
            </a:r>
          </a:p>
          <a:p>
            <a:r>
              <a:rPr lang="en-US" dirty="0"/>
              <a:t>ASK THEM!!!</a:t>
            </a:r>
          </a:p>
        </p:txBody>
      </p:sp>
      <p:sp>
        <p:nvSpPr>
          <p:cNvPr id="3" name="Title 2"/>
          <p:cNvSpPr>
            <a:spLocks noGrp="1"/>
          </p:cNvSpPr>
          <p:nvPr>
            <p:ph type="title"/>
          </p:nvPr>
        </p:nvSpPr>
        <p:spPr/>
        <p:txBody>
          <a:bodyPr/>
          <a:lstStyle/>
          <a:p>
            <a:r>
              <a:rPr lang="en-US" dirty="0"/>
              <a:t>Resources</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dirty="0"/>
          </a:p>
        </p:txBody>
      </p:sp>
    </p:spTree>
    <p:extLst>
      <p:ext uri="{BB962C8B-B14F-4D97-AF65-F5344CB8AC3E}">
        <p14:creationId xmlns:p14="http://schemas.microsoft.com/office/powerpoint/2010/main" val="2331247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Faculty well-being survey worse than resident survey</a:t>
            </a:r>
          </a:p>
          <a:p>
            <a:r>
              <a:rPr lang="en-US" dirty="0"/>
              <a:t>A different approach with faculty</a:t>
            </a:r>
          </a:p>
          <a:p>
            <a:r>
              <a:rPr lang="en-US" dirty="0"/>
              <a:t>Teacher of the month</a:t>
            </a:r>
          </a:p>
          <a:p>
            <a:r>
              <a:rPr lang="en-US" dirty="0"/>
              <a:t>Mentor – residents and faculty</a:t>
            </a:r>
          </a:p>
          <a:p>
            <a:r>
              <a:rPr lang="en-US" dirty="0"/>
              <a:t>Resources </a:t>
            </a:r>
          </a:p>
          <a:p>
            <a:r>
              <a:rPr lang="en-US" dirty="0"/>
              <a:t>If they don’t, the residents never will</a:t>
            </a:r>
          </a:p>
          <a:p>
            <a:pPr lvl="1"/>
            <a:r>
              <a:rPr lang="en-US" dirty="0"/>
              <a:t>When I was your age…</a:t>
            </a:r>
          </a:p>
        </p:txBody>
      </p:sp>
      <p:sp>
        <p:nvSpPr>
          <p:cNvPr id="3" name="Title 2"/>
          <p:cNvSpPr>
            <a:spLocks noGrp="1"/>
          </p:cNvSpPr>
          <p:nvPr>
            <p:ph type="title"/>
          </p:nvPr>
        </p:nvSpPr>
        <p:spPr/>
        <p:txBody>
          <a:bodyPr/>
          <a:lstStyle/>
          <a:p>
            <a:r>
              <a:rPr lang="en-US" dirty="0"/>
              <a:t>Faculty </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4347" y="2512435"/>
            <a:ext cx="2152650" cy="2124075"/>
          </a:xfrm>
          <a:prstGeom prst="rect">
            <a:avLst/>
          </a:prstGeom>
        </p:spPr>
      </p:pic>
    </p:spTree>
    <p:extLst>
      <p:ext uri="{BB962C8B-B14F-4D97-AF65-F5344CB8AC3E}">
        <p14:creationId xmlns:p14="http://schemas.microsoft.com/office/powerpoint/2010/main" val="1230812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Here to stay!</a:t>
            </a:r>
          </a:p>
          <a:p>
            <a:r>
              <a:rPr lang="en-US" dirty="0"/>
              <a:t>Train faculty</a:t>
            </a:r>
          </a:p>
          <a:p>
            <a:pPr lvl="1"/>
            <a:r>
              <a:rPr lang="en-US" dirty="0"/>
              <a:t>Residents frustrated don’t know by now – taking away from their education </a:t>
            </a:r>
          </a:p>
          <a:p>
            <a:r>
              <a:rPr lang="en-US" dirty="0"/>
              <a:t>Don’t overload</a:t>
            </a:r>
          </a:p>
          <a:p>
            <a:r>
              <a:rPr lang="en-US" sz="3600" dirty="0"/>
              <a:t>SCHEDULE</a:t>
            </a:r>
          </a:p>
        </p:txBody>
      </p:sp>
      <p:sp>
        <p:nvSpPr>
          <p:cNvPr id="3" name="Title 2"/>
          <p:cNvSpPr>
            <a:spLocks noGrp="1"/>
          </p:cNvSpPr>
          <p:nvPr>
            <p:ph type="title"/>
          </p:nvPr>
        </p:nvSpPr>
        <p:spPr/>
        <p:txBody>
          <a:bodyPr/>
          <a:lstStyle/>
          <a:p>
            <a:r>
              <a:rPr lang="en-US" dirty="0"/>
              <a:t>Virtual World</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7083" y="3576668"/>
            <a:ext cx="3677082" cy="2014507"/>
          </a:xfrm>
          <a:prstGeom prst="rect">
            <a:avLst/>
          </a:prstGeom>
        </p:spPr>
      </p:pic>
    </p:spTree>
    <p:extLst>
      <p:ext uri="{BB962C8B-B14F-4D97-AF65-F5344CB8AC3E}">
        <p14:creationId xmlns:p14="http://schemas.microsoft.com/office/powerpoint/2010/main" val="1595121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9"/>
          <p:cNvSpPr txBox="1">
            <a:spLocks noGrp="1"/>
          </p:cNvSpPr>
          <p:nvPr>
            <p:ph type="title"/>
          </p:nvPr>
        </p:nvSpPr>
        <p:spPr>
          <a:xfrm>
            <a:off x="1989344" y="246466"/>
            <a:ext cx="6526006" cy="1325563"/>
          </a:xfrm>
          <a:prstGeom prst="rect">
            <a:avLst/>
          </a:prstGeom>
          <a:noFill/>
          <a:ln>
            <a:solidFill>
              <a:schemeClr val="bg1"/>
            </a:solid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dk1"/>
              </a:buClr>
              <a:buSzPts val="3500"/>
              <a:buFont typeface="Arial"/>
              <a:buNone/>
            </a:pPr>
            <a:r>
              <a:rPr lang="en-US" sz="4400" dirty="0"/>
              <a:t>Questions</a:t>
            </a:r>
            <a:endParaRPr dirty="0"/>
          </a:p>
        </p:txBody>
      </p:sp>
      <p:sp>
        <p:nvSpPr>
          <p:cNvPr id="336" name="Google Shape;336;p29"/>
          <p:cNvSpPr txBox="1">
            <a:spLocks noGrp="1"/>
          </p:cNvSpPr>
          <p:nvPr>
            <p:ph type="sldNum" idx="12"/>
          </p:nvPr>
        </p:nvSpPr>
        <p:spPr>
          <a:xfrm>
            <a:off x="6457950" y="643313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a:t>36</a:t>
            </a:fld>
            <a:endParaRPr dirty="0"/>
          </a:p>
        </p:txBody>
      </p:sp>
      <p:pic>
        <p:nvPicPr>
          <p:cNvPr id="337" name="Google Shape;337;p29" descr="http://myup.weboldala.net/files/dzjir6enuwx16prtshbj.png"/>
          <p:cNvPicPr preferRelativeResize="0"/>
          <p:nvPr/>
        </p:nvPicPr>
        <p:blipFill rotWithShape="1">
          <a:blip r:embed="rId3">
            <a:alphaModFix/>
          </a:blip>
          <a:srcRect/>
          <a:stretch/>
        </p:blipFill>
        <p:spPr>
          <a:xfrm>
            <a:off x="3196713" y="2348548"/>
            <a:ext cx="2664826" cy="2633760"/>
          </a:xfrm>
          <a:prstGeom prst="rect">
            <a:avLst/>
          </a:prstGeom>
          <a:noFill/>
          <a:ln>
            <a:noFill/>
          </a:ln>
        </p:spPr>
      </p:pic>
      <p:sp>
        <p:nvSpPr>
          <p:cNvPr id="6" name="Google Shape;61;p1">
            <a:extLst>
              <a:ext uri="{FF2B5EF4-FFF2-40B4-BE49-F238E27FC236}">
                <a16:creationId xmlns:a16="http://schemas.microsoft.com/office/drawing/2014/main" id="{A25A0CE8-A040-41F0-A3DC-FB234F4BD7AF}"/>
              </a:ext>
            </a:extLst>
          </p:cNvPr>
          <p:cNvSpPr txBox="1">
            <a:spLocks noGrp="1"/>
          </p:cNvSpPr>
          <p:nvPr>
            <p:ph type="ftr" idx="11"/>
          </p:nvPr>
        </p:nvSpPr>
        <p:spPr>
          <a:xfrm>
            <a:off x="3028950" y="6427928"/>
            <a:ext cx="30861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SzPts val="1400"/>
              <a:buNone/>
            </a:pPr>
            <a:r>
              <a:rPr lang="en-US" sz="800" b="0" i="0" u="none" strike="noStrike" cap="none">
                <a:solidFill>
                  <a:schemeClr val="dk1"/>
                </a:solidFill>
                <a:latin typeface="Arial"/>
                <a:ea typeface="Arial"/>
                <a:cs typeface="Arial"/>
                <a:sym typeface="Arial"/>
              </a:rPr>
              <a:t>Presented by Partners in Medical Education, Inc. 2021                    </a:t>
            </a:r>
            <a:endParaRPr sz="800" b="0" i="0" u="none" strike="noStrike" cap="none" dirty="0">
              <a:solidFill>
                <a:schemeClr val="dk1"/>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8" name="Rectangle 3"/>
          <p:cNvSpPr txBox="1">
            <a:spLocks noChangeArrowheads="1"/>
          </p:cNvSpPr>
          <p:nvPr/>
        </p:nvSpPr>
        <p:spPr bwMode="auto">
          <a:xfrm>
            <a:off x="5441759" y="220871"/>
            <a:ext cx="3702241" cy="705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8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8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rPr>
              <a:t>   </a:t>
            </a:r>
            <a: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t>Latest On-Demand Webinars</a:t>
            </a:r>
            <a:b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br>
            <a:endParaRPr kumimoji="0" lang="en-US"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000000"/>
              </a:buClr>
              <a:buSzPct val="150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000000"/>
              </a:buClr>
              <a:buSzPct val="150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charset="0"/>
              <a:buChar char="•"/>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p:txBody>
      </p:sp>
      <p:sp>
        <p:nvSpPr>
          <p:cNvPr id="9" name="Rectangle 8"/>
          <p:cNvSpPr>
            <a:spLocks noChangeArrowheads="1"/>
          </p:cNvSpPr>
          <p:nvPr/>
        </p:nvSpPr>
        <p:spPr bwMode="auto">
          <a:xfrm>
            <a:off x="5664199" y="5584371"/>
            <a:ext cx="3479801" cy="92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r>
              <a:rPr kumimoji="0" lang="en-US" sz="1100" b="0" i="1" u="none" strike="noStrike" kern="0" cap="none" spc="0" normalizeH="0" baseline="0" noProof="0" dirty="0">
                <a:ln>
                  <a:noFill/>
                </a:ln>
                <a:solidFill>
                  <a:srgbClr val="000000"/>
                </a:solidFill>
                <a:effectLst/>
                <a:uLnTx/>
                <a:uFillTx/>
                <a:latin typeface="Arial"/>
                <a:cs typeface="Arial"/>
                <a:sym typeface="Arial"/>
              </a:rPr>
              <a:t>Contact us today to learn how our Educational</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r>
              <a:rPr kumimoji="0" lang="en-US" sz="1100" b="0" i="1" u="none" strike="noStrike" kern="0" cap="none" spc="0" normalizeH="0" baseline="0" noProof="0" dirty="0">
                <a:ln>
                  <a:noFill/>
                </a:ln>
                <a:solidFill>
                  <a:srgbClr val="000000"/>
                </a:solidFill>
                <a:effectLst/>
                <a:uLnTx/>
                <a:uFillTx/>
                <a:latin typeface="Arial"/>
                <a:cs typeface="Arial"/>
                <a:sym typeface="Arial"/>
              </a:rPr>
              <a:t>Passports can save you time &amp; money! </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r>
              <a:rPr kumimoji="0" lang="en-US" sz="1100" b="0" i="1" u="none" strike="noStrike" kern="0" cap="none" spc="0" normalizeH="0" baseline="0" noProof="0" dirty="0">
                <a:ln>
                  <a:noFill/>
                </a:ln>
                <a:solidFill>
                  <a:srgbClr val="000000"/>
                </a:solidFill>
                <a:effectLst/>
                <a:uLnTx/>
                <a:uFillTx/>
                <a:latin typeface="Arial"/>
                <a:cs typeface="Arial"/>
                <a:sym typeface="Arial"/>
              </a:rPr>
              <a:t>724-864-7320</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r>
              <a:rPr kumimoji="0" lang="en-US" sz="1100" b="0" i="1" u="none" strike="noStrike" kern="0" cap="none" spc="0" normalizeH="0" baseline="0" noProof="0" dirty="0">
                <a:ln>
                  <a:noFill/>
                </a:ln>
                <a:solidFill>
                  <a:srgbClr val="000000"/>
                </a:solidFill>
                <a:effectLst/>
                <a:uLnTx/>
                <a:uFillTx/>
                <a:latin typeface="Arial"/>
                <a:cs typeface="Arial"/>
                <a:sym typeface="Arial"/>
              </a:rPr>
              <a:t>www.PartnersInMedEd.com</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200" b="0" i="1" u="none" strike="noStrike" kern="0" cap="none" spc="0" normalizeH="0" baseline="0" noProof="0" dirty="0">
              <a:ln>
                <a:noFill/>
              </a:ln>
              <a:solidFill>
                <a:srgbClr val="000000"/>
              </a:solidFill>
              <a:effectLst/>
              <a:uLnTx/>
              <a:uFillTx/>
              <a:latin typeface="Arial"/>
              <a:cs typeface="Arial"/>
              <a:sym typeface="Arial"/>
            </a:endParaRPr>
          </a:p>
        </p:txBody>
      </p:sp>
      <p:sp>
        <p:nvSpPr>
          <p:cNvPr id="15" name="Rectangle 3"/>
          <p:cNvSpPr txBox="1">
            <a:spLocks noChangeArrowheads="1"/>
          </p:cNvSpPr>
          <p:nvPr/>
        </p:nvSpPr>
        <p:spPr bwMode="auto">
          <a:xfrm>
            <a:off x="774714" y="220871"/>
            <a:ext cx="5060092" cy="436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r>
              <a:rPr kumimoji="0" lang="en-US" sz="18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rPr>
              <a:t> </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t> </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t>Upcoming Live Webinar</a:t>
            </a:r>
            <a:b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br>
            <a:endPar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br>
              <a:rPr lang="en-US" altLang="en-US" sz="1400" b="0" dirty="0">
                <a:solidFill>
                  <a:prstClr val="black"/>
                </a:solidFill>
                <a:latin typeface="+mn-lt"/>
                <a:ea typeface=""/>
                <a:cs typeface="Arial" panose="020B0604020202020204" pitchFamily="34" charset="0"/>
              </a:rPr>
            </a:br>
            <a:endParaRPr lang="en-US" altLang="en-US" sz="1400" b="0" dirty="0">
              <a:solidFill>
                <a:prstClr val="black"/>
              </a:solidFill>
              <a:latin typeface="+mn-lt"/>
              <a:ea typeface=""/>
              <a:cs typeface="Arial" panose="020B0604020202020204" pitchFamily="34" charset="0"/>
            </a:endParaRPr>
          </a:p>
          <a:p>
            <a:pPr algn="ctr">
              <a:lnSpc>
                <a:spcPct val="80000"/>
              </a:lnSpc>
              <a:defRPr/>
            </a:pPr>
            <a:r>
              <a:rPr lang="en-US" altLang="en-US" sz="1400" dirty="0">
                <a:solidFill>
                  <a:prstClr val="black"/>
                </a:solidFill>
                <a:latin typeface="+mn-lt"/>
                <a:ea typeface=""/>
                <a:cs typeface="Arial" panose="020B0604020202020204" pitchFamily="34" charset="0"/>
              </a:rPr>
              <a:t>The Role of Coaching</a:t>
            </a:r>
          </a:p>
          <a:p>
            <a:pPr algn="ctr">
              <a:lnSpc>
                <a:spcPct val="80000"/>
              </a:lnSpc>
              <a:defRPr/>
            </a:pPr>
            <a:r>
              <a:rPr lang="en-US" altLang="en-US" sz="1400" b="0" dirty="0">
                <a:solidFill>
                  <a:prstClr val="black"/>
                </a:solidFill>
                <a:latin typeface="+mn-lt"/>
                <a:ea typeface=""/>
                <a:cs typeface="Arial" panose="020B0604020202020204" pitchFamily="34" charset="0"/>
              </a:rPr>
              <a:t>Thursday, September 30, 2021</a:t>
            </a:r>
          </a:p>
          <a:p>
            <a:pPr algn="ctr">
              <a:lnSpc>
                <a:spcPct val="80000"/>
              </a:lnSpc>
              <a:defRPr/>
            </a:pPr>
            <a:r>
              <a:rPr lang="en-US" altLang="en-US" sz="1400" b="0" dirty="0">
                <a:solidFill>
                  <a:prstClr val="black"/>
                </a:solidFill>
                <a:latin typeface="+mn-lt"/>
                <a:ea typeface=""/>
                <a:cs typeface="Arial" panose="020B0604020202020204" pitchFamily="34" charset="0"/>
              </a:rPr>
              <a:t>12:00pm – 1:00pm EST</a:t>
            </a:r>
          </a:p>
          <a:p>
            <a:pPr algn="ctr">
              <a:lnSpc>
                <a:spcPct val="80000"/>
              </a:lnSpc>
              <a:defRPr/>
            </a:pPr>
            <a:endParaRPr kumimoji="0" lang="en-US" altLang="en-US" sz="1400" b="0" i="0" u="none" strike="noStrike" kern="0" cap="none" spc="0" normalizeH="0" baseline="0" noProof="0" dirty="0">
              <a:ln>
                <a:noFill/>
              </a:ln>
              <a:solidFill>
                <a:prstClr val="black"/>
              </a:solidFill>
              <a:effectLst/>
              <a:uLnTx/>
              <a:uFillTx/>
              <a:latin typeface="+mn-lt"/>
              <a:cs typeface="Arial" panose="020B0604020202020204" pitchFamily="34" charset="0"/>
              <a:sym typeface="Arial"/>
            </a:endParaRPr>
          </a:p>
          <a:p>
            <a:pPr algn="ctr">
              <a:lnSpc>
                <a:spcPct val="80000"/>
              </a:lnSpc>
              <a:defRPr/>
            </a:pPr>
            <a:r>
              <a:rPr lang="en-US" altLang="en-US" sz="1400" dirty="0">
                <a:solidFill>
                  <a:prstClr val="black"/>
                </a:solidFill>
                <a:latin typeface="+mn-lt"/>
                <a:ea typeface="ＭＳ Ｐゴシック" charset="0"/>
                <a:cs typeface="Arial" panose="020B0604020202020204" pitchFamily="34" charset="0"/>
              </a:rPr>
              <a:t>GME Financing: The Basics, the Strategies, and the Upcoming Changes</a:t>
            </a:r>
          </a:p>
          <a:p>
            <a:pPr algn="ctr">
              <a:lnSpc>
                <a:spcPct val="80000"/>
              </a:lnSpc>
              <a:defRPr/>
            </a:pPr>
            <a:r>
              <a:rPr kumimoji="0" lang="en-US" altLang="en-US" sz="1400" b="0" i="0" u="none" strike="noStrike" kern="0" cap="none" spc="0" normalizeH="0" baseline="0" noProof="0" dirty="0">
                <a:ln>
                  <a:noFill/>
                </a:ln>
                <a:solidFill>
                  <a:prstClr val="black"/>
                </a:solidFill>
                <a:effectLst/>
                <a:uLnTx/>
                <a:uFillTx/>
                <a:latin typeface="+mn-lt"/>
                <a:cs typeface="Arial" panose="020B0604020202020204" pitchFamily="34" charset="0"/>
                <a:sym typeface="Arial"/>
              </a:rPr>
              <a:t>Thursday, October 7, 2021</a:t>
            </a:r>
          </a:p>
          <a:p>
            <a:pPr algn="ctr">
              <a:lnSpc>
                <a:spcPct val="80000"/>
              </a:lnSpc>
              <a:defRPr/>
            </a:pPr>
            <a:r>
              <a:rPr lang="en-US" altLang="en-US" sz="1400" b="0" dirty="0">
                <a:solidFill>
                  <a:prstClr val="black"/>
                </a:solidFill>
                <a:latin typeface="+mn-lt"/>
                <a:ea typeface="ＭＳ Ｐゴシック" charset="0"/>
                <a:cs typeface="Arial" panose="020B0604020202020204" pitchFamily="34" charset="0"/>
              </a:rPr>
              <a:t>12:00pm – 1:00pm EST</a:t>
            </a:r>
          </a:p>
          <a:p>
            <a:pPr algn="ctr">
              <a:lnSpc>
                <a:spcPct val="80000"/>
              </a:lnSpc>
              <a:defRPr/>
            </a:pPr>
            <a:endParaRPr kumimoji="0" lang="en-US" altLang="en-US" sz="1400" b="0" i="0" u="none" strike="noStrike" kern="0" cap="none" spc="0" normalizeH="0" baseline="0" noProof="0" dirty="0">
              <a:ln>
                <a:noFill/>
              </a:ln>
              <a:solidFill>
                <a:prstClr val="black"/>
              </a:solidFill>
              <a:effectLst/>
              <a:uLnTx/>
              <a:uFillTx/>
              <a:latin typeface="+mn-lt"/>
              <a:cs typeface="Arial" panose="020B0604020202020204" pitchFamily="34" charset="0"/>
              <a:sym typeface="Arial"/>
            </a:endParaRPr>
          </a:p>
          <a:p>
            <a:pPr algn="ctr">
              <a:lnSpc>
                <a:spcPct val="80000"/>
              </a:lnSpc>
              <a:defRPr/>
            </a:pPr>
            <a:r>
              <a:rPr lang="en-US" altLang="en-US" sz="1400" dirty="0">
                <a:solidFill>
                  <a:prstClr val="black"/>
                </a:solidFill>
                <a:latin typeface="+mn-lt"/>
                <a:ea typeface="ＭＳ Ｐゴシック" charset="0"/>
                <a:cs typeface="Arial" panose="020B0604020202020204" pitchFamily="34" charset="0"/>
              </a:rPr>
              <a:t>Planning and Tracking Scholarly Activity</a:t>
            </a:r>
          </a:p>
          <a:p>
            <a:pPr algn="ctr">
              <a:lnSpc>
                <a:spcPct val="80000"/>
              </a:lnSpc>
              <a:defRPr/>
            </a:pPr>
            <a:r>
              <a:rPr kumimoji="0" lang="en-US" altLang="en-US" sz="1400" b="0" i="0" u="none" strike="noStrike" kern="0" cap="none" spc="0" normalizeH="0" baseline="0" noProof="0" dirty="0">
                <a:ln>
                  <a:noFill/>
                </a:ln>
                <a:solidFill>
                  <a:prstClr val="black"/>
                </a:solidFill>
                <a:effectLst/>
                <a:uLnTx/>
                <a:uFillTx/>
                <a:latin typeface="+mn-lt"/>
                <a:cs typeface="Arial" panose="020B0604020202020204" pitchFamily="34" charset="0"/>
                <a:sym typeface="Arial"/>
              </a:rPr>
              <a:t>Thursday, October 21, 2021</a:t>
            </a:r>
          </a:p>
          <a:p>
            <a:pPr algn="ctr">
              <a:lnSpc>
                <a:spcPct val="80000"/>
              </a:lnSpc>
              <a:defRPr/>
            </a:pPr>
            <a:r>
              <a:rPr lang="en-US" altLang="en-US" sz="1400" b="0" dirty="0">
                <a:solidFill>
                  <a:prstClr val="black"/>
                </a:solidFill>
                <a:latin typeface="+mn-lt"/>
                <a:ea typeface="ＭＳ Ｐゴシック" charset="0"/>
                <a:cs typeface="Arial" panose="020B0604020202020204" pitchFamily="34" charset="0"/>
              </a:rPr>
              <a:t>12:00 – 1:00 EST</a:t>
            </a:r>
            <a:endParaRPr kumimoji="0" lang="en-US" altLang="en-US" sz="1500" b="1" i="0" u="none" strike="noStrike" kern="0" cap="none" spc="0" normalizeH="0" baseline="0" noProof="0" dirty="0">
              <a:ln>
                <a:noFill/>
              </a:ln>
              <a:solidFill>
                <a:srgbClr val="000000"/>
              </a:solidFill>
              <a:effectLst/>
              <a:uLnTx/>
              <a:uFillTx/>
              <a:latin typeface="Arial" charset="0"/>
              <a:ea typeface="ＭＳ Ｐゴシック" charset="0"/>
              <a:sym typeface="Arial"/>
            </a:endParaRPr>
          </a:p>
        </p:txBody>
      </p:sp>
      <p:sp>
        <p:nvSpPr>
          <p:cNvPr id="16" name="Slide Number Placeholder 4">
            <a:extLst>
              <a:ext uri="{FF2B5EF4-FFF2-40B4-BE49-F238E27FC236}">
                <a16:creationId xmlns:a16="http://schemas.microsoft.com/office/drawing/2014/main" id="{1BC0267B-F438-E24C-9DAA-F6D2132B4198}"/>
              </a:ext>
            </a:extLst>
          </p:cNvPr>
          <p:cNvSpPr txBox="1">
            <a:spLocks/>
          </p:cNvSpPr>
          <p:nvPr/>
        </p:nvSpPr>
        <p:spPr>
          <a:xfrm>
            <a:off x="6457950" y="6433131"/>
            <a:ext cx="2057400" cy="365125"/>
          </a:xfrm>
          <a:prstGeom prst="rect">
            <a:avLst/>
          </a:prstGeom>
        </p:spPr>
        <p:txBody>
          <a:bodyPr anchor="ctr"/>
          <a:lstStyle>
            <a:defPPr>
              <a:defRPr lang="en-US"/>
            </a:defPPr>
            <a:lvl1pPr algn="r" rtl="0" eaLnBrk="0" fontAlgn="base" hangingPunct="0">
              <a:spcBef>
                <a:spcPct val="0"/>
              </a:spcBef>
              <a:spcAft>
                <a:spcPct val="0"/>
              </a:spcAft>
              <a:defRPr sz="1000" b="1"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sz="2000" b="1" kern="1200">
                <a:solidFill>
                  <a:schemeClr val="tx1"/>
                </a:solidFill>
                <a:latin typeface="Comic Sans MS" charset="0"/>
                <a:ea typeface="+mn-ea"/>
                <a:cs typeface="+mn-cs"/>
              </a:defRPr>
            </a:lvl2pPr>
            <a:lvl3pPr marL="914400" algn="l" rtl="0" eaLnBrk="0" fontAlgn="base" hangingPunct="0">
              <a:spcBef>
                <a:spcPct val="0"/>
              </a:spcBef>
              <a:spcAft>
                <a:spcPct val="0"/>
              </a:spcAft>
              <a:defRPr sz="2000" b="1" kern="1200">
                <a:solidFill>
                  <a:schemeClr val="tx1"/>
                </a:solidFill>
                <a:latin typeface="Comic Sans MS" charset="0"/>
                <a:ea typeface="+mn-ea"/>
                <a:cs typeface="+mn-cs"/>
              </a:defRPr>
            </a:lvl3pPr>
            <a:lvl4pPr marL="1371600" algn="l" rtl="0" eaLnBrk="0" fontAlgn="base" hangingPunct="0">
              <a:spcBef>
                <a:spcPct val="0"/>
              </a:spcBef>
              <a:spcAft>
                <a:spcPct val="0"/>
              </a:spcAft>
              <a:defRPr sz="2000" b="1" kern="1200">
                <a:solidFill>
                  <a:schemeClr val="tx1"/>
                </a:solidFill>
                <a:latin typeface="Comic Sans MS" charset="0"/>
                <a:ea typeface="+mn-ea"/>
                <a:cs typeface="+mn-cs"/>
              </a:defRPr>
            </a:lvl4pPr>
            <a:lvl5pPr marL="1828800" algn="l" rtl="0" eaLnBrk="0" fontAlgn="base" hangingPunct="0">
              <a:spcBef>
                <a:spcPct val="0"/>
              </a:spcBef>
              <a:spcAft>
                <a:spcPct val="0"/>
              </a:spcAft>
              <a:defRPr sz="2000" b="1" kern="1200">
                <a:solidFill>
                  <a:schemeClr val="tx1"/>
                </a:solidFill>
                <a:latin typeface="Comic Sans MS" charset="0"/>
                <a:ea typeface="+mn-ea"/>
                <a:cs typeface="+mn-cs"/>
              </a:defRPr>
            </a:lvl5pPr>
            <a:lvl6pPr marL="2286000" algn="l" defTabSz="914400" rtl="0" eaLnBrk="1" latinLnBrk="0" hangingPunct="1">
              <a:defRPr sz="2000" b="1" kern="1200">
                <a:solidFill>
                  <a:schemeClr val="tx1"/>
                </a:solidFill>
                <a:latin typeface="Comic Sans MS" charset="0"/>
                <a:ea typeface="+mn-ea"/>
                <a:cs typeface="+mn-cs"/>
              </a:defRPr>
            </a:lvl6pPr>
            <a:lvl7pPr marL="2743200" algn="l" defTabSz="914400" rtl="0" eaLnBrk="1" latinLnBrk="0" hangingPunct="1">
              <a:defRPr sz="2000" b="1" kern="1200">
                <a:solidFill>
                  <a:schemeClr val="tx1"/>
                </a:solidFill>
                <a:latin typeface="Comic Sans MS" charset="0"/>
                <a:ea typeface="+mn-ea"/>
                <a:cs typeface="+mn-cs"/>
              </a:defRPr>
            </a:lvl7pPr>
            <a:lvl8pPr marL="3200400" algn="l" defTabSz="914400" rtl="0" eaLnBrk="1" latinLnBrk="0" hangingPunct="1">
              <a:defRPr sz="2000" b="1" kern="1200">
                <a:solidFill>
                  <a:schemeClr val="tx1"/>
                </a:solidFill>
                <a:latin typeface="Comic Sans MS" charset="0"/>
                <a:ea typeface="+mn-ea"/>
                <a:cs typeface="+mn-cs"/>
              </a:defRPr>
            </a:lvl8pPr>
            <a:lvl9pPr marL="3657600" algn="l" defTabSz="914400" rtl="0" eaLnBrk="1" latinLnBrk="0" hangingPunct="1">
              <a:defRPr sz="2000" b="1" kern="1200">
                <a:solidFill>
                  <a:schemeClr val="tx1"/>
                </a:solidFill>
                <a:latin typeface="Comic Sans MS" charset="0"/>
                <a:ea typeface="+mn-ea"/>
                <a:cs typeface="+mn-cs"/>
              </a:defRPr>
            </a:lvl9pPr>
          </a:lstStyle>
          <a:p>
            <a:pPr marL="0" marR="0" lvl="0" indent="0" algn="r" defTabSz="914400" rtl="0" eaLnBrk="0" fontAlgn="base" latinLnBrk="0" hangingPunct="0">
              <a:lnSpc>
                <a:spcPct val="100000"/>
              </a:lnSpc>
              <a:spcBef>
                <a:spcPct val="0"/>
              </a:spcBef>
              <a:spcAft>
                <a:spcPct val="0"/>
              </a:spcAft>
              <a:buClr>
                <a:srgbClr val="000000"/>
              </a:buClr>
              <a:buSzTx/>
              <a:buFont typeface="Arial"/>
              <a:buNone/>
              <a:tabLst/>
              <a:defRPr/>
            </a:pPr>
            <a:fld id="{6AD68910-38FE-C240-95D4-C063CA8D3DE6}" type="slidenum">
              <a:rPr kumimoji="0" lang="en-US" altLang="en-US" sz="1000" b="1" i="0" u="none" strike="noStrike" kern="1200" cap="none" spc="0" normalizeH="0" baseline="0" noProof="0" smtClean="0">
                <a:ln>
                  <a:noFill/>
                </a:ln>
                <a:solidFill>
                  <a:srgbClr val="000000"/>
                </a:solidFill>
                <a:effectLst/>
                <a:uLnTx/>
                <a:uFillTx/>
                <a:latin typeface="Arial" charset="0"/>
                <a:cs typeface="Arial" charset="0"/>
                <a:sym typeface="Arial"/>
              </a:rPr>
              <a:pPr marL="0" marR="0" lvl="0" indent="0" algn="r" defTabSz="914400" rtl="0" eaLnBrk="0" fontAlgn="base" latinLnBrk="0" hangingPunct="0">
                <a:lnSpc>
                  <a:spcPct val="100000"/>
                </a:lnSpc>
                <a:spcBef>
                  <a:spcPct val="0"/>
                </a:spcBef>
                <a:spcAft>
                  <a:spcPct val="0"/>
                </a:spcAft>
                <a:buClr>
                  <a:srgbClr val="000000"/>
                </a:buClr>
                <a:buSzTx/>
                <a:buFont typeface="Arial"/>
                <a:buNone/>
                <a:tabLst/>
                <a:defRPr/>
              </a:pPr>
              <a:t>37</a:t>
            </a:fld>
            <a:endParaRPr kumimoji="0" lang="en-US" altLang="en-US" sz="1000" b="1" i="0" u="none" strike="noStrike" kern="1200" cap="none" spc="0" normalizeH="0" baseline="0" noProof="0" dirty="0">
              <a:ln>
                <a:noFill/>
              </a:ln>
              <a:solidFill>
                <a:srgbClr val="000000"/>
              </a:solidFill>
              <a:effectLst/>
              <a:uLnTx/>
              <a:uFillTx/>
              <a:latin typeface="Arial" charset="0"/>
              <a:cs typeface="Arial" charset="0"/>
              <a:sym typeface="Arial"/>
            </a:endParaRPr>
          </a:p>
        </p:txBody>
      </p:sp>
      <p:sp>
        <p:nvSpPr>
          <p:cNvPr id="17" name="Rectangle 3">
            <a:extLst>
              <a:ext uri="{FF2B5EF4-FFF2-40B4-BE49-F238E27FC236}">
                <a16:creationId xmlns:a16="http://schemas.microsoft.com/office/drawing/2014/main" id="{CFB48B9B-7E89-264A-A803-E6C70EA0A372}"/>
              </a:ext>
            </a:extLst>
          </p:cNvPr>
          <p:cNvSpPr txBox="1">
            <a:spLocks noChangeArrowheads="1"/>
          </p:cNvSpPr>
          <p:nvPr/>
        </p:nvSpPr>
        <p:spPr bwMode="auto">
          <a:xfrm>
            <a:off x="683322" y="4297954"/>
            <a:ext cx="5022581" cy="103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8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8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rPr>
              <a:t>   </a:t>
            </a:r>
            <a: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t>Faculty Development Series</a:t>
            </a:r>
            <a:br>
              <a:rPr kumimoji="0" lang="en-US" sz="1800" b="1" i="0" u="none" strike="noStrike" kern="0" cap="none" spc="0" normalizeH="0" baseline="0" noProof="0" dirty="0">
                <a:ln>
                  <a:noFill/>
                </a:ln>
                <a:solidFill>
                  <a:srgbClr val="00A600"/>
                </a:solidFill>
                <a:effectLst/>
                <a:uLnTx/>
                <a:uFillTx/>
                <a:latin typeface="Arial" charset="0"/>
                <a:ea typeface="ＭＳ Ｐゴシック" charset="0"/>
                <a:cs typeface="Arial" charset="0"/>
                <a:sym typeface="Arial"/>
              </a:rPr>
            </a:b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000000"/>
              </a:buClr>
              <a:buSzPct val="150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charset="0"/>
              <a:buChar char="•"/>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p:txBody>
      </p:sp>
      <p:sp>
        <p:nvSpPr>
          <p:cNvPr id="19" name="Rectangle 3">
            <a:extLst>
              <a:ext uri="{FF2B5EF4-FFF2-40B4-BE49-F238E27FC236}">
                <a16:creationId xmlns:a16="http://schemas.microsoft.com/office/drawing/2014/main" id="{1C34D67E-6A64-9842-B68B-F6E1EFE5B26A}"/>
              </a:ext>
            </a:extLst>
          </p:cNvPr>
          <p:cNvSpPr txBox="1">
            <a:spLocks noChangeArrowheads="1"/>
          </p:cNvSpPr>
          <p:nvPr/>
        </p:nvSpPr>
        <p:spPr bwMode="auto">
          <a:xfrm>
            <a:off x="780586" y="5000874"/>
            <a:ext cx="4846104" cy="12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b="1">
                <a:solidFill>
                  <a:schemeClr val="tx1"/>
                </a:solidFill>
                <a:latin typeface="Comic Sans MS" charset="0"/>
                <a:ea typeface="ＭＳ Ｐゴシック" charset="0"/>
                <a:cs typeface="ＭＳ Ｐゴシック" charset="0"/>
              </a:defRPr>
            </a:lvl1pPr>
            <a:lvl2pPr marL="742950" indent="-285750">
              <a:defRPr sz="2000" b="1">
                <a:solidFill>
                  <a:schemeClr val="tx1"/>
                </a:solidFill>
                <a:latin typeface="Comic Sans MS" charset="0"/>
                <a:ea typeface="ＭＳ Ｐゴシック" charset="0"/>
              </a:defRPr>
            </a:lvl2pPr>
            <a:lvl3pPr marL="1143000" indent="-228600">
              <a:defRPr sz="2000" b="1">
                <a:solidFill>
                  <a:schemeClr val="tx1"/>
                </a:solidFill>
                <a:latin typeface="Comic Sans MS" charset="0"/>
                <a:ea typeface="ＭＳ Ｐゴシック" charset="0"/>
              </a:defRPr>
            </a:lvl3pPr>
            <a:lvl4pPr marL="1600200" indent="-228600">
              <a:defRPr sz="2000" b="1">
                <a:solidFill>
                  <a:schemeClr val="tx1"/>
                </a:solidFill>
                <a:latin typeface="Comic Sans MS" charset="0"/>
                <a:ea typeface="ＭＳ Ｐゴシック" charset="0"/>
              </a:defRPr>
            </a:lvl4pPr>
            <a:lvl5pPr marL="2057400" indent="-228600">
              <a:defRPr sz="2000" b="1">
                <a:solidFill>
                  <a:schemeClr val="tx1"/>
                </a:solidFill>
                <a:latin typeface="Comic Sans MS"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mic Sans MS"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mic Sans MS"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mic Sans MS"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mic Sans MS" charset="0"/>
                <a:ea typeface="ＭＳ Ｐゴシック" charset="0"/>
              </a:defRPr>
            </a:lvl9pPr>
          </a:lstStyle>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rPr>
              <a:t>15 Minutes to Effective Feedback</a:t>
            </a:r>
            <a:br>
              <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rPr>
            </a:br>
            <a:endPar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rPr>
              <a:t>Toolbox for Teaching Millennials</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r>
              <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rPr>
              <a:t>Taking Supervision to the Next Level</a:t>
            </a: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600" b="1" i="0" u="none" strike="noStrike" kern="0" cap="none" spc="0" normalizeH="0" baseline="0" noProof="0" dirty="0">
              <a:ln>
                <a:noFill/>
              </a:ln>
              <a:solidFill>
                <a:srgbClr val="0070C0"/>
              </a:solidFill>
              <a:effectLst/>
              <a:uLnTx/>
              <a:uFillTx/>
              <a:latin typeface="Arial"/>
              <a:ea typeface="ＭＳ Ｐゴシック" charset="0"/>
              <a:sym typeface="Arial"/>
            </a:endParaRPr>
          </a:p>
          <a:p>
            <a:pPr marL="0" marR="0" lvl="0" indent="0" algn="ctr" defTabSz="914400" rtl="0" eaLnBrk="1" fontAlgn="auto" latinLnBrk="0" hangingPunct="1">
              <a:lnSpc>
                <a:spcPct val="80000"/>
              </a:lnSpc>
              <a:spcBef>
                <a:spcPct val="20000"/>
              </a:spcBef>
              <a:spcAft>
                <a:spcPts val="0"/>
              </a:spcAft>
              <a:buClr>
                <a:srgbClr val="000000"/>
              </a:buClr>
              <a:buSzPct val="150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000000"/>
              </a:buClr>
              <a:buSzPct val="150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0" marR="0" lvl="0" indent="0" algn="ctr" defTabSz="914400" rtl="0" eaLnBrk="1" fontAlgn="auto" latinLnBrk="0" hangingPunct="1">
              <a:lnSpc>
                <a:spcPct val="80000"/>
              </a:lnSpc>
              <a:spcBef>
                <a:spcPct val="20000"/>
              </a:spcBef>
              <a:spcAft>
                <a:spcPts val="0"/>
              </a:spcAft>
              <a:buClr>
                <a:srgbClr val="44546A"/>
              </a:buClr>
              <a:buSzPct val="75000"/>
              <a:buFont typeface="Arial"/>
              <a:buNone/>
              <a:tabLst/>
              <a:defRPr/>
            </a:pPr>
            <a:endParaRPr kumimoji="0" lang="en-US" sz="1500" b="1" i="0" u="none" strike="noStrike" kern="0" cap="none" spc="0" normalizeH="0" baseline="0" noProof="0" dirty="0">
              <a:ln>
                <a:noFill/>
              </a:ln>
              <a:solidFill>
                <a:srgbClr val="0070C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altLang="ja-JP"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1"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a:p>
            <a:pPr marL="342900" marR="0" lvl="0" indent="-342900" algn="ctr" defTabSz="914400" rtl="0" eaLnBrk="1" fontAlgn="auto" latinLnBrk="0" hangingPunct="1">
              <a:lnSpc>
                <a:spcPct val="80000"/>
              </a:lnSpc>
              <a:spcBef>
                <a:spcPct val="20000"/>
              </a:spcBef>
              <a:spcAft>
                <a:spcPts val="0"/>
              </a:spcAft>
              <a:buClr>
                <a:srgbClr val="44546A"/>
              </a:buClr>
              <a:buSzPct val="75000"/>
              <a:buFont typeface="Wingdings" charset="0"/>
              <a:buNone/>
              <a:tabLst/>
              <a:defRPr/>
            </a:pPr>
            <a:endParaRPr kumimoji="0" lang="en-US" sz="1500" b="1" i="0" u="none" strike="noStrike" kern="0" cap="none" spc="0" normalizeH="0" baseline="0" noProof="0" dirty="0">
              <a:ln>
                <a:noFill/>
              </a:ln>
              <a:solidFill>
                <a:srgbClr val="000000"/>
              </a:solidFill>
              <a:effectLst/>
              <a:uLnTx/>
              <a:uFillTx/>
              <a:latin typeface="Arial" charset="0"/>
              <a:ea typeface="ＭＳ Ｐゴシック" charset="0"/>
              <a:cs typeface="Arial" charset="0"/>
              <a:sym typeface="Arial"/>
            </a:endParaRPr>
          </a:p>
        </p:txBody>
      </p:sp>
      <p:sp>
        <p:nvSpPr>
          <p:cNvPr id="10" name="TextBox 9">
            <a:extLst>
              <a:ext uri="{FF2B5EF4-FFF2-40B4-BE49-F238E27FC236}">
                <a16:creationId xmlns:a16="http://schemas.microsoft.com/office/drawing/2014/main" id="{FAC18BD8-A5B9-3741-B6AD-A994C0913D2D}"/>
              </a:ext>
            </a:extLst>
          </p:cNvPr>
          <p:cNvSpPr txBox="1"/>
          <p:nvPr/>
        </p:nvSpPr>
        <p:spPr>
          <a:xfrm>
            <a:off x="5638800" y="725880"/>
            <a:ext cx="3505200" cy="5816977"/>
          </a:xfrm>
          <a:prstGeom prst="rect">
            <a:avLst/>
          </a:prstGeom>
          <a:noFill/>
        </p:spPr>
        <p:txBody>
          <a:bodyPr wrap="square" rtlCol="0">
            <a:spAutoFit/>
          </a:bodyPr>
          <a:lstStyle/>
          <a:p>
            <a:pPr algn="ctr"/>
            <a:r>
              <a:rPr lang="en-US" sz="1200" dirty="0">
                <a:solidFill>
                  <a:srgbClr val="0070C0"/>
                </a:solidFill>
                <a:latin typeface="+mn-lt"/>
                <a:cs typeface="Arial" panose="020B0604020202020204" pitchFamily="34" charset="0"/>
              </a:rPr>
              <a:t>Site Visits – What to Expect in 2021</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ADS Update 2021</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GME Grants and Funding Sources</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Survey Research</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Impactful AIR &amp; APE – Bridging Data &amp; Action</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GMEC Checkups – QIPS Edition</a:t>
            </a:r>
          </a:p>
          <a:p>
            <a:pPr algn="ctr"/>
            <a:endParaRPr lang="en-US" sz="1200" dirty="0">
              <a:solidFill>
                <a:srgbClr val="0070C0"/>
              </a:solidFill>
              <a:latin typeface="+mn-lt"/>
              <a:cs typeface="Arial" panose="020B0604020202020204" pitchFamily="34" charset="0"/>
            </a:endParaRPr>
          </a:p>
          <a:p>
            <a:pPr algn="ctr"/>
            <a:r>
              <a:rPr lang="en-US" sz="1200" dirty="0">
                <a:solidFill>
                  <a:srgbClr val="0070C0"/>
                </a:solidFill>
                <a:latin typeface="+mn-lt"/>
                <a:cs typeface="Arial" panose="020B0604020202020204" pitchFamily="34" charset="0"/>
              </a:rPr>
              <a:t>ACGME Surveys – What Now?</a:t>
            </a:r>
          </a:p>
          <a:p>
            <a:pPr algn="ctr"/>
            <a:endParaRPr lang="en-US" sz="1200" dirty="0">
              <a:solidFill>
                <a:srgbClr val="0070C0"/>
              </a:solidFill>
              <a:latin typeface="+mn-lt"/>
            </a:endParaRPr>
          </a:p>
          <a:p>
            <a:pPr algn="ctr"/>
            <a:r>
              <a:rPr lang="en-US" sz="1200" dirty="0">
                <a:solidFill>
                  <a:srgbClr val="0070C0"/>
                </a:solidFill>
                <a:latin typeface="+mn-lt"/>
              </a:rPr>
              <a:t>Other Approaches to CCC &amp; Evaluation</a:t>
            </a:r>
          </a:p>
          <a:p>
            <a:pPr algn="ctr"/>
            <a:endParaRPr lang="en-US" sz="1200" dirty="0">
              <a:solidFill>
                <a:srgbClr val="0070C0"/>
              </a:solidFill>
              <a:latin typeface="+mn-lt"/>
            </a:endParaRPr>
          </a:p>
          <a:p>
            <a:pPr algn="ctr"/>
            <a:r>
              <a:rPr lang="en-US" sz="1200" dirty="0">
                <a:solidFill>
                  <a:srgbClr val="0070C0"/>
                </a:solidFill>
                <a:latin typeface="+mn-lt"/>
              </a:rPr>
              <a:t>Lessons Learned from the Pandemic: Planning for the Next Disaster</a:t>
            </a:r>
          </a:p>
          <a:p>
            <a:pPr algn="ctr"/>
            <a:endParaRPr lang="en-US" sz="1200" dirty="0">
              <a:solidFill>
                <a:srgbClr val="0070C0"/>
              </a:solidFill>
              <a:latin typeface="+mn-lt"/>
            </a:endParaRPr>
          </a:p>
          <a:p>
            <a:pPr algn="ctr"/>
            <a:r>
              <a:rPr lang="en-US" sz="1200" dirty="0">
                <a:solidFill>
                  <a:srgbClr val="0070C0"/>
                </a:solidFill>
                <a:latin typeface="+mn-lt"/>
              </a:rPr>
              <a:t>Ask Partners – Spring Freebie</a:t>
            </a:r>
          </a:p>
          <a:p>
            <a:pPr algn="ctr"/>
            <a:endParaRPr lang="en-US" sz="1200" dirty="0">
              <a:solidFill>
                <a:srgbClr val="0070C0"/>
              </a:solidFill>
              <a:latin typeface="+mn-lt"/>
            </a:endParaRPr>
          </a:p>
          <a:p>
            <a:pPr algn="ctr"/>
            <a:r>
              <a:rPr lang="en-US" sz="1200" dirty="0">
                <a:solidFill>
                  <a:srgbClr val="0070C0"/>
                </a:solidFill>
                <a:latin typeface="+mn-lt"/>
              </a:rPr>
              <a:t>Digging for Data Part 3 </a:t>
            </a:r>
          </a:p>
          <a:p>
            <a:pPr algn="ctr"/>
            <a:endParaRPr lang="en-US" sz="1200" dirty="0">
              <a:solidFill>
                <a:srgbClr val="0070C0"/>
              </a:solidFill>
              <a:latin typeface="+mn-lt"/>
            </a:endParaRPr>
          </a:p>
          <a:p>
            <a:pPr algn="ctr"/>
            <a:r>
              <a:rPr lang="en-US" sz="1200" dirty="0">
                <a:solidFill>
                  <a:srgbClr val="0070C0"/>
                </a:solidFill>
                <a:latin typeface="+mn-lt"/>
              </a:rPr>
              <a:t>How to Maximize Virtual Learning Part 2 </a:t>
            </a:r>
          </a:p>
          <a:p>
            <a:pPr algn="ctr"/>
            <a:endParaRPr lang="en-US" sz="1200" dirty="0">
              <a:solidFill>
                <a:srgbClr val="0070C0"/>
              </a:solidFill>
              <a:latin typeface="+mn-lt"/>
            </a:endParaRPr>
          </a:p>
          <a:p>
            <a:pPr algn="ctr"/>
            <a:r>
              <a:rPr lang="en-US" sz="1200" dirty="0">
                <a:solidFill>
                  <a:srgbClr val="0070C0"/>
                </a:solidFill>
                <a:latin typeface="+mn-lt"/>
              </a:rPr>
              <a:t>Scholarly Work in Pandemic Times </a:t>
            </a:r>
          </a:p>
          <a:p>
            <a:pPr algn="ctr"/>
            <a:endParaRPr lang="en-US" sz="1200" dirty="0">
              <a:solidFill>
                <a:srgbClr val="0070C0"/>
              </a:solidFill>
              <a:latin typeface="+mn-lt"/>
            </a:endParaRPr>
          </a:p>
          <a:p>
            <a:pPr algn="ctr"/>
            <a:endParaRPr lang="en-US" sz="1200" dirty="0">
              <a:solidFill>
                <a:srgbClr val="0070C0"/>
              </a:solidFill>
              <a:latin typeface="+mn-lt"/>
            </a:endParaRPr>
          </a:p>
          <a:p>
            <a:pPr algn="ctr"/>
            <a:endParaRPr lang="en-US" sz="1200" dirty="0">
              <a:solidFill>
                <a:srgbClr val="0070C0"/>
              </a:solidFill>
              <a:latin typeface="+mn-lt"/>
            </a:endParaRPr>
          </a:p>
          <a:p>
            <a:pPr algn="ctr"/>
            <a:endParaRPr lang="en-US" sz="1200" dirty="0">
              <a:solidFill>
                <a:srgbClr val="0070C0"/>
              </a:solidFill>
              <a:latin typeface="+mn-lt"/>
            </a:endParaRPr>
          </a:p>
          <a:p>
            <a:pPr algn="ctr"/>
            <a:endParaRPr lang="en-US" sz="1200" dirty="0">
              <a:solidFill>
                <a:srgbClr val="0070C0"/>
              </a:solidFill>
              <a:latin typeface="+mn-lt"/>
            </a:endParaRPr>
          </a:p>
        </p:txBody>
      </p:sp>
      <p:sp>
        <p:nvSpPr>
          <p:cNvPr id="11" name="Footer Placeholder 3">
            <a:extLst>
              <a:ext uri="{FF2B5EF4-FFF2-40B4-BE49-F238E27FC236}">
                <a16:creationId xmlns:a16="http://schemas.microsoft.com/office/drawing/2014/main" id="{31C1B05A-8258-2A47-BB75-5DA517CF0AB6}"/>
              </a:ext>
            </a:extLst>
          </p:cNvPr>
          <p:cNvSpPr txBox="1">
            <a:spLocks/>
          </p:cNvSpPr>
          <p:nvPr/>
        </p:nvSpPr>
        <p:spPr>
          <a:xfrm>
            <a:off x="3028950" y="6433130"/>
            <a:ext cx="3086100" cy="365125"/>
          </a:xfrm>
          <a:prstGeom prst="rect">
            <a:avLst/>
          </a:prstGeom>
        </p:spPr>
        <p:txBody>
          <a:bodyPr vert="horz" lIns="91440" tIns="45720" rIns="91440" bIns="45720" rtlCol="0" anchor="ctr"/>
          <a:lstStyle>
            <a:defPPr marR="0" lvl="0" algn="l" rtl="0">
              <a:lnSpc>
                <a:spcPct val="100000"/>
              </a:lnSpc>
              <a:spcBef>
                <a:spcPts val="0"/>
              </a:spcBef>
              <a:spcAft>
                <a:spcPts val="0"/>
              </a:spcAft>
              <a:defRPr lang="en-US"/>
            </a:defPPr>
            <a:lvl1pPr marR="0" lvl="0" algn="ctr" rtl="0" eaLnBrk="0" fontAlgn="base" hangingPunct="0">
              <a:lnSpc>
                <a:spcPct val="100000"/>
              </a:lnSpc>
              <a:spcBef>
                <a:spcPct val="0"/>
              </a:spcBef>
              <a:spcAft>
                <a:spcPct val="0"/>
              </a:spcAft>
              <a:buClr>
                <a:srgbClr val="000000"/>
              </a:buClr>
              <a:buFont typeface="Arial"/>
              <a:defRPr sz="800" b="0" i="0" u="none" strike="noStrike" kern="1200" cap="none">
                <a:solidFill>
                  <a:schemeClr val="tx1"/>
                </a:solidFill>
                <a:latin typeface="Arial" charset="0"/>
                <a:ea typeface="Arial" charset="0"/>
                <a:cs typeface="Arial" charset="0"/>
                <a:sym typeface="Arial"/>
              </a:defRPr>
            </a:lvl1pPr>
            <a:lvl2pPr marL="457200" marR="0" lvl="1" algn="l" rtl="0" eaLnBrk="0" fontAlgn="base" hangingPunct="0">
              <a:lnSpc>
                <a:spcPct val="100000"/>
              </a:lnSpc>
              <a:spcBef>
                <a:spcPct val="0"/>
              </a:spcBef>
              <a:spcAft>
                <a:spcPct val="0"/>
              </a:spcAft>
              <a:buClr>
                <a:srgbClr val="000000"/>
              </a:buClr>
              <a:buFont typeface="Arial"/>
              <a:defRPr sz="2000" b="1" i="0" u="none" strike="noStrike" kern="1200" cap="none">
                <a:solidFill>
                  <a:schemeClr val="tx1"/>
                </a:solidFill>
                <a:latin typeface="Comic Sans MS" charset="0"/>
                <a:ea typeface="+mn-ea"/>
                <a:cs typeface="+mn-cs"/>
                <a:sym typeface="Arial"/>
              </a:defRPr>
            </a:lvl2pPr>
            <a:lvl3pPr marL="914400" marR="0" lvl="2" algn="l" rtl="0" eaLnBrk="0" fontAlgn="base" hangingPunct="0">
              <a:lnSpc>
                <a:spcPct val="100000"/>
              </a:lnSpc>
              <a:spcBef>
                <a:spcPct val="0"/>
              </a:spcBef>
              <a:spcAft>
                <a:spcPct val="0"/>
              </a:spcAft>
              <a:buClr>
                <a:srgbClr val="000000"/>
              </a:buClr>
              <a:buFont typeface="Arial"/>
              <a:defRPr sz="2000" b="1" i="0" u="none" strike="noStrike" kern="1200" cap="none">
                <a:solidFill>
                  <a:schemeClr val="tx1"/>
                </a:solidFill>
                <a:latin typeface="Comic Sans MS" charset="0"/>
                <a:ea typeface="+mn-ea"/>
                <a:cs typeface="+mn-cs"/>
                <a:sym typeface="Arial"/>
              </a:defRPr>
            </a:lvl3pPr>
            <a:lvl4pPr marL="1371600" marR="0" lvl="3" algn="l" rtl="0" eaLnBrk="0" fontAlgn="base" hangingPunct="0">
              <a:lnSpc>
                <a:spcPct val="100000"/>
              </a:lnSpc>
              <a:spcBef>
                <a:spcPct val="0"/>
              </a:spcBef>
              <a:spcAft>
                <a:spcPct val="0"/>
              </a:spcAft>
              <a:buClr>
                <a:srgbClr val="000000"/>
              </a:buClr>
              <a:buFont typeface="Arial"/>
              <a:defRPr sz="2000" b="1" i="0" u="none" strike="noStrike" kern="1200" cap="none">
                <a:solidFill>
                  <a:schemeClr val="tx1"/>
                </a:solidFill>
                <a:latin typeface="Comic Sans MS" charset="0"/>
                <a:ea typeface="+mn-ea"/>
                <a:cs typeface="+mn-cs"/>
                <a:sym typeface="Arial"/>
              </a:defRPr>
            </a:lvl4pPr>
            <a:lvl5pPr marL="1828800" marR="0" lvl="4" algn="l" rtl="0" eaLnBrk="0" fontAlgn="base" hangingPunct="0">
              <a:lnSpc>
                <a:spcPct val="100000"/>
              </a:lnSpc>
              <a:spcBef>
                <a:spcPct val="0"/>
              </a:spcBef>
              <a:spcAft>
                <a:spcPct val="0"/>
              </a:spcAft>
              <a:buClr>
                <a:srgbClr val="000000"/>
              </a:buClr>
              <a:buFont typeface="Arial"/>
              <a:defRPr sz="2000" b="1" i="0" u="none" strike="noStrike" kern="1200" cap="none">
                <a:solidFill>
                  <a:schemeClr val="tx1"/>
                </a:solidFill>
                <a:latin typeface="Comic Sans MS" charset="0"/>
                <a:ea typeface="+mn-ea"/>
                <a:cs typeface="+mn-cs"/>
                <a:sym typeface="Arial"/>
              </a:defRPr>
            </a:lvl5pPr>
            <a:lvl6pPr marL="2286000" marR="0" lvl="5" algn="l" defTabSz="914400" rtl="0" eaLnBrk="1" latinLnBrk="0" hangingPunct="1">
              <a:lnSpc>
                <a:spcPct val="100000"/>
              </a:lnSpc>
              <a:spcBef>
                <a:spcPts val="0"/>
              </a:spcBef>
              <a:spcAft>
                <a:spcPts val="0"/>
              </a:spcAft>
              <a:buClr>
                <a:srgbClr val="000000"/>
              </a:buClr>
              <a:buFont typeface="Arial"/>
              <a:defRPr sz="2000" b="1" i="0" u="none" strike="noStrike" kern="1200" cap="none">
                <a:solidFill>
                  <a:schemeClr val="tx1"/>
                </a:solidFill>
                <a:latin typeface="Comic Sans MS" charset="0"/>
                <a:ea typeface="+mn-ea"/>
                <a:cs typeface="+mn-cs"/>
                <a:sym typeface="Arial"/>
              </a:defRPr>
            </a:lvl6pPr>
            <a:lvl7pPr marL="2743200" marR="0" lvl="6" algn="l" defTabSz="914400" rtl="0" eaLnBrk="1" latinLnBrk="0" hangingPunct="1">
              <a:lnSpc>
                <a:spcPct val="100000"/>
              </a:lnSpc>
              <a:spcBef>
                <a:spcPts val="0"/>
              </a:spcBef>
              <a:spcAft>
                <a:spcPts val="0"/>
              </a:spcAft>
              <a:buClr>
                <a:srgbClr val="000000"/>
              </a:buClr>
              <a:buFont typeface="Arial"/>
              <a:defRPr sz="2000" b="1" i="0" u="none" strike="noStrike" kern="1200" cap="none">
                <a:solidFill>
                  <a:schemeClr val="tx1"/>
                </a:solidFill>
                <a:latin typeface="Comic Sans MS" charset="0"/>
                <a:ea typeface="+mn-ea"/>
                <a:cs typeface="+mn-cs"/>
                <a:sym typeface="Arial"/>
              </a:defRPr>
            </a:lvl7pPr>
            <a:lvl8pPr marL="3200400" marR="0" lvl="7" algn="l" defTabSz="914400" rtl="0" eaLnBrk="1" latinLnBrk="0" hangingPunct="1">
              <a:lnSpc>
                <a:spcPct val="100000"/>
              </a:lnSpc>
              <a:spcBef>
                <a:spcPts val="0"/>
              </a:spcBef>
              <a:spcAft>
                <a:spcPts val="0"/>
              </a:spcAft>
              <a:buClr>
                <a:srgbClr val="000000"/>
              </a:buClr>
              <a:buFont typeface="Arial"/>
              <a:defRPr sz="2000" b="1" i="0" u="none" strike="noStrike" kern="1200" cap="none">
                <a:solidFill>
                  <a:schemeClr val="tx1"/>
                </a:solidFill>
                <a:latin typeface="Comic Sans MS" charset="0"/>
                <a:ea typeface="+mn-ea"/>
                <a:cs typeface="+mn-cs"/>
                <a:sym typeface="Arial"/>
              </a:defRPr>
            </a:lvl8pPr>
            <a:lvl9pPr marL="3657600" marR="0" lvl="8" algn="l" defTabSz="914400" rtl="0" eaLnBrk="1" latinLnBrk="0" hangingPunct="1">
              <a:lnSpc>
                <a:spcPct val="100000"/>
              </a:lnSpc>
              <a:spcBef>
                <a:spcPts val="0"/>
              </a:spcBef>
              <a:spcAft>
                <a:spcPts val="0"/>
              </a:spcAft>
              <a:buClr>
                <a:srgbClr val="000000"/>
              </a:buClr>
              <a:buFont typeface="Arial"/>
              <a:defRPr sz="2000" b="1" i="0" u="none" strike="noStrike" kern="1200" cap="none">
                <a:solidFill>
                  <a:schemeClr val="tx1"/>
                </a:solidFill>
                <a:latin typeface="Comic Sans MS" charset="0"/>
                <a:ea typeface="+mn-ea"/>
                <a:cs typeface="+mn-cs"/>
                <a:sym typeface="Arial"/>
              </a:defRPr>
            </a:lvl9pPr>
          </a:lstStyle>
          <a:p>
            <a:pPr>
              <a:defRPr/>
            </a:pPr>
            <a:r>
              <a:rPr lang="en-US" dirty="0"/>
              <a:t>Presented by Partners in Medical Education, Inc. 2021</a:t>
            </a:r>
          </a:p>
        </p:txBody>
      </p:sp>
      <p:sp>
        <p:nvSpPr>
          <p:cNvPr id="2" name="Footer Placeholder 1">
            <a:extLst>
              <a:ext uri="{FF2B5EF4-FFF2-40B4-BE49-F238E27FC236}">
                <a16:creationId xmlns:a16="http://schemas.microsoft.com/office/drawing/2014/main" id="{18A40487-A171-4479-8E70-79FCFB30D61F}"/>
              </a:ext>
            </a:extLst>
          </p:cNvPr>
          <p:cNvSpPr>
            <a:spLocks noGrp="1"/>
          </p:cNvSpPr>
          <p:nvPr>
            <p:ph type="ftr" idx="11"/>
          </p:nvPr>
        </p:nvSpPr>
        <p:spPr/>
        <p:txBody>
          <a:bodyPr/>
          <a:lstStyle/>
          <a:p>
            <a:r>
              <a:rPr lang="en-US"/>
              <a:t>Presented by Partners in Medical Education, Inc. 2021                    </a:t>
            </a:r>
            <a:endParaRPr lang="en-US" dirty="0"/>
          </a:p>
        </p:txBody>
      </p:sp>
      <p:sp>
        <p:nvSpPr>
          <p:cNvPr id="3" name="Slide Number Placeholder 2">
            <a:extLst>
              <a:ext uri="{FF2B5EF4-FFF2-40B4-BE49-F238E27FC236}">
                <a16:creationId xmlns:a16="http://schemas.microsoft.com/office/drawing/2014/main" id="{A413F1FA-4283-4C73-B3B6-D68844A09A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37</a:t>
            </a:fld>
            <a:endParaRPr lang="en-US" dirty="0"/>
          </a:p>
        </p:txBody>
      </p:sp>
    </p:spTree>
    <p:custDataLst>
      <p:tags r:id="rId1"/>
    </p:custDataLst>
    <p:extLst>
      <p:ext uri="{BB962C8B-B14F-4D97-AF65-F5344CB8AC3E}">
        <p14:creationId xmlns:p14="http://schemas.microsoft.com/office/powerpoint/2010/main" val="19047857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028950" y="643313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800" b="0"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sz="2000" b="1" kern="1200">
                <a:solidFill>
                  <a:schemeClr val="tx1"/>
                </a:solidFill>
                <a:latin typeface="Comic Sans MS" charset="0"/>
                <a:ea typeface="+mn-ea"/>
                <a:cs typeface="+mn-cs"/>
              </a:defRPr>
            </a:lvl2pPr>
            <a:lvl3pPr marL="914400" algn="l" rtl="0" eaLnBrk="0" fontAlgn="base" hangingPunct="0">
              <a:spcBef>
                <a:spcPct val="0"/>
              </a:spcBef>
              <a:spcAft>
                <a:spcPct val="0"/>
              </a:spcAft>
              <a:defRPr sz="2000" b="1" kern="1200">
                <a:solidFill>
                  <a:schemeClr val="tx1"/>
                </a:solidFill>
                <a:latin typeface="Comic Sans MS" charset="0"/>
                <a:ea typeface="+mn-ea"/>
                <a:cs typeface="+mn-cs"/>
              </a:defRPr>
            </a:lvl3pPr>
            <a:lvl4pPr marL="1371600" algn="l" rtl="0" eaLnBrk="0" fontAlgn="base" hangingPunct="0">
              <a:spcBef>
                <a:spcPct val="0"/>
              </a:spcBef>
              <a:spcAft>
                <a:spcPct val="0"/>
              </a:spcAft>
              <a:defRPr sz="2000" b="1" kern="1200">
                <a:solidFill>
                  <a:schemeClr val="tx1"/>
                </a:solidFill>
                <a:latin typeface="Comic Sans MS" charset="0"/>
                <a:ea typeface="+mn-ea"/>
                <a:cs typeface="+mn-cs"/>
              </a:defRPr>
            </a:lvl4pPr>
            <a:lvl5pPr marL="1828800" algn="l" rtl="0" eaLnBrk="0" fontAlgn="base" hangingPunct="0">
              <a:spcBef>
                <a:spcPct val="0"/>
              </a:spcBef>
              <a:spcAft>
                <a:spcPct val="0"/>
              </a:spcAft>
              <a:defRPr sz="2000" b="1" kern="1200">
                <a:solidFill>
                  <a:schemeClr val="tx1"/>
                </a:solidFill>
                <a:latin typeface="Comic Sans MS" charset="0"/>
                <a:ea typeface="+mn-ea"/>
                <a:cs typeface="+mn-cs"/>
              </a:defRPr>
            </a:lvl5pPr>
            <a:lvl6pPr marL="2286000" algn="l" defTabSz="914400" rtl="0" eaLnBrk="1" latinLnBrk="0" hangingPunct="1">
              <a:defRPr sz="2000" b="1" kern="1200">
                <a:solidFill>
                  <a:schemeClr val="tx1"/>
                </a:solidFill>
                <a:latin typeface="Comic Sans MS" charset="0"/>
                <a:ea typeface="+mn-ea"/>
                <a:cs typeface="+mn-cs"/>
              </a:defRPr>
            </a:lvl6pPr>
            <a:lvl7pPr marL="2743200" algn="l" defTabSz="914400" rtl="0" eaLnBrk="1" latinLnBrk="0" hangingPunct="1">
              <a:defRPr sz="2000" b="1" kern="1200">
                <a:solidFill>
                  <a:schemeClr val="tx1"/>
                </a:solidFill>
                <a:latin typeface="Comic Sans MS" charset="0"/>
                <a:ea typeface="+mn-ea"/>
                <a:cs typeface="+mn-cs"/>
              </a:defRPr>
            </a:lvl7pPr>
            <a:lvl8pPr marL="3200400" algn="l" defTabSz="914400" rtl="0" eaLnBrk="1" latinLnBrk="0" hangingPunct="1">
              <a:defRPr sz="2000" b="1" kern="1200">
                <a:solidFill>
                  <a:schemeClr val="tx1"/>
                </a:solidFill>
                <a:latin typeface="Comic Sans MS" charset="0"/>
                <a:ea typeface="+mn-ea"/>
                <a:cs typeface="+mn-cs"/>
              </a:defRPr>
            </a:lvl8pPr>
            <a:lvl9pPr marL="3657600" algn="l" defTabSz="914400" rtl="0" eaLnBrk="1" latinLnBrk="0" hangingPunct="1">
              <a:defRPr sz="2000" b="1" kern="1200">
                <a:solidFill>
                  <a:schemeClr val="tx1"/>
                </a:solidFill>
                <a:latin typeface="Comic Sans MS" charset="0"/>
                <a:ea typeface="+mn-ea"/>
                <a:cs typeface="+mn-cs"/>
              </a:defRPr>
            </a:lvl9pPr>
          </a:lstStyle>
          <a:p>
            <a:pPr>
              <a:defRPr/>
            </a:pPr>
            <a:r>
              <a:rPr lang="en-US"/>
              <a:t>Presented by Partners in Medical Education, Inc. 2021                    </a:t>
            </a:r>
            <a:endParaRPr lang="en-US" dirty="0"/>
          </a:p>
        </p:txBody>
      </p:sp>
      <p:sp>
        <p:nvSpPr>
          <p:cNvPr id="5" name="Slide Number Placeholder 4"/>
          <p:cNvSpPr>
            <a:spLocks noGrp="1"/>
          </p:cNvSpPr>
          <p:nvPr>
            <p:ph type="sldNum" sz="quarter" idx="11"/>
          </p:nvPr>
        </p:nvSpPr>
        <p:spPr>
          <a:xfrm>
            <a:off x="7992532" y="6433131"/>
            <a:ext cx="522817" cy="365125"/>
          </a:xfrm>
        </p:spPr>
        <p:txBody>
          <a:bodyPr/>
          <a:lstStyle/>
          <a:p>
            <a:pPr>
              <a:defRPr/>
            </a:pPr>
            <a:fld id="{6AD68910-38FE-C240-95D4-C063CA8D3DE6}" type="slidenum">
              <a:rPr lang="en-US" altLang="en-US" smtClean="0"/>
              <a:pPr>
                <a:defRPr/>
              </a:pPr>
              <a:t>38</a:t>
            </a:fld>
            <a:endParaRPr lang="en-US" altLang="en-US" dirty="0"/>
          </a:p>
        </p:txBody>
      </p:sp>
      <p:pic>
        <p:nvPicPr>
          <p:cNvPr id="6" name="Picture 3">
            <a:extLst>
              <a:ext uri="{FF2B5EF4-FFF2-40B4-BE49-F238E27FC236}">
                <a16:creationId xmlns:a16="http://schemas.microsoft.com/office/drawing/2014/main" id="{33CDE63F-8254-C349-8236-48B0174E130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8925" y="484910"/>
            <a:ext cx="3768064" cy="15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a:extLst>
              <a:ext uri="{FF2B5EF4-FFF2-40B4-BE49-F238E27FC236}">
                <a16:creationId xmlns:a16="http://schemas.microsoft.com/office/drawing/2014/main" id="{42E7CFA8-C95E-6942-B725-C18C0A8296C0}"/>
              </a:ext>
            </a:extLst>
          </p:cNvPr>
          <p:cNvSpPr txBox="1">
            <a:spLocks noChangeArrowheads="1"/>
          </p:cNvSpPr>
          <p:nvPr/>
        </p:nvSpPr>
        <p:spPr>
          <a:xfrm>
            <a:off x="838200" y="2146300"/>
            <a:ext cx="7677150" cy="380294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auto">
              <a:lnSpc>
                <a:spcPct val="80000"/>
              </a:lnSpc>
              <a:spcAft>
                <a:spcPts val="0"/>
              </a:spcAft>
              <a:buFont typeface="Arial" panose="020B0604020202020204" pitchFamily="34" charset="0"/>
              <a:buNone/>
              <a:defRPr/>
            </a:pPr>
            <a:r>
              <a:rPr lang="en-US" sz="2000" b="1" dirty="0"/>
              <a:t>    </a:t>
            </a:r>
            <a:r>
              <a:rPr lang="en-US" sz="2900" b="0" dirty="0"/>
              <a:t>Partners in Medical Education, Inc. provides comprehensive consulting services</a:t>
            </a:r>
          </a:p>
          <a:p>
            <a:pPr algn="ctr" fontAlgn="auto">
              <a:lnSpc>
                <a:spcPct val="80000"/>
              </a:lnSpc>
              <a:spcAft>
                <a:spcPts val="0"/>
              </a:spcAft>
              <a:buFont typeface="Arial" panose="020B0604020202020204" pitchFamily="34" charset="0"/>
              <a:buNone/>
              <a:defRPr/>
            </a:pPr>
            <a:r>
              <a:rPr lang="en-US" sz="2900" b="0" dirty="0"/>
              <a:t> to the GME community.  </a:t>
            </a:r>
            <a:endParaRPr lang="en-US" sz="2000" b="0" dirty="0"/>
          </a:p>
          <a:p>
            <a:pPr algn="ctr" fontAlgn="auto">
              <a:lnSpc>
                <a:spcPct val="80000"/>
              </a:lnSpc>
              <a:spcAft>
                <a:spcPts val="0"/>
              </a:spcAft>
              <a:buFont typeface="Arial" panose="020B0604020202020204" pitchFamily="34" charset="0"/>
              <a:buNone/>
              <a:defRPr/>
            </a:pPr>
            <a:br>
              <a:rPr lang="en-US" sz="2000" b="0" dirty="0"/>
            </a:br>
            <a:br>
              <a:rPr lang="en-US" sz="2000" b="0" dirty="0"/>
            </a:br>
            <a:r>
              <a:rPr lang="en-US" b="1" dirty="0"/>
              <a:t>Partners in Medical Education</a:t>
            </a:r>
          </a:p>
          <a:p>
            <a:pPr algn="ctr" fontAlgn="auto">
              <a:lnSpc>
                <a:spcPct val="80000"/>
              </a:lnSpc>
              <a:spcAft>
                <a:spcPts val="0"/>
              </a:spcAft>
              <a:buFont typeface="Arial" panose="020B0604020202020204" pitchFamily="34" charset="0"/>
              <a:buNone/>
              <a:defRPr/>
            </a:pPr>
            <a:r>
              <a:rPr lang="en-US" sz="2000" b="0" dirty="0"/>
              <a:t>724-864-7320  |  info@PartnersInMedEd.com</a:t>
            </a:r>
          </a:p>
          <a:p>
            <a:pPr algn="ctr" fontAlgn="auto">
              <a:lnSpc>
                <a:spcPct val="80000"/>
              </a:lnSpc>
              <a:spcAft>
                <a:spcPts val="0"/>
              </a:spcAft>
              <a:buFont typeface="Wingdings" pitchFamily="2" charset="2"/>
              <a:buNone/>
              <a:defRPr/>
            </a:pPr>
            <a:endParaRPr lang="en-US" sz="2000" b="1" dirty="0"/>
          </a:p>
          <a:p>
            <a:pPr algn="ctr" fontAlgn="auto">
              <a:lnSpc>
                <a:spcPct val="80000"/>
              </a:lnSpc>
              <a:spcAft>
                <a:spcPts val="0"/>
              </a:spcAft>
              <a:buFont typeface="Arial" panose="020B0604020202020204" pitchFamily="34" charset="0"/>
              <a:buNone/>
              <a:defRPr/>
            </a:pPr>
            <a:r>
              <a:rPr lang="en-US" sz="2500" b="1" dirty="0"/>
              <a:t>Amy Durante, MHA</a:t>
            </a:r>
          </a:p>
          <a:p>
            <a:pPr algn="ctr" fontAlgn="auto">
              <a:lnSpc>
                <a:spcPct val="80000"/>
              </a:lnSpc>
              <a:spcAft>
                <a:spcPts val="0"/>
              </a:spcAft>
              <a:buFont typeface="Arial" panose="020B0604020202020204" pitchFamily="34" charset="0"/>
              <a:buNone/>
              <a:defRPr/>
            </a:pPr>
            <a:r>
              <a:rPr lang="en-US" sz="2000" b="0" dirty="0"/>
              <a:t>Amy@PartnersInMedEd.com</a:t>
            </a:r>
          </a:p>
          <a:p>
            <a:pPr algn="ctr" fontAlgn="auto">
              <a:lnSpc>
                <a:spcPct val="80000"/>
              </a:lnSpc>
              <a:spcAft>
                <a:spcPts val="0"/>
              </a:spcAft>
              <a:buFont typeface="Arial" panose="020B0604020202020204" pitchFamily="34" charset="0"/>
              <a:buNone/>
              <a:defRPr/>
            </a:pPr>
            <a:endParaRPr lang="en-US" sz="2000" b="0" dirty="0"/>
          </a:p>
          <a:p>
            <a:pPr algn="ctr" fontAlgn="auto">
              <a:lnSpc>
                <a:spcPct val="80000"/>
              </a:lnSpc>
              <a:spcAft>
                <a:spcPts val="0"/>
              </a:spcAft>
              <a:buFont typeface="Arial" panose="020B0604020202020204" pitchFamily="34" charset="0"/>
              <a:buNone/>
              <a:defRPr/>
            </a:pPr>
            <a:r>
              <a:rPr lang="en-US" sz="1800" b="1" dirty="0"/>
              <a:t>www.PartnersInMedEd.com</a:t>
            </a:r>
            <a:endParaRPr lang="en-US" sz="2400" b="1" dirty="0"/>
          </a:p>
          <a:p>
            <a:pPr fontAlgn="auto">
              <a:lnSpc>
                <a:spcPct val="80000"/>
              </a:lnSpc>
              <a:spcAft>
                <a:spcPts val="0"/>
              </a:spcAft>
              <a:buFont typeface="Wingdings" pitchFamily="2" charset="2"/>
              <a:buNone/>
              <a:defRPr/>
            </a:pPr>
            <a:endParaRPr lang="en-US" b="1" dirty="0"/>
          </a:p>
        </p:txBody>
      </p:sp>
    </p:spTree>
    <p:extLst>
      <p:ext uri="{BB962C8B-B14F-4D97-AF65-F5344CB8AC3E}">
        <p14:creationId xmlns:p14="http://schemas.microsoft.com/office/powerpoint/2010/main" val="69720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2"/>
          <p:cNvSpPr txBox="1">
            <a:spLocks noGrp="1"/>
          </p:cNvSpPr>
          <p:nvPr>
            <p:ph type="sldNum" idx="12"/>
          </p:nvPr>
        </p:nvSpPr>
        <p:spPr>
          <a:xfrm>
            <a:off x="6457844" y="642897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4</a:t>
            </a:fld>
            <a:endParaRPr dirty="0"/>
          </a:p>
        </p:txBody>
      </p:sp>
      <p:sp>
        <p:nvSpPr>
          <p:cNvPr id="71" name="Google Shape;71;p2"/>
          <p:cNvSpPr txBox="1">
            <a:spLocks noGrp="1"/>
          </p:cNvSpPr>
          <p:nvPr>
            <p:ph type="title"/>
          </p:nvPr>
        </p:nvSpPr>
        <p:spPr>
          <a:xfrm>
            <a:off x="1989344" y="246466"/>
            <a:ext cx="6525900" cy="13257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dk1"/>
              </a:buClr>
              <a:buSzPts val="3500"/>
              <a:buFont typeface="Arial"/>
              <a:buNone/>
            </a:pPr>
            <a:r>
              <a:rPr lang="en-US" sz="3200" dirty="0"/>
              <a:t>Learning Objectives</a:t>
            </a:r>
            <a:endParaRPr dirty="0"/>
          </a:p>
        </p:txBody>
      </p:sp>
      <p:sp>
        <p:nvSpPr>
          <p:cNvPr id="72" name="Google Shape;72;p2"/>
          <p:cNvSpPr txBox="1">
            <a:spLocks noGrp="1"/>
          </p:cNvSpPr>
          <p:nvPr>
            <p:ph type="body" idx="1"/>
          </p:nvPr>
        </p:nvSpPr>
        <p:spPr>
          <a:xfrm>
            <a:off x="628544" y="1925619"/>
            <a:ext cx="7886700" cy="3788599"/>
          </a:xfrm>
          <a:prstGeom prst="rect">
            <a:avLst/>
          </a:prstGeom>
          <a:noFill/>
          <a:ln>
            <a:noFill/>
          </a:ln>
        </p:spPr>
        <p:txBody>
          <a:bodyPr spcFirstLastPara="1" wrap="square" lIns="91425" tIns="91425" rIns="91425" bIns="91425" anchor="t" anchorCtr="0">
            <a:noAutofit/>
          </a:bodyPr>
          <a:lstStyle/>
          <a:p>
            <a:pPr lvl="1"/>
            <a:r>
              <a:rPr lang="en-US" sz="2000" dirty="0"/>
              <a:t>To review the ACGME resident well-being requirements</a:t>
            </a:r>
          </a:p>
          <a:p>
            <a:pPr lvl="1"/>
            <a:endParaRPr lang="en-US" sz="2000" dirty="0"/>
          </a:p>
          <a:p>
            <a:pPr lvl="1"/>
            <a:r>
              <a:rPr lang="en-US" sz="2000" dirty="0"/>
              <a:t>To discuss strategies for enhancing resident/fellow well-being</a:t>
            </a:r>
          </a:p>
          <a:p>
            <a:pPr lvl="1"/>
            <a:endParaRPr lang="en-US" sz="2000" dirty="0"/>
          </a:p>
          <a:p>
            <a:pPr lvl="1"/>
            <a:r>
              <a:rPr lang="en-US" sz="2000" dirty="0"/>
              <a:t>To provide tips and tools for fulfilling the ACGME’s requirements in the virtual world</a:t>
            </a:r>
          </a:p>
          <a:p>
            <a:pPr lvl="1"/>
            <a:endParaRPr lang="en-US" sz="2000" dirty="0"/>
          </a:p>
          <a:p>
            <a:pPr marL="63500" indent="0">
              <a:buNone/>
            </a:pPr>
            <a:endParaRPr lang="en-US" sz="2400" dirty="0"/>
          </a:p>
        </p:txBody>
      </p:sp>
      <p:pic>
        <p:nvPicPr>
          <p:cNvPr id="73" name="Google Shape;73;p2" descr="http://www.legaltells.com/blog/wp-content/uploads/2011/06/Consistency.jpg"/>
          <p:cNvPicPr preferRelativeResize="0"/>
          <p:nvPr/>
        </p:nvPicPr>
        <p:blipFill rotWithShape="1">
          <a:blip r:embed="rId3">
            <a:alphaModFix/>
          </a:blip>
          <a:srcRect/>
          <a:stretch/>
        </p:blipFill>
        <p:spPr>
          <a:xfrm>
            <a:off x="6718977" y="392535"/>
            <a:ext cx="1796267" cy="1533084"/>
          </a:xfrm>
          <a:prstGeom prst="rect">
            <a:avLst/>
          </a:prstGeom>
          <a:noFill/>
          <a:ln>
            <a:noFill/>
          </a:ln>
        </p:spPr>
      </p:pic>
      <p:sp>
        <p:nvSpPr>
          <p:cNvPr id="8" name="Google Shape;61;p1">
            <a:extLst>
              <a:ext uri="{FF2B5EF4-FFF2-40B4-BE49-F238E27FC236}">
                <a16:creationId xmlns:a16="http://schemas.microsoft.com/office/drawing/2014/main" id="{373FF813-DB79-42A3-8527-7BE133B2E588}"/>
              </a:ext>
            </a:extLst>
          </p:cNvPr>
          <p:cNvSpPr txBox="1">
            <a:spLocks noGrp="1"/>
          </p:cNvSpPr>
          <p:nvPr>
            <p:ph type="ftr" idx="11"/>
          </p:nvPr>
        </p:nvSpPr>
        <p:spPr>
          <a:xfrm>
            <a:off x="3028950" y="6427928"/>
            <a:ext cx="30861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SzPts val="1400"/>
              <a:buNone/>
            </a:pPr>
            <a:r>
              <a:rPr lang="en-US" sz="800" b="0" i="0" u="none" strike="noStrike" cap="none">
                <a:solidFill>
                  <a:schemeClr val="dk1"/>
                </a:solidFill>
                <a:latin typeface="Arial"/>
                <a:ea typeface="Arial"/>
                <a:cs typeface="Arial"/>
                <a:sym typeface="Arial"/>
              </a:rPr>
              <a:t>Presented by Partners in Medical Education, Inc. 2021                    </a:t>
            </a:r>
            <a:endParaRPr sz="8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672C6129-F783-4511-8F4A-9F7502B398AD}"/>
              </a:ext>
            </a:extLst>
          </p:cNvPr>
          <p:cNvSpPr>
            <a:spLocks noGrp="1"/>
          </p:cNvSpPr>
          <p:nvPr>
            <p:ph type="body" idx="1"/>
          </p:nvPr>
        </p:nvSpPr>
        <p:spPr>
          <a:xfrm>
            <a:off x="316923" y="1757796"/>
            <a:ext cx="8134350" cy="4481513"/>
          </a:xfrm>
        </p:spPr>
        <p:txBody>
          <a:bodyPr/>
          <a:lstStyle/>
          <a:p>
            <a:pPr lvl="1"/>
            <a:r>
              <a:rPr lang="en-US" sz="2800" dirty="0"/>
              <a:t>Disclaimer - scared</a:t>
            </a:r>
          </a:p>
          <a:p>
            <a:pPr lvl="1"/>
            <a:endParaRPr lang="en-US" sz="2800" dirty="0"/>
          </a:p>
          <a:p>
            <a:pPr lvl="1"/>
            <a:r>
              <a:rPr lang="en-US" sz="2800" dirty="0"/>
              <a:t>Get back to the foundation</a:t>
            </a:r>
          </a:p>
          <a:p>
            <a:pPr lvl="1"/>
            <a:endParaRPr lang="en-US" sz="2800" dirty="0"/>
          </a:p>
          <a:p>
            <a:pPr lvl="1"/>
            <a:r>
              <a:rPr lang="en-US" sz="2800" dirty="0"/>
              <a:t>Listed 34 times</a:t>
            </a:r>
          </a:p>
          <a:p>
            <a:pPr lvl="1"/>
            <a:endParaRPr lang="en-US" sz="2800" dirty="0"/>
          </a:p>
          <a:p>
            <a:pPr marL="546100" lvl="1" indent="0">
              <a:buNone/>
            </a:pPr>
            <a:endParaRPr lang="en-US" sz="2800" dirty="0"/>
          </a:p>
        </p:txBody>
      </p:sp>
      <p:sp>
        <p:nvSpPr>
          <p:cNvPr id="8" name="Title 7">
            <a:extLst>
              <a:ext uri="{FF2B5EF4-FFF2-40B4-BE49-F238E27FC236}">
                <a16:creationId xmlns:a16="http://schemas.microsoft.com/office/drawing/2014/main" id="{847EDF5E-9DE7-4666-BE0C-73F1F585F618}"/>
              </a:ext>
            </a:extLst>
          </p:cNvPr>
          <p:cNvSpPr>
            <a:spLocks noGrp="1"/>
          </p:cNvSpPr>
          <p:nvPr>
            <p:ph type="title"/>
          </p:nvPr>
        </p:nvSpPr>
        <p:spPr/>
        <p:txBody>
          <a:bodyPr/>
          <a:lstStyle/>
          <a:p>
            <a:r>
              <a:rPr lang="en-US" dirty="0"/>
              <a:t>ACGME Requirements</a:t>
            </a:r>
          </a:p>
        </p:txBody>
      </p:sp>
      <p:sp>
        <p:nvSpPr>
          <p:cNvPr id="7" name="Slide Number Placeholder 6">
            <a:extLst>
              <a:ext uri="{FF2B5EF4-FFF2-40B4-BE49-F238E27FC236}">
                <a16:creationId xmlns:a16="http://schemas.microsoft.com/office/drawing/2014/main" id="{B9ACD920-E1B7-44D5-A98A-E3D5EB471B76}"/>
              </a:ext>
            </a:extLst>
          </p:cNvPr>
          <p:cNvSpPr>
            <a:spLocks noGrp="1"/>
          </p:cNvSpPr>
          <p:nvPr>
            <p:ph type="sldNum" idx="12"/>
          </p:nvPr>
        </p:nvSpPr>
        <p:spPr/>
        <p:txBody>
          <a:bodyPr/>
          <a:lstStyle/>
          <a:p>
            <a:fld id="{B2CC894B-16EF-4F9D-865F-A5E547E82AB9}" type="slidenum">
              <a:rPr lang="en-US" smtClean="0"/>
              <a:t>5</a:t>
            </a:fld>
            <a:endParaRPr lang="en-US" dirty="0"/>
          </a:p>
        </p:txBody>
      </p:sp>
      <p:sp>
        <p:nvSpPr>
          <p:cNvPr id="2" name="Footer Placeholder 1">
            <a:extLst>
              <a:ext uri="{FF2B5EF4-FFF2-40B4-BE49-F238E27FC236}">
                <a16:creationId xmlns:a16="http://schemas.microsoft.com/office/drawing/2014/main" id="{59B64A9B-F66F-4F9C-B675-41934D8FB4D1}"/>
              </a:ext>
            </a:extLst>
          </p:cNvPr>
          <p:cNvSpPr>
            <a:spLocks noGrp="1"/>
          </p:cNvSpPr>
          <p:nvPr>
            <p:ph type="ftr" idx="11"/>
          </p:nvPr>
        </p:nvSpPr>
        <p:spPr/>
        <p:txBody>
          <a:bodyPr/>
          <a:lstStyle/>
          <a:p>
            <a:r>
              <a:rPr lang="en-US"/>
              <a:t>Presented by Partners in Medical Education, Inc. 2021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469379"/>
            <a:ext cx="3116687" cy="1808317"/>
          </a:xfrm>
          <a:prstGeom prst="rect">
            <a:avLst/>
          </a:prstGeom>
        </p:spPr>
      </p:pic>
    </p:spTree>
    <p:extLst>
      <p:ext uri="{BB962C8B-B14F-4D97-AF65-F5344CB8AC3E}">
        <p14:creationId xmlns:p14="http://schemas.microsoft.com/office/powerpoint/2010/main" val="338391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090347C-2317-4E32-8902-876E9E191A93}"/>
              </a:ext>
            </a:extLst>
          </p:cNvPr>
          <p:cNvSpPr>
            <a:spLocks noGrp="1"/>
          </p:cNvSpPr>
          <p:nvPr>
            <p:ph type="body" idx="1"/>
          </p:nvPr>
        </p:nvSpPr>
        <p:spPr>
          <a:xfrm>
            <a:off x="628650" y="1572029"/>
            <a:ext cx="7886700" cy="4438905"/>
          </a:xfrm>
          <a:ln>
            <a:solidFill>
              <a:srgbClr val="00B050"/>
            </a:solidFill>
          </a:ln>
        </p:spPr>
        <p:txBody>
          <a:bodyPr/>
          <a:lstStyle/>
          <a:p>
            <a:pPr marL="63500" indent="0">
              <a:buNone/>
            </a:pPr>
            <a:r>
              <a:rPr lang="en-US" dirty="0"/>
              <a:t>	</a:t>
            </a:r>
          </a:p>
        </p:txBody>
      </p:sp>
      <p:sp>
        <p:nvSpPr>
          <p:cNvPr id="4" name="Title 3">
            <a:extLst>
              <a:ext uri="{FF2B5EF4-FFF2-40B4-BE49-F238E27FC236}">
                <a16:creationId xmlns:a16="http://schemas.microsoft.com/office/drawing/2014/main" id="{F7704B1E-DFF8-4081-849F-E65C1F0A5686}"/>
              </a:ext>
            </a:extLst>
          </p:cNvPr>
          <p:cNvSpPr>
            <a:spLocks noGrp="1"/>
          </p:cNvSpPr>
          <p:nvPr>
            <p:ph type="title"/>
          </p:nvPr>
        </p:nvSpPr>
        <p:spPr/>
        <p:txBody>
          <a:bodyPr/>
          <a:lstStyle/>
          <a:p>
            <a:pPr algn="ctr"/>
            <a:r>
              <a:rPr lang="en-US" dirty="0"/>
              <a:t>Introduction</a:t>
            </a:r>
          </a:p>
        </p:txBody>
      </p:sp>
      <p:sp>
        <p:nvSpPr>
          <p:cNvPr id="2" name="Footer Placeholder 1">
            <a:extLst>
              <a:ext uri="{FF2B5EF4-FFF2-40B4-BE49-F238E27FC236}">
                <a16:creationId xmlns:a16="http://schemas.microsoft.com/office/drawing/2014/main" id="{C6190C11-4C87-45C3-9C5B-BEE94A38F234}"/>
              </a:ext>
            </a:extLst>
          </p:cNvPr>
          <p:cNvSpPr>
            <a:spLocks noGrp="1"/>
          </p:cNvSpPr>
          <p:nvPr>
            <p:ph type="ftr" idx="11"/>
          </p:nvPr>
        </p:nvSpPr>
        <p:spPr/>
        <p:txBody>
          <a:bodyPr/>
          <a:lstStyle/>
          <a:p>
            <a:r>
              <a:rPr lang="en-US"/>
              <a:t>Presented by Partners in Medical Education, Inc. 2021                    </a:t>
            </a:r>
            <a:endParaRPr lang="en-US" dirty="0"/>
          </a:p>
        </p:txBody>
      </p:sp>
      <p:sp>
        <p:nvSpPr>
          <p:cNvPr id="3" name="Slide Number Placeholder 2">
            <a:extLst>
              <a:ext uri="{FF2B5EF4-FFF2-40B4-BE49-F238E27FC236}">
                <a16:creationId xmlns:a16="http://schemas.microsoft.com/office/drawing/2014/main" id="{83CD6C3F-8AF3-4EDF-99A6-C42503A39B9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dirty="0"/>
          </a:p>
        </p:txBody>
      </p:sp>
      <p:sp>
        <p:nvSpPr>
          <p:cNvPr id="7" name="Rectangle 6"/>
          <p:cNvSpPr/>
          <p:nvPr/>
        </p:nvSpPr>
        <p:spPr>
          <a:xfrm>
            <a:off x="940158" y="1982449"/>
            <a:ext cx="7225048" cy="3139321"/>
          </a:xfrm>
          <a:prstGeom prst="rect">
            <a:avLst/>
          </a:prstGeom>
        </p:spPr>
        <p:txBody>
          <a:bodyPr wrap="square">
            <a:spAutoFit/>
          </a:bodyPr>
          <a:lstStyle/>
          <a:p>
            <a:r>
              <a:rPr lang="en-US" sz="1800" dirty="0"/>
              <a:t>Graduate medical education occurs in clinical settings that establish the foundation for practice-based and lifelong learning. The professional development of the physician, begun in medical school, continues through faculty modeling of the effacement of self-interest in a humanistic environment that emphasizes joy in curiosity, problem-solving, academic rigor, and discovery. This transformation is often </a:t>
            </a:r>
            <a:r>
              <a:rPr lang="en-US" sz="1800" dirty="0">
                <a:solidFill>
                  <a:srgbClr val="FF0000"/>
                </a:solidFill>
              </a:rPr>
              <a:t>physically, emotionally, and intellectually demanding </a:t>
            </a:r>
            <a:r>
              <a:rPr lang="en-US" sz="1800" dirty="0"/>
              <a:t>and occurs in a variety of clinical learning environments </a:t>
            </a:r>
            <a:r>
              <a:rPr lang="en-US" sz="1800" dirty="0">
                <a:solidFill>
                  <a:srgbClr val="FF0000"/>
                </a:solidFill>
              </a:rPr>
              <a:t>committed to graduate medical education and the well-being of patients, residents, fellows, faculty members, students, and all members of the health care team.</a:t>
            </a:r>
          </a:p>
        </p:txBody>
      </p:sp>
    </p:spTree>
    <p:extLst>
      <p:ext uri="{BB962C8B-B14F-4D97-AF65-F5344CB8AC3E}">
        <p14:creationId xmlns:p14="http://schemas.microsoft.com/office/powerpoint/2010/main" val="326703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I.D.2. The program, in partnership with its Sponsoring Institution, must ensure healthy and safe learning and working environments that promote resident well-being and provide for:</a:t>
            </a:r>
          </a:p>
          <a:p>
            <a:pPr lvl="1"/>
            <a:r>
              <a:rPr lang="en-US" dirty="0"/>
              <a:t>I.D.2.a) Access to food while on duty; </a:t>
            </a:r>
          </a:p>
          <a:p>
            <a:pPr lvl="1"/>
            <a:r>
              <a:rPr lang="en-US" dirty="0"/>
              <a:t>Safe, quiet, clean, and private sleep/rest facilities</a:t>
            </a:r>
          </a:p>
          <a:p>
            <a:pPr lvl="1"/>
            <a:r>
              <a:rPr lang="en-US" dirty="0"/>
              <a:t>Clean and private facilities for lactation</a:t>
            </a:r>
          </a:p>
          <a:p>
            <a:pPr lvl="2"/>
            <a:r>
              <a:rPr lang="en-US" dirty="0"/>
              <a:t>Residents family</a:t>
            </a:r>
          </a:p>
        </p:txBody>
      </p:sp>
      <p:sp>
        <p:nvSpPr>
          <p:cNvPr id="3" name="Title 2"/>
          <p:cNvSpPr>
            <a:spLocks noGrp="1"/>
          </p:cNvSpPr>
          <p:nvPr>
            <p:ph type="title"/>
          </p:nvPr>
        </p:nvSpPr>
        <p:spPr/>
        <p:txBody>
          <a:bodyPr/>
          <a:lstStyle/>
          <a:p>
            <a:r>
              <a:rPr lang="en-US" dirty="0"/>
              <a:t>Common Program Requirements</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dirty="0"/>
          </a:p>
        </p:txBody>
      </p:sp>
    </p:spTree>
    <p:extLst>
      <p:ext uri="{BB962C8B-B14F-4D97-AF65-F5344CB8AC3E}">
        <p14:creationId xmlns:p14="http://schemas.microsoft.com/office/powerpoint/2010/main" val="2857324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Faculty members create an effective learning environment by acting in a professional manner and attending to the well-being of the residents and themselves.</a:t>
            </a:r>
          </a:p>
          <a:p>
            <a:pPr lvl="2"/>
            <a:r>
              <a:rPr lang="en-US" sz="2400" dirty="0"/>
              <a:t>Faculty well-being</a:t>
            </a:r>
          </a:p>
          <a:p>
            <a:pPr lvl="2"/>
            <a:r>
              <a:rPr lang="en-US" sz="2400" dirty="0"/>
              <a:t>#1 complaint </a:t>
            </a:r>
          </a:p>
          <a:p>
            <a:endParaRPr lang="en-US" dirty="0"/>
          </a:p>
        </p:txBody>
      </p:sp>
      <p:sp>
        <p:nvSpPr>
          <p:cNvPr id="3" name="Title 2"/>
          <p:cNvSpPr>
            <a:spLocks noGrp="1"/>
          </p:cNvSpPr>
          <p:nvPr>
            <p:ph type="title"/>
          </p:nvPr>
        </p:nvSpPr>
        <p:spPr/>
        <p:txBody>
          <a:bodyPr/>
          <a:lstStyle/>
          <a:p>
            <a:r>
              <a:rPr lang="en-US" dirty="0"/>
              <a:t>Common Program Requirements</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391" y="3292619"/>
            <a:ext cx="2143125" cy="2143125"/>
          </a:xfrm>
          <a:prstGeom prst="rect">
            <a:avLst/>
          </a:prstGeom>
        </p:spPr>
      </p:pic>
    </p:spTree>
    <p:extLst>
      <p:ext uri="{BB962C8B-B14F-4D97-AF65-F5344CB8AC3E}">
        <p14:creationId xmlns:p14="http://schemas.microsoft.com/office/powerpoint/2010/main" val="18040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Program Evaluation Committee should consider the following elements in its assessment of the program:</a:t>
            </a:r>
          </a:p>
          <a:p>
            <a:pPr lvl="2"/>
            <a:r>
              <a:rPr lang="en-US" sz="2400" dirty="0"/>
              <a:t>Well-being</a:t>
            </a:r>
          </a:p>
        </p:txBody>
      </p:sp>
      <p:sp>
        <p:nvSpPr>
          <p:cNvPr id="3" name="Title 2"/>
          <p:cNvSpPr>
            <a:spLocks noGrp="1"/>
          </p:cNvSpPr>
          <p:nvPr>
            <p:ph type="title"/>
          </p:nvPr>
        </p:nvSpPr>
        <p:spPr/>
        <p:txBody>
          <a:bodyPr/>
          <a:lstStyle/>
          <a:p>
            <a:r>
              <a:rPr lang="en-US" dirty="0"/>
              <a:t>Common Program Requirements</a:t>
            </a:r>
          </a:p>
        </p:txBody>
      </p:sp>
      <p:sp>
        <p:nvSpPr>
          <p:cNvPr id="4" name="Footer Placeholder 3"/>
          <p:cNvSpPr>
            <a:spLocks noGrp="1"/>
          </p:cNvSpPr>
          <p:nvPr>
            <p:ph type="ftr" idx="11"/>
          </p:nvPr>
        </p:nvSpPr>
        <p:spPr/>
        <p:txBody>
          <a:bodyPr/>
          <a:lstStyle/>
          <a:p>
            <a:r>
              <a:rPr lang="en-US"/>
              <a:t>Presented by Partners in Medical Education, Inc. 2021                    </a:t>
            </a:r>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9908" y="3751117"/>
            <a:ext cx="3680628" cy="2106757"/>
          </a:xfrm>
          <a:prstGeom prst="rect">
            <a:avLst/>
          </a:prstGeom>
        </p:spPr>
      </p:pic>
    </p:spTree>
    <p:extLst>
      <p:ext uri="{BB962C8B-B14F-4D97-AF65-F5344CB8AC3E}">
        <p14:creationId xmlns:p14="http://schemas.microsoft.com/office/powerpoint/2010/main" val="2790987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ME-2016">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6292</TotalTime>
  <Words>2031</Words>
  <Application>Microsoft Office PowerPoint</Application>
  <PresentationFormat>On-screen Show (4:3)</PresentationFormat>
  <Paragraphs>378</Paragraphs>
  <Slides>38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Comic Sans MS</vt:lpstr>
      <vt:lpstr>Lucida Bright</vt:lpstr>
      <vt:lpstr>Wingdings</vt:lpstr>
      <vt:lpstr>PME-2016</vt:lpstr>
      <vt:lpstr>Please Note…</vt:lpstr>
      <vt:lpstr>Resident Wellness in the Virtual Word</vt:lpstr>
      <vt:lpstr>Introducing Your Presenter…</vt:lpstr>
      <vt:lpstr>Learning Objectives</vt:lpstr>
      <vt:lpstr>ACGME Requirements</vt:lpstr>
      <vt:lpstr>Introduction</vt:lpstr>
      <vt:lpstr>Common Program Requirements</vt:lpstr>
      <vt:lpstr>Common Program Requirements</vt:lpstr>
      <vt:lpstr>Common Program Requirements</vt:lpstr>
      <vt:lpstr>The Learning and Working Environment</vt:lpstr>
      <vt:lpstr>VI.C. Well-Being</vt:lpstr>
      <vt:lpstr>Well-Being</vt:lpstr>
      <vt:lpstr>SCHEDULE!!</vt:lpstr>
      <vt:lpstr>Well-Being</vt:lpstr>
      <vt:lpstr>Well-Being</vt:lpstr>
      <vt:lpstr>Well-Being</vt:lpstr>
      <vt:lpstr>Mandatory Time Free of Clinical Work and Education</vt:lpstr>
      <vt:lpstr>PowerPoint Presentation</vt:lpstr>
      <vt:lpstr>It Doesn’t……</vt:lpstr>
      <vt:lpstr>Background and Intent</vt:lpstr>
      <vt:lpstr>After Schedule is Done…</vt:lpstr>
      <vt:lpstr>Others that Started</vt:lpstr>
      <vt:lpstr>“John, You Are Muted”</vt:lpstr>
      <vt:lpstr>Attention in Meetings</vt:lpstr>
      <vt:lpstr>What Did You Do BC..Before COVID</vt:lpstr>
      <vt:lpstr>Our Experience</vt:lpstr>
      <vt:lpstr>Pre-Scheduled</vt:lpstr>
      <vt:lpstr>You Are Invited to a Zoom Meeting</vt:lpstr>
      <vt:lpstr>Resident Appreciation Week</vt:lpstr>
      <vt:lpstr>SOCIAL MEDIA</vt:lpstr>
      <vt:lpstr>EMAIL/What’s App</vt:lpstr>
      <vt:lpstr>Resident Appreciation Day Not Virtual</vt:lpstr>
      <vt:lpstr>Resources</vt:lpstr>
      <vt:lpstr>Faculty </vt:lpstr>
      <vt:lpstr>Virtual World</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Program Requirements Part 4</dc:title>
  <dc:creator>christine</dc:creator>
  <cp:lastModifiedBy>BJ Schwartz</cp:lastModifiedBy>
  <cp:revision>697</cp:revision>
  <dcterms:modified xsi:type="dcterms:W3CDTF">2021-09-15T19:03:48Z</dcterms:modified>
</cp:coreProperties>
</file>