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9"/>
  </p:notesMasterIdLst>
  <p:handoutMasterIdLst>
    <p:handoutMasterId r:id="rId50"/>
  </p:handoutMasterIdLst>
  <p:sldIdLst>
    <p:sldId id="256" r:id="rId2"/>
    <p:sldId id="303" r:id="rId3"/>
    <p:sldId id="257" r:id="rId4"/>
    <p:sldId id="258" r:id="rId5"/>
    <p:sldId id="259" r:id="rId6"/>
    <p:sldId id="260" r:id="rId7"/>
    <p:sldId id="261" r:id="rId8"/>
    <p:sldId id="262" r:id="rId9"/>
    <p:sldId id="299" r:id="rId10"/>
    <p:sldId id="298" r:id="rId11"/>
    <p:sldId id="263" r:id="rId12"/>
    <p:sldId id="264" r:id="rId13"/>
    <p:sldId id="265" r:id="rId14"/>
    <p:sldId id="266" r:id="rId15"/>
    <p:sldId id="267" r:id="rId16"/>
    <p:sldId id="268" r:id="rId17"/>
    <p:sldId id="269" r:id="rId18"/>
    <p:sldId id="270" r:id="rId19"/>
    <p:sldId id="272" r:id="rId20"/>
    <p:sldId id="273" r:id="rId21"/>
    <p:sldId id="274" r:id="rId22"/>
    <p:sldId id="276" r:id="rId23"/>
    <p:sldId id="275" r:id="rId24"/>
    <p:sldId id="277" r:id="rId25"/>
    <p:sldId id="271" r:id="rId26"/>
    <p:sldId id="279" r:id="rId27"/>
    <p:sldId id="278" r:id="rId28"/>
    <p:sldId id="293" r:id="rId29"/>
    <p:sldId id="281" r:id="rId30"/>
    <p:sldId id="283" r:id="rId31"/>
    <p:sldId id="282" r:id="rId32"/>
    <p:sldId id="284" r:id="rId33"/>
    <p:sldId id="285" r:id="rId34"/>
    <p:sldId id="286" r:id="rId35"/>
    <p:sldId id="291" r:id="rId36"/>
    <p:sldId id="294" r:id="rId37"/>
    <p:sldId id="295" r:id="rId38"/>
    <p:sldId id="296" r:id="rId39"/>
    <p:sldId id="300" r:id="rId40"/>
    <p:sldId id="287" r:id="rId41"/>
    <p:sldId id="288" r:id="rId42"/>
    <p:sldId id="289" r:id="rId43"/>
    <p:sldId id="290" r:id="rId44"/>
    <p:sldId id="292" r:id="rId45"/>
    <p:sldId id="297" r:id="rId46"/>
    <p:sldId id="354" r:id="rId47"/>
    <p:sldId id="322" r:id="rId48"/>
  </p:sldIdLst>
  <p:sldSz cx="9144000" cy="6858000" type="screen4x3"/>
  <p:notesSz cx="6985000" cy="92710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0">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6" autoAdjust="0"/>
    <p:restoredTop sz="94541"/>
  </p:normalViewPr>
  <p:slideViewPr>
    <p:cSldViewPr snapToGrid="0" snapToObjects="1">
      <p:cViewPr>
        <p:scale>
          <a:sx n="152" d="100"/>
          <a:sy n="152" d="100"/>
        </p:scale>
        <p:origin x="1760" y="-23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40BA2A84-FA30-44B6-AD76-D83A7149B58B}" type="datetimeFigureOut">
              <a:rPr lang="en-US" smtClean="0"/>
              <a:t>7/26/18</a:t>
            </a:fld>
            <a:endParaRPr lang="en-US" dirty="0"/>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4BD72ED7-AB34-49CF-A5EB-97B6BFEA786B}" type="slidenum">
              <a:rPr lang="en-US" smtClean="0"/>
              <a:t>‹#›</a:t>
            </a:fld>
            <a:endParaRPr lang="en-US" dirty="0"/>
          </a:p>
        </p:txBody>
      </p:sp>
    </p:spTree>
    <p:extLst>
      <p:ext uri="{BB962C8B-B14F-4D97-AF65-F5344CB8AC3E}">
        <p14:creationId xmlns:p14="http://schemas.microsoft.com/office/powerpoint/2010/main" val="309845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5450"/>
          </a:xfrm>
          <a:prstGeom prst="rect">
            <a:avLst/>
          </a:prstGeom>
        </p:spPr>
        <p:txBody>
          <a:bodyPr vert="horz" lIns="91147" tIns="45574" rIns="91147" bIns="45574" rtlCol="0"/>
          <a:lstStyle>
            <a:lvl1pPr algn="l">
              <a:defRPr sz="1200"/>
            </a:lvl1pPr>
          </a:lstStyle>
          <a:p>
            <a:endParaRPr lang="en-US" dirty="0"/>
          </a:p>
        </p:txBody>
      </p:sp>
      <p:sp>
        <p:nvSpPr>
          <p:cNvPr id="3" name="Date Placeholder 2"/>
          <p:cNvSpPr>
            <a:spLocks noGrp="1"/>
          </p:cNvSpPr>
          <p:nvPr>
            <p:ph type="dt" idx="1"/>
          </p:nvPr>
        </p:nvSpPr>
        <p:spPr>
          <a:xfrm>
            <a:off x="3955953" y="0"/>
            <a:ext cx="3027466" cy="465450"/>
          </a:xfrm>
          <a:prstGeom prst="rect">
            <a:avLst/>
          </a:prstGeom>
        </p:spPr>
        <p:txBody>
          <a:bodyPr vert="horz" lIns="91147" tIns="45574" rIns="91147" bIns="45574" rtlCol="0"/>
          <a:lstStyle>
            <a:lvl1pPr algn="r">
              <a:defRPr sz="1200"/>
            </a:lvl1pPr>
          </a:lstStyle>
          <a:p>
            <a:fld id="{0ABBE93E-5F7F-184D-A4E8-94CA3862B532}" type="datetimeFigureOut">
              <a:rPr lang="en-US" smtClean="0"/>
              <a:t>7/26/18</a:t>
            </a:fld>
            <a:endParaRPr lang="en-US" dirty="0"/>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1147" tIns="45574" rIns="91147" bIns="45574" rtlCol="0" anchor="ctr"/>
          <a:lstStyle/>
          <a:p>
            <a:endParaRPr lang="en-US" dirty="0"/>
          </a:p>
        </p:txBody>
      </p:sp>
      <p:sp>
        <p:nvSpPr>
          <p:cNvPr id="5" name="Notes Placeholder 4"/>
          <p:cNvSpPr>
            <a:spLocks noGrp="1"/>
          </p:cNvSpPr>
          <p:nvPr>
            <p:ph type="body" sz="quarter" idx="3"/>
          </p:nvPr>
        </p:nvSpPr>
        <p:spPr>
          <a:xfrm>
            <a:off x="699133" y="4461353"/>
            <a:ext cx="5586735" cy="3650773"/>
          </a:xfrm>
          <a:prstGeom prst="rect">
            <a:avLst/>
          </a:prstGeom>
        </p:spPr>
        <p:txBody>
          <a:bodyPr vert="horz" lIns="91147" tIns="45574" rIns="91147" bIns="45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05551"/>
            <a:ext cx="3027466" cy="465450"/>
          </a:xfrm>
          <a:prstGeom prst="rect">
            <a:avLst/>
          </a:prstGeom>
        </p:spPr>
        <p:txBody>
          <a:bodyPr vert="horz" lIns="91147" tIns="45574" rIns="91147" bIns="45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3" y="8805551"/>
            <a:ext cx="3027466" cy="465450"/>
          </a:xfrm>
          <a:prstGeom prst="rect">
            <a:avLst/>
          </a:prstGeom>
        </p:spPr>
        <p:txBody>
          <a:bodyPr vert="horz" lIns="91147" tIns="45574" rIns="91147" bIns="45574"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213407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41420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47</a:t>
            </a:fld>
            <a:endParaRPr lang="en-US" dirty="0"/>
          </a:p>
        </p:txBody>
      </p:sp>
    </p:spTree>
    <p:extLst>
      <p:ext uri="{BB962C8B-B14F-4D97-AF65-F5344CB8AC3E}">
        <p14:creationId xmlns:p14="http://schemas.microsoft.com/office/powerpoint/2010/main" val="175831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2018</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2018</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acgme.org/Portals/0/PFAssets/InstitutionalRequirements/000InstitutionalRequirements2018.pdf?ver=2018-02-19-132236-600" TargetMode="External"/><Relationship Id="rId2" Type="http://schemas.openxmlformats.org/officeDocument/2006/relationships/hyperlink" Target="https://www.huffingtonpost.com/matthew-lynch-edd/promoting-respect-for-cul_b_1187683.html" TargetMode="External"/><Relationship Id="rId1" Type="http://schemas.openxmlformats.org/officeDocument/2006/relationships/slideLayout" Target="../slideLayouts/slideLayout2.xml"/><Relationship Id="rId4" Type="http://schemas.openxmlformats.org/officeDocument/2006/relationships/hyperlink" Target="https://www.acgme.org/Portals/0/PFAssets/ProgramRequirements/CPRs_2017-07-01.pdf"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hyperlink" Target="http://www.partnersinmeded.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mailto:Amy@PartnersInMedE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Responsiveness to Diverse Patient Populations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3" y="4524058"/>
            <a:ext cx="7278687"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554" y="2092961"/>
            <a:ext cx="5357895" cy="2612390"/>
          </a:xfrm>
        </p:spPr>
      </p:pic>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148469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Mission</a:t>
            </a:r>
          </a:p>
          <a:p>
            <a:pPr marL="0" indent="0">
              <a:buNone/>
            </a:pPr>
            <a:endParaRPr lang="en-US" dirty="0"/>
          </a:p>
          <a:p>
            <a:pPr marL="0" indent="0">
              <a:buNone/>
            </a:pPr>
            <a:r>
              <a:rPr lang="en-US" dirty="0"/>
              <a:t>The mission of the _____ is to </a:t>
            </a:r>
            <a:r>
              <a:rPr lang="en-US" b="1" dirty="0">
                <a:solidFill>
                  <a:srgbClr val="FF0000"/>
                </a:solidFill>
              </a:rPr>
              <a:t>enhance the quality of life </a:t>
            </a:r>
            <a:r>
              <a:rPr lang="en-US" dirty="0"/>
              <a:t>by working </a:t>
            </a:r>
            <a:r>
              <a:rPr lang="en-US" b="1" dirty="0">
                <a:solidFill>
                  <a:srgbClr val="FF0000"/>
                </a:solidFill>
              </a:rPr>
              <a:t>in partnership with the community </a:t>
            </a:r>
            <a:r>
              <a:rPr lang="en-US" dirty="0"/>
              <a:t>to enforce the law, preserve peace, </a:t>
            </a:r>
            <a:r>
              <a:rPr lang="en-US" b="1" dirty="0">
                <a:solidFill>
                  <a:srgbClr val="FF0000"/>
                </a:solidFill>
              </a:rPr>
              <a:t>reduce fear, </a:t>
            </a:r>
            <a:r>
              <a:rPr lang="en-US" dirty="0"/>
              <a:t>and maintain order. </a:t>
            </a:r>
          </a:p>
        </p:txBody>
      </p:sp>
      <p:sp>
        <p:nvSpPr>
          <p:cNvPr id="3" name="Title 2"/>
          <p:cNvSpPr>
            <a:spLocks noGrp="1"/>
          </p:cNvSpPr>
          <p:nvPr>
            <p:ph type="title"/>
          </p:nvPr>
        </p:nvSpPr>
        <p:spPr/>
        <p:txBody>
          <a:bodyPr/>
          <a:lstStyle/>
          <a:p>
            <a:r>
              <a:rPr lang="en-US" dirty="0"/>
              <a:t>Compassion, Integrity, and Respect for Others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39388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Department is committed to accomplishing its mission of </a:t>
            </a:r>
            <a:r>
              <a:rPr lang="en-US" b="1" dirty="0">
                <a:solidFill>
                  <a:srgbClr val="FF0000"/>
                </a:solidFill>
              </a:rPr>
              <a:t>protecting the lives </a:t>
            </a:r>
            <a:r>
              <a:rPr lang="en-US" dirty="0"/>
              <a:t>and property of all citizens by </a:t>
            </a:r>
            <a:r>
              <a:rPr lang="en-US" b="1" dirty="0">
                <a:solidFill>
                  <a:srgbClr val="FF0000"/>
                </a:solidFill>
              </a:rPr>
              <a:t>treating every citizen with compassion, courtesy, professionalism, and respect,</a:t>
            </a:r>
            <a:r>
              <a:rPr lang="en-US" dirty="0"/>
              <a:t> </a:t>
            </a:r>
            <a:r>
              <a:rPr lang="en-US" b="1" dirty="0">
                <a:solidFill>
                  <a:srgbClr val="FF0000"/>
                </a:solidFill>
              </a:rPr>
              <a:t>while efficiently rendering services </a:t>
            </a:r>
            <a:r>
              <a:rPr lang="en-US" dirty="0"/>
              <a:t>and enforcing the laws </a:t>
            </a:r>
            <a:r>
              <a:rPr lang="en-US" b="1" dirty="0">
                <a:solidFill>
                  <a:srgbClr val="FF0000"/>
                </a:solidFill>
              </a:rPr>
              <a:t>impartially</a:t>
            </a:r>
            <a:r>
              <a:rPr lang="en-US" dirty="0"/>
              <a:t>, by fighting crime </a:t>
            </a:r>
            <a:r>
              <a:rPr lang="en-US" b="1" dirty="0">
                <a:solidFill>
                  <a:srgbClr val="FF0000"/>
                </a:solidFill>
              </a:rPr>
              <a:t>both through deterrence and the relentless pursuit</a:t>
            </a:r>
            <a:r>
              <a:rPr lang="en-US" dirty="0"/>
              <a:t> of criminals.</a:t>
            </a:r>
          </a:p>
          <a:p>
            <a:pPr marL="0" indent="0">
              <a:buNone/>
            </a:pPr>
            <a:endParaRPr lang="en-US" dirty="0"/>
          </a:p>
        </p:txBody>
      </p:sp>
      <p:sp>
        <p:nvSpPr>
          <p:cNvPr id="3" name="Title 2"/>
          <p:cNvSpPr>
            <a:spLocks noGrp="1"/>
          </p:cNvSpPr>
          <p:nvPr>
            <p:ph type="title"/>
          </p:nvPr>
        </p:nvSpPr>
        <p:spPr/>
        <p:txBody>
          <a:bodyPr/>
          <a:lstStyle/>
          <a:p>
            <a:r>
              <a:rPr lang="en-US" dirty="0"/>
              <a:t>Compassion, Integrity, and Respect for Others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226276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751" y="1834197"/>
            <a:ext cx="3233599" cy="2199323"/>
          </a:xfrm>
          <a:prstGeom prst="rect">
            <a:avLst/>
          </a:prstGeom>
        </p:spPr>
      </p:pic>
      <p:pic>
        <p:nvPicPr>
          <p:cNvPr id="3" name="Picture 2">
            <a:extLst>
              <a:ext uri="{FF2B5EF4-FFF2-40B4-BE49-F238E27FC236}">
                <a16:creationId xmlns:a16="http://schemas.microsoft.com/office/drawing/2014/main" id="{8F958517-F9D6-474F-931F-6A22A6BE2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53" y="1950203"/>
            <a:ext cx="4116832" cy="2083317"/>
          </a:xfrm>
          <a:prstGeom prst="rect">
            <a:avLst/>
          </a:prstGeom>
        </p:spPr>
      </p:pic>
    </p:spTree>
    <p:extLst>
      <p:ext uri="{BB962C8B-B14F-4D97-AF65-F5344CB8AC3E}">
        <p14:creationId xmlns:p14="http://schemas.microsoft.com/office/powerpoint/2010/main" val="214571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In partnership with the community, we pledge to:</a:t>
            </a:r>
          </a:p>
          <a:p>
            <a:pPr marL="0" indent="0">
              <a:buNone/>
            </a:pPr>
            <a:endParaRPr lang="en-US" dirty="0"/>
          </a:p>
          <a:p>
            <a:r>
              <a:rPr lang="en-US" b="1" dirty="0">
                <a:solidFill>
                  <a:srgbClr val="FF0000"/>
                </a:solidFill>
              </a:rPr>
              <a:t>Protect the lives </a:t>
            </a:r>
            <a:r>
              <a:rPr lang="en-US" dirty="0"/>
              <a:t>and property </a:t>
            </a:r>
            <a:r>
              <a:rPr lang="en-US" b="1" dirty="0">
                <a:solidFill>
                  <a:srgbClr val="FF0000"/>
                </a:solidFill>
              </a:rPr>
              <a:t>of our fellow citizens </a:t>
            </a:r>
            <a:r>
              <a:rPr lang="en-US" dirty="0"/>
              <a:t>and impartially enforce the law.</a:t>
            </a:r>
          </a:p>
          <a:p>
            <a:pPr marL="0" indent="0">
              <a:buNone/>
            </a:pPr>
            <a:endParaRPr lang="en-US" dirty="0"/>
          </a:p>
          <a:p>
            <a:r>
              <a:rPr lang="en-US" dirty="0"/>
              <a:t>Fight crime both by </a:t>
            </a:r>
            <a:r>
              <a:rPr lang="en-US" b="1" dirty="0">
                <a:solidFill>
                  <a:srgbClr val="FF0000"/>
                </a:solidFill>
              </a:rPr>
              <a:t>preventing it and by aggressively pursuing violators</a:t>
            </a:r>
            <a:r>
              <a:rPr lang="en-US" dirty="0"/>
              <a:t> of the law.</a:t>
            </a:r>
          </a:p>
        </p:txBody>
      </p:sp>
      <p:sp>
        <p:nvSpPr>
          <p:cNvPr id="3" name="Title 2"/>
          <p:cNvSpPr>
            <a:spLocks noGrp="1"/>
          </p:cNvSpPr>
          <p:nvPr>
            <p:ph type="title"/>
          </p:nvPr>
        </p:nvSpPr>
        <p:spPr/>
        <p:txBody>
          <a:bodyPr/>
          <a:lstStyle/>
          <a:p>
            <a:r>
              <a:rPr lang="en-US" sz="4800" dirty="0"/>
              <a:t>Values</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40" y="246466"/>
            <a:ext cx="2785110" cy="1455445"/>
          </a:xfrm>
          <a:prstGeom prst="rect">
            <a:avLst/>
          </a:prstGeom>
        </p:spPr>
      </p:pic>
    </p:spTree>
    <p:extLst>
      <p:ext uri="{BB962C8B-B14F-4D97-AF65-F5344CB8AC3E}">
        <p14:creationId xmlns:p14="http://schemas.microsoft.com/office/powerpoint/2010/main" val="152673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5215"/>
            <a:ext cx="7886700" cy="4438905"/>
          </a:xfrm>
        </p:spPr>
        <p:txBody>
          <a:bodyPr/>
          <a:lstStyle/>
          <a:p>
            <a:r>
              <a:rPr lang="en-US" b="1" dirty="0">
                <a:solidFill>
                  <a:srgbClr val="FF0000"/>
                </a:solidFill>
              </a:rPr>
              <a:t>Maintain a higher standard of integrity than is generally expected of others because so much is expected of us.</a:t>
            </a:r>
          </a:p>
          <a:p>
            <a:pPr marL="0" indent="0">
              <a:buNone/>
            </a:pPr>
            <a:endParaRPr lang="en-US" b="1" dirty="0">
              <a:solidFill>
                <a:srgbClr val="FF0000"/>
              </a:solidFill>
            </a:endParaRPr>
          </a:p>
          <a:p>
            <a:r>
              <a:rPr lang="en-US" b="1" dirty="0">
                <a:solidFill>
                  <a:srgbClr val="FF0000"/>
                </a:solidFill>
              </a:rPr>
              <a:t>Value human life, respect the dignity of each individual, and render our services with courtesy and civility.</a:t>
            </a:r>
          </a:p>
          <a:p>
            <a:pPr marL="0" indent="0">
              <a:buNone/>
            </a:pPr>
            <a:endParaRPr lang="en-US" dirty="0"/>
          </a:p>
        </p:txBody>
      </p:sp>
      <p:sp>
        <p:nvSpPr>
          <p:cNvPr id="3" name="Title 2"/>
          <p:cNvSpPr>
            <a:spLocks noGrp="1"/>
          </p:cNvSpPr>
          <p:nvPr>
            <p:ph type="title"/>
          </p:nvPr>
        </p:nvSpPr>
        <p:spPr/>
        <p:txBody>
          <a:bodyPr>
            <a:normAutofit/>
          </a:bodyPr>
          <a:lstStyle/>
          <a:p>
            <a:r>
              <a:rPr lang="en-US" sz="4800" dirty="0"/>
              <a:t>Values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772342"/>
            <a:ext cx="4019550" cy="1133475"/>
          </a:xfrm>
          <a:prstGeom prst="rect">
            <a:avLst/>
          </a:prstGeom>
        </p:spPr>
      </p:pic>
    </p:spTree>
    <p:extLst>
      <p:ext uri="{BB962C8B-B14F-4D97-AF65-F5344CB8AC3E}">
        <p14:creationId xmlns:p14="http://schemas.microsoft.com/office/powerpoint/2010/main" val="269673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Self referral</a:t>
            </a:r>
          </a:p>
          <a:p>
            <a:r>
              <a:rPr lang="en-US" dirty="0"/>
              <a:t>Personal views</a:t>
            </a:r>
          </a:p>
          <a:p>
            <a:r>
              <a:rPr lang="en-US" dirty="0"/>
              <a:t>Self rewarding/gaining</a:t>
            </a:r>
          </a:p>
          <a:p>
            <a:endParaRPr lang="en-US" dirty="0"/>
          </a:p>
          <a:p>
            <a:r>
              <a:rPr lang="en-US" dirty="0"/>
              <a:t>Get to know their self interests</a:t>
            </a:r>
          </a:p>
        </p:txBody>
      </p:sp>
      <p:sp>
        <p:nvSpPr>
          <p:cNvPr id="3" name="Title 2"/>
          <p:cNvSpPr>
            <a:spLocks noGrp="1"/>
          </p:cNvSpPr>
          <p:nvPr>
            <p:ph type="title"/>
          </p:nvPr>
        </p:nvSpPr>
        <p:spPr>
          <a:xfrm>
            <a:off x="1989344" y="412495"/>
            <a:ext cx="6526006" cy="1325563"/>
          </a:xfrm>
        </p:spPr>
        <p:txBody>
          <a:bodyPr>
            <a:normAutofit fontScale="90000"/>
          </a:bodyPr>
          <a:lstStyle/>
          <a:p>
            <a:r>
              <a:rPr lang="en-US" sz="3100" dirty="0"/>
              <a:t>Responsiveness to Patient Needs that Supersedes Self Interest</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96" y="4074160"/>
            <a:ext cx="2828829" cy="1882457"/>
          </a:xfrm>
          <a:prstGeom prst="rect">
            <a:avLst/>
          </a:prstGeom>
        </p:spPr>
      </p:pic>
    </p:spTree>
    <p:extLst>
      <p:ext uri="{BB962C8B-B14F-4D97-AF65-F5344CB8AC3E}">
        <p14:creationId xmlns:p14="http://schemas.microsoft.com/office/powerpoint/2010/main" val="353154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Maintain a higher standard of integrity than is generally expected of others because so much is expected of us.</a:t>
            </a:r>
          </a:p>
          <a:p>
            <a:endParaRPr lang="en-US" dirty="0"/>
          </a:p>
          <a:p>
            <a:r>
              <a:rPr lang="en-US" dirty="0"/>
              <a:t>Value human life, respect the dignity of each individual, and render our services with courtesy and civility.</a:t>
            </a:r>
          </a:p>
          <a:p>
            <a:pPr marL="0" indent="0">
              <a:buNone/>
            </a:pPr>
            <a:endParaRPr lang="en-US" dirty="0"/>
          </a:p>
        </p:txBody>
      </p:sp>
      <p:sp>
        <p:nvSpPr>
          <p:cNvPr id="3" name="Title 2"/>
          <p:cNvSpPr>
            <a:spLocks noGrp="1"/>
          </p:cNvSpPr>
          <p:nvPr>
            <p:ph type="title"/>
          </p:nvPr>
        </p:nvSpPr>
        <p:spPr/>
        <p:txBody>
          <a:bodyPr/>
          <a:lstStyle/>
          <a:p>
            <a:r>
              <a:rPr lang="en-US" dirty="0"/>
              <a:t>Accountability to Patients, Society and the Profession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175" y="4329112"/>
            <a:ext cx="2533650" cy="1800225"/>
          </a:xfrm>
          <a:prstGeom prst="rect">
            <a:avLst/>
          </a:prstGeom>
        </p:spPr>
      </p:pic>
    </p:spTree>
    <p:extLst>
      <p:ext uri="{BB962C8B-B14F-4D97-AF65-F5344CB8AC3E}">
        <p14:creationId xmlns:p14="http://schemas.microsoft.com/office/powerpoint/2010/main" val="419429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sz="2800" dirty="0"/>
              <a:t>Including but not limited to:</a:t>
            </a:r>
          </a:p>
          <a:p>
            <a:pPr lvl="1"/>
            <a:r>
              <a:rPr lang="en-US" sz="2800" dirty="0"/>
              <a:t>diversity in gender</a:t>
            </a:r>
          </a:p>
          <a:p>
            <a:pPr lvl="1"/>
            <a:r>
              <a:rPr lang="en-US" sz="2800" dirty="0"/>
              <a:t>age</a:t>
            </a:r>
          </a:p>
          <a:p>
            <a:pPr lvl="1"/>
            <a:r>
              <a:rPr lang="en-US" sz="2800" dirty="0"/>
              <a:t>disabilities</a:t>
            </a:r>
          </a:p>
          <a:p>
            <a:pPr lvl="1"/>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Sensitivity and Responsiveness to a Diverse Patient Population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925" y="4309110"/>
            <a:ext cx="3248025" cy="1409700"/>
          </a:xfrm>
          <a:prstGeom prst="rect">
            <a:avLst/>
          </a:prstGeom>
        </p:spPr>
      </p:pic>
    </p:spTree>
    <p:extLst>
      <p:ext uri="{BB962C8B-B14F-4D97-AF65-F5344CB8AC3E}">
        <p14:creationId xmlns:p14="http://schemas.microsoft.com/office/powerpoint/2010/main" val="195523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3" name="Picture 2">
            <a:extLst>
              <a:ext uri="{FF2B5EF4-FFF2-40B4-BE49-F238E27FC236}">
                <a16:creationId xmlns:a16="http://schemas.microsoft.com/office/drawing/2014/main" id="{DB876681-5E88-AE4C-8BAF-6D11BFED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702" y="1384243"/>
            <a:ext cx="4324464" cy="3977640"/>
          </a:xfrm>
          <a:prstGeom prst="rect">
            <a:avLst/>
          </a:prstGeom>
        </p:spPr>
      </p:pic>
    </p:spTree>
    <p:extLst>
      <p:ext uri="{BB962C8B-B14F-4D97-AF65-F5344CB8AC3E}">
        <p14:creationId xmlns:p14="http://schemas.microsoft.com/office/powerpoint/2010/main" val="15781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250" y="246466"/>
            <a:ext cx="6526006" cy="1325563"/>
          </a:xfrm>
        </p:spPr>
        <p:txBody>
          <a:bodyPr/>
          <a:lstStyle/>
          <a:p>
            <a:r>
              <a:rPr lang="en-US" dirty="0"/>
              <a:t>Introducing Your Presenter</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6" name="Content Placeholder 1">
            <a:extLst>
              <a:ext uri="{FF2B5EF4-FFF2-40B4-BE49-F238E27FC236}">
                <a16:creationId xmlns:a16="http://schemas.microsoft.com/office/drawing/2014/main" id="{338BD320-7723-3C42-90E6-73FA0740E6DE}"/>
              </a:ext>
            </a:extLst>
          </p:cNvPr>
          <p:cNvSpPr txBox="1">
            <a:spLocks/>
          </p:cNvSpPr>
          <p:nvPr/>
        </p:nvSpPr>
        <p:spPr>
          <a:xfrm>
            <a:off x="3526310" y="1338522"/>
            <a:ext cx="5177480" cy="44086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endParaRPr lang="en-US" b="1" dirty="0"/>
          </a:p>
          <a:p>
            <a:pPr marL="0" indent="0" algn="ctr" fontAlgn="auto">
              <a:spcAft>
                <a:spcPts val="0"/>
              </a:spcAft>
              <a:buFont typeface="Arial" panose="020B0604020202020204" pitchFamily="34" charset="0"/>
              <a:buNone/>
            </a:pPr>
            <a:r>
              <a:rPr lang="en-US" b="1" dirty="0"/>
              <a:t>Amy Lefkovic, MHA</a:t>
            </a:r>
          </a:p>
          <a:p>
            <a:pPr marL="0" indent="0" fontAlgn="auto">
              <a:spcAft>
                <a:spcPts val="0"/>
              </a:spcAft>
              <a:buFont typeface="Arial" panose="020B0604020202020204" pitchFamily="34" charset="0"/>
              <a:buNone/>
            </a:pPr>
            <a:endParaRPr lang="en-US" b="1" dirty="0"/>
          </a:p>
          <a:p>
            <a:pPr fontAlgn="auto">
              <a:spcAft>
                <a:spcPts val="0"/>
              </a:spcAft>
            </a:pPr>
            <a:r>
              <a:rPr lang="en-US" sz="1800" b="0" dirty="0"/>
              <a:t>Received her Bachelors Degree in Health Information Management from Kean University</a:t>
            </a:r>
          </a:p>
          <a:p>
            <a:pPr fontAlgn="auto">
              <a:spcAft>
                <a:spcPts val="0"/>
              </a:spcAft>
            </a:pPr>
            <a:r>
              <a:rPr lang="en-US" sz="1800" b="0" dirty="0"/>
              <a:t>Began her career in Graduate Medical Education (GME) at Hospital for Special Surgery as the Radiology Fellowship Program Coordinator</a:t>
            </a:r>
          </a:p>
          <a:p>
            <a:pPr fontAlgn="auto">
              <a:spcAft>
                <a:spcPts val="0"/>
              </a:spcAft>
            </a:pPr>
            <a:r>
              <a:rPr lang="en-US" sz="1800" b="0" dirty="0"/>
              <a:t>Received her Masters degree in Healthcare Administration from Seton Hall University</a:t>
            </a:r>
          </a:p>
          <a:p>
            <a:pPr fontAlgn="auto">
              <a:spcAft>
                <a:spcPts val="0"/>
              </a:spcAft>
            </a:pPr>
            <a:r>
              <a:rPr lang="en-US" sz="1800" b="0" dirty="0"/>
              <a:t>Continued her career in GME at Lutheran Medical Center as the OB/GYN Residency Coordinator</a:t>
            </a:r>
          </a:p>
          <a:p>
            <a:pPr fontAlgn="auto">
              <a:spcAft>
                <a:spcPts val="0"/>
              </a:spcAft>
            </a:pPr>
            <a:r>
              <a:rPr lang="en-US" sz="1800" b="0" dirty="0"/>
              <a:t>Is currently the Manager of GME and Academic Affairs at Staten Island University Hospital</a:t>
            </a:r>
          </a:p>
          <a:p>
            <a:pPr fontAlgn="auto">
              <a:spcAft>
                <a:spcPts val="0"/>
              </a:spcAft>
            </a:pPr>
            <a:endParaRPr lang="en-US" b="0" dirty="0"/>
          </a:p>
        </p:txBody>
      </p:sp>
      <p:pic>
        <p:nvPicPr>
          <p:cNvPr id="9" name="Picture 8">
            <a:extLst>
              <a:ext uri="{FF2B5EF4-FFF2-40B4-BE49-F238E27FC236}">
                <a16:creationId xmlns:a16="http://schemas.microsoft.com/office/drawing/2014/main" id="{BD506173-127F-364C-AAAE-D00CBBF55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5271" y="2200301"/>
            <a:ext cx="2703470" cy="3498608"/>
          </a:xfrm>
          <a:prstGeom prst="rect">
            <a:avLst/>
          </a:prstGeom>
        </p:spPr>
      </p:pic>
    </p:spTree>
    <p:extLst>
      <p:ext uri="{BB962C8B-B14F-4D97-AF65-F5344CB8AC3E}">
        <p14:creationId xmlns:p14="http://schemas.microsoft.com/office/powerpoint/2010/main" val="135002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Transgender </a:t>
            </a:r>
          </a:p>
          <a:p>
            <a:r>
              <a:rPr lang="en-US" dirty="0"/>
              <a:t>Confused</a:t>
            </a:r>
          </a:p>
          <a:p>
            <a:r>
              <a:rPr lang="en-US" dirty="0"/>
              <a:t>Pain threshold</a:t>
            </a:r>
          </a:p>
          <a:p>
            <a:r>
              <a:rPr lang="en-US" dirty="0"/>
              <a:t>Mastered the art of complaining </a:t>
            </a:r>
          </a:p>
        </p:txBody>
      </p:sp>
      <p:sp>
        <p:nvSpPr>
          <p:cNvPr id="3" name="Title 2"/>
          <p:cNvSpPr>
            <a:spLocks noGrp="1"/>
          </p:cNvSpPr>
          <p:nvPr>
            <p:ph type="title"/>
          </p:nvPr>
        </p:nvSpPr>
        <p:spPr/>
        <p:txBody>
          <a:bodyPr/>
          <a:lstStyle/>
          <a:p>
            <a:r>
              <a:rPr lang="en-US" dirty="0"/>
              <a:t>Diversity in gender</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5" y="3986530"/>
            <a:ext cx="2562225" cy="1790700"/>
          </a:xfrm>
          <a:prstGeom prst="rect">
            <a:avLst/>
          </a:prstGeom>
        </p:spPr>
      </p:pic>
    </p:spTree>
    <p:extLst>
      <p:ext uri="{BB962C8B-B14F-4D97-AF65-F5344CB8AC3E}">
        <p14:creationId xmlns:p14="http://schemas.microsoft.com/office/powerpoint/2010/main" val="314382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Guardian</a:t>
            </a:r>
          </a:p>
          <a:p>
            <a:r>
              <a:rPr lang="en-US" dirty="0"/>
              <a:t>Expressing concerns</a:t>
            </a:r>
          </a:p>
          <a:p>
            <a:r>
              <a:rPr lang="en-US" dirty="0"/>
              <a:t>Confidentiality</a:t>
            </a:r>
          </a:p>
          <a:p>
            <a:r>
              <a:rPr lang="en-US" dirty="0"/>
              <a:t>Shy</a:t>
            </a:r>
          </a:p>
          <a:p>
            <a:endParaRPr lang="en-US" dirty="0"/>
          </a:p>
        </p:txBody>
      </p:sp>
      <p:sp>
        <p:nvSpPr>
          <p:cNvPr id="3" name="Title 2"/>
          <p:cNvSpPr>
            <a:spLocks noGrp="1"/>
          </p:cNvSpPr>
          <p:nvPr>
            <p:ph type="title"/>
          </p:nvPr>
        </p:nvSpPr>
        <p:spPr/>
        <p:txBody>
          <a:bodyPr/>
          <a:lstStyle/>
          <a:p>
            <a:r>
              <a:rPr lang="en-US" dirty="0"/>
              <a:t>Age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3840480"/>
            <a:ext cx="3616170" cy="1791081"/>
          </a:xfrm>
          <a:prstGeom prst="rect">
            <a:avLst/>
          </a:prstGeom>
        </p:spPr>
      </p:pic>
    </p:spTree>
    <p:extLst>
      <p:ext uri="{BB962C8B-B14F-4D97-AF65-F5344CB8AC3E}">
        <p14:creationId xmlns:p14="http://schemas.microsoft.com/office/powerpoint/2010/main" val="17606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Forgetfulness</a:t>
            </a:r>
          </a:p>
          <a:p>
            <a:pPr marL="0" indent="0">
              <a:buNone/>
            </a:pPr>
            <a:endParaRPr lang="en-US" dirty="0"/>
          </a:p>
          <a:p>
            <a:r>
              <a:rPr lang="en-US" dirty="0"/>
              <a:t>Full disclosure</a:t>
            </a:r>
          </a:p>
          <a:p>
            <a:pPr marL="0" indent="0">
              <a:buNone/>
            </a:pPr>
            <a:endParaRPr lang="en-US" dirty="0"/>
          </a:p>
          <a:p>
            <a:r>
              <a:rPr lang="en-US" dirty="0"/>
              <a:t>Dementia</a:t>
            </a:r>
          </a:p>
          <a:p>
            <a:pPr marL="0" indent="0">
              <a:buNone/>
            </a:pPr>
            <a:endParaRPr lang="en-US" dirty="0"/>
          </a:p>
        </p:txBody>
      </p:sp>
      <p:sp>
        <p:nvSpPr>
          <p:cNvPr id="3" name="Title 2"/>
          <p:cNvSpPr>
            <a:spLocks noGrp="1"/>
          </p:cNvSpPr>
          <p:nvPr>
            <p:ph type="title"/>
          </p:nvPr>
        </p:nvSpPr>
        <p:spPr/>
        <p:txBody>
          <a:bodyPr/>
          <a:lstStyle/>
          <a:p>
            <a:r>
              <a:rPr lang="en-US" dirty="0"/>
              <a:t>Age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4347659"/>
            <a:ext cx="3495675" cy="1304925"/>
          </a:xfrm>
          <a:prstGeom prst="rect">
            <a:avLst/>
          </a:prstGeom>
        </p:spPr>
      </p:pic>
    </p:spTree>
    <p:extLst>
      <p:ext uri="{BB962C8B-B14F-4D97-AF65-F5344CB8AC3E}">
        <p14:creationId xmlns:p14="http://schemas.microsoft.com/office/powerpoint/2010/main" val="185036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Apparent/Not apparent</a:t>
            </a:r>
          </a:p>
          <a:p>
            <a:r>
              <a:rPr lang="en-US" dirty="0"/>
              <a:t>Full concept</a:t>
            </a:r>
          </a:p>
          <a:p>
            <a:r>
              <a:rPr lang="en-US" dirty="0"/>
              <a:t>Medical advise </a:t>
            </a:r>
          </a:p>
          <a:p>
            <a:r>
              <a:rPr lang="en-US" dirty="0"/>
              <a:t>Embarrassed</a:t>
            </a:r>
          </a:p>
          <a:p>
            <a:r>
              <a:rPr lang="en-US" dirty="0"/>
              <a:t>Difficulty examining </a:t>
            </a:r>
          </a:p>
        </p:txBody>
      </p:sp>
      <p:sp>
        <p:nvSpPr>
          <p:cNvPr id="3" name="Title 2"/>
          <p:cNvSpPr>
            <a:spLocks noGrp="1"/>
          </p:cNvSpPr>
          <p:nvPr>
            <p:ph type="title"/>
          </p:nvPr>
        </p:nvSpPr>
        <p:spPr/>
        <p:txBody>
          <a:bodyPr/>
          <a:lstStyle/>
          <a:p>
            <a:r>
              <a:rPr lang="en-US" dirty="0"/>
              <a:t>Disabilities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4288536"/>
            <a:ext cx="3130550" cy="1753108"/>
          </a:xfrm>
          <a:prstGeom prst="rect">
            <a:avLst/>
          </a:prstGeom>
        </p:spPr>
      </p:pic>
      <p:sp>
        <p:nvSpPr>
          <p:cNvPr id="7" name="Rectangle 6">
            <a:extLst>
              <a:ext uri="{FF2B5EF4-FFF2-40B4-BE49-F238E27FC236}">
                <a16:creationId xmlns:a16="http://schemas.microsoft.com/office/drawing/2014/main" id="{A590256A-138F-1647-A9A6-904E05B04D01}"/>
              </a:ext>
            </a:extLst>
          </p:cNvPr>
          <p:cNvSpPr/>
          <p:nvPr/>
        </p:nvSpPr>
        <p:spPr>
          <a:xfrm>
            <a:off x="2660904" y="5907024"/>
            <a:ext cx="4151376" cy="269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28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3" name="Picture 2">
            <a:extLst>
              <a:ext uri="{FF2B5EF4-FFF2-40B4-BE49-F238E27FC236}">
                <a16:creationId xmlns:a16="http://schemas.microsoft.com/office/drawing/2014/main" id="{8C5D37A5-F27F-564C-BF90-AC41AF1C6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914" y="1912365"/>
            <a:ext cx="3925062" cy="3262163"/>
          </a:xfrm>
          <a:prstGeom prst="rect">
            <a:avLst/>
          </a:prstGeom>
        </p:spPr>
      </p:pic>
    </p:spTree>
    <p:extLst>
      <p:ext uri="{BB962C8B-B14F-4D97-AF65-F5344CB8AC3E}">
        <p14:creationId xmlns:p14="http://schemas.microsoft.com/office/powerpoint/2010/main" val="164632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85098"/>
            <a:ext cx="7886700" cy="4438905"/>
          </a:xfrm>
        </p:spPr>
        <p:txBody>
          <a:bodyPr/>
          <a:lstStyle/>
          <a:p>
            <a:r>
              <a:rPr lang="fr-FR" sz="3200" dirty="0"/>
              <a:t>Culture </a:t>
            </a:r>
          </a:p>
          <a:p>
            <a:r>
              <a:rPr lang="fr-FR" sz="3200" dirty="0"/>
              <a:t>Race </a:t>
            </a:r>
          </a:p>
          <a:p>
            <a:r>
              <a:rPr lang="fr-FR" sz="3200" dirty="0"/>
              <a:t>Religion</a:t>
            </a:r>
          </a:p>
          <a:p>
            <a:r>
              <a:rPr lang="fr-FR" sz="3200" dirty="0"/>
              <a:t>Sexual orientation</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Sensitivity and Responsiveness to a Diverse Patient Population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060" y="4551362"/>
            <a:ext cx="3028950" cy="1514475"/>
          </a:xfrm>
          <a:prstGeom prst="rect">
            <a:avLst/>
          </a:prstGeom>
        </p:spPr>
      </p:pic>
    </p:spTree>
    <p:extLst>
      <p:ext uri="{BB962C8B-B14F-4D97-AF65-F5344CB8AC3E}">
        <p14:creationId xmlns:p14="http://schemas.microsoft.com/office/powerpoint/2010/main" val="2316557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Health disparities refer to differences in the health status of different groups of people. Some groups of people have higher rates of certain diseases, and more deaths and suffering from them, compared to others. </a:t>
            </a:r>
          </a:p>
        </p:txBody>
      </p:sp>
      <p:sp>
        <p:nvSpPr>
          <p:cNvPr id="3" name="Title 2"/>
          <p:cNvSpPr>
            <a:spLocks noGrp="1"/>
          </p:cNvSpPr>
          <p:nvPr>
            <p:ph type="title"/>
          </p:nvPr>
        </p:nvSpPr>
        <p:spPr/>
        <p:txBody>
          <a:bodyPr/>
          <a:lstStyle/>
          <a:p>
            <a:r>
              <a:rPr lang="en-US" dirty="0"/>
              <a:t>Health Care Disparities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8" name="Picture 7">
            <a:extLst>
              <a:ext uri="{FF2B5EF4-FFF2-40B4-BE49-F238E27FC236}">
                <a16:creationId xmlns:a16="http://schemas.microsoft.com/office/drawing/2014/main" id="{F436A29B-0E76-EB40-A833-627402CC1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931" y="3517095"/>
            <a:ext cx="4824730" cy="2469281"/>
          </a:xfrm>
          <a:prstGeom prst="rect">
            <a:avLst/>
          </a:prstGeom>
        </p:spPr>
      </p:pic>
      <p:sp>
        <p:nvSpPr>
          <p:cNvPr id="9" name="Rectangle 8">
            <a:extLst>
              <a:ext uri="{FF2B5EF4-FFF2-40B4-BE49-F238E27FC236}">
                <a16:creationId xmlns:a16="http://schemas.microsoft.com/office/drawing/2014/main" id="{3C6C7D0E-1FD0-884A-B223-301F88ED1BDC}"/>
              </a:ext>
            </a:extLst>
          </p:cNvPr>
          <p:cNvSpPr/>
          <p:nvPr/>
        </p:nvSpPr>
        <p:spPr>
          <a:xfrm>
            <a:off x="2139696" y="3392424"/>
            <a:ext cx="5056632" cy="201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CEE3FD-2514-9A4C-B611-633FF803F1D6}"/>
              </a:ext>
            </a:extLst>
          </p:cNvPr>
          <p:cNvSpPr/>
          <p:nvPr/>
        </p:nvSpPr>
        <p:spPr>
          <a:xfrm>
            <a:off x="7032859" y="3469902"/>
            <a:ext cx="1039515" cy="2563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488F5D-9B8F-6D4F-80F0-3249D2B6CE3E}"/>
              </a:ext>
            </a:extLst>
          </p:cNvPr>
          <p:cNvSpPr/>
          <p:nvPr/>
        </p:nvSpPr>
        <p:spPr>
          <a:xfrm>
            <a:off x="1651819" y="5722374"/>
            <a:ext cx="5850194" cy="38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61EF2-106F-1946-B917-B95DEA368ED7}"/>
              </a:ext>
            </a:extLst>
          </p:cNvPr>
          <p:cNvSpPr/>
          <p:nvPr/>
        </p:nvSpPr>
        <p:spPr>
          <a:xfrm>
            <a:off x="2035627" y="3540690"/>
            <a:ext cx="252587" cy="2469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96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pic>
        <p:nvPicPr>
          <p:cNvPr id="8" name="Picture 7">
            <a:extLst>
              <a:ext uri="{FF2B5EF4-FFF2-40B4-BE49-F238E27FC236}">
                <a16:creationId xmlns:a16="http://schemas.microsoft.com/office/drawing/2014/main" id="{5715117B-165C-4341-B43E-EA5B63D2D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246" y="2104564"/>
            <a:ext cx="5385732" cy="2998057"/>
          </a:xfrm>
          <a:prstGeom prst="rect">
            <a:avLst/>
          </a:prstGeom>
        </p:spPr>
      </p:pic>
    </p:spTree>
    <p:extLst>
      <p:ext uri="{BB962C8B-B14F-4D97-AF65-F5344CB8AC3E}">
        <p14:creationId xmlns:p14="http://schemas.microsoft.com/office/powerpoint/2010/main" val="407844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They are doctors/scientists!</a:t>
            </a:r>
          </a:p>
          <a:p>
            <a:endParaRPr lang="en-US" dirty="0"/>
          </a:p>
          <a:p>
            <a:r>
              <a:rPr lang="en-US" dirty="0"/>
              <a:t>Need to know more detail than just a few concepts</a:t>
            </a:r>
          </a:p>
          <a:p>
            <a:endParaRPr lang="en-US" dirty="0"/>
          </a:p>
          <a:p>
            <a:r>
              <a:rPr lang="en-US" dirty="0"/>
              <a:t>Healthcare beliefs and interactions </a:t>
            </a:r>
          </a:p>
          <a:p>
            <a:endParaRPr lang="en-US" dirty="0"/>
          </a:p>
          <a:p>
            <a:r>
              <a:rPr lang="en-US" dirty="0"/>
              <a:t>Common healthcare ailments </a:t>
            </a:r>
          </a:p>
        </p:txBody>
      </p:sp>
      <p:sp>
        <p:nvSpPr>
          <p:cNvPr id="3" name="Title 2"/>
          <p:cNvSpPr>
            <a:spLocks noGrp="1"/>
          </p:cNvSpPr>
          <p:nvPr>
            <p:ph type="title"/>
          </p:nvPr>
        </p:nvSpPr>
        <p:spPr/>
        <p:txBody>
          <a:bodyPr/>
          <a:lstStyle/>
          <a:p>
            <a:r>
              <a:rPr lang="en-US" dirty="0"/>
              <a:t>Reminder</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pic>
        <p:nvPicPr>
          <p:cNvPr id="7" name="irc_mi" descr="http://www.consulmarc.it/sites/default/files/angolo-dell-omino.gif">
            <a:extLst>
              <a:ext uri="{FF2B5EF4-FFF2-40B4-BE49-F238E27FC236}">
                <a16:creationId xmlns:a16="http://schemas.microsoft.com/office/drawing/2014/main" id="{B483E47E-B40F-C344-ACAA-E99C5C8E78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57950" y="369116"/>
            <a:ext cx="2123988" cy="2012017"/>
          </a:xfrm>
          <a:prstGeom prst="rect">
            <a:avLst/>
          </a:prstGeom>
          <a:noFill/>
          <a:ln>
            <a:noFill/>
          </a:ln>
        </p:spPr>
      </p:pic>
    </p:spTree>
    <p:extLst>
      <p:ext uri="{BB962C8B-B14F-4D97-AF65-F5344CB8AC3E}">
        <p14:creationId xmlns:p14="http://schemas.microsoft.com/office/powerpoint/2010/main" val="2685896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Break it down </a:t>
            </a:r>
          </a:p>
          <a:p>
            <a:endParaRPr lang="en-US" dirty="0"/>
          </a:p>
          <a:p>
            <a:r>
              <a:rPr lang="en-US" dirty="0"/>
              <a:t>Explain</a:t>
            </a:r>
          </a:p>
          <a:p>
            <a:endParaRPr lang="en-US" dirty="0"/>
          </a:p>
          <a:p>
            <a:r>
              <a:rPr lang="en-US" dirty="0"/>
              <a:t>Show them</a:t>
            </a:r>
          </a:p>
          <a:p>
            <a:endParaRPr lang="en-US" dirty="0"/>
          </a:p>
          <a:p>
            <a:r>
              <a:rPr lang="en-US" dirty="0"/>
              <a:t>Very busy </a:t>
            </a:r>
          </a:p>
          <a:p>
            <a:endParaRPr lang="en-US" dirty="0"/>
          </a:p>
          <a:p>
            <a:endParaRPr lang="en-US" dirty="0"/>
          </a:p>
        </p:txBody>
      </p:sp>
      <p:sp>
        <p:nvSpPr>
          <p:cNvPr id="3" name="Title 2"/>
          <p:cNvSpPr>
            <a:spLocks noGrp="1"/>
          </p:cNvSpPr>
          <p:nvPr>
            <p:ph type="title"/>
          </p:nvPr>
        </p:nvSpPr>
        <p:spPr/>
        <p:txBody>
          <a:bodyPr/>
          <a:lstStyle/>
          <a:p>
            <a:r>
              <a:rPr lang="en-US" dirty="0"/>
              <a:t>Inform them</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pic>
        <p:nvPicPr>
          <p:cNvPr id="12" name="Picture 11">
            <a:extLst>
              <a:ext uri="{FF2B5EF4-FFF2-40B4-BE49-F238E27FC236}">
                <a16:creationId xmlns:a16="http://schemas.microsoft.com/office/drawing/2014/main" id="{2B2974B2-2386-EB4C-948F-F90E1DDFC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275" y="2135560"/>
            <a:ext cx="4250655" cy="2837422"/>
          </a:xfrm>
          <a:prstGeom prst="rect">
            <a:avLst/>
          </a:prstGeom>
        </p:spPr>
      </p:pic>
    </p:spTree>
    <p:extLst>
      <p:ext uri="{BB962C8B-B14F-4D97-AF65-F5344CB8AC3E}">
        <p14:creationId xmlns:p14="http://schemas.microsoft.com/office/powerpoint/2010/main" val="347419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review the responsibilities and requirements of residents with respect to diversity</a:t>
            </a:r>
          </a:p>
          <a:p>
            <a:endParaRPr lang="en-US" dirty="0"/>
          </a:p>
          <a:p>
            <a:r>
              <a:rPr lang="en-US" dirty="0"/>
              <a:t>To determine what can be done to fulfill these requirements </a:t>
            </a:r>
          </a:p>
          <a:p>
            <a:pPr marL="0" indent="0">
              <a:buNone/>
            </a:pPr>
            <a:endParaRPr lang="en-US" dirty="0"/>
          </a:p>
          <a:p>
            <a:r>
              <a:rPr lang="en-US" dirty="0"/>
              <a:t>To explore ways in which recruitment can help aid in the diversity of your program</a:t>
            </a:r>
          </a:p>
        </p:txBody>
      </p:sp>
      <p:sp>
        <p:nvSpPr>
          <p:cNvPr id="2" name="Title 1"/>
          <p:cNvSpPr>
            <a:spLocks noGrp="1"/>
          </p:cNvSpPr>
          <p:nvPr>
            <p:ph type="title"/>
          </p:nvPr>
        </p:nvSpPr>
        <p:spPr/>
        <p:txBody>
          <a:bodyPr/>
          <a:lstStyle/>
          <a:p>
            <a:r>
              <a:rPr lang="en-US" dirty="0"/>
              <a:t>Goals and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May not have thought about</a:t>
            </a:r>
          </a:p>
          <a:p>
            <a:pPr lvl="1"/>
            <a:r>
              <a:rPr lang="en-US" dirty="0"/>
              <a:t>Age</a:t>
            </a:r>
          </a:p>
          <a:p>
            <a:pPr lvl="1"/>
            <a:r>
              <a:rPr lang="en-US" dirty="0"/>
              <a:t>Gender</a:t>
            </a:r>
          </a:p>
          <a:p>
            <a:pPr lvl="1"/>
            <a:r>
              <a:rPr lang="en-US" dirty="0"/>
              <a:t>Disabilities</a:t>
            </a:r>
          </a:p>
          <a:p>
            <a:pPr marL="0" indent="0">
              <a:buNone/>
            </a:pPr>
            <a:endParaRPr lang="en-US" dirty="0"/>
          </a:p>
          <a:p>
            <a:r>
              <a:rPr lang="en-US" dirty="0"/>
              <a:t>Bias testing</a:t>
            </a:r>
          </a:p>
          <a:p>
            <a:endParaRPr lang="en-US" dirty="0"/>
          </a:p>
          <a:p>
            <a:r>
              <a:rPr lang="en-US" dirty="0"/>
              <a:t>Fear of the unknown </a:t>
            </a:r>
          </a:p>
          <a:p>
            <a:endParaRPr lang="en-US" dirty="0"/>
          </a:p>
          <a:p>
            <a:r>
              <a:rPr lang="en-US" dirty="0"/>
              <a:t>Personal opinions </a:t>
            </a:r>
          </a:p>
        </p:txBody>
      </p:sp>
      <p:sp>
        <p:nvSpPr>
          <p:cNvPr id="3" name="Title 2"/>
          <p:cNvSpPr>
            <a:spLocks noGrp="1"/>
          </p:cNvSpPr>
          <p:nvPr>
            <p:ph type="title"/>
          </p:nvPr>
        </p:nvSpPr>
        <p:spPr/>
        <p:txBody>
          <a:bodyPr/>
          <a:lstStyle/>
          <a:p>
            <a:r>
              <a:rPr lang="en-US" dirty="0"/>
              <a:t>Bring to Light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599820"/>
            <a:ext cx="2009775" cy="22764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3181985"/>
            <a:ext cx="1952625" cy="2343150"/>
          </a:xfrm>
          <a:prstGeom prst="rect">
            <a:avLst/>
          </a:prstGeom>
        </p:spPr>
      </p:pic>
    </p:spTree>
    <p:extLst>
      <p:ext uri="{BB962C8B-B14F-4D97-AF65-F5344CB8AC3E}">
        <p14:creationId xmlns:p14="http://schemas.microsoft.com/office/powerpoint/2010/main" val="423223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Let is sink in </a:t>
            </a:r>
          </a:p>
          <a:p>
            <a:endParaRPr lang="en-US" dirty="0"/>
          </a:p>
          <a:p>
            <a:r>
              <a:rPr lang="en-US" dirty="0"/>
              <a:t>What do you think?</a:t>
            </a:r>
          </a:p>
          <a:p>
            <a:endParaRPr lang="en-US" dirty="0"/>
          </a:p>
          <a:p>
            <a:r>
              <a:rPr lang="en-US" dirty="0"/>
              <a:t>What is their </a:t>
            </a:r>
            <a:r>
              <a:rPr lang="en-US" b="1" dirty="0">
                <a:solidFill>
                  <a:srgbClr val="FF0000"/>
                </a:solidFill>
              </a:rPr>
              <a:t>new</a:t>
            </a:r>
            <a:r>
              <a:rPr lang="en-US" dirty="0"/>
              <a:t> mission </a:t>
            </a:r>
          </a:p>
        </p:txBody>
      </p:sp>
      <p:sp>
        <p:nvSpPr>
          <p:cNvPr id="3" name="Title 2"/>
          <p:cNvSpPr>
            <a:spLocks noGrp="1"/>
          </p:cNvSpPr>
          <p:nvPr>
            <p:ph type="title"/>
          </p:nvPr>
        </p:nvSpPr>
        <p:spPr/>
        <p:txBody>
          <a:bodyPr/>
          <a:lstStyle/>
          <a:p>
            <a:r>
              <a:rPr lang="en-US" dirty="0"/>
              <a:t>Ask Them</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789" y="4644390"/>
            <a:ext cx="3228975" cy="1409700"/>
          </a:xfrm>
          <a:prstGeom prst="rect">
            <a:avLst/>
          </a:prstGeom>
        </p:spPr>
      </p:pic>
    </p:spTree>
    <p:extLst>
      <p:ext uri="{BB962C8B-B14F-4D97-AF65-F5344CB8AC3E}">
        <p14:creationId xmlns:p14="http://schemas.microsoft.com/office/powerpoint/2010/main" val="2273471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Monthly diversity meetings/workshops</a:t>
            </a:r>
          </a:p>
          <a:p>
            <a:pPr lvl="1"/>
            <a:r>
              <a:rPr lang="en-US" dirty="0"/>
              <a:t>Personal experiences</a:t>
            </a:r>
          </a:p>
          <a:p>
            <a:pPr lvl="1"/>
            <a:r>
              <a:rPr lang="en-US" dirty="0"/>
              <a:t>Patient experiences</a:t>
            </a:r>
          </a:p>
          <a:p>
            <a:pPr lvl="1"/>
            <a:endParaRPr lang="en-US" dirty="0"/>
          </a:p>
          <a:p>
            <a:r>
              <a:rPr lang="en-US" dirty="0"/>
              <a:t>Calendar of holidays along with summary</a:t>
            </a:r>
          </a:p>
          <a:p>
            <a:endParaRPr lang="en-US" dirty="0"/>
          </a:p>
          <a:p>
            <a:r>
              <a:rPr lang="en-US" dirty="0"/>
              <a:t>Up to date information </a:t>
            </a:r>
          </a:p>
          <a:p>
            <a:pPr lvl="1"/>
            <a:r>
              <a:rPr lang="en-US" dirty="0"/>
              <a:t>LGBTQ community </a:t>
            </a:r>
          </a:p>
        </p:txBody>
      </p:sp>
      <p:sp>
        <p:nvSpPr>
          <p:cNvPr id="3" name="Title 2"/>
          <p:cNvSpPr>
            <a:spLocks noGrp="1"/>
          </p:cNvSpPr>
          <p:nvPr>
            <p:ph type="title"/>
          </p:nvPr>
        </p:nvSpPr>
        <p:spPr/>
        <p:txBody>
          <a:bodyPr/>
          <a:lstStyle/>
          <a:p>
            <a:r>
              <a:rPr lang="en-US" dirty="0"/>
              <a:t>Educate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710" y="4300537"/>
            <a:ext cx="2628900" cy="1743075"/>
          </a:xfrm>
          <a:prstGeom prst="rect">
            <a:avLst/>
          </a:prstGeom>
        </p:spPr>
      </p:pic>
    </p:spTree>
    <p:extLst>
      <p:ext uri="{BB962C8B-B14F-4D97-AF65-F5344CB8AC3E}">
        <p14:creationId xmlns:p14="http://schemas.microsoft.com/office/powerpoint/2010/main" val="400364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Subcommittees</a:t>
            </a:r>
          </a:p>
          <a:p>
            <a:endParaRPr lang="en-US" dirty="0"/>
          </a:p>
          <a:p>
            <a:r>
              <a:rPr lang="en-US" dirty="0"/>
              <a:t>Create diversity committee – let them teach us</a:t>
            </a:r>
          </a:p>
          <a:p>
            <a:pPr lvl="1"/>
            <a:r>
              <a:rPr lang="en-US" dirty="0"/>
              <a:t>Program </a:t>
            </a:r>
          </a:p>
          <a:p>
            <a:pPr lvl="1"/>
            <a:r>
              <a:rPr lang="en-US" dirty="0"/>
              <a:t>Hospital wide</a:t>
            </a:r>
          </a:p>
        </p:txBody>
      </p:sp>
      <p:sp>
        <p:nvSpPr>
          <p:cNvPr id="3" name="Title 2"/>
          <p:cNvSpPr>
            <a:spLocks noGrp="1"/>
          </p:cNvSpPr>
          <p:nvPr>
            <p:ph type="title"/>
          </p:nvPr>
        </p:nvSpPr>
        <p:spPr/>
        <p:txBody>
          <a:bodyPr/>
          <a:lstStyle/>
          <a:p>
            <a:r>
              <a:rPr lang="en-US" dirty="0"/>
              <a:t>Educate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pic>
        <p:nvPicPr>
          <p:cNvPr id="8" name="Picture 7">
            <a:extLst>
              <a:ext uri="{FF2B5EF4-FFF2-40B4-BE49-F238E27FC236}">
                <a16:creationId xmlns:a16="http://schemas.microsoft.com/office/drawing/2014/main" id="{E56EE72B-708B-E143-95E5-1C89945E8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366" y="3501792"/>
            <a:ext cx="2824235" cy="2531231"/>
          </a:xfrm>
          <a:prstGeom prst="rect">
            <a:avLst/>
          </a:prstGeom>
        </p:spPr>
      </p:pic>
    </p:spTree>
    <p:extLst>
      <p:ext uri="{BB962C8B-B14F-4D97-AF65-F5344CB8AC3E}">
        <p14:creationId xmlns:p14="http://schemas.microsoft.com/office/powerpoint/2010/main" val="2314358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Create subcommittees/groups/clubs</a:t>
            </a:r>
          </a:p>
          <a:p>
            <a:pPr lvl="1"/>
            <a:r>
              <a:rPr lang="en-US" dirty="0"/>
              <a:t>Religion</a:t>
            </a:r>
          </a:p>
          <a:p>
            <a:pPr lvl="1"/>
            <a:r>
              <a:rPr lang="en-US" dirty="0"/>
              <a:t>Race</a:t>
            </a:r>
          </a:p>
          <a:p>
            <a:pPr lvl="1"/>
            <a:r>
              <a:rPr lang="en-US" dirty="0"/>
              <a:t>Culture</a:t>
            </a:r>
          </a:p>
          <a:p>
            <a:endParaRPr lang="en-US" dirty="0"/>
          </a:p>
          <a:p>
            <a:r>
              <a:rPr lang="en-US" dirty="0"/>
              <a:t>Use existing subcommittee</a:t>
            </a:r>
          </a:p>
          <a:p>
            <a:pPr lvl="1"/>
            <a:r>
              <a:rPr lang="en-US" dirty="0"/>
              <a:t>Resident Quality Care Collaborative Council </a:t>
            </a:r>
          </a:p>
          <a:p>
            <a:pPr lvl="1"/>
            <a:r>
              <a:rPr lang="en-US" dirty="0"/>
              <a:t>Wellness</a:t>
            </a:r>
          </a:p>
          <a:p>
            <a:pPr marL="0" indent="0">
              <a:buNone/>
            </a:pPr>
            <a:endParaRPr lang="en-US" dirty="0"/>
          </a:p>
        </p:txBody>
      </p:sp>
      <p:sp>
        <p:nvSpPr>
          <p:cNvPr id="3" name="Title 2"/>
          <p:cNvSpPr>
            <a:spLocks noGrp="1"/>
          </p:cNvSpPr>
          <p:nvPr>
            <p:ph type="title"/>
          </p:nvPr>
        </p:nvSpPr>
        <p:spPr/>
        <p:txBody>
          <a:bodyPr/>
          <a:lstStyle/>
          <a:p>
            <a:r>
              <a:rPr lang="en-US" dirty="0"/>
              <a:t>Educate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spTree>
    <p:extLst>
      <p:ext uri="{BB962C8B-B14F-4D97-AF65-F5344CB8AC3E}">
        <p14:creationId xmlns:p14="http://schemas.microsoft.com/office/powerpoint/2010/main" val="369744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Fact sheet</a:t>
            </a:r>
          </a:p>
          <a:p>
            <a:endParaRPr lang="en-US" dirty="0"/>
          </a:p>
          <a:p>
            <a:r>
              <a:rPr lang="en-US" dirty="0"/>
              <a:t>Remind them to ask questions</a:t>
            </a:r>
          </a:p>
          <a:p>
            <a:endParaRPr lang="en-US" dirty="0"/>
          </a:p>
          <a:p>
            <a:r>
              <a:rPr lang="en-US" dirty="0"/>
              <a:t>Patient educate the trainees</a:t>
            </a:r>
          </a:p>
          <a:p>
            <a:endParaRPr lang="en-US" dirty="0"/>
          </a:p>
          <a:p>
            <a:endParaRPr lang="en-US" dirty="0"/>
          </a:p>
        </p:txBody>
      </p:sp>
      <p:sp>
        <p:nvSpPr>
          <p:cNvPr id="3" name="Title 2"/>
          <p:cNvSpPr>
            <a:spLocks noGrp="1"/>
          </p:cNvSpPr>
          <p:nvPr>
            <p:ph type="title"/>
          </p:nvPr>
        </p:nvSpPr>
        <p:spPr/>
        <p:txBody>
          <a:bodyPr/>
          <a:lstStyle/>
          <a:p>
            <a:r>
              <a:rPr lang="en-US" dirty="0"/>
              <a:t>Educate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8" name="Picture 7">
            <a:extLst>
              <a:ext uri="{FF2B5EF4-FFF2-40B4-BE49-F238E27FC236}">
                <a16:creationId xmlns:a16="http://schemas.microsoft.com/office/drawing/2014/main" id="{D4DD8F96-9262-3640-BCF8-8EF84DB01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856" y="4225255"/>
            <a:ext cx="2621559" cy="1747706"/>
          </a:xfrm>
          <a:prstGeom prst="rect">
            <a:avLst/>
          </a:prstGeom>
        </p:spPr>
      </p:pic>
    </p:spTree>
    <p:extLst>
      <p:ext uri="{BB962C8B-B14F-4D97-AF65-F5344CB8AC3E}">
        <p14:creationId xmlns:p14="http://schemas.microsoft.com/office/powerpoint/2010/main" val="1288648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Nurses</a:t>
            </a:r>
          </a:p>
          <a:p>
            <a:pPr marL="0" indent="0">
              <a:buNone/>
            </a:pPr>
            <a:endParaRPr lang="en-US" dirty="0"/>
          </a:p>
          <a:p>
            <a:r>
              <a:rPr lang="en-US" dirty="0"/>
              <a:t>Language and Health Literacy Coordinator</a:t>
            </a:r>
          </a:p>
          <a:p>
            <a:pPr marL="0" indent="0">
              <a:buNone/>
            </a:pPr>
            <a:endParaRPr lang="en-US" dirty="0"/>
          </a:p>
          <a:p>
            <a:r>
              <a:rPr lang="en-US" dirty="0"/>
              <a:t>Interpreter phones</a:t>
            </a:r>
          </a:p>
          <a:p>
            <a:pPr lvl="1"/>
            <a:r>
              <a:rPr lang="en-US" dirty="0"/>
              <a:t>7 million dollars</a:t>
            </a:r>
          </a:p>
        </p:txBody>
      </p:sp>
      <p:sp>
        <p:nvSpPr>
          <p:cNvPr id="3" name="Title 2"/>
          <p:cNvSpPr>
            <a:spLocks noGrp="1"/>
          </p:cNvSpPr>
          <p:nvPr>
            <p:ph type="title"/>
          </p:nvPr>
        </p:nvSpPr>
        <p:spPr/>
        <p:txBody>
          <a:bodyPr/>
          <a:lstStyle/>
          <a:p>
            <a:r>
              <a:rPr lang="en-US" dirty="0"/>
              <a:t>Collaborative Work</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4482782"/>
            <a:ext cx="3543300" cy="1285875"/>
          </a:xfrm>
          <a:prstGeom prst="rect">
            <a:avLst/>
          </a:prstGeom>
        </p:spPr>
      </p:pic>
    </p:spTree>
    <p:extLst>
      <p:ext uri="{BB962C8B-B14F-4D97-AF65-F5344CB8AC3E}">
        <p14:creationId xmlns:p14="http://schemas.microsoft.com/office/powerpoint/2010/main" val="1494989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Workshop experience</a:t>
            </a:r>
          </a:p>
          <a:p>
            <a:pPr lvl="1"/>
            <a:r>
              <a:rPr lang="en-US" dirty="0"/>
              <a:t>One thing want to know</a:t>
            </a:r>
          </a:p>
          <a:p>
            <a:pPr lvl="1"/>
            <a:r>
              <a:rPr lang="en-US" dirty="0"/>
              <a:t>One thing never want to happen</a:t>
            </a:r>
          </a:p>
          <a:p>
            <a:pPr lvl="1"/>
            <a:r>
              <a:rPr lang="en-US" dirty="0"/>
              <a:t>One thing never want to be referred to as</a:t>
            </a:r>
          </a:p>
          <a:p>
            <a:pPr lvl="1"/>
            <a:endParaRPr lang="en-US" dirty="0"/>
          </a:p>
          <a:p>
            <a:r>
              <a:rPr lang="en-US" dirty="0"/>
              <a:t>Patient experience team </a:t>
            </a:r>
          </a:p>
          <a:p>
            <a:endParaRPr lang="en-US" dirty="0"/>
          </a:p>
          <a:p>
            <a:r>
              <a:rPr lang="en-US" dirty="0"/>
              <a:t>Patient panel</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Collaborative Work</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498" y="4301877"/>
            <a:ext cx="3000101" cy="1680056"/>
          </a:xfrm>
          <a:prstGeom prst="rect">
            <a:avLst/>
          </a:prstGeom>
        </p:spPr>
      </p:pic>
    </p:spTree>
    <p:extLst>
      <p:ext uri="{BB962C8B-B14F-4D97-AF65-F5344CB8AC3E}">
        <p14:creationId xmlns:p14="http://schemas.microsoft.com/office/powerpoint/2010/main" val="2388884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Ask questions </a:t>
            </a:r>
          </a:p>
          <a:p>
            <a:endParaRPr lang="en-US" dirty="0"/>
          </a:p>
          <a:p>
            <a:r>
              <a:rPr lang="en-US" dirty="0"/>
              <a:t>Be respectful </a:t>
            </a:r>
          </a:p>
          <a:p>
            <a:endParaRPr lang="en-US" dirty="0"/>
          </a:p>
          <a:p>
            <a:r>
              <a:rPr lang="en-US" dirty="0"/>
              <a:t>Treat others the way you would want to be treated</a:t>
            </a:r>
          </a:p>
          <a:p>
            <a:endParaRPr lang="en-US" dirty="0"/>
          </a:p>
          <a:p>
            <a:r>
              <a:rPr lang="en-US" dirty="0"/>
              <a:t>Share experiences with co-residents</a:t>
            </a:r>
          </a:p>
        </p:txBody>
      </p:sp>
      <p:sp>
        <p:nvSpPr>
          <p:cNvPr id="3" name="Title 2"/>
          <p:cNvSpPr>
            <a:spLocks noGrp="1"/>
          </p:cNvSpPr>
          <p:nvPr>
            <p:ph type="title"/>
          </p:nvPr>
        </p:nvSpPr>
        <p:spPr/>
        <p:txBody>
          <a:bodyPr/>
          <a:lstStyle/>
          <a:p>
            <a:r>
              <a:rPr lang="en-US" dirty="0"/>
              <a:t>Encourage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989" y="792162"/>
            <a:ext cx="1876425" cy="2428875"/>
          </a:xfrm>
          <a:prstGeom prst="rect">
            <a:avLst/>
          </a:prstGeom>
        </p:spPr>
      </p:pic>
    </p:spTree>
    <p:extLst>
      <p:ext uri="{BB962C8B-B14F-4D97-AF65-F5344CB8AC3E}">
        <p14:creationId xmlns:p14="http://schemas.microsoft.com/office/powerpoint/2010/main" val="70155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pic>
        <p:nvPicPr>
          <p:cNvPr id="3" name="Picture 2">
            <a:extLst>
              <a:ext uri="{FF2B5EF4-FFF2-40B4-BE49-F238E27FC236}">
                <a16:creationId xmlns:a16="http://schemas.microsoft.com/office/drawing/2014/main" id="{38D0DDC0-6C8E-FA48-8BED-8151BBDB8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950" y="1387679"/>
            <a:ext cx="2832100" cy="4267200"/>
          </a:xfrm>
          <a:prstGeom prst="rect">
            <a:avLst/>
          </a:prstGeom>
        </p:spPr>
      </p:pic>
    </p:spTree>
    <p:extLst>
      <p:ext uri="{BB962C8B-B14F-4D97-AF65-F5344CB8AC3E}">
        <p14:creationId xmlns:p14="http://schemas.microsoft.com/office/powerpoint/2010/main" val="397660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Northwell Health</a:t>
            </a:r>
          </a:p>
          <a:p>
            <a:r>
              <a:rPr lang="en-US" dirty="0"/>
              <a:t>300 residents and fellows </a:t>
            </a:r>
          </a:p>
          <a:p>
            <a:r>
              <a:rPr lang="en-US" dirty="0"/>
              <a:t>16 programs</a:t>
            </a:r>
          </a:p>
          <a:p>
            <a:pPr marL="0" indent="0">
              <a:buNone/>
            </a:pPr>
            <a:endParaRPr lang="en-US" dirty="0"/>
          </a:p>
        </p:txBody>
      </p:sp>
      <p:sp>
        <p:nvSpPr>
          <p:cNvPr id="3" name="Title 2"/>
          <p:cNvSpPr>
            <a:spLocks noGrp="1"/>
          </p:cNvSpPr>
          <p:nvPr>
            <p:ph type="title"/>
          </p:nvPr>
        </p:nvSpPr>
        <p:spPr/>
        <p:txBody>
          <a:bodyPr/>
          <a:lstStyle/>
          <a:p>
            <a:r>
              <a:rPr lang="en-US" dirty="0"/>
              <a:t>Staten Island University Hospital Northwell Health</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031" y="3248660"/>
            <a:ext cx="45418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427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I.C. The program, in partnership with its 	Sponsoring Institution, must engage in 	practices that focus on mission-driven, 	ongoing, systematic recruitment and retention 	of a </a:t>
            </a:r>
            <a:r>
              <a:rPr lang="en-US" b="1" dirty="0">
                <a:solidFill>
                  <a:srgbClr val="FF0000"/>
                </a:solidFill>
              </a:rPr>
              <a:t>diverse and inclusive workforce </a:t>
            </a:r>
            <a:r>
              <a:rPr lang="en-US" dirty="0"/>
              <a:t>of 	residents, fellows (if present), faculty 	members, senior administrative staff 	members, and other relevant members of its 	academic community.</a:t>
            </a:r>
          </a:p>
        </p:txBody>
      </p:sp>
      <p:sp>
        <p:nvSpPr>
          <p:cNvPr id="3" name="Title 2"/>
          <p:cNvSpPr>
            <a:spLocks noGrp="1"/>
          </p:cNvSpPr>
          <p:nvPr>
            <p:ph type="title"/>
          </p:nvPr>
        </p:nvSpPr>
        <p:spPr/>
        <p:txBody>
          <a:bodyPr/>
          <a:lstStyle/>
          <a:p>
            <a:r>
              <a:rPr lang="en-US" dirty="0"/>
              <a:t>Residents 2019</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40</a:t>
            </a:fld>
            <a:endParaRPr lang="en-US" altLang="en-US" dirty="0"/>
          </a:p>
        </p:txBody>
      </p:sp>
    </p:spTree>
    <p:extLst>
      <p:ext uri="{BB962C8B-B14F-4D97-AF65-F5344CB8AC3E}">
        <p14:creationId xmlns:p14="http://schemas.microsoft.com/office/powerpoint/2010/main" val="316709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expected that the Sponsoring Institution has, and programs implement, policies and procedures related to recruitment and retention of </a:t>
            </a:r>
            <a:r>
              <a:rPr lang="en-US" b="1" dirty="0">
                <a:solidFill>
                  <a:srgbClr val="FF0000"/>
                </a:solidFill>
              </a:rPr>
              <a:t>minorities underrepresented in medicine and medical leadership </a:t>
            </a:r>
            <a:r>
              <a:rPr lang="en-US" dirty="0"/>
              <a:t>in accordance with the Sponsoring Institution’s mission and aims. </a:t>
            </a:r>
            <a:r>
              <a:rPr lang="en-US" b="1" dirty="0">
                <a:solidFill>
                  <a:srgbClr val="FF0000"/>
                </a:solidFill>
              </a:rPr>
              <a:t>The program’s annual evaluation must include an assessment of the program’s efforts to recruit and retain a diverse workforce</a:t>
            </a:r>
          </a:p>
        </p:txBody>
      </p:sp>
      <p:sp>
        <p:nvSpPr>
          <p:cNvPr id="3" name="Title 2"/>
          <p:cNvSpPr>
            <a:spLocks noGrp="1"/>
          </p:cNvSpPr>
          <p:nvPr>
            <p:ph type="title"/>
          </p:nvPr>
        </p:nvSpPr>
        <p:spPr/>
        <p:txBody>
          <a:bodyPr/>
          <a:lstStyle/>
          <a:p>
            <a:r>
              <a:rPr lang="en-US" dirty="0"/>
              <a:t>Background and Intent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spTree>
    <p:extLst>
      <p:ext uri="{BB962C8B-B14F-4D97-AF65-F5344CB8AC3E}">
        <p14:creationId xmlns:p14="http://schemas.microsoft.com/office/powerpoint/2010/main" val="1045913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Diverse resident population</a:t>
            </a:r>
          </a:p>
          <a:p>
            <a:endParaRPr lang="en-US" dirty="0"/>
          </a:p>
          <a:p>
            <a:r>
              <a:rPr lang="en-US" dirty="0"/>
              <a:t>Look at previous data</a:t>
            </a:r>
          </a:p>
          <a:p>
            <a:endParaRPr lang="en-US" dirty="0"/>
          </a:p>
          <a:p>
            <a:r>
              <a:rPr lang="en-US" dirty="0"/>
              <a:t>Strategies for recruitment</a:t>
            </a:r>
          </a:p>
        </p:txBody>
      </p:sp>
      <p:sp>
        <p:nvSpPr>
          <p:cNvPr id="3" name="Title 2"/>
          <p:cNvSpPr>
            <a:spLocks noGrp="1"/>
          </p:cNvSpPr>
          <p:nvPr>
            <p:ph type="title"/>
          </p:nvPr>
        </p:nvSpPr>
        <p:spPr/>
        <p:txBody>
          <a:bodyPr/>
          <a:lstStyle/>
          <a:p>
            <a:r>
              <a:rPr lang="en-US" dirty="0"/>
              <a:t>Interview Season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pic>
        <p:nvPicPr>
          <p:cNvPr id="8" name="Picture 7">
            <a:extLst>
              <a:ext uri="{FF2B5EF4-FFF2-40B4-BE49-F238E27FC236}">
                <a16:creationId xmlns:a16="http://schemas.microsoft.com/office/drawing/2014/main" id="{99548C97-25AA-9740-B456-2DBD69B8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532" y="4274106"/>
            <a:ext cx="3858936" cy="1713368"/>
          </a:xfrm>
          <a:prstGeom prst="rect">
            <a:avLst/>
          </a:prstGeom>
        </p:spPr>
      </p:pic>
    </p:spTree>
    <p:extLst>
      <p:ext uri="{BB962C8B-B14F-4D97-AF65-F5344CB8AC3E}">
        <p14:creationId xmlns:p14="http://schemas.microsoft.com/office/powerpoint/2010/main" val="167746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Diversity night</a:t>
            </a:r>
          </a:p>
          <a:p>
            <a:endParaRPr lang="en-US" dirty="0"/>
          </a:p>
          <a:p>
            <a:r>
              <a:rPr lang="en-US" dirty="0"/>
              <a:t>ECFMG requirement</a:t>
            </a:r>
          </a:p>
          <a:p>
            <a:endParaRPr lang="en-US" dirty="0"/>
          </a:p>
          <a:p>
            <a:r>
              <a:rPr lang="en-US" dirty="0"/>
              <a:t>Teach U.S. culture and see where we differ</a:t>
            </a:r>
          </a:p>
        </p:txBody>
      </p:sp>
      <p:sp>
        <p:nvSpPr>
          <p:cNvPr id="3" name="Title 2"/>
          <p:cNvSpPr>
            <a:spLocks noGrp="1"/>
          </p:cNvSpPr>
          <p:nvPr>
            <p:ph type="title"/>
          </p:nvPr>
        </p:nvSpPr>
        <p:spPr/>
        <p:txBody>
          <a:bodyPr/>
          <a:lstStyle/>
          <a:p>
            <a:r>
              <a:rPr lang="en-US" dirty="0"/>
              <a:t>Trainees Become Educators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43</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075" y="4447540"/>
            <a:ext cx="2847975" cy="1600200"/>
          </a:xfrm>
          <a:prstGeom prst="rect">
            <a:avLst/>
          </a:prstGeom>
        </p:spPr>
      </p:pic>
    </p:spTree>
    <p:extLst>
      <p:ext uri="{BB962C8B-B14F-4D97-AF65-F5344CB8AC3E}">
        <p14:creationId xmlns:p14="http://schemas.microsoft.com/office/powerpoint/2010/main" val="1220671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Bring to light</a:t>
            </a:r>
          </a:p>
          <a:p>
            <a:endParaRPr lang="en-US" dirty="0"/>
          </a:p>
          <a:p>
            <a:r>
              <a:rPr lang="en-US" dirty="0"/>
              <a:t>EDUCATE</a:t>
            </a:r>
          </a:p>
          <a:p>
            <a:endParaRPr lang="en-US" dirty="0"/>
          </a:p>
          <a:p>
            <a:r>
              <a:rPr lang="en-US" dirty="0"/>
              <a:t>Always remind</a:t>
            </a:r>
          </a:p>
          <a:p>
            <a:endParaRPr lang="en-US" dirty="0"/>
          </a:p>
          <a:p>
            <a:r>
              <a:rPr lang="en-US" dirty="0"/>
              <a:t>Recruit our new educators </a:t>
            </a:r>
          </a:p>
        </p:txBody>
      </p:sp>
      <p:sp>
        <p:nvSpPr>
          <p:cNvPr id="3" name="Title 2"/>
          <p:cNvSpPr>
            <a:spLocks noGrp="1"/>
          </p:cNvSpPr>
          <p:nvPr>
            <p:ph type="title"/>
          </p:nvPr>
        </p:nvSpPr>
        <p:spPr/>
        <p:txBody>
          <a:bodyPr/>
          <a:lstStyle/>
          <a:p>
            <a:r>
              <a:rPr lang="en-US" dirty="0"/>
              <a:t>Summary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44</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800" y="2050965"/>
            <a:ext cx="3694430" cy="1600920"/>
          </a:xfrm>
          <a:prstGeom prst="rect">
            <a:avLst/>
          </a:prstGeom>
        </p:spPr>
      </p:pic>
    </p:spTree>
    <p:extLst>
      <p:ext uri="{BB962C8B-B14F-4D97-AF65-F5344CB8AC3E}">
        <p14:creationId xmlns:p14="http://schemas.microsoft.com/office/powerpoint/2010/main" val="2457508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https://www.huffingtonpost.com/matthew-lynch-edd/promoting-respect-for-cul_b_1187683.html</a:t>
            </a:r>
            <a:endParaRPr lang="en-US" dirty="0"/>
          </a:p>
          <a:p>
            <a:endParaRPr lang="en-US" dirty="0"/>
          </a:p>
          <a:p>
            <a:r>
              <a:rPr lang="en-US" dirty="0">
                <a:hlinkClick r:id="rId3"/>
              </a:rPr>
              <a:t>https://www.acgme.org/Portals/0/PFAssets/InstitutionalRequirements/000InstitutionalRequirements2018.pdf?ver=2018-02-19-132236-600</a:t>
            </a:r>
            <a:endParaRPr lang="en-US" dirty="0"/>
          </a:p>
          <a:p>
            <a:endParaRPr lang="en-US" dirty="0"/>
          </a:p>
          <a:p>
            <a:r>
              <a:rPr lang="en-US" dirty="0">
                <a:hlinkClick r:id="rId4"/>
              </a:rPr>
              <a:t>https://www.acgme.org/Portals/0/PFAssets/ProgramRequirements/CPRs_2017-07-01.pdf</a:t>
            </a:r>
            <a:endParaRPr lang="en-US" dirty="0"/>
          </a:p>
          <a:p>
            <a:pPr marL="0" indent="0">
              <a:buNone/>
            </a:pPr>
            <a:endParaRPr lang="en-US" dirty="0"/>
          </a:p>
        </p:txBody>
      </p:sp>
      <p:sp>
        <p:nvSpPr>
          <p:cNvPr id="3" name="Title 2"/>
          <p:cNvSpPr>
            <a:spLocks noGrp="1"/>
          </p:cNvSpPr>
          <p:nvPr>
            <p:ph type="title"/>
          </p:nvPr>
        </p:nvSpPr>
        <p:spPr/>
        <p:txBody>
          <a:bodyPr/>
          <a:lstStyle/>
          <a:p>
            <a:r>
              <a:rPr lang="en-US" dirty="0"/>
              <a:t>References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45</a:t>
            </a:fld>
            <a:endParaRPr lang="en-US" altLang="en-US" dirty="0"/>
          </a:p>
        </p:txBody>
      </p:sp>
    </p:spTree>
    <p:extLst>
      <p:ext uri="{BB962C8B-B14F-4D97-AF65-F5344CB8AC3E}">
        <p14:creationId xmlns:p14="http://schemas.microsoft.com/office/powerpoint/2010/main" val="2717965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664255" y="0"/>
            <a:ext cx="3216714" cy="51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pPr>
            <a:r>
              <a:rPr lang="en-US" sz="1500" dirty="0">
                <a:solidFill>
                  <a:srgbClr val="0070C0"/>
                </a:solidFill>
                <a:latin typeface="+mn-lt"/>
              </a:rPr>
              <a:t>Ask Partners - Spring Freebie</a:t>
            </a:r>
          </a:p>
          <a:p>
            <a:pPr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pPr>
            <a:r>
              <a:rPr lang="en-US" sz="1500" dirty="0">
                <a:solidFill>
                  <a:srgbClr val="0070C0"/>
                </a:solidFill>
                <a:latin typeface="+mn-lt"/>
              </a:rPr>
              <a:t>Building a Scholarly Activity Infrastructure at a Community Based Institution</a:t>
            </a:r>
          </a:p>
          <a:p>
            <a:pPr algn="ctr" eaLnBrk="1" hangingPunct="1">
              <a:lnSpc>
                <a:spcPct val="80000"/>
              </a:lnSpc>
              <a:spcBef>
                <a:spcPct val="20000"/>
              </a:spcBef>
              <a:buClr>
                <a:schemeClr val="bg2"/>
              </a:buClr>
              <a:buSzPct val="75000"/>
            </a:pPr>
            <a:br>
              <a:rPr lang="en-US" sz="1500" dirty="0">
                <a:solidFill>
                  <a:srgbClr val="0070C0"/>
                </a:solidFill>
                <a:latin typeface="Arial" charset="0"/>
                <a:cs typeface="Arial" charset="0"/>
              </a:rPr>
            </a:br>
            <a:r>
              <a:rPr lang="en-US" sz="1500" dirty="0">
                <a:solidFill>
                  <a:srgbClr val="0070C0"/>
                </a:solidFill>
                <a:latin typeface="Arial" charset="0"/>
                <a:cs typeface="Arial" charset="0"/>
              </a:rPr>
              <a:t> </a:t>
            </a:r>
            <a:r>
              <a:rPr lang="en-US" sz="1500" dirty="0">
                <a:solidFill>
                  <a:srgbClr val="0070C0"/>
                </a:solidFill>
                <a:latin typeface="+mn-lt"/>
              </a:rPr>
              <a:t>ACGME Check-Up for Programs and Institutions</a:t>
            </a:r>
          </a:p>
          <a:p>
            <a:pPr algn="ctr" eaLnBrk="1" hangingPunct="1">
              <a:lnSpc>
                <a:spcPct val="80000"/>
              </a:lnSpc>
              <a:spcBef>
                <a:spcPct val="20000"/>
              </a:spcBef>
              <a:buClr>
                <a:schemeClr val="bg2"/>
              </a:buClr>
              <a:buSzPct val="75000"/>
              <a:buFont typeface="Wingdings" charset="0"/>
              <a:buNone/>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mn-lt"/>
              </a:rPr>
              <a:t>Recruitment Strategies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CLER</a:t>
            </a: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chemeClr val="accent1">
                    <a:lumMod val="75000"/>
                  </a:schemeClr>
                </a:solidFill>
                <a:latin typeface="+mn-lt"/>
              </a:rPr>
              <a:t>Journey from Initial Accreditation to Continued Accreditation</a:t>
            </a:r>
            <a:br>
              <a:rPr lang="en-US" sz="1500" dirty="0">
                <a:solidFill>
                  <a:srgbClr val="0070C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chemeClr val="accent1">
                    <a:lumMod val="75000"/>
                  </a:schemeClr>
                </a:solidFill>
                <a:latin typeface="+mn-lt"/>
              </a:rPr>
              <a:t>Resident Remediation</a:t>
            </a: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a:lnSpc>
                <a:spcPct val="80000"/>
              </a:lnSpc>
              <a:spcBef>
                <a:spcPct val="20000"/>
              </a:spcBef>
              <a:buClr>
                <a:schemeClr val="tx1"/>
              </a:buClr>
              <a:buSzPct val="150000"/>
            </a:pPr>
            <a:r>
              <a:rPr lang="en-US" sz="1500" dirty="0">
                <a:solidFill>
                  <a:schemeClr val="accent1">
                    <a:lumMod val="75000"/>
                  </a:schemeClr>
                </a:solidFill>
                <a:latin typeface="+mn-lt"/>
              </a:rPr>
              <a:t>DIO Competencies</a:t>
            </a: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    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sp>
        <p:nvSpPr>
          <p:cNvPr id="15" name="Rectangle 3"/>
          <p:cNvSpPr txBox="1">
            <a:spLocks noChangeArrowheads="1"/>
          </p:cNvSpPr>
          <p:nvPr/>
        </p:nvSpPr>
        <p:spPr bwMode="auto">
          <a:xfrm>
            <a:off x="1150765" y="319872"/>
            <a:ext cx="4346026" cy="64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br>
              <a:rPr lang="en-US" altLang="en-US" sz="1600" b="0" dirty="0">
                <a:solidFill>
                  <a:prstClr val="black"/>
                </a:solidFill>
                <a:latin typeface="+mn-lt"/>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 </a:t>
            </a:r>
          </a:p>
          <a:p>
            <a:pPr algn="ctr" eaLnBrk="1" hangingPunct="1">
              <a:lnSpc>
                <a:spcPct val="80000"/>
              </a:lnSpc>
              <a:spcBef>
                <a:spcPct val="20000"/>
              </a:spcBef>
              <a:buClr>
                <a:schemeClr val="bg2"/>
              </a:buClr>
              <a:buSzPct val="75000"/>
            </a:pP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Demystifying the Resident and Faculty ACGME Survey</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August 16,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Oversight of the Clinical Learning and Working Environment</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August 28,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Policies, PLA’s and Policing</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September 13,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a:t>
            </a:r>
            <a:r>
              <a:rPr lang="en-US" altLang="en-US" sz="1500" b="0" dirty="0">
                <a:solidFill>
                  <a:prstClr val="black"/>
                </a:solidFill>
                <a:latin typeface="Arial" charset="0"/>
                <a:ea typeface=""/>
                <a:cs typeface=""/>
              </a:rPr>
              <a:t>	</a:t>
            </a:r>
            <a:r>
              <a:rPr lang="en-US" altLang="en-US" sz="1500" dirty="0">
                <a:latin typeface="Arial" charset="0"/>
                <a:hlinkClick r:id="rId9"/>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49" y="5018691"/>
            <a:ext cx="1967615" cy="1106784"/>
          </a:xfrm>
          <a:prstGeom prst="rect">
            <a:avLst/>
          </a:prstGeom>
        </p:spPr>
      </p:pic>
      <p:sp>
        <p:nvSpPr>
          <p:cNvPr id="16" name="Footer Placeholder 3">
            <a:extLst>
              <a:ext uri="{FF2B5EF4-FFF2-40B4-BE49-F238E27FC236}">
                <a16:creationId xmlns:a16="http://schemas.microsoft.com/office/drawing/2014/main" id="{D5E13BE3-399E-334B-BD76-6A5EE5C1617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7" name="Slide Number Placeholder 4">
            <a:extLst>
              <a:ext uri="{FF2B5EF4-FFF2-40B4-BE49-F238E27FC236}">
                <a16:creationId xmlns:a16="http://schemas.microsoft.com/office/drawing/2014/main" id="{788293A4-E0CC-A343-8927-9033B0C71EBC}"/>
              </a:ext>
            </a:extLst>
          </p:cNvPr>
          <p:cNvSpPr>
            <a:spLocks noGrp="1"/>
          </p:cNvSpPr>
          <p:nvPr>
            <p:ph type="sldNum" sz="quarter" idx="11"/>
          </p:nvPr>
        </p:nvSpPr>
        <p:spPr>
          <a:xfrm>
            <a:off x="6457950" y="6433131"/>
            <a:ext cx="2057400" cy="365125"/>
          </a:xfrm>
        </p:spPr>
        <p:txBody>
          <a:bodyPr/>
          <a:lstStyle/>
          <a:p>
            <a:pPr>
              <a:defRPr/>
            </a:pPr>
            <a:r>
              <a:rPr lang="en-US" altLang="en-US" dirty="0"/>
              <a:t>46</a:t>
            </a:r>
          </a:p>
        </p:txBody>
      </p:sp>
    </p:spTree>
    <p:custDataLst>
      <p:tags r:id="rId1"/>
    </p:custDataLst>
    <p:extLst>
      <p:ext uri="{BB962C8B-B14F-4D97-AF65-F5344CB8AC3E}">
        <p14:creationId xmlns:p14="http://schemas.microsoft.com/office/powerpoint/2010/main" val="3776704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r>
              <a:rPr lang="en-US" sz="2400" b="1" dirty="0"/>
              <a:t>Amy Lefkovic, MHA GME Consultant</a:t>
            </a:r>
          </a:p>
          <a:p>
            <a:pPr algn="ctr">
              <a:lnSpc>
                <a:spcPct val="80000"/>
              </a:lnSpc>
              <a:buNone/>
              <a:defRPr/>
            </a:pPr>
            <a:r>
              <a:rPr lang="en-US" sz="2400" dirty="0"/>
              <a:t>  </a:t>
            </a:r>
            <a:r>
              <a:rPr lang="en-US" sz="2000" dirty="0">
                <a:solidFill>
                  <a:srgbClr val="FF0000"/>
                </a:solidFill>
                <a:hlinkClick r:id="rId4"/>
              </a:rPr>
              <a:t>Amy@PartnersInMedEd.com</a:t>
            </a:r>
            <a:endParaRPr lang="en-US" sz="2000" dirty="0">
              <a:solidFill>
                <a:srgbClr val="FF0000"/>
              </a:solidFill>
            </a:endParaRP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85">
            <a:extLst>
              <a:ext uri="{FF2B5EF4-FFF2-40B4-BE49-F238E27FC236}">
                <a16:creationId xmlns:a16="http://schemas.microsoft.com/office/drawing/2014/main" id="{39690C9D-D6A7-334C-AA98-46A46527823F}"/>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2018</a:t>
            </a:r>
          </a:p>
        </p:txBody>
      </p:sp>
      <p:sp>
        <p:nvSpPr>
          <p:cNvPr id="9" name="Slide Number Placeholder 4">
            <a:extLst>
              <a:ext uri="{FF2B5EF4-FFF2-40B4-BE49-F238E27FC236}">
                <a16:creationId xmlns:a16="http://schemas.microsoft.com/office/drawing/2014/main" id="{07F74702-157B-2A42-BA88-0A99B9134EAB}"/>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47</a:t>
            </a:fld>
            <a:endParaRPr lang="en-US" altLang="en-US" dirty="0"/>
          </a:p>
        </p:txBody>
      </p:sp>
    </p:spTree>
    <p:extLst>
      <p:ext uri="{BB962C8B-B14F-4D97-AF65-F5344CB8AC3E}">
        <p14:creationId xmlns:p14="http://schemas.microsoft.com/office/powerpoint/2010/main" val="174829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Residents are expected to demonstrate:</a:t>
            </a:r>
          </a:p>
          <a:p>
            <a:pPr marL="0" indent="0">
              <a:buNone/>
            </a:pPr>
            <a:r>
              <a:rPr lang="en-US" dirty="0"/>
              <a:t>IV.A.5.e).(1) compassion, integrity, and respect for others; 	</a:t>
            </a:r>
          </a:p>
          <a:p>
            <a:pPr marL="0" indent="0">
              <a:buNone/>
            </a:pPr>
            <a:endParaRPr lang="en-US" dirty="0"/>
          </a:p>
          <a:p>
            <a:pPr marL="0" indent="0">
              <a:buNone/>
            </a:pPr>
            <a:r>
              <a:rPr lang="en-US" dirty="0"/>
              <a:t>IV.A.5.e).(2) responsiveness to patient needs that </a:t>
            </a:r>
            <a:r>
              <a:rPr lang="en-US" b="1" dirty="0">
                <a:solidFill>
                  <a:srgbClr val="FF0000"/>
                </a:solidFill>
              </a:rPr>
              <a:t>supersedes self interest</a:t>
            </a:r>
            <a:r>
              <a:rPr lang="en-US" dirty="0"/>
              <a:t>;</a:t>
            </a:r>
          </a:p>
          <a:p>
            <a:pPr marL="0" indent="0">
              <a:buNone/>
            </a:pPr>
            <a:endParaRPr lang="en-US" dirty="0"/>
          </a:p>
          <a:p>
            <a:pPr marL="0" indent="0">
              <a:buNone/>
            </a:pPr>
            <a:r>
              <a:rPr lang="en-US" dirty="0"/>
              <a:t>IV.A.5.e).(3) respect for patient privacy and autonomy; </a:t>
            </a:r>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262136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IV.A.5.e).(4) accountability to patients, society and the profession; and,</a:t>
            </a:r>
          </a:p>
          <a:p>
            <a:pPr marL="0" indent="0">
              <a:buNone/>
            </a:pPr>
            <a:endParaRPr lang="en-US" dirty="0"/>
          </a:p>
          <a:p>
            <a:pPr marL="0" indent="0">
              <a:buNone/>
            </a:pPr>
            <a:r>
              <a:rPr lang="en-US" dirty="0"/>
              <a:t>IV.A.5.e).(5) sensitivity and responsiveness to a </a:t>
            </a:r>
            <a:r>
              <a:rPr lang="en-US" b="1" dirty="0">
                <a:solidFill>
                  <a:srgbClr val="FF0000"/>
                </a:solidFill>
              </a:rPr>
              <a:t>diverse patient population</a:t>
            </a:r>
            <a:r>
              <a:rPr lang="en-US" dirty="0"/>
              <a:t>, including but not limited to diversity in gender, age, culture, race, religion, disabilities, and sexual orientation. </a:t>
            </a:r>
          </a:p>
          <a:p>
            <a:pPr marL="0" indent="0">
              <a:buNone/>
            </a:pPr>
            <a:endParaRPr lang="en-US" dirty="0"/>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2564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VI.A.1.b).(1).(a) Residents must receive training and experience in quality improvement processes, including an understanding of </a:t>
            </a:r>
            <a:r>
              <a:rPr lang="en-US" b="1" dirty="0">
                <a:solidFill>
                  <a:srgbClr val="FF0000"/>
                </a:solidFill>
              </a:rPr>
              <a:t>health care disparities. </a:t>
            </a:r>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77" y="3556000"/>
            <a:ext cx="3715473" cy="1834515"/>
          </a:xfrm>
          <a:prstGeom prst="rect">
            <a:avLst/>
          </a:prstGeom>
        </p:spPr>
      </p:pic>
    </p:spTree>
    <p:extLst>
      <p:ext uri="{BB962C8B-B14F-4D97-AF65-F5344CB8AC3E}">
        <p14:creationId xmlns:p14="http://schemas.microsoft.com/office/powerpoint/2010/main" val="175802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VI.A.1.b).(3).(a) Residents must have the opportunity to participate in interprofessional quality improvement activities.</a:t>
            </a:r>
          </a:p>
          <a:p>
            <a:pPr marL="0" indent="0">
              <a:buNone/>
            </a:pPr>
            <a:endParaRPr lang="en-US" dirty="0"/>
          </a:p>
          <a:p>
            <a:pPr marL="0" indent="0">
              <a:buNone/>
            </a:pPr>
            <a:r>
              <a:rPr lang="en-US" dirty="0"/>
              <a:t>VI.A.1.b).(3).(a).(i) This should include activities aimed at reducing </a:t>
            </a:r>
            <a:r>
              <a:rPr lang="en-US" b="1" dirty="0">
                <a:solidFill>
                  <a:srgbClr val="FF0000"/>
                </a:solidFill>
              </a:rPr>
              <a:t>health care disparities. </a:t>
            </a:r>
          </a:p>
        </p:txBody>
      </p:sp>
      <p:sp>
        <p:nvSpPr>
          <p:cNvPr id="3" name="Title 2"/>
          <p:cNvSpPr>
            <a:spLocks noGrp="1"/>
          </p:cNvSpPr>
          <p:nvPr>
            <p:ph type="title"/>
          </p:nvPr>
        </p:nvSpPr>
        <p:spPr/>
        <p:txBody>
          <a:bodyPr/>
          <a:lstStyle/>
          <a:p>
            <a:r>
              <a:rPr lang="en-US" dirty="0"/>
              <a:t>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480" y="4366412"/>
            <a:ext cx="2225040" cy="1479652"/>
          </a:xfrm>
          <a:prstGeom prst="rect">
            <a:avLst/>
          </a:prstGeom>
        </p:spPr>
      </p:pic>
    </p:spTree>
    <p:extLst>
      <p:ext uri="{BB962C8B-B14F-4D97-AF65-F5344CB8AC3E}">
        <p14:creationId xmlns:p14="http://schemas.microsoft.com/office/powerpoint/2010/main" val="117358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239" y="1310640"/>
            <a:ext cx="3256343" cy="3804285"/>
          </a:xfrm>
        </p:spPr>
      </p:pic>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4025670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PME-2016</Template>
  <TotalTime>1780</TotalTime>
  <Words>1602</Words>
  <Application>Microsoft Macintosh PowerPoint</Application>
  <PresentationFormat>On-screen Show (4:3)</PresentationFormat>
  <Paragraphs>359</Paragraphs>
  <Slides>47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Comic Sans MS</vt:lpstr>
      <vt:lpstr>Wingdings</vt:lpstr>
      <vt:lpstr>PME-2016</vt:lpstr>
      <vt:lpstr>Responsiveness to Diverse Patient Populations</vt:lpstr>
      <vt:lpstr>Introducing Your Presenter</vt:lpstr>
      <vt:lpstr>Goals and Objectives</vt:lpstr>
      <vt:lpstr>Staten Island University Hospital Northwell Health</vt:lpstr>
      <vt:lpstr>Requirements </vt:lpstr>
      <vt:lpstr>Requirements </vt:lpstr>
      <vt:lpstr>Requirements </vt:lpstr>
      <vt:lpstr>Requirements </vt:lpstr>
      <vt:lpstr>PowerPoint Presentation</vt:lpstr>
      <vt:lpstr>PowerPoint Presentation</vt:lpstr>
      <vt:lpstr>Compassion, Integrity, and Respect for Others</vt:lpstr>
      <vt:lpstr>Compassion, Integrity, and Respect for Others</vt:lpstr>
      <vt:lpstr>PowerPoint Presentation</vt:lpstr>
      <vt:lpstr>Values </vt:lpstr>
      <vt:lpstr>Values </vt:lpstr>
      <vt:lpstr>Responsiveness to Patient Needs that Supersedes Self Interest </vt:lpstr>
      <vt:lpstr>Accountability to Patients, Society and the Profession</vt:lpstr>
      <vt:lpstr>Sensitivity and Responsiveness to a Diverse Patient Population</vt:lpstr>
      <vt:lpstr>PowerPoint Presentation</vt:lpstr>
      <vt:lpstr>Diversity in gender </vt:lpstr>
      <vt:lpstr>Age</vt:lpstr>
      <vt:lpstr>Age</vt:lpstr>
      <vt:lpstr>Disabilities</vt:lpstr>
      <vt:lpstr>PowerPoint Presentation</vt:lpstr>
      <vt:lpstr>Sensitivity and Responsiveness to a Diverse Patient Population</vt:lpstr>
      <vt:lpstr>Health Care Disparities</vt:lpstr>
      <vt:lpstr>PowerPoint Presentation</vt:lpstr>
      <vt:lpstr>Reminder</vt:lpstr>
      <vt:lpstr>Inform them</vt:lpstr>
      <vt:lpstr>Bring to Light</vt:lpstr>
      <vt:lpstr>Ask Them</vt:lpstr>
      <vt:lpstr>Educate</vt:lpstr>
      <vt:lpstr>Educate</vt:lpstr>
      <vt:lpstr>Educate </vt:lpstr>
      <vt:lpstr>Educate</vt:lpstr>
      <vt:lpstr>Collaborative Work</vt:lpstr>
      <vt:lpstr>Collaborative Work</vt:lpstr>
      <vt:lpstr>Encourage</vt:lpstr>
      <vt:lpstr>PowerPoint Presentation</vt:lpstr>
      <vt:lpstr>Residents 2019</vt:lpstr>
      <vt:lpstr>Background and Intent</vt:lpstr>
      <vt:lpstr>Interview Season</vt:lpstr>
      <vt:lpstr>Trainees Become Educators</vt:lpstr>
      <vt:lpstr>Summary</vt:lpstr>
      <vt:lpstr>References </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54</cp:revision>
  <cp:lastPrinted>2018-07-23T21:42:54Z</cp:lastPrinted>
  <dcterms:created xsi:type="dcterms:W3CDTF">2016-03-20T11:36:31Z</dcterms:created>
  <dcterms:modified xsi:type="dcterms:W3CDTF">2018-07-27T16:07:03Z</dcterms:modified>
</cp:coreProperties>
</file>